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xml" PartName="/ppt/charts/chart16.xml"/>
  <Override ContentType="application/vnd.openxmlformats-officedocument.drawingml.chart+xml" PartName="/ppt/charts/chart17.xml"/>
  <Override ContentType="application/vnd.openxmlformats-officedocument.drawingml.chart+xml" PartName="/ppt/charts/chart18.xml"/>
  <Override ContentType="application/vnd.openxmlformats-officedocument.drawingml.chart+xml" PartName="/ppt/charts/chart19.xml"/>
  <Override ContentType="application/vnd.openxmlformats-officedocument.drawingml.chart+xml" PartName="/ppt/charts/chart2.xml"/>
  <Override ContentType="application/vnd.openxmlformats-officedocument.drawingml.chart+xml" PartName="/ppt/charts/chart20.xml"/>
  <Override ContentType="application/vnd.openxmlformats-officedocument.drawingml.chart+xml" PartName="/ppt/charts/chart21.xml"/>
  <Override ContentType="application/vnd.openxmlformats-officedocument.drawingml.chart+xml" PartName="/ppt/charts/chart22.xml"/>
  <Override ContentType="application/vnd.openxmlformats-officedocument.drawingml.chart+xml" PartName="/ppt/charts/chart23.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chartcolorstyle+xml" PartName="/ppt/charts/colors1.xml"/>
  <Override ContentType="application/vnd.ms-office.chartcolorstyle+xml" PartName="/ppt/charts/colors10.xml"/>
  <Override ContentType="application/vnd.ms-office.chartcolorstyle+xml" PartName="/ppt/charts/colors11.xml"/>
  <Override ContentType="application/vnd.ms-office.chartcolorstyle+xml" PartName="/ppt/charts/colors12.xml"/>
  <Override ContentType="application/vnd.ms-office.chartcolorstyle+xml" PartName="/ppt/charts/colors13.xml"/>
  <Override ContentType="application/vnd.ms-office.chartcolorstyle+xml" PartName="/ppt/charts/colors14.xml"/>
  <Override ContentType="application/vnd.ms-office.chartcolorstyle+xml" PartName="/ppt/charts/colors15.xml"/>
  <Override ContentType="application/vnd.ms-office.chartcolorstyle+xml" PartName="/ppt/charts/colors16.xml"/>
  <Override ContentType="application/vnd.ms-office.chartcolorstyle+xml" PartName="/ppt/charts/colors17.xml"/>
  <Override ContentType="application/vnd.ms-office.chartcolorstyle+xml" PartName="/ppt/charts/colors18.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style+xml" PartName="/ppt/charts/style1.xml"/>
  <Override ContentType="application/vnd.ms-office.chartstyle+xml" PartName="/ppt/charts/style10.xml"/>
  <Override ContentType="application/vnd.ms-office.chartstyle+xml" PartName="/ppt/charts/style11.xml"/>
  <Override ContentType="application/vnd.ms-office.chartstyle+xml" PartName="/ppt/charts/style12.xml"/>
  <Override ContentType="application/vnd.ms-office.chartstyle+xml" PartName="/ppt/charts/style13.xml"/>
  <Override ContentType="application/vnd.ms-office.chartstyle+xml" PartName="/ppt/charts/style14.xml"/>
  <Override ContentType="application/vnd.ms-office.chartstyle+xml" PartName="/ppt/charts/style15.xml"/>
  <Override ContentType="application/vnd.ms-office.chartstyle+xml" PartName="/ppt/charts/style16.xml"/>
  <Override ContentType="application/vnd.ms-office.chartstyle+xml" PartName="/ppt/charts/style17.xml"/>
  <Override ContentType="application/vnd.ms-office.chartstyle+xml" PartName="/ppt/charts/style18.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openxmlformats-officedocument.presentationml.commentAuthors+xml" PartName="/ppt/commentAuthors.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4"></Relationship><Relationship Target="docProps/core.xml" Type="http://schemas.openxmlformats.org/package/2006/relationships/metadata/core-properties"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38" r:id="rId3"/>
    <p:sldId id="484" r:id="rId4"/>
    <p:sldId id="485" r:id="rId5"/>
    <p:sldId id="490" r:id="rId6"/>
    <p:sldId id="443" r:id="rId7"/>
    <p:sldId id="481" r:id="rId8"/>
    <p:sldId id="458" r:id="rId9"/>
    <p:sldId id="488" r:id="rId10"/>
    <p:sldId id="489" r:id="rId11"/>
    <p:sldId id="487" r:id="rId12"/>
    <p:sldId id="468" r:id="rId13"/>
    <p:sldId id="482" r:id="rId14"/>
    <p:sldId id="469" r:id="rId15"/>
    <p:sldId id="470" r:id="rId16"/>
    <p:sldId id="471" r:id="rId17"/>
    <p:sldId id="472" r:id="rId18"/>
    <p:sldId id="420" r:id="rId19"/>
    <p:sldId id="473" r:id="rId20"/>
    <p:sldId id="431" r:id="rId21"/>
    <p:sldId id="474" r:id="rId22"/>
    <p:sldId id="475" r:id="rId23"/>
    <p:sldId id="483" r:id="rId24"/>
    <p:sldId id="478" r:id="rId25"/>
    <p:sldId id="258" r:id="rId26"/>
    <p:sldId id="459" r:id="rId27"/>
    <p:sldId id="479" r:id="rId28"/>
    <p:sldId id="460" r:id="rId29"/>
    <p:sldId id="461" r:id="rId30"/>
    <p:sldId id="462" r:id="rId31"/>
    <p:sldId id="486" r:id="rId32"/>
    <p:sldId id="465" r:id="rId33"/>
    <p:sldId id="480"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廣瀬　光史" initials="廣瀬　光史" lastIdx="1" clrIdx="0">
    <p:extLst>
      <p:ext uri="{19B8F6BF-5375-455C-9EA6-DF929625EA0E}">
        <p15:presenceInfo xmlns:p15="http://schemas.microsoft.com/office/powerpoint/2012/main" userId="廣瀬　光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424" autoAdjust="0"/>
  </p:normalViewPr>
  <p:slideViewPr>
    <p:cSldViewPr snapToGrid="0">
      <p:cViewPr varScale="1">
        <p:scale>
          <a:sx n="70" d="100"/>
          <a:sy n="70" d="100"/>
        </p:scale>
        <p:origin x="1284" y="78"/>
      </p:cViewPr>
      <p:guideLst>
        <p:guide orient="horz" pos="2160"/>
        <p:guide pos="2880"/>
      </p:guideLst>
    </p:cSldViewPr>
  </p:slideViewPr>
  <p:outlineViewPr>
    <p:cViewPr>
      <p:scale>
        <a:sx n="33" d="100"/>
        <a:sy n="33" d="100"/>
      </p:scale>
      <p:origin x="0" y="-33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theme/theme1.xml" Type="http://schemas.openxmlformats.org/officeDocument/2006/relationships/theme" Id="rId39"></Relationship><Relationship Target="slides/slide2.xml" Type="http://schemas.openxmlformats.org/officeDocument/2006/relationships/slide" Id="rId3"></Relationship><Relationship Target="slides/slide20.xml" Type="http://schemas.openxmlformats.org/officeDocument/2006/relationships/slide" Id="rId21"></Relationship><Relationship Target="slides/slide33.xml" Type="http://schemas.openxmlformats.org/officeDocument/2006/relationships/slide" Id="rId34"></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32.xml" Type="http://schemas.openxmlformats.org/officeDocument/2006/relationships/slide" Id="rId33"></Relationship><Relationship Target="viewProps.xml" Type="http://schemas.openxmlformats.org/officeDocument/2006/relationships/viewProps" Id="rId38"></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s/slide28.xml" Type="http://schemas.openxmlformats.org/officeDocument/2006/relationships/slide" Id="rId29"></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presProps.xml" Type="http://schemas.openxmlformats.org/officeDocument/2006/relationships/presProps" Id="rId37"></Relationship><Relationship Target="tableStyles.xml" Type="http://schemas.openxmlformats.org/officeDocument/2006/relationships/tableStyles" Id="rId40"></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commentAuthors.xml" Type="http://schemas.openxmlformats.org/officeDocument/2006/relationships/commentAuthors" Id="rId36"></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0.xml" Type="http://schemas.openxmlformats.org/officeDocument/2006/relationships/slide" Id="rId31"></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notesMasters/notesMaster1.xml" Type="http://schemas.openxmlformats.org/officeDocument/2006/relationships/notesMaster" Id="rId35"></Relationship></Relationships>
</file>

<file path=ppt/charts/_rels/chart10.xml.rels><?xml version="1.0" encoding="UTF-8" ?><Relationships xmlns="http://schemas.openxmlformats.org/package/2006/relationships"><Relationship Target="colors8.xml" Type="http://schemas.microsoft.com/office/2011/relationships/chartColorStyle" Id="rId2"></Relationship><Relationship Target="style8.xml" Type="http://schemas.microsoft.com/office/2011/relationships/chartStyle" Id="rId1"></Relationship></Relationships>
</file>

<file path=ppt/charts/_rels/chart11.xml.rels><?xml version="1.0" encoding="UTF-8" ?><Relationships xmlns="http://schemas.openxmlformats.org/package/2006/relationships"><Relationship Target="colors9.xml" Type="http://schemas.microsoft.com/office/2011/relationships/chartColorStyle" Id="rId2"></Relationship><Relationship Target="style9.xml" Type="http://schemas.microsoft.com/office/2011/relationships/chartStyle" Id="rId1"></Relationship></Relationships>
</file>

<file path=ppt/charts/_rels/chart12.xml.rels><?xml version="1.0" encoding="UTF-8" ?><Relationships xmlns="http://schemas.openxmlformats.org/package/2006/relationships"><Relationship Target="colors10.xml" Type="http://schemas.microsoft.com/office/2011/relationships/chartColorStyle" Id="rId2"></Relationship><Relationship Target="style10.xml" Type="http://schemas.microsoft.com/office/2011/relationships/chartStyle" Id="rId1"></Relationship></Relationships>
</file>

<file path=ppt/charts/_rels/chart13.xml.rels><?xml version="1.0" encoding="UTF-8" ?><Relationships xmlns="http://schemas.openxmlformats.org/package/2006/relationships"><Relationship Target="colors11.xml" Type="http://schemas.microsoft.com/office/2011/relationships/chartColorStyle" Id="rId2"></Relationship><Relationship Target="style11.xml" Type="http://schemas.microsoft.com/office/2011/relationships/chartStyle" Id="rId1"></Relationship></Relationships>
</file>

<file path=ppt/charts/_rels/chart14.xml.rels><?xml version="1.0" encoding="UTF-8" ?><Relationships xmlns="http://schemas.openxmlformats.org/package/2006/relationships"><Relationship Target="colors12.xml" Type="http://schemas.microsoft.com/office/2011/relationships/chartColorStyle" Id="rId2"></Relationship><Relationship Target="style12.xml" Type="http://schemas.microsoft.com/office/2011/relationships/chartStyle" Id="rId1"></Relationship></Relationships>
</file>

<file path=ppt/charts/_rels/chart15.xml.rels><?xml version="1.0" encoding="UTF-8" ?><Relationships xmlns="http://schemas.openxmlformats.org/package/2006/relationships"><Relationship Target="colors13.xml" Type="http://schemas.microsoft.com/office/2011/relationships/chartColorStyle" Id="rId2"></Relationship><Relationship Target="style13.xml" Type="http://schemas.microsoft.com/office/2011/relationships/chartStyle" Id="rId1"></Relationship></Relationships>
</file>

<file path=ppt/charts/_rels/chart18.xml.rels><?xml version="1.0" encoding="UTF-8" ?><Relationships xmlns="http://schemas.openxmlformats.org/package/2006/relationships"><Relationship Target="colors14.xml" Type="http://schemas.microsoft.com/office/2011/relationships/chartColorStyle" Id="rId2"></Relationship><Relationship Target="style14.xml" Type="http://schemas.microsoft.com/office/2011/relationships/chartStyle" Id="rId1"></Relationship></Relationships>
</file>

<file path=ppt/charts/_rels/chart19.xml.rels><?xml version="1.0" encoding="UTF-8" ?><Relationships xmlns="http://schemas.openxmlformats.org/package/2006/relationships"><Relationship Target="colors15.xml" Type="http://schemas.microsoft.com/office/2011/relationships/chartColorStyle" Id="rId2"></Relationship><Relationship Target="style15.xml" Type="http://schemas.microsoft.com/office/2011/relationships/chartStyle" Id="rId1"></Relationship></Relationships>
</file>

<file path=ppt/charts/_rels/chart20.xml.rels><?xml version="1.0" encoding="UTF-8" ?><Relationships xmlns="http://schemas.openxmlformats.org/package/2006/relationships"><Relationship Target="colors16.xml" Type="http://schemas.microsoft.com/office/2011/relationships/chartColorStyle" Id="rId2"></Relationship><Relationship Target="style16.xml" Type="http://schemas.microsoft.com/office/2011/relationships/chartStyle" Id="rId1"></Relationship></Relationships>
</file>

<file path=ppt/charts/_rels/chart21.xml.rels><?xml version="1.0" encoding="UTF-8" ?><Relationships xmlns="http://schemas.openxmlformats.org/package/2006/relationships"><Relationship Target="../drawings/drawing1.xml" Type="http://schemas.openxmlformats.org/officeDocument/2006/relationships/chartUserShapes" Id="rId1"></Relationship></Relationships>
</file>

<file path=ppt/charts/_rels/chart22.xml.rels><?xml version="1.0" encoding="UTF-8" ?><Relationships xmlns="http://schemas.openxmlformats.org/package/2006/relationships"><Relationship Target="colors17.xml" Type="http://schemas.microsoft.com/office/2011/relationships/chartColorStyle" Id="rId2"></Relationship><Relationship Target="style17.xml" Type="http://schemas.microsoft.com/office/2011/relationships/chartStyle" Id="rId1"></Relationship></Relationships>
</file>

<file path=ppt/charts/_rels/chart23.xml.rels><?xml version="1.0" encoding="UTF-8" ?><Relationships xmlns="http://schemas.openxmlformats.org/package/2006/relationships"><Relationship Target="colors18.xml" Type="http://schemas.microsoft.com/office/2011/relationships/chartColorStyle" Id="rId2"></Relationship><Relationship Target="style18.xml" Type="http://schemas.microsoft.com/office/2011/relationships/chartStyle" Id="rId1"></Relationship></Relationships>
</file>

<file path=ppt/charts/_rels/chart3.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4.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5.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6.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_rels/chart7.xml.rels><?xml version="1.0" encoding="UTF-8" ?><Relationships xmlns="http://schemas.openxmlformats.org/package/2006/relationships"><Relationship Target="colors5.xml" Type="http://schemas.microsoft.com/office/2011/relationships/chartColorStyle" Id="rId2"></Relationship><Relationship Target="style5.xml" Type="http://schemas.microsoft.com/office/2011/relationships/chartStyle" Id="rId1"></Relationship></Relationships>
</file>

<file path=ppt/charts/_rels/chart8.xml.rels><?xml version="1.0" encoding="UTF-8" ?><Relationships xmlns="http://schemas.openxmlformats.org/package/2006/relationships"><Relationship Target="colors6.xml" Type="http://schemas.microsoft.com/office/2011/relationships/chartColorStyle" Id="rId2"></Relationship><Relationship Target="style6.xml" Type="http://schemas.microsoft.com/office/2011/relationships/chartStyle" Id="rId1"></Relationship></Relationships>
</file>

<file path=ppt/charts/_rels/chart9.xml.rels><?xml version="1.0" encoding="UTF-8" ?><Relationships xmlns="http://schemas.openxmlformats.org/package/2006/relationships"><Relationship Target="colors7.xml" Type="http://schemas.microsoft.com/office/2011/relationships/chartColorStyle" Id="rId2"></Relationship><Relationship Target="style7.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系列 1</c:v>
                </c:pt>
              </c:strCache>
            </c:strRef>
          </c:tx>
          <c:spPr>
            <a:solidFill>
              <a:schemeClr val="accent1"/>
            </a:solidFill>
            <a:ln w="19050">
              <a:solidFill>
                <a:schemeClr val="accent1"/>
              </a:solidFill>
            </a:ln>
            <a:effectLst/>
            <a:sp3d contourW="19050">
              <a:contourClr>
                <a:schemeClr val="accent1"/>
              </a:contourClr>
            </a:sp3d>
          </c:spPr>
          <c:invertIfNegative val="0"/>
          <c:dLbls>
            <c:dLbl>
              <c:idx val="6"/>
              <c:layout>
                <c:manualLayout>
                  <c:x val="1.259920634920635E-2"/>
                  <c:y val="-9.99018811445556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055-4949-A003-1C2F90F278C7}"/>
                </c:ext>
                <c:ext xmlns:c15="http://schemas.microsoft.com/office/drawing/2012/chart" uri="{CE6537A1-D6FC-4f65-9D91-7224C49458BB}"/>
              </c:extLst>
            </c:dLbl>
            <c:dLbl>
              <c:idx val="7"/>
              <c:layout>
                <c:manualLayout>
                  <c:x val="8.3994708994708997E-3"/>
                  <c:y val="-9.99018811445556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055-4949-A003-1C2F90F278C7}"/>
                </c:ext>
                <c:ext xmlns:c15="http://schemas.microsoft.com/office/drawing/2012/chart" uri="{CE6537A1-D6FC-4f65-9D91-7224C49458BB}"/>
              </c:extLst>
            </c:dLbl>
            <c:dLbl>
              <c:idx val="8"/>
              <c:layout>
                <c:manualLayout>
                  <c:x val="6.2996031746031748E-3"/>
                  <c:y val="-9.32417557349185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055-4949-A003-1C2F90F278C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柴島</c:v>
                </c:pt>
                <c:pt idx="1">
                  <c:v>豊野</c:v>
                </c:pt>
                <c:pt idx="2">
                  <c:v>市庭窪</c:v>
                </c:pt>
                <c:pt idx="3">
                  <c:v>企庭窪</c:v>
                </c:pt>
                <c:pt idx="4">
                  <c:v>村野</c:v>
                </c:pt>
                <c:pt idx="5">
                  <c:v>三島</c:v>
                </c:pt>
                <c:pt idx="6">
                  <c:v>泉
（吹田）</c:v>
                </c:pt>
                <c:pt idx="7">
                  <c:v>守口</c:v>
                </c:pt>
                <c:pt idx="8">
                  <c:v>中宮
（枚方）</c:v>
                </c:pt>
              </c:strCache>
            </c:strRef>
          </c:cat>
          <c:val>
            <c:numRef>
              <c:f>Sheet1!$B$2:$B$10</c:f>
              <c:numCache>
                <c:formatCode>General</c:formatCode>
                <c:ptCount val="9"/>
                <c:pt idx="0">
                  <c:v>51</c:v>
                </c:pt>
                <c:pt idx="1">
                  <c:v>45</c:v>
                </c:pt>
                <c:pt idx="2">
                  <c:v>48</c:v>
                </c:pt>
                <c:pt idx="3">
                  <c:v>20</c:v>
                </c:pt>
                <c:pt idx="4">
                  <c:v>123</c:v>
                </c:pt>
                <c:pt idx="5">
                  <c:v>33</c:v>
                </c:pt>
                <c:pt idx="6">
                  <c:v>4.9000000000000004</c:v>
                </c:pt>
                <c:pt idx="7">
                  <c:v>6.2</c:v>
                </c:pt>
                <c:pt idx="8">
                  <c:v>12.7</c:v>
                </c:pt>
              </c:numCache>
            </c:numRef>
          </c:val>
          <c:extLst xmlns:c16r2="http://schemas.microsoft.com/office/drawing/2015/06/chart">
            <c:ext xmlns:c16="http://schemas.microsoft.com/office/drawing/2014/chart" uri="{C3380CC4-5D6E-409C-BE32-E72D297353CC}">
              <c16:uniqueId val="{00000000-715E-4277-8D55-CBCA1109F3F4}"/>
            </c:ext>
          </c:extLst>
        </c:ser>
        <c:ser>
          <c:idx val="1"/>
          <c:order val="1"/>
          <c:tx>
            <c:strRef>
              <c:f>Sheet1!$C$1</c:f>
              <c:strCache>
                <c:ptCount val="1"/>
                <c:pt idx="0">
                  <c:v>系列 2</c:v>
                </c:pt>
              </c:strCache>
            </c:strRef>
          </c:tx>
          <c:spPr>
            <a:solidFill>
              <a:schemeClr val="bg1"/>
            </a:solidFill>
            <a:ln w="19050">
              <a:solidFill>
                <a:schemeClr val="accent1"/>
              </a:solidFill>
            </a:ln>
            <a:effectLst/>
            <a:sp3d contourW="190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柴島</c:v>
                </c:pt>
                <c:pt idx="1">
                  <c:v>豊野</c:v>
                </c:pt>
                <c:pt idx="2">
                  <c:v>市庭窪</c:v>
                </c:pt>
                <c:pt idx="3">
                  <c:v>企庭窪</c:v>
                </c:pt>
                <c:pt idx="4">
                  <c:v>村野</c:v>
                </c:pt>
                <c:pt idx="5">
                  <c:v>三島</c:v>
                </c:pt>
                <c:pt idx="6">
                  <c:v>泉
（吹田）</c:v>
                </c:pt>
                <c:pt idx="7">
                  <c:v>守口</c:v>
                </c:pt>
                <c:pt idx="8">
                  <c:v>中宮
（枚方）</c:v>
                </c:pt>
              </c:strCache>
            </c:strRef>
          </c:cat>
          <c:val>
            <c:numRef>
              <c:f>Sheet1!$C$2:$C$10</c:f>
              <c:numCache>
                <c:formatCode>General</c:formatCode>
                <c:ptCount val="9"/>
                <c:pt idx="0">
                  <c:v>67</c:v>
                </c:pt>
                <c:pt idx="2">
                  <c:v>32</c:v>
                </c:pt>
                <c:pt idx="4">
                  <c:v>57</c:v>
                </c:pt>
              </c:numCache>
            </c:numRef>
          </c:val>
          <c:extLst xmlns:c16r2="http://schemas.microsoft.com/office/drawing/2015/06/chart">
            <c:ext xmlns:c16="http://schemas.microsoft.com/office/drawing/2014/chart" uri="{C3380CC4-5D6E-409C-BE32-E72D297353CC}">
              <c16:uniqueId val="{00000001-715E-4277-8D55-CBCA1109F3F4}"/>
            </c:ext>
          </c:extLst>
        </c:ser>
        <c:ser>
          <c:idx val="2"/>
          <c:order val="2"/>
          <c:tx>
            <c:strRef>
              <c:f>Sheet1!$D$1</c:f>
              <c:strCache>
                <c:ptCount val="1"/>
                <c:pt idx="0">
                  <c:v>系列 3</c:v>
                </c:pt>
              </c:strCache>
            </c:strRef>
          </c:tx>
          <c:spPr>
            <a:solidFill>
              <a:schemeClr val="accent3"/>
            </a:solidFill>
            <a:ln>
              <a:noFill/>
            </a:ln>
            <a:effectLst/>
            <a:sp3d/>
          </c:spPr>
          <c:invertIfNegative val="0"/>
          <c:cat>
            <c:strRef>
              <c:f>Sheet1!$A$2:$A$10</c:f>
              <c:strCache>
                <c:ptCount val="9"/>
                <c:pt idx="0">
                  <c:v>柴島</c:v>
                </c:pt>
                <c:pt idx="1">
                  <c:v>豊野</c:v>
                </c:pt>
                <c:pt idx="2">
                  <c:v>市庭窪</c:v>
                </c:pt>
                <c:pt idx="3">
                  <c:v>企庭窪</c:v>
                </c:pt>
                <c:pt idx="4">
                  <c:v>村野</c:v>
                </c:pt>
                <c:pt idx="5">
                  <c:v>三島</c:v>
                </c:pt>
                <c:pt idx="6">
                  <c:v>泉
（吹田）</c:v>
                </c:pt>
                <c:pt idx="7">
                  <c:v>守口</c:v>
                </c:pt>
                <c:pt idx="8">
                  <c:v>中宮
（枚方）</c:v>
                </c:pt>
              </c:strCache>
            </c:strRef>
          </c:cat>
          <c:val>
            <c:numRef>
              <c:f>Sheet1!$D$2:$D$10</c:f>
              <c:numCache>
                <c:formatCode>General</c:formatCode>
                <c:ptCount val="9"/>
              </c:numCache>
            </c:numRef>
          </c:val>
          <c:extLst xmlns:c16r2="http://schemas.microsoft.com/office/drawing/2015/06/chart">
            <c:ext xmlns:c16="http://schemas.microsoft.com/office/drawing/2014/chart" uri="{C3380CC4-5D6E-409C-BE32-E72D297353CC}">
              <c16:uniqueId val="{00000002-715E-4277-8D55-CBCA1109F3F4}"/>
            </c:ext>
          </c:extLst>
        </c:ser>
        <c:dLbls>
          <c:showLegendKey val="0"/>
          <c:showVal val="0"/>
          <c:showCatName val="0"/>
          <c:showSerName val="0"/>
          <c:showPercent val="0"/>
          <c:showBubbleSize val="0"/>
        </c:dLbls>
        <c:gapWidth val="110"/>
        <c:shape val="box"/>
        <c:axId val="372067960"/>
        <c:axId val="372070312"/>
        <c:axId val="0"/>
      </c:bar3DChart>
      <c:catAx>
        <c:axId val="372067960"/>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2070312"/>
        <c:crosses val="autoZero"/>
        <c:auto val="1"/>
        <c:lblAlgn val="ctr"/>
        <c:lblOffset val="100"/>
        <c:noMultiLvlLbl val="0"/>
      </c:catAx>
      <c:valAx>
        <c:axId val="372070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206796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 の値</c:v>
                </c:pt>
              </c:strCache>
            </c:strRef>
          </c:tx>
          <c:spPr>
            <a:ln w="19050" cap="rnd">
              <a:noFill/>
              <a:round/>
            </a:ln>
            <a:effectLst/>
          </c:spPr>
          <c:marker>
            <c:symbol val="circle"/>
            <c:size val="5"/>
            <c:spPr>
              <a:solidFill>
                <a:schemeClr val="tx1"/>
              </a:solidFill>
              <a:ln w="9525">
                <a:noFill/>
              </a:ln>
              <a:effectLst/>
            </c:spPr>
          </c:marker>
          <c:xVal>
            <c:numRef>
              <c:f>Sheet1!$A$2:$A$44</c:f>
              <c:numCache>
                <c:formatCode>General</c:formatCode>
                <c:ptCount val="43"/>
                <c:pt idx="0">
                  <c:v>122.24000000000001</c:v>
                </c:pt>
                <c:pt idx="1">
                  <c:v>107.54</c:v>
                </c:pt>
                <c:pt idx="2">
                  <c:v>106.8</c:v>
                </c:pt>
                <c:pt idx="3">
                  <c:v>110.38</c:v>
                </c:pt>
                <c:pt idx="4">
                  <c:v>113.4</c:v>
                </c:pt>
                <c:pt idx="5">
                  <c:v>109.12</c:v>
                </c:pt>
                <c:pt idx="6">
                  <c:v>114.73999999999998</c:v>
                </c:pt>
                <c:pt idx="7">
                  <c:v>118.66000000000001</c:v>
                </c:pt>
                <c:pt idx="8">
                  <c:v>110.11999999999998</c:v>
                </c:pt>
                <c:pt idx="9">
                  <c:v>106.46</c:v>
                </c:pt>
                <c:pt idx="10">
                  <c:v>121.38000000000002</c:v>
                </c:pt>
                <c:pt idx="11">
                  <c:v>108.22</c:v>
                </c:pt>
                <c:pt idx="12">
                  <c:v>112.6</c:v>
                </c:pt>
                <c:pt idx="13">
                  <c:v>115</c:v>
                </c:pt>
                <c:pt idx="14">
                  <c:v>115.94000000000001</c:v>
                </c:pt>
                <c:pt idx="15">
                  <c:v>105.53999999999999</c:v>
                </c:pt>
                <c:pt idx="16">
                  <c:v>109.12</c:v>
                </c:pt>
                <c:pt idx="17">
                  <c:v>113.38000000000002</c:v>
                </c:pt>
                <c:pt idx="18">
                  <c:v>110.7</c:v>
                </c:pt>
                <c:pt idx="19">
                  <c:v>109.53999999999999</c:v>
                </c:pt>
                <c:pt idx="20">
                  <c:v>115.02000000000001</c:v>
                </c:pt>
                <c:pt idx="21">
                  <c:v>115.93999999999998</c:v>
                </c:pt>
                <c:pt idx="22">
                  <c:v>122.92</c:v>
                </c:pt>
                <c:pt idx="23">
                  <c:v>124.38</c:v>
                </c:pt>
                <c:pt idx="24">
                  <c:v>115.7</c:v>
                </c:pt>
                <c:pt idx="25">
                  <c:v>114.36000000000001</c:v>
                </c:pt>
                <c:pt idx="26">
                  <c:v>108.52000000000001</c:v>
                </c:pt>
                <c:pt idx="27">
                  <c:v>102.34</c:v>
                </c:pt>
                <c:pt idx="28">
                  <c:v>107.84</c:v>
                </c:pt>
                <c:pt idx="29">
                  <c:v>106.86000000000001</c:v>
                </c:pt>
                <c:pt idx="30">
                  <c:v>106.7</c:v>
                </c:pt>
                <c:pt idx="31">
                  <c:v>104.84</c:v>
                </c:pt>
                <c:pt idx="32">
                  <c:v>107.90000000000002</c:v>
                </c:pt>
                <c:pt idx="33">
                  <c:v>114.14000000000001</c:v>
                </c:pt>
                <c:pt idx="34">
                  <c:v>89.940000000000012</c:v>
                </c:pt>
                <c:pt idx="35">
                  <c:v>99.259999999999991</c:v>
                </c:pt>
                <c:pt idx="36">
                  <c:v>109.04</c:v>
                </c:pt>
                <c:pt idx="37">
                  <c:v>108.02000000000001</c:v>
                </c:pt>
                <c:pt idx="38">
                  <c:v>115.52000000000001</c:v>
                </c:pt>
                <c:pt idx="39">
                  <c:v>108.83999999999999</c:v>
                </c:pt>
                <c:pt idx="40">
                  <c:v>107.25999999999999</c:v>
                </c:pt>
                <c:pt idx="41">
                  <c:v>94.059999999999988</c:v>
                </c:pt>
                <c:pt idx="42">
                  <c:v>95.92</c:v>
                </c:pt>
              </c:numCache>
            </c:numRef>
          </c:xVal>
          <c:yVal>
            <c:numRef>
              <c:f>Sheet1!$B$2:$B$44</c:f>
              <c:numCache>
                <c:formatCode>0.00_ </c:formatCode>
                <c:ptCount val="43"/>
                <c:pt idx="0">
                  <c:v>1.262</c:v>
                </c:pt>
                <c:pt idx="1">
                  <c:v>1.4239999999999999</c:v>
                </c:pt>
                <c:pt idx="2">
                  <c:v>0.59399999999999997</c:v>
                </c:pt>
                <c:pt idx="3">
                  <c:v>1.036</c:v>
                </c:pt>
                <c:pt idx="4">
                  <c:v>1.1259999999999999</c:v>
                </c:pt>
                <c:pt idx="5">
                  <c:v>1.1060000000000001</c:v>
                </c:pt>
                <c:pt idx="6">
                  <c:v>0.78800000000000003</c:v>
                </c:pt>
                <c:pt idx="7">
                  <c:v>0.83399999999999996</c:v>
                </c:pt>
                <c:pt idx="8">
                  <c:v>1.028</c:v>
                </c:pt>
                <c:pt idx="9">
                  <c:v>1.1739999999999999</c:v>
                </c:pt>
                <c:pt idx="10">
                  <c:v>0.91999999999999993</c:v>
                </c:pt>
                <c:pt idx="11">
                  <c:v>0.52800000000000002</c:v>
                </c:pt>
                <c:pt idx="12">
                  <c:v>1.9940000000000002</c:v>
                </c:pt>
                <c:pt idx="13">
                  <c:v>0.77399999999999991</c:v>
                </c:pt>
                <c:pt idx="14">
                  <c:v>1.194</c:v>
                </c:pt>
                <c:pt idx="15">
                  <c:v>0.47599999999999998</c:v>
                </c:pt>
                <c:pt idx="16">
                  <c:v>0.8640000000000001</c:v>
                </c:pt>
                <c:pt idx="17">
                  <c:v>0.71600000000000008</c:v>
                </c:pt>
                <c:pt idx="18">
                  <c:v>0.6</c:v>
                </c:pt>
                <c:pt idx="19">
                  <c:v>0.86799999999999999</c:v>
                </c:pt>
                <c:pt idx="20">
                  <c:v>0.64799999999999991</c:v>
                </c:pt>
                <c:pt idx="21">
                  <c:v>1.1439999999999999</c:v>
                </c:pt>
                <c:pt idx="22">
                  <c:v>0.754</c:v>
                </c:pt>
                <c:pt idx="23">
                  <c:v>0.73999999999999988</c:v>
                </c:pt>
                <c:pt idx="24">
                  <c:v>0.54399999999999993</c:v>
                </c:pt>
                <c:pt idx="25">
                  <c:v>1.31</c:v>
                </c:pt>
                <c:pt idx="26">
                  <c:v>1.3160000000000001</c:v>
                </c:pt>
                <c:pt idx="27">
                  <c:v>0.74</c:v>
                </c:pt>
                <c:pt idx="28">
                  <c:v>0.59800000000000009</c:v>
                </c:pt>
                <c:pt idx="29">
                  <c:v>0.438</c:v>
                </c:pt>
                <c:pt idx="30">
                  <c:v>0.53599999999999992</c:v>
                </c:pt>
                <c:pt idx="31">
                  <c:v>1.736</c:v>
                </c:pt>
                <c:pt idx="32">
                  <c:v>0.72399999999999998</c:v>
                </c:pt>
                <c:pt idx="33">
                  <c:v>0.99600000000000011</c:v>
                </c:pt>
                <c:pt idx="34">
                  <c:v>0</c:v>
                </c:pt>
                <c:pt idx="35">
                  <c:v>0.38800000000000001</c:v>
                </c:pt>
                <c:pt idx="36">
                  <c:v>0.83399999999999996</c:v>
                </c:pt>
                <c:pt idx="37">
                  <c:v>1.0100000000000002</c:v>
                </c:pt>
                <c:pt idx="38">
                  <c:v>0.56600000000000006</c:v>
                </c:pt>
                <c:pt idx="39">
                  <c:v>0.59400000000000008</c:v>
                </c:pt>
                <c:pt idx="40">
                  <c:v>0.10600000000000001</c:v>
                </c:pt>
                <c:pt idx="41">
                  <c:v>1.1259999999999999</c:v>
                </c:pt>
                <c:pt idx="42">
                  <c:v>1.9</c:v>
                </c:pt>
              </c:numCache>
            </c:numRef>
          </c:yVal>
          <c:smooth val="0"/>
          <c:extLst xmlns:c16r2="http://schemas.microsoft.com/office/drawing/2015/06/chart">
            <c:ext xmlns:c16="http://schemas.microsoft.com/office/drawing/2014/chart" uri="{C3380CC4-5D6E-409C-BE32-E72D297353CC}">
              <c16:uniqueId val="{00000000-DC13-4CC3-9230-2F88D12EE133}"/>
            </c:ext>
          </c:extLst>
        </c:ser>
        <c:dLbls>
          <c:showLegendKey val="0"/>
          <c:showVal val="0"/>
          <c:showCatName val="0"/>
          <c:showSerName val="0"/>
          <c:showPercent val="0"/>
          <c:showBubbleSize val="0"/>
        </c:dLbls>
        <c:axId val="487475024"/>
        <c:axId val="487473064"/>
      </c:scatterChart>
      <c:valAx>
        <c:axId val="487475024"/>
        <c:scaling>
          <c:orientation val="minMax"/>
          <c:min val="8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3064"/>
        <c:crosses val="autoZero"/>
        <c:crossBetween val="midCat"/>
      </c:valAx>
      <c:valAx>
        <c:axId val="487473064"/>
        <c:scaling>
          <c:orientation val="minMax"/>
          <c:max val="2.1"/>
          <c:min val="0"/>
        </c:scaling>
        <c:delete val="0"/>
        <c:axPos val="l"/>
        <c:numFmt formatCode="0.00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5024"/>
        <c:crosses val="autoZero"/>
        <c:crossBetween val="midCat"/>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経常収支比率</c:v>
                </c:pt>
              </c:strCache>
            </c:strRef>
          </c:tx>
          <c:spPr>
            <a:ln w="28575" cap="rnd">
              <a:solidFill>
                <a:srgbClr val="FF0000"/>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#,##0.0_ </c:formatCode>
                <c:ptCount val="5"/>
                <c:pt idx="0">
                  <c:v>118.6</c:v>
                </c:pt>
                <c:pt idx="1">
                  <c:v>118.1</c:v>
                </c:pt>
                <c:pt idx="2">
                  <c:v>122.9</c:v>
                </c:pt>
                <c:pt idx="3">
                  <c:v>123.3</c:v>
                </c:pt>
                <c:pt idx="4">
                  <c:v>128.30000000000001</c:v>
                </c:pt>
              </c:numCache>
            </c:numRef>
          </c:val>
          <c:smooth val="0"/>
          <c:extLst xmlns:c16r2="http://schemas.microsoft.com/office/drawing/2015/06/chart">
            <c:ext xmlns:c16="http://schemas.microsoft.com/office/drawing/2014/chart" uri="{C3380CC4-5D6E-409C-BE32-E72D297353CC}">
              <c16:uniqueId val="{00000000-A981-449E-81DE-253C5B4CA289}"/>
            </c:ext>
          </c:extLst>
        </c:ser>
        <c:dLbls>
          <c:showLegendKey val="0"/>
          <c:showVal val="0"/>
          <c:showCatName val="0"/>
          <c:showSerName val="0"/>
          <c:showPercent val="0"/>
          <c:showBubbleSize val="0"/>
        </c:dLbls>
        <c:marker val="1"/>
        <c:smooth val="0"/>
        <c:axId val="487477376"/>
        <c:axId val="487473848"/>
      </c:lineChart>
      <c:lineChart>
        <c:grouping val="standard"/>
        <c:varyColors val="0"/>
        <c:ser>
          <c:idx val="0"/>
          <c:order val="0"/>
          <c:tx>
            <c:strRef>
              <c:f>Sheet1!$B$1</c:f>
              <c:strCache>
                <c:ptCount val="1"/>
                <c:pt idx="0">
                  <c:v>管路更新率</c:v>
                </c:pt>
              </c:strCache>
            </c:strRef>
          </c:tx>
          <c:spPr>
            <a:ln w="28575" cap="rnd">
              <a:solidFill>
                <a:schemeClr val="tx1"/>
              </a:solidFill>
              <a:prstDash val="sysDash"/>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0.00_ </c:formatCode>
                <c:ptCount val="5"/>
                <c:pt idx="0">
                  <c:v>0.97</c:v>
                </c:pt>
                <c:pt idx="1">
                  <c:v>1.29</c:v>
                </c:pt>
                <c:pt idx="2">
                  <c:v>1.36</c:v>
                </c:pt>
                <c:pt idx="3">
                  <c:v>1.35</c:v>
                </c:pt>
                <c:pt idx="4">
                  <c:v>1.34</c:v>
                </c:pt>
              </c:numCache>
            </c:numRef>
          </c:val>
          <c:smooth val="0"/>
          <c:extLst xmlns:c16r2="http://schemas.microsoft.com/office/drawing/2015/06/chart">
            <c:ext xmlns:c16="http://schemas.microsoft.com/office/drawing/2014/chart" uri="{C3380CC4-5D6E-409C-BE32-E72D297353CC}">
              <c16:uniqueId val="{00000001-A981-449E-81DE-253C5B4CA289}"/>
            </c:ext>
          </c:extLst>
        </c:ser>
        <c:dLbls>
          <c:showLegendKey val="0"/>
          <c:showVal val="0"/>
          <c:showCatName val="0"/>
          <c:showSerName val="0"/>
          <c:showPercent val="0"/>
          <c:showBubbleSize val="0"/>
        </c:dLbls>
        <c:marker val="1"/>
        <c:smooth val="0"/>
        <c:axId val="487472280"/>
        <c:axId val="487475808"/>
      </c:lineChart>
      <c:catAx>
        <c:axId val="48747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3848"/>
        <c:crosses val="autoZero"/>
        <c:auto val="1"/>
        <c:lblAlgn val="ctr"/>
        <c:lblOffset val="100"/>
        <c:noMultiLvlLbl val="0"/>
      </c:catAx>
      <c:valAx>
        <c:axId val="487473848"/>
        <c:scaling>
          <c:orientation val="minMax"/>
          <c:max val="130"/>
          <c:min val="10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7376"/>
        <c:crosses val="autoZero"/>
        <c:crossBetween val="between"/>
      </c:valAx>
      <c:valAx>
        <c:axId val="487475808"/>
        <c:scaling>
          <c:orientation val="minMax"/>
          <c:max val="1.6"/>
          <c:min val="0.4"/>
        </c:scaling>
        <c:delete val="0"/>
        <c:axPos val="r"/>
        <c:numFmt formatCode="0.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2280"/>
        <c:crosses val="max"/>
        <c:crossBetween val="between"/>
      </c:valAx>
      <c:catAx>
        <c:axId val="487472280"/>
        <c:scaling>
          <c:orientation val="minMax"/>
        </c:scaling>
        <c:delete val="1"/>
        <c:axPos val="b"/>
        <c:numFmt formatCode="General" sourceLinked="1"/>
        <c:majorTickMark val="out"/>
        <c:minorTickMark val="none"/>
        <c:tickLblPos val="nextTo"/>
        <c:crossAx val="4874758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経常収支比率</c:v>
                </c:pt>
              </c:strCache>
            </c:strRef>
          </c:tx>
          <c:spPr>
            <a:ln w="28575" cap="rnd">
              <a:solidFill>
                <a:srgbClr val="FF0000"/>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#,##0.0_ </c:formatCode>
                <c:ptCount val="5"/>
                <c:pt idx="0">
                  <c:v>103.5</c:v>
                </c:pt>
                <c:pt idx="1">
                  <c:v>107.8</c:v>
                </c:pt>
                <c:pt idx="2">
                  <c:v>106.8</c:v>
                </c:pt>
                <c:pt idx="3">
                  <c:v>107.8</c:v>
                </c:pt>
                <c:pt idx="4">
                  <c:v>108.1</c:v>
                </c:pt>
              </c:numCache>
            </c:numRef>
          </c:val>
          <c:smooth val="0"/>
          <c:extLst xmlns:c16r2="http://schemas.microsoft.com/office/drawing/2015/06/chart">
            <c:ext xmlns:c16="http://schemas.microsoft.com/office/drawing/2014/chart" uri="{C3380CC4-5D6E-409C-BE32-E72D297353CC}">
              <c16:uniqueId val="{00000000-2366-407F-99AB-E77C70D22A68}"/>
            </c:ext>
          </c:extLst>
        </c:ser>
        <c:dLbls>
          <c:showLegendKey val="0"/>
          <c:showVal val="0"/>
          <c:showCatName val="0"/>
          <c:showSerName val="0"/>
          <c:showPercent val="0"/>
          <c:showBubbleSize val="0"/>
        </c:dLbls>
        <c:marker val="1"/>
        <c:smooth val="0"/>
        <c:axId val="487472672"/>
        <c:axId val="487476200"/>
      </c:lineChart>
      <c:lineChart>
        <c:grouping val="standard"/>
        <c:varyColors val="0"/>
        <c:ser>
          <c:idx val="0"/>
          <c:order val="0"/>
          <c:tx>
            <c:strRef>
              <c:f>Sheet1!$B$1</c:f>
              <c:strCache>
                <c:ptCount val="1"/>
                <c:pt idx="0">
                  <c:v>管路更新率</c:v>
                </c:pt>
              </c:strCache>
            </c:strRef>
          </c:tx>
          <c:spPr>
            <a:ln w="28575" cap="rnd">
              <a:solidFill>
                <a:schemeClr val="tx1"/>
              </a:solidFill>
              <a:prstDash val="sysDash"/>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0.00_ </c:formatCode>
                <c:ptCount val="5"/>
                <c:pt idx="0">
                  <c:v>0.6</c:v>
                </c:pt>
                <c:pt idx="1">
                  <c:v>0.5</c:v>
                </c:pt>
                <c:pt idx="2">
                  <c:v>0.69</c:v>
                </c:pt>
                <c:pt idx="3">
                  <c:v>0.65</c:v>
                </c:pt>
                <c:pt idx="4">
                  <c:v>0.53</c:v>
                </c:pt>
              </c:numCache>
            </c:numRef>
          </c:val>
          <c:smooth val="0"/>
          <c:extLst xmlns:c16r2="http://schemas.microsoft.com/office/drawing/2015/06/chart">
            <c:ext xmlns:c16="http://schemas.microsoft.com/office/drawing/2014/chart" uri="{C3380CC4-5D6E-409C-BE32-E72D297353CC}">
              <c16:uniqueId val="{00000001-2366-407F-99AB-E77C70D22A68}"/>
            </c:ext>
          </c:extLst>
        </c:ser>
        <c:dLbls>
          <c:showLegendKey val="0"/>
          <c:showVal val="0"/>
          <c:showCatName val="0"/>
          <c:showSerName val="0"/>
          <c:showPercent val="0"/>
          <c:showBubbleSize val="0"/>
        </c:dLbls>
        <c:marker val="1"/>
        <c:smooth val="0"/>
        <c:axId val="487470320"/>
        <c:axId val="487477768"/>
      </c:lineChart>
      <c:catAx>
        <c:axId val="48747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6200"/>
        <c:crosses val="autoZero"/>
        <c:auto val="1"/>
        <c:lblAlgn val="ctr"/>
        <c:lblOffset val="100"/>
        <c:noMultiLvlLbl val="0"/>
      </c:catAx>
      <c:valAx>
        <c:axId val="487476200"/>
        <c:scaling>
          <c:orientation val="minMax"/>
          <c:max val="130"/>
          <c:min val="10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2672"/>
        <c:crosses val="autoZero"/>
        <c:crossBetween val="between"/>
      </c:valAx>
      <c:valAx>
        <c:axId val="487477768"/>
        <c:scaling>
          <c:orientation val="minMax"/>
          <c:max val="1.6"/>
          <c:min val="0.4"/>
        </c:scaling>
        <c:delete val="0"/>
        <c:axPos val="r"/>
        <c:numFmt formatCode="0.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0320"/>
        <c:crosses val="max"/>
        <c:crossBetween val="between"/>
      </c:valAx>
      <c:catAx>
        <c:axId val="487470320"/>
        <c:scaling>
          <c:orientation val="minMax"/>
        </c:scaling>
        <c:delete val="1"/>
        <c:axPos val="b"/>
        <c:numFmt formatCode="General" sourceLinked="1"/>
        <c:majorTickMark val="out"/>
        <c:minorTickMark val="none"/>
        <c:tickLblPos val="nextTo"/>
        <c:crossAx val="4874777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経常収支比率</c:v>
                </c:pt>
              </c:strCache>
            </c:strRef>
          </c:tx>
          <c:spPr>
            <a:ln w="28575" cap="rnd">
              <a:solidFill>
                <a:srgbClr val="FF0000"/>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#,##0.0_ </c:formatCode>
                <c:ptCount val="5"/>
                <c:pt idx="0">
                  <c:v>118.9</c:v>
                </c:pt>
                <c:pt idx="1">
                  <c:v>130.69999999999999</c:v>
                </c:pt>
                <c:pt idx="2">
                  <c:v>124.9</c:v>
                </c:pt>
                <c:pt idx="3">
                  <c:v>122.7</c:v>
                </c:pt>
                <c:pt idx="4">
                  <c:v>124.7</c:v>
                </c:pt>
              </c:numCache>
            </c:numRef>
          </c:val>
          <c:smooth val="0"/>
          <c:extLst xmlns:c16r2="http://schemas.microsoft.com/office/drawing/2015/06/chart">
            <c:ext xmlns:c16="http://schemas.microsoft.com/office/drawing/2014/chart" uri="{C3380CC4-5D6E-409C-BE32-E72D297353CC}">
              <c16:uniqueId val="{00000000-74A4-4A8F-8701-D111E5EE4AE4}"/>
            </c:ext>
          </c:extLst>
        </c:ser>
        <c:dLbls>
          <c:showLegendKey val="0"/>
          <c:showVal val="0"/>
          <c:showCatName val="0"/>
          <c:showSerName val="0"/>
          <c:showPercent val="0"/>
          <c:showBubbleSize val="0"/>
        </c:dLbls>
        <c:marker val="1"/>
        <c:smooth val="0"/>
        <c:axId val="487471104"/>
        <c:axId val="487471496"/>
      </c:lineChart>
      <c:lineChart>
        <c:grouping val="standard"/>
        <c:varyColors val="0"/>
        <c:ser>
          <c:idx val="0"/>
          <c:order val="0"/>
          <c:tx>
            <c:strRef>
              <c:f>Sheet1!$B$1</c:f>
              <c:strCache>
                <c:ptCount val="1"/>
                <c:pt idx="0">
                  <c:v>管路更新率</c:v>
                </c:pt>
              </c:strCache>
            </c:strRef>
          </c:tx>
          <c:spPr>
            <a:ln w="28575" cap="rnd">
              <a:solidFill>
                <a:schemeClr val="tx1"/>
              </a:solidFill>
              <a:prstDash val="sysDash"/>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0.00_ </c:formatCode>
                <c:ptCount val="5"/>
                <c:pt idx="0">
                  <c:v>0.86</c:v>
                </c:pt>
                <c:pt idx="1">
                  <c:v>0.77</c:v>
                </c:pt>
                <c:pt idx="2">
                  <c:v>0.72</c:v>
                </c:pt>
                <c:pt idx="3">
                  <c:v>0.82</c:v>
                </c:pt>
                <c:pt idx="4">
                  <c:v>0.53</c:v>
                </c:pt>
              </c:numCache>
            </c:numRef>
          </c:val>
          <c:smooth val="0"/>
          <c:extLst xmlns:c16r2="http://schemas.microsoft.com/office/drawing/2015/06/chart">
            <c:ext xmlns:c16="http://schemas.microsoft.com/office/drawing/2014/chart" uri="{C3380CC4-5D6E-409C-BE32-E72D297353CC}">
              <c16:uniqueId val="{00000001-74A4-4A8F-8701-D111E5EE4AE4}"/>
            </c:ext>
          </c:extLst>
        </c:ser>
        <c:dLbls>
          <c:showLegendKey val="0"/>
          <c:showVal val="0"/>
          <c:showCatName val="0"/>
          <c:showSerName val="0"/>
          <c:showPercent val="0"/>
          <c:showBubbleSize val="0"/>
        </c:dLbls>
        <c:marker val="1"/>
        <c:smooth val="0"/>
        <c:axId val="487470712"/>
        <c:axId val="487474632"/>
      </c:lineChart>
      <c:catAx>
        <c:axId val="48747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1496"/>
        <c:crosses val="autoZero"/>
        <c:auto val="1"/>
        <c:lblAlgn val="ctr"/>
        <c:lblOffset val="100"/>
        <c:noMultiLvlLbl val="0"/>
      </c:catAx>
      <c:valAx>
        <c:axId val="487471496"/>
        <c:scaling>
          <c:orientation val="minMax"/>
          <c:max val="130"/>
          <c:min val="10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1104"/>
        <c:crosses val="autoZero"/>
        <c:crossBetween val="between"/>
      </c:valAx>
      <c:valAx>
        <c:axId val="487474632"/>
        <c:scaling>
          <c:orientation val="minMax"/>
          <c:max val="1.6"/>
          <c:min val="0.4"/>
        </c:scaling>
        <c:delete val="0"/>
        <c:axPos val="r"/>
        <c:numFmt formatCode="0.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7470712"/>
        <c:crosses val="max"/>
        <c:crossBetween val="between"/>
      </c:valAx>
      <c:catAx>
        <c:axId val="487470712"/>
        <c:scaling>
          <c:orientation val="minMax"/>
        </c:scaling>
        <c:delete val="1"/>
        <c:axPos val="b"/>
        <c:numFmt formatCode="General" sourceLinked="1"/>
        <c:majorTickMark val="out"/>
        <c:minorTickMark val="none"/>
        <c:tickLblPos val="nextTo"/>
        <c:crossAx val="4874746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経常収支比率</c:v>
                </c:pt>
              </c:strCache>
            </c:strRef>
          </c:tx>
          <c:spPr>
            <a:ln w="28575" cap="rnd">
              <a:solidFill>
                <a:srgbClr val="FF0000"/>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#,##0.0_ </c:formatCode>
                <c:ptCount val="5"/>
                <c:pt idx="0">
                  <c:v>102.6</c:v>
                </c:pt>
                <c:pt idx="1">
                  <c:v>104.7</c:v>
                </c:pt>
                <c:pt idx="2">
                  <c:v>109.8</c:v>
                </c:pt>
                <c:pt idx="3">
                  <c:v>109.1</c:v>
                </c:pt>
                <c:pt idx="4">
                  <c:v>111.5</c:v>
                </c:pt>
              </c:numCache>
            </c:numRef>
          </c:val>
          <c:smooth val="0"/>
          <c:extLst xmlns:c16r2="http://schemas.microsoft.com/office/drawing/2015/06/chart">
            <c:ext xmlns:c16="http://schemas.microsoft.com/office/drawing/2014/chart" uri="{C3380CC4-5D6E-409C-BE32-E72D297353CC}">
              <c16:uniqueId val="{00000000-FFC4-4292-9B26-9E87B42A0E85}"/>
            </c:ext>
          </c:extLst>
        </c:ser>
        <c:dLbls>
          <c:showLegendKey val="0"/>
          <c:showVal val="0"/>
          <c:showCatName val="0"/>
          <c:showSerName val="0"/>
          <c:showPercent val="0"/>
          <c:showBubbleSize val="0"/>
        </c:dLbls>
        <c:marker val="1"/>
        <c:smooth val="0"/>
        <c:axId val="485379160"/>
        <c:axId val="484788624"/>
      </c:lineChart>
      <c:lineChart>
        <c:grouping val="standard"/>
        <c:varyColors val="0"/>
        <c:ser>
          <c:idx val="0"/>
          <c:order val="0"/>
          <c:tx>
            <c:strRef>
              <c:f>Sheet1!$B$1</c:f>
              <c:strCache>
                <c:ptCount val="1"/>
                <c:pt idx="0">
                  <c:v>管路更新率</c:v>
                </c:pt>
              </c:strCache>
            </c:strRef>
          </c:tx>
          <c:spPr>
            <a:ln w="28575" cap="rnd">
              <a:solidFill>
                <a:schemeClr val="tx1"/>
              </a:solidFill>
              <a:prstDash val="sysDash"/>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0.00_ </c:formatCode>
                <c:ptCount val="5"/>
                <c:pt idx="0">
                  <c:v>1.5</c:v>
                </c:pt>
                <c:pt idx="1">
                  <c:v>1.52</c:v>
                </c:pt>
                <c:pt idx="2">
                  <c:v>1.51</c:v>
                </c:pt>
                <c:pt idx="3">
                  <c:v>1.17</c:v>
                </c:pt>
                <c:pt idx="4">
                  <c:v>1.42</c:v>
                </c:pt>
              </c:numCache>
            </c:numRef>
          </c:val>
          <c:smooth val="0"/>
          <c:extLst xmlns:c16r2="http://schemas.microsoft.com/office/drawing/2015/06/chart">
            <c:ext xmlns:c16="http://schemas.microsoft.com/office/drawing/2014/chart" uri="{C3380CC4-5D6E-409C-BE32-E72D297353CC}">
              <c16:uniqueId val="{00000001-FFC4-4292-9B26-9E87B42A0E85}"/>
            </c:ext>
          </c:extLst>
        </c:ser>
        <c:dLbls>
          <c:showLegendKey val="0"/>
          <c:showVal val="0"/>
          <c:showCatName val="0"/>
          <c:showSerName val="0"/>
          <c:showPercent val="0"/>
          <c:showBubbleSize val="0"/>
        </c:dLbls>
        <c:marker val="1"/>
        <c:smooth val="0"/>
        <c:axId val="484786664"/>
        <c:axId val="484784312"/>
      </c:lineChart>
      <c:catAx>
        <c:axId val="48537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4788624"/>
        <c:crosses val="autoZero"/>
        <c:auto val="1"/>
        <c:lblAlgn val="ctr"/>
        <c:lblOffset val="100"/>
        <c:noMultiLvlLbl val="0"/>
      </c:catAx>
      <c:valAx>
        <c:axId val="484788624"/>
        <c:scaling>
          <c:orientation val="minMax"/>
          <c:max val="130"/>
          <c:min val="10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5379160"/>
        <c:crosses val="autoZero"/>
        <c:crossBetween val="between"/>
      </c:valAx>
      <c:valAx>
        <c:axId val="484784312"/>
        <c:scaling>
          <c:orientation val="minMax"/>
          <c:max val="1.6"/>
          <c:min val="0.4"/>
        </c:scaling>
        <c:delete val="0"/>
        <c:axPos val="r"/>
        <c:numFmt formatCode="0.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4786664"/>
        <c:crosses val="max"/>
        <c:crossBetween val="between"/>
      </c:valAx>
      <c:catAx>
        <c:axId val="484786664"/>
        <c:scaling>
          <c:orientation val="minMax"/>
        </c:scaling>
        <c:delete val="1"/>
        <c:axPos val="b"/>
        <c:numFmt formatCode="General" sourceLinked="1"/>
        <c:majorTickMark val="out"/>
        <c:minorTickMark val="none"/>
        <c:tickLblPos val="nextTo"/>
        <c:crossAx val="4847843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sz="800" b="1">
                <a:solidFill>
                  <a:schemeClr val="tx1"/>
                </a:solidFill>
              </a:rPr>
              <a:t>大阪府内水道事業の年齢構成</a:t>
            </a:r>
          </a:p>
        </c:rich>
      </c:tx>
      <c:overlay val="0"/>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5096649029982365"/>
          <c:y val="0.18198159722222224"/>
          <c:w val="0.65089991181657847"/>
          <c:h val="0.72833958333333337"/>
        </c:manualLayout>
      </c:layout>
      <c:barChart>
        <c:barDir val="bar"/>
        <c:grouping val="stacked"/>
        <c:varyColors val="0"/>
        <c:ser>
          <c:idx val="0"/>
          <c:order val="0"/>
          <c:tx>
            <c:strRef>
              <c:f>Sheet1!$B$1</c:f>
              <c:strCache>
                <c:ptCount val="1"/>
                <c:pt idx="0">
                  <c:v>技術職</c:v>
                </c:pt>
              </c:strCache>
            </c:strRef>
          </c:tx>
          <c:spPr>
            <a:solidFill>
              <a:schemeClr val="tx1">
                <a:lumMod val="65000"/>
                <a:lumOff val="35000"/>
              </a:schemeClr>
            </a:solidFill>
            <a:ln>
              <a:solidFill>
                <a:schemeClr val="bg1">
                  <a:lumMod val="50000"/>
                </a:schemeClr>
              </a:solidFill>
            </a:ln>
            <a:effectLst/>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Sheet1!$B$2:$B$10</c:f>
              <c:numCache>
                <c:formatCode>General</c:formatCode>
                <c:ptCount val="9"/>
                <c:pt idx="0">
                  <c:v>46</c:v>
                </c:pt>
                <c:pt idx="1">
                  <c:v>128</c:v>
                </c:pt>
                <c:pt idx="2">
                  <c:v>192</c:v>
                </c:pt>
                <c:pt idx="3">
                  <c:v>177</c:v>
                </c:pt>
                <c:pt idx="4">
                  <c:v>305</c:v>
                </c:pt>
                <c:pt idx="5">
                  <c:v>281</c:v>
                </c:pt>
                <c:pt idx="6">
                  <c:v>239</c:v>
                </c:pt>
                <c:pt idx="7">
                  <c:v>177</c:v>
                </c:pt>
                <c:pt idx="8">
                  <c:v>169</c:v>
                </c:pt>
              </c:numCache>
            </c:numRef>
          </c:val>
          <c:extLst xmlns:c16r2="http://schemas.microsoft.com/office/drawing/2015/06/chart">
            <c:ext xmlns:c16="http://schemas.microsoft.com/office/drawing/2014/chart" uri="{C3380CC4-5D6E-409C-BE32-E72D297353CC}">
              <c16:uniqueId val="{00000000-0989-4121-896F-4B3D294FDD08}"/>
            </c:ext>
          </c:extLst>
        </c:ser>
        <c:ser>
          <c:idx val="1"/>
          <c:order val="1"/>
          <c:tx>
            <c:strRef>
              <c:f>Sheet1!$C$1</c:f>
              <c:strCache>
                <c:ptCount val="1"/>
                <c:pt idx="0">
                  <c:v>技能職</c:v>
                </c:pt>
              </c:strCache>
            </c:strRef>
          </c:tx>
          <c:spPr>
            <a:solidFill>
              <a:schemeClr val="bg1">
                <a:lumMod val="75000"/>
              </a:schemeClr>
            </a:solidFill>
            <a:ln>
              <a:solidFill>
                <a:schemeClr val="bg1">
                  <a:lumMod val="50000"/>
                </a:schemeClr>
              </a:solidFill>
            </a:ln>
            <a:effectLst/>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Sheet1!$C$2:$C$10</c:f>
              <c:numCache>
                <c:formatCode>General</c:formatCode>
                <c:ptCount val="9"/>
                <c:pt idx="0">
                  <c:v>2</c:v>
                </c:pt>
                <c:pt idx="1">
                  <c:v>3</c:v>
                </c:pt>
                <c:pt idx="2">
                  <c:v>4</c:v>
                </c:pt>
                <c:pt idx="3">
                  <c:v>51</c:v>
                </c:pt>
                <c:pt idx="4">
                  <c:v>144</c:v>
                </c:pt>
                <c:pt idx="5">
                  <c:v>196</c:v>
                </c:pt>
                <c:pt idx="6">
                  <c:v>122</c:v>
                </c:pt>
                <c:pt idx="7">
                  <c:v>80</c:v>
                </c:pt>
                <c:pt idx="8">
                  <c:v>44</c:v>
                </c:pt>
              </c:numCache>
            </c:numRef>
          </c:val>
          <c:extLst xmlns:c16r2="http://schemas.microsoft.com/office/drawing/2015/06/chart">
            <c:ext xmlns:c16="http://schemas.microsoft.com/office/drawing/2014/chart" uri="{C3380CC4-5D6E-409C-BE32-E72D297353CC}">
              <c16:uniqueId val="{00000001-0989-4121-896F-4B3D294FDD08}"/>
            </c:ext>
          </c:extLst>
        </c:ser>
        <c:ser>
          <c:idx val="2"/>
          <c:order val="2"/>
          <c:tx>
            <c:strRef>
              <c:f>Sheet1!$D$1</c:f>
              <c:strCache>
                <c:ptCount val="1"/>
                <c:pt idx="0">
                  <c:v>事務職</c:v>
                </c:pt>
              </c:strCache>
            </c:strRef>
          </c:tx>
          <c:spPr>
            <a:solidFill>
              <a:schemeClr val="bg1"/>
            </a:solidFill>
            <a:ln>
              <a:solidFill>
                <a:schemeClr val="bg1">
                  <a:lumMod val="50000"/>
                </a:schemeClr>
              </a:solidFill>
            </a:ln>
            <a:effectLst/>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Sheet1!$D$2:$D$10</c:f>
              <c:numCache>
                <c:formatCode>General</c:formatCode>
                <c:ptCount val="9"/>
                <c:pt idx="0">
                  <c:v>26</c:v>
                </c:pt>
                <c:pt idx="1">
                  <c:v>75</c:v>
                </c:pt>
                <c:pt idx="2">
                  <c:v>110</c:v>
                </c:pt>
                <c:pt idx="3">
                  <c:v>181</c:v>
                </c:pt>
                <c:pt idx="4">
                  <c:v>197</c:v>
                </c:pt>
                <c:pt idx="5">
                  <c:v>240</c:v>
                </c:pt>
                <c:pt idx="6">
                  <c:v>168</c:v>
                </c:pt>
                <c:pt idx="7">
                  <c:v>206</c:v>
                </c:pt>
                <c:pt idx="8">
                  <c:v>102</c:v>
                </c:pt>
              </c:numCache>
            </c:numRef>
          </c:val>
          <c:extLst xmlns:c16r2="http://schemas.microsoft.com/office/drawing/2015/06/chart">
            <c:ext xmlns:c16="http://schemas.microsoft.com/office/drawing/2014/chart" uri="{C3380CC4-5D6E-409C-BE32-E72D297353CC}">
              <c16:uniqueId val="{00000002-0989-4121-896F-4B3D294FDD08}"/>
            </c:ext>
          </c:extLst>
        </c:ser>
        <c:dLbls>
          <c:showLegendKey val="0"/>
          <c:showVal val="0"/>
          <c:showCatName val="0"/>
          <c:showSerName val="0"/>
          <c:showPercent val="0"/>
          <c:showBubbleSize val="0"/>
        </c:dLbls>
        <c:gapWidth val="75"/>
        <c:overlap val="100"/>
        <c:axId val="484786272"/>
        <c:axId val="484781960"/>
      </c:barChart>
      <c:catAx>
        <c:axId val="484786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4781960"/>
        <c:crosses val="autoZero"/>
        <c:auto val="1"/>
        <c:lblAlgn val="ctr"/>
        <c:lblOffset val="100"/>
        <c:noMultiLvlLbl val="0"/>
      </c:catAx>
      <c:valAx>
        <c:axId val="484781960"/>
        <c:scaling>
          <c:orientation val="minMax"/>
          <c:max val="75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4786272"/>
        <c:crosses val="autoZero"/>
        <c:crossBetween val="between"/>
        <c:majorUnit val="500"/>
      </c:valAx>
      <c:spPr>
        <a:noFill/>
        <a:ln>
          <a:noFill/>
        </a:ln>
        <a:effectLst/>
      </c:spPr>
    </c:plotArea>
    <c:legend>
      <c:legendPos val="t"/>
      <c:layout>
        <c:manualLayout>
          <c:xMode val="edge"/>
          <c:yMode val="edge"/>
          <c:x val="0.16593033509700175"/>
          <c:y val="8.4710763888888901E-2"/>
          <c:w val="0.66813932980599644"/>
          <c:h val="7.357142857142856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技術
職員</c:v>
                </c:pt>
              </c:strCache>
            </c:strRef>
          </c:tx>
          <c:spPr>
            <a:solidFill>
              <a:schemeClr val="accent1"/>
            </a:solidFill>
            <a:ln>
              <a:noFill/>
            </a:ln>
          </c:spPr>
          <c:invertIfNegative val="0"/>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大阪狭山市</c:v>
                </c:pt>
                <c:pt idx="31">
                  <c:v>高石市</c:v>
                </c:pt>
                <c:pt idx="32">
                  <c:v>四條畷市</c:v>
                </c:pt>
                <c:pt idx="33">
                  <c:v>阪南市</c:v>
                </c:pt>
                <c:pt idx="35">
                  <c:v>熊取町</c:v>
                </c:pt>
                <c:pt idx="36">
                  <c:v>島本町</c:v>
                </c:pt>
                <c:pt idx="37">
                  <c:v>豊能町</c:v>
                </c:pt>
                <c:pt idx="38">
                  <c:v>忠岡町</c:v>
                </c:pt>
                <c:pt idx="39">
                  <c:v>河南町</c:v>
                </c:pt>
                <c:pt idx="40">
                  <c:v>岬町</c:v>
                </c:pt>
                <c:pt idx="41">
                  <c:v>太子町</c:v>
                </c:pt>
                <c:pt idx="42">
                  <c:v>能勢町</c:v>
                </c:pt>
                <c:pt idx="43">
                  <c:v>田尻町</c:v>
                </c:pt>
                <c:pt idx="44">
                  <c:v>千早赤阪村</c:v>
                </c:pt>
              </c:strCache>
            </c:strRef>
          </c:cat>
          <c:val>
            <c:numRef>
              <c:f>Sheet1!$B$2:$B$46</c:f>
              <c:numCache>
                <c:formatCode>General</c:formatCode>
                <c:ptCount val="45"/>
                <c:pt idx="0">
                  <c:v>141</c:v>
                </c:pt>
                <c:pt idx="1">
                  <c:v>91</c:v>
                </c:pt>
                <c:pt idx="2">
                  <c:v>72</c:v>
                </c:pt>
                <c:pt idx="3">
                  <c:v>79</c:v>
                </c:pt>
                <c:pt idx="4">
                  <c:v>90</c:v>
                </c:pt>
                <c:pt idx="5">
                  <c:v>57</c:v>
                </c:pt>
                <c:pt idx="6">
                  <c:v>26</c:v>
                </c:pt>
                <c:pt idx="7">
                  <c:v>58</c:v>
                </c:pt>
                <c:pt idx="8">
                  <c:v>19</c:v>
                </c:pt>
                <c:pt idx="10">
                  <c:v>23</c:v>
                </c:pt>
                <c:pt idx="11">
                  <c:v>11</c:v>
                </c:pt>
                <c:pt idx="12">
                  <c:v>39</c:v>
                </c:pt>
                <c:pt idx="13">
                  <c:v>10</c:v>
                </c:pt>
                <c:pt idx="14">
                  <c:v>14</c:v>
                </c:pt>
                <c:pt idx="15">
                  <c:v>14</c:v>
                </c:pt>
                <c:pt idx="16">
                  <c:v>11</c:v>
                </c:pt>
                <c:pt idx="17">
                  <c:v>27</c:v>
                </c:pt>
                <c:pt idx="18">
                  <c:v>14</c:v>
                </c:pt>
                <c:pt idx="19">
                  <c:v>13</c:v>
                </c:pt>
                <c:pt idx="20">
                  <c:v>18</c:v>
                </c:pt>
                <c:pt idx="21">
                  <c:v>11</c:v>
                </c:pt>
                <c:pt idx="23">
                  <c:v>17</c:v>
                </c:pt>
                <c:pt idx="24">
                  <c:v>11</c:v>
                </c:pt>
                <c:pt idx="25">
                  <c:v>11</c:v>
                </c:pt>
                <c:pt idx="26">
                  <c:v>7</c:v>
                </c:pt>
                <c:pt idx="27">
                  <c:v>18</c:v>
                </c:pt>
                <c:pt idx="28">
                  <c:v>13</c:v>
                </c:pt>
                <c:pt idx="29">
                  <c:v>12</c:v>
                </c:pt>
                <c:pt idx="30">
                  <c:v>8</c:v>
                </c:pt>
                <c:pt idx="31">
                  <c:v>5</c:v>
                </c:pt>
                <c:pt idx="32">
                  <c:v>11</c:v>
                </c:pt>
                <c:pt idx="33">
                  <c:v>7</c:v>
                </c:pt>
                <c:pt idx="35">
                  <c:v>7</c:v>
                </c:pt>
                <c:pt idx="36">
                  <c:v>4</c:v>
                </c:pt>
                <c:pt idx="37">
                  <c:v>2</c:v>
                </c:pt>
                <c:pt idx="38">
                  <c:v>1</c:v>
                </c:pt>
                <c:pt idx="39">
                  <c:v>3</c:v>
                </c:pt>
                <c:pt idx="40">
                  <c:v>3</c:v>
                </c:pt>
                <c:pt idx="41">
                  <c:v>1</c:v>
                </c:pt>
                <c:pt idx="42">
                  <c:v>1</c:v>
                </c:pt>
                <c:pt idx="43">
                  <c:v>2</c:v>
                </c:pt>
                <c:pt idx="44">
                  <c:v>2</c:v>
                </c:pt>
              </c:numCache>
            </c:numRef>
          </c:val>
          <c:extLst xmlns:c16r2="http://schemas.microsoft.com/office/drawing/2015/06/chart">
            <c:ext xmlns:c16="http://schemas.microsoft.com/office/drawing/2014/chart" uri="{C3380CC4-5D6E-409C-BE32-E72D297353CC}">
              <c16:uniqueId val="{00000000-65C5-40EE-BAF6-1E8BF592BDE7}"/>
            </c:ext>
          </c:extLst>
        </c:ser>
        <c:dLbls>
          <c:showLegendKey val="0"/>
          <c:showVal val="0"/>
          <c:showCatName val="0"/>
          <c:showSerName val="0"/>
          <c:showPercent val="0"/>
          <c:showBubbleSize val="0"/>
        </c:dLbls>
        <c:gapWidth val="80"/>
        <c:axId val="484785880"/>
        <c:axId val="484784704"/>
      </c:barChart>
      <c:catAx>
        <c:axId val="484785880"/>
        <c:scaling>
          <c:orientation val="minMax"/>
        </c:scaling>
        <c:delete val="0"/>
        <c:axPos val="b"/>
        <c:numFmt formatCode="General" sourceLinked="0"/>
        <c:majorTickMark val="out"/>
        <c:minorTickMark val="none"/>
        <c:tickLblPos val="nextTo"/>
        <c:txPr>
          <a:bodyPr/>
          <a:lstStyle/>
          <a:p>
            <a:pPr>
              <a:defRPr sz="1000"/>
            </a:pPr>
            <a:endParaRPr lang="ja-JP"/>
          </a:p>
        </c:txPr>
        <c:crossAx val="484784704"/>
        <c:crosses val="autoZero"/>
        <c:auto val="1"/>
        <c:lblAlgn val="ctr"/>
        <c:lblOffset val="100"/>
        <c:noMultiLvlLbl val="0"/>
      </c:catAx>
      <c:valAx>
        <c:axId val="484784704"/>
        <c:scaling>
          <c:orientation val="minMax"/>
        </c:scaling>
        <c:delete val="0"/>
        <c:axPos val="l"/>
        <c:numFmt formatCode="General" sourceLinked="1"/>
        <c:majorTickMark val="out"/>
        <c:minorTickMark val="none"/>
        <c:tickLblPos val="nextTo"/>
        <c:txPr>
          <a:bodyPr/>
          <a:lstStyle/>
          <a:p>
            <a:pPr>
              <a:defRPr sz="1000"/>
            </a:pPr>
            <a:endParaRPr lang="ja-JP"/>
          </a:p>
        </c:txPr>
        <c:crossAx val="484785880"/>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技術
職員</c:v>
                </c:pt>
              </c:strCache>
            </c:strRef>
          </c:tx>
          <c:spPr>
            <a:solidFill>
              <a:schemeClr val="accent1"/>
            </a:solidFill>
            <a:ln>
              <a:noFill/>
            </a:ln>
          </c:spPr>
          <c:invertIfNegative val="0"/>
          <c:cat>
            <c:strRef>
              <c:f>Sheet1!$A$2:$A$2</c:f>
              <c:strCache>
                <c:ptCount val="1"/>
                <c:pt idx="0">
                  <c:v>大阪市</c:v>
                </c:pt>
              </c:strCache>
            </c:strRef>
          </c:cat>
          <c:val>
            <c:numRef>
              <c:f>Sheet1!$B$2:$B$2</c:f>
              <c:numCache>
                <c:formatCode>General</c:formatCode>
                <c:ptCount val="1"/>
                <c:pt idx="0">
                  <c:v>431</c:v>
                </c:pt>
              </c:numCache>
            </c:numRef>
          </c:val>
          <c:extLst xmlns:c16r2="http://schemas.microsoft.com/office/drawing/2015/06/chart">
            <c:ext xmlns:c16="http://schemas.microsoft.com/office/drawing/2014/chart" uri="{C3380CC4-5D6E-409C-BE32-E72D297353CC}">
              <c16:uniqueId val="{00000000-65C5-40EE-BAF6-1E8BF592BDE7}"/>
            </c:ext>
          </c:extLst>
        </c:ser>
        <c:dLbls>
          <c:showLegendKey val="0"/>
          <c:showVal val="0"/>
          <c:showCatName val="0"/>
          <c:showSerName val="0"/>
          <c:showPercent val="0"/>
          <c:showBubbleSize val="0"/>
        </c:dLbls>
        <c:gapWidth val="80"/>
        <c:axId val="484781568"/>
        <c:axId val="484787448"/>
      </c:barChart>
      <c:catAx>
        <c:axId val="484781568"/>
        <c:scaling>
          <c:orientation val="minMax"/>
        </c:scaling>
        <c:delete val="0"/>
        <c:axPos val="b"/>
        <c:numFmt formatCode="General" sourceLinked="0"/>
        <c:majorTickMark val="out"/>
        <c:minorTickMark val="none"/>
        <c:tickLblPos val="nextTo"/>
        <c:txPr>
          <a:bodyPr/>
          <a:lstStyle/>
          <a:p>
            <a:pPr>
              <a:defRPr sz="1000"/>
            </a:pPr>
            <a:endParaRPr lang="ja-JP"/>
          </a:p>
        </c:txPr>
        <c:crossAx val="484787448"/>
        <c:crosses val="autoZero"/>
        <c:auto val="1"/>
        <c:lblAlgn val="ctr"/>
        <c:lblOffset val="100"/>
        <c:noMultiLvlLbl val="0"/>
      </c:catAx>
      <c:valAx>
        <c:axId val="484787448"/>
        <c:scaling>
          <c:orientation val="minMax"/>
          <c:max val="450"/>
          <c:min val="0"/>
        </c:scaling>
        <c:delete val="0"/>
        <c:axPos val="l"/>
        <c:numFmt formatCode="General" sourceLinked="1"/>
        <c:majorTickMark val="out"/>
        <c:minorTickMark val="none"/>
        <c:tickLblPos val="nextTo"/>
        <c:txPr>
          <a:bodyPr/>
          <a:lstStyle/>
          <a:p>
            <a:pPr>
              <a:defRPr sz="1000"/>
            </a:pPr>
            <a:endParaRPr lang="ja-JP"/>
          </a:p>
        </c:txPr>
        <c:crossAx val="484781568"/>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基幹管路</c:v>
                </c:pt>
              </c:strCache>
            </c:strRef>
          </c:tx>
          <c:spPr>
            <a:solidFill>
              <a:schemeClr val="accent1"/>
            </a:solidFill>
            <a:ln>
              <a:solidFill>
                <a:schemeClr val="accent5"/>
              </a:solidFill>
            </a:ln>
            <a:effectLst/>
          </c:spPr>
          <c:invertIfNegative val="0"/>
          <c:cat>
            <c:strRef>
              <c:f>Sheet1!$A$2:$A$3</c:f>
              <c:strCache>
                <c:ptCount val="2"/>
                <c:pt idx="0">
                  <c:v>未耐震適合管</c:v>
                </c:pt>
                <c:pt idx="1">
                  <c:v>全管路延長</c:v>
                </c:pt>
              </c:strCache>
            </c:strRef>
          </c:cat>
          <c:val>
            <c:numRef>
              <c:f>Sheet1!$B$2:$B$3</c:f>
              <c:numCache>
                <c:formatCode>General</c:formatCode>
                <c:ptCount val="2"/>
                <c:pt idx="0">
                  <c:v>1280813</c:v>
                </c:pt>
                <c:pt idx="1">
                  <c:v>2208299</c:v>
                </c:pt>
              </c:numCache>
            </c:numRef>
          </c:val>
          <c:extLst xmlns:c16r2="http://schemas.microsoft.com/office/drawing/2015/06/chart">
            <c:ext xmlns:c16="http://schemas.microsoft.com/office/drawing/2014/chart" uri="{C3380CC4-5D6E-409C-BE32-E72D297353CC}">
              <c16:uniqueId val="{00000000-BECB-4871-A1A8-1B4D1A496414}"/>
            </c:ext>
          </c:extLst>
        </c:ser>
        <c:dLbls>
          <c:showLegendKey val="0"/>
          <c:showVal val="0"/>
          <c:showCatName val="0"/>
          <c:showSerName val="0"/>
          <c:showPercent val="0"/>
          <c:showBubbleSize val="0"/>
        </c:dLbls>
        <c:gapWidth val="90"/>
        <c:overlap val="100"/>
        <c:axId val="484782352"/>
        <c:axId val="484782744"/>
      </c:barChart>
      <c:catAx>
        <c:axId val="484782352"/>
        <c:scaling>
          <c:orientation val="minMax"/>
        </c:scaling>
        <c:delete val="1"/>
        <c:axPos val="l"/>
        <c:numFmt formatCode="General" sourceLinked="1"/>
        <c:majorTickMark val="none"/>
        <c:minorTickMark val="none"/>
        <c:tickLblPos val="nextTo"/>
        <c:crossAx val="484782744"/>
        <c:crosses val="autoZero"/>
        <c:auto val="1"/>
        <c:lblAlgn val="ctr"/>
        <c:lblOffset val="100"/>
        <c:noMultiLvlLbl val="0"/>
      </c:catAx>
      <c:valAx>
        <c:axId val="484782744"/>
        <c:scaling>
          <c:orientation val="minMax"/>
          <c:max val="2000000"/>
          <c:min val="0"/>
        </c:scaling>
        <c:delete val="1"/>
        <c:axPos val="b"/>
        <c:numFmt formatCode="General" sourceLinked="1"/>
        <c:majorTickMark val="none"/>
        <c:minorTickMark val="none"/>
        <c:tickLblPos val="nextTo"/>
        <c:crossAx val="484782352"/>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eiryo UI" panose="020B0604030504040204" pitchFamily="50" charset="-128"/>
          <a:ea typeface="Meiryo UI" panose="020B0604030504040204" pitchFamily="50" charset="-128"/>
        </a:defRPr>
      </a:pPr>
      <a:endParaRPr lang="ja-JP"/>
    </a:p>
  </c:txPr>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基幹管路</c:v>
                </c:pt>
              </c:strCache>
            </c:strRef>
          </c:tx>
          <c:spPr>
            <a:solidFill>
              <a:schemeClr val="accent1"/>
            </a:solidFill>
            <a:ln>
              <a:solidFill>
                <a:schemeClr val="accent5"/>
              </a:solidFill>
            </a:ln>
            <a:effectLst/>
          </c:spPr>
          <c:invertIfNegative val="0"/>
          <c:cat>
            <c:strRef>
              <c:f>Sheet1!$A$2:$A$3</c:f>
              <c:strCache>
                <c:ptCount val="2"/>
                <c:pt idx="0">
                  <c:v>未耐震適合管</c:v>
                </c:pt>
                <c:pt idx="1">
                  <c:v>全管路延長</c:v>
                </c:pt>
              </c:strCache>
            </c:strRef>
          </c:cat>
          <c:val>
            <c:numRef>
              <c:f>Sheet1!$B$2:$B$3</c:f>
              <c:numCache>
                <c:formatCode>General</c:formatCode>
                <c:ptCount val="2"/>
                <c:pt idx="0">
                  <c:v>16483889</c:v>
                </c:pt>
                <c:pt idx="1">
                  <c:v>21628681</c:v>
                </c:pt>
              </c:numCache>
            </c:numRef>
          </c:val>
          <c:extLst xmlns:c16r2="http://schemas.microsoft.com/office/drawing/2015/06/chart">
            <c:ext xmlns:c16="http://schemas.microsoft.com/office/drawing/2014/chart" uri="{C3380CC4-5D6E-409C-BE32-E72D297353CC}">
              <c16:uniqueId val="{00000000-BECB-4871-A1A8-1B4D1A496414}"/>
            </c:ext>
          </c:extLst>
        </c:ser>
        <c:dLbls>
          <c:showLegendKey val="0"/>
          <c:showVal val="0"/>
          <c:showCatName val="0"/>
          <c:showSerName val="0"/>
          <c:showPercent val="0"/>
          <c:showBubbleSize val="0"/>
        </c:dLbls>
        <c:gapWidth val="90"/>
        <c:overlap val="100"/>
        <c:axId val="485377592"/>
        <c:axId val="485382688"/>
      </c:barChart>
      <c:catAx>
        <c:axId val="485377592"/>
        <c:scaling>
          <c:orientation val="minMax"/>
        </c:scaling>
        <c:delete val="1"/>
        <c:axPos val="l"/>
        <c:numFmt formatCode="General" sourceLinked="1"/>
        <c:majorTickMark val="none"/>
        <c:minorTickMark val="none"/>
        <c:tickLblPos val="nextTo"/>
        <c:crossAx val="485382688"/>
        <c:crosses val="autoZero"/>
        <c:auto val="1"/>
        <c:lblAlgn val="ctr"/>
        <c:lblOffset val="100"/>
        <c:noMultiLvlLbl val="0"/>
      </c:catAx>
      <c:valAx>
        <c:axId val="485382688"/>
        <c:scaling>
          <c:orientation val="minMax"/>
          <c:max val="22000000"/>
          <c:min val="0"/>
        </c:scaling>
        <c:delete val="1"/>
        <c:axPos val="b"/>
        <c:numFmt formatCode="General" sourceLinked="1"/>
        <c:majorTickMark val="none"/>
        <c:minorTickMark val="none"/>
        <c:tickLblPos val="nextTo"/>
        <c:crossAx val="485377592"/>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eiryo UI" panose="020B0604030504040204" pitchFamily="50" charset="-128"/>
          <a:ea typeface="Meiryo UI" panose="020B0604030504040204"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系列 1</c:v>
                </c:pt>
              </c:strCache>
            </c:strRef>
          </c:tx>
          <c:spPr>
            <a:solidFill>
              <a:srgbClr val="FFFF99"/>
            </a:solidFill>
            <a:ln w="19050">
              <a:solidFill>
                <a:schemeClr val="accent1"/>
              </a:solidFill>
            </a:ln>
            <a:effectLst/>
            <a:sp3d contourW="19050">
              <a:contourClr>
                <a:schemeClr val="accent1"/>
              </a:contourClr>
            </a:sp3d>
          </c:spPr>
          <c:invertIfNegative val="0"/>
          <c:dPt>
            <c:idx val="0"/>
            <c:invertIfNegative val="0"/>
            <c:bubble3D val="0"/>
            <c:spPr>
              <a:solidFill>
                <a:srgbClr val="FFC000"/>
              </a:solidFill>
              <a:ln w="19050">
                <a:solidFill>
                  <a:schemeClr val="accent1"/>
                </a:solidFill>
              </a:ln>
              <a:effectLst/>
              <a:sp3d contourW="19050">
                <a:contourClr>
                  <a:schemeClr val="accent1"/>
                </a:contourClr>
              </a:sp3d>
            </c:spPr>
            <c:extLst xmlns:c16r2="http://schemas.microsoft.com/office/drawing/2015/06/chart">
              <c:ext xmlns:c16="http://schemas.microsoft.com/office/drawing/2014/chart" uri="{C3380CC4-5D6E-409C-BE32-E72D297353CC}">
                <c16:uniqueId val="{00000001-55EC-48DB-AA0E-323DD226CEB3}"/>
              </c:ext>
            </c:extLst>
          </c:dPt>
          <c:dPt>
            <c:idx val="1"/>
            <c:invertIfNegative val="0"/>
            <c:bubble3D val="0"/>
            <c:spPr>
              <a:solidFill>
                <a:schemeClr val="accent1"/>
              </a:solidFill>
              <a:ln w="19050">
                <a:solidFill>
                  <a:schemeClr val="accent1"/>
                </a:solidFill>
              </a:ln>
              <a:effectLst/>
              <a:sp3d contourW="19050">
                <a:contourClr>
                  <a:schemeClr val="accent1"/>
                </a:contourClr>
              </a:sp3d>
            </c:spPr>
            <c:extLst xmlns:c16r2="http://schemas.microsoft.com/office/drawing/2015/06/chart">
              <c:ext xmlns:c16="http://schemas.microsoft.com/office/drawing/2014/chart" uri="{C3380CC4-5D6E-409C-BE32-E72D297353CC}">
                <c16:uniqueId val="{00000003-55EC-48DB-AA0E-323DD226CEB3}"/>
              </c:ext>
            </c:extLst>
          </c:dPt>
          <c:dPt>
            <c:idx val="4"/>
            <c:invertIfNegative val="0"/>
            <c:bubble3D val="0"/>
            <c:spPr>
              <a:solidFill>
                <a:srgbClr val="FFC000"/>
              </a:solidFill>
              <a:ln w="19050">
                <a:solidFill>
                  <a:schemeClr val="accent1"/>
                </a:solidFill>
              </a:ln>
              <a:effectLst/>
              <a:sp3d contourW="19050">
                <a:contourClr>
                  <a:schemeClr val="accent1"/>
                </a:contourClr>
              </a:sp3d>
            </c:spPr>
            <c:extLst xmlns:c16r2="http://schemas.microsoft.com/office/drawing/2015/06/chart">
              <c:ext xmlns:c16="http://schemas.microsoft.com/office/drawing/2014/chart" uri="{C3380CC4-5D6E-409C-BE32-E72D297353CC}">
                <c16:uniqueId val="{00000005-55EC-48DB-AA0E-323DD226CEB3}"/>
              </c:ext>
            </c:extLst>
          </c:dPt>
          <c:dPt>
            <c:idx val="5"/>
            <c:invertIfNegative val="0"/>
            <c:bubble3D val="0"/>
            <c:spPr>
              <a:solidFill>
                <a:schemeClr val="accent1"/>
              </a:solidFill>
              <a:ln w="19050">
                <a:solidFill>
                  <a:schemeClr val="accent1"/>
                </a:solidFill>
              </a:ln>
              <a:effectLst/>
              <a:sp3d contourW="19050">
                <a:contourClr>
                  <a:schemeClr val="accent1"/>
                </a:contourClr>
              </a:sp3d>
            </c:spPr>
            <c:extLst xmlns:c16r2="http://schemas.microsoft.com/office/drawing/2015/06/chart">
              <c:ext xmlns:c16="http://schemas.microsoft.com/office/drawing/2014/chart" uri="{C3380CC4-5D6E-409C-BE32-E72D297353CC}">
                <c16:uniqueId val="{00000007-55EC-48DB-AA0E-323DD226CEB3}"/>
              </c:ext>
            </c:extLst>
          </c:dPt>
          <c:dPt>
            <c:idx val="8"/>
            <c:invertIfNegative val="0"/>
            <c:bubble3D val="0"/>
            <c:spPr>
              <a:solidFill>
                <a:schemeClr val="accent1"/>
              </a:solidFill>
              <a:ln w="19050">
                <a:solidFill>
                  <a:schemeClr val="accent1"/>
                </a:solidFill>
              </a:ln>
              <a:effectLst/>
              <a:sp3d contourW="19050">
                <a:contourClr>
                  <a:schemeClr val="accent1"/>
                </a:contourClr>
              </a:sp3d>
            </c:spPr>
            <c:extLst xmlns:c16r2="http://schemas.microsoft.com/office/drawing/2015/06/chart">
              <c:ext xmlns:c16="http://schemas.microsoft.com/office/drawing/2014/chart" uri="{C3380CC4-5D6E-409C-BE32-E72D297353CC}">
                <c16:uniqueId val="{00000009-55EC-48DB-AA0E-323DD226CEB3}"/>
              </c:ext>
            </c:extLst>
          </c:dPt>
          <c:dLbls>
            <c:dLbl>
              <c:idx val="8"/>
              <c:layout>
                <c:manualLayout>
                  <c:x val="1.4848660580664471E-2"/>
                  <c:y val="-8.9985631653078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5EC-48DB-AA0E-323DD226CEB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柴島</c:v>
                </c:pt>
                <c:pt idx="1">
                  <c:v>豊野</c:v>
                </c:pt>
                <c:pt idx="2">
                  <c:v>　　　</c:v>
                </c:pt>
                <c:pt idx="3">
                  <c:v>　　　</c:v>
                </c:pt>
                <c:pt idx="4">
                  <c:v>村野</c:v>
                </c:pt>
                <c:pt idx="5">
                  <c:v>三島</c:v>
                </c:pt>
                <c:pt idx="6">
                  <c:v>泉
（吹田）</c:v>
                </c:pt>
                <c:pt idx="7">
                  <c:v>守口</c:v>
                </c:pt>
                <c:pt idx="8">
                  <c:v>中宮
（枚方）</c:v>
                </c:pt>
              </c:strCache>
            </c:strRef>
          </c:cat>
          <c:val>
            <c:numRef>
              <c:f>Sheet1!$B$2:$B$10</c:f>
              <c:numCache>
                <c:formatCode>General</c:formatCode>
                <c:ptCount val="9"/>
                <c:pt idx="0">
                  <c:v>70</c:v>
                </c:pt>
                <c:pt idx="1">
                  <c:v>45</c:v>
                </c:pt>
                <c:pt idx="4">
                  <c:v>70</c:v>
                </c:pt>
                <c:pt idx="5">
                  <c:v>33</c:v>
                </c:pt>
                <c:pt idx="8">
                  <c:v>12.7</c:v>
                </c:pt>
              </c:numCache>
            </c:numRef>
          </c:val>
          <c:extLst xmlns:c16r2="http://schemas.microsoft.com/office/drawing/2015/06/chart">
            <c:ext xmlns:c16="http://schemas.microsoft.com/office/drawing/2014/chart" uri="{C3380CC4-5D6E-409C-BE32-E72D297353CC}">
              <c16:uniqueId val="{00000000-98EA-4B67-8165-A097670311BA}"/>
            </c:ext>
          </c:extLst>
        </c:ser>
        <c:ser>
          <c:idx val="1"/>
          <c:order val="1"/>
          <c:tx>
            <c:strRef>
              <c:f>Sheet1!$C$1</c:f>
              <c:strCache>
                <c:ptCount val="1"/>
                <c:pt idx="0">
                  <c:v>系列 2</c:v>
                </c:pt>
              </c:strCache>
            </c:strRef>
          </c:tx>
          <c:spPr>
            <a:solidFill>
              <a:schemeClr val="bg1"/>
            </a:solidFill>
            <a:ln w="19050">
              <a:solidFill>
                <a:schemeClr val="accent1"/>
              </a:solidFill>
            </a:ln>
            <a:effectLst/>
            <a:sp3d contourW="190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柴島</c:v>
                </c:pt>
                <c:pt idx="1">
                  <c:v>豊野</c:v>
                </c:pt>
                <c:pt idx="2">
                  <c:v>　　　</c:v>
                </c:pt>
                <c:pt idx="3">
                  <c:v>　　　</c:v>
                </c:pt>
                <c:pt idx="4">
                  <c:v>村野</c:v>
                </c:pt>
                <c:pt idx="5">
                  <c:v>三島</c:v>
                </c:pt>
                <c:pt idx="6">
                  <c:v>泉
（吹田）</c:v>
                </c:pt>
                <c:pt idx="7">
                  <c:v>守口</c:v>
                </c:pt>
                <c:pt idx="8">
                  <c:v>中宮
（枚方）</c:v>
                </c:pt>
              </c:strCache>
            </c:strRef>
          </c:cat>
          <c:val>
            <c:numRef>
              <c:f>Sheet1!$C$2:$C$10</c:f>
              <c:numCache>
                <c:formatCode>General</c:formatCode>
                <c:ptCount val="9"/>
                <c:pt idx="0">
                  <c:v>48</c:v>
                </c:pt>
                <c:pt idx="4">
                  <c:v>110</c:v>
                </c:pt>
              </c:numCache>
            </c:numRef>
          </c:val>
          <c:extLst xmlns:c16r2="http://schemas.microsoft.com/office/drawing/2015/06/chart">
            <c:ext xmlns:c16="http://schemas.microsoft.com/office/drawing/2014/chart" uri="{C3380CC4-5D6E-409C-BE32-E72D297353CC}">
              <c16:uniqueId val="{00000001-98EA-4B67-8165-A097670311BA}"/>
            </c:ext>
          </c:extLst>
        </c:ser>
        <c:ser>
          <c:idx val="2"/>
          <c:order val="2"/>
          <c:tx>
            <c:strRef>
              <c:f>Sheet1!$D$1</c:f>
              <c:strCache>
                <c:ptCount val="1"/>
                <c:pt idx="0">
                  <c:v>系列 3</c:v>
                </c:pt>
              </c:strCache>
            </c:strRef>
          </c:tx>
          <c:spPr>
            <a:solidFill>
              <a:schemeClr val="accent3"/>
            </a:solidFill>
            <a:ln>
              <a:noFill/>
            </a:ln>
            <a:effectLst/>
            <a:sp3d/>
          </c:spPr>
          <c:invertIfNegative val="0"/>
          <c:cat>
            <c:strRef>
              <c:f>Sheet1!$A$2:$A$10</c:f>
              <c:strCache>
                <c:ptCount val="9"/>
                <c:pt idx="0">
                  <c:v>柴島</c:v>
                </c:pt>
                <c:pt idx="1">
                  <c:v>豊野</c:v>
                </c:pt>
                <c:pt idx="2">
                  <c:v>　　　</c:v>
                </c:pt>
                <c:pt idx="3">
                  <c:v>　　　</c:v>
                </c:pt>
                <c:pt idx="4">
                  <c:v>村野</c:v>
                </c:pt>
                <c:pt idx="5">
                  <c:v>三島</c:v>
                </c:pt>
                <c:pt idx="6">
                  <c:v>泉
（吹田）</c:v>
                </c:pt>
                <c:pt idx="7">
                  <c:v>守口</c:v>
                </c:pt>
                <c:pt idx="8">
                  <c:v>中宮
（枚方）</c:v>
                </c:pt>
              </c:strCache>
            </c:strRef>
          </c:cat>
          <c:val>
            <c:numRef>
              <c:f>Sheet1!$D$2:$D$10</c:f>
              <c:numCache>
                <c:formatCode>General</c:formatCode>
                <c:ptCount val="9"/>
              </c:numCache>
            </c:numRef>
          </c:val>
          <c:extLst xmlns:c16r2="http://schemas.microsoft.com/office/drawing/2015/06/chart">
            <c:ext xmlns:c16="http://schemas.microsoft.com/office/drawing/2014/chart" uri="{C3380CC4-5D6E-409C-BE32-E72D297353CC}">
              <c16:uniqueId val="{00000002-98EA-4B67-8165-A097670311BA}"/>
            </c:ext>
          </c:extLst>
        </c:ser>
        <c:dLbls>
          <c:showLegendKey val="0"/>
          <c:showVal val="0"/>
          <c:showCatName val="0"/>
          <c:showSerName val="0"/>
          <c:showPercent val="0"/>
          <c:showBubbleSize val="0"/>
        </c:dLbls>
        <c:gapWidth val="110"/>
        <c:shape val="box"/>
        <c:axId val="372070704"/>
        <c:axId val="372071488"/>
        <c:axId val="0"/>
      </c:bar3DChart>
      <c:catAx>
        <c:axId val="372070704"/>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2071488"/>
        <c:crosses val="autoZero"/>
        <c:auto val="1"/>
        <c:lblAlgn val="ctr"/>
        <c:lblOffset val="100"/>
        <c:noMultiLvlLbl val="0"/>
      </c:catAx>
      <c:valAx>
        <c:axId val="372071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207070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水道料金</c:v>
                </c:pt>
              </c:strCache>
            </c:strRef>
          </c:tx>
          <c:spPr>
            <a:solidFill>
              <a:schemeClr val="accent1">
                <a:lumMod val="40000"/>
                <a:lumOff val="60000"/>
              </a:schemeClr>
            </a:solidFill>
            <a:ln>
              <a:solidFill>
                <a:schemeClr val="accent1"/>
              </a:solidFill>
            </a:ln>
            <a:effectLst/>
          </c:spPr>
          <c:invertIfNegative val="0"/>
          <c:dPt>
            <c:idx val="1"/>
            <c:invertIfNegative val="0"/>
            <c:bubble3D val="0"/>
            <c:spPr>
              <a:solidFill>
                <a:schemeClr val="accent1">
                  <a:lumMod val="40000"/>
                  <a:lumOff val="60000"/>
                </a:schemeClr>
              </a:solidFill>
              <a:ln>
                <a:solidFill>
                  <a:schemeClr val="accent1"/>
                </a:solidFill>
              </a:ln>
              <a:effectLst/>
            </c:spPr>
          </c:dPt>
          <c:dPt>
            <c:idx val="42"/>
            <c:invertIfNegative val="0"/>
            <c:bubble3D val="0"/>
            <c:spPr>
              <a:solidFill>
                <a:schemeClr val="accent1"/>
              </a:solidFill>
              <a:ln>
                <a:solidFill>
                  <a:schemeClr val="accent1"/>
                </a:solidFill>
              </a:ln>
              <a:effectLst/>
            </c:spPr>
          </c:dPt>
          <c:cat>
            <c:strRef>
              <c:f>Sheet1!$A$2:$A$44</c:f>
              <c:strCache>
                <c:ptCount val="43"/>
                <c:pt idx="0">
                  <c:v>※能勢町</c:v>
                </c:pt>
                <c:pt idx="1">
                  <c:v>島本町</c:v>
                </c:pt>
                <c:pt idx="2">
                  <c:v>忠岡町</c:v>
                </c:pt>
                <c:pt idx="3">
                  <c:v>田尻町</c:v>
                </c:pt>
                <c:pt idx="4">
                  <c:v>貝塚市</c:v>
                </c:pt>
                <c:pt idx="5">
                  <c:v>岸和田市</c:v>
                </c:pt>
                <c:pt idx="6">
                  <c:v>寝屋川市</c:v>
                </c:pt>
                <c:pt idx="7">
                  <c:v>柏原市</c:v>
                </c:pt>
                <c:pt idx="8">
                  <c:v>太子町</c:v>
                </c:pt>
                <c:pt idx="9">
                  <c:v>茨木市</c:v>
                </c:pt>
                <c:pt idx="10">
                  <c:v>和泉市</c:v>
                </c:pt>
                <c:pt idx="11">
                  <c:v>富田林市</c:v>
                </c:pt>
                <c:pt idx="12">
                  <c:v>池田市</c:v>
                </c:pt>
                <c:pt idx="13">
                  <c:v>東大阪市</c:v>
                </c:pt>
                <c:pt idx="14">
                  <c:v>千早赤阪村</c:v>
                </c:pt>
                <c:pt idx="15">
                  <c:v>大東市</c:v>
                </c:pt>
                <c:pt idx="16">
                  <c:v>堺市</c:v>
                </c:pt>
                <c:pt idx="17">
                  <c:v>熊取町</c:v>
                </c:pt>
                <c:pt idx="18">
                  <c:v>河南町</c:v>
                </c:pt>
                <c:pt idx="19">
                  <c:v>高槻市</c:v>
                </c:pt>
                <c:pt idx="20">
                  <c:v>大阪狭山市</c:v>
                </c:pt>
                <c:pt idx="21">
                  <c:v>阪南市</c:v>
                </c:pt>
                <c:pt idx="22">
                  <c:v>八尾市</c:v>
                </c:pt>
                <c:pt idx="23">
                  <c:v>松原市</c:v>
                </c:pt>
                <c:pt idx="24">
                  <c:v>高石市</c:v>
                </c:pt>
                <c:pt idx="25">
                  <c:v>岬町</c:v>
                </c:pt>
                <c:pt idx="26">
                  <c:v>藤井寺市</c:v>
                </c:pt>
                <c:pt idx="27">
                  <c:v>四條畷市</c:v>
                </c:pt>
                <c:pt idx="28">
                  <c:v>摂津市</c:v>
                </c:pt>
                <c:pt idx="29">
                  <c:v>羽曳野市</c:v>
                </c:pt>
                <c:pt idx="30">
                  <c:v>枚方市</c:v>
                </c:pt>
                <c:pt idx="31">
                  <c:v>河内長野市</c:v>
                </c:pt>
                <c:pt idx="32">
                  <c:v>門真市</c:v>
                </c:pt>
                <c:pt idx="33">
                  <c:v>泉大津市</c:v>
                </c:pt>
                <c:pt idx="34">
                  <c:v>箕面市</c:v>
                </c:pt>
                <c:pt idx="35">
                  <c:v>泉南市</c:v>
                </c:pt>
                <c:pt idx="36">
                  <c:v>交野市</c:v>
                </c:pt>
                <c:pt idx="37">
                  <c:v>吹田市</c:v>
                </c:pt>
                <c:pt idx="38">
                  <c:v>豊中市</c:v>
                </c:pt>
                <c:pt idx="39">
                  <c:v>泉佐野市</c:v>
                </c:pt>
                <c:pt idx="40">
                  <c:v>豊能町</c:v>
                </c:pt>
                <c:pt idx="41">
                  <c:v>守口市</c:v>
                </c:pt>
                <c:pt idx="42">
                  <c:v>大阪市</c:v>
                </c:pt>
              </c:strCache>
            </c:strRef>
          </c:cat>
          <c:val>
            <c:numRef>
              <c:f>Sheet1!$B$2:$B$44</c:f>
              <c:numCache>
                <c:formatCode>General</c:formatCode>
                <c:ptCount val="43"/>
                <c:pt idx="0">
                  <c:v>4682</c:v>
                </c:pt>
                <c:pt idx="1">
                  <c:v>2872</c:v>
                </c:pt>
                <c:pt idx="2">
                  <c:v>2991</c:v>
                </c:pt>
                <c:pt idx="3">
                  <c:v>3020</c:v>
                </c:pt>
                <c:pt idx="4">
                  <c:v>2365</c:v>
                </c:pt>
                <c:pt idx="5">
                  <c:v>2624</c:v>
                </c:pt>
                <c:pt idx="6">
                  <c:v>2553</c:v>
                </c:pt>
                <c:pt idx="7">
                  <c:v>2629</c:v>
                </c:pt>
                <c:pt idx="8">
                  <c:v>3132</c:v>
                </c:pt>
                <c:pt idx="9">
                  <c:v>1998</c:v>
                </c:pt>
                <c:pt idx="10">
                  <c:v>2527</c:v>
                </c:pt>
                <c:pt idx="11">
                  <c:v>2378</c:v>
                </c:pt>
                <c:pt idx="12">
                  <c:v>2602</c:v>
                </c:pt>
                <c:pt idx="13">
                  <c:v>2550</c:v>
                </c:pt>
                <c:pt idx="14">
                  <c:v>3448</c:v>
                </c:pt>
                <c:pt idx="15">
                  <c:v>2535</c:v>
                </c:pt>
                <c:pt idx="16">
                  <c:v>2484</c:v>
                </c:pt>
                <c:pt idx="17">
                  <c:v>2650</c:v>
                </c:pt>
                <c:pt idx="18">
                  <c:v>2883</c:v>
                </c:pt>
                <c:pt idx="19">
                  <c:v>2376</c:v>
                </c:pt>
                <c:pt idx="20">
                  <c:v>2656</c:v>
                </c:pt>
                <c:pt idx="21">
                  <c:v>3124</c:v>
                </c:pt>
                <c:pt idx="22">
                  <c:v>2721</c:v>
                </c:pt>
                <c:pt idx="23">
                  <c:v>3011</c:v>
                </c:pt>
                <c:pt idx="24">
                  <c:v>2858</c:v>
                </c:pt>
                <c:pt idx="25">
                  <c:v>3740</c:v>
                </c:pt>
                <c:pt idx="26">
                  <c:v>2910</c:v>
                </c:pt>
                <c:pt idx="27">
                  <c:v>2870</c:v>
                </c:pt>
                <c:pt idx="28">
                  <c:v>2728</c:v>
                </c:pt>
                <c:pt idx="29">
                  <c:v>2694</c:v>
                </c:pt>
                <c:pt idx="30">
                  <c:v>2235</c:v>
                </c:pt>
                <c:pt idx="31">
                  <c:v>2921</c:v>
                </c:pt>
                <c:pt idx="32">
                  <c:v>3002</c:v>
                </c:pt>
                <c:pt idx="33">
                  <c:v>3056</c:v>
                </c:pt>
                <c:pt idx="34">
                  <c:v>2931</c:v>
                </c:pt>
                <c:pt idx="35">
                  <c:v>3373</c:v>
                </c:pt>
                <c:pt idx="36">
                  <c:v>2762</c:v>
                </c:pt>
                <c:pt idx="37">
                  <c:v>2149</c:v>
                </c:pt>
                <c:pt idx="38">
                  <c:v>2451</c:v>
                </c:pt>
                <c:pt idx="39">
                  <c:v>2872</c:v>
                </c:pt>
                <c:pt idx="40">
                  <c:v>3996</c:v>
                </c:pt>
                <c:pt idx="41">
                  <c:v>2525</c:v>
                </c:pt>
                <c:pt idx="42">
                  <c:v>2073</c:v>
                </c:pt>
              </c:numCache>
            </c:numRef>
          </c:val>
        </c:ser>
        <c:dLbls>
          <c:showLegendKey val="0"/>
          <c:showVal val="0"/>
          <c:showCatName val="0"/>
          <c:showSerName val="0"/>
          <c:showPercent val="0"/>
          <c:showBubbleSize val="0"/>
        </c:dLbls>
        <c:gapWidth val="100"/>
        <c:overlap val="100"/>
        <c:axId val="543826928"/>
        <c:axId val="543820264"/>
      </c:barChart>
      <c:lineChart>
        <c:grouping val="standard"/>
        <c:varyColors val="0"/>
        <c:ser>
          <c:idx val="1"/>
          <c:order val="1"/>
          <c:tx>
            <c:strRef>
              <c:f>Sheet1!$C$1</c:f>
              <c:strCache>
                <c:ptCount val="1"/>
                <c:pt idx="0">
                  <c:v>料金上昇率（28年）</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cat>
            <c:strRef>
              <c:f>Sheet1!$A$2:$A$44</c:f>
              <c:strCache>
                <c:ptCount val="43"/>
                <c:pt idx="0">
                  <c:v>※能勢町</c:v>
                </c:pt>
                <c:pt idx="1">
                  <c:v>島本町</c:v>
                </c:pt>
                <c:pt idx="2">
                  <c:v>忠岡町</c:v>
                </c:pt>
                <c:pt idx="3">
                  <c:v>田尻町</c:v>
                </c:pt>
                <c:pt idx="4">
                  <c:v>貝塚市</c:v>
                </c:pt>
                <c:pt idx="5">
                  <c:v>岸和田市</c:v>
                </c:pt>
                <c:pt idx="6">
                  <c:v>寝屋川市</c:v>
                </c:pt>
                <c:pt idx="7">
                  <c:v>柏原市</c:v>
                </c:pt>
                <c:pt idx="8">
                  <c:v>太子町</c:v>
                </c:pt>
                <c:pt idx="9">
                  <c:v>茨木市</c:v>
                </c:pt>
                <c:pt idx="10">
                  <c:v>和泉市</c:v>
                </c:pt>
                <c:pt idx="11">
                  <c:v>富田林市</c:v>
                </c:pt>
                <c:pt idx="12">
                  <c:v>池田市</c:v>
                </c:pt>
                <c:pt idx="13">
                  <c:v>東大阪市</c:v>
                </c:pt>
                <c:pt idx="14">
                  <c:v>千早赤阪村</c:v>
                </c:pt>
                <c:pt idx="15">
                  <c:v>大東市</c:v>
                </c:pt>
                <c:pt idx="16">
                  <c:v>堺市</c:v>
                </c:pt>
                <c:pt idx="17">
                  <c:v>熊取町</c:v>
                </c:pt>
                <c:pt idx="18">
                  <c:v>河南町</c:v>
                </c:pt>
                <c:pt idx="19">
                  <c:v>高槻市</c:v>
                </c:pt>
                <c:pt idx="20">
                  <c:v>大阪狭山市</c:v>
                </c:pt>
                <c:pt idx="21">
                  <c:v>阪南市</c:v>
                </c:pt>
                <c:pt idx="22">
                  <c:v>八尾市</c:v>
                </c:pt>
                <c:pt idx="23">
                  <c:v>松原市</c:v>
                </c:pt>
                <c:pt idx="24">
                  <c:v>高石市</c:v>
                </c:pt>
                <c:pt idx="25">
                  <c:v>岬町</c:v>
                </c:pt>
                <c:pt idx="26">
                  <c:v>藤井寺市</c:v>
                </c:pt>
                <c:pt idx="27">
                  <c:v>四條畷市</c:v>
                </c:pt>
                <c:pt idx="28">
                  <c:v>摂津市</c:v>
                </c:pt>
                <c:pt idx="29">
                  <c:v>羽曳野市</c:v>
                </c:pt>
                <c:pt idx="30">
                  <c:v>枚方市</c:v>
                </c:pt>
                <c:pt idx="31">
                  <c:v>河内長野市</c:v>
                </c:pt>
                <c:pt idx="32">
                  <c:v>門真市</c:v>
                </c:pt>
                <c:pt idx="33">
                  <c:v>泉大津市</c:v>
                </c:pt>
                <c:pt idx="34">
                  <c:v>箕面市</c:v>
                </c:pt>
                <c:pt idx="35">
                  <c:v>泉南市</c:v>
                </c:pt>
                <c:pt idx="36">
                  <c:v>交野市</c:v>
                </c:pt>
                <c:pt idx="37">
                  <c:v>吹田市</c:v>
                </c:pt>
                <c:pt idx="38">
                  <c:v>豊中市</c:v>
                </c:pt>
                <c:pt idx="39">
                  <c:v>泉佐野市</c:v>
                </c:pt>
                <c:pt idx="40">
                  <c:v>豊能町</c:v>
                </c:pt>
                <c:pt idx="41">
                  <c:v>守口市</c:v>
                </c:pt>
                <c:pt idx="42">
                  <c:v>大阪市</c:v>
                </c:pt>
              </c:strCache>
            </c:strRef>
          </c:cat>
          <c:val>
            <c:numRef>
              <c:f>Sheet1!$C$2:$C$44</c:f>
              <c:numCache>
                <c:formatCode>General</c:formatCode>
                <c:ptCount val="43"/>
                <c:pt idx="1">
                  <c:v>0.8447058823529412</c:v>
                </c:pt>
                <c:pt idx="2">
                  <c:v>1.0956043956043957</c:v>
                </c:pt>
                <c:pt idx="3">
                  <c:v>1.1526717557251909</c:v>
                </c:pt>
                <c:pt idx="4">
                  <c:v>1.1825000000000001</c:v>
                </c:pt>
                <c:pt idx="5">
                  <c:v>1.2036697247706423</c:v>
                </c:pt>
                <c:pt idx="6">
                  <c:v>1.2157142857142857</c:v>
                </c:pt>
                <c:pt idx="7">
                  <c:v>1.2519047619047619</c:v>
                </c:pt>
                <c:pt idx="8">
                  <c:v>1.2527999999999999</c:v>
                </c:pt>
                <c:pt idx="9">
                  <c:v>1.2726114649681528</c:v>
                </c:pt>
                <c:pt idx="10">
                  <c:v>1.2762626262626262</c:v>
                </c:pt>
                <c:pt idx="11">
                  <c:v>1.2854054054054054</c:v>
                </c:pt>
                <c:pt idx="12">
                  <c:v>1.3141414141414141</c:v>
                </c:pt>
                <c:pt idx="13">
                  <c:v>1.3144329896907216</c:v>
                </c:pt>
                <c:pt idx="14">
                  <c:v>1.3261538461538462</c:v>
                </c:pt>
                <c:pt idx="15">
                  <c:v>1.3342105263157895</c:v>
                </c:pt>
                <c:pt idx="16">
                  <c:v>1.35</c:v>
                </c:pt>
                <c:pt idx="17">
                  <c:v>1.3520408163265305</c:v>
                </c:pt>
                <c:pt idx="18">
                  <c:v>1.3728571428571428</c:v>
                </c:pt>
                <c:pt idx="19">
                  <c:v>1.3734104046242774</c:v>
                </c:pt>
                <c:pt idx="20">
                  <c:v>1.3905759162303666</c:v>
                </c:pt>
                <c:pt idx="21">
                  <c:v>1.3946428571428571</c:v>
                </c:pt>
                <c:pt idx="22">
                  <c:v>1.4098445595854923</c:v>
                </c:pt>
                <c:pt idx="23">
                  <c:v>1.4136150234741784</c:v>
                </c:pt>
                <c:pt idx="24">
                  <c:v>1.429</c:v>
                </c:pt>
                <c:pt idx="25">
                  <c:v>1.4496124031007751</c:v>
                </c:pt>
                <c:pt idx="26">
                  <c:v>1.4623115577889447</c:v>
                </c:pt>
                <c:pt idx="27">
                  <c:v>1.4947916666666667</c:v>
                </c:pt>
                <c:pt idx="28">
                  <c:v>1.5155555555555555</c:v>
                </c:pt>
                <c:pt idx="29">
                  <c:v>1.5306818181818183</c:v>
                </c:pt>
                <c:pt idx="30">
                  <c:v>1.573943661971831</c:v>
                </c:pt>
                <c:pt idx="31">
                  <c:v>1.5874999999999999</c:v>
                </c:pt>
                <c:pt idx="32">
                  <c:v>1.5883597883597884</c:v>
                </c:pt>
                <c:pt idx="33">
                  <c:v>1.6041994750656168</c:v>
                </c:pt>
                <c:pt idx="34">
                  <c:v>1.6283333333333334</c:v>
                </c:pt>
                <c:pt idx="35">
                  <c:v>1.6949748743718593</c:v>
                </c:pt>
                <c:pt idx="36">
                  <c:v>1.7049382716049384</c:v>
                </c:pt>
                <c:pt idx="37">
                  <c:v>1.7760330578512398</c:v>
                </c:pt>
                <c:pt idx="38">
                  <c:v>1.7760869565217392</c:v>
                </c:pt>
                <c:pt idx="39">
                  <c:v>1.7838509316770186</c:v>
                </c:pt>
                <c:pt idx="40">
                  <c:v>1.7839285714285715</c:v>
                </c:pt>
                <c:pt idx="41">
                  <c:v>1.7907801418439717</c:v>
                </c:pt>
                <c:pt idx="42">
                  <c:v>1.9742857142857142</c:v>
                </c:pt>
              </c:numCache>
            </c:numRef>
          </c:val>
          <c:smooth val="0"/>
        </c:ser>
        <c:ser>
          <c:idx val="2"/>
          <c:order val="2"/>
          <c:tx>
            <c:strRef>
              <c:f>Sheet1!$D$1</c:f>
              <c:strCache>
                <c:ptCount val="1"/>
                <c:pt idx="0">
                  <c:v>料金上昇率（10年）</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Sheet1!$A$2:$A$44</c:f>
              <c:strCache>
                <c:ptCount val="43"/>
                <c:pt idx="0">
                  <c:v>※能勢町</c:v>
                </c:pt>
                <c:pt idx="1">
                  <c:v>島本町</c:v>
                </c:pt>
                <c:pt idx="2">
                  <c:v>忠岡町</c:v>
                </c:pt>
                <c:pt idx="3">
                  <c:v>田尻町</c:v>
                </c:pt>
                <c:pt idx="4">
                  <c:v>貝塚市</c:v>
                </c:pt>
                <c:pt idx="5">
                  <c:v>岸和田市</c:v>
                </c:pt>
                <c:pt idx="6">
                  <c:v>寝屋川市</c:v>
                </c:pt>
                <c:pt idx="7">
                  <c:v>柏原市</c:v>
                </c:pt>
                <c:pt idx="8">
                  <c:v>太子町</c:v>
                </c:pt>
                <c:pt idx="9">
                  <c:v>茨木市</c:v>
                </c:pt>
                <c:pt idx="10">
                  <c:v>和泉市</c:v>
                </c:pt>
                <c:pt idx="11">
                  <c:v>富田林市</c:v>
                </c:pt>
                <c:pt idx="12">
                  <c:v>池田市</c:v>
                </c:pt>
                <c:pt idx="13">
                  <c:v>東大阪市</c:v>
                </c:pt>
                <c:pt idx="14">
                  <c:v>千早赤阪村</c:v>
                </c:pt>
                <c:pt idx="15">
                  <c:v>大東市</c:v>
                </c:pt>
                <c:pt idx="16">
                  <c:v>堺市</c:v>
                </c:pt>
                <c:pt idx="17">
                  <c:v>熊取町</c:v>
                </c:pt>
                <c:pt idx="18">
                  <c:v>河南町</c:v>
                </c:pt>
                <c:pt idx="19">
                  <c:v>高槻市</c:v>
                </c:pt>
                <c:pt idx="20">
                  <c:v>大阪狭山市</c:v>
                </c:pt>
                <c:pt idx="21">
                  <c:v>阪南市</c:v>
                </c:pt>
                <c:pt idx="22">
                  <c:v>八尾市</c:v>
                </c:pt>
                <c:pt idx="23">
                  <c:v>松原市</c:v>
                </c:pt>
                <c:pt idx="24">
                  <c:v>高石市</c:v>
                </c:pt>
                <c:pt idx="25">
                  <c:v>岬町</c:v>
                </c:pt>
                <c:pt idx="26">
                  <c:v>藤井寺市</c:v>
                </c:pt>
                <c:pt idx="27">
                  <c:v>四條畷市</c:v>
                </c:pt>
                <c:pt idx="28">
                  <c:v>摂津市</c:v>
                </c:pt>
                <c:pt idx="29">
                  <c:v>羽曳野市</c:v>
                </c:pt>
                <c:pt idx="30">
                  <c:v>枚方市</c:v>
                </c:pt>
                <c:pt idx="31">
                  <c:v>河内長野市</c:v>
                </c:pt>
                <c:pt idx="32">
                  <c:v>門真市</c:v>
                </c:pt>
                <c:pt idx="33">
                  <c:v>泉大津市</c:v>
                </c:pt>
                <c:pt idx="34">
                  <c:v>箕面市</c:v>
                </c:pt>
                <c:pt idx="35">
                  <c:v>泉南市</c:v>
                </c:pt>
                <c:pt idx="36">
                  <c:v>交野市</c:v>
                </c:pt>
                <c:pt idx="37">
                  <c:v>吹田市</c:v>
                </c:pt>
                <c:pt idx="38">
                  <c:v>豊中市</c:v>
                </c:pt>
                <c:pt idx="39">
                  <c:v>泉佐野市</c:v>
                </c:pt>
                <c:pt idx="40">
                  <c:v>豊能町</c:v>
                </c:pt>
                <c:pt idx="41">
                  <c:v>守口市</c:v>
                </c:pt>
                <c:pt idx="42">
                  <c:v>大阪市</c:v>
                </c:pt>
              </c:strCache>
            </c:strRef>
          </c:cat>
          <c:val>
            <c:numRef>
              <c:f>Sheet1!$D$2:$D$44</c:f>
              <c:numCache>
                <c:formatCode>General</c:formatCode>
                <c:ptCount val="43"/>
                <c:pt idx="0">
                  <c:v>1.2495328999999999</c:v>
                </c:pt>
                <c:pt idx="1">
                  <c:v>0.92645161290322575</c:v>
                </c:pt>
                <c:pt idx="2">
                  <c:v>0.99966577540106949</c:v>
                </c:pt>
                <c:pt idx="3">
                  <c:v>1.0307167235494881</c:v>
                </c:pt>
                <c:pt idx="4">
                  <c:v>1.0287081339712918</c:v>
                </c:pt>
                <c:pt idx="5">
                  <c:v>0.96826568265682655</c:v>
                </c:pt>
                <c:pt idx="6">
                  <c:v>0.92433019551049966</c:v>
                </c:pt>
                <c:pt idx="7">
                  <c:v>1.0285602503912363</c:v>
                </c:pt>
                <c:pt idx="8">
                  <c:v>0.99428571428571433</c:v>
                </c:pt>
                <c:pt idx="9">
                  <c:v>0.81153533712428916</c:v>
                </c:pt>
                <c:pt idx="10">
                  <c:v>0.94750656167978997</c:v>
                </c:pt>
                <c:pt idx="11">
                  <c:v>1.0285467128027681</c:v>
                </c:pt>
                <c:pt idx="12">
                  <c:v>1.0284584980237155</c:v>
                </c:pt>
                <c:pt idx="13">
                  <c:v>0.96884498480243164</c:v>
                </c:pt>
                <c:pt idx="14">
                  <c:v>1.0277198211624441</c:v>
                </c:pt>
                <c:pt idx="15">
                  <c:v>0.99881796690307334</c:v>
                </c:pt>
                <c:pt idx="16">
                  <c:v>0.89288281811646297</c:v>
                </c:pt>
                <c:pt idx="17">
                  <c:v>1.0114503816793894</c:v>
                </c:pt>
                <c:pt idx="18">
                  <c:v>1.0285408490902603</c:v>
                </c:pt>
                <c:pt idx="19">
                  <c:v>1.0285714285714285</c:v>
                </c:pt>
                <c:pt idx="20">
                  <c:v>0.98809523809523814</c:v>
                </c:pt>
                <c:pt idx="21">
                  <c:v>1.0286466908133025</c:v>
                </c:pt>
                <c:pt idx="22">
                  <c:v>1.0164363093014568</c:v>
                </c:pt>
                <c:pt idx="23">
                  <c:v>0.98753689734339123</c:v>
                </c:pt>
                <c:pt idx="24">
                  <c:v>1.0273184759166067</c:v>
                </c:pt>
                <c:pt idx="25">
                  <c:v>1.1367781155015197</c:v>
                </c:pt>
                <c:pt idx="26">
                  <c:v>1.0286320254506893</c:v>
                </c:pt>
                <c:pt idx="27">
                  <c:v>1.0162889518413598</c:v>
                </c:pt>
                <c:pt idx="28">
                  <c:v>0.98412698412698407</c:v>
                </c:pt>
                <c:pt idx="29">
                  <c:v>0.98898678414096919</c:v>
                </c:pt>
                <c:pt idx="30">
                  <c:v>0.97854640980735552</c:v>
                </c:pt>
                <c:pt idx="31">
                  <c:v>1.1127619047619048</c:v>
                </c:pt>
                <c:pt idx="32">
                  <c:v>0.98265139116202949</c:v>
                </c:pt>
                <c:pt idx="33">
                  <c:v>1.2649006622516556</c:v>
                </c:pt>
                <c:pt idx="34">
                  <c:v>0.94793014230271666</c:v>
                </c:pt>
                <c:pt idx="35">
                  <c:v>1.2252088630584816</c:v>
                </c:pt>
                <c:pt idx="36">
                  <c:v>1.0286778398510241</c:v>
                </c:pt>
                <c:pt idx="37">
                  <c:v>1.1094475993804853</c:v>
                </c:pt>
                <c:pt idx="38">
                  <c:v>0.96915776986951363</c:v>
                </c:pt>
                <c:pt idx="39">
                  <c:v>1.1302636757182212</c:v>
                </c:pt>
                <c:pt idx="40">
                  <c:v>1.2770853307766059</c:v>
                </c:pt>
                <c:pt idx="41">
                  <c:v>1.1550777676120769</c:v>
                </c:pt>
                <c:pt idx="42">
                  <c:v>1.0282738095238095</c:v>
                </c:pt>
              </c:numCache>
            </c:numRef>
          </c:val>
          <c:smooth val="0"/>
        </c:ser>
        <c:dLbls>
          <c:showLegendKey val="0"/>
          <c:showVal val="0"/>
          <c:showCatName val="0"/>
          <c:showSerName val="0"/>
          <c:showPercent val="0"/>
          <c:showBubbleSize val="0"/>
        </c:dLbls>
        <c:marker val="1"/>
        <c:smooth val="0"/>
        <c:axId val="543825752"/>
        <c:axId val="543824576"/>
      </c:lineChart>
      <c:catAx>
        <c:axId val="54382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43820264"/>
        <c:crosses val="autoZero"/>
        <c:auto val="1"/>
        <c:lblAlgn val="ctr"/>
        <c:lblOffset val="100"/>
        <c:noMultiLvlLbl val="0"/>
      </c:catAx>
      <c:valAx>
        <c:axId val="54382026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43826928"/>
        <c:crosses val="autoZero"/>
        <c:crossBetween val="between"/>
      </c:valAx>
      <c:valAx>
        <c:axId val="543824576"/>
        <c:scaling>
          <c:orientation val="minMax"/>
          <c:max val="2"/>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43825752"/>
        <c:crosses val="max"/>
        <c:crossBetween val="between"/>
        <c:majorUnit val="0.1"/>
      </c:valAx>
      <c:catAx>
        <c:axId val="543825752"/>
        <c:scaling>
          <c:orientation val="minMax"/>
        </c:scaling>
        <c:delete val="1"/>
        <c:axPos val="b"/>
        <c:numFmt formatCode="General" sourceLinked="1"/>
        <c:majorTickMark val="out"/>
        <c:minorTickMark val="none"/>
        <c:tickLblPos val="nextTo"/>
        <c:crossAx val="543824576"/>
        <c:crosses val="autoZero"/>
        <c:auto val="1"/>
        <c:lblAlgn val="ctr"/>
        <c:lblOffset val="100"/>
        <c:noMultiLvlLbl val="0"/>
      </c:catAx>
      <c:spPr>
        <a:noFill/>
        <a:ln>
          <a:noFill/>
        </a:ln>
        <a:effectLst/>
      </c:spPr>
    </c:plotArea>
    <c:legend>
      <c:legendPos val="t"/>
      <c:layout>
        <c:manualLayout>
          <c:xMode val="edge"/>
          <c:yMode val="edge"/>
          <c:x val="0.27226239418143316"/>
          <c:y val="3.619923540038069E-2"/>
          <c:w val="0.55573370597361127"/>
          <c:h val="5.253740861267934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9858581715042"/>
          <c:y val="8.6468207776744119E-2"/>
          <c:w val="0.84775753786141517"/>
          <c:h val="0.76838528118914429"/>
        </c:manualLayout>
      </c:layout>
      <c:lineChart>
        <c:grouping val="standard"/>
        <c:varyColors val="0"/>
        <c:ser>
          <c:idx val="0"/>
          <c:order val="0"/>
          <c:tx>
            <c:strRef>
              <c:f>Sheet1!$A$2</c:f>
              <c:strCache>
                <c:ptCount val="1"/>
                <c:pt idx="0">
                  <c:v>収益（大阪市）</c:v>
                </c:pt>
              </c:strCache>
            </c:strRef>
          </c:tx>
          <c:spPr>
            <a:ln w="38100">
              <a:solidFill>
                <a:srgbClr val="0070C0"/>
              </a:solidFill>
            </a:ln>
          </c:spPr>
          <c:marker>
            <c:symbol val="none"/>
          </c:marker>
          <c:dLbls>
            <c:dLbl>
              <c:idx val="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76D-4674-A25B-477BE6B860FD}"/>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01-B76D-4674-A25B-477BE6B860FD}"/>
                </c:ext>
                <c:ext xmlns:c15="http://schemas.microsoft.com/office/drawing/2012/chart" uri="{CE6537A1-D6FC-4f65-9D91-7224C49458BB}"/>
              </c:extLst>
            </c:dLbl>
            <c:dLbl>
              <c:idx val="30"/>
              <c:layout>
                <c:manualLayout>
                  <c:x val="-4.9926641414141416E-2"/>
                  <c:y val="4.731466666666672E-2"/>
                </c:manualLayout>
              </c:layout>
              <c:spPr>
                <a:solidFill>
                  <a:schemeClr val="bg1"/>
                </a:solidFill>
                <a:ln>
                  <a:noFill/>
                </a:ln>
                <a:effectLst/>
              </c:spPr>
              <c:txPr>
                <a:bodyPr/>
                <a:lstStyle/>
                <a:p>
                  <a:pPr>
                    <a:defRPr sz="1100"/>
                  </a:pPr>
                  <a:endParaRPr lang="ja-JP"/>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76D-4674-A25B-477BE6B860FD}"/>
                </c:ext>
                <c:ext xmlns:c15="http://schemas.microsoft.com/office/drawing/2012/chart" uri="{CE6537A1-D6FC-4f65-9D91-7224C49458BB}"/>
              </c:extLst>
            </c:dLbl>
            <c:dLbl>
              <c:idx val="32"/>
              <c:delete val="1"/>
              <c:extLst xmlns:c16r2="http://schemas.microsoft.com/office/drawing/2015/06/chart">
                <c:ext xmlns:c16="http://schemas.microsoft.com/office/drawing/2014/chart" uri="{C3380CC4-5D6E-409C-BE32-E72D297353CC}">
                  <c16:uniqueId val="{00000003-B76D-4674-A25B-477BE6B860FD}"/>
                </c:ext>
                <c:ext xmlns:c15="http://schemas.microsoft.com/office/drawing/2012/chart" uri="{CE6537A1-D6FC-4f65-9D91-7224C49458BB}"/>
              </c:extLst>
            </c:dLbl>
            <c:spPr>
              <a:noFill/>
              <a:ln>
                <a:noFill/>
              </a:ln>
              <a:effectLst/>
            </c:spPr>
            <c:txPr>
              <a:bodyPr/>
              <a:lstStyle/>
              <a:p>
                <a:pPr>
                  <a:defRPr sz="1100"/>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Sheet1!$B$1:$AH$1</c:f>
              <c:strCache>
                <c:ptCount val="3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strCache>
            </c:strRef>
          </c:cat>
          <c:val>
            <c:numRef>
              <c:f>Sheet1!$B$2:$AH$2</c:f>
              <c:numCache>
                <c:formatCode>#,##0_ </c:formatCode>
                <c:ptCount val="33"/>
                <c:pt idx="1">
                  <c:v>1887</c:v>
                </c:pt>
                <c:pt idx="2">
                  <c:v>1883</c:v>
                </c:pt>
                <c:pt idx="3">
                  <c:v>1879</c:v>
                </c:pt>
                <c:pt idx="4">
                  <c:v>1874</c:v>
                </c:pt>
                <c:pt idx="5">
                  <c:v>1870</c:v>
                </c:pt>
                <c:pt idx="6">
                  <c:v>1863</c:v>
                </c:pt>
                <c:pt idx="7">
                  <c:v>1855</c:v>
                </c:pt>
                <c:pt idx="8">
                  <c:v>1847</c:v>
                </c:pt>
                <c:pt idx="9">
                  <c:v>1840</c:v>
                </c:pt>
                <c:pt idx="10">
                  <c:v>1832</c:v>
                </c:pt>
                <c:pt idx="11">
                  <c:v>1822</c:v>
                </c:pt>
                <c:pt idx="12">
                  <c:v>1812</c:v>
                </c:pt>
                <c:pt idx="13">
                  <c:v>1802</c:v>
                </c:pt>
                <c:pt idx="14">
                  <c:v>1792</c:v>
                </c:pt>
                <c:pt idx="15">
                  <c:v>1782</c:v>
                </c:pt>
                <c:pt idx="16">
                  <c:v>1771</c:v>
                </c:pt>
                <c:pt idx="17">
                  <c:v>1760</c:v>
                </c:pt>
                <c:pt idx="18">
                  <c:v>1748</c:v>
                </c:pt>
                <c:pt idx="19">
                  <c:v>1737</c:v>
                </c:pt>
                <c:pt idx="20">
                  <c:v>1726</c:v>
                </c:pt>
                <c:pt idx="21">
                  <c:v>1714</c:v>
                </c:pt>
                <c:pt idx="22">
                  <c:v>1702</c:v>
                </c:pt>
                <c:pt idx="23">
                  <c:v>1690</c:v>
                </c:pt>
                <c:pt idx="24">
                  <c:v>1679</c:v>
                </c:pt>
                <c:pt idx="25">
                  <c:v>1667</c:v>
                </c:pt>
                <c:pt idx="26">
                  <c:v>1655</c:v>
                </c:pt>
                <c:pt idx="27">
                  <c:v>1643</c:v>
                </c:pt>
                <c:pt idx="28">
                  <c:v>1631</c:v>
                </c:pt>
                <c:pt idx="29">
                  <c:v>1620</c:v>
                </c:pt>
                <c:pt idx="30">
                  <c:v>1608</c:v>
                </c:pt>
                <c:pt idx="31">
                  <c:v>1608</c:v>
                </c:pt>
                <c:pt idx="32">
                  <c:v>1608</c:v>
                </c:pt>
              </c:numCache>
            </c:numRef>
          </c:val>
          <c:smooth val="0"/>
          <c:extLst xmlns:c16r2="http://schemas.microsoft.com/office/drawing/2015/06/chart">
            <c:ext xmlns:c16="http://schemas.microsoft.com/office/drawing/2014/chart" uri="{C3380CC4-5D6E-409C-BE32-E72D297353CC}">
              <c16:uniqueId val="{00000004-B76D-4674-A25B-477BE6B860FD}"/>
            </c:ext>
          </c:extLst>
        </c:ser>
        <c:ser>
          <c:idx val="1"/>
          <c:order val="1"/>
          <c:tx>
            <c:strRef>
              <c:f>Sheet1!$A$3</c:f>
              <c:strCache>
                <c:ptCount val="1"/>
                <c:pt idx="0">
                  <c:v>費用（原価）（大阪市）</c:v>
                </c:pt>
              </c:strCache>
            </c:strRef>
          </c:tx>
          <c:spPr>
            <a:ln w="38100">
              <a:solidFill>
                <a:srgbClr val="FF0000"/>
              </a:solidFill>
              <a:prstDash val="solid"/>
            </a:ln>
          </c:spPr>
          <c:marker>
            <c:symbol val="none"/>
          </c:marker>
          <c:dLbls>
            <c:dLbl>
              <c:idx val="1"/>
              <c:layout>
                <c:manualLayout>
                  <c:x val="-4.0911928104575161E-2"/>
                  <c:y val="4.7314444444444444E-2"/>
                </c:manualLayout>
              </c:layout>
              <c:spPr>
                <a:solidFill>
                  <a:schemeClr val="bg1"/>
                </a:solidFill>
                <a:ln>
                  <a:noFill/>
                </a:ln>
                <a:effectLst/>
              </c:spPr>
              <c:txPr>
                <a:bodyPr/>
                <a:lstStyle/>
                <a:p>
                  <a:pPr>
                    <a:defRPr sz="1100"/>
                  </a:pPr>
                  <a:endParaRPr lang="ja-JP"/>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76D-4674-A25B-477BE6B860FD}"/>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06-B76D-4674-A25B-477BE6B860FD}"/>
                </c:ext>
                <c:ext xmlns:c15="http://schemas.microsoft.com/office/drawing/2012/chart" uri="{CE6537A1-D6FC-4f65-9D91-7224C49458BB}"/>
              </c:extLst>
            </c:dLbl>
            <c:dLbl>
              <c:idx val="30"/>
              <c:layout>
                <c:manualLayout>
                  <c:x val="-5.6152146464646467E-2"/>
                  <c:y val="-5.8603333333333306E-2"/>
                </c:manualLayout>
              </c:layout>
              <c:spPr>
                <a:solidFill>
                  <a:schemeClr val="bg1"/>
                </a:solidFill>
                <a:ln>
                  <a:noFill/>
                </a:ln>
                <a:effectLst/>
              </c:spPr>
              <c:txPr>
                <a:bodyPr/>
                <a:lstStyle/>
                <a:p>
                  <a:pPr>
                    <a:defRPr sz="1100"/>
                  </a:pPr>
                  <a:endParaRPr lang="ja-JP"/>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76D-4674-A25B-477BE6B860FD}"/>
                </c:ext>
                <c:ext xmlns:c15="http://schemas.microsoft.com/office/drawing/2012/chart" uri="{CE6537A1-D6FC-4f65-9D91-7224C49458BB}"/>
              </c:extLst>
            </c:dLbl>
            <c:dLbl>
              <c:idx val="32"/>
              <c:delete val="1"/>
              <c:extLst xmlns:c16r2="http://schemas.microsoft.com/office/drawing/2015/06/chart">
                <c:ext xmlns:c16="http://schemas.microsoft.com/office/drawing/2014/chart" uri="{C3380CC4-5D6E-409C-BE32-E72D297353CC}">
                  <c16:uniqueId val="{00000008-B76D-4674-A25B-477BE6B860FD}"/>
                </c:ext>
                <c:ext xmlns:c15="http://schemas.microsoft.com/office/drawing/2012/chart" uri="{CE6537A1-D6FC-4f65-9D91-7224C49458BB}"/>
              </c:extLst>
            </c:dLbl>
            <c:spPr>
              <a:noFill/>
              <a:ln>
                <a:noFill/>
              </a:ln>
              <a:effectLst/>
            </c:spPr>
            <c:txPr>
              <a:bodyPr/>
              <a:lstStyle/>
              <a:p>
                <a:pPr>
                  <a:defRPr sz="1100"/>
                </a:pPr>
                <a:endParaRPr lang="ja-JP"/>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Sheet1!$B$1:$AH$1</c:f>
              <c:strCache>
                <c:ptCount val="3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strCache>
            </c:strRef>
          </c:cat>
          <c:val>
            <c:numRef>
              <c:f>Sheet1!$B$3:$AH$3</c:f>
              <c:numCache>
                <c:formatCode>#,##0_ </c:formatCode>
                <c:ptCount val="33"/>
                <c:pt idx="1">
                  <c:v>1601</c:v>
                </c:pt>
                <c:pt idx="2">
                  <c:v>1607</c:v>
                </c:pt>
                <c:pt idx="3">
                  <c:v>1613</c:v>
                </c:pt>
                <c:pt idx="4">
                  <c:v>1620</c:v>
                </c:pt>
                <c:pt idx="5">
                  <c:v>1626</c:v>
                </c:pt>
                <c:pt idx="6">
                  <c:v>1632</c:v>
                </c:pt>
                <c:pt idx="7">
                  <c:v>1638</c:v>
                </c:pt>
                <c:pt idx="8">
                  <c:v>1644</c:v>
                </c:pt>
                <c:pt idx="9">
                  <c:v>1650</c:v>
                </c:pt>
                <c:pt idx="10">
                  <c:v>1657</c:v>
                </c:pt>
                <c:pt idx="11">
                  <c:v>1663</c:v>
                </c:pt>
                <c:pt idx="12">
                  <c:v>1669</c:v>
                </c:pt>
                <c:pt idx="13">
                  <c:v>1675</c:v>
                </c:pt>
                <c:pt idx="14">
                  <c:v>1681</c:v>
                </c:pt>
                <c:pt idx="15">
                  <c:v>1687</c:v>
                </c:pt>
                <c:pt idx="16">
                  <c:v>1694</c:v>
                </c:pt>
                <c:pt idx="17">
                  <c:v>1700</c:v>
                </c:pt>
                <c:pt idx="18">
                  <c:v>1706</c:v>
                </c:pt>
                <c:pt idx="19">
                  <c:v>1712</c:v>
                </c:pt>
                <c:pt idx="20">
                  <c:v>1718</c:v>
                </c:pt>
                <c:pt idx="21">
                  <c:v>1725</c:v>
                </c:pt>
                <c:pt idx="22">
                  <c:v>1731</c:v>
                </c:pt>
                <c:pt idx="23">
                  <c:v>1737</c:v>
                </c:pt>
                <c:pt idx="24">
                  <c:v>1743</c:v>
                </c:pt>
                <c:pt idx="25">
                  <c:v>1749</c:v>
                </c:pt>
                <c:pt idx="26">
                  <c:v>1755</c:v>
                </c:pt>
                <c:pt idx="27">
                  <c:v>1762</c:v>
                </c:pt>
                <c:pt idx="28">
                  <c:v>1768</c:v>
                </c:pt>
                <c:pt idx="29">
                  <c:v>1774</c:v>
                </c:pt>
                <c:pt idx="30">
                  <c:v>1780</c:v>
                </c:pt>
                <c:pt idx="31">
                  <c:v>1786</c:v>
                </c:pt>
                <c:pt idx="32">
                  <c:v>1793</c:v>
                </c:pt>
              </c:numCache>
            </c:numRef>
          </c:val>
          <c:smooth val="0"/>
          <c:extLst xmlns:c16r2="http://schemas.microsoft.com/office/drawing/2015/06/chart">
            <c:ext xmlns:c16="http://schemas.microsoft.com/office/drawing/2014/chart" uri="{C3380CC4-5D6E-409C-BE32-E72D297353CC}">
              <c16:uniqueId val="{00000009-B76D-4674-A25B-477BE6B860FD}"/>
            </c:ext>
          </c:extLst>
        </c:ser>
        <c:dLbls>
          <c:showLegendKey val="0"/>
          <c:showVal val="0"/>
          <c:showCatName val="0"/>
          <c:showSerName val="0"/>
          <c:showPercent val="0"/>
          <c:showBubbleSize val="0"/>
        </c:dLbls>
        <c:smooth val="0"/>
        <c:axId val="543827712"/>
        <c:axId val="543821440"/>
      </c:lineChart>
      <c:catAx>
        <c:axId val="543827712"/>
        <c:scaling>
          <c:orientation val="minMax"/>
        </c:scaling>
        <c:delete val="0"/>
        <c:axPos val="b"/>
        <c:numFmt formatCode="General" sourceLinked="0"/>
        <c:majorTickMark val="none"/>
        <c:minorTickMark val="none"/>
        <c:tickLblPos val="nextTo"/>
        <c:txPr>
          <a:bodyPr rot="0" vert="horz"/>
          <a:lstStyle/>
          <a:p>
            <a:pPr>
              <a:defRPr b="1"/>
            </a:pPr>
            <a:endParaRPr lang="ja-JP"/>
          </a:p>
        </c:txPr>
        <c:crossAx val="543821440"/>
        <c:crosses val="autoZero"/>
        <c:auto val="1"/>
        <c:lblAlgn val="ctr"/>
        <c:lblOffset val="100"/>
        <c:tickLblSkip val="5"/>
        <c:noMultiLvlLbl val="0"/>
      </c:catAx>
      <c:valAx>
        <c:axId val="543821440"/>
        <c:scaling>
          <c:orientation val="minMax"/>
          <c:max val="2000"/>
          <c:min val="1000"/>
        </c:scaling>
        <c:delete val="0"/>
        <c:axPos val="l"/>
        <c:numFmt formatCode="#,##0_ " sourceLinked="1"/>
        <c:majorTickMark val="none"/>
        <c:minorTickMark val="none"/>
        <c:tickLblPos val="nextTo"/>
        <c:txPr>
          <a:bodyPr/>
          <a:lstStyle/>
          <a:p>
            <a:pPr>
              <a:defRPr sz="1100"/>
            </a:pPr>
            <a:endParaRPr lang="ja-JP"/>
          </a:p>
        </c:txPr>
        <c:crossAx val="543827712"/>
        <c:crosses val="autoZero"/>
        <c:crossBetween val="between"/>
        <c:majorUnit val="200"/>
      </c:valAx>
    </c:plotArea>
    <c:plotVisOnly val="1"/>
    <c:dispBlanksAs val="gap"/>
    <c:showDLblsOverMax val="0"/>
  </c:chart>
  <c:txPr>
    <a:bodyPr/>
    <a:lstStyle/>
    <a:p>
      <a:pPr>
        <a:defRPr sz="1200"/>
      </a:pPr>
      <a:endParaRPr lang="ja-JP"/>
    </a:p>
  </c:txPr>
  <c:userShapes r:id="rId1"/>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基幹管路耐震適合率</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Sheet1!$A$2:$A$44</c:f>
              <c:strCache>
                <c:ptCount val="43"/>
                <c:pt idx="0">
                  <c:v>大阪市</c:v>
                </c:pt>
                <c:pt idx="1">
                  <c:v>堺市</c:v>
                </c:pt>
                <c:pt idx="2">
                  <c:v>茨木市</c:v>
                </c:pt>
                <c:pt idx="3">
                  <c:v>豊中市</c:v>
                </c:pt>
                <c:pt idx="4">
                  <c:v>吹田市</c:v>
                </c:pt>
                <c:pt idx="5">
                  <c:v>高槻市</c:v>
                </c:pt>
                <c:pt idx="6">
                  <c:v>東大阪市</c:v>
                </c:pt>
                <c:pt idx="7">
                  <c:v>枚方市</c:v>
                </c:pt>
                <c:pt idx="8">
                  <c:v>富田林市</c:v>
                </c:pt>
                <c:pt idx="9">
                  <c:v>河内長野市</c:v>
                </c:pt>
                <c:pt idx="10">
                  <c:v>豊能町</c:v>
                </c:pt>
                <c:pt idx="11">
                  <c:v>池田市</c:v>
                </c:pt>
                <c:pt idx="12">
                  <c:v>箕面市</c:v>
                </c:pt>
                <c:pt idx="13">
                  <c:v>守口市</c:v>
                </c:pt>
                <c:pt idx="14">
                  <c:v>八尾市</c:v>
                </c:pt>
                <c:pt idx="15">
                  <c:v>寝屋川市</c:v>
                </c:pt>
                <c:pt idx="16">
                  <c:v>和泉市</c:v>
                </c:pt>
                <c:pt idx="17">
                  <c:v>岸和田市</c:v>
                </c:pt>
                <c:pt idx="18">
                  <c:v>羽曳野市</c:v>
                </c:pt>
                <c:pt idx="19">
                  <c:v>阪南市</c:v>
                </c:pt>
                <c:pt idx="20">
                  <c:v>柏原市</c:v>
                </c:pt>
                <c:pt idx="21">
                  <c:v>交野市</c:v>
                </c:pt>
                <c:pt idx="22">
                  <c:v>泉南市</c:v>
                </c:pt>
                <c:pt idx="23">
                  <c:v>摂津市</c:v>
                </c:pt>
                <c:pt idx="24">
                  <c:v>大阪狭山市</c:v>
                </c:pt>
                <c:pt idx="25">
                  <c:v>河南町</c:v>
                </c:pt>
                <c:pt idx="26">
                  <c:v>貝塚市</c:v>
                </c:pt>
                <c:pt idx="27">
                  <c:v>門真市</c:v>
                </c:pt>
                <c:pt idx="28">
                  <c:v>岬町</c:v>
                </c:pt>
                <c:pt idx="29">
                  <c:v>能勢町</c:v>
                </c:pt>
                <c:pt idx="30">
                  <c:v>大東市</c:v>
                </c:pt>
                <c:pt idx="31">
                  <c:v>千早赤阪村</c:v>
                </c:pt>
                <c:pt idx="32">
                  <c:v>松原市</c:v>
                </c:pt>
                <c:pt idx="33">
                  <c:v>島本町</c:v>
                </c:pt>
                <c:pt idx="34">
                  <c:v>泉佐野市</c:v>
                </c:pt>
                <c:pt idx="35">
                  <c:v>藤井寺市</c:v>
                </c:pt>
                <c:pt idx="36">
                  <c:v>四條畷市</c:v>
                </c:pt>
                <c:pt idx="37">
                  <c:v>太子町</c:v>
                </c:pt>
                <c:pt idx="38">
                  <c:v>高石市</c:v>
                </c:pt>
                <c:pt idx="39">
                  <c:v>熊取町</c:v>
                </c:pt>
                <c:pt idx="40">
                  <c:v>泉大津市</c:v>
                </c:pt>
                <c:pt idx="41">
                  <c:v>田尻町</c:v>
                </c:pt>
                <c:pt idx="42">
                  <c:v>忠岡町</c:v>
                </c:pt>
              </c:strCache>
            </c:strRef>
          </c:cat>
          <c:val>
            <c:numRef>
              <c:f>Sheet1!$C$2:$C$44</c:f>
              <c:numCache>
                <c:formatCode>#,##0.0_ </c:formatCode>
                <c:ptCount val="43"/>
                <c:pt idx="0">
                  <c:v>42.510879795730091</c:v>
                </c:pt>
                <c:pt idx="1">
                  <c:v>32.592857003149021</c:v>
                </c:pt>
                <c:pt idx="2">
                  <c:v>66.747834283405894</c:v>
                </c:pt>
                <c:pt idx="3">
                  <c:v>59.008060142030047</c:v>
                </c:pt>
                <c:pt idx="4">
                  <c:v>46.084870564691997</c:v>
                </c:pt>
                <c:pt idx="5">
                  <c:v>50.66689716618572</c:v>
                </c:pt>
                <c:pt idx="6">
                  <c:v>30.010429082240762</c:v>
                </c:pt>
                <c:pt idx="7">
                  <c:v>33.013038042507588</c:v>
                </c:pt>
                <c:pt idx="8">
                  <c:v>44.002167778587584</c:v>
                </c:pt>
                <c:pt idx="9">
                  <c:v>52.535924779720489</c:v>
                </c:pt>
                <c:pt idx="10">
                  <c:v>29.990091602127272</c:v>
                </c:pt>
                <c:pt idx="11">
                  <c:v>38.458633206739549</c:v>
                </c:pt>
                <c:pt idx="12">
                  <c:v>42.680926308613302</c:v>
                </c:pt>
                <c:pt idx="13">
                  <c:v>32.905138339920946</c:v>
                </c:pt>
                <c:pt idx="14">
                  <c:v>12.463325032668457</c:v>
                </c:pt>
                <c:pt idx="15">
                  <c:v>20.719534934737304</c:v>
                </c:pt>
                <c:pt idx="16">
                  <c:v>92.293032254338598</c:v>
                </c:pt>
                <c:pt idx="17">
                  <c:v>9.2988235294117647</c:v>
                </c:pt>
                <c:pt idx="18">
                  <c:v>49.479321630467119</c:v>
                </c:pt>
                <c:pt idx="19">
                  <c:v>31.497131996062862</c:v>
                </c:pt>
                <c:pt idx="20">
                  <c:v>34.890889916443577</c:v>
                </c:pt>
                <c:pt idx="21">
                  <c:v>50.156256510687946</c:v>
                </c:pt>
                <c:pt idx="22">
                  <c:v>35.432892591921757</c:v>
                </c:pt>
                <c:pt idx="23">
                  <c:v>21.013304173501002</c:v>
                </c:pt>
                <c:pt idx="24">
                  <c:v>49.25154810083378</c:v>
                </c:pt>
                <c:pt idx="25">
                  <c:v>39.477750309023484</c:v>
                </c:pt>
                <c:pt idx="26">
                  <c:v>28.613740942508066</c:v>
                </c:pt>
                <c:pt idx="27">
                  <c:v>44.032812913469172</c:v>
                </c:pt>
                <c:pt idx="28">
                  <c:v>11.198643251819028</c:v>
                </c:pt>
                <c:pt idx="29">
                  <c:v>91.433803981804218</c:v>
                </c:pt>
                <c:pt idx="30">
                  <c:v>55.721205258853871</c:v>
                </c:pt>
                <c:pt idx="31">
                  <c:v>1.3701793549380341</c:v>
                </c:pt>
                <c:pt idx="32">
                  <c:v>63.623383834377719</c:v>
                </c:pt>
                <c:pt idx="33">
                  <c:v>26.310970534376558</c:v>
                </c:pt>
                <c:pt idx="34">
                  <c:v>71.131274452676266</c:v>
                </c:pt>
                <c:pt idx="35">
                  <c:v>27.224288730270434</c:v>
                </c:pt>
                <c:pt idx="36">
                  <c:v>71.693653232478425</c:v>
                </c:pt>
                <c:pt idx="37">
                  <c:v>56.377134372680025</c:v>
                </c:pt>
                <c:pt idx="38">
                  <c:v>38.386932108218481</c:v>
                </c:pt>
                <c:pt idx="39">
                  <c:v>89.872122762148337</c:v>
                </c:pt>
                <c:pt idx="40">
                  <c:v>89.879931389365353</c:v>
                </c:pt>
                <c:pt idx="41">
                  <c:v>31.428571428571427</c:v>
                </c:pt>
                <c:pt idx="42">
                  <c:v>26.388888888888889</c:v>
                </c:pt>
              </c:numCache>
            </c:numRef>
          </c:val>
          <c:smooth val="0"/>
          <c:extLst xmlns:c16r2="http://schemas.microsoft.com/office/drawing/2015/06/chart">
            <c:ext xmlns:c16="http://schemas.microsoft.com/office/drawing/2014/chart" uri="{C3380CC4-5D6E-409C-BE32-E72D297353CC}">
              <c16:uniqueId val="{00000000-547A-4362-A112-015C6BC0D7E8}"/>
            </c:ext>
          </c:extLst>
        </c:ser>
        <c:dLbls>
          <c:showLegendKey val="0"/>
          <c:showVal val="0"/>
          <c:showCatName val="0"/>
          <c:showSerName val="0"/>
          <c:showPercent val="0"/>
          <c:showBubbleSize val="0"/>
        </c:dLbls>
        <c:marker val="1"/>
        <c:smooth val="0"/>
        <c:axId val="543821048"/>
        <c:axId val="543821832"/>
      </c:lineChart>
      <c:lineChart>
        <c:grouping val="standard"/>
        <c:varyColors val="0"/>
        <c:ser>
          <c:idx val="0"/>
          <c:order val="0"/>
          <c:tx>
            <c:strRef>
              <c:f>Sheet1!$B$1</c:f>
              <c:strCache>
                <c:ptCount val="1"/>
                <c:pt idx="0">
                  <c:v>全管路耐震適合率</c:v>
                </c:pt>
              </c:strCache>
            </c:strRef>
          </c:tx>
          <c:spPr>
            <a:ln w="28575" cap="rnd">
              <a:solidFill>
                <a:schemeClr val="tx1"/>
              </a:solidFill>
              <a:round/>
            </a:ln>
            <a:effectLst/>
          </c:spPr>
          <c:marker>
            <c:symbol val="x"/>
            <c:size val="5"/>
            <c:spPr>
              <a:noFill/>
              <a:ln w="9525">
                <a:solidFill>
                  <a:schemeClr val="tx1"/>
                </a:solidFill>
              </a:ln>
              <a:effectLst/>
            </c:spPr>
          </c:marker>
          <c:cat>
            <c:strRef>
              <c:f>Sheet1!$A$2:$A$44</c:f>
              <c:strCache>
                <c:ptCount val="43"/>
                <c:pt idx="0">
                  <c:v>大阪市</c:v>
                </c:pt>
                <c:pt idx="1">
                  <c:v>堺市</c:v>
                </c:pt>
                <c:pt idx="2">
                  <c:v>茨木市</c:v>
                </c:pt>
                <c:pt idx="3">
                  <c:v>豊中市</c:v>
                </c:pt>
                <c:pt idx="4">
                  <c:v>吹田市</c:v>
                </c:pt>
                <c:pt idx="5">
                  <c:v>高槻市</c:v>
                </c:pt>
                <c:pt idx="6">
                  <c:v>東大阪市</c:v>
                </c:pt>
                <c:pt idx="7">
                  <c:v>枚方市</c:v>
                </c:pt>
                <c:pt idx="8">
                  <c:v>富田林市</c:v>
                </c:pt>
                <c:pt idx="9">
                  <c:v>河内長野市</c:v>
                </c:pt>
                <c:pt idx="10">
                  <c:v>豊能町</c:v>
                </c:pt>
                <c:pt idx="11">
                  <c:v>池田市</c:v>
                </c:pt>
                <c:pt idx="12">
                  <c:v>箕面市</c:v>
                </c:pt>
                <c:pt idx="13">
                  <c:v>守口市</c:v>
                </c:pt>
                <c:pt idx="14">
                  <c:v>八尾市</c:v>
                </c:pt>
                <c:pt idx="15">
                  <c:v>寝屋川市</c:v>
                </c:pt>
                <c:pt idx="16">
                  <c:v>和泉市</c:v>
                </c:pt>
                <c:pt idx="17">
                  <c:v>岸和田市</c:v>
                </c:pt>
                <c:pt idx="18">
                  <c:v>羽曳野市</c:v>
                </c:pt>
                <c:pt idx="19">
                  <c:v>阪南市</c:v>
                </c:pt>
                <c:pt idx="20">
                  <c:v>柏原市</c:v>
                </c:pt>
                <c:pt idx="21">
                  <c:v>交野市</c:v>
                </c:pt>
                <c:pt idx="22">
                  <c:v>泉南市</c:v>
                </c:pt>
                <c:pt idx="23">
                  <c:v>摂津市</c:v>
                </c:pt>
                <c:pt idx="24">
                  <c:v>大阪狭山市</c:v>
                </c:pt>
                <c:pt idx="25">
                  <c:v>河南町</c:v>
                </c:pt>
                <c:pt idx="26">
                  <c:v>貝塚市</c:v>
                </c:pt>
                <c:pt idx="27">
                  <c:v>門真市</c:v>
                </c:pt>
                <c:pt idx="28">
                  <c:v>岬町</c:v>
                </c:pt>
                <c:pt idx="29">
                  <c:v>能勢町</c:v>
                </c:pt>
                <c:pt idx="30">
                  <c:v>大東市</c:v>
                </c:pt>
                <c:pt idx="31">
                  <c:v>千早赤阪村</c:v>
                </c:pt>
                <c:pt idx="32">
                  <c:v>松原市</c:v>
                </c:pt>
                <c:pt idx="33">
                  <c:v>島本町</c:v>
                </c:pt>
                <c:pt idx="34">
                  <c:v>泉佐野市</c:v>
                </c:pt>
                <c:pt idx="35">
                  <c:v>藤井寺市</c:v>
                </c:pt>
                <c:pt idx="36">
                  <c:v>四條畷市</c:v>
                </c:pt>
                <c:pt idx="37">
                  <c:v>太子町</c:v>
                </c:pt>
                <c:pt idx="38">
                  <c:v>高石市</c:v>
                </c:pt>
                <c:pt idx="39">
                  <c:v>熊取町</c:v>
                </c:pt>
                <c:pt idx="40">
                  <c:v>泉大津市</c:v>
                </c:pt>
                <c:pt idx="41">
                  <c:v>田尻町</c:v>
                </c:pt>
                <c:pt idx="42">
                  <c:v>忠岡町</c:v>
                </c:pt>
              </c:strCache>
            </c:strRef>
          </c:cat>
          <c:val>
            <c:numRef>
              <c:f>Sheet1!$B$2:$B$44</c:f>
              <c:numCache>
                <c:formatCode>#,##0.0_ </c:formatCode>
                <c:ptCount val="43"/>
                <c:pt idx="0">
                  <c:v>27.5800418860779</c:v>
                </c:pt>
                <c:pt idx="1">
                  <c:v>32.163426499810008</c:v>
                </c:pt>
                <c:pt idx="2">
                  <c:v>20.041280728181789</c:v>
                </c:pt>
                <c:pt idx="3">
                  <c:v>27.874146726139138</c:v>
                </c:pt>
                <c:pt idx="4">
                  <c:v>18.55378802170608</c:v>
                </c:pt>
                <c:pt idx="5">
                  <c:v>30.842269758389012</c:v>
                </c:pt>
                <c:pt idx="6">
                  <c:v>16.341737899187823</c:v>
                </c:pt>
                <c:pt idx="7">
                  <c:v>29.662638451894551</c:v>
                </c:pt>
                <c:pt idx="8">
                  <c:v>21.598167302681418</c:v>
                </c:pt>
                <c:pt idx="9">
                  <c:v>24.065618835894057</c:v>
                </c:pt>
                <c:pt idx="10">
                  <c:v>8.1526106373549307</c:v>
                </c:pt>
                <c:pt idx="11">
                  <c:v>27.418679770344834</c:v>
                </c:pt>
                <c:pt idx="12">
                  <c:v>22.768977290773385</c:v>
                </c:pt>
                <c:pt idx="13">
                  <c:v>28.364960106594921</c:v>
                </c:pt>
                <c:pt idx="14">
                  <c:v>17.671850523680991</c:v>
                </c:pt>
                <c:pt idx="15">
                  <c:v>11.603563510403813</c:v>
                </c:pt>
                <c:pt idx="16">
                  <c:v>47.976249258455383</c:v>
                </c:pt>
                <c:pt idx="17">
                  <c:v>14.815900137344014</c:v>
                </c:pt>
                <c:pt idx="18">
                  <c:v>24.851786925536697</c:v>
                </c:pt>
                <c:pt idx="19">
                  <c:v>38.026884335832428</c:v>
                </c:pt>
                <c:pt idx="20">
                  <c:v>28.096187390979317</c:v>
                </c:pt>
                <c:pt idx="21">
                  <c:v>20.133838574615204</c:v>
                </c:pt>
                <c:pt idx="22">
                  <c:v>20.562971899561273</c:v>
                </c:pt>
                <c:pt idx="23">
                  <c:v>7.3951857635308329</c:v>
                </c:pt>
                <c:pt idx="24">
                  <c:v>42.62406526172672</c:v>
                </c:pt>
                <c:pt idx="25">
                  <c:v>38.661406037920365</c:v>
                </c:pt>
                <c:pt idx="26">
                  <c:v>28.351229558229523</c:v>
                </c:pt>
                <c:pt idx="27">
                  <c:v>19.111035559472313</c:v>
                </c:pt>
                <c:pt idx="28">
                  <c:v>15.041313751392234</c:v>
                </c:pt>
                <c:pt idx="29">
                  <c:v>53.394487998060292</c:v>
                </c:pt>
                <c:pt idx="30">
                  <c:v>20.030179070343166</c:v>
                </c:pt>
                <c:pt idx="31">
                  <c:v>2.4478719964006017</c:v>
                </c:pt>
                <c:pt idx="32">
                  <c:v>14.823977123598508</c:v>
                </c:pt>
                <c:pt idx="33">
                  <c:v>26.294018162036387</c:v>
                </c:pt>
                <c:pt idx="34">
                  <c:v>32.996321322140837</c:v>
                </c:pt>
                <c:pt idx="35">
                  <c:v>32.045619534170548</c:v>
                </c:pt>
                <c:pt idx="36">
                  <c:v>11.911889862327909</c:v>
                </c:pt>
                <c:pt idx="37">
                  <c:v>38.705827669811441</c:v>
                </c:pt>
                <c:pt idx="38">
                  <c:v>14.077487250435597</c:v>
                </c:pt>
                <c:pt idx="39">
                  <c:v>14.539848439912866</c:v>
                </c:pt>
                <c:pt idx="40">
                  <c:v>21.435989805890358</c:v>
                </c:pt>
                <c:pt idx="41">
                  <c:v>25.973708132298441</c:v>
                </c:pt>
                <c:pt idx="42">
                  <c:v>4.925582701488346</c:v>
                </c:pt>
              </c:numCache>
            </c:numRef>
          </c:val>
          <c:smooth val="0"/>
          <c:extLst xmlns:c16r2="http://schemas.microsoft.com/office/drawing/2015/06/chart">
            <c:ext xmlns:c16="http://schemas.microsoft.com/office/drawing/2014/chart" uri="{C3380CC4-5D6E-409C-BE32-E72D297353CC}">
              <c16:uniqueId val="{00000001-547A-4362-A112-015C6BC0D7E8}"/>
            </c:ext>
          </c:extLst>
        </c:ser>
        <c:dLbls>
          <c:showLegendKey val="0"/>
          <c:showVal val="0"/>
          <c:showCatName val="0"/>
          <c:showSerName val="0"/>
          <c:showPercent val="0"/>
          <c:showBubbleSize val="0"/>
        </c:dLbls>
        <c:marker val="1"/>
        <c:smooth val="0"/>
        <c:axId val="543822616"/>
        <c:axId val="543822224"/>
      </c:lineChart>
      <c:catAx>
        <c:axId val="543821048"/>
        <c:scaling>
          <c:orientation val="minMax"/>
        </c:scaling>
        <c:delete val="1"/>
        <c:axPos val="b"/>
        <c:numFmt formatCode="General" sourceLinked="1"/>
        <c:majorTickMark val="none"/>
        <c:minorTickMark val="none"/>
        <c:tickLblPos val="nextTo"/>
        <c:crossAx val="543821832"/>
        <c:crosses val="autoZero"/>
        <c:auto val="1"/>
        <c:lblAlgn val="ctr"/>
        <c:lblOffset val="100"/>
        <c:noMultiLvlLbl val="0"/>
      </c:catAx>
      <c:valAx>
        <c:axId val="543821832"/>
        <c:scaling>
          <c:orientation val="minMax"/>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43821048"/>
        <c:crosses val="autoZero"/>
        <c:crossBetween val="between"/>
      </c:valAx>
      <c:valAx>
        <c:axId val="543822224"/>
        <c:scaling>
          <c:orientation val="minMax"/>
        </c:scaling>
        <c:delete val="1"/>
        <c:axPos val="r"/>
        <c:numFmt formatCode="#,##0.0_ " sourceLinked="1"/>
        <c:majorTickMark val="out"/>
        <c:minorTickMark val="none"/>
        <c:tickLblPos val="nextTo"/>
        <c:crossAx val="543822616"/>
        <c:crosses val="max"/>
        <c:crossBetween val="between"/>
      </c:valAx>
      <c:catAx>
        <c:axId val="543822616"/>
        <c:scaling>
          <c:orientation val="minMax"/>
        </c:scaling>
        <c:delete val="1"/>
        <c:axPos val="b"/>
        <c:numFmt formatCode="General" sourceLinked="1"/>
        <c:majorTickMark val="out"/>
        <c:minorTickMark val="none"/>
        <c:tickLblPos val="nextTo"/>
        <c:crossAx val="543822224"/>
        <c:crosses val="autoZero"/>
        <c:auto val="1"/>
        <c:lblAlgn val="ctr"/>
        <c:lblOffset val="100"/>
        <c:noMultiLvlLbl val="0"/>
      </c:catAx>
      <c:spPr>
        <a:noFill/>
        <a:ln>
          <a:noFill/>
        </a:ln>
        <a:effectLst/>
      </c:spPr>
    </c:plotArea>
    <c:legend>
      <c:legendPos val="r"/>
      <c:layout>
        <c:manualLayout>
          <c:xMode val="edge"/>
          <c:yMode val="edge"/>
          <c:x val="0.13580424264923252"/>
          <c:y val="0.12542595803192444"/>
          <c:w val="0.20644676425601666"/>
          <c:h val="0.21134493134851834"/>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基幹</c:v>
                </c:pt>
              </c:strCache>
            </c:strRef>
          </c:tx>
          <c:spPr>
            <a:solidFill>
              <a:schemeClr val="accent1"/>
            </a:solidFill>
            <a:ln>
              <a:noFill/>
            </a:ln>
            <a:effectLst/>
          </c:spPr>
          <c:invertIfNegative val="0"/>
          <c:cat>
            <c:strRef>
              <c:f>Sheet1!$A$2:$A$44</c:f>
              <c:strCache>
                <c:ptCount val="43"/>
                <c:pt idx="0">
                  <c:v>大阪市</c:v>
                </c:pt>
                <c:pt idx="1">
                  <c:v>堺市</c:v>
                </c:pt>
                <c:pt idx="2">
                  <c:v>茨木市</c:v>
                </c:pt>
                <c:pt idx="3">
                  <c:v>豊中市</c:v>
                </c:pt>
                <c:pt idx="4">
                  <c:v>吹田市</c:v>
                </c:pt>
                <c:pt idx="5">
                  <c:v>高槻市</c:v>
                </c:pt>
                <c:pt idx="6">
                  <c:v>東大阪市</c:v>
                </c:pt>
                <c:pt idx="7">
                  <c:v>枚方市</c:v>
                </c:pt>
                <c:pt idx="8">
                  <c:v>富田林市</c:v>
                </c:pt>
                <c:pt idx="9">
                  <c:v>河内長野市</c:v>
                </c:pt>
                <c:pt idx="10">
                  <c:v>豊能町</c:v>
                </c:pt>
                <c:pt idx="11">
                  <c:v>池田市</c:v>
                </c:pt>
                <c:pt idx="12">
                  <c:v>箕面市</c:v>
                </c:pt>
                <c:pt idx="13">
                  <c:v>守口市</c:v>
                </c:pt>
                <c:pt idx="14">
                  <c:v>八尾市</c:v>
                </c:pt>
                <c:pt idx="15">
                  <c:v>寝屋川市</c:v>
                </c:pt>
                <c:pt idx="16">
                  <c:v>和泉市</c:v>
                </c:pt>
                <c:pt idx="17">
                  <c:v>岸和田市</c:v>
                </c:pt>
                <c:pt idx="18">
                  <c:v>羽曳野市</c:v>
                </c:pt>
                <c:pt idx="19">
                  <c:v>阪南市</c:v>
                </c:pt>
                <c:pt idx="20">
                  <c:v>柏原市</c:v>
                </c:pt>
                <c:pt idx="21">
                  <c:v>交野市</c:v>
                </c:pt>
                <c:pt idx="22">
                  <c:v>泉南市</c:v>
                </c:pt>
                <c:pt idx="23">
                  <c:v>摂津市</c:v>
                </c:pt>
                <c:pt idx="24">
                  <c:v>大阪狭山市</c:v>
                </c:pt>
                <c:pt idx="25">
                  <c:v>河南町</c:v>
                </c:pt>
                <c:pt idx="26">
                  <c:v>貝塚市</c:v>
                </c:pt>
                <c:pt idx="27">
                  <c:v>門真市</c:v>
                </c:pt>
                <c:pt idx="28">
                  <c:v>岬町</c:v>
                </c:pt>
                <c:pt idx="29">
                  <c:v>能勢町</c:v>
                </c:pt>
                <c:pt idx="30">
                  <c:v>大東市</c:v>
                </c:pt>
                <c:pt idx="31">
                  <c:v>千早赤阪村</c:v>
                </c:pt>
                <c:pt idx="32">
                  <c:v>松原市</c:v>
                </c:pt>
                <c:pt idx="33">
                  <c:v>島本町</c:v>
                </c:pt>
                <c:pt idx="34">
                  <c:v>泉佐野市</c:v>
                </c:pt>
                <c:pt idx="35">
                  <c:v>藤井寺市</c:v>
                </c:pt>
                <c:pt idx="36">
                  <c:v>四條畷市</c:v>
                </c:pt>
                <c:pt idx="37">
                  <c:v>太子町</c:v>
                </c:pt>
                <c:pt idx="38">
                  <c:v>高石市</c:v>
                </c:pt>
                <c:pt idx="39">
                  <c:v>熊取町</c:v>
                </c:pt>
                <c:pt idx="40">
                  <c:v>泉大津市</c:v>
                </c:pt>
                <c:pt idx="41">
                  <c:v>田尻町</c:v>
                </c:pt>
                <c:pt idx="42">
                  <c:v>忠岡町</c:v>
                </c:pt>
              </c:strCache>
            </c:strRef>
          </c:cat>
          <c:val>
            <c:numRef>
              <c:f>Sheet1!$B$2:$B$44</c:f>
              <c:numCache>
                <c:formatCode>#,##0_ </c:formatCode>
                <c:ptCount val="43"/>
                <c:pt idx="0">
                  <c:v>751163</c:v>
                </c:pt>
                <c:pt idx="1">
                  <c:v>204508</c:v>
                </c:pt>
                <c:pt idx="2">
                  <c:v>89116</c:v>
                </c:pt>
                <c:pt idx="3">
                  <c:v>79279</c:v>
                </c:pt>
                <c:pt idx="4">
                  <c:v>77954</c:v>
                </c:pt>
                <c:pt idx="5">
                  <c:v>75199</c:v>
                </c:pt>
                <c:pt idx="6">
                  <c:v>67120</c:v>
                </c:pt>
                <c:pt idx="7">
                  <c:v>55990</c:v>
                </c:pt>
                <c:pt idx="8">
                  <c:v>53511</c:v>
                </c:pt>
                <c:pt idx="9">
                  <c:v>50731</c:v>
                </c:pt>
                <c:pt idx="10">
                  <c:v>49453</c:v>
                </c:pt>
                <c:pt idx="11">
                  <c:v>47659</c:v>
                </c:pt>
                <c:pt idx="12">
                  <c:v>46939</c:v>
                </c:pt>
                <c:pt idx="13">
                  <c:v>46552</c:v>
                </c:pt>
                <c:pt idx="14">
                  <c:v>40559</c:v>
                </c:pt>
                <c:pt idx="15">
                  <c:v>36468</c:v>
                </c:pt>
                <c:pt idx="16">
                  <c:v>34631</c:v>
                </c:pt>
                <c:pt idx="17">
                  <c:v>31875</c:v>
                </c:pt>
                <c:pt idx="18">
                  <c:v>30249</c:v>
                </c:pt>
                <c:pt idx="19">
                  <c:v>29463</c:v>
                </c:pt>
                <c:pt idx="20">
                  <c:v>24654</c:v>
                </c:pt>
                <c:pt idx="21">
                  <c:v>23999</c:v>
                </c:pt>
                <c:pt idx="22">
                  <c:v>22084</c:v>
                </c:pt>
                <c:pt idx="23">
                  <c:v>21948</c:v>
                </c:pt>
                <c:pt idx="24">
                  <c:v>20509</c:v>
                </c:pt>
                <c:pt idx="25">
                  <c:v>19416</c:v>
                </c:pt>
                <c:pt idx="26">
                  <c:v>18907</c:v>
                </c:pt>
                <c:pt idx="27">
                  <c:v>18895</c:v>
                </c:pt>
                <c:pt idx="28">
                  <c:v>18279</c:v>
                </c:pt>
                <c:pt idx="29">
                  <c:v>16927</c:v>
                </c:pt>
                <c:pt idx="30">
                  <c:v>15897</c:v>
                </c:pt>
                <c:pt idx="31">
                  <c:v>12991</c:v>
                </c:pt>
                <c:pt idx="32">
                  <c:v>12607</c:v>
                </c:pt>
                <c:pt idx="33">
                  <c:v>12014</c:v>
                </c:pt>
                <c:pt idx="34">
                  <c:v>12013</c:v>
                </c:pt>
                <c:pt idx="35">
                  <c:v>9947</c:v>
                </c:pt>
                <c:pt idx="36">
                  <c:v>8461</c:v>
                </c:pt>
                <c:pt idx="37">
                  <c:v>6735</c:v>
                </c:pt>
                <c:pt idx="38">
                  <c:v>5877</c:v>
                </c:pt>
                <c:pt idx="39">
                  <c:v>3910</c:v>
                </c:pt>
                <c:pt idx="40">
                  <c:v>2332</c:v>
                </c:pt>
                <c:pt idx="41">
                  <c:v>1190</c:v>
                </c:pt>
                <c:pt idx="42">
                  <c:v>288</c:v>
                </c:pt>
              </c:numCache>
            </c:numRef>
          </c:val>
          <c:extLst xmlns:c16r2="http://schemas.microsoft.com/office/drawing/2015/06/chart">
            <c:ext xmlns:c16="http://schemas.microsoft.com/office/drawing/2014/chart" uri="{C3380CC4-5D6E-409C-BE32-E72D297353CC}">
              <c16:uniqueId val="{00000000-9CFF-4ACE-92D0-B7588867A61D}"/>
            </c:ext>
          </c:extLst>
        </c:ser>
        <c:dLbls>
          <c:showLegendKey val="0"/>
          <c:showVal val="0"/>
          <c:showCatName val="0"/>
          <c:showSerName val="0"/>
          <c:showPercent val="0"/>
          <c:showBubbleSize val="0"/>
        </c:dLbls>
        <c:gapWidth val="89"/>
        <c:axId val="543823008"/>
        <c:axId val="543823400"/>
      </c:barChart>
      <c:catAx>
        <c:axId val="54382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43823400"/>
        <c:crosses val="autoZero"/>
        <c:auto val="1"/>
        <c:lblAlgn val="ctr"/>
        <c:lblOffset val="100"/>
        <c:noMultiLvlLbl val="0"/>
      </c:catAx>
      <c:valAx>
        <c:axId val="543823400"/>
        <c:scaling>
          <c:orientation val="minMax"/>
          <c:max val="30000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4382300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老朽管率</c:v>
                </c:pt>
              </c:strCache>
            </c:strRef>
          </c:tx>
          <c:spPr>
            <a:solidFill>
              <a:schemeClr val="accent1"/>
            </a:solidFill>
            <a:ln>
              <a:solidFill>
                <a:schemeClr val="accent1"/>
              </a:solidFill>
            </a:ln>
            <a:effectLst/>
          </c:spPr>
          <c:invertIfNegative val="0"/>
          <c:dPt>
            <c:idx val="1"/>
            <c:invertIfNegative val="0"/>
            <c:bubble3D val="0"/>
            <c:spPr>
              <a:solidFill>
                <a:schemeClr val="tx2"/>
              </a:solidFill>
              <a:ln>
                <a:solidFill>
                  <a:schemeClr val="tx2"/>
                </a:solidFill>
              </a:ln>
              <a:effectLst/>
            </c:spPr>
            <c:extLst xmlns:c16r2="http://schemas.microsoft.com/office/drawing/2015/06/chart">
              <c:ext xmlns:c16="http://schemas.microsoft.com/office/drawing/2014/chart" uri="{C3380CC4-5D6E-409C-BE32-E72D297353CC}">
                <c16:uniqueId val="{00000001-60A7-4DE2-806F-FF73A38B90DD}"/>
              </c:ext>
            </c:extLst>
          </c:dPt>
          <c:dPt>
            <c:idx val="34"/>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3-60A7-4DE2-806F-FF73A38B90DD}"/>
              </c:ext>
            </c:extLst>
          </c:dPt>
          <c:dPt>
            <c:idx val="35"/>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D-40C6-4A61-B177-6FAEED9743E9}"/>
              </c:ext>
            </c:extLst>
          </c:dPt>
          <c:dPt>
            <c:idx val="36"/>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7-60A7-4DE2-806F-FF73A38B90DD}"/>
              </c:ext>
            </c:extLst>
          </c:dPt>
          <c:dPt>
            <c:idx val="37"/>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9-60A7-4DE2-806F-FF73A38B90DD}"/>
              </c:ext>
            </c:extLst>
          </c:dPt>
          <c:dPt>
            <c:idx val="38"/>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B-60A7-4DE2-806F-FF73A38B90DD}"/>
              </c:ext>
            </c:extLst>
          </c:dPt>
          <c:dPt>
            <c:idx val="40"/>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D-60A7-4DE2-806F-FF73A38B90DD}"/>
              </c:ext>
            </c:extLst>
          </c:dPt>
          <c:dPt>
            <c:idx val="41"/>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11-40C6-4A61-B177-6FAEED9743E9}"/>
              </c:ext>
            </c:extLst>
          </c:dPt>
          <c:dPt>
            <c:idx val="42"/>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13-40C6-4A61-B177-6FAEED9743E9}"/>
              </c:ext>
            </c:extLst>
          </c:dPt>
          <c:dPt>
            <c:idx val="43"/>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13-60A7-4DE2-806F-FF73A38B90DD}"/>
              </c:ext>
            </c:extLst>
          </c:dPt>
          <c:dLbls>
            <c:numFmt formatCode="#,##0.0_);[Red]\(#,##0.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門真市</c:v>
                </c:pt>
                <c:pt idx="1">
                  <c:v>大阪市</c:v>
                </c:pt>
                <c:pt idx="2">
                  <c:v>阪南市</c:v>
                </c:pt>
                <c:pt idx="3">
                  <c:v>柏原市</c:v>
                </c:pt>
                <c:pt idx="4">
                  <c:v>池田市</c:v>
                </c:pt>
                <c:pt idx="5">
                  <c:v>摂津市</c:v>
                </c:pt>
                <c:pt idx="6">
                  <c:v>吹田市</c:v>
                </c:pt>
                <c:pt idx="7">
                  <c:v>八尾市</c:v>
                </c:pt>
                <c:pt idx="8">
                  <c:v>箕面市</c:v>
                </c:pt>
                <c:pt idx="9">
                  <c:v>東大阪市</c:v>
                </c:pt>
                <c:pt idx="10">
                  <c:v>守口市</c:v>
                </c:pt>
                <c:pt idx="11">
                  <c:v>河内長野市</c:v>
                </c:pt>
                <c:pt idx="12">
                  <c:v>大阪狭山市</c:v>
                </c:pt>
                <c:pt idx="13">
                  <c:v>岸和田市</c:v>
                </c:pt>
                <c:pt idx="14">
                  <c:v>泉南市</c:v>
                </c:pt>
                <c:pt idx="15">
                  <c:v>貝塚市</c:v>
                </c:pt>
                <c:pt idx="16">
                  <c:v>高石市</c:v>
                </c:pt>
                <c:pt idx="17">
                  <c:v>富田林市</c:v>
                </c:pt>
                <c:pt idx="18">
                  <c:v>泉大津市</c:v>
                </c:pt>
                <c:pt idx="19">
                  <c:v>豊中市</c:v>
                </c:pt>
                <c:pt idx="20">
                  <c:v>羽曳野市</c:v>
                </c:pt>
                <c:pt idx="21">
                  <c:v>枚方市</c:v>
                </c:pt>
                <c:pt idx="22">
                  <c:v>泉佐野市</c:v>
                </c:pt>
                <c:pt idx="23">
                  <c:v>和泉市</c:v>
                </c:pt>
                <c:pt idx="24">
                  <c:v>交野市</c:v>
                </c:pt>
                <c:pt idx="25">
                  <c:v>寝屋川市</c:v>
                </c:pt>
                <c:pt idx="26">
                  <c:v>大東市</c:v>
                </c:pt>
                <c:pt idx="27">
                  <c:v>堺市</c:v>
                </c:pt>
                <c:pt idx="28">
                  <c:v>藤井寺市</c:v>
                </c:pt>
                <c:pt idx="29">
                  <c:v>松原市</c:v>
                </c:pt>
                <c:pt idx="30">
                  <c:v>高槻市</c:v>
                </c:pt>
                <c:pt idx="31">
                  <c:v>茨木市</c:v>
                </c:pt>
                <c:pt idx="32">
                  <c:v>四條畷市</c:v>
                </c:pt>
                <c:pt idx="34">
                  <c:v>千早赤阪村</c:v>
                </c:pt>
                <c:pt idx="35">
                  <c:v>島本町</c:v>
                </c:pt>
                <c:pt idx="36">
                  <c:v>忠岡町</c:v>
                </c:pt>
                <c:pt idx="37">
                  <c:v>河南町</c:v>
                </c:pt>
                <c:pt idx="38">
                  <c:v>熊取町</c:v>
                </c:pt>
                <c:pt idx="39">
                  <c:v>太子町</c:v>
                </c:pt>
                <c:pt idx="40">
                  <c:v>岬町</c:v>
                </c:pt>
                <c:pt idx="41">
                  <c:v>豊能町</c:v>
                </c:pt>
                <c:pt idx="42">
                  <c:v>能勢町</c:v>
                </c:pt>
                <c:pt idx="43">
                  <c:v>田尻町</c:v>
                </c:pt>
              </c:strCache>
            </c:strRef>
          </c:cat>
          <c:val>
            <c:numRef>
              <c:f>Sheet1!$B$2:$B$45</c:f>
              <c:numCache>
                <c:formatCode>0.0_ </c:formatCode>
                <c:ptCount val="44"/>
                <c:pt idx="0">
                  <c:v>46.190302588406858</c:v>
                </c:pt>
                <c:pt idx="1">
                  <c:v>44.899691446530781</c:v>
                </c:pt>
                <c:pt idx="2">
                  <c:v>43.123368029473838</c:v>
                </c:pt>
                <c:pt idx="3">
                  <c:v>38.945564987150533</c:v>
                </c:pt>
                <c:pt idx="4">
                  <c:v>38.792332268370608</c:v>
                </c:pt>
                <c:pt idx="5">
                  <c:v>38.299663299663301</c:v>
                </c:pt>
                <c:pt idx="6">
                  <c:v>37.474858165374329</c:v>
                </c:pt>
                <c:pt idx="7">
                  <c:v>34.547872838650456</c:v>
                </c:pt>
                <c:pt idx="8">
                  <c:v>33.545736064792756</c:v>
                </c:pt>
                <c:pt idx="9">
                  <c:v>32.536584893417142</c:v>
                </c:pt>
                <c:pt idx="10">
                  <c:v>32.326033597908896</c:v>
                </c:pt>
                <c:pt idx="11">
                  <c:v>29.164847265202287</c:v>
                </c:pt>
                <c:pt idx="12">
                  <c:v>29.070071465922954</c:v>
                </c:pt>
                <c:pt idx="13">
                  <c:v>28.754330471456548</c:v>
                </c:pt>
                <c:pt idx="14">
                  <c:v>27.815435842549647</c:v>
                </c:pt>
                <c:pt idx="15">
                  <c:v>27.446921443736734</c:v>
                </c:pt>
                <c:pt idx="16">
                  <c:v>27.010630922116942</c:v>
                </c:pt>
                <c:pt idx="17">
                  <c:v>26.37543410711022</c:v>
                </c:pt>
                <c:pt idx="18">
                  <c:v>25.81667762013376</c:v>
                </c:pt>
                <c:pt idx="19">
                  <c:v>25.132457675152171</c:v>
                </c:pt>
                <c:pt idx="20">
                  <c:v>24.187367864693446</c:v>
                </c:pt>
                <c:pt idx="21">
                  <c:v>24.052807902189677</c:v>
                </c:pt>
                <c:pt idx="22">
                  <c:v>23.788315430966726</c:v>
                </c:pt>
                <c:pt idx="23">
                  <c:v>21.412713354528179</c:v>
                </c:pt>
                <c:pt idx="24">
                  <c:v>20.747514910536779</c:v>
                </c:pt>
                <c:pt idx="25">
                  <c:v>19.968304278922346</c:v>
                </c:pt>
                <c:pt idx="26">
                  <c:v>18.036780886513675</c:v>
                </c:pt>
                <c:pt idx="27">
                  <c:v>16.525128833949196</c:v>
                </c:pt>
                <c:pt idx="28">
                  <c:v>14.743198317389242</c:v>
                </c:pt>
                <c:pt idx="29">
                  <c:v>14.304184803689177</c:v>
                </c:pt>
                <c:pt idx="30">
                  <c:v>13.918365055302903</c:v>
                </c:pt>
                <c:pt idx="31">
                  <c:v>12.484135225568247</c:v>
                </c:pt>
                <c:pt idx="32">
                  <c:v>12.175219023779725</c:v>
                </c:pt>
                <c:pt idx="34">
                  <c:v>45.516759776536318</c:v>
                </c:pt>
                <c:pt idx="35">
                  <c:v>38.123451470429821</c:v>
                </c:pt>
                <c:pt idx="36">
                  <c:v>28.746860173039359</c:v>
                </c:pt>
                <c:pt idx="37">
                  <c:v>25.746079919069299</c:v>
                </c:pt>
                <c:pt idx="38">
                  <c:v>16.919772971314622</c:v>
                </c:pt>
                <c:pt idx="39">
                  <c:v>16.455219193568645</c:v>
                </c:pt>
                <c:pt idx="40">
                  <c:v>15.406035487631137</c:v>
                </c:pt>
                <c:pt idx="41">
                  <c:v>10.845839017735335</c:v>
                </c:pt>
                <c:pt idx="42">
                  <c:v>7.4740247010390126</c:v>
                </c:pt>
                <c:pt idx="43">
                  <c:v>0.66456803077999294</c:v>
                </c:pt>
              </c:numCache>
            </c:numRef>
          </c:val>
          <c:extLst xmlns:c16r2="http://schemas.microsoft.com/office/drawing/2015/06/chart">
            <c:ext xmlns:c16="http://schemas.microsoft.com/office/drawing/2014/chart" uri="{C3380CC4-5D6E-409C-BE32-E72D297353CC}">
              <c16:uniqueId val="{00000014-40C6-4A61-B177-6FAEED9743E9}"/>
            </c:ext>
          </c:extLst>
        </c:ser>
        <c:dLbls>
          <c:showLegendKey val="0"/>
          <c:showVal val="0"/>
          <c:showCatName val="0"/>
          <c:showSerName val="0"/>
          <c:showPercent val="0"/>
          <c:showBubbleSize val="0"/>
        </c:dLbls>
        <c:gapWidth val="100"/>
        <c:axId val="485376808"/>
        <c:axId val="485379552"/>
      </c:barChart>
      <c:catAx>
        <c:axId val="48537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5379552"/>
        <c:crosses val="autoZero"/>
        <c:auto val="1"/>
        <c:lblAlgn val="ctr"/>
        <c:lblOffset val="100"/>
        <c:noMultiLvlLbl val="0"/>
      </c:catAx>
      <c:valAx>
        <c:axId val="485379552"/>
        <c:scaling>
          <c:orientation val="minMax"/>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537680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耐震適合率</c:v>
                </c:pt>
              </c:strCache>
            </c:strRef>
          </c:tx>
          <c:spPr>
            <a:solidFill>
              <a:schemeClr val="accent1"/>
            </a:solidFill>
            <a:ln>
              <a:solidFill>
                <a:schemeClr val="accent1"/>
              </a:solidFill>
            </a:ln>
            <a:effectLst/>
          </c:spPr>
          <c:invertIfNegative val="0"/>
          <c:dPt>
            <c:idx val="7"/>
            <c:invertIfNegative val="0"/>
            <c:bubble3D val="0"/>
            <c:spPr>
              <a:solidFill>
                <a:schemeClr val="accent1"/>
              </a:solidFill>
              <a:ln>
                <a:solidFill>
                  <a:schemeClr val="accent1"/>
                </a:solidFill>
              </a:ln>
              <a:effectLst/>
            </c:spPr>
          </c:dPt>
          <c:dPt>
            <c:idx val="9"/>
            <c:invertIfNegative val="0"/>
            <c:bubble3D val="0"/>
            <c:spPr>
              <a:solidFill>
                <a:schemeClr val="accent1"/>
              </a:solidFill>
              <a:ln>
                <a:solidFill>
                  <a:schemeClr val="accent1"/>
                </a:solidFill>
              </a:ln>
              <a:effectLst/>
            </c:spPr>
          </c:dPt>
          <c:dPt>
            <c:idx val="17"/>
            <c:invertIfNegative val="0"/>
            <c:bubble3D val="0"/>
            <c:spPr>
              <a:solidFill>
                <a:schemeClr val="accent1"/>
              </a:solidFill>
              <a:ln>
                <a:solidFill>
                  <a:schemeClr val="accent1"/>
                </a:solidFill>
              </a:ln>
              <a:effectLst/>
            </c:spPr>
          </c:dPt>
          <c:dPt>
            <c:idx val="19"/>
            <c:invertIfNegative val="0"/>
            <c:bubble3D val="0"/>
            <c:spPr>
              <a:solidFill>
                <a:schemeClr val="accent1"/>
              </a:solidFill>
              <a:ln>
                <a:solidFill>
                  <a:schemeClr val="accent1"/>
                </a:solidFill>
              </a:ln>
              <a:effectLst/>
            </c:spPr>
          </c:dPt>
          <c:dPt>
            <c:idx val="23"/>
            <c:invertIfNegative val="0"/>
            <c:bubble3D val="0"/>
            <c:spPr>
              <a:solidFill>
                <a:schemeClr val="accent1"/>
              </a:solidFill>
              <a:ln>
                <a:solidFill>
                  <a:schemeClr val="accent1"/>
                </a:solidFill>
              </a:ln>
              <a:effectLst/>
            </c:spPr>
          </c:dPt>
          <c:dPt>
            <c:idx val="25"/>
            <c:invertIfNegative val="0"/>
            <c:bubble3D val="0"/>
            <c:spPr>
              <a:solidFill>
                <a:schemeClr val="accent1"/>
              </a:solidFill>
              <a:ln>
                <a:solidFill>
                  <a:schemeClr val="accent1"/>
                </a:solidFill>
              </a:ln>
              <a:effectLst/>
            </c:spPr>
          </c:dPt>
          <c:dPt>
            <c:idx val="34"/>
            <c:invertIfNegative val="0"/>
            <c:bubble3D val="0"/>
            <c:spPr>
              <a:solidFill>
                <a:schemeClr val="accent1"/>
              </a:solidFill>
              <a:ln>
                <a:solidFill>
                  <a:schemeClr val="accent1"/>
                </a:solidFill>
              </a:ln>
              <a:effectLst/>
            </c:spPr>
          </c:dPt>
          <c:dPt>
            <c:idx val="39"/>
            <c:invertIfNegative val="0"/>
            <c:bubble3D val="0"/>
            <c:spPr>
              <a:solidFill>
                <a:schemeClr val="accent1"/>
              </a:solidFill>
              <a:ln>
                <a:solidFill>
                  <a:schemeClr val="accent1"/>
                </a:solidFill>
              </a:ln>
              <a:effectLst/>
            </c:spPr>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千早赤阪村</c:v>
                </c:pt>
                <c:pt idx="1">
                  <c:v>忠岡町</c:v>
                </c:pt>
                <c:pt idx="2">
                  <c:v>豊能町</c:v>
                </c:pt>
                <c:pt idx="3">
                  <c:v>熊取町</c:v>
                </c:pt>
                <c:pt idx="4">
                  <c:v>岬町</c:v>
                </c:pt>
                <c:pt idx="5">
                  <c:v>田尻町</c:v>
                </c:pt>
                <c:pt idx="6">
                  <c:v>島本町</c:v>
                </c:pt>
                <c:pt idx="7">
                  <c:v>河南町</c:v>
                </c:pt>
                <c:pt idx="8">
                  <c:v>太子町</c:v>
                </c:pt>
                <c:pt idx="9">
                  <c:v>能勢町</c:v>
                </c:pt>
                <c:pt idx="11">
                  <c:v>摂津市</c:v>
                </c:pt>
                <c:pt idx="12">
                  <c:v>寝屋川市</c:v>
                </c:pt>
                <c:pt idx="13">
                  <c:v>四條畷市</c:v>
                </c:pt>
                <c:pt idx="14">
                  <c:v>高石市</c:v>
                </c:pt>
                <c:pt idx="15">
                  <c:v>岸和田市</c:v>
                </c:pt>
                <c:pt idx="16">
                  <c:v>松原市</c:v>
                </c:pt>
                <c:pt idx="17">
                  <c:v>東大阪市</c:v>
                </c:pt>
                <c:pt idx="18">
                  <c:v>八尾市</c:v>
                </c:pt>
                <c:pt idx="19">
                  <c:v>吹田市</c:v>
                </c:pt>
                <c:pt idx="20">
                  <c:v>門真市</c:v>
                </c:pt>
                <c:pt idx="21">
                  <c:v>大東市</c:v>
                </c:pt>
                <c:pt idx="22">
                  <c:v>茨木市</c:v>
                </c:pt>
                <c:pt idx="23">
                  <c:v>交野市</c:v>
                </c:pt>
                <c:pt idx="24">
                  <c:v>泉南市</c:v>
                </c:pt>
                <c:pt idx="25">
                  <c:v>泉大津市</c:v>
                </c:pt>
                <c:pt idx="26">
                  <c:v>富田林市</c:v>
                </c:pt>
                <c:pt idx="27">
                  <c:v>箕面市</c:v>
                </c:pt>
                <c:pt idx="28">
                  <c:v>河内長野市</c:v>
                </c:pt>
                <c:pt idx="29">
                  <c:v>羽曳野市</c:v>
                </c:pt>
                <c:pt idx="30">
                  <c:v>池田市</c:v>
                </c:pt>
                <c:pt idx="31">
                  <c:v>大阪市</c:v>
                </c:pt>
                <c:pt idx="32">
                  <c:v>豊中市</c:v>
                </c:pt>
                <c:pt idx="33">
                  <c:v>柏原市</c:v>
                </c:pt>
                <c:pt idx="34">
                  <c:v>貝塚市</c:v>
                </c:pt>
                <c:pt idx="35">
                  <c:v>守口市</c:v>
                </c:pt>
                <c:pt idx="36">
                  <c:v>枚方市</c:v>
                </c:pt>
                <c:pt idx="37">
                  <c:v>高槻市</c:v>
                </c:pt>
                <c:pt idx="38">
                  <c:v>藤井寺市</c:v>
                </c:pt>
                <c:pt idx="39">
                  <c:v>堺市</c:v>
                </c:pt>
                <c:pt idx="40">
                  <c:v>泉佐野市</c:v>
                </c:pt>
                <c:pt idx="41">
                  <c:v>阪南市</c:v>
                </c:pt>
                <c:pt idx="42">
                  <c:v>大阪狭山市</c:v>
                </c:pt>
                <c:pt idx="43">
                  <c:v>和泉市</c:v>
                </c:pt>
              </c:strCache>
            </c:strRef>
          </c:cat>
          <c:val>
            <c:numRef>
              <c:f>Sheet1!$B$2:$B$45</c:f>
              <c:numCache>
                <c:formatCode>0.0_ </c:formatCode>
                <c:ptCount val="44"/>
                <c:pt idx="0">
                  <c:v>2.4478719964006017</c:v>
                </c:pt>
                <c:pt idx="1">
                  <c:v>4.925582701488346</c:v>
                </c:pt>
                <c:pt idx="2">
                  <c:v>8.1526106373549307</c:v>
                </c:pt>
                <c:pt idx="3">
                  <c:v>14.539848439912866</c:v>
                </c:pt>
                <c:pt idx="4">
                  <c:v>15.041313751392234</c:v>
                </c:pt>
                <c:pt idx="5">
                  <c:v>25.973708132298441</c:v>
                </c:pt>
                <c:pt idx="6">
                  <c:v>26.294018162036387</c:v>
                </c:pt>
                <c:pt idx="7">
                  <c:v>38.661406037920365</c:v>
                </c:pt>
                <c:pt idx="8">
                  <c:v>38.705827669811441</c:v>
                </c:pt>
                <c:pt idx="9">
                  <c:v>53.394487998060292</c:v>
                </c:pt>
                <c:pt idx="11">
                  <c:v>7.3951857635308329</c:v>
                </c:pt>
                <c:pt idx="12">
                  <c:v>11.603563510403813</c:v>
                </c:pt>
                <c:pt idx="13">
                  <c:v>11.911889862327909</c:v>
                </c:pt>
                <c:pt idx="14">
                  <c:v>14.077487250435597</c:v>
                </c:pt>
                <c:pt idx="15">
                  <c:v>14.815900137344014</c:v>
                </c:pt>
                <c:pt idx="16">
                  <c:v>14.823977123598508</c:v>
                </c:pt>
                <c:pt idx="17">
                  <c:v>16.341737899187823</c:v>
                </c:pt>
                <c:pt idx="18">
                  <c:v>17.671850523680991</c:v>
                </c:pt>
                <c:pt idx="19">
                  <c:v>18.55378802170608</c:v>
                </c:pt>
                <c:pt idx="20">
                  <c:v>19.111035559472313</c:v>
                </c:pt>
                <c:pt idx="21">
                  <c:v>20.030179070343166</c:v>
                </c:pt>
                <c:pt idx="22">
                  <c:v>20.041280728181789</c:v>
                </c:pt>
                <c:pt idx="23">
                  <c:v>20.133838574615204</c:v>
                </c:pt>
                <c:pt idx="24">
                  <c:v>20.562971899561273</c:v>
                </c:pt>
                <c:pt idx="25">
                  <c:v>21.435989805890358</c:v>
                </c:pt>
                <c:pt idx="26">
                  <c:v>21.598167302681418</c:v>
                </c:pt>
                <c:pt idx="27">
                  <c:v>22.768977290773385</c:v>
                </c:pt>
                <c:pt idx="28">
                  <c:v>24.065618835894057</c:v>
                </c:pt>
                <c:pt idx="29">
                  <c:v>24.851786925536697</c:v>
                </c:pt>
                <c:pt idx="30">
                  <c:v>27.418679770344834</c:v>
                </c:pt>
                <c:pt idx="31">
                  <c:v>27.5800418860779</c:v>
                </c:pt>
                <c:pt idx="32">
                  <c:v>27.874146726139138</c:v>
                </c:pt>
                <c:pt idx="33">
                  <c:v>28.096187390979317</c:v>
                </c:pt>
                <c:pt idx="34">
                  <c:v>28.351229558229523</c:v>
                </c:pt>
                <c:pt idx="35">
                  <c:v>28.364960106594921</c:v>
                </c:pt>
                <c:pt idx="36">
                  <c:v>29.662638451894551</c:v>
                </c:pt>
                <c:pt idx="37">
                  <c:v>30.842269758389012</c:v>
                </c:pt>
                <c:pt idx="38">
                  <c:v>32.045619534170548</c:v>
                </c:pt>
                <c:pt idx="39">
                  <c:v>32.163426499810008</c:v>
                </c:pt>
                <c:pt idx="40">
                  <c:v>32.996321322140837</c:v>
                </c:pt>
                <c:pt idx="41">
                  <c:v>38.026884335832428</c:v>
                </c:pt>
                <c:pt idx="42">
                  <c:v>42.62406526172672</c:v>
                </c:pt>
                <c:pt idx="43">
                  <c:v>47.976249258455383</c:v>
                </c:pt>
              </c:numCache>
            </c:numRef>
          </c:val>
          <c:extLst xmlns:c16r2="http://schemas.microsoft.com/office/drawing/2015/06/chart">
            <c:ext xmlns:c16="http://schemas.microsoft.com/office/drawing/2014/chart" uri="{C3380CC4-5D6E-409C-BE32-E72D297353CC}">
              <c16:uniqueId val="{00000000-E1BF-4D30-A57D-90EF0DC3F63E}"/>
            </c:ext>
          </c:extLst>
        </c:ser>
        <c:dLbls>
          <c:showLegendKey val="0"/>
          <c:showVal val="0"/>
          <c:showCatName val="0"/>
          <c:showSerName val="0"/>
          <c:showPercent val="0"/>
          <c:showBubbleSize val="0"/>
        </c:dLbls>
        <c:gapWidth val="100"/>
        <c:axId val="371414704"/>
        <c:axId val="371413920"/>
      </c:barChart>
      <c:catAx>
        <c:axId val="37141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1413920"/>
        <c:crosses val="autoZero"/>
        <c:auto val="1"/>
        <c:lblAlgn val="ctr"/>
        <c:lblOffset val="100"/>
        <c:noMultiLvlLbl val="0"/>
      </c:catAx>
      <c:valAx>
        <c:axId val="371413920"/>
        <c:scaling>
          <c:orientation val="minMax"/>
          <c:max val="50"/>
        </c:scaling>
        <c:delete val="0"/>
        <c:axPos val="b"/>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1414704"/>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耐震適合率</c:v>
                </c:pt>
              </c:strCache>
            </c:strRef>
          </c:tx>
          <c:spPr>
            <a:solidFill>
              <a:schemeClr val="accent1"/>
            </a:solidFill>
            <a:ln>
              <a:solidFill>
                <a:schemeClr val="accent1"/>
              </a:solidFill>
            </a:ln>
            <a:effectLst/>
          </c:spPr>
          <c:invertIfNegative val="0"/>
          <c:dPt>
            <c:idx val="2"/>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1-9305-42F4-98AA-612FF578E330}"/>
              </c:ext>
            </c:extLst>
          </c:dPt>
          <c:dPt>
            <c:idx val="3"/>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3-9305-42F4-98AA-612FF578E330}"/>
              </c:ext>
            </c:extLst>
          </c:dPt>
          <c:dPt>
            <c:idx val="4"/>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5-9305-42F4-98AA-612FF578E330}"/>
              </c:ext>
            </c:extLst>
          </c:dPt>
          <c:dPt>
            <c:idx val="15"/>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7-9305-42F4-98AA-612FF578E330}"/>
              </c:ext>
            </c:extLst>
          </c:dPt>
          <c:dPt>
            <c:idx val="20"/>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9-9305-42F4-98AA-612FF578E330}"/>
              </c:ext>
            </c:extLst>
          </c:dPt>
          <c:dPt>
            <c:idx val="28"/>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B-9305-42F4-98AA-612FF578E330}"/>
              </c:ext>
            </c:extLst>
          </c:dPt>
          <c:dPt>
            <c:idx val="29"/>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D-9305-42F4-98AA-612FF578E330}"/>
              </c:ext>
            </c:extLst>
          </c:dPt>
          <c:dPt>
            <c:idx val="40"/>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F-9305-42F4-98AA-612FF578E330}"/>
              </c:ext>
            </c:extLst>
          </c:dPt>
          <c:dPt>
            <c:idx val="42"/>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11-9305-42F4-98AA-612FF578E330}"/>
              </c:ext>
            </c:extLst>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豊能町</c:v>
                </c:pt>
                <c:pt idx="1">
                  <c:v>太子町</c:v>
                </c:pt>
                <c:pt idx="2">
                  <c:v>能勢町</c:v>
                </c:pt>
                <c:pt idx="3">
                  <c:v>田尻町</c:v>
                </c:pt>
                <c:pt idx="4">
                  <c:v>岬町</c:v>
                </c:pt>
                <c:pt idx="5">
                  <c:v>忠岡町</c:v>
                </c:pt>
                <c:pt idx="6">
                  <c:v>島本町</c:v>
                </c:pt>
                <c:pt idx="7">
                  <c:v>熊取町</c:v>
                </c:pt>
                <c:pt idx="8">
                  <c:v>河南町</c:v>
                </c:pt>
                <c:pt idx="9">
                  <c:v>千早赤阪村</c:v>
                </c:pt>
                <c:pt idx="11">
                  <c:v>四條畷市</c:v>
                </c:pt>
                <c:pt idx="12">
                  <c:v>寝屋川市</c:v>
                </c:pt>
                <c:pt idx="13">
                  <c:v>茨木市</c:v>
                </c:pt>
                <c:pt idx="14">
                  <c:v>交野市</c:v>
                </c:pt>
                <c:pt idx="15">
                  <c:v>摂津市</c:v>
                </c:pt>
                <c:pt idx="16">
                  <c:v>岸和田市</c:v>
                </c:pt>
                <c:pt idx="17">
                  <c:v>泉南市</c:v>
                </c:pt>
                <c:pt idx="18">
                  <c:v>大東市</c:v>
                </c:pt>
                <c:pt idx="19">
                  <c:v>箕面市</c:v>
                </c:pt>
                <c:pt idx="20">
                  <c:v>松原市</c:v>
                </c:pt>
                <c:pt idx="21">
                  <c:v>阪南市</c:v>
                </c:pt>
                <c:pt idx="22">
                  <c:v>門真市</c:v>
                </c:pt>
                <c:pt idx="23">
                  <c:v>東大阪市</c:v>
                </c:pt>
                <c:pt idx="24">
                  <c:v>羽曳野市</c:v>
                </c:pt>
                <c:pt idx="25">
                  <c:v>泉佐野市</c:v>
                </c:pt>
                <c:pt idx="26">
                  <c:v>泉大津市</c:v>
                </c:pt>
                <c:pt idx="27">
                  <c:v>高槻市</c:v>
                </c:pt>
                <c:pt idx="28">
                  <c:v>河内長野市</c:v>
                </c:pt>
                <c:pt idx="29">
                  <c:v>和泉市</c:v>
                </c:pt>
                <c:pt idx="30">
                  <c:v>枚方市</c:v>
                </c:pt>
                <c:pt idx="31">
                  <c:v>貝塚市</c:v>
                </c:pt>
                <c:pt idx="32">
                  <c:v>豊中市</c:v>
                </c:pt>
                <c:pt idx="33">
                  <c:v>吹田市</c:v>
                </c:pt>
                <c:pt idx="34">
                  <c:v>池田市</c:v>
                </c:pt>
                <c:pt idx="35">
                  <c:v>柏原市</c:v>
                </c:pt>
                <c:pt idx="36">
                  <c:v>守口市</c:v>
                </c:pt>
                <c:pt idx="37">
                  <c:v>富田林市</c:v>
                </c:pt>
                <c:pt idx="38">
                  <c:v>大阪市</c:v>
                </c:pt>
                <c:pt idx="39">
                  <c:v>高石市</c:v>
                </c:pt>
                <c:pt idx="40">
                  <c:v>藤井寺市</c:v>
                </c:pt>
                <c:pt idx="41">
                  <c:v>堺市</c:v>
                </c:pt>
                <c:pt idx="42">
                  <c:v>大阪狭山市</c:v>
                </c:pt>
                <c:pt idx="43">
                  <c:v>八尾市</c:v>
                </c:pt>
              </c:strCache>
            </c:strRef>
          </c:cat>
          <c:val>
            <c:numRef>
              <c:f>Sheet1!$B$2:$B$45</c:f>
              <c:numCache>
                <c:formatCode>0.00_);[Red]\(0.00\)</c:formatCode>
                <c:ptCount val="44"/>
                <c:pt idx="0">
                  <c:v>0</c:v>
                </c:pt>
                <c:pt idx="1">
                  <c:v>0.10600000000000001</c:v>
                </c:pt>
                <c:pt idx="2">
                  <c:v>0.38800000000000001</c:v>
                </c:pt>
                <c:pt idx="3">
                  <c:v>0.56600000000000006</c:v>
                </c:pt>
                <c:pt idx="4">
                  <c:v>0.59400000000000008</c:v>
                </c:pt>
                <c:pt idx="5">
                  <c:v>0.83399999999999996</c:v>
                </c:pt>
                <c:pt idx="6">
                  <c:v>0.99600000000000011</c:v>
                </c:pt>
                <c:pt idx="7">
                  <c:v>1.0100000000000002</c:v>
                </c:pt>
                <c:pt idx="8">
                  <c:v>1.1259999999999999</c:v>
                </c:pt>
                <c:pt idx="9">
                  <c:v>1.9</c:v>
                </c:pt>
                <c:pt idx="11">
                  <c:v>0.438</c:v>
                </c:pt>
                <c:pt idx="12">
                  <c:v>0.47599999999999998</c:v>
                </c:pt>
                <c:pt idx="13">
                  <c:v>0.52800000000000002</c:v>
                </c:pt>
                <c:pt idx="14">
                  <c:v>0.53599999999999992</c:v>
                </c:pt>
                <c:pt idx="15">
                  <c:v>0.54399999999999993</c:v>
                </c:pt>
                <c:pt idx="16">
                  <c:v>0.59399999999999997</c:v>
                </c:pt>
                <c:pt idx="17">
                  <c:v>0.59800000000000009</c:v>
                </c:pt>
                <c:pt idx="18">
                  <c:v>0.6</c:v>
                </c:pt>
                <c:pt idx="19">
                  <c:v>0.64799999999999991</c:v>
                </c:pt>
                <c:pt idx="20">
                  <c:v>0.71600000000000008</c:v>
                </c:pt>
                <c:pt idx="21">
                  <c:v>0.72399999999999998</c:v>
                </c:pt>
                <c:pt idx="22">
                  <c:v>0.73999999999999988</c:v>
                </c:pt>
                <c:pt idx="23">
                  <c:v>0.74</c:v>
                </c:pt>
                <c:pt idx="24">
                  <c:v>0.754</c:v>
                </c:pt>
                <c:pt idx="25">
                  <c:v>0.77399999999999991</c:v>
                </c:pt>
                <c:pt idx="26">
                  <c:v>0.78800000000000003</c:v>
                </c:pt>
                <c:pt idx="27">
                  <c:v>0.83399999999999996</c:v>
                </c:pt>
                <c:pt idx="28">
                  <c:v>0.8640000000000001</c:v>
                </c:pt>
                <c:pt idx="29">
                  <c:v>0.86799999999999999</c:v>
                </c:pt>
                <c:pt idx="30">
                  <c:v>0.91999999999999993</c:v>
                </c:pt>
                <c:pt idx="31">
                  <c:v>1.028</c:v>
                </c:pt>
                <c:pt idx="32">
                  <c:v>1.036</c:v>
                </c:pt>
                <c:pt idx="33">
                  <c:v>1.1060000000000001</c:v>
                </c:pt>
                <c:pt idx="34">
                  <c:v>1.1259999999999999</c:v>
                </c:pt>
                <c:pt idx="35">
                  <c:v>1.1439999999999999</c:v>
                </c:pt>
                <c:pt idx="36">
                  <c:v>1.1739999999999999</c:v>
                </c:pt>
                <c:pt idx="37">
                  <c:v>1.194</c:v>
                </c:pt>
                <c:pt idx="38">
                  <c:v>1.262</c:v>
                </c:pt>
                <c:pt idx="39">
                  <c:v>1.31</c:v>
                </c:pt>
                <c:pt idx="40">
                  <c:v>1.3160000000000001</c:v>
                </c:pt>
                <c:pt idx="41">
                  <c:v>1.4239999999999999</c:v>
                </c:pt>
                <c:pt idx="42">
                  <c:v>1.736</c:v>
                </c:pt>
                <c:pt idx="43">
                  <c:v>1.9940000000000002</c:v>
                </c:pt>
              </c:numCache>
            </c:numRef>
          </c:val>
          <c:extLst xmlns:c16r2="http://schemas.microsoft.com/office/drawing/2015/06/chart">
            <c:ext xmlns:c16="http://schemas.microsoft.com/office/drawing/2014/chart" uri="{C3380CC4-5D6E-409C-BE32-E72D297353CC}">
              <c16:uniqueId val="{00000000-E1BF-4D30-A57D-90EF0DC3F63E}"/>
            </c:ext>
          </c:extLst>
        </c:ser>
        <c:dLbls>
          <c:showLegendKey val="0"/>
          <c:showVal val="0"/>
          <c:showCatName val="0"/>
          <c:showSerName val="0"/>
          <c:showPercent val="0"/>
          <c:showBubbleSize val="0"/>
        </c:dLbls>
        <c:gapWidth val="100"/>
        <c:axId val="371415880"/>
        <c:axId val="371415488"/>
      </c:barChart>
      <c:catAx>
        <c:axId val="371415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1415488"/>
        <c:crosses val="autoZero"/>
        <c:auto val="1"/>
        <c:lblAlgn val="ctr"/>
        <c:lblOffset val="100"/>
        <c:noMultiLvlLbl val="0"/>
      </c:catAx>
      <c:valAx>
        <c:axId val="371415488"/>
        <c:scaling>
          <c:orientation val="minMax"/>
          <c:max val="2.2000000000000002"/>
          <c:min val="0"/>
        </c:scaling>
        <c:delete val="0"/>
        <c:axPos val="b"/>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141588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X の値</c:v>
                </c:pt>
              </c:strCache>
            </c:strRef>
          </c:tx>
          <c:spPr>
            <a:ln w="25400" cap="rnd">
              <a:noFill/>
              <a:round/>
            </a:ln>
            <a:effectLst/>
          </c:spPr>
          <c:marker>
            <c:symbol val="circle"/>
            <c:size val="5"/>
            <c:spPr>
              <a:solidFill>
                <a:schemeClr val="tx1"/>
              </a:solidFill>
              <a:ln w="15875">
                <a:solidFill>
                  <a:schemeClr val="tx1"/>
                </a:solidFill>
              </a:ln>
              <a:effectLst/>
            </c:spPr>
          </c:marker>
          <c:xVal>
            <c:numRef>
              <c:f>Sheet1!$A$2:$A$44</c:f>
              <c:numCache>
                <c:formatCode>0.00_);[Red]\(0.00\)</c:formatCode>
                <c:ptCount val="43"/>
                <c:pt idx="0">
                  <c:v>1.262</c:v>
                </c:pt>
                <c:pt idx="1">
                  <c:v>1.4239999999999999</c:v>
                </c:pt>
                <c:pt idx="2">
                  <c:v>0.59399999999999997</c:v>
                </c:pt>
                <c:pt idx="3">
                  <c:v>1.036</c:v>
                </c:pt>
                <c:pt idx="4">
                  <c:v>1.1259999999999999</c:v>
                </c:pt>
                <c:pt idx="5">
                  <c:v>1.1060000000000001</c:v>
                </c:pt>
                <c:pt idx="6">
                  <c:v>0.78800000000000003</c:v>
                </c:pt>
                <c:pt idx="7">
                  <c:v>0.83399999999999996</c:v>
                </c:pt>
                <c:pt idx="8">
                  <c:v>1.028</c:v>
                </c:pt>
                <c:pt idx="9">
                  <c:v>1.1739999999999999</c:v>
                </c:pt>
                <c:pt idx="10">
                  <c:v>0.91999999999999993</c:v>
                </c:pt>
                <c:pt idx="11">
                  <c:v>0.52800000000000002</c:v>
                </c:pt>
                <c:pt idx="12">
                  <c:v>1.9940000000000002</c:v>
                </c:pt>
                <c:pt idx="13">
                  <c:v>0.77399999999999991</c:v>
                </c:pt>
                <c:pt idx="14">
                  <c:v>1.194</c:v>
                </c:pt>
                <c:pt idx="15">
                  <c:v>0.47599999999999998</c:v>
                </c:pt>
                <c:pt idx="16">
                  <c:v>0.8640000000000001</c:v>
                </c:pt>
                <c:pt idx="17">
                  <c:v>0.71600000000000008</c:v>
                </c:pt>
                <c:pt idx="18">
                  <c:v>0.6</c:v>
                </c:pt>
                <c:pt idx="19">
                  <c:v>0.86799999999999999</c:v>
                </c:pt>
                <c:pt idx="20">
                  <c:v>0.64799999999999991</c:v>
                </c:pt>
                <c:pt idx="21">
                  <c:v>1.1439999999999999</c:v>
                </c:pt>
                <c:pt idx="22">
                  <c:v>0.754</c:v>
                </c:pt>
                <c:pt idx="23">
                  <c:v>0.73999999999999988</c:v>
                </c:pt>
                <c:pt idx="24">
                  <c:v>0.54399999999999993</c:v>
                </c:pt>
                <c:pt idx="25">
                  <c:v>1.31</c:v>
                </c:pt>
                <c:pt idx="26">
                  <c:v>1.3160000000000001</c:v>
                </c:pt>
                <c:pt idx="27">
                  <c:v>0.74</c:v>
                </c:pt>
                <c:pt idx="28">
                  <c:v>0.59800000000000009</c:v>
                </c:pt>
                <c:pt idx="29">
                  <c:v>0.438</c:v>
                </c:pt>
                <c:pt idx="30">
                  <c:v>0.53599999999999992</c:v>
                </c:pt>
                <c:pt idx="31">
                  <c:v>1.736</c:v>
                </c:pt>
                <c:pt idx="32">
                  <c:v>0.72399999999999998</c:v>
                </c:pt>
                <c:pt idx="33">
                  <c:v>0.99600000000000011</c:v>
                </c:pt>
                <c:pt idx="34">
                  <c:v>0</c:v>
                </c:pt>
                <c:pt idx="35">
                  <c:v>0.38800000000000001</c:v>
                </c:pt>
                <c:pt idx="36">
                  <c:v>0.83399999999999996</c:v>
                </c:pt>
                <c:pt idx="37">
                  <c:v>1.0100000000000002</c:v>
                </c:pt>
                <c:pt idx="38">
                  <c:v>0.56600000000000006</c:v>
                </c:pt>
                <c:pt idx="39">
                  <c:v>0.59400000000000008</c:v>
                </c:pt>
                <c:pt idx="40">
                  <c:v>0.10600000000000001</c:v>
                </c:pt>
                <c:pt idx="41">
                  <c:v>1.1259999999999999</c:v>
                </c:pt>
                <c:pt idx="42">
                  <c:v>1.9</c:v>
                </c:pt>
              </c:numCache>
            </c:numRef>
          </c:xVal>
          <c:yVal>
            <c:numRef>
              <c:f>Sheet1!$B$2:$B$44</c:f>
              <c:numCache>
                <c:formatCode>0.0_ </c:formatCode>
                <c:ptCount val="43"/>
                <c:pt idx="0">
                  <c:v>27.5800418860779</c:v>
                </c:pt>
                <c:pt idx="1">
                  <c:v>32.163426499810008</c:v>
                </c:pt>
                <c:pt idx="2">
                  <c:v>14.815900137344014</c:v>
                </c:pt>
                <c:pt idx="3">
                  <c:v>27.874146726139138</c:v>
                </c:pt>
                <c:pt idx="4">
                  <c:v>27.418679770344834</c:v>
                </c:pt>
                <c:pt idx="5">
                  <c:v>18.55378802170608</c:v>
                </c:pt>
                <c:pt idx="6">
                  <c:v>21.435989805890358</c:v>
                </c:pt>
                <c:pt idx="7">
                  <c:v>30.842269758389012</c:v>
                </c:pt>
                <c:pt idx="8">
                  <c:v>28.351229558229523</c:v>
                </c:pt>
                <c:pt idx="9">
                  <c:v>28.364960106594921</c:v>
                </c:pt>
                <c:pt idx="10">
                  <c:v>29.662638451894551</c:v>
                </c:pt>
                <c:pt idx="11">
                  <c:v>20.041280728181789</c:v>
                </c:pt>
                <c:pt idx="12">
                  <c:v>17.671850523680991</c:v>
                </c:pt>
                <c:pt idx="13">
                  <c:v>32.996321322140837</c:v>
                </c:pt>
                <c:pt idx="14">
                  <c:v>21.598167302681418</c:v>
                </c:pt>
                <c:pt idx="15">
                  <c:v>11.603563510403813</c:v>
                </c:pt>
                <c:pt idx="16">
                  <c:v>24.065618835894057</c:v>
                </c:pt>
                <c:pt idx="17">
                  <c:v>14.823977123598508</c:v>
                </c:pt>
                <c:pt idx="18">
                  <c:v>20.030179070343166</c:v>
                </c:pt>
                <c:pt idx="19">
                  <c:v>47.976249258455383</c:v>
                </c:pt>
                <c:pt idx="20">
                  <c:v>22.768977290773385</c:v>
                </c:pt>
                <c:pt idx="21">
                  <c:v>28.096187390979317</c:v>
                </c:pt>
                <c:pt idx="22">
                  <c:v>24.851786925536697</c:v>
                </c:pt>
                <c:pt idx="23">
                  <c:v>19.111035559472313</c:v>
                </c:pt>
                <c:pt idx="24">
                  <c:v>7.3951857635308329</c:v>
                </c:pt>
                <c:pt idx="25">
                  <c:v>14.077487250435597</c:v>
                </c:pt>
                <c:pt idx="26">
                  <c:v>32.045619534170548</c:v>
                </c:pt>
                <c:pt idx="27">
                  <c:v>16.341737899187823</c:v>
                </c:pt>
                <c:pt idx="28">
                  <c:v>20.562971899561273</c:v>
                </c:pt>
                <c:pt idx="29">
                  <c:v>11.911889862327909</c:v>
                </c:pt>
                <c:pt idx="30">
                  <c:v>20.133838574615204</c:v>
                </c:pt>
                <c:pt idx="31">
                  <c:v>42.62406526172672</c:v>
                </c:pt>
                <c:pt idx="32">
                  <c:v>38.026884335832428</c:v>
                </c:pt>
                <c:pt idx="33">
                  <c:v>26.294018162036387</c:v>
                </c:pt>
                <c:pt idx="34">
                  <c:v>8.1526106373549307</c:v>
                </c:pt>
                <c:pt idx="35">
                  <c:v>53.394487998060292</c:v>
                </c:pt>
                <c:pt idx="36">
                  <c:v>4.925582701488346</c:v>
                </c:pt>
                <c:pt idx="37">
                  <c:v>14.539848439912866</c:v>
                </c:pt>
                <c:pt idx="38">
                  <c:v>25.973708132298441</c:v>
                </c:pt>
                <c:pt idx="39">
                  <c:v>15.041313751392234</c:v>
                </c:pt>
                <c:pt idx="40">
                  <c:v>38.705827669811441</c:v>
                </c:pt>
                <c:pt idx="41">
                  <c:v>38.661406037920365</c:v>
                </c:pt>
                <c:pt idx="42">
                  <c:v>2.4478719964006017</c:v>
                </c:pt>
              </c:numCache>
            </c:numRef>
          </c:yVal>
          <c:smooth val="0"/>
          <c:extLst xmlns:c16r2="http://schemas.microsoft.com/office/drawing/2015/06/chart">
            <c:ext xmlns:c16="http://schemas.microsoft.com/office/drawing/2014/chart" uri="{C3380CC4-5D6E-409C-BE32-E72D297353CC}">
              <c16:uniqueId val="{00000000-9849-4B82-B5D1-28A960A18F09}"/>
            </c:ext>
          </c:extLst>
        </c:ser>
        <c:dLbls>
          <c:showLegendKey val="0"/>
          <c:showVal val="0"/>
          <c:showCatName val="0"/>
          <c:showSerName val="0"/>
          <c:showPercent val="0"/>
          <c:showBubbleSize val="0"/>
        </c:dLbls>
        <c:axId val="371413136"/>
        <c:axId val="371417056"/>
      </c:scatterChart>
      <c:valAx>
        <c:axId val="371413136"/>
        <c:scaling>
          <c:orientation val="minMax"/>
          <c:max val="2"/>
        </c:scaling>
        <c:delete val="0"/>
        <c:axPos val="b"/>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1417056"/>
        <c:crosses val="autoZero"/>
        <c:crossBetween val="midCat"/>
        <c:majorUnit val="0.2"/>
      </c:valAx>
      <c:valAx>
        <c:axId val="371417056"/>
        <c:scaling>
          <c:orientation val="minMax"/>
        </c:scaling>
        <c:delete val="0"/>
        <c:axPos val="l"/>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1413136"/>
        <c:crosses val="autoZero"/>
        <c:crossBetween val="midCat"/>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耐震適合率</c:v>
                </c:pt>
              </c:strCache>
            </c:strRef>
          </c:tx>
          <c:spPr>
            <a:solidFill>
              <a:schemeClr val="accent1"/>
            </a:solidFill>
            <a:ln>
              <a:solidFill>
                <a:schemeClr val="accent1"/>
              </a:solidFill>
            </a:ln>
            <a:effectLst/>
          </c:spPr>
          <c:invertIfNegative val="0"/>
          <c:dPt>
            <c:idx val="0"/>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8-9533-4022-891B-612DE8584637}"/>
              </c:ext>
            </c:extLst>
          </c:dPt>
          <c:dPt>
            <c:idx val="5"/>
            <c:invertIfNegative val="0"/>
            <c:bubble3D val="0"/>
            <c:spPr>
              <a:solidFill>
                <a:schemeClr val="accent1"/>
              </a:solidFill>
              <a:ln>
                <a:solidFill>
                  <a:schemeClr val="accent1"/>
                </a:solidFill>
              </a:ln>
              <a:effectLst/>
            </c:spPr>
          </c:dPt>
          <c:dPt>
            <c:idx val="11"/>
            <c:invertIfNegative val="0"/>
            <c:bubble3D val="0"/>
            <c:spPr>
              <a:solidFill>
                <a:schemeClr val="accent1"/>
              </a:solidFill>
              <a:ln>
                <a:solidFill>
                  <a:schemeClr val="accent1"/>
                </a:solidFill>
              </a:ln>
              <a:effectLst/>
            </c:spPr>
          </c:dPt>
          <c:dPt>
            <c:idx val="19"/>
            <c:invertIfNegative val="0"/>
            <c:bubble3D val="0"/>
            <c:spPr>
              <a:solidFill>
                <a:schemeClr val="accent1"/>
              </a:solidFill>
              <a:ln>
                <a:solidFill>
                  <a:schemeClr val="accent1"/>
                </a:solidFill>
              </a:ln>
              <a:effectLst/>
            </c:spPr>
          </c:dPt>
          <c:dPt>
            <c:idx val="21"/>
            <c:invertIfNegative val="0"/>
            <c:bubble3D val="0"/>
            <c:spPr>
              <a:solidFill>
                <a:schemeClr val="accent1"/>
              </a:solidFill>
              <a:ln>
                <a:solidFill>
                  <a:schemeClr val="accent1"/>
                </a:solidFill>
              </a:ln>
              <a:effectLst/>
            </c:spPr>
          </c:dPt>
          <c:dPt>
            <c:idx val="30"/>
            <c:invertIfNegative val="0"/>
            <c:bubble3D val="0"/>
            <c:spPr>
              <a:solidFill>
                <a:schemeClr val="accent1"/>
              </a:solidFill>
              <a:ln>
                <a:solidFill>
                  <a:schemeClr val="accent1"/>
                </a:solidFill>
              </a:ln>
              <a:effectLst/>
            </c:spPr>
          </c:dPt>
          <c:dPt>
            <c:idx val="32"/>
            <c:invertIfNegative val="0"/>
            <c:bubble3D val="0"/>
            <c:spPr>
              <a:solidFill>
                <a:schemeClr val="accent1"/>
              </a:solidFill>
              <a:ln>
                <a:solidFill>
                  <a:schemeClr val="accent1"/>
                </a:solidFill>
              </a:ln>
              <a:effectLst/>
            </c:spPr>
          </c:dPt>
          <c:dPt>
            <c:idx val="41"/>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1-9533-4022-891B-612DE8584637}"/>
              </c:ext>
            </c:extLst>
          </c:dPt>
          <c:dPt>
            <c:idx val="43"/>
            <c:invertIfNegative val="0"/>
            <c:bubble3D val="0"/>
            <c:spPr>
              <a:solidFill>
                <a:schemeClr val="accent1"/>
              </a:solidFill>
              <a:ln>
                <a:solidFill>
                  <a:schemeClr val="accent1"/>
                </a:solidFill>
              </a:ln>
              <a:effectLst/>
            </c:spPr>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豊能町</c:v>
                </c:pt>
                <c:pt idx="1">
                  <c:v>河南町</c:v>
                </c:pt>
                <c:pt idx="2">
                  <c:v>千早赤阪村</c:v>
                </c:pt>
                <c:pt idx="3">
                  <c:v>能勢町</c:v>
                </c:pt>
                <c:pt idx="4">
                  <c:v>太子町</c:v>
                </c:pt>
                <c:pt idx="5">
                  <c:v>熊取町</c:v>
                </c:pt>
                <c:pt idx="6">
                  <c:v>岬町</c:v>
                </c:pt>
                <c:pt idx="7">
                  <c:v>忠岡町</c:v>
                </c:pt>
                <c:pt idx="8">
                  <c:v>島本町</c:v>
                </c:pt>
                <c:pt idx="9">
                  <c:v>田尻町</c:v>
                </c:pt>
                <c:pt idx="11">
                  <c:v>東大阪市</c:v>
                </c:pt>
                <c:pt idx="12">
                  <c:v>大阪狭山市</c:v>
                </c:pt>
                <c:pt idx="13">
                  <c:v>寝屋川市</c:v>
                </c:pt>
                <c:pt idx="14">
                  <c:v>守口市</c:v>
                </c:pt>
                <c:pt idx="15">
                  <c:v>交野市</c:v>
                </c:pt>
                <c:pt idx="16">
                  <c:v>岸和田市</c:v>
                </c:pt>
                <c:pt idx="17">
                  <c:v>四條畷市</c:v>
                </c:pt>
                <c:pt idx="18">
                  <c:v>堺市</c:v>
                </c:pt>
                <c:pt idx="19">
                  <c:v>泉南市</c:v>
                </c:pt>
                <c:pt idx="20">
                  <c:v>阪南市</c:v>
                </c:pt>
                <c:pt idx="21">
                  <c:v>茨木市</c:v>
                </c:pt>
                <c:pt idx="22">
                  <c:v>藤井寺市</c:v>
                </c:pt>
                <c:pt idx="23">
                  <c:v>吹田市</c:v>
                </c:pt>
                <c:pt idx="24">
                  <c:v>河内長野市</c:v>
                </c:pt>
                <c:pt idx="25">
                  <c:v>和泉市</c:v>
                </c:pt>
                <c:pt idx="26">
                  <c:v>貝塚市</c:v>
                </c:pt>
                <c:pt idx="27">
                  <c:v>豊中市</c:v>
                </c:pt>
                <c:pt idx="28">
                  <c:v>大東市</c:v>
                </c:pt>
                <c:pt idx="29">
                  <c:v>八尾市</c:v>
                </c:pt>
                <c:pt idx="30">
                  <c:v>松原市</c:v>
                </c:pt>
                <c:pt idx="31">
                  <c:v>池田市</c:v>
                </c:pt>
                <c:pt idx="32">
                  <c:v>高石市</c:v>
                </c:pt>
                <c:pt idx="33">
                  <c:v>泉大津市</c:v>
                </c:pt>
                <c:pt idx="34">
                  <c:v>泉佐野市</c:v>
                </c:pt>
                <c:pt idx="35">
                  <c:v>箕面市</c:v>
                </c:pt>
                <c:pt idx="36">
                  <c:v>摂津市</c:v>
                </c:pt>
                <c:pt idx="37">
                  <c:v>柏原市</c:v>
                </c:pt>
                <c:pt idx="38">
                  <c:v>富田林市</c:v>
                </c:pt>
                <c:pt idx="39">
                  <c:v>高槻市</c:v>
                </c:pt>
                <c:pt idx="40">
                  <c:v>枚方市</c:v>
                </c:pt>
                <c:pt idx="41">
                  <c:v>大阪市</c:v>
                </c:pt>
                <c:pt idx="42">
                  <c:v>羽曳野市</c:v>
                </c:pt>
                <c:pt idx="43">
                  <c:v>門真市</c:v>
                </c:pt>
              </c:strCache>
            </c:strRef>
          </c:cat>
          <c:val>
            <c:numRef>
              <c:f>Sheet1!$B$2:$B$45</c:f>
              <c:numCache>
                <c:formatCode>General</c:formatCode>
                <c:ptCount val="44"/>
                <c:pt idx="0">
                  <c:v>89.940000000000012</c:v>
                </c:pt>
                <c:pt idx="1">
                  <c:v>94.059999999999988</c:v>
                </c:pt>
                <c:pt idx="2">
                  <c:v>95.92</c:v>
                </c:pt>
                <c:pt idx="3">
                  <c:v>99.259999999999991</c:v>
                </c:pt>
                <c:pt idx="4">
                  <c:v>107.25999999999999</c:v>
                </c:pt>
                <c:pt idx="5">
                  <c:v>108.02000000000001</c:v>
                </c:pt>
                <c:pt idx="6">
                  <c:v>108.83999999999999</c:v>
                </c:pt>
                <c:pt idx="7">
                  <c:v>109.04</c:v>
                </c:pt>
                <c:pt idx="8">
                  <c:v>114.14000000000001</c:v>
                </c:pt>
                <c:pt idx="9">
                  <c:v>115.52000000000001</c:v>
                </c:pt>
                <c:pt idx="11">
                  <c:v>102.34</c:v>
                </c:pt>
                <c:pt idx="12">
                  <c:v>104.84</c:v>
                </c:pt>
                <c:pt idx="13">
                  <c:v>105.53999999999999</c:v>
                </c:pt>
                <c:pt idx="14">
                  <c:v>106.46</c:v>
                </c:pt>
                <c:pt idx="15">
                  <c:v>106.7</c:v>
                </c:pt>
                <c:pt idx="16">
                  <c:v>106.8</c:v>
                </c:pt>
                <c:pt idx="17">
                  <c:v>106.86000000000001</c:v>
                </c:pt>
                <c:pt idx="18">
                  <c:v>107.54</c:v>
                </c:pt>
                <c:pt idx="19">
                  <c:v>107.84</c:v>
                </c:pt>
                <c:pt idx="20">
                  <c:v>107.90000000000002</c:v>
                </c:pt>
                <c:pt idx="21">
                  <c:v>108.22</c:v>
                </c:pt>
                <c:pt idx="22">
                  <c:v>108.52000000000001</c:v>
                </c:pt>
                <c:pt idx="23">
                  <c:v>109.12</c:v>
                </c:pt>
                <c:pt idx="24">
                  <c:v>109.12</c:v>
                </c:pt>
                <c:pt idx="25">
                  <c:v>109.53999999999999</c:v>
                </c:pt>
                <c:pt idx="26">
                  <c:v>110.11999999999998</c:v>
                </c:pt>
                <c:pt idx="27">
                  <c:v>110.38</c:v>
                </c:pt>
                <c:pt idx="28">
                  <c:v>110.7</c:v>
                </c:pt>
                <c:pt idx="29">
                  <c:v>112.6</c:v>
                </c:pt>
                <c:pt idx="30">
                  <c:v>113.38000000000002</c:v>
                </c:pt>
                <c:pt idx="31">
                  <c:v>113.4</c:v>
                </c:pt>
                <c:pt idx="32">
                  <c:v>114.36000000000001</c:v>
                </c:pt>
                <c:pt idx="33">
                  <c:v>114.73999999999998</c:v>
                </c:pt>
                <c:pt idx="34">
                  <c:v>115</c:v>
                </c:pt>
                <c:pt idx="35">
                  <c:v>115.02000000000001</c:v>
                </c:pt>
                <c:pt idx="36">
                  <c:v>115.7</c:v>
                </c:pt>
                <c:pt idx="37">
                  <c:v>115.93999999999998</c:v>
                </c:pt>
                <c:pt idx="38">
                  <c:v>115.94000000000001</c:v>
                </c:pt>
                <c:pt idx="39">
                  <c:v>118.66000000000001</c:v>
                </c:pt>
                <c:pt idx="40">
                  <c:v>121.38000000000002</c:v>
                </c:pt>
                <c:pt idx="41">
                  <c:v>122.24000000000001</c:v>
                </c:pt>
                <c:pt idx="42">
                  <c:v>122.92</c:v>
                </c:pt>
                <c:pt idx="43">
                  <c:v>124.38</c:v>
                </c:pt>
              </c:numCache>
            </c:numRef>
          </c:val>
          <c:extLst xmlns:c16r2="http://schemas.microsoft.com/office/drawing/2015/06/chart">
            <c:ext xmlns:c16="http://schemas.microsoft.com/office/drawing/2014/chart" uri="{C3380CC4-5D6E-409C-BE32-E72D297353CC}">
              <c16:uniqueId val="{00000000-E1BF-4D30-A57D-90EF0DC3F63E}"/>
            </c:ext>
          </c:extLst>
        </c:ser>
        <c:dLbls>
          <c:showLegendKey val="0"/>
          <c:showVal val="0"/>
          <c:showCatName val="0"/>
          <c:showSerName val="0"/>
          <c:showPercent val="0"/>
          <c:showBubbleSize val="0"/>
        </c:dLbls>
        <c:gapWidth val="100"/>
        <c:axId val="485380336"/>
        <c:axId val="485377984"/>
      </c:barChart>
      <c:catAx>
        <c:axId val="485380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5377984"/>
        <c:crosses val="autoZero"/>
        <c:auto val="1"/>
        <c:lblAlgn val="ctr"/>
        <c:lblOffset val="100"/>
        <c:noMultiLvlLbl val="0"/>
      </c:catAx>
      <c:valAx>
        <c:axId val="485377984"/>
        <c:scaling>
          <c:orientation val="minMax"/>
          <c:max val="130"/>
          <c:min val="70"/>
        </c:scaling>
        <c:delete val="0"/>
        <c:axPos val="b"/>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538033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耐震適合率</c:v>
                </c:pt>
              </c:strCache>
            </c:strRef>
          </c:tx>
          <c:spPr>
            <a:solidFill>
              <a:schemeClr val="accent1"/>
            </a:solidFill>
            <a:ln>
              <a:solidFill>
                <a:schemeClr val="accent1"/>
              </a:solidFill>
            </a:ln>
            <a:effectLst/>
          </c:spPr>
          <c:invertIfNegative val="0"/>
          <c:dPt>
            <c:idx val="5"/>
            <c:invertIfNegative val="0"/>
            <c:bubble3D val="0"/>
            <c:spPr>
              <a:solidFill>
                <a:schemeClr val="accent1"/>
              </a:solidFill>
              <a:ln>
                <a:solidFill>
                  <a:schemeClr val="accent1"/>
                </a:solidFill>
              </a:ln>
              <a:effectLst/>
            </c:spPr>
          </c:dPt>
          <c:dPt>
            <c:idx val="12"/>
            <c:invertIfNegative val="0"/>
            <c:bubble3D val="0"/>
            <c:spPr>
              <a:solidFill>
                <a:schemeClr val="accent1"/>
              </a:solidFill>
              <a:ln>
                <a:solidFill>
                  <a:schemeClr val="accent1"/>
                </a:solidFill>
              </a:ln>
              <a:effectLst/>
            </c:spPr>
          </c:dPt>
          <c:dPt>
            <c:idx val="14"/>
            <c:invertIfNegative val="0"/>
            <c:bubble3D val="0"/>
            <c:spPr>
              <a:solidFill>
                <a:schemeClr val="accent1"/>
              </a:solidFill>
              <a:ln>
                <a:solidFill>
                  <a:schemeClr val="accent1"/>
                </a:solidFill>
              </a:ln>
              <a:effectLst/>
            </c:spPr>
          </c:dPt>
          <c:dPt>
            <c:idx val="15"/>
            <c:invertIfNegative val="0"/>
            <c:bubble3D val="0"/>
            <c:spPr>
              <a:solidFill>
                <a:schemeClr val="accent1"/>
              </a:solidFill>
              <a:ln>
                <a:solidFill>
                  <a:schemeClr val="accent1"/>
                </a:solidFill>
              </a:ln>
              <a:effectLst/>
            </c:spPr>
          </c:dPt>
          <c:dPt>
            <c:idx val="20"/>
            <c:invertIfNegative val="0"/>
            <c:bubble3D val="0"/>
            <c:spPr>
              <a:solidFill>
                <a:schemeClr val="accent1"/>
              </a:solidFill>
              <a:ln>
                <a:solidFill>
                  <a:schemeClr val="accent1"/>
                </a:solidFill>
              </a:ln>
              <a:effectLst/>
            </c:spPr>
          </c:dPt>
          <c:dPt>
            <c:idx val="28"/>
            <c:invertIfNegative val="0"/>
            <c:bubble3D val="0"/>
            <c:spPr>
              <a:solidFill>
                <a:schemeClr val="accent1"/>
              </a:solidFill>
              <a:ln>
                <a:solidFill>
                  <a:schemeClr val="accent1"/>
                </a:solidFill>
              </a:ln>
              <a:effectLst/>
            </c:spPr>
          </c:dPt>
          <c:dPt>
            <c:idx val="29"/>
            <c:invertIfNegative val="0"/>
            <c:bubble3D val="0"/>
            <c:spPr>
              <a:solidFill>
                <a:schemeClr val="accent1"/>
              </a:solidFill>
              <a:ln>
                <a:solidFill>
                  <a:schemeClr val="accent1"/>
                </a:solidFill>
              </a:ln>
              <a:effectLst/>
            </c:spPr>
          </c:dPt>
          <c:dPt>
            <c:idx val="39"/>
            <c:invertIfNegative val="0"/>
            <c:bubble3D val="0"/>
            <c:spPr>
              <a:solidFill>
                <a:schemeClr val="accent1"/>
              </a:solidFill>
              <a:ln>
                <a:solidFill>
                  <a:schemeClr val="accent1"/>
                </a:solidFill>
              </a:ln>
              <a:effectLst/>
            </c:spPr>
          </c:dPt>
          <c:dPt>
            <c:idx val="41"/>
            <c:invertIfNegative val="0"/>
            <c:bubble3D val="0"/>
            <c:spPr>
              <a:solidFill>
                <a:schemeClr val="accent1"/>
              </a:solidFill>
              <a:ln>
                <a:solidFill>
                  <a:schemeClr val="accent1"/>
                </a:solidFill>
              </a:ln>
              <a:effectLst/>
            </c:spPr>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岬町</c:v>
                </c:pt>
                <c:pt idx="1">
                  <c:v>豊能町</c:v>
                </c:pt>
                <c:pt idx="2">
                  <c:v>能勢町</c:v>
                </c:pt>
                <c:pt idx="3">
                  <c:v>千早赤阪村</c:v>
                </c:pt>
                <c:pt idx="4">
                  <c:v>忠岡町</c:v>
                </c:pt>
                <c:pt idx="5">
                  <c:v>熊取町</c:v>
                </c:pt>
                <c:pt idx="6">
                  <c:v>島本町</c:v>
                </c:pt>
                <c:pt idx="7">
                  <c:v>太子町</c:v>
                </c:pt>
                <c:pt idx="8">
                  <c:v>河南町</c:v>
                </c:pt>
                <c:pt idx="9">
                  <c:v>田尻町</c:v>
                </c:pt>
                <c:pt idx="11">
                  <c:v>豊中市</c:v>
                </c:pt>
                <c:pt idx="12">
                  <c:v>交野市</c:v>
                </c:pt>
                <c:pt idx="13">
                  <c:v>守口市</c:v>
                </c:pt>
                <c:pt idx="14">
                  <c:v>岸和田市</c:v>
                </c:pt>
                <c:pt idx="15">
                  <c:v>寝屋川市</c:v>
                </c:pt>
                <c:pt idx="16">
                  <c:v>東大阪市</c:v>
                </c:pt>
                <c:pt idx="17">
                  <c:v>八尾市</c:v>
                </c:pt>
                <c:pt idx="18">
                  <c:v>池田市</c:v>
                </c:pt>
                <c:pt idx="19">
                  <c:v>大阪市</c:v>
                </c:pt>
                <c:pt idx="20">
                  <c:v>四條畷市</c:v>
                </c:pt>
                <c:pt idx="21">
                  <c:v>門真市</c:v>
                </c:pt>
                <c:pt idx="22">
                  <c:v>泉佐野市</c:v>
                </c:pt>
                <c:pt idx="23">
                  <c:v>吹田市</c:v>
                </c:pt>
                <c:pt idx="24">
                  <c:v>枚方市</c:v>
                </c:pt>
                <c:pt idx="25">
                  <c:v>阪南市</c:v>
                </c:pt>
                <c:pt idx="26">
                  <c:v>泉大津市</c:v>
                </c:pt>
                <c:pt idx="27">
                  <c:v>堺市</c:v>
                </c:pt>
                <c:pt idx="28">
                  <c:v>泉南市</c:v>
                </c:pt>
                <c:pt idx="29">
                  <c:v>大東市</c:v>
                </c:pt>
                <c:pt idx="30">
                  <c:v>摂津市</c:v>
                </c:pt>
                <c:pt idx="31">
                  <c:v>高石市</c:v>
                </c:pt>
                <c:pt idx="32">
                  <c:v>藤井寺市</c:v>
                </c:pt>
                <c:pt idx="33">
                  <c:v>大阪狭山市</c:v>
                </c:pt>
                <c:pt idx="34">
                  <c:v>柏原市</c:v>
                </c:pt>
                <c:pt idx="35">
                  <c:v>貝塚市</c:v>
                </c:pt>
                <c:pt idx="36">
                  <c:v>河内長野市</c:v>
                </c:pt>
                <c:pt idx="37">
                  <c:v>箕面市</c:v>
                </c:pt>
                <c:pt idx="38">
                  <c:v>富田林市</c:v>
                </c:pt>
                <c:pt idx="39">
                  <c:v>茨木市</c:v>
                </c:pt>
                <c:pt idx="40">
                  <c:v>和泉市</c:v>
                </c:pt>
                <c:pt idx="41">
                  <c:v>羽曳野市</c:v>
                </c:pt>
                <c:pt idx="42">
                  <c:v>高槻市</c:v>
                </c:pt>
                <c:pt idx="43">
                  <c:v>松原市</c:v>
                </c:pt>
              </c:strCache>
            </c:strRef>
          </c:cat>
          <c:val>
            <c:numRef>
              <c:f>Sheet1!$B$2:$B$45</c:f>
              <c:numCache>
                <c:formatCode>General</c:formatCode>
                <c:ptCount val="44"/>
                <c:pt idx="0">
                  <c:v>52.7</c:v>
                </c:pt>
                <c:pt idx="1">
                  <c:v>55.8</c:v>
                </c:pt>
                <c:pt idx="2">
                  <c:v>55.8</c:v>
                </c:pt>
                <c:pt idx="3">
                  <c:v>55.9</c:v>
                </c:pt>
                <c:pt idx="4">
                  <c:v>64.400000000000006</c:v>
                </c:pt>
                <c:pt idx="5">
                  <c:v>81.400000000000006</c:v>
                </c:pt>
                <c:pt idx="6">
                  <c:v>86.6</c:v>
                </c:pt>
                <c:pt idx="7">
                  <c:v>89.3</c:v>
                </c:pt>
                <c:pt idx="8">
                  <c:v>89.5</c:v>
                </c:pt>
                <c:pt idx="9">
                  <c:v>93.5</c:v>
                </c:pt>
                <c:pt idx="11">
                  <c:v>40.700000000000003</c:v>
                </c:pt>
                <c:pt idx="12">
                  <c:v>42.7</c:v>
                </c:pt>
                <c:pt idx="13">
                  <c:v>43.5</c:v>
                </c:pt>
                <c:pt idx="14">
                  <c:v>43.8</c:v>
                </c:pt>
                <c:pt idx="15">
                  <c:v>50.4</c:v>
                </c:pt>
                <c:pt idx="16">
                  <c:v>53.7</c:v>
                </c:pt>
                <c:pt idx="17">
                  <c:v>54.4</c:v>
                </c:pt>
                <c:pt idx="18">
                  <c:v>56.8</c:v>
                </c:pt>
                <c:pt idx="19">
                  <c:v>57.4</c:v>
                </c:pt>
                <c:pt idx="20">
                  <c:v>59.4</c:v>
                </c:pt>
                <c:pt idx="21">
                  <c:v>65.099999999999994</c:v>
                </c:pt>
                <c:pt idx="22">
                  <c:v>67</c:v>
                </c:pt>
                <c:pt idx="23">
                  <c:v>67.099999999999994</c:v>
                </c:pt>
                <c:pt idx="24">
                  <c:v>68.400000000000006</c:v>
                </c:pt>
                <c:pt idx="25">
                  <c:v>69.8</c:v>
                </c:pt>
                <c:pt idx="26">
                  <c:v>69.900000000000006</c:v>
                </c:pt>
                <c:pt idx="27">
                  <c:v>70.2</c:v>
                </c:pt>
                <c:pt idx="28">
                  <c:v>70.599999999999994</c:v>
                </c:pt>
                <c:pt idx="29">
                  <c:v>71.2</c:v>
                </c:pt>
                <c:pt idx="30">
                  <c:v>72.2</c:v>
                </c:pt>
                <c:pt idx="31">
                  <c:v>72.400000000000006</c:v>
                </c:pt>
                <c:pt idx="32">
                  <c:v>73.400000000000006</c:v>
                </c:pt>
                <c:pt idx="33">
                  <c:v>73.5</c:v>
                </c:pt>
                <c:pt idx="34">
                  <c:v>74.400000000000006</c:v>
                </c:pt>
                <c:pt idx="35">
                  <c:v>77.3</c:v>
                </c:pt>
                <c:pt idx="36">
                  <c:v>78</c:v>
                </c:pt>
                <c:pt idx="37">
                  <c:v>81</c:v>
                </c:pt>
                <c:pt idx="38">
                  <c:v>82.2</c:v>
                </c:pt>
                <c:pt idx="39">
                  <c:v>84.4</c:v>
                </c:pt>
                <c:pt idx="40">
                  <c:v>85.2</c:v>
                </c:pt>
                <c:pt idx="41">
                  <c:v>89.9</c:v>
                </c:pt>
                <c:pt idx="42">
                  <c:v>93.1</c:v>
                </c:pt>
                <c:pt idx="43">
                  <c:v>94</c:v>
                </c:pt>
              </c:numCache>
            </c:numRef>
          </c:val>
          <c:extLst xmlns:c16r2="http://schemas.microsoft.com/office/drawing/2015/06/chart">
            <c:ext xmlns:c16="http://schemas.microsoft.com/office/drawing/2014/chart" uri="{C3380CC4-5D6E-409C-BE32-E72D297353CC}">
              <c16:uniqueId val="{00000000-E1BF-4D30-A57D-90EF0DC3F63E}"/>
            </c:ext>
          </c:extLst>
        </c:ser>
        <c:dLbls>
          <c:showLegendKey val="0"/>
          <c:showVal val="0"/>
          <c:showCatName val="0"/>
          <c:showSerName val="0"/>
          <c:showPercent val="0"/>
          <c:showBubbleSize val="0"/>
        </c:dLbls>
        <c:gapWidth val="100"/>
        <c:axId val="485378376"/>
        <c:axId val="485380728"/>
      </c:barChart>
      <c:catAx>
        <c:axId val="48537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5380728"/>
        <c:crosses val="autoZero"/>
        <c:auto val="1"/>
        <c:lblAlgn val="ctr"/>
        <c:lblOffset val="100"/>
        <c:noMultiLvlLbl val="0"/>
      </c:catAx>
      <c:valAx>
        <c:axId val="485380728"/>
        <c:scaling>
          <c:orientation val="minMax"/>
        </c:scaling>
        <c:delete val="0"/>
        <c:axPos val="b"/>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537837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 の値</c:v>
                </c:pt>
              </c:strCache>
            </c:strRef>
          </c:tx>
          <c:spPr>
            <a:ln w="19050" cap="rnd">
              <a:noFill/>
              <a:round/>
            </a:ln>
            <a:effectLst/>
          </c:spPr>
          <c:marker>
            <c:symbol val="circle"/>
            <c:size val="5"/>
            <c:spPr>
              <a:solidFill>
                <a:schemeClr val="tx1"/>
              </a:solidFill>
              <a:ln w="9525">
                <a:noFill/>
              </a:ln>
              <a:effectLst/>
            </c:spPr>
          </c:marker>
          <c:xVal>
            <c:numRef>
              <c:f>Sheet1!$A$2:$A$44</c:f>
              <c:numCache>
                <c:formatCode>General</c:formatCode>
                <c:ptCount val="43"/>
                <c:pt idx="0">
                  <c:v>122.24000000000001</c:v>
                </c:pt>
                <c:pt idx="1">
                  <c:v>107.54</c:v>
                </c:pt>
                <c:pt idx="2">
                  <c:v>106.8</c:v>
                </c:pt>
                <c:pt idx="3">
                  <c:v>110.38</c:v>
                </c:pt>
                <c:pt idx="4">
                  <c:v>113.4</c:v>
                </c:pt>
                <c:pt idx="5">
                  <c:v>109.12</c:v>
                </c:pt>
                <c:pt idx="6">
                  <c:v>114.73999999999998</c:v>
                </c:pt>
                <c:pt idx="7">
                  <c:v>118.66000000000001</c:v>
                </c:pt>
                <c:pt idx="8">
                  <c:v>110.11999999999998</c:v>
                </c:pt>
                <c:pt idx="9">
                  <c:v>106.46</c:v>
                </c:pt>
                <c:pt idx="10">
                  <c:v>121.38000000000002</c:v>
                </c:pt>
                <c:pt idx="11">
                  <c:v>108.22</c:v>
                </c:pt>
                <c:pt idx="12">
                  <c:v>112.6</c:v>
                </c:pt>
                <c:pt idx="13">
                  <c:v>115</c:v>
                </c:pt>
                <c:pt idx="14">
                  <c:v>115.94000000000001</c:v>
                </c:pt>
                <c:pt idx="15">
                  <c:v>105.53999999999999</c:v>
                </c:pt>
                <c:pt idx="16">
                  <c:v>109.12</c:v>
                </c:pt>
                <c:pt idx="17">
                  <c:v>113.38000000000002</c:v>
                </c:pt>
                <c:pt idx="18">
                  <c:v>110.7</c:v>
                </c:pt>
                <c:pt idx="19">
                  <c:v>109.53999999999999</c:v>
                </c:pt>
                <c:pt idx="20">
                  <c:v>115.02000000000001</c:v>
                </c:pt>
                <c:pt idx="21">
                  <c:v>115.93999999999998</c:v>
                </c:pt>
                <c:pt idx="22">
                  <c:v>122.92</c:v>
                </c:pt>
                <c:pt idx="23">
                  <c:v>124.38</c:v>
                </c:pt>
                <c:pt idx="24">
                  <c:v>115.7</c:v>
                </c:pt>
                <c:pt idx="25">
                  <c:v>114.36000000000001</c:v>
                </c:pt>
                <c:pt idx="26">
                  <c:v>108.52000000000001</c:v>
                </c:pt>
                <c:pt idx="27">
                  <c:v>102.34</c:v>
                </c:pt>
                <c:pt idx="28">
                  <c:v>107.84</c:v>
                </c:pt>
                <c:pt idx="29">
                  <c:v>106.86000000000001</c:v>
                </c:pt>
                <c:pt idx="30">
                  <c:v>106.7</c:v>
                </c:pt>
                <c:pt idx="31">
                  <c:v>104.84</c:v>
                </c:pt>
                <c:pt idx="32">
                  <c:v>107.90000000000002</c:v>
                </c:pt>
                <c:pt idx="33">
                  <c:v>114.14000000000001</c:v>
                </c:pt>
                <c:pt idx="34">
                  <c:v>89.940000000000012</c:v>
                </c:pt>
                <c:pt idx="35">
                  <c:v>99.259999999999991</c:v>
                </c:pt>
                <c:pt idx="36">
                  <c:v>109.04</c:v>
                </c:pt>
                <c:pt idx="37">
                  <c:v>108.02000000000001</c:v>
                </c:pt>
                <c:pt idx="38">
                  <c:v>115.52000000000001</c:v>
                </c:pt>
                <c:pt idx="39">
                  <c:v>108.83999999999999</c:v>
                </c:pt>
                <c:pt idx="40">
                  <c:v>107.25999999999999</c:v>
                </c:pt>
                <c:pt idx="41">
                  <c:v>94.059999999999988</c:v>
                </c:pt>
                <c:pt idx="42">
                  <c:v>95.92</c:v>
                </c:pt>
              </c:numCache>
            </c:numRef>
          </c:xVal>
          <c:yVal>
            <c:numRef>
              <c:f>Sheet1!$B$2:$B$44</c:f>
              <c:numCache>
                <c:formatCode>General</c:formatCode>
                <c:ptCount val="43"/>
                <c:pt idx="0">
                  <c:v>57.4</c:v>
                </c:pt>
                <c:pt idx="1">
                  <c:v>70.2</c:v>
                </c:pt>
                <c:pt idx="2">
                  <c:v>43.8</c:v>
                </c:pt>
                <c:pt idx="3">
                  <c:v>40.700000000000003</c:v>
                </c:pt>
                <c:pt idx="4">
                  <c:v>56.8</c:v>
                </c:pt>
                <c:pt idx="5">
                  <c:v>67.099999999999994</c:v>
                </c:pt>
                <c:pt idx="6">
                  <c:v>69.900000000000006</c:v>
                </c:pt>
                <c:pt idx="7">
                  <c:v>93.1</c:v>
                </c:pt>
                <c:pt idx="8">
                  <c:v>77.3</c:v>
                </c:pt>
                <c:pt idx="9">
                  <c:v>43.5</c:v>
                </c:pt>
                <c:pt idx="10">
                  <c:v>68.400000000000006</c:v>
                </c:pt>
                <c:pt idx="11">
                  <c:v>84.4</c:v>
                </c:pt>
                <c:pt idx="12">
                  <c:v>54.4</c:v>
                </c:pt>
                <c:pt idx="13">
                  <c:v>67</c:v>
                </c:pt>
                <c:pt idx="14">
                  <c:v>82.2</c:v>
                </c:pt>
                <c:pt idx="15">
                  <c:v>50.4</c:v>
                </c:pt>
                <c:pt idx="16">
                  <c:v>78</c:v>
                </c:pt>
                <c:pt idx="17">
                  <c:v>94</c:v>
                </c:pt>
                <c:pt idx="18">
                  <c:v>71.2</c:v>
                </c:pt>
                <c:pt idx="19">
                  <c:v>85.2</c:v>
                </c:pt>
                <c:pt idx="20">
                  <c:v>81</c:v>
                </c:pt>
                <c:pt idx="21">
                  <c:v>74.400000000000006</c:v>
                </c:pt>
                <c:pt idx="22">
                  <c:v>89.9</c:v>
                </c:pt>
                <c:pt idx="23">
                  <c:v>65.099999999999994</c:v>
                </c:pt>
                <c:pt idx="24">
                  <c:v>72.2</c:v>
                </c:pt>
                <c:pt idx="25">
                  <c:v>72.400000000000006</c:v>
                </c:pt>
                <c:pt idx="26">
                  <c:v>73.400000000000006</c:v>
                </c:pt>
                <c:pt idx="27">
                  <c:v>53.7</c:v>
                </c:pt>
                <c:pt idx="28">
                  <c:v>70.599999999999994</c:v>
                </c:pt>
                <c:pt idx="29">
                  <c:v>59.4</c:v>
                </c:pt>
                <c:pt idx="30">
                  <c:v>42.7</c:v>
                </c:pt>
                <c:pt idx="31">
                  <c:v>73.5</c:v>
                </c:pt>
                <c:pt idx="32">
                  <c:v>69.8</c:v>
                </c:pt>
                <c:pt idx="33">
                  <c:v>86.6</c:v>
                </c:pt>
                <c:pt idx="34">
                  <c:v>55.8</c:v>
                </c:pt>
                <c:pt idx="35">
                  <c:v>55.8</c:v>
                </c:pt>
                <c:pt idx="36">
                  <c:v>64.400000000000006</c:v>
                </c:pt>
                <c:pt idx="37">
                  <c:v>81.400000000000006</c:v>
                </c:pt>
                <c:pt idx="38">
                  <c:v>93.5</c:v>
                </c:pt>
                <c:pt idx="39">
                  <c:v>52.7</c:v>
                </c:pt>
                <c:pt idx="40">
                  <c:v>89.3</c:v>
                </c:pt>
                <c:pt idx="41">
                  <c:v>89.5</c:v>
                </c:pt>
                <c:pt idx="42">
                  <c:v>55.9</c:v>
                </c:pt>
              </c:numCache>
            </c:numRef>
          </c:yVal>
          <c:smooth val="0"/>
          <c:extLst xmlns:c16r2="http://schemas.microsoft.com/office/drawing/2015/06/chart">
            <c:ext xmlns:c16="http://schemas.microsoft.com/office/drawing/2014/chart" uri="{C3380CC4-5D6E-409C-BE32-E72D297353CC}">
              <c16:uniqueId val="{00000000-88F2-4B20-88A3-810EC6BE57DA}"/>
            </c:ext>
          </c:extLst>
        </c:ser>
        <c:dLbls>
          <c:showLegendKey val="0"/>
          <c:showVal val="0"/>
          <c:showCatName val="0"/>
          <c:showSerName val="0"/>
          <c:showPercent val="0"/>
          <c:showBubbleSize val="0"/>
        </c:dLbls>
        <c:axId val="372071880"/>
        <c:axId val="372075016"/>
      </c:scatterChart>
      <c:valAx>
        <c:axId val="372071880"/>
        <c:scaling>
          <c:orientation val="minMax"/>
          <c:min val="8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2075016"/>
        <c:crosses val="autoZero"/>
        <c:crossBetween val="midCat"/>
      </c:valAx>
      <c:valAx>
        <c:axId val="372075016"/>
        <c:scaling>
          <c:orientation val="minMax"/>
          <c:min val="3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2071880"/>
        <c:crosses val="autoZero"/>
        <c:crossBetween val="midCat"/>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0.09402</cdr:x>
      <cdr:y>0.10465</cdr:y>
    </cdr:from>
    <cdr:to>
      <cdr:x>0.20513</cdr:x>
      <cdr:y>0.15116</cdr:y>
    </cdr:to>
    <cdr:sp macro="" textlink="">
      <cdr:nvSpPr>
        <cdr:cNvPr id="2" name="テキスト ボックス 1"/>
        <cdr:cNvSpPr txBox="1"/>
      </cdr:nvSpPr>
      <cdr:spPr>
        <a:xfrm xmlns:a="http://schemas.openxmlformats.org/drawingml/2006/main">
          <a:off x="792088" y="648072"/>
          <a:ext cx="93610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0.00602</cdr:x>
      <cdr:y>0.01701</cdr:y>
    </cdr:from>
    <cdr:to>
      <cdr:x>1</cdr:x>
      <cdr:y>0.1293</cdr:y>
    </cdr:to>
    <cdr:sp macro="" textlink="">
      <cdr:nvSpPr>
        <cdr:cNvPr id="3" name="テキスト ボックス 2"/>
        <cdr:cNvSpPr txBox="1"/>
      </cdr:nvSpPr>
      <cdr:spPr>
        <a:xfrm xmlns:a="http://schemas.openxmlformats.org/drawingml/2006/main">
          <a:off x="52018" y="116655"/>
          <a:ext cx="8588942" cy="7700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C784C2A-0F73-4B54-8B22-F12158C345FF}" type="datetimeFigureOut">
              <a:rPr kumimoji="1" lang="ja-JP" altLang="en-US" smtClean="0"/>
              <a:t>2018/12/20</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3A21E6B-E66A-4003-A187-FFFA23ED07B7}" type="slidenum">
              <a:rPr kumimoji="1" lang="ja-JP" altLang="en-US" smtClean="0"/>
              <a:t>‹#›</a:t>
            </a:fld>
            <a:endParaRPr kumimoji="1" lang="ja-JP" altLang="en-US" dirty="0"/>
          </a:p>
        </p:txBody>
      </p:sp>
    </p:spTree>
    <p:extLst>
      <p:ext uri="{BB962C8B-B14F-4D97-AF65-F5344CB8AC3E}">
        <p14:creationId xmlns:p14="http://schemas.microsoft.com/office/powerpoint/2010/main" val="3287436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5</a:t>
            </a:fld>
            <a:endParaRPr kumimoji="1" lang="ja-JP" altLang="en-US"/>
          </a:p>
        </p:txBody>
      </p:sp>
    </p:spTree>
    <p:extLst>
      <p:ext uri="{BB962C8B-B14F-4D97-AF65-F5344CB8AC3E}">
        <p14:creationId xmlns:p14="http://schemas.microsoft.com/office/powerpoint/2010/main" val="151695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7</a:t>
            </a:fld>
            <a:endParaRPr kumimoji="1" lang="ja-JP" altLang="en-US" dirty="0"/>
          </a:p>
        </p:txBody>
      </p:sp>
    </p:spTree>
    <p:extLst>
      <p:ext uri="{BB962C8B-B14F-4D97-AF65-F5344CB8AC3E}">
        <p14:creationId xmlns:p14="http://schemas.microsoft.com/office/powerpoint/2010/main" val="427033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59DA1-826C-45EF-8007-7CAE51B4A37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ＴＦとプレ協議会、府における重複業務について</a:t>
            </a:r>
          </a:p>
        </p:txBody>
      </p:sp>
    </p:spTree>
    <p:extLst>
      <p:ext uri="{BB962C8B-B14F-4D97-AF65-F5344CB8AC3E}">
        <p14:creationId xmlns:p14="http://schemas.microsoft.com/office/powerpoint/2010/main" val="6410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9</a:t>
            </a:fld>
            <a:endParaRPr kumimoji="1" lang="ja-JP" altLang="en-US"/>
          </a:p>
        </p:txBody>
      </p:sp>
    </p:spTree>
    <p:extLst>
      <p:ext uri="{BB962C8B-B14F-4D97-AF65-F5344CB8AC3E}">
        <p14:creationId xmlns:p14="http://schemas.microsoft.com/office/powerpoint/2010/main" val="58655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11</a:t>
            </a:fld>
            <a:endParaRPr kumimoji="1" lang="ja-JP" altLang="en-US"/>
          </a:p>
        </p:txBody>
      </p:sp>
    </p:spTree>
    <p:extLst>
      <p:ext uri="{BB962C8B-B14F-4D97-AF65-F5344CB8AC3E}">
        <p14:creationId xmlns:p14="http://schemas.microsoft.com/office/powerpoint/2010/main" val="128587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17</a:t>
            </a:fld>
            <a:endParaRPr kumimoji="1" lang="ja-JP" altLang="en-US"/>
          </a:p>
        </p:txBody>
      </p:sp>
    </p:spTree>
    <p:extLst>
      <p:ext uri="{BB962C8B-B14F-4D97-AF65-F5344CB8AC3E}">
        <p14:creationId xmlns:p14="http://schemas.microsoft.com/office/powerpoint/2010/main" val="254048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25</a:t>
            </a:fld>
            <a:endParaRPr kumimoji="1" lang="ja-JP" altLang="en-US"/>
          </a:p>
        </p:txBody>
      </p:sp>
    </p:spTree>
    <p:extLst>
      <p:ext uri="{BB962C8B-B14F-4D97-AF65-F5344CB8AC3E}">
        <p14:creationId xmlns:p14="http://schemas.microsoft.com/office/powerpoint/2010/main" val="331611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ＴＦとプレ協議会、府における重複業務について</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59DA1-826C-45EF-8007-7CAE51B4A37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7354914"/>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DF6DE9-B54F-498C-92C8-5F88503E6378}" type="datetime1">
              <a:rPr kumimoji="1" lang="ja-JP" altLang="en-US" smtClean="0"/>
              <a:t>2018/12/20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7086600" y="6488767"/>
            <a:ext cx="2057400" cy="365125"/>
          </a:xfrm>
        </p:spPr>
        <p:txBody>
          <a:bodyPr/>
          <a:lstStyle>
            <a:lvl1pPr>
              <a:defRPr sz="1400">
                <a:solidFill>
                  <a:schemeClr val="tx1"/>
                </a:solidFill>
              </a:defRPr>
            </a:lvl1pPr>
          </a:lstStyle>
          <a:p>
            <a:fld id="{0852C555-0D64-4388-834A-3E059AADB174}" type="slidenum">
              <a:rPr lang="ja-JP" altLang="en-US" smtClean="0"/>
              <a:pPr/>
              <a:t>‹#›</a:t>
            </a:fld>
            <a:endParaRPr lang="ja-JP" altLang="en-US" dirty="0"/>
          </a:p>
        </p:txBody>
      </p:sp>
    </p:spTree>
    <p:extLst>
      <p:ext uri="{BB962C8B-B14F-4D97-AF65-F5344CB8AC3E}">
        <p14:creationId xmlns:p14="http://schemas.microsoft.com/office/powerpoint/2010/main" val="427569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0395C7-127B-4043-8F65-40E59D6F69FF}" type="datetime1">
              <a:rPr kumimoji="1" lang="ja-JP" altLang="en-US" smtClean="0"/>
              <a:t>2018/12/20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70085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356C87-7CF6-4DC4-A1DB-E61952DCB4A8}" type="datetime1">
              <a:rPr kumimoji="1" lang="ja-JP" altLang="en-US" smtClean="0"/>
              <a:t>2018/12/20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290845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364473-B58A-4FEA-ABE7-DDD39BEAA7F2}" type="datetime1">
              <a:rPr kumimoji="1" lang="ja-JP" altLang="en-US" smtClean="0"/>
              <a:t>2018/12/20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7086600" y="6463927"/>
            <a:ext cx="2057400" cy="365125"/>
          </a:xfrm>
        </p:spPr>
        <p:txBody>
          <a:bodyPr/>
          <a:lstStyle>
            <a:lvl1pPr>
              <a:defRPr sz="1400">
                <a:solidFill>
                  <a:schemeClr val="tx1"/>
                </a:solidFill>
              </a:defRPr>
            </a:lvl1pPr>
          </a:lstStyle>
          <a:p>
            <a:fld id="{0852C555-0D64-4388-834A-3E059AADB174}" type="slidenum">
              <a:rPr lang="ja-JP" altLang="en-US" smtClean="0"/>
              <a:pPr/>
              <a:t>‹#›</a:t>
            </a:fld>
            <a:endParaRPr lang="ja-JP" altLang="en-US" dirty="0"/>
          </a:p>
        </p:txBody>
      </p:sp>
    </p:spTree>
    <p:extLst>
      <p:ext uri="{BB962C8B-B14F-4D97-AF65-F5344CB8AC3E}">
        <p14:creationId xmlns:p14="http://schemas.microsoft.com/office/powerpoint/2010/main" val="335363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29D299-8FAA-48B6-9865-38A4DCE472DB}" type="datetime1">
              <a:rPr kumimoji="1" lang="ja-JP" altLang="en-US" smtClean="0"/>
              <a:t>2018/12/20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76310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04FD92-723C-4FB9-950C-8006281BD7B7}" type="datetime1">
              <a:rPr kumimoji="1" lang="ja-JP" altLang="en-US" smtClean="0"/>
              <a:t>2018/12/20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209159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6C3926C-B0FB-4809-A2D0-219E996E8E4F}" type="datetime1">
              <a:rPr kumimoji="1" lang="ja-JP" altLang="en-US" smtClean="0"/>
              <a:t>2018/12/20</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352750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90CFCB4-8484-4A0C-BFCC-C8684FF55DC5}" type="datetime1">
              <a:rPr kumimoji="1" lang="ja-JP" altLang="en-US" smtClean="0"/>
              <a:t>2018/12/20</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0852C555-0D64-4388-834A-3E059AADB174}" type="slidenum">
              <a:rPr lang="ja-JP" altLang="en-US" smtClean="0"/>
              <a:pPr/>
              <a:t>‹#›</a:t>
            </a:fld>
            <a:endParaRPr lang="ja-JP" altLang="en-US" dirty="0"/>
          </a:p>
        </p:txBody>
      </p:sp>
    </p:spTree>
    <p:extLst>
      <p:ext uri="{BB962C8B-B14F-4D97-AF65-F5344CB8AC3E}">
        <p14:creationId xmlns:p14="http://schemas.microsoft.com/office/powerpoint/2010/main" val="344910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E020-B526-4280-ACFF-7DD36E0BEE9E}" type="datetime1">
              <a:rPr kumimoji="1" lang="ja-JP" altLang="en-US" smtClean="0"/>
              <a:t>2018/12/20</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0852C555-0D64-4388-834A-3E059AADB174}" type="slidenum">
              <a:rPr lang="ja-JP" altLang="en-US" smtClean="0"/>
              <a:pPr/>
              <a:t>‹#›</a:t>
            </a:fld>
            <a:endParaRPr lang="ja-JP" altLang="en-US" dirty="0"/>
          </a:p>
        </p:txBody>
      </p:sp>
    </p:spTree>
    <p:extLst>
      <p:ext uri="{BB962C8B-B14F-4D97-AF65-F5344CB8AC3E}">
        <p14:creationId xmlns:p14="http://schemas.microsoft.com/office/powerpoint/2010/main" val="104671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08C3B7-8F48-4A72-898E-008B13036113}" type="datetime1">
              <a:rPr kumimoji="1" lang="ja-JP" altLang="en-US" smtClean="0"/>
              <a:t>2018/12/20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130276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E5EE8E-D363-4AA1-A5A6-63D51B2E3672}" type="datetime1">
              <a:rPr kumimoji="1" lang="ja-JP" altLang="en-US" smtClean="0"/>
              <a:t>2018/12/20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1759967093"/>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3203D-228D-4552-ACDC-6E463A6EDC0A}" type="datetime1">
              <a:rPr kumimoji="1" lang="ja-JP" altLang="en-US" smtClean="0"/>
              <a:t>2018/12/20</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185779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emf" Type="http://schemas.openxmlformats.org/officeDocument/2006/relationships/image" Id="rId3"></Relationship><Relationship Target="../notesSlides/notesSlide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3.emf" Type="http://schemas.openxmlformats.org/officeDocument/2006/relationships/image" Id="rId3"></Relationship><Relationship Target="../media/image2.emf" Type="http://schemas.openxmlformats.org/officeDocument/2006/relationships/image" Id="rId2"></Relationship><Relationship Target="../slideLayouts/slideLayout2.xml" Type="http://schemas.openxmlformats.org/officeDocument/2006/relationships/slideLayout" Id="rId1"></Relationship><Relationship Target="../media/image5.emf" Type="http://schemas.openxmlformats.org/officeDocument/2006/relationships/image" Id="rId5"></Relationship><Relationship Target="../media/image4.emf" Type="http://schemas.openxmlformats.org/officeDocument/2006/relationships/image" Id="rId4"></Relationship></Relationships>
</file>

<file path=ppt/slides/_rels/slide1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7.wmf" Type="http://schemas.openxmlformats.org/officeDocument/2006/relationships/image" Id="rId3"></Relationship><Relationship Target="../media/image6.png" Type="http://schemas.openxmlformats.org/officeDocument/2006/relationships/image" Id="rId2"></Relationship><Relationship Target="../slideLayouts/slideLayout2.xml" Type="http://schemas.openxmlformats.org/officeDocument/2006/relationships/slideLayout" Id="rId1"></Relationship><Relationship Target="../media/image9.png" Type="http://schemas.openxmlformats.org/officeDocument/2006/relationships/image" Id="rId5"></Relationship><Relationship Target="../media/image8.png" Type="http://schemas.openxmlformats.org/officeDocument/2006/relationships/image" Id="rId4"></Relationship></Relationships>
</file>

<file path=ppt/slides/_rels/slide15.xml.rels><?xml version="1.0" encoding="UTF-8" ?><Relationships xmlns="http://schemas.openxmlformats.org/package/2006/relationships"><Relationship Target="../charts/chart3.xml" Type="http://schemas.openxmlformats.org/officeDocument/2006/relationships/chart" Id="rId2"></Relationship><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charts/chart5.xml" Type="http://schemas.openxmlformats.org/officeDocument/2006/relationships/chart" Id="rId3"></Relationship><Relationship Target="../charts/chart4.xml" Type="http://schemas.openxmlformats.org/officeDocument/2006/relationships/chart" Id="rId2"></Relationship><Relationship Target="../slideLayouts/slideLayout2.xml" Type="http://schemas.openxmlformats.org/officeDocument/2006/relationships/slideLayout" Id="rId1"></Relationship><Relationship Target="../charts/chart6.xml" Type="http://schemas.openxmlformats.org/officeDocument/2006/relationships/chart" Id="rId4"></Relationship></Relationships>
</file>

<file path=ppt/slides/_rels/slide17.xml.rels><?xml version="1.0" encoding="UTF-8" ?><Relationships xmlns="http://schemas.openxmlformats.org/package/2006/relationships"><Relationship Target="../charts/chart7.xml" Type="http://schemas.openxmlformats.org/officeDocument/2006/relationships/chart" Id="rId3"></Relationship><Relationship Target="../notesSlides/notesSlide6.xml" Type="http://schemas.openxmlformats.org/officeDocument/2006/relationships/notesSlide" Id="rId2"></Relationship><Relationship Target="../slideLayouts/slideLayout2.xml" Type="http://schemas.openxmlformats.org/officeDocument/2006/relationships/slideLayout" Id="rId1"></Relationship><Relationship Target="../charts/chart9.xml" Type="http://schemas.openxmlformats.org/officeDocument/2006/relationships/chart" Id="rId5"></Relationship><Relationship Target="../charts/chart8.xml" Type="http://schemas.openxmlformats.org/officeDocument/2006/relationships/chart" Id="rId4"></Relationship></Relationships>
</file>

<file path=ppt/slides/_rels/slide18.xml.rels><?xml version="1.0" encoding="UTF-8" ?><Relationships xmlns="http://schemas.openxmlformats.org/package/2006/relationships"><Relationship Target="../charts/chart11.xml" Type="http://schemas.openxmlformats.org/officeDocument/2006/relationships/chart" Id="rId3"></Relationship><Relationship Target="../charts/chart10.xml" Type="http://schemas.openxmlformats.org/officeDocument/2006/relationships/chart" Id="rId2"></Relationship><Relationship Target="../slideLayouts/slideLayout2.xml" Type="http://schemas.openxmlformats.org/officeDocument/2006/relationships/slideLayout" Id="rId1"></Relationship><Relationship Target="../charts/chart14.xml" Type="http://schemas.openxmlformats.org/officeDocument/2006/relationships/chart" Id="rId6"></Relationship><Relationship Target="../charts/chart13.xml" Type="http://schemas.openxmlformats.org/officeDocument/2006/relationships/chart" Id="rId5"></Relationship><Relationship Target="../charts/chart12.xml" Type="http://schemas.openxmlformats.org/officeDocument/2006/relationships/chart" Id="rId4"></Relationship></Relationships>
</file>

<file path=ppt/slides/_rels/slide19.xml.rels><?xml version="1.0" encoding="UTF-8" ?><Relationships xmlns="http://schemas.openxmlformats.org/package/2006/relationships"><Relationship Target="../charts/chart16.xml" Type="http://schemas.openxmlformats.org/officeDocument/2006/relationships/chart" Id="rId3"></Relationship><Relationship Target="../charts/chart15.xml" Type="http://schemas.openxmlformats.org/officeDocument/2006/relationships/chart" Id="rId2"></Relationship><Relationship Target="../slideLayouts/slideLayout2.xml" Type="http://schemas.openxmlformats.org/officeDocument/2006/relationships/slideLayout" Id="rId1"></Relationship><Relationship Target="../charts/chart17.xml" Type="http://schemas.openxmlformats.org/officeDocument/2006/relationships/chart" Id="rId4"></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charts/chart19.xml" Type="http://schemas.openxmlformats.org/officeDocument/2006/relationships/chart" Id="rId3"></Relationship><Relationship Target="../charts/chart18.xml" Type="http://schemas.openxmlformats.org/officeDocument/2006/relationships/chart" Id="rId2"></Relationship><Relationship Target="../slideLayouts/slideLayout2.xml" Type="http://schemas.openxmlformats.org/officeDocument/2006/relationships/slideLayout" Id="rId1"></Relationship></Relationships>
</file>

<file path=ppt/slides/_rels/slide21.xml.rels><?xml version="1.0" encoding="UTF-8" ?><Relationships xmlns="http://schemas.openxmlformats.org/package/2006/relationships"><Relationship Target="../charts/chart20.xml" Type="http://schemas.openxmlformats.org/officeDocument/2006/relationships/chart" Id="rId2"></Relationship><Relationship Target="../slideLayouts/slideLayout2.xml" Type="http://schemas.openxmlformats.org/officeDocument/2006/relationships/slideLayout" Id="rId1"></Relationship></Relationships>
</file>

<file path=ppt/slides/_rels/slide22.xml.rels><?xml version="1.0" encoding="UTF-8" ?><Relationships xmlns="http://schemas.openxmlformats.org/package/2006/relationships"><Relationship Target="../media/image10.emf" Type="http://schemas.openxmlformats.org/officeDocument/2006/relationships/image" Id="rId3"></Relationship><Relationship Target="../charts/chart21.xml" Type="http://schemas.openxmlformats.org/officeDocument/2006/relationships/chart" Id="rId2"></Relationship><Relationship Target="../slideLayouts/slideLayout2.xml" Type="http://schemas.openxmlformats.org/officeDocument/2006/relationships/slideLayout" Id="rId1"></Relationship></Relationships>
</file>

<file path=ppt/slides/_rels/slide2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charts/chart23.xml" Type="http://schemas.openxmlformats.org/officeDocument/2006/relationships/chart" Id="rId3"></Relationship><Relationship Target="../charts/chart22.xml" Type="http://schemas.openxmlformats.org/officeDocument/2006/relationships/chart" Id="rId2"></Relationship><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notesSlides/notesSlide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6.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2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9.xml.rels><?xml version="1.0" encoding="UTF-8" ?><Relationships xmlns="http://schemas.openxmlformats.org/package/2006/relationships"><Relationship Target="../notesSlides/notesSlide8.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0.xml.rels><?xml version="1.0" encoding="UTF-8" ?><Relationships xmlns="http://schemas.openxmlformats.org/package/2006/relationships"><Relationship Target="../media/hdphoto1.wdp" Type="http://schemas.microsoft.com/office/2007/relationships/hdphoto" Id="rId3"></Relationship><Relationship Target="../media/image11.jpeg" Type="http://schemas.openxmlformats.org/officeDocument/2006/relationships/image" Id="rId2"></Relationship><Relationship Target="../slideLayouts/slideLayout2.xml" Type="http://schemas.openxmlformats.org/officeDocument/2006/relationships/slideLayout" Id="rId1"></Relationship><Relationship Target="../media/image12.jpeg" Type="http://schemas.openxmlformats.org/officeDocument/2006/relationships/image" Id="rId4"></Relationship></Relationships>
</file>

<file path=ppt/slides/_rels/slide31.xml.rels><?xml version="1.0" encoding="UTF-8" ?><Relationships xmlns="http://schemas.openxmlformats.org/package/2006/relationships"><Relationship Target="../media/image13.png" Type="http://schemas.openxmlformats.org/officeDocument/2006/relationships/image" Id="rId2"></Relationship><Relationship Target="../slideLayouts/slideLayout2.xml" Type="http://schemas.openxmlformats.org/officeDocument/2006/relationships/slideLayout" Id="rId1"></Relationship></Relationships>
</file>

<file path=ppt/slides/_rels/slide3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charts/chart2.xml" Type="http://schemas.openxmlformats.org/officeDocument/2006/relationships/chart" Id="rId3"></Relationship><Relationship Target="../charts/chart1.xml" Type="http://schemas.openxmlformats.org/officeDocument/2006/relationships/chart" Id="rId2"></Relationship><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9.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10495" y="2366458"/>
            <a:ext cx="8014447" cy="565146"/>
          </a:xfrm>
          <a:prstGeom prst="rect">
            <a:avLst/>
          </a:prstGeom>
          <a:noFill/>
        </p:spPr>
        <p:txBody>
          <a:bodyPr wrap="square" lIns="36000" tIns="36000" rIns="36000" bIns="36000" rtlCol="0" anchor="ctr" anchorCtr="0">
            <a:spAutoFit/>
          </a:bodyPr>
          <a:lstStyle/>
          <a:p>
            <a:pPr algn="ctr"/>
            <a:r>
              <a:rPr lang="ja-JP" altLang="en-US" sz="3200" dirty="0">
                <a:latin typeface="Meiryo UI" panose="020B0604030504040204" pitchFamily="50" charset="-128"/>
                <a:ea typeface="Meiryo UI" panose="020B0604030504040204" pitchFamily="50" charset="-128"/>
              </a:rPr>
              <a:t>府内市町村水道事業の持続可能性について</a:t>
            </a:r>
            <a:endParaRPr kumimoji="1"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a:spLocks noChangeArrowheads="1"/>
          </p:cNvSpPr>
          <p:nvPr/>
        </p:nvSpPr>
        <p:spPr bwMode="auto">
          <a:xfrm>
            <a:off x="7245333" y="116634"/>
            <a:ext cx="1928664" cy="411257"/>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sz="1100" dirty="0">
                <a:solidFill>
                  <a:srgbClr val="000000"/>
                </a:solidFill>
                <a:latin typeface="Meiryo UI" pitchFamily="50" charset="-128"/>
                <a:ea typeface="Meiryo UI" pitchFamily="50" charset="-128"/>
                <a:cs typeface="Meiryo UI" pitchFamily="50" charset="-128"/>
              </a:rPr>
              <a:t>Ｈ</a:t>
            </a:r>
            <a:r>
              <a:rPr lang="en-US" altLang="ja-JP" sz="1100" dirty="0">
                <a:solidFill>
                  <a:srgbClr val="000000"/>
                </a:solidFill>
                <a:latin typeface="Meiryo UI" pitchFamily="50" charset="-128"/>
                <a:ea typeface="Meiryo UI" pitchFamily="50" charset="-128"/>
                <a:cs typeface="Meiryo UI" pitchFamily="50" charset="-128"/>
              </a:rPr>
              <a:t>30.12.20</a:t>
            </a:r>
          </a:p>
          <a:p>
            <a:pPr eaLnBrk="1" hangingPunct="1">
              <a:spcBef>
                <a:spcPct val="0"/>
              </a:spcBef>
              <a:buFontTx/>
              <a:buNone/>
            </a:pPr>
            <a:r>
              <a:rPr lang="ja-JP" altLang="en-US" sz="1100" dirty="0">
                <a:solidFill>
                  <a:srgbClr val="000000"/>
                </a:solidFill>
                <a:latin typeface="Meiryo UI" pitchFamily="50" charset="-128"/>
                <a:ea typeface="Meiryo UI" pitchFamily="50" charset="-128"/>
                <a:cs typeface="Meiryo UI" pitchFamily="50" charset="-128"/>
              </a:rPr>
              <a:t>第</a:t>
            </a:r>
            <a:r>
              <a:rPr lang="en-US" altLang="ja-JP" sz="1100" dirty="0">
                <a:solidFill>
                  <a:srgbClr val="000000"/>
                </a:solidFill>
                <a:latin typeface="Meiryo UI" pitchFamily="50" charset="-128"/>
                <a:ea typeface="Meiryo UI" pitchFamily="50" charset="-128"/>
                <a:cs typeface="Meiryo UI" pitchFamily="50" charset="-128"/>
              </a:rPr>
              <a:t>16</a:t>
            </a:r>
            <a:r>
              <a:rPr lang="ja-JP" altLang="en-US" sz="1100" dirty="0">
                <a:solidFill>
                  <a:srgbClr val="000000"/>
                </a:solidFill>
                <a:latin typeface="Meiryo UI" pitchFamily="50" charset="-128"/>
                <a:ea typeface="Meiryo UI" pitchFamily="50" charset="-128"/>
                <a:cs typeface="Meiryo UI" pitchFamily="50" charset="-128"/>
              </a:rPr>
              <a:t>回副首都推進本部会議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7" name="テキスト ボックス 6"/>
          <p:cNvSpPr txBox="1">
            <a:spLocks noChangeArrowheads="1"/>
          </p:cNvSpPr>
          <p:nvPr/>
        </p:nvSpPr>
        <p:spPr bwMode="auto">
          <a:xfrm>
            <a:off x="7517812" y="548680"/>
            <a:ext cx="1421256" cy="288147"/>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a:solidFill>
                  <a:srgbClr val="000000"/>
                </a:solidFill>
                <a:latin typeface="Meiryo UI" pitchFamily="50" charset="-128"/>
                <a:ea typeface="Meiryo UI" pitchFamily="50" charset="-128"/>
                <a:cs typeface="Meiryo UI" pitchFamily="50" charset="-128"/>
              </a:rPr>
              <a:t>資料４－１</a:t>
            </a:r>
            <a:endParaRPr lang="en-US" altLang="ja-JP" sz="1400" dirty="0">
              <a:solidFill>
                <a:srgbClr val="000000"/>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2255044" y="4638238"/>
            <a:ext cx="4621212" cy="892552"/>
          </a:xfrm>
          <a:prstGeom prst="rect">
            <a:avLst/>
          </a:prstGeom>
          <a:noFill/>
        </p:spPr>
        <p:txBody>
          <a:bodyPr wrap="square" rtlCol="0">
            <a:spAutoFit/>
          </a:bodyPr>
          <a:lstStyle/>
          <a:p>
            <a:pPr algn="ctr"/>
            <a:r>
              <a:rPr lang="ja-JP" altLang="en-US" sz="2800" dirty="0">
                <a:latin typeface="メイリオ" panose="020B0604030504040204" pitchFamily="50" charset="-128"/>
                <a:ea typeface="メイリオ" panose="020B0604030504040204" pitchFamily="50" charset="-128"/>
              </a:rPr>
              <a:t>大阪府市水道検討チーム</a:t>
            </a:r>
            <a:endParaRPr lang="en-US" altLang="ja-JP" sz="28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p:txBody>
      </p:sp>
      <p:sp>
        <p:nvSpPr>
          <p:cNvPr id="9" name="大かっこ 8"/>
          <p:cNvSpPr/>
          <p:nvPr/>
        </p:nvSpPr>
        <p:spPr>
          <a:xfrm>
            <a:off x="2844000" y="5157320"/>
            <a:ext cx="3456000" cy="1152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8000" tIns="108000" rIns="108000" bIns="108000" rtlCol="0" anchor="ctr"/>
          <a:lstStyle/>
          <a:p>
            <a:r>
              <a:rPr lang="ja-JP" altLang="en-US" sz="2400" dirty="0">
                <a:latin typeface="メイリオ" panose="020B0604030504040204" pitchFamily="50" charset="-128"/>
                <a:ea typeface="メイリオ" panose="020B0604030504040204" pitchFamily="50" charset="-128"/>
              </a:rPr>
              <a:t>大阪府市副首都推進局</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大阪府健康医療部</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大阪市水道局</a:t>
            </a:r>
            <a:endParaRPr kumimoji="1" lang="ja-JP" altLang="en-US" sz="2400" dirty="0"/>
          </a:p>
        </p:txBody>
      </p:sp>
      <p:sp>
        <p:nvSpPr>
          <p:cNvPr id="10" name="テキスト ボックス 9"/>
          <p:cNvSpPr txBox="1"/>
          <p:nvPr/>
        </p:nvSpPr>
        <p:spPr>
          <a:xfrm>
            <a:off x="2195736" y="4103494"/>
            <a:ext cx="4752528" cy="523220"/>
          </a:xfrm>
          <a:prstGeom prst="rect">
            <a:avLst/>
          </a:prstGeom>
          <a:noFill/>
        </p:spPr>
        <p:txBody>
          <a:bodyPr wrap="square" rtlCol="0">
            <a:spAutoFit/>
          </a:bodyPr>
          <a:lstStyle/>
          <a:p>
            <a:pPr algn="ct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737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2406500" y="173933"/>
            <a:ext cx="4583306"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今回</a:t>
            </a:r>
            <a:r>
              <a:rPr kumimoji="1" lang="ja-JP" altLang="en-US" sz="2000" b="1" dirty="0">
                <a:latin typeface="Meiryo UI" panose="020B0604030504040204" pitchFamily="50" charset="-128"/>
                <a:ea typeface="Meiryo UI" panose="020B0604030504040204" pitchFamily="50" charset="-128"/>
              </a:rPr>
              <a:t>の作業</a:t>
            </a:r>
            <a:r>
              <a:rPr lang="ja-JP" altLang="en-US" sz="2000" b="1" dirty="0">
                <a:latin typeface="Meiryo UI" panose="020B0604030504040204" pitchFamily="50" charset="-128"/>
                <a:ea typeface="Meiryo UI" panose="020B0604030504040204" pitchFamily="50" charset="-128"/>
              </a:rPr>
              <a:t>について（位置づけ</a:t>
            </a:r>
            <a:r>
              <a:rPr kumimoji="1" lang="ja-JP" altLang="en-US" sz="2000" b="1" dirty="0">
                <a:latin typeface="Meiryo UI" panose="020B0604030504040204" pitchFamily="50" charset="-128"/>
                <a:ea typeface="Meiryo UI" panose="020B0604030504040204" pitchFamily="50" charset="-128"/>
              </a:rPr>
              <a:t>・手法）</a:t>
            </a:r>
            <a:endParaRPr kumimoji="1" lang="en-US" altLang="ja-JP" sz="2000" b="1" dirty="0">
              <a:latin typeface="Meiryo UI" panose="020B0604030504040204" pitchFamily="50" charset="-128"/>
              <a:ea typeface="Meiryo UI" panose="020B0604030504040204" pitchFamily="50" charset="-128"/>
            </a:endParaRPr>
          </a:p>
        </p:txBody>
      </p:sp>
      <p:cxnSp>
        <p:nvCxnSpPr>
          <p:cNvPr id="20" name="直線コネクタ 19"/>
          <p:cNvCxnSpPr/>
          <p:nvPr/>
        </p:nvCxnSpPr>
        <p:spPr>
          <a:xfrm flipV="1">
            <a:off x="162209" y="663502"/>
            <a:ext cx="158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162209" y="814914"/>
            <a:ext cx="1173719"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調査</a:t>
            </a:r>
            <a:r>
              <a:rPr lang="ja-JP" altLang="en-US" sz="1600" dirty="0" smtClean="0">
                <a:latin typeface="Meiryo UI" panose="020B0604030504040204" pitchFamily="50" charset="-128"/>
                <a:ea typeface="Meiryo UI" panose="020B0604030504040204" pitchFamily="50" charset="-128"/>
              </a:rPr>
              <a:t>の経緯</a:t>
            </a:r>
            <a:endParaRPr lang="ja-JP" altLang="en-US" sz="16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934417" y="2322408"/>
            <a:ext cx="6986694" cy="1580808"/>
          </a:xfrm>
          <a:prstGeom prst="rect">
            <a:avLst/>
          </a:prstGeom>
          <a:noFill/>
        </p:spPr>
        <p:txBody>
          <a:bodyPr wrap="square" lIns="36000" tIns="36000" rIns="36000" bIns="36000"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調査にあたっては、</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大阪府の</a:t>
            </a:r>
            <a:r>
              <a:rPr lang="ja-JP" altLang="en-US" sz="1400" dirty="0" smtClean="0">
                <a:latin typeface="Meiryo UI" panose="020B0604030504040204" pitchFamily="50" charset="-128"/>
                <a:ea typeface="Meiryo UI" panose="020B0604030504040204" pitchFamily="50" charset="-128"/>
              </a:rPr>
              <a:t>水道の現況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や</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地方公営企業年鑑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など、公表されているデータをもとに、一定の条件のもとによる推計を行いながら、客観的な分析を行った。</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一方で</a:t>
            </a:r>
            <a:r>
              <a:rPr lang="ja-JP" altLang="en-US" sz="1400" dirty="0" smtClean="0">
                <a:latin typeface="Meiryo UI" panose="020B0604030504040204" pitchFamily="50" charset="-128"/>
                <a:ea typeface="Meiryo UI" panose="020B0604030504040204" pitchFamily="50" charset="-128"/>
              </a:rPr>
              <a:t>、水道</a:t>
            </a:r>
            <a:r>
              <a:rPr lang="ja-JP" altLang="en-US" sz="1400" dirty="0">
                <a:latin typeface="Meiryo UI" panose="020B0604030504040204" pitchFamily="50" charset="-128"/>
                <a:ea typeface="Meiryo UI" panose="020B0604030504040204" pitchFamily="50" charset="-128"/>
              </a:rPr>
              <a:t>整備の時期、自己水の有無、給水面積や土壌等の地理的要因、技術職員の数など、市町村の置かれている状況は多様であり、一次データだけで</a:t>
            </a:r>
            <a:r>
              <a:rPr lang="ja-JP" altLang="en-US" sz="1400" dirty="0" smtClean="0">
                <a:latin typeface="Meiryo UI" panose="020B0604030504040204" pitchFamily="50" charset="-128"/>
                <a:ea typeface="Meiryo UI" panose="020B0604030504040204" pitchFamily="50" charset="-128"/>
              </a:rPr>
              <a:t>は分析しきれない実態があることもわかった。</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今後は、市町村と連携した実態調査を進め、市町村ごとの実情に応じた対策を、水道事業者とともに検討していく必要がある。</a:t>
            </a:r>
          </a:p>
        </p:txBody>
      </p:sp>
      <p:sp>
        <p:nvSpPr>
          <p:cNvPr id="24" name="テキスト ボックス 23"/>
          <p:cNvSpPr txBox="1"/>
          <p:nvPr/>
        </p:nvSpPr>
        <p:spPr>
          <a:xfrm>
            <a:off x="1903355" y="766897"/>
            <a:ext cx="6980409" cy="1384995"/>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副首都大阪を目指し、大阪における水道事業のあり方の検討を進めるなか、</a:t>
            </a:r>
            <a:r>
              <a:rPr lang="ja-JP" altLang="en-US" sz="1400" dirty="0" smtClean="0">
                <a:latin typeface="Meiryo UI" panose="020B0604030504040204" pitchFamily="50" charset="-128"/>
                <a:ea typeface="Meiryo UI" panose="020B0604030504040204" pitchFamily="50" charset="-128"/>
              </a:rPr>
              <a:t>地震に</a:t>
            </a:r>
            <a:r>
              <a:rPr lang="ja-JP" altLang="en-US" sz="1400" dirty="0">
                <a:latin typeface="Meiryo UI" panose="020B0604030504040204" pitchFamily="50" charset="-128"/>
                <a:ea typeface="Meiryo UI" panose="020B0604030504040204" pitchFamily="50" charset="-128"/>
              </a:rPr>
              <a:t>よる相次ぐ被害、水道法の改正など、水道事業に対する関心がこれまで以上に高まっている。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タスクフォースでは、第</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回副首都推進本部会議で課題を洗い出し、第</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回の同会議では主に浄水場の最適化について検討を</a:t>
            </a:r>
            <a:r>
              <a:rPr lang="ja-JP" altLang="en-US" sz="1400" dirty="0" smtClean="0">
                <a:latin typeface="Meiryo UI" panose="020B0604030504040204" pitchFamily="50" charset="-128"/>
                <a:ea typeface="Meiryo UI" panose="020B0604030504040204" pitchFamily="50" charset="-128"/>
              </a:rPr>
              <a:t>深めた。</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今回は主に、水道施設の更新コストの約９割（約</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兆円）を占める、管路の持続可能性について、次の手法で分析・検討を行った。</a:t>
            </a:r>
            <a:endParaRPr lang="en-US" altLang="ja-JP" sz="1400" dirty="0">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1971764" y="663502"/>
            <a:ext cx="69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162209" y="2228322"/>
            <a:ext cx="158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162209" y="2339710"/>
            <a:ext cx="1584088" cy="584775"/>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調査の手法と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今後の整理課題</a:t>
            </a:r>
          </a:p>
        </p:txBody>
      </p:sp>
      <p:cxnSp>
        <p:nvCxnSpPr>
          <p:cNvPr id="28" name="直線コネクタ 27"/>
          <p:cNvCxnSpPr/>
          <p:nvPr/>
        </p:nvCxnSpPr>
        <p:spPr>
          <a:xfrm>
            <a:off x="1971764" y="2228322"/>
            <a:ext cx="69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140691" y="4198369"/>
            <a:ext cx="2858475" cy="338554"/>
          </a:xfrm>
          <a:prstGeom prst="rect">
            <a:avLst/>
          </a:prstGeom>
        </p:spPr>
        <p:txBody>
          <a:bodyPr wrap="non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分析の視点と主な公表データ</a:t>
            </a:r>
            <a:r>
              <a:rPr lang="en-US" altLang="ja-JP" sz="1600" b="1" dirty="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515811412"/>
              </p:ext>
            </p:extLst>
          </p:nvPr>
        </p:nvGraphicFramePr>
        <p:xfrm>
          <a:off x="76621" y="4740976"/>
          <a:ext cx="8982207" cy="1716618"/>
        </p:xfrm>
        <a:graphic>
          <a:graphicData uri="http://schemas.openxmlformats.org/drawingml/2006/table">
            <a:tbl>
              <a:tblPr firstRow="1" bandRow="1">
                <a:tableStyleId>{5940675A-B579-460E-94D1-54222C63F5DA}</a:tableStyleId>
              </a:tblPr>
              <a:tblGrid>
                <a:gridCol w="1668780">
                  <a:extLst>
                    <a:ext uri="{9D8B030D-6E8A-4147-A177-3AD203B41FA5}">
                      <a16:colId xmlns="" xmlns:a16="http://schemas.microsoft.com/office/drawing/2014/main" val="20000"/>
                    </a:ext>
                  </a:extLst>
                </a:gridCol>
                <a:gridCol w="2364718">
                  <a:extLst>
                    <a:ext uri="{9D8B030D-6E8A-4147-A177-3AD203B41FA5}">
                      <a16:colId xmlns="" xmlns:a16="http://schemas.microsoft.com/office/drawing/2014/main" val="20001"/>
                    </a:ext>
                  </a:extLst>
                </a:gridCol>
                <a:gridCol w="762131">
                  <a:extLst>
                    <a:ext uri="{9D8B030D-6E8A-4147-A177-3AD203B41FA5}">
                      <a16:colId xmlns="" xmlns:a16="http://schemas.microsoft.com/office/drawing/2014/main" val="20002"/>
                    </a:ext>
                  </a:extLst>
                </a:gridCol>
                <a:gridCol w="1833880">
                  <a:extLst>
                    <a:ext uri="{9D8B030D-6E8A-4147-A177-3AD203B41FA5}">
                      <a16:colId xmlns="" xmlns:a16="http://schemas.microsoft.com/office/drawing/2014/main" val="20003"/>
                    </a:ext>
                  </a:extLst>
                </a:gridCol>
                <a:gridCol w="2352698">
                  <a:extLst>
                    <a:ext uri="{9D8B030D-6E8A-4147-A177-3AD203B41FA5}">
                      <a16:colId xmlns="" xmlns:a16="http://schemas.microsoft.com/office/drawing/2014/main" val="20004"/>
                    </a:ext>
                  </a:extLst>
                </a:gridCol>
              </a:tblGrid>
              <a:tr h="299298">
                <a:tc gridSpan="2">
                  <a:txBody>
                    <a:bodyPr/>
                    <a:lstStyle/>
                    <a:p>
                      <a:pPr algn="ctr"/>
                      <a:r>
                        <a:rPr kumimoji="1" lang="ja-JP" altLang="en-US" sz="13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　管路の持続可能性はどうか</a:t>
                      </a:r>
                    </a:p>
                  </a:txBody>
                  <a:tcPr>
                    <a:solidFill>
                      <a:schemeClr val="accent2">
                        <a:lumMod val="40000"/>
                        <a:lumOff val="60000"/>
                      </a:schemeClr>
                    </a:solidFill>
                  </a:tcPr>
                </a:tc>
                <a:tc hMerge="1">
                  <a:txBody>
                    <a:bodyPr/>
                    <a:lstStyle/>
                    <a:p>
                      <a:endParaRPr kumimoji="1" lang="ja-JP" altLang="en-US" sz="1400"/>
                    </a:p>
                  </a:txBody>
                  <a:tcPr/>
                </a:tc>
                <a:tc rowSpan="4">
                  <a:txBody>
                    <a:bodyPr/>
                    <a:lstStyle/>
                    <a:p>
                      <a:pPr algn="ct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lnT w="12700" cmpd="sng">
                      <a:noFill/>
                    </a:lnT>
                    <a:lnB w="12700" cmpd="sng">
                      <a:noFill/>
                    </a:lnB>
                  </a:tcPr>
                </a:tc>
                <a:tc gridSpan="2">
                  <a:txBody>
                    <a:bodyPr/>
                    <a:lstStyle/>
                    <a:p>
                      <a:pPr algn="ctr"/>
                      <a:r>
                        <a:rPr kumimoji="1" lang="ja-JP" altLang="en-US" sz="13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　持続可能性の担保要因は何か</a:t>
                      </a:r>
                    </a:p>
                  </a:txBody>
                  <a:tcPr>
                    <a:solidFill>
                      <a:schemeClr val="accent2">
                        <a:lumMod val="40000"/>
                        <a:lumOff val="60000"/>
                      </a:schemeClr>
                    </a:solidFill>
                  </a:tcPr>
                </a:tc>
                <a:tc hMerge="1">
                  <a:txBody>
                    <a:bodyPr/>
                    <a:lstStyle/>
                    <a:p>
                      <a:endParaRPr kumimoji="1" lang="ja-JP" altLang="en-US" sz="1400" dirty="0"/>
                    </a:p>
                  </a:txBody>
                  <a:tcPr/>
                </a:tc>
                <a:extLst>
                  <a:ext uri="{0D108BD9-81ED-4DB2-BD59-A6C34878D82A}">
                    <a16:rowId xmlns="" xmlns:a16="http://schemas.microsoft.com/office/drawing/2014/main" val="10000"/>
                  </a:ext>
                </a:extLst>
              </a:tr>
              <a:tr h="376701">
                <a:tc rowSpan="2">
                  <a:txBody>
                    <a:bodyPr/>
                    <a:lstStyle/>
                    <a:p>
                      <a:r>
                        <a:rPr kumimoji="1" lang="ja-JP" altLang="en-US" sz="1300" b="1" dirty="0">
                          <a:solidFill>
                            <a:schemeClr val="tx1"/>
                          </a:solidFill>
                          <a:latin typeface="Meiryo UI" panose="020B0604030504040204" pitchFamily="50" charset="-128"/>
                          <a:ea typeface="Meiryo UI" panose="020B0604030504040204" pitchFamily="50" charset="-128"/>
                        </a:rPr>
                        <a:t>①耐震性の問題</a:t>
                      </a:r>
                      <a:endParaRPr kumimoji="1" lang="en-US" altLang="ja-JP" sz="1300" b="1"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⇒管路耐震適合率</a:t>
                      </a:r>
                    </a:p>
                  </a:txBody>
                  <a:tcPr/>
                </a:tc>
                <a:tc rowSpan="2">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管路が震度</a:t>
                      </a:r>
                      <a:r>
                        <a:rPr kumimoji="1" lang="en-US" altLang="ja-JP" sz="1300" dirty="0">
                          <a:solidFill>
                            <a:schemeClr val="tx1"/>
                          </a:solidFill>
                          <a:latin typeface="Meiryo UI" panose="020B0604030504040204" pitchFamily="50" charset="-128"/>
                          <a:ea typeface="Meiryo UI" panose="020B0604030504040204" pitchFamily="50" charset="-128"/>
                        </a:rPr>
                        <a:t>6</a:t>
                      </a:r>
                      <a:r>
                        <a:rPr kumimoji="1" lang="ja-JP" altLang="en-US" sz="1300" dirty="0">
                          <a:solidFill>
                            <a:schemeClr val="tx1"/>
                          </a:solidFill>
                          <a:latin typeface="Meiryo UI" panose="020B0604030504040204" pitchFamily="50" charset="-128"/>
                          <a:ea typeface="Meiryo UI" panose="020B0604030504040204" pitchFamily="50" charset="-128"/>
                        </a:rPr>
                        <a:t>強程度の地震に耐えられるか</a:t>
                      </a:r>
                    </a:p>
                  </a:txBody>
                  <a:tcPr/>
                </a:tc>
                <a:tc vMerge="1">
                  <a:txBody>
                    <a:bodyPr/>
                    <a:lstStyle/>
                    <a:p>
                      <a:endParaRPr kumimoji="1" lang="ja-JP" altLang="en-US" sz="1300" dirty="0">
                        <a:latin typeface="Meiryo UI" panose="020B0604030504040204" pitchFamily="50" charset="-128"/>
                        <a:ea typeface="Meiryo UI" panose="020B0604030504040204" pitchFamily="50" charset="-128"/>
                      </a:endParaRPr>
                    </a:p>
                  </a:txBody>
                  <a:tcPr/>
                </a:tc>
                <a:tc rowSpan="2">
                  <a:txBody>
                    <a:bodyPr/>
                    <a:lstStyle/>
                    <a:p>
                      <a:r>
                        <a:rPr kumimoji="1" lang="ja-JP" altLang="en-US" sz="1300" b="1" dirty="0">
                          <a:solidFill>
                            <a:schemeClr val="tx1"/>
                          </a:solidFill>
                          <a:latin typeface="Meiryo UI" panose="020B0604030504040204" pitchFamily="50" charset="-128"/>
                          <a:ea typeface="Meiryo UI" panose="020B0604030504040204" pitchFamily="50" charset="-128"/>
                        </a:rPr>
                        <a:t>③経営基盤の問題</a:t>
                      </a:r>
                      <a:endParaRPr kumimoji="1" lang="en-US" altLang="ja-JP" sz="1300" b="1" dirty="0">
                        <a:solidFill>
                          <a:schemeClr val="tx1"/>
                        </a:solidFill>
                        <a:latin typeface="Meiryo UI" panose="020B0604030504040204" pitchFamily="50" charset="-128"/>
                        <a:ea typeface="Meiryo UI" panose="020B0604030504040204" pitchFamily="50" charset="-128"/>
                      </a:endParaRPr>
                    </a:p>
                    <a:p>
                      <a:endParaRPr kumimoji="1" lang="en-US" altLang="ja-JP" sz="4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⇒経常収支比率</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自己資本構成比率</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一定の利益を確保しているか</a:t>
                      </a: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1"/>
                  </a:ext>
                </a:extLst>
              </a:tr>
              <a:tr h="2561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過度の借入金に頼っていないか</a:t>
                      </a:r>
                    </a:p>
                  </a:txBody>
                  <a:tcPr>
                    <a:lnT w="12700" cap="flat" cmpd="sng" algn="ctr">
                      <a:solidFill>
                        <a:schemeClr val="tx1"/>
                      </a:solidFill>
                      <a:prstDash val="dash"/>
                      <a:round/>
                      <a:headEnd type="none" w="med" len="med"/>
                      <a:tailEnd type="none" w="med" len="med"/>
                    </a:lnT>
                  </a:tcPr>
                </a:tc>
                <a:extLst>
                  <a:ext uri="{0D108BD9-81ED-4DB2-BD59-A6C34878D82A}">
                    <a16:rowId xmlns="" xmlns:a16="http://schemas.microsoft.com/office/drawing/2014/main" val="10002"/>
                  </a:ext>
                </a:extLst>
              </a:tr>
              <a:tr h="370840">
                <a:tc>
                  <a:txBody>
                    <a:bodyPr/>
                    <a:lstStyle/>
                    <a:p>
                      <a:r>
                        <a:rPr kumimoji="1" lang="ja-JP" altLang="en-US" sz="1300" b="1" dirty="0">
                          <a:solidFill>
                            <a:schemeClr val="tx1"/>
                          </a:solidFill>
                          <a:latin typeface="Meiryo UI" panose="020B0604030504040204" pitchFamily="50" charset="-128"/>
                          <a:ea typeface="Meiryo UI" panose="020B0604030504040204" pitchFamily="50" charset="-128"/>
                        </a:rPr>
                        <a:t>②更新の問題</a:t>
                      </a:r>
                      <a:endParaRPr kumimoji="1" lang="en-US" altLang="ja-JP" sz="1300" b="1"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⇒管路更新率</a:t>
                      </a:r>
                    </a:p>
                  </a:txBody>
                  <a:tcP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将来の持続可能性を見越した、管路の更新が適正にできているか</a:t>
                      </a:r>
                    </a:p>
                  </a:txBody>
                  <a:tcPr/>
                </a:tc>
                <a:tc vMerge="1">
                  <a:txBody>
                    <a:bodyPr/>
                    <a:lstStyle/>
                    <a:p>
                      <a:endParaRPr kumimoji="1" lang="ja-JP" altLang="en-US" sz="1300" dirty="0">
                        <a:latin typeface="Meiryo UI" panose="020B0604030504040204" pitchFamily="50" charset="-128"/>
                        <a:ea typeface="Meiryo UI" panose="020B0604030504040204" pitchFamily="50" charset="-128"/>
                      </a:endParaRPr>
                    </a:p>
                  </a:txBody>
                  <a:tcPr/>
                </a:tc>
                <a:tc>
                  <a:txBody>
                    <a:bodyPr/>
                    <a:lstStyle/>
                    <a:p>
                      <a:r>
                        <a:rPr kumimoji="1" lang="ja-JP" altLang="en-US" sz="1300" b="1" dirty="0">
                          <a:solidFill>
                            <a:schemeClr val="tx1"/>
                          </a:solidFill>
                          <a:latin typeface="Meiryo UI" panose="020B0604030504040204" pitchFamily="50" charset="-128"/>
                          <a:ea typeface="Meiryo UI" panose="020B0604030504040204" pitchFamily="50" charset="-128"/>
                        </a:rPr>
                        <a:t>④人材の問題</a:t>
                      </a:r>
                      <a:endParaRPr kumimoji="1" lang="en-US" altLang="ja-JP" sz="1300" b="1"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⇒技術職員数</a:t>
                      </a:r>
                      <a:r>
                        <a:rPr kumimoji="1" lang="ja-JP" altLang="en-US" sz="1300" dirty="0" smtClean="0">
                          <a:solidFill>
                            <a:schemeClr val="tx1"/>
                          </a:solidFill>
                          <a:latin typeface="Meiryo UI" panose="020B0604030504040204" pitchFamily="50" charset="-128"/>
                          <a:ea typeface="Meiryo UI" panose="020B0604030504040204" pitchFamily="50" charset="-128"/>
                        </a:rPr>
                        <a:t>／年齢</a:t>
                      </a:r>
                      <a:endParaRPr kumimoji="1" lang="ja-JP" altLang="en-US" sz="1300" strike="sngStrik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更新計画や施工を担う人材が十分に確保されているか</a:t>
                      </a:r>
                    </a:p>
                  </a:txBody>
                  <a:tcPr/>
                </a:tc>
                <a:extLst>
                  <a:ext uri="{0D108BD9-81ED-4DB2-BD59-A6C34878D82A}">
                    <a16:rowId xmlns="" xmlns:a16="http://schemas.microsoft.com/office/drawing/2014/main" val="10003"/>
                  </a:ext>
                </a:extLst>
              </a:tr>
            </a:tbl>
          </a:graphicData>
        </a:graphic>
      </p:graphicFrame>
      <p:sp>
        <p:nvSpPr>
          <p:cNvPr id="35" name="テキスト ボックス 34"/>
          <p:cNvSpPr txBox="1"/>
          <p:nvPr/>
        </p:nvSpPr>
        <p:spPr>
          <a:xfrm>
            <a:off x="4067853" y="5245998"/>
            <a:ext cx="800219" cy="830997"/>
          </a:xfrm>
          <a:prstGeom prst="rect">
            <a:avLst/>
          </a:prstGeom>
          <a:noFill/>
        </p:spPr>
        <p:txBody>
          <a:bodyPr wrap="none" rtlCol="0">
            <a:spAutoFit/>
          </a:bodyPr>
          <a:lstStyle/>
          <a:p>
            <a:r>
              <a:rPr lang="en-US" altLang="ja-JP" sz="4800" dirty="0"/>
              <a:t>×</a:t>
            </a:r>
            <a:endParaRPr kumimoji="1" lang="ja-JP" altLang="en-US" sz="4800" dirty="0"/>
          </a:p>
        </p:txBody>
      </p:sp>
      <p:sp>
        <p:nvSpPr>
          <p:cNvPr id="2" name="正方形/長方形 1"/>
          <p:cNvSpPr/>
          <p:nvPr/>
        </p:nvSpPr>
        <p:spPr>
          <a:xfrm>
            <a:off x="0" y="28209"/>
            <a:ext cx="1718740"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０．今回の作業について</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10</a:t>
            </a:fld>
            <a:endParaRPr lang="ja-JP" altLang="en-US"/>
          </a:p>
        </p:txBody>
      </p:sp>
    </p:spTree>
    <p:extLst>
      <p:ext uri="{BB962C8B-B14F-4D97-AF65-F5344CB8AC3E}">
        <p14:creationId xmlns:p14="http://schemas.microsoft.com/office/powerpoint/2010/main" val="2342074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1591" y="259569"/>
            <a:ext cx="7521262"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市町村別の指標一覧（経営指標／危機管理／持続可能性）</a:t>
            </a:r>
            <a:endParaRPr kumimoji="1" lang="ja-JP" altLang="en-US"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62000" y="596218"/>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80089" y="2182815"/>
            <a:ext cx="346249" cy="720000"/>
          </a:xfrm>
          <a:prstGeom prst="rect">
            <a:avLst/>
          </a:prstGeom>
          <a:noFill/>
          <a:ln>
            <a:noFill/>
          </a:ln>
        </p:spPr>
        <p:txBody>
          <a:bodyPr vert="eaVert" wrap="none" rtlCol="0">
            <a:spAutoFit/>
          </a:bodyPr>
          <a:lstStyle/>
          <a:p>
            <a:pPr algn="ctr"/>
            <a:r>
              <a:rPr kumimoji="1" lang="ja-JP" altLang="en-US" sz="1050" b="1" dirty="0">
                <a:latin typeface="Meiryo UI" panose="020B0604030504040204" pitchFamily="50" charset="-128"/>
                <a:ea typeface="Meiryo UI" panose="020B0604030504040204" pitchFamily="50" charset="-128"/>
              </a:rPr>
              <a:t>経営指標</a:t>
            </a:r>
          </a:p>
        </p:txBody>
      </p:sp>
      <p:sp>
        <p:nvSpPr>
          <p:cNvPr id="10" name="テキスト ボックス 9"/>
          <p:cNvSpPr txBox="1"/>
          <p:nvPr/>
        </p:nvSpPr>
        <p:spPr>
          <a:xfrm>
            <a:off x="-9997" y="3005095"/>
            <a:ext cx="346249" cy="630942"/>
          </a:xfrm>
          <a:prstGeom prst="rect">
            <a:avLst/>
          </a:prstGeom>
          <a:noFill/>
          <a:ln>
            <a:noFill/>
          </a:ln>
        </p:spPr>
        <p:txBody>
          <a:bodyPr vert="eaVert" wrap="none" rtlCol="0">
            <a:spAutoFit/>
          </a:bodyPr>
          <a:lstStyle/>
          <a:p>
            <a:r>
              <a:rPr kumimoji="1" lang="ja-JP" altLang="en-US" sz="1050" b="1" dirty="0">
                <a:latin typeface="Meiryo UI" panose="020B0604030504040204" pitchFamily="50" charset="-128"/>
                <a:ea typeface="Meiryo UI" panose="020B0604030504040204" pitchFamily="50" charset="-128"/>
              </a:rPr>
              <a:t>危機管理</a:t>
            </a:r>
          </a:p>
        </p:txBody>
      </p:sp>
      <p:sp>
        <p:nvSpPr>
          <p:cNvPr id="11" name="テキスト ボックス 10"/>
          <p:cNvSpPr txBox="1"/>
          <p:nvPr/>
        </p:nvSpPr>
        <p:spPr>
          <a:xfrm>
            <a:off x="-103339" y="3651404"/>
            <a:ext cx="507831" cy="496291"/>
          </a:xfrm>
          <a:prstGeom prst="rect">
            <a:avLst/>
          </a:prstGeom>
          <a:noFill/>
          <a:ln>
            <a:noFill/>
          </a:ln>
        </p:spPr>
        <p:txBody>
          <a:bodyPr vert="eaVert"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持続</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可能性</a:t>
            </a:r>
            <a:endParaRPr kumimoji="1" lang="ja-JP" altLang="en-US" sz="105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575112" y="580311"/>
            <a:ext cx="1552028" cy="253916"/>
          </a:xfrm>
          <a:prstGeom prst="rect">
            <a:avLst/>
          </a:prstGeom>
          <a:noFill/>
        </p:spPr>
        <p:txBody>
          <a:bodyPr wrap="none" rtlCol="0">
            <a:spAutoFit/>
          </a:bodyPr>
          <a:lstStyle/>
          <a:p>
            <a:pPr algn="r"/>
            <a:r>
              <a:rPr kumimoji="1" lang="ja-JP" altLang="en-US" sz="1050" dirty="0">
                <a:latin typeface="Meiryo UI" panose="020B0604030504040204" pitchFamily="50" charset="-128"/>
                <a:ea typeface="Meiryo UI" panose="020B0604030504040204" pitchFamily="50" charset="-128"/>
              </a:rPr>
              <a:t>左</a:t>
            </a:r>
            <a:r>
              <a:rPr kumimoji="1" lang="ja-JP" altLang="en-US" sz="1050" dirty="0" smtClean="0">
                <a:latin typeface="Meiryo UI" panose="020B0604030504040204" pitchFamily="50" charset="-128"/>
                <a:ea typeface="Meiryo UI" panose="020B0604030504040204" pitchFamily="50" charset="-128"/>
              </a:rPr>
              <a:t>から給水人口</a:t>
            </a:r>
            <a:r>
              <a:rPr kumimoji="1" lang="ja-JP" altLang="en-US" sz="1050" dirty="0">
                <a:latin typeface="Meiryo UI" panose="020B0604030504040204" pitchFamily="50" charset="-128"/>
                <a:ea typeface="Meiryo UI" panose="020B0604030504040204" pitchFamily="50" charset="-128"/>
              </a:rPr>
              <a:t>が多い順</a:t>
            </a:r>
            <a:endParaRPr kumimoji="1" lang="en-US" altLang="ja-JP" sz="105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01762429"/>
              </p:ext>
            </p:extLst>
          </p:nvPr>
        </p:nvGraphicFramePr>
        <p:xfrm>
          <a:off x="404492" y="4592009"/>
          <a:ext cx="8140192" cy="2098586"/>
        </p:xfrm>
        <a:graphic>
          <a:graphicData uri="http://schemas.openxmlformats.org/drawingml/2006/table">
            <a:tbl>
              <a:tblPr firstRow="1" bandRow="1">
                <a:tableStyleId>{5940675A-B579-460E-94D1-54222C63F5DA}</a:tableStyleId>
              </a:tblPr>
              <a:tblGrid>
                <a:gridCol w="1592580">
                  <a:extLst>
                    <a:ext uri="{9D8B030D-6E8A-4147-A177-3AD203B41FA5}">
                      <a16:colId xmlns:a16="http://schemas.microsoft.com/office/drawing/2014/main" xmlns="" val="20000"/>
                    </a:ext>
                  </a:extLst>
                </a:gridCol>
                <a:gridCol w="4524693">
                  <a:extLst>
                    <a:ext uri="{9D8B030D-6E8A-4147-A177-3AD203B41FA5}">
                      <a16:colId xmlns:a16="http://schemas.microsoft.com/office/drawing/2014/main" xmlns="" val="20001"/>
                    </a:ext>
                  </a:extLst>
                </a:gridCol>
                <a:gridCol w="1001839">
                  <a:extLst>
                    <a:ext uri="{9D8B030D-6E8A-4147-A177-3AD203B41FA5}">
                      <a16:colId xmlns:a16="http://schemas.microsoft.com/office/drawing/2014/main" xmlns="" val="20002"/>
                    </a:ext>
                  </a:extLst>
                </a:gridCol>
                <a:gridCol w="1021080">
                  <a:extLst>
                    <a:ext uri="{9D8B030D-6E8A-4147-A177-3AD203B41FA5}">
                      <a16:colId xmlns:a16="http://schemas.microsoft.com/office/drawing/2014/main" xmlns="" val="20003"/>
                    </a:ext>
                  </a:extLst>
                </a:gridCol>
              </a:tblGrid>
              <a:tr h="222087">
                <a:tc rowSpan="2">
                  <a:txBody>
                    <a:bodyPr/>
                    <a:lstStyle/>
                    <a:p>
                      <a:r>
                        <a:rPr kumimoji="1" lang="ja-JP" altLang="en-US" sz="1000" dirty="0">
                          <a:latin typeface="Meiryo UI" panose="020B0604030504040204" pitchFamily="50" charset="-128"/>
                          <a:ea typeface="Meiryo UI" panose="020B0604030504040204" pitchFamily="50" charset="-128"/>
                        </a:rPr>
                        <a:t>項目</a:t>
                      </a:r>
                    </a:p>
                  </a:txBody>
                  <a:tcPr anchor="ctr" anchorCtr="1"/>
                </a:tc>
                <a:tc rowSpan="2">
                  <a:txBody>
                    <a:bodyPr/>
                    <a:lstStyle/>
                    <a:p>
                      <a:r>
                        <a:rPr kumimoji="1" lang="ja-JP" altLang="en-US" sz="1000" dirty="0">
                          <a:latin typeface="Meiryo UI" panose="020B0604030504040204" pitchFamily="50" charset="-128"/>
                          <a:ea typeface="Meiryo UI" panose="020B0604030504040204" pitchFamily="50" charset="-128"/>
                        </a:rPr>
                        <a:t>用語説明</a:t>
                      </a:r>
                    </a:p>
                  </a:txBody>
                  <a:tcPr anchor="ctr" anchorCtr="1"/>
                </a:tc>
                <a:tc gridSpan="2">
                  <a:txBody>
                    <a:bodyPr/>
                    <a:lstStyle/>
                    <a:p>
                      <a:pPr algn="ctr"/>
                      <a:r>
                        <a:rPr kumimoji="1" lang="ja-JP" altLang="en-US" sz="900" dirty="0">
                          <a:latin typeface="Meiryo UI" panose="020B0604030504040204" pitchFamily="50" charset="-128"/>
                          <a:ea typeface="Meiryo UI" panose="020B0604030504040204" pitchFamily="50" charset="-128"/>
                        </a:rPr>
                        <a:t>評価の基準</a:t>
                      </a:r>
                    </a:p>
                  </a:txBody>
                  <a:tcPr/>
                </a:tc>
                <a:tc h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222087">
                <a:tc vMerge="1">
                  <a:txBody>
                    <a:bodyPr/>
                    <a:lstStyle/>
                    <a:p>
                      <a:endParaRPr kumimoji="1" lang="ja-JP" altLang="en-US" sz="9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濃い網掛け</a:t>
                      </a:r>
                    </a:p>
                  </a:txBody>
                  <a:tcPr>
                    <a:solidFill>
                      <a:schemeClr val="tx1">
                        <a:lumMod val="50000"/>
                        <a:lumOff val="5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薄い網掛け</a:t>
                      </a:r>
                    </a:p>
                  </a:txBody>
                  <a:tcPr>
                    <a:solidFill>
                      <a:schemeClr val="bg1">
                        <a:lumMod val="75000"/>
                      </a:schemeClr>
                    </a:solidFill>
                  </a:tcPr>
                </a:tc>
                <a:extLst>
                  <a:ext uri="{0D108BD9-81ED-4DB2-BD59-A6C34878D82A}">
                    <a16:rowId xmlns:a16="http://schemas.microsoft.com/office/drawing/2014/main" xmlns="" val="10001"/>
                  </a:ext>
                </a:extLst>
              </a:tr>
              <a:tr h="222087">
                <a:tc>
                  <a:txBody>
                    <a:bodyPr/>
                    <a:lstStyle/>
                    <a:p>
                      <a:r>
                        <a:rPr kumimoji="1" lang="ja-JP" altLang="en-US" sz="900" dirty="0">
                          <a:latin typeface="Meiryo UI" panose="020B0604030504040204" pitchFamily="50" charset="-128"/>
                          <a:ea typeface="Meiryo UI" panose="020B0604030504040204" pitchFamily="50" charset="-128"/>
                        </a:rPr>
                        <a:t>水道料金</a:t>
                      </a:r>
                    </a:p>
                  </a:txBody>
                  <a:tcPr/>
                </a:tc>
                <a:tc>
                  <a:txBody>
                    <a:bodyPr/>
                    <a:lstStyle/>
                    <a:p>
                      <a:r>
                        <a:rPr kumimoji="1" lang="ja-JP" altLang="en-US" sz="900" dirty="0">
                          <a:latin typeface="Meiryo UI" panose="020B0604030504040204" pitchFamily="50" charset="-128"/>
                          <a:ea typeface="Meiryo UI" panose="020B0604030504040204" pitchFamily="50" charset="-128"/>
                        </a:rPr>
                        <a:t>家庭用における</a:t>
                      </a: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㎥／月の使用料</a:t>
                      </a:r>
                    </a:p>
                  </a:txBody>
                  <a:tcPr/>
                </a:tc>
                <a:tc>
                  <a:txBody>
                    <a:bodyPr/>
                    <a:lstStyle/>
                    <a:p>
                      <a:r>
                        <a:rPr kumimoji="1" lang="ja-JP" altLang="en-US" sz="900" dirty="0">
                          <a:latin typeface="Meiryo UI" panose="020B0604030504040204" pitchFamily="50" charset="-128"/>
                          <a:ea typeface="Meiryo UI" panose="020B0604030504040204" pitchFamily="50" charset="-128"/>
                        </a:rPr>
                        <a:t>平均の</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割以上</a:t>
                      </a:r>
                    </a:p>
                  </a:txBody>
                  <a:tcPr/>
                </a:tc>
                <a:tc>
                  <a:txBody>
                    <a:bodyPr/>
                    <a:lstStyle/>
                    <a:p>
                      <a:r>
                        <a:rPr kumimoji="1" lang="ja-JP" altLang="en-US" sz="900" dirty="0">
                          <a:latin typeface="Meiryo UI" panose="020B0604030504040204" pitchFamily="50" charset="-128"/>
                          <a:ea typeface="Meiryo UI" panose="020B0604030504040204" pitchFamily="50" charset="-128"/>
                        </a:rPr>
                        <a:t>平均以上</a:t>
                      </a:r>
                    </a:p>
                  </a:txBody>
                  <a:tcPr/>
                </a:tc>
                <a:extLst>
                  <a:ext uri="{0D108BD9-81ED-4DB2-BD59-A6C34878D82A}">
                    <a16:rowId xmlns:a16="http://schemas.microsoft.com/office/drawing/2014/main" xmlns="" val="10002"/>
                  </a:ext>
                </a:extLst>
              </a:tr>
              <a:tr h="355339">
                <a:tc>
                  <a:txBody>
                    <a:bodyPr/>
                    <a:lstStyle/>
                    <a:p>
                      <a:r>
                        <a:rPr kumimoji="1" lang="ja-JP" altLang="en-US" sz="900" dirty="0">
                          <a:latin typeface="Meiryo UI" panose="020B0604030504040204" pitchFamily="50" charset="-128"/>
                          <a:ea typeface="Meiryo UI" panose="020B0604030504040204" pitchFamily="50" charset="-128"/>
                        </a:rPr>
                        <a:t>経常収支比率</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料金回収率</a:t>
                      </a:r>
                      <a:endParaRPr kumimoji="1" lang="en-US" altLang="ja-JP" sz="9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900" dirty="0">
                          <a:latin typeface="Meiryo UI" panose="020B0604030504040204" pitchFamily="50" charset="-128"/>
                          <a:ea typeface="Meiryo UI" panose="020B0604030504040204" pitchFamily="50" charset="-128"/>
                        </a:rPr>
                        <a:t>経常収益／経常費用・・・　経常費用が経常収益で賄われているか（</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年平均）</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供給単価／給水原価・・・　給水費用が水道料金で賄われているか</a:t>
                      </a:r>
                      <a:endParaRPr kumimoji="1" lang="en-US" altLang="ja-JP" sz="9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900" dirty="0">
                          <a:latin typeface="Meiryo UI" panose="020B0604030504040204" pitchFamily="50" charset="-128"/>
                          <a:ea typeface="Meiryo UI" panose="020B0604030504040204" pitchFamily="50" charset="-128"/>
                        </a:rPr>
                        <a:t>平均の</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割以下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平均の</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割以下</a:t>
                      </a:r>
                    </a:p>
                  </a:txBody>
                  <a:tcPr>
                    <a:lnB w="12700" cap="flat" cmpd="sng" algn="ctr">
                      <a:solidFill>
                        <a:schemeClr val="tx1"/>
                      </a:solidFill>
                      <a:prstDash val="dash"/>
                      <a:round/>
                      <a:headEnd type="none" w="med" len="med"/>
                      <a:tailEnd type="none" w="med" len="med"/>
                    </a:lnB>
                  </a:tcPr>
                </a:tc>
                <a:tc>
                  <a:txBody>
                    <a:bodyPr/>
                    <a:lstStyle/>
                    <a:p>
                      <a:r>
                        <a:rPr kumimoji="1" lang="ja-JP" altLang="en-US" sz="900" dirty="0">
                          <a:latin typeface="Meiryo UI" panose="020B0604030504040204" pitchFamily="50" charset="-128"/>
                          <a:ea typeface="Meiryo UI" panose="020B0604030504040204" pitchFamily="50" charset="-128"/>
                        </a:rPr>
                        <a:t>平均以下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平均以下</a:t>
                      </a: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3"/>
                  </a:ext>
                </a:extLst>
              </a:tr>
              <a:tr h="355339">
                <a:tc>
                  <a:txBody>
                    <a:bodyPr/>
                    <a:lstStyle/>
                    <a:p>
                      <a:r>
                        <a:rPr kumimoji="1" lang="ja-JP" altLang="en-US" sz="900" dirty="0">
                          <a:latin typeface="Meiryo UI" panose="020B0604030504040204" pitchFamily="50" charset="-128"/>
                          <a:ea typeface="Meiryo UI" panose="020B0604030504040204" pitchFamily="50" charset="-128"/>
                        </a:rPr>
                        <a:t>自己資本構成比率</a:t>
                      </a:r>
                      <a:endParaRPr kumimoji="1" lang="en-US" altLang="ja-JP"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企業債残高対給水収益比率</a:t>
                      </a:r>
                      <a:endParaRPr kumimoji="1" lang="ja-JP" altLang="en-US" sz="9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900" dirty="0">
                          <a:latin typeface="Meiryo UI" panose="020B0604030504040204" pitchFamily="50" charset="-128"/>
                          <a:ea typeface="Meiryo UI" panose="020B0604030504040204" pitchFamily="50" charset="-128"/>
                        </a:rPr>
                        <a:t>総資本（負債及び資本）に占める自己資本（自己資本金＋剰余金）の割合（</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年平均）</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給水収益に対する企業債残高の割合。企業債残高の規模</a:t>
                      </a:r>
                    </a:p>
                  </a:txBody>
                  <a:tcPr>
                    <a:lnT w="12700" cap="flat" cmpd="sng" algn="ctr">
                      <a:solidFill>
                        <a:schemeClr val="tx1"/>
                      </a:solidFill>
                      <a:prstDash val="dash"/>
                      <a:round/>
                      <a:headEnd type="none" w="med" len="med"/>
                      <a:tailEnd type="none" w="med" len="med"/>
                    </a:lnT>
                  </a:tcPr>
                </a:tc>
                <a:tc>
                  <a:txBody>
                    <a:bodyPr/>
                    <a:lstStyle/>
                    <a:p>
                      <a:r>
                        <a:rPr kumimoji="1" lang="ja-JP" altLang="en-US" sz="900" dirty="0">
                          <a:latin typeface="Meiryo UI" panose="020B0604030504040204" pitchFamily="50" charset="-128"/>
                          <a:ea typeface="Meiryo UI" panose="020B0604030504040204" pitchFamily="50" charset="-128"/>
                        </a:rPr>
                        <a:t>平均の</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割以下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平均の</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割以上</a:t>
                      </a:r>
                    </a:p>
                  </a:txBody>
                  <a:tcPr>
                    <a:lnT w="12700" cap="flat" cmpd="sng" algn="ctr">
                      <a:solidFill>
                        <a:schemeClr val="tx1"/>
                      </a:solidFill>
                      <a:prstDash val="dash"/>
                      <a:round/>
                      <a:headEnd type="none" w="med" len="med"/>
                      <a:tailEnd type="none" w="med" len="med"/>
                    </a:lnT>
                  </a:tcPr>
                </a:tc>
                <a:tc>
                  <a:txBody>
                    <a:bodyPr/>
                    <a:lstStyle/>
                    <a:p>
                      <a:r>
                        <a:rPr kumimoji="1" lang="ja-JP" altLang="en-US" sz="900" dirty="0">
                          <a:latin typeface="Meiryo UI" panose="020B0604030504040204" pitchFamily="50" charset="-128"/>
                          <a:ea typeface="Meiryo UI" panose="020B0604030504040204" pitchFamily="50" charset="-128"/>
                        </a:rPr>
                        <a:t>平均以下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平均以上</a:t>
                      </a: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4"/>
                  </a:ext>
                </a:extLst>
              </a:tr>
              <a:tr h="355339">
                <a:tc>
                  <a:txBody>
                    <a:bodyPr/>
                    <a:lstStyle/>
                    <a:p>
                      <a:r>
                        <a:rPr kumimoji="1" lang="ja-JP" altLang="en-US" sz="900" dirty="0" smtClean="0">
                          <a:latin typeface="Meiryo UI" panose="020B0604030504040204" pitchFamily="50" charset="-128"/>
                          <a:ea typeface="Meiryo UI" panose="020B0604030504040204" pitchFamily="50" charset="-128"/>
                        </a:rPr>
                        <a:t>老朽管率</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耐震適合率</a:t>
                      </a:r>
                    </a:p>
                  </a:txBody>
                  <a:tcPr/>
                </a:tc>
                <a:tc>
                  <a:txBody>
                    <a:bodyPr/>
                    <a:lstStyle/>
                    <a:p>
                      <a:r>
                        <a:rPr kumimoji="1" lang="ja-JP" altLang="en-US" sz="900" dirty="0">
                          <a:latin typeface="Meiryo UI" panose="020B0604030504040204" pitchFamily="50" charset="-128"/>
                          <a:ea typeface="Meiryo UI" panose="020B0604030504040204" pitchFamily="50" charset="-128"/>
                        </a:rPr>
                        <a:t>布設後</a:t>
                      </a:r>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年（法定耐用年数）を経過</a:t>
                      </a:r>
                      <a:r>
                        <a:rPr kumimoji="1" lang="ja-JP" altLang="en-US" sz="900" dirty="0" smtClean="0">
                          <a:latin typeface="Meiryo UI" panose="020B0604030504040204" pitchFamily="50" charset="-128"/>
                          <a:ea typeface="Meiryo UI" panose="020B0604030504040204" pitchFamily="50" charset="-128"/>
                        </a:rPr>
                        <a:t>した</a:t>
                      </a:r>
                      <a:r>
                        <a:rPr kumimoji="1" lang="ja-JP" altLang="en-US" sz="900" dirty="0" smtClean="0">
                          <a:solidFill>
                            <a:schemeClr val="tx1"/>
                          </a:solidFill>
                          <a:latin typeface="Meiryo UI" panose="020B0604030504040204" pitchFamily="50" charset="-128"/>
                          <a:ea typeface="Meiryo UI" panose="020B0604030504040204" pitchFamily="50" charset="-128"/>
                        </a:rPr>
                        <a:t>管路</a:t>
                      </a:r>
                      <a:r>
                        <a:rPr kumimoji="1" lang="ja-JP" altLang="en-US" sz="900" dirty="0" smtClean="0">
                          <a:latin typeface="Meiryo UI" panose="020B0604030504040204" pitchFamily="50" charset="-128"/>
                          <a:ea typeface="Meiryo UI" panose="020B0604030504040204" pitchFamily="50" charset="-128"/>
                        </a:rPr>
                        <a:t>の</a:t>
                      </a:r>
                      <a:r>
                        <a:rPr kumimoji="1" lang="ja-JP" altLang="en-US" sz="900" dirty="0">
                          <a:latin typeface="Meiryo UI" panose="020B0604030504040204" pitchFamily="50" charset="-128"/>
                          <a:ea typeface="Meiryo UI" panose="020B0604030504040204" pitchFamily="50" charset="-128"/>
                        </a:rPr>
                        <a:t>比率</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全管路延長に対する耐震適合性のある管路延長の比率</a:t>
                      </a:r>
                    </a:p>
                  </a:txBody>
                  <a:tcPr/>
                </a:tc>
                <a:tc>
                  <a:txBody>
                    <a:bodyPr/>
                    <a:lstStyle/>
                    <a:p>
                      <a:r>
                        <a:rPr kumimoji="1" lang="ja-JP" altLang="en-US" sz="900" dirty="0">
                          <a:latin typeface="Meiryo UI" panose="020B0604030504040204" pitchFamily="50" charset="-128"/>
                          <a:ea typeface="Meiryo UI" panose="020B0604030504040204" pitchFamily="50" charset="-128"/>
                        </a:rPr>
                        <a:t>平均の</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割以上</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平均の</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割以下</a:t>
                      </a:r>
                    </a:p>
                  </a:txBody>
                  <a:tcPr/>
                </a:tc>
                <a:tc>
                  <a:txBody>
                    <a:bodyPr/>
                    <a:lstStyle/>
                    <a:p>
                      <a:r>
                        <a:rPr kumimoji="1" lang="ja-JP" altLang="en-US" sz="900" dirty="0">
                          <a:latin typeface="Meiryo UI" panose="020B0604030504040204" pitchFamily="50" charset="-128"/>
                          <a:ea typeface="Meiryo UI" panose="020B0604030504040204" pitchFamily="50" charset="-128"/>
                        </a:rPr>
                        <a:t>平均以上</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平均以下</a:t>
                      </a:r>
                    </a:p>
                  </a:txBody>
                  <a:tcPr/>
                </a:tc>
                <a:extLst>
                  <a:ext uri="{0D108BD9-81ED-4DB2-BD59-A6C34878D82A}">
                    <a16:rowId xmlns:a16="http://schemas.microsoft.com/office/drawing/2014/main" xmlns="" val="10005"/>
                  </a:ext>
                </a:extLst>
              </a:tr>
              <a:tr h="315506">
                <a:tc>
                  <a:txBody>
                    <a:bodyPr/>
                    <a:lstStyle/>
                    <a:p>
                      <a:r>
                        <a:rPr kumimoji="1" lang="ja-JP" altLang="en-US" sz="900" dirty="0">
                          <a:latin typeface="Meiryo UI" panose="020B0604030504040204" pitchFamily="50" charset="-128"/>
                          <a:ea typeface="Meiryo UI" panose="020B0604030504040204" pitchFamily="50" charset="-128"/>
                        </a:rPr>
                        <a:t>管路</a:t>
                      </a:r>
                      <a:r>
                        <a:rPr kumimoji="1" lang="ja-JP" altLang="en-US" sz="900" dirty="0" smtClean="0">
                          <a:latin typeface="Meiryo UI" panose="020B0604030504040204" pitchFamily="50" charset="-128"/>
                          <a:ea typeface="Meiryo UI" panose="020B0604030504040204" pitchFamily="50" charset="-128"/>
                        </a:rPr>
                        <a:t>更新率</a:t>
                      </a:r>
                      <a:endParaRPr kumimoji="1" lang="en-US" altLang="ja-JP"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a:latin typeface="Meiryo UI" panose="020B0604030504040204" pitchFamily="50" charset="-128"/>
                          <a:ea typeface="Meiryo UI" panose="020B0604030504040204" pitchFamily="50" charset="-128"/>
                        </a:rPr>
                        <a:t>全管路延長に対する更新した管路延長の比率（</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年平均</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a:latin typeface="Meiryo UI" panose="020B0604030504040204" pitchFamily="50" charset="-128"/>
                          <a:ea typeface="Meiryo UI" panose="020B0604030504040204" pitchFamily="50" charset="-128"/>
                        </a:rPr>
                        <a:t>平均の</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割</a:t>
                      </a:r>
                      <a:r>
                        <a:rPr kumimoji="1" lang="ja-JP" altLang="en-US" sz="900" dirty="0" smtClean="0">
                          <a:latin typeface="Meiryo UI" panose="020B0604030504040204" pitchFamily="50" charset="-128"/>
                          <a:ea typeface="Meiryo UI" panose="020B0604030504040204" pitchFamily="50" charset="-128"/>
                        </a:rPr>
                        <a:t>以下</a:t>
                      </a:r>
                      <a:endParaRPr kumimoji="1" lang="en-US" altLang="ja-JP"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a:latin typeface="Meiryo UI" panose="020B0604030504040204" pitchFamily="50" charset="-128"/>
                          <a:ea typeface="Meiryo UI" panose="020B0604030504040204" pitchFamily="50" charset="-128"/>
                        </a:rPr>
                        <a:t>平均</a:t>
                      </a:r>
                      <a:r>
                        <a:rPr kumimoji="1" lang="ja-JP" altLang="en-US" sz="900" dirty="0" smtClean="0">
                          <a:latin typeface="Meiryo UI" panose="020B0604030504040204" pitchFamily="50" charset="-128"/>
                          <a:ea typeface="Meiryo UI" panose="020B0604030504040204" pitchFamily="50" charset="-128"/>
                        </a:rPr>
                        <a:t>以下</a:t>
                      </a:r>
                      <a:endParaRPr kumimoji="1" lang="en-US" altLang="ja-JP"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6"/>
                  </a:ext>
                </a:extLst>
              </a:tr>
            </a:tbl>
          </a:graphicData>
        </a:graphic>
      </p:graphicFrame>
      <p:sp>
        <p:nvSpPr>
          <p:cNvPr id="12" name="テキスト ボックス 11"/>
          <p:cNvSpPr txBox="1"/>
          <p:nvPr/>
        </p:nvSpPr>
        <p:spPr>
          <a:xfrm>
            <a:off x="88705" y="2172964"/>
            <a:ext cx="346249" cy="268663"/>
          </a:xfrm>
          <a:prstGeom prst="rect">
            <a:avLst/>
          </a:prstGeom>
          <a:noFill/>
        </p:spPr>
        <p:txBody>
          <a:bodyPr vert="vert270" wrap="none" rtlCol="0">
            <a:spAutoFit/>
          </a:bodyPr>
          <a:lstStyle/>
          <a:p>
            <a:r>
              <a:rPr kumimoji="1" lang="en-US" altLang="ja-JP" sz="1050" dirty="0"/>
              <a:t>P/L</a:t>
            </a:r>
            <a:endParaRPr kumimoji="1" lang="ja-JP" altLang="en-US" sz="1050" dirty="0"/>
          </a:p>
        </p:txBody>
      </p:sp>
      <p:sp>
        <p:nvSpPr>
          <p:cNvPr id="16" name="テキスト ボックス 15"/>
          <p:cNvSpPr txBox="1"/>
          <p:nvPr/>
        </p:nvSpPr>
        <p:spPr>
          <a:xfrm>
            <a:off x="86557" y="2613435"/>
            <a:ext cx="346249" cy="279885"/>
          </a:xfrm>
          <a:prstGeom prst="rect">
            <a:avLst/>
          </a:prstGeom>
          <a:noFill/>
        </p:spPr>
        <p:txBody>
          <a:bodyPr vert="vert270" wrap="none" rtlCol="0">
            <a:spAutoFit/>
          </a:bodyPr>
          <a:lstStyle/>
          <a:p>
            <a:r>
              <a:rPr kumimoji="1" lang="en-US" altLang="ja-JP" sz="1050" dirty="0"/>
              <a:t>B/S</a:t>
            </a:r>
            <a:endParaRPr kumimoji="1" lang="ja-JP" altLang="en-US" sz="1050" dirty="0"/>
          </a:p>
        </p:txBody>
      </p:sp>
      <p:sp>
        <p:nvSpPr>
          <p:cNvPr id="19" name="テキスト ボックス 18"/>
          <p:cNvSpPr txBox="1"/>
          <p:nvPr/>
        </p:nvSpPr>
        <p:spPr>
          <a:xfrm>
            <a:off x="339262" y="4260716"/>
            <a:ext cx="3741730" cy="276999"/>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凡例と解説</a:t>
            </a:r>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網の色が濃い</a:t>
            </a:r>
            <a:r>
              <a:rPr lang="ja-JP" altLang="en-US" sz="1050" dirty="0" smtClean="0">
                <a:latin typeface="Meiryo UI" panose="020B0604030504040204" pitchFamily="50" charset="-128"/>
                <a:ea typeface="Meiryo UI" panose="020B0604030504040204" pitchFamily="50" charset="-128"/>
              </a:rPr>
              <a:t>ほど、下記の基準より水準が低い。</a:t>
            </a:r>
            <a:endParaRPr kumimoji="1" lang="ja-JP" altLang="en-US" sz="1050" dirty="0">
              <a:latin typeface="Meiryo UI" panose="020B0604030504040204" pitchFamily="50" charset="-128"/>
              <a:ea typeface="Meiryo UI" panose="020B0604030504040204" pitchFamily="50" charset="-128"/>
            </a:endParaRPr>
          </a:p>
        </p:txBody>
      </p:sp>
      <p:sp>
        <p:nvSpPr>
          <p:cNvPr id="14" name="正方形/長方形 13"/>
          <p:cNvSpPr/>
          <p:nvPr/>
        </p:nvSpPr>
        <p:spPr>
          <a:xfrm>
            <a:off x="0" y="28209"/>
            <a:ext cx="1718740"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０．今回の作業について</a:t>
            </a:r>
            <a:endParaRPr lang="en-US" altLang="ja-JP" sz="12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0852C555-0D64-4388-834A-3E059AADB174}" type="slidenum">
              <a:rPr lang="ja-JP" altLang="en-US" smtClean="0"/>
              <a:pPr/>
              <a:t>11</a:t>
            </a:fld>
            <a:endParaRPr lang="ja-JP" altLang="en-US"/>
          </a:p>
        </p:txBody>
      </p:sp>
      <p:pic>
        <p:nvPicPr>
          <p:cNvPr id="8" name="図 7"/>
          <p:cNvPicPr>
            <a:picLocks noChangeAspect="1"/>
          </p:cNvPicPr>
          <p:nvPr/>
        </p:nvPicPr>
        <p:blipFill>
          <a:blip r:embed="rId3"/>
          <a:stretch>
            <a:fillRect/>
          </a:stretch>
        </p:blipFill>
        <p:spPr>
          <a:xfrm>
            <a:off x="404492" y="1034547"/>
            <a:ext cx="8384132" cy="2937281"/>
          </a:xfrm>
          <a:prstGeom prst="rect">
            <a:avLst/>
          </a:prstGeom>
        </p:spPr>
      </p:pic>
    </p:spTree>
    <p:extLst>
      <p:ext uri="{BB962C8B-B14F-4D97-AF65-F5344CB8AC3E}">
        <p14:creationId xmlns:p14="http://schemas.microsoft.com/office/powerpoint/2010/main" val="49238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AutoShape 87"/>
          <p:cNvSpPr>
            <a:spLocks noChangeArrowheads="1"/>
          </p:cNvSpPr>
          <p:nvPr/>
        </p:nvSpPr>
        <p:spPr bwMode="auto">
          <a:xfrm>
            <a:off x="2284499" y="5151444"/>
            <a:ext cx="2538000" cy="366680"/>
          </a:xfrm>
          <a:prstGeom prst="rect">
            <a:avLst/>
          </a:prstGeom>
          <a:solidFill>
            <a:schemeClr val="bg1"/>
          </a:solidFill>
          <a:ln>
            <a:solidFill>
              <a:srgbClr val="7030A0"/>
            </a:solidFill>
            <a:prstDash val="lgDash"/>
            <a:headEnd/>
            <a:tailEn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原水～浄水</a:t>
            </a:r>
          </a:p>
        </p:txBody>
      </p:sp>
      <p:sp>
        <p:nvSpPr>
          <p:cNvPr id="91" name="Line 100"/>
          <p:cNvSpPr>
            <a:spLocks noChangeShapeType="1"/>
          </p:cNvSpPr>
          <p:nvPr/>
        </p:nvSpPr>
        <p:spPr bwMode="auto">
          <a:xfrm>
            <a:off x="4818391" y="2705312"/>
            <a:ext cx="0" cy="3960000"/>
          </a:xfrm>
          <a:prstGeom prst="line">
            <a:avLst/>
          </a:prstGeom>
          <a:noFill/>
          <a:ln w="19050">
            <a:solidFill>
              <a:schemeClr val="bg1">
                <a:lumMod val="50000"/>
              </a:schemeClr>
            </a:solidFill>
            <a:prstDash val="sys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cxnSp>
        <p:nvCxnSpPr>
          <p:cNvPr id="6" name="直線コネクタ 5"/>
          <p:cNvCxnSpPr/>
          <p:nvPr/>
        </p:nvCxnSpPr>
        <p:spPr>
          <a:xfrm>
            <a:off x="1640042" y="3206159"/>
            <a:ext cx="5760000" cy="0"/>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sp>
        <p:nvSpPr>
          <p:cNvPr id="64" name="Text Box 63"/>
          <p:cNvSpPr txBox="1">
            <a:spLocks noChangeArrowheads="1"/>
          </p:cNvSpPr>
          <p:nvPr/>
        </p:nvSpPr>
        <p:spPr bwMode="auto">
          <a:xfrm>
            <a:off x="237585" y="4041712"/>
            <a:ext cx="1800000" cy="540000"/>
          </a:xfrm>
          <a:prstGeom prst="rect">
            <a:avLst/>
          </a:prstGeom>
          <a:noFill/>
          <a:ln>
            <a:solidFill>
              <a:srgbClr val="FF66FF"/>
            </a:solidFill>
            <a:headEnd/>
            <a:tailEnd/>
          </a:ln>
          <a:effectLst/>
        </p:spPr>
        <p:style>
          <a:lnRef idx="1">
            <a:schemeClr val="accent2"/>
          </a:lnRef>
          <a:fillRef idx="3">
            <a:schemeClr val="accent2"/>
          </a:fillRef>
          <a:effectRef idx="2">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大阪市</a:t>
            </a:r>
            <a:endParaRPr kumimoji="0" lang="en-US" altLang="ja-JP" sz="1400" kern="0"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＜水道事業＞</a:t>
            </a:r>
          </a:p>
        </p:txBody>
      </p:sp>
      <p:sp>
        <p:nvSpPr>
          <p:cNvPr id="65" name="AutoShape 65"/>
          <p:cNvSpPr>
            <a:spLocks noChangeArrowheads="1"/>
          </p:cNvSpPr>
          <p:nvPr/>
        </p:nvSpPr>
        <p:spPr bwMode="auto">
          <a:xfrm>
            <a:off x="7053138" y="4041712"/>
            <a:ext cx="636587" cy="540000"/>
          </a:xfrm>
          <a:prstGeom prst="rect">
            <a:avLst/>
          </a:prstGeom>
          <a:solidFill>
            <a:schemeClr val="accent2">
              <a:lumMod val="60000"/>
              <a:lumOff val="40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給水</a:t>
            </a:r>
          </a:p>
        </p:txBody>
      </p:sp>
      <p:pic>
        <p:nvPicPr>
          <p:cNvPr id="66" name="Picture 66"/>
          <p:cNvPicPr>
            <a:picLocks noChangeAspect="1" noChangeArrowheads="1"/>
          </p:cNvPicPr>
          <p:nvPr/>
        </p:nvPicPr>
        <p:blipFill>
          <a:blip r:embed="rId2" cstate="print"/>
          <a:srcRect/>
          <a:stretch>
            <a:fillRect/>
          </a:stretch>
        </p:blipFill>
        <p:spPr bwMode="auto">
          <a:xfrm>
            <a:off x="6780174" y="2301259"/>
            <a:ext cx="1728000" cy="1061403"/>
          </a:xfrm>
          <a:prstGeom prst="rect">
            <a:avLst/>
          </a:prstGeom>
          <a:noFill/>
          <a:ln w="9525" algn="ctr">
            <a:noFill/>
            <a:miter lim="800000"/>
            <a:headEnd/>
            <a:tailEnd/>
          </a:ln>
        </p:spPr>
      </p:pic>
      <p:sp>
        <p:nvSpPr>
          <p:cNvPr id="67" name="Text Box 67"/>
          <p:cNvSpPr txBox="1">
            <a:spLocks noChangeArrowheads="1"/>
          </p:cNvSpPr>
          <p:nvPr/>
        </p:nvSpPr>
        <p:spPr bwMode="auto">
          <a:xfrm>
            <a:off x="6989802" y="2273528"/>
            <a:ext cx="928983" cy="340508"/>
          </a:xfrm>
          <a:prstGeom prst="flowChartAlternateProcess">
            <a:avLst/>
          </a:prstGeom>
          <a:noFill/>
          <a:ln w="9525">
            <a:noFill/>
            <a:miter lim="800000"/>
            <a:headEnd/>
            <a:tailEnd/>
          </a:ln>
        </p:spPr>
        <p:txBody>
          <a:bodyPr wrap="none"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お客さま</a:t>
            </a:r>
          </a:p>
        </p:txBody>
      </p:sp>
      <p:sp>
        <p:nvSpPr>
          <p:cNvPr id="68" name="Text Box 68"/>
          <p:cNvSpPr txBox="1">
            <a:spLocks noChangeArrowheads="1"/>
          </p:cNvSpPr>
          <p:nvPr/>
        </p:nvSpPr>
        <p:spPr bwMode="auto">
          <a:xfrm>
            <a:off x="7004225" y="3398347"/>
            <a:ext cx="900000"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給水管</a:t>
            </a:r>
          </a:p>
        </p:txBody>
      </p:sp>
      <p:sp>
        <p:nvSpPr>
          <p:cNvPr id="69" name="AutoShape 70"/>
          <p:cNvSpPr>
            <a:spLocks noChangeArrowheads="1"/>
          </p:cNvSpPr>
          <p:nvPr/>
        </p:nvSpPr>
        <p:spPr bwMode="auto">
          <a:xfrm>
            <a:off x="4843004" y="4041712"/>
            <a:ext cx="2160000" cy="540000"/>
          </a:xfrm>
          <a:prstGeom prst="rect">
            <a:avLst/>
          </a:prstGeom>
          <a:solidFill>
            <a:schemeClr val="accent2">
              <a:lumMod val="60000"/>
              <a:lumOff val="40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配　水</a:t>
            </a:r>
          </a:p>
        </p:txBody>
      </p:sp>
      <p:sp>
        <p:nvSpPr>
          <p:cNvPr id="70" name="Text Box 71"/>
          <p:cNvSpPr txBox="1">
            <a:spLocks noChangeArrowheads="1"/>
          </p:cNvSpPr>
          <p:nvPr/>
        </p:nvSpPr>
        <p:spPr bwMode="auto">
          <a:xfrm>
            <a:off x="4763813" y="3398347"/>
            <a:ext cx="935038"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配水場</a:t>
            </a:r>
          </a:p>
        </p:txBody>
      </p:sp>
      <p:sp>
        <p:nvSpPr>
          <p:cNvPr id="71" name="Text Box 72"/>
          <p:cNvSpPr txBox="1">
            <a:spLocks noChangeArrowheads="1"/>
          </p:cNvSpPr>
          <p:nvPr/>
        </p:nvSpPr>
        <p:spPr bwMode="auto">
          <a:xfrm>
            <a:off x="5730981" y="3398347"/>
            <a:ext cx="900000"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配水管</a:t>
            </a:r>
          </a:p>
        </p:txBody>
      </p:sp>
      <p:sp>
        <p:nvSpPr>
          <p:cNvPr id="73" name="Line 74"/>
          <p:cNvSpPr>
            <a:spLocks noChangeShapeType="1"/>
          </p:cNvSpPr>
          <p:nvPr/>
        </p:nvSpPr>
        <p:spPr bwMode="auto">
          <a:xfrm flipH="1">
            <a:off x="6118941" y="2639607"/>
            <a:ext cx="739080" cy="540097"/>
          </a:xfrm>
          <a:prstGeom prst="line">
            <a:avLst/>
          </a:prstGeom>
          <a:noFill/>
          <a:ln w="63500">
            <a:solidFill>
              <a:srgbClr val="00FFFF"/>
            </a:solidFill>
            <a:round/>
            <a:headEnd/>
            <a:tailEnd/>
          </a:ln>
        </p:spPr>
        <p:txBody>
          <a:bodyPr wrap="square">
            <a:spAutoFit/>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sp>
        <p:nvSpPr>
          <p:cNvPr id="74" name="Line 76"/>
          <p:cNvSpPr>
            <a:spLocks noChangeShapeType="1"/>
          </p:cNvSpPr>
          <p:nvPr/>
        </p:nvSpPr>
        <p:spPr bwMode="auto">
          <a:xfrm flipH="1">
            <a:off x="6196697" y="2793161"/>
            <a:ext cx="805236" cy="0"/>
          </a:xfrm>
          <a:prstGeom prst="line">
            <a:avLst/>
          </a:prstGeom>
          <a:noFill/>
          <a:ln w="63500">
            <a:solidFill>
              <a:srgbClr val="00FFFF"/>
            </a:solidFill>
            <a:round/>
            <a:headEnd/>
            <a:tailEnd/>
          </a:ln>
        </p:spPr>
        <p:txBody>
          <a:bodyPr wrap="square">
            <a:spAutoFit/>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sp>
        <p:nvSpPr>
          <p:cNvPr id="75" name="Line 77"/>
          <p:cNvSpPr>
            <a:spLocks noChangeShapeType="1"/>
          </p:cNvSpPr>
          <p:nvPr/>
        </p:nvSpPr>
        <p:spPr bwMode="auto">
          <a:xfrm flipH="1" flipV="1">
            <a:off x="5908665" y="2999660"/>
            <a:ext cx="877348" cy="0"/>
          </a:xfrm>
          <a:prstGeom prst="line">
            <a:avLst/>
          </a:prstGeom>
          <a:noFill/>
          <a:ln w="63500">
            <a:solidFill>
              <a:srgbClr val="00FFFF"/>
            </a:solidFill>
            <a:round/>
            <a:headEnd/>
            <a:tailEnd/>
          </a:ln>
        </p:spPr>
        <p:txBody>
          <a:bodyPr wrap="square">
            <a:spAutoFit/>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pic>
        <p:nvPicPr>
          <p:cNvPr id="77" name="Picture 79"/>
          <p:cNvPicPr>
            <a:picLocks noChangeAspect="1" noChangeArrowheads="1"/>
          </p:cNvPicPr>
          <p:nvPr/>
        </p:nvPicPr>
        <p:blipFill>
          <a:blip r:embed="rId3" cstate="print"/>
          <a:srcRect/>
          <a:stretch>
            <a:fillRect/>
          </a:stretch>
        </p:blipFill>
        <p:spPr bwMode="auto">
          <a:xfrm>
            <a:off x="4989363" y="3000283"/>
            <a:ext cx="473075" cy="361950"/>
          </a:xfrm>
          <a:prstGeom prst="rect">
            <a:avLst/>
          </a:prstGeom>
          <a:noFill/>
          <a:ln w="76200" algn="ctr">
            <a:noFill/>
            <a:miter lim="800000"/>
            <a:headEnd/>
            <a:tailEnd/>
          </a:ln>
        </p:spPr>
      </p:pic>
      <p:sp>
        <p:nvSpPr>
          <p:cNvPr id="79" name="AutoShape 84"/>
          <p:cNvSpPr>
            <a:spLocks noChangeArrowheads="1"/>
          </p:cNvSpPr>
          <p:nvPr/>
        </p:nvSpPr>
        <p:spPr bwMode="auto">
          <a:xfrm>
            <a:off x="4253120" y="4041712"/>
            <a:ext cx="539750" cy="540000"/>
          </a:xfrm>
          <a:prstGeom prst="rect">
            <a:avLst/>
          </a:prstGeom>
          <a:solidFill>
            <a:schemeClr val="accent2">
              <a:lumMod val="60000"/>
              <a:lumOff val="40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送水</a:t>
            </a:r>
          </a:p>
        </p:txBody>
      </p:sp>
      <p:pic>
        <p:nvPicPr>
          <p:cNvPr id="80" name="Picture 85"/>
          <p:cNvPicPr>
            <a:picLocks noChangeAspect="1" noChangeArrowheads="1"/>
          </p:cNvPicPr>
          <p:nvPr/>
        </p:nvPicPr>
        <p:blipFill>
          <a:blip r:embed="rId4" cstate="print"/>
          <a:srcRect/>
          <a:stretch>
            <a:fillRect/>
          </a:stretch>
        </p:blipFill>
        <p:spPr bwMode="auto">
          <a:xfrm>
            <a:off x="830203" y="2597778"/>
            <a:ext cx="1176338" cy="382587"/>
          </a:xfrm>
          <a:prstGeom prst="rect">
            <a:avLst/>
          </a:prstGeom>
          <a:noFill/>
          <a:ln w="9525" algn="ctr">
            <a:noFill/>
            <a:miter lim="800000"/>
            <a:headEnd/>
            <a:tailEnd/>
          </a:ln>
        </p:spPr>
      </p:pic>
      <p:sp>
        <p:nvSpPr>
          <p:cNvPr id="81" name="AutoShape 87"/>
          <p:cNvSpPr>
            <a:spLocks noChangeArrowheads="1"/>
          </p:cNvSpPr>
          <p:nvPr/>
        </p:nvSpPr>
        <p:spPr bwMode="auto">
          <a:xfrm>
            <a:off x="2234590" y="4041712"/>
            <a:ext cx="1980000" cy="540000"/>
          </a:xfrm>
          <a:prstGeom prst="rect">
            <a:avLst/>
          </a:prstGeom>
          <a:solidFill>
            <a:schemeClr val="accent2">
              <a:lumMod val="60000"/>
              <a:lumOff val="40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原水～浄水</a:t>
            </a:r>
          </a:p>
        </p:txBody>
      </p:sp>
      <p:sp>
        <p:nvSpPr>
          <p:cNvPr id="82" name="Text Box 88"/>
          <p:cNvSpPr txBox="1">
            <a:spLocks noChangeArrowheads="1"/>
          </p:cNvSpPr>
          <p:nvPr/>
        </p:nvSpPr>
        <p:spPr bwMode="auto">
          <a:xfrm>
            <a:off x="1056746" y="2327205"/>
            <a:ext cx="723253" cy="307766"/>
          </a:xfrm>
          <a:prstGeom prst="rect">
            <a:avLst/>
          </a:prstGeom>
          <a:noFill/>
          <a:ln w="9525">
            <a:noFill/>
            <a:miter lim="800000"/>
            <a:headEnd/>
            <a:tailEnd/>
          </a:ln>
        </p:spPr>
        <p:txBody>
          <a:bodyPr wrap="none" lIns="91429" tIns="45715" rIns="91429" bIns="45715">
            <a:spAutoFit/>
          </a:bodyPr>
          <a:lstStyle/>
          <a:p>
            <a:pP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琵琶湖</a:t>
            </a:r>
          </a:p>
        </p:txBody>
      </p:sp>
      <p:sp>
        <p:nvSpPr>
          <p:cNvPr id="83" name="Text Box 89"/>
          <p:cNvSpPr txBox="1">
            <a:spLocks noChangeArrowheads="1"/>
          </p:cNvSpPr>
          <p:nvPr/>
        </p:nvSpPr>
        <p:spPr bwMode="auto">
          <a:xfrm>
            <a:off x="1697046" y="2882159"/>
            <a:ext cx="543716" cy="324000"/>
          </a:xfrm>
          <a:prstGeom prst="rect">
            <a:avLst/>
          </a:prstGeom>
          <a:noFill/>
          <a:ln w="9525">
            <a:noFill/>
            <a:miter lim="800000"/>
            <a:headEnd/>
            <a:tailEnd/>
          </a:ln>
        </p:spPr>
        <p:txBody>
          <a:bodyPr wrap="none"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淀川</a:t>
            </a:r>
          </a:p>
        </p:txBody>
      </p:sp>
      <p:pic>
        <p:nvPicPr>
          <p:cNvPr id="87" name="Picture 94"/>
          <p:cNvPicPr>
            <a:picLocks noChangeAspect="1" noChangeArrowheads="1"/>
          </p:cNvPicPr>
          <p:nvPr/>
        </p:nvPicPr>
        <p:blipFill>
          <a:blip r:embed="rId5" cstate="print"/>
          <a:srcRect/>
          <a:stretch>
            <a:fillRect/>
          </a:stretch>
        </p:blipFill>
        <p:spPr bwMode="auto">
          <a:xfrm>
            <a:off x="3119709" y="2848632"/>
            <a:ext cx="917575" cy="569913"/>
          </a:xfrm>
          <a:prstGeom prst="rect">
            <a:avLst/>
          </a:prstGeom>
          <a:noFill/>
          <a:ln w="9525">
            <a:noFill/>
            <a:miter lim="800000"/>
            <a:headEnd/>
            <a:tailEnd/>
          </a:ln>
        </p:spPr>
      </p:pic>
      <p:sp>
        <p:nvSpPr>
          <p:cNvPr id="88" name="Text Box 95"/>
          <p:cNvSpPr txBox="1">
            <a:spLocks noChangeArrowheads="1"/>
          </p:cNvSpPr>
          <p:nvPr/>
        </p:nvSpPr>
        <p:spPr bwMode="auto">
          <a:xfrm>
            <a:off x="3111648" y="3398347"/>
            <a:ext cx="864000"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浄水場</a:t>
            </a:r>
          </a:p>
        </p:txBody>
      </p:sp>
      <p:sp>
        <p:nvSpPr>
          <p:cNvPr id="89" name="Text Box 96"/>
          <p:cNvSpPr txBox="1">
            <a:spLocks noChangeArrowheads="1"/>
          </p:cNvSpPr>
          <p:nvPr/>
        </p:nvSpPr>
        <p:spPr bwMode="auto">
          <a:xfrm>
            <a:off x="2170976" y="3398347"/>
            <a:ext cx="902789" cy="288000"/>
          </a:xfrm>
          <a:prstGeom prst="rect">
            <a:avLst/>
          </a:prstGeom>
          <a:noFill/>
          <a:ln w="9525">
            <a:noFill/>
            <a:miter lim="800000"/>
            <a:headEnd/>
            <a:tailEnd/>
          </a:ln>
        </p:spPr>
        <p:txBody>
          <a:bodyPr wrap="none"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取水施設</a:t>
            </a:r>
          </a:p>
        </p:txBody>
      </p:sp>
      <p:sp>
        <p:nvSpPr>
          <p:cNvPr id="92" name="AutoShape 105" descr="市松模様 (大)"/>
          <p:cNvSpPr>
            <a:spLocks noChangeArrowheads="1"/>
          </p:cNvSpPr>
          <p:nvPr/>
        </p:nvSpPr>
        <p:spPr bwMode="auto">
          <a:xfrm rot="10800000">
            <a:off x="2518564" y="3073208"/>
            <a:ext cx="216000" cy="216000"/>
          </a:xfrm>
          <a:custGeom>
            <a:avLst/>
            <a:gdLst>
              <a:gd name="T0" fmla="*/ 330459115 w 21600"/>
              <a:gd name="T1" fmla="*/ 169967565 h 21600"/>
              <a:gd name="T2" fmla="*/ 188833753 w 21600"/>
              <a:gd name="T3" fmla="*/ 339932844 h 21600"/>
              <a:gd name="T4" fmla="*/ 47208341 w 21600"/>
              <a:gd name="T5" fmla="*/ 169967565 h 21600"/>
              <a:gd name="T6" fmla="*/ 18883375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lgCheck">
            <a:fgClr>
              <a:srgbClr val="996633"/>
            </a:fgClr>
            <a:bgClr>
              <a:srgbClr val="FFFFFF"/>
            </a:bgClr>
          </a:pattFill>
          <a:ln w="9525">
            <a:solidFill>
              <a:srgbClr val="4D4D4D"/>
            </a:solidFill>
            <a:miter lim="800000"/>
            <a:headEnd/>
            <a:tailEnd/>
          </a:ln>
          <a:effectLst>
            <a:outerShdw dist="35921" dir="18900000" algn="ctr" rotWithShape="0">
              <a:srgbClr val="808080">
                <a:alpha val="50000"/>
              </a:srgbClr>
            </a:outerShdw>
          </a:effectLst>
        </p:spPr>
        <p:txBody>
          <a:bodyPr wrap="none" anchor="ct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sp>
        <p:nvSpPr>
          <p:cNvPr id="94" name="Text Box 120"/>
          <p:cNvSpPr txBox="1">
            <a:spLocks noChangeArrowheads="1"/>
          </p:cNvSpPr>
          <p:nvPr/>
        </p:nvSpPr>
        <p:spPr bwMode="auto">
          <a:xfrm>
            <a:off x="241693" y="5972965"/>
            <a:ext cx="1800000" cy="756000"/>
          </a:xfrm>
          <a:prstGeom prst="rect">
            <a:avLst/>
          </a:prstGeom>
          <a:noFill/>
          <a:ln>
            <a:solidFill>
              <a:srgbClr val="002060"/>
            </a:solidFill>
            <a:headEnd/>
            <a:tailEnd/>
          </a:ln>
          <a:effectLst/>
        </p:spPr>
        <p:style>
          <a:lnRef idx="1">
            <a:schemeClr val="accent1"/>
          </a:lnRef>
          <a:fillRef idx="3">
            <a:schemeClr val="accent1"/>
          </a:fillRef>
          <a:effectRef idx="2">
            <a:schemeClr val="accent1"/>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大阪広域水道企業団</a:t>
            </a:r>
            <a:endParaRPr kumimoji="0" lang="en-US" altLang="ja-JP" sz="1400" kern="0"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泉北水道企業団</a:t>
            </a:r>
            <a:endParaRPr kumimoji="0" lang="en-US" altLang="ja-JP" sz="1400" kern="0"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＜用水供給事業＞</a:t>
            </a:r>
          </a:p>
        </p:txBody>
      </p:sp>
      <p:sp>
        <p:nvSpPr>
          <p:cNvPr id="95" name="AutoShape 123"/>
          <p:cNvSpPr>
            <a:spLocks noChangeArrowheads="1"/>
          </p:cNvSpPr>
          <p:nvPr/>
        </p:nvSpPr>
        <p:spPr bwMode="auto">
          <a:xfrm>
            <a:off x="4257228" y="6080965"/>
            <a:ext cx="539750" cy="540000"/>
          </a:xfrm>
          <a:prstGeom prst="rect">
            <a:avLst/>
          </a:prstGeom>
          <a:solidFill>
            <a:schemeClr val="accent5">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送水</a:t>
            </a:r>
          </a:p>
        </p:txBody>
      </p:sp>
      <p:sp>
        <p:nvSpPr>
          <p:cNvPr id="96" name="AutoShape 124"/>
          <p:cNvSpPr>
            <a:spLocks noChangeArrowheads="1"/>
          </p:cNvSpPr>
          <p:nvPr/>
        </p:nvSpPr>
        <p:spPr bwMode="auto">
          <a:xfrm>
            <a:off x="2238698" y="6080965"/>
            <a:ext cx="1980000" cy="540000"/>
          </a:xfrm>
          <a:prstGeom prst="rect">
            <a:avLst/>
          </a:prstGeom>
          <a:solidFill>
            <a:schemeClr val="accent5">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原水～浄水</a:t>
            </a:r>
          </a:p>
        </p:txBody>
      </p:sp>
      <p:sp>
        <p:nvSpPr>
          <p:cNvPr id="99" name="Text Box 130"/>
          <p:cNvSpPr txBox="1">
            <a:spLocks noChangeArrowheads="1"/>
          </p:cNvSpPr>
          <p:nvPr/>
        </p:nvSpPr>
        <p:spPr bwMode="auto">
          <a:xfrm>
            <a:off x="237585" y="4956419"/>
            <a:ext cx="1800000" cy="540000"/>
          </a:xfrm>
          <a:prstGeom prst="rect">
            <a:avLst/>
          </a:prstGeom>
          <a:noFill/>
          <a:ln>
            <a:solidFill>
              <a:schemeClr val="accent3">
                <a:lumMod val="50000"/>
              </a:schemeClr>
            </a:solidFill>
            <a:headEnd/>
            <a:tailEnd/>
          </a:ln>
          <a:effectLst/>
        </p:spPr>
        <p:style>
          <a:lnRef idx="1">
            <a:schemeClr val="accent4"/>
          </a:lnRef>
          <a:fillRef idx="3">
            <a:schemeClr val="accent4"/>
          </a:fillRef>
          <a:effectRef idx="2">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４２市町村</a:t>
            </a:r>
            <a:endParaRPr kumimoji="0" lang="en-US" altLang="ja-JP" sz="1400" kern="0"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＜４２の水道事業＞</a:t>
            </a:r>
            <a:endParaRPr kumimoji="0" lang="en-US" altLang="ja-JP" sz="1400" kern="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0" name="AutoShape 84"/>
          <p:cNvSpPr>
            <a:spLocks noChangeArrowheads="1"/>
          </p:cNvSpPr>
          <p:nvPr/>
        </p:nvSpPr>
        <p:spPr bwMode="auto">
          <a:xfrm>
            <a:off x="4256880" y="4952349"/>
            <a:ext cx="539750" cy="153000"/>
          </a:xfrm>
          <a:prstGeom prst="rect">
            <a:avLst/>
          </a:prstGeom>
          <a:solidFill>
            <a:schemeClr val="accent3">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送水</a:t>
            </a:r>
          </a:p>
        </p:txBody>
      </p:sp>
      <p:sp>
        <p:nvSpPr>
          <p:cNvPr id="101" name="AutoShape 87"/>
          <p:cNvSpPr>
            <a:spLocks noChangeArrowheads="1"/>
          </p:cNvSpPr>
          <p:nvPr/>
        </p:nvSpPr>
        <p:spPr bwMode="auto">
          <a:xfrm>
            <a:off x="2234590" y="4952349"/>
            <a:ext cx="1980000" cy="153000"/>
          </a:xfrm>
          <a:prstGeom prst="rect">
            <a:avLst/>
          </a:prstGeom>
          <a:solidFill>
            <a:schemeClr val="accent3">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原水～浄水</a:t>
            </a:r>
          </a:p>
        </p:txBody>
      </p:sp>
      <p:sp>
        <p:nvSpPr>
          <p:cNvPr id="104" name="AutoShape 65"/>
          <p:cNvSpPr>
            <a:spLocks noChangeArrowheads="1"/>
          </p:cNvSpPr>
          <p:nvPr/>
        </p:nvSpPr>
        <p:spPr bwMode="auto">
          <a:xfrm>
            <a:off x="7064417" y="4956419"/>
            <a:ext cx="625308" cy="540000"/>
          </a:xfrm>
          <a:prstGeom prst="rect">
            <a:avLst/>
          </a:prstGeom>
          <a:solidFill>
            <a:schemeClr val="accent3">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給水</a:t>
            </a:r>
          </a:p>
        </p:txBody>
      </p:sp>
      <p:sp>
        <p:nvSpPr>
          <p:cNvPr id="105" name="AutoShape 70"/>
          <p:cNvSpPr>
            <a:spLocks noChangeArrowheads="1"/>
          </p:cNvSpPr>
          <p:nvPr/>
        </p:nvSpPr>
        <p:spPr bwMode="auto">
          <a:xfrm>
            <a:off x="4850523" y="4956419"/>
            <a:ext cx="2160000" cy="540000"/>
          </a:xfrm>
          <a:prstGeom prst="rect">
            <a:avLst/>
          </a:prstGeom>
          <a:solidFill>
            <a:schemeClr val="accent3">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配　水</a:t>
            </a:r>
          </a:p>
        </p:txBody>
      </p:sp>
      <p:sp>
        <p:nvSpPr>
          <p:cNvPr id="106" name="Text Box 63"/>
          <p:cNvSpPr>
            <a:spLocks noChangeArrowheads="1"/>
          </p:cNvSpPr>
          <p:nvPr/>
        </p:nvSpPr>
        <p:spPr bwMode="auto">
          <a:xfrm>
            <a:off x="7892461" y="3951712"/>
            <a:ext cx="1152000" cy="720000"/>
          </a:xfrm>
          <a:prstGeom prst="ellipse">
            <a:avLst/>
          </a:prstGeom>
          <a:solidFill>
            <a:schemeClr val="bg1"/>
          </a:solidFill>
          <a:ln w="38100" cmpd="dbl">
            <a:solidFill>
              <a:srgbClr val="FF0000"/>
            </a:solidFill>
            <a:headEnd/>
            <a:tailEnd/>
          </a:ln>
          <a:effectLst/>
        </p:spPr>
        <p:style>
          <a:lnRef idx="1">
            <a:schemeClr val="accent2"/>
          </a:lnRef>
          <a:fillRef idx="3">
            <a:schemeClr val="accent2"/>
          </a:fillRef>
          <a:effectRef idx="2">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大阪市域</a:t>
            </a:r>
            <a:endParaRPr kumimoji="0" lang="en-US" altLang="ja-JP" sz="1400" kern="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7" name="Text Box 130"/>
          <p:cNvSpPr>
            <a:spLocks noChangeArrowheads="1"/>
          </p:cNvSpPr>
          <p:nvPr/>
        </p:nvSpPr>
        <p:spPr bwMode="auto">
          <a:xfrm>
            <a:off x="7892461" y="4866419"/>
            <a:ext cx="1152000" cy="720000"/>
          </a:xfrm>
          <a:prstGeom prst="ellipse">
            <a:avLst/>
          </a:prstGeom>
          <a:solidFill>
            <a:schemeClr val="bg1"/>
          </a:solidFill>
          <a:ln w="38100" cmpd="dbl">
            <a:solidFill>
              <a:schemeClr val="accent3">
                <a:lumMod val="50000"/>
              </a:schemeClr>
            </a:solidFill>
            <a:headEnd/>
            <a:tailEnd/>
          </a:ln>
          <a:effectLst/>
        </p:spPr>
        <p:style>
          <a:lnRef idx="1">
            <a:schemeClr val="accent4"/>
          </a:lnRef>
          <a:fillRef idx="3">
            <a:schemeClr val="accent4"/>
          </a:fillRef>
          <a:effectRef idx="2">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それぞれの</a:t>
            </a:r>
            <a:endParaRPr kumimoji="0" lang="en-US" altLang="ja-JP" sz="1400" kern="0"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市町村域</a:t>
            </a:r>
            <a:endParaRPr kumimoji="0" lang="en-US" altLang="ja-JP" sz="1400" kern="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4830981" y="6084004"/>
            <a:ext cx="1872000" cy="738664"/>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卸売り（用水供給）</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lang="ja-JP" altLang="en-US" sz="1400" dirty="0" smtClean="0">
                <a:latin typeface="HG丸ｺﾞｼｯｸM-PRO" panose="020F0600000000000000" pitchFamily="50" charset="-128"/>
                <a:ea typeface="HG丸ｺﾞｼｯｸM-PRO" panose="020F0600000000000000" pitchFamily="50" charset="-128"/>
              </a:rPr>
              <a:t>大阪市を除く府域の約</a:t>
            </a:r>
            <a:r>
              <a:rPr lang="en-US" altLang="ja-JP" sz="1400" dirty="0">
                <a:latin typeface="HG丸ｺﾞｼｯｸM-PRO" panose="020F0600000000000000" pitchFamily="50" charset="-128"/>
                <a:ea typeface="HG丸ｺﾞｼｯｸM-PRO" panose="020F0600000000000000" pitchFamily="50" charset="-128"/>
              </a:rPr>
              <a:t>75</a:t>
            </a:r>
            <a:r>
              <a:rPr lang="ja-JP" altLang="en-US" sz="1400" dirty="0">
                <a:latin typeface="HG丸ｺﾞｼｯｸM-PRO" panose="020F0600000000000000" pitchFamily="50" charset="-128"/>
                <a:ea typeface="HG丸ｺﾞｼｯｸM-PRO" panose="020F0600000000000000" pitchFamily="50" charset="-128"/>
              </a:rPr>
              <a:t>％の水を賄う</a:t>
            </a:r>
          </a:p>
        </p:txBody>
      </p:sp>
      <p:sp>
        <p:nvSpPr>
          <p:cNvPr id="2051" name="テキスト ボックス 2050"/>
          <p:cNvSpPr txBox="1"/>
          <p:nvPr/>
        </p:nvSpPr>
        <p:spPr>
          <a:xfrm>
            <a:off x="2308553" y="4656370"/>
            <a:ext cx="2160000" cy="307777"/>
          </a:xfrm>
          <a:prstGeom prst="rect">
            <a:avLst/>
          </a:prstGeom>
          <a:noFill/>
        </p:spPr>
        <p:txBody>
          <a:bodyPr wrap="square" rtlCol="0">
            <a:spAutoFit/>
          </a:bodyPr>
          <a:lstStyle/>
          <a:p>
            <a:pPr algn="ctr"/>
            <a:r>
              <a:rPr lang="ja-JP" altLang="en-US" sz="1400" dirty="0">
                <a:latin typeface="HG丸ｺﾞｼｯｸM-PRO" panose="020F0600000000000000" pitchFamily="50" charset="-128"/>
                <a:ea typeface="HG丸ｺﾞｼｯｸM-PRO" panose="020F0600000000000000" pitchFamily="50" charset="-128"/>
              </a:rPr>
              <a:t>約</a:t>
            </a:r>
            <a:r>
              <a:rPr lang="en-US" altLang="ja-JP" sz="1400" dirty="0">
                <a:latin typeface="HG丸ｺﾞｼｯｸM-PRO" panose="020F0600000000000000" pitchFamily="50" charset="-128"/>
                <a:ea typeface="HG丸ｺﾞｼｯｸM-PRO" panose="020F0600000000000000" pitchFamily="50" charset="-128"/>
              </a:rPr>
              <a:t>25</a:t>
            </a:r>
            <a:r>
              <a:rPr kumimoji="1" lang="ja-JP" altLang="en-US"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の水は自ら製造</a:t>
            </a:r>
            <a:endParaRPr kumimoji="1" lang="ja-JP" altLang="en-US" sz="1400"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1380268" y="2932414"/>
            <a:ext cx="288000" cy="288000"/>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sp>
        <p:nvSpPr>
          <p:cNvPr id="108" name="Line 74"/>
          <p:cNvSpPr>
            <a:spLocks noChangeShapeType="1"/>
          </p:cNvSpPr>
          <p:nvPr/>
        </p:nvSpPr>
        <p:spPr bwMode="auto">
          <a:xfrm flipH="1">
            <a:off x="5633885" y="2768419"/>
            <a:ext cx="562812" cy="411286"/>
          </a:xfrm>
          <a:prstGeom prst="line">
            <a:avLst/>
          </a:prstGeom>
          <a:noFill/>
          <a:ln w="63500">
            <a:solidFill>
              <a:srgbClr val="00FFFF"/>
            </a:solidFill>
            <a:round/>
            <a:headEnd/>
            <a:tailEnd/>
          </a:ln>
        </p:spPr>
        <p:txBody>
          <a:bodyPr wrap="square">
            <a:spAutoFit/>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sp>
        <p:nvSpPr>
          <p:cNvPr id="109" name="Text Box 72"/>
          <p:cNvSpPr txBox="1">
            <a:spLocks noChangeArrowheads="1"/>
          </p:cNvSpPr>
          <p:nvPr/>
        </p:nvSpPr>
        <p:spPr bwMode="auto">
          <a:xfrm>
            <a:off x="4066405" y="3398347"/>
            <a:ext cx="900000"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送水管</a:t>
            </a:r>
          </a:p>
        </p:txBody>
      </p:sp>
      <p:sp>
        <p:nvSpPr>
          <p:cNvPr id="113" name="テキスト ボックス 112"/>
          <p:cNvSpPr txBox="1"/>
          <p:nvPr/>
        </p:nvSpPr>
        <p:spPr>
          <a:xfrm>
            <a:off x="638509" y="635976"/>
            <a:ext cx="8070062" cy="1246495"/>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メイリオ" panose="020B0604030504040204" pitchFamily="50" charset="-128"/>
              </a:rPr>
              <a:t>水道事業は、水源から取水し、浄水場で製造した水道水を市町村の配水場まで送水し、各市町村が配水管を通じて各家庭、ユーザーまで届けて</a:t>
            </a:r>
            <a:r>
              <a:rPr lang="ja-JP" altLang="en-US" sz="1500" dirty="0" smtClean="0">
                <a:latin typeface="Meiryo UI" panose="020B0604030504040204" pitchFamily="50" charset="-128"/>
                <a:ea typeface="Meiryo UI" panose="020B0604030504040204" pitchFamily="50" charset="-128"/>
                <a:cs typeface="メイリオ" panose="020B0604030504040204" pitchFamily="50" charset="-128"/>
              </a:rPr>
              <a:t>いる。</a:t>
            </a:r>
            <a:endParaRPr lang="en-US" altLang="ja-JP" sz="15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メイリオ" panose="020B0604030504040204" pitchFamily="50" charset="-128"/>
              </a:rPr>
              <a:t>前回調査では、淀川水系の浄水場の最適化について分析を行った。</a:t>
            </a:r>
            <a:endParaRPr lang="en-US" altLang="ja-JP" sz="15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メイリオ" panose="020B0604030504040204" pitchFamily="50" charset="-128"/>
              </a:rPr>
              <a:t>今回調査では、大阪市を含む全市町村の管路 </a:t>
            </a:r>
            <a:r>
              <a:rPr lang="en-US" altLang="ja-JP" sz="15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500" dirty="0">
                <a:latin typeface="Meiryo UI" panose="020B0604030504040204" pitchFamily="50" charset="-128"/>
                <a:ea typeface="Meiryo UI" panose="020B0604030504040204" pitchFamily="50" charset="-128"/>
                <a:cs typeface="メイリオ" panose="020B0604030504040204" pitchFamily="50" charset="-128"/>
              </a:rPr>
              <a:t>導水管・送水管・配水管</a:t>
            </a:r>
            <a:r>
              <a:rPr lang="en-US" altLang="ja-JP" sz="15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500" dirty="0">
                <a:latin typeface="Meiryo UI" panose="020B0604030504040204" pitchFamily="50" charset="-128"/>
                <a:ea typeface="Meiryo UI" panose="020B0604030504040204" pitchFamily="50" charset="-128"/>
                <a:cs typeface="メイリオ" panose="020B0604030504040204" pitchFamily="50" charset="-128"/>
              </a:rPr>
              <a:t> を分析の対象と</a:t>
            </a:r>
            <a:r>
              <a:rPr lang="ja-JP" altLang="en-US" sz="1500" dirty="0" smtClean="0">
                <a:latin typeface="Meiryo UI" panose="020B0604030504040204" pitchFamily="50" charset="-128"/>
                <a:ea typeface="Meiryo UI" panose="020B0604030504040204" pitchFamily="50" charset="-128"/>
                <a:cs typeface="メイリオ" panose="020B0604030504040204" pitchFamily="50" charset="-128"/>
              </a:rPr>
              <a:t>した。（</a:t>
            </a:r>
            <a:r>
              <a:rPr lang="ja-JP" altLang="en-US" sz="1500" dirty="0">
                <a:latin typeface="Meiryo UI" panose="020B0604030504040204" pitchFamily="50" charset="-128"/>
                <a:ea typeface="Meiryo UI" panose="020B0604030504040204" pitchFamily="50" charset="-128"/>
                <a:cs typeface="メイリオ" panose="020B0604030504040204" pitchFamily="50" charset="-128"/>
              </a:rPr>
              <a:t>用水事業者は対象外とした）</a:t>
            </a:r>
            <a:endParaRPr lang="en-US" altLang="ja-JP" sz="15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14" name="テキスト ボックス 113"/>
          <p:cNvSpPr txBox="1"/>
          <p:nvPr/>
        </p:nvSpPr>
        <p:spPr>
          <a:xfrm>
            <a:off x="1794730" y="159946"/>
            <a:ext cx="5564928"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cs typeface="メイリオ" panose="020B0604030504040204" pitchFamily="50" charset="-128"/>
              </a:rPr>
              <a:t>水道事業の流れと施設設備（今回の分析対象）</a:t>
            </a:r>
          </a:p>
        </p:txBody>
      </p:sp>
      <p:sp>
        <p:nvSpPr>
          <p:cNvPr id="47" name="円/楕円 46"/>
          <p:cNvSpPr/>
          <p:nvPr/>
        </p:nvSpPr>
        <p:spPr>
          <a:xfrm>
            <a:off x="2140671" y="2561447"/>
            <a:ext cx="581964" cy="177801"/>
          </a:xfrm>
          <a:prstGeom prst="ellipse">
            <a:avLst/>
          </a:prstGeom>
          <a:solidFill>
            <a:srgbClr val="00FF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Text Box 96"/>
          <p:cNvSpPr txBox="1">
            <a:spLocks noChangeArrowheads="1"/>
          </p:cNvSpPr>
          <p:nvPr/>
        </p:nvSpPr>
        <p:spPr bwMode="auto">
          <a:xfrm>
            <a:off x="2049690" y="2293501"/>
            <a:ext cx="646309" cy="276989"/>
          </a:xfrm>
          <a:prstGeom prst="rect">
            <a:avLst/>
          </a:prstGeom>
          <a:noFill/>
          <a:ln w="9525">
            <a:noFill/>
            <a:miter lim="800000"/>
            <a:headEnd/>
            <a:tailEnd/>
          </a:ln>
        </p:spPr>
        <p:txBody>
          <a:bodyPr wrap="none" lIns="91429" tIns="45715" rIns="91429" bIns="45715">
            <a:spAutoFit/>
          </a:bodyPr>
          <a:lstStyle/>
          <a:p>
            <a:pPr>
              <a:defRPr/>
            </a:pPr>
            <a:r>
              <a:rPr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地下水</a:t>
            </a:r>
          </a:p>
        </p:txBody>
      </p:sp>
      <p:cxnSp>
        <p:nvCxnSpPr>
          <p:cNvPr id="50" name="直線コネクタ 49"/>
          <p:cNvCxnSpPr>
            <a:stCxn id="47" idx="4"/>
          </p:cNvCxnSpPr>
          <p:nvPr/>
        </p:nvCxnSpPr>
        <p:spPr>
          <a:xfrm>
            <a:off x="2431653" y="2739248"/>
            <a:ext cx="190717" cy="333960"/>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sp>
        <p:nvSpPr>
          <p:cNvPr id="112" name="右矢印 111"/>
          <p:cNvSpPr/>
          <p:nvPr/>
        </p:nvSpPr>
        <p:spPr>
          <a:xfrm rot="19206312">
            <a:off x="4339791" y="5589659"/>
            <a:ext cx="556392" cy="358517"/>
          </a:xfrm>
          <a:prstGeom prst="rightArrow">
            <a:avLst/>
          </a:prstGeom>
          <a:solidFill>
            <a:schemeClr val="accent6">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49" name="Text Box 72"/>
          <p:cNvSpPr txBox="1">
            <a:spLocks noChangeArrowheads="1"/>
          </p:cNvSpPr>
          <p:nvPr/>
        </p:nvSpPr>
        <p:spPr bwMode="auto">
          <a:xfrm>
            <a:off x="1209340" y="3388464"/>
            <a:ext cx="900000" cy="307766"/>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導水管</a:t>
            </a:r>
          </a:p>
        </p:txBody>
      </p:sp>
      <p:sp>
        <p:nvSpPr>
          <p:cNvPr id="12" name="テキスト ボックス 11"/>
          <p:cNvSpPr txBox="1"/>
          <p:nvPr/>
        </p:nvSpPr>
        <p:spPr>
          <a:xfrm>
            <a:off x="5023007" y="4666184"/>
            <a:ext cx="1600379" cy="288147"/>
          </a:xfrm>
          <a:prstGeom prst="rect">
            <a:avLst/>
          </a:prstGeom>
          <a:noFill/>
          <a:ln w="28575">
            <a:solidFill>
              <a:srgbClr val="FF0000"/>
            </a:solidFill>
            <a:prstDash val="solid"/>
          </a:ln>
        </p:spPr>
        <p:txBody>
          <a:bodyPr wrap="square" lIns="36000" tIns="36000" rIns="36000" bIns="36000" rtlCol="0">
            <a:spAutoFit/>
          </a:bodyPr>
          <a:lstStyle/>
          <a:p>
            <a:pPr algn="ctr"/>
            <a:r>
              <a:rPr kumimoji="1" lang="ja-JP" altLang="en-US" sz="1400" b="1" dirty="0">
                <a:latin typeface="Meiryo UI" panose="020B0604030504040204" pitchFamily="50" charset="-128"/>
                <a:ea typeface="Meiryo UI" panose="020B0604030504040204" pitchFamily="50" charset="-128"/>
              </a:rPr>
              <a:t>今回の分析対象</a:t>
            </a:r>
          </a:p>
        </p:txBody>
      </p:sp>
      <p:cxnSp>
        <p:nvCxnSpPr>
          <p:cNvPr id="62" name="直線コネクタ 61"/>
          <p:cNvCxnSpPr/>
          <p:nvPr/>
        </p:nvCxnSpPr>
        <p:spPr>
          <a:xfrm>
            <a:off x="167421" y="53569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3017566" y="2680757"/>
            <a:ext cx="1756980" cy="1044000"/>
          </a:xfrm>
          <a:prstGeom prst="roundRect">
            <a:avLst/>
          </a:prstGeom>
          <a:solidFill>
            <a:schemeClr val="accent1">
              <a:lumMod val="20000"/>
              <a:lumOff val="80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4192412" y="3326347"/>
            <a:ext cx="6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5766981" y="3326347"/>
            <a:ext cx="792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987162" y="2389166"/>
            <a:ext cx="1261884"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前回の分析対象</a:t>
            </a:r>
          </a:p>
        </p:txBody>
      </p:sp>
      <p:sp>
        <p:nvSpPr>
          <p:cNvPr id="93" name="正方形/長方形 92"/>
          <p:cNvSpPr/>
          <p:nvPr/>
        </p:nvSpPr>
        <p:spPr>
          <a:xfrm>
            <a:off x="1244407" y="3304365"/>
            <a:ext cx="792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2141532" y="3944203"/>
            <a:ext cx="2688608" cy="2811439"/>
          </a:xfrm>
          <a:custGeom>
            <a:avLst/>
            <a:gdLst>
              <a:gd name="connsiteX0" fmla="*/ 0 w 2688608"/>
              <a:gd name="connsiteY0" fmla="*/ 0 h 2811439"/>
              <a:gd name="connsiteX1" fmla="*/ 2333767 w 2688608"/>
              <a:gd name="connsiteY1" fmla="*/ 0 h 2811439"/>
              <a:gd name="connsiteX2" fmla="*/ 2333767 w 2688608"/>
              <a:gd name="connsiteY2" fmla="*/ 832513 h 2811439"/>
              <a:gd name="connsiteX3" fmla="*/ 2047164 w 2688608"/>
              <a:gd name="connsiteY3" fmla="*/ 832513 h 2811439"/>
              <a:gd name="connsiteX4" fmla="*/ 2047164 w 2688608"/>
              <a:gd name="connsiteY4" fmla="*/ 1924334 h 2811439"/>
              <a:gd name="connsiteX5" fmla="*/ 2688608 w 2688608"/>
              <a:gd name="connsiteY5" fmla="*/ 1924334 h 2811439"/>
              <a:gd name="connsiteX6" fmla="*/ 2688608 w 2688608"/>
              <a:gd name="connsiteY6" fmla="*/ 2811439 h 2811439"/>
              <a:gd name="connsiteX7" fmla="*/ 27295 w 2688608"/>
              <a:gd name="connsiteY7" fmla="*/ 2811439 h 2811439"/>
              <a:gd name="connsiteX8" fmla="*/ 0 w 2688608"/>
              <a:gd name="connsiteY8" fmla="*/ 0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608" h="2811439">
                <a:moveTo>
                  <a:pt x="0" y="0"/>
                </a:moveTo>
                <a:lnTo>
                  <a:pt x="2333767" y="0"/>
                </a:lnTo>
                <a:lnTo>
                  <a:pt x="2333767" y="832513"/>
                </a:lnTo>
                <a:lnTo>
                  <a:pt x="2047164" y="832513"/>
                </a:lnTo>
                <a:lnTo>
                  <a:pt x="2047164" y="1924334"/>
                </a:lnTo>
                <a:lnTo>
                  <a:pt x="2688608" y="1924334"/>
                </a:lnTo>
                <a:lnTo>
                  <a:pt x="2688608" y="2811439"/>
                </a:lnTo>
                <a:lnTo>
                  <a:pt x="27295" y="2811439"/>
                </a:lnTo>
                <a:lnTo>
                  <a:pt x="0" y="0"/>
                </a:lnTo>
                <a:close/>
              </a:path>
            </a:pathLst>
          </a:custGeom>
          <a:solidFill>
            <a:srgbClr val="DEEBF7">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4265459" y="3944203"/>
            <a:ext cx="2729552" cy="1719618"/>
          </a:xfrm>
          <a:custGeom>
            <a:avLst/>
            <a:gdLst>
              <a:gd name="connsiteX0" fmla="*/ 2729552 w 2729552"/>
              <a:gd name="connsiteY0" fmla="*/ 0 h 1719618"/>
              <a:gd name="connsiteX1" fmla="*/ 259307 w 2729552"/>
              <a:gd name="connsiteY1" fmla="*/ 0 h 1719618"/>
              <a:gd name="connsiteX2" fmla="*/ 259307 w 2729552"/>
              <a:gd name="connsiteY2" fmla="*/ 887104 h 1719618"/>
              <a:gd name="connsiteX3" fmla="*/ 0 w 2729552"/>
              <a:gd name="connsiteY3" fmla="*/ 887104 h 1719618"/>
              <a:gd name="connsiteX4" fmla="*/ 0 w 2729552"/>
              <a:gd name="connsiteY4" fmla="*/ 1719618 h 1719618"/>
              <a:gd name="connsiteX5" fmla="*/ 2729552 w 2729552"/>
              <a:gd name="connsiteY5" fmla="*/ 1719618 h 1719618"/>
              <a:gd name="connsiteX6" fmla="*/ 2729552 w 2729552"/>
              <a:gd name="connsiteY6" fmla="*/ 0 h 171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9552" h="1719618">
                <a:moveTo>
                  <a:pt x="2729552" y="0"/>
                </a:moveTo>
                <a:lnTo>
                  <a:pt x="259307" y="0"/>
                </a:lnTo>
                <a:lnTo>
                  <a:pt x="259307" y="887104"/>
                </a:lnTo>
                <a:lnTo>
                  <a:pt x="0" y="887104"/>
                </a:lnTo>
                <a:lnTo>
                  <a:pt x="0" y="1719618"/>
                </a:lnTo>
                <a:lnTo>
                  <a:pt x="2729552" y="1719618"/>
                </a:lnTo>
                <a:lnTo>
                  <a:pt x="2729552"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0" y="28209"/>
            <a:ext cx="1718740"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０．今回の作業について</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12</a:t>
            </a:fld>
            <a:endParaRPr lang="ja-JP" altLang="en-US"/>
          </a:p>
        </p:txBody>
      </p:sp>
    </p:spTree>
    <p:extLst>
      <p:ext uri="{BB962C8B-B14F-4D97-AF65-F5344CB8AC3E}">
        <p14:creationId xmlns:p14="http://schemas.microsoft.com/office/powerpoint/2010/main" val="2416445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 xmlns:a16="http://schemas.microsoft.com/office/drawing/2014/main" id="{6CC03C2D-3F84-41F2-B6EC-B71447FACB3B}"/>
              </a:ext>
            </a:extLst>
          </p:cNvPr>
          <p:cNvSpPr/>
          <p:nvPr/>
        </p:nvSpPr>
        <p:spPr>
          <a:xfrm>
            <a:off x="167421" y="4469802"/>
            <a:ext cx="7892056" cy="2086016"/>
          </a:xfrm>
          <a:prstGeom prst="rect">
            <a:avLst/>
          </a:prstGeom>
          <a:solidFill>
            <a:schemeClr val="accent1">
              <a:lumMod val="20000"/>
              <a:lumOff val="80000"/>
              <a:alpha val="5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8112635" y="3257978"/>
            <a:ext cx="847792" cy="3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rPr>
              <a:t>1,884</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1778017" y="3288704"/>
            <a:ext cx="847792"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1,465</a:t>
            </a:r>
            <a:endParaRPr kumimoji="1" lang="ja-JP" altLang="en-US" sz="1200" dirty="0">
              <a:latin typeface="Meiryo UI" panose="020B0604030504040204" pitchFamily="50" charset="-128"/>
              <a:ea typeface="Meiryo UI" panose="020B0604030504040204" pitchFamily="50" charset="-128"/>
            </a:endParaRPr>
          </a:p>
        </p:txBody>
      </p:sp>
      <p:sp>
        <p:nvSpPr>
          <p:cNvPr id="51" name="正方形/長方形 50"/>
          <p:cNvSpPr/>
          <p:nvPr/>
        </p:nvSpPr>
        <p:spPr>
          <a:xfrm>
            <a:off x="2890731" y="3514946"/>
            <a:ext cx="847792" cy="7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正方形/長方形 51"/>
          <p:cNvSpPr/>
          <p:nvPr/>
        </p:nvSpPr>
        <p:spPr>
          <a:xfrm>
            <a:off x="1778017" y="4672268"/>
            <a:ext cx="847792" cy="1764000"/>
          </a:xfrm>
          <a:prstGeom prst="rect">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9,801</a:t>
            </a:r>
            <a:endParaRPr kumimoji="1" lang="ja-JP" altLang="en-US" sz="1400" b="1" dirty="0">
              <a:latin typeface="Meiryo UI" panose="020B0604030504040204" pitchFamily="50" charset="-128"/>
              <a:ea typeface="Meiryo UI" panose="020B0604030504040204" pitchFamily="50" charset="-128"/>
            </a:endParaRPr>
          </a:p>
        </p:txBody>
      </p:sp>
      <p:sp>
        <p:nvSpPr>
          <p:cNvPr id="53" name="正方形/長方形 52"/>
          <p:cNvSpPr/>
          <p:nvPr/>
        </p:nvSpPr>
        <p:spPr>
          <a:xfrm>
            <a:off x="2890731" y="4627451"/>
            <a:ext cx="847792" cy="1800000"/>
          </a:xfrm>
          <a:prstGeom prst="rect">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9,945</a:t>
            </a:r>
            <a:endParaRPr kumimoji="1" lang="ja-JP" altLang="en-US" sz="14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4001745" y="4953497"/>
            <a:ext cx="847792" cy="1476000"/>
          </a:xfrm>
          <a:prstGeom prst="rect">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8,126</a:t>
            </a:r>
            <a:endParaRPr kumimoji="1" lang="ja-JP" altLang="en-US" sz="14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8112635" y="5499362"/>
            <a:ext cx="847792" cy="936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5,451</a:t>
            </a:r>
            <a:endParaRPr kumimoji="1" lang="en-US" altLang="ja-JP" sz="14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7687905" y="1925028"/>
            <a:ext cx="1569660" cy="276999"/>
          </a:xfrm>
          <a:prstGeom prst="rect">
            <a:avLst/>
          </a:prstGeom>
          <a:noFill/>
        </p:spPr>
        <p:txBody>
          <a:bodyPr wrap="none" rtlCol="0">
            <a:spAutoFit/>
          </a:bodyPr>
          <a:lstStyle/>
          <a:p>
            <a:pPr algn="ctr"/>
            <a:r>
              <a:rPr lang="ja-JP" altLang="en-US" sz="1200" b="1" dirty="0" smtClean="0">
                <a:latin typeface="Meiryo UI" panose="020B0604030504040204" pitchFamily="50" charset="-128"/>
                <a:ea typeface="Meiryo UI" panose="020B0604030504040204" pitchFamily="50" charset="-128"/>
              </a:rPr>
              <a:t>大阪広域水道</a:t>
            </a:r>
            <a:r>
              <a:rPr kumimoji="1" lang="ja-JP" altLang="en-US" sz="1200" b="1" dirty="0" smtClean="0">
                <a:latin typeface="Meiryo UI" panose="020B0604030504040204" pitchFamily="50" charset="-128"/>
                <a:ea typeface="Meiryo UI" panose="020B0604030504040204" pitchFamily="50" charset="-128"/>
              </a:rPr>
              <a:t>企業団</a:t>
            </a:r>
            <a:endParaRPr kumimoji="1" lang="en-US" altLang="ja-JP" sz="1200" b="1"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206159" y="2941065"/>
            <a:ext cx="1523173" cy="553998"/>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浄水施設</a:t>
            </a:r>
            <a:endParaRPr kumimoji="1" lang="en-US" altLang="ja-JP" sz="1400" b="1" dirty="0">
              <a:latin typeface="Meiryo UI" panose="020B0604030504040204" pitchFamily="50" charset="-128"/>
              <a:ea typeface="Meiryo UI" panose="020B0604030504040204" pitchFamily="50" charset="-128"/>
            </a:endParaRPr>
          </a:p>
          <a:p>
            <a:pPr algn="ctr"/>
            <a:endParaRPr lang="en-US" altLang="ja-JP" sz="400"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1,500</a:t>
            </a:r>
            <a:r>
              <a:rPr lang="ja-JP" altLang="en-US" sz="1200" b="1" dirty="0">
                <a:latin typeface="Meiryo UI" panose="020B0604030504040204" pitchFamily="50" charset="-128"/>
                <a:ea typeface="Meiryo UI" panose="020B0604030504040204" pitchFamily="50" charset="-128"/>
              </a:rPr>
              <a:t>億円＋</a:t>
            </a:r>
            <a:r>
              <a:rPr lang="en-US" altLang="ja-JP" sz="1200" b="1" dirty="0">
                <a:latin typeface="Meiryo UI" panose="020B0604030504040204" pitchFamily="50" charset="-128"/>
                <a:ea typeface="Meiryo UI" panose="020B0604030504040204" pitchFamily="50" charset="-128"/>
              </a:rPr>
              <a:t>α</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387396" y="2574088"/>
            <a:ext cx="1428541" cy="101566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淀川系浄水場の最適化により、最大で</a:t>
            </a:r>
            <a:r>
              <a:rPr lang="en-US" altLang="ja-JP" sz="1200" b="1" u="sng" dirty="0">
                <a:latin typeface="Meiryo UI" panose="020B0604030504040204" pitchFamily="50" charset="-128"/>
                <a:ea typeface="Meiryo UI" panose="020B0604030504040204" pitchFamily="50" charset="-128"/>
              </a:rPr>
              <a:t>645</a:t>
            </a:r>
            <a:r>
              <a:rPr kumimoji="1" lang="ja-JP" altLang="en-US" sz="1200" b="1" u="sng" dirty="0">
                <a:latin typeface="Meiryo UI" panose="020B0604030504040204" pitchFamily="50" charset="-128"/>
                <a:ea typeface="Meiryo UI" panose="020B0604030504040204" pitchFamily="50" charset="-128"/>
              </a:rPr>
              <a:t>億円（年</a:t>
            </a:r>
            <a:r>
              <a:rPr kumimoji="1" lang="en-US" altLang="ja-JP" sz="1200" b="1" u="sng" dirty="0">
                <a:latin typeface="Meiryo UI" panose="020B0604030504040204" pitchFamily="50" charset="-128"/>
                <a:ea typeface="Meiryo UI" panose="020B0604030504040204" pitchFamily="50" charset="-128"/>
              </a:rPr>
              <a:t>25</a:t>
            </a:r>
            <a:r>
              <a:rPr kumimoji="1" lang="ja-JP" altLang="en-US" sz="1200" b="1" u="sng" dirty="0">
                <a:latin typeface="Meiryo UI" panose="020B0604030504040204" pitchFamily="50" charset="-128"/>
                <a:ea typeface="Meiryo UI" panose="020B0604030504040204" pitchFamily="50" charset="-128"/>
              </a:rPr>
              <a:t>億円）</a:t>
            </a:r>
            <a:r>
              <a:rPr kumimoji="1" lang="ja-JP" altLang="en-US" sz="1200" dirty="0">
                <a:latin typeface="Meiryo UI" panose="020B0604030504040204" pitchFamily="50" charset="-128"/>
                <a:ea typeface="Meiryo UI" panose="020B0604030504040204" pitchFamily="50" charset="-128"/>
              </a:rPr>
              <a:t>の期待効果を試算</a:t>
            </a:r>
          </a:p>
        </p:txBody>
      </p:sp>
      <p:sp>
        <p:nvSpPr>
          <p:cNvPr id="59" name="角丸四角形 58"/>
          <p:cNvSpPr/>
          <p:nvPr/>
        </p:nvSpPr>
        <p:spPr>
          <a:xfrm>
            <a:off x="311882" y="1443959"/>
            <a:ext cx="5724000" cy="288000"/>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給水事業者</a:t>
            </a:r>
          </a:p>
        </p:txBody>
      </p:sp>
      <p:sp>
        <p:nvSpPr>
          <p:cNvPr id="60" name="角丸四角形 59"/>
          <p:cNvSpPr/>
          <p:nvPr/>
        </p:nvSpPr>
        <p:spPr>
          <a:xfrm>
            <a:off x="7996531" y="1443959"/>
            <a:ext cx="1080000" cy="288000"/>
          </a:xfrm>
          <a:prstGeom prst="roundRect">
            <a:avLst/>
          </a:prstGeom>
          <a:solidFill>
            <a:schemeClr val="accent1">
              <a:lumMod val="20000"/>
              <a:lumOff val="8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用水事業者</a:t>
            </a:r>
          </a:p>
        </p:txBody>
      </p:sp>
      <p:sp>
        <p:nvSpPr>
          <p:cNvPr id="61" name="テキスト ボックス 60"/>
          <p:cNvSpPr txBox="1"/>
          <p:nvPr/>
        </p:nvSpPr>
        <p:spPr>
          <a:xfrm>
            <a:off x="1865869" y="1920126"/>
            <a:ext cx="646331"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rPr>
              <a:t>大阪市</a:t>
            </a:r>
            <a:endParaRPr kumimoji="1" lang="en-US" altLang="ja-JP" sz="1200"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2784619" y="1827793"/>
            <a:ext cx="1034259" cy="461665"/>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rPr>
              <a:t>中核・特例市</a:t>
            </a:r>
            <a:endParaRPr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（９市）</a:t>
            </a:r>
            <a:endParaRPr kumimoji="1" lang="en-US" altLang="ja-JP" sz="1200" b="1" dirty="0">
              <a:latin typeface="Meiryo UI" panose="020B0604030504040204" pitchFamily="50" charset="-128"/>
              <a:ea typeface="Meiryo UI" panose="020B0604030504040204" pitchFamily="50" charset="-128"/>
            </a:endParaRPr>
          </a:p>
        </p:txBody>
      </p:sp>
      <p:cxnSp>
        <p:nvCxnSpPr>
          <p:cNvPr id="63" name="直線コネクタ 62"/>
          <p:cNvCxnSpPr/>
          <p:nvPr/>
        </p:nvCxnSpPr>
        <p:spPr>
          <a:xfrm>
            <a:off x="275899" y="3587396"/>
            <a:ext cx="8676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205357" y="5210188"/>
            <a:ext cx="1524776" cy="646331"/>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管路</a:t>
            </a:r>
            <a:endParaRPr kumimoji="1" lang="en-US" altLang="ja-JP" sz="1400" b="1" dirty="0">
              <a:latin typeface="Meiryo UI" panose="020B0604030504040204" pitchFamily="50" charset="-128"/>
              <a:ea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約</a:t>
            </a:r>
            <a:r>
              <a:rPr kumimoji="1" lang="en-US" altLang="ja-JP" sz="1200" b="1" dirty="0">
                <a:latin typeface="Meiryo UI" panose="020B0604030504040204" pitchFamily="50" charset="-128"/>
                <a:ea typeface="Meiryo UI" panose="020B0604030504040204" pitchFamily="50" charset="-128"/>
              </a:rPr>
              <a:t>2</a:t>
            </a:r>
            <a:r>
              <a:rPr kumimoji="1" lang="ja-JP" altLang="en-US" sz="1200" b="1" dirty="0">
                <a:latin typeface="Meiryo UI" panose="020B0604030504040204" pitchFamily="50" charset="-128"/>
                <a:ea typeface="Meiryo UI" panose="020B0604030504040204" pitchFamily="50" charset="-128"/>
              </a:rPr>
              <a:t>兆</a:t>
            </a:r>
            <a:r>
              <a:rPr lang="en-US" altLang="ja-JP" sz="1200" b="1" dirty="0">
                <a:latin typeface="Meiryo UI" panose="020B0604030504040204" pitchFamily="50" charset="-128"/>
                <a:ea typeface="Meiryo UI" panose="020B0604030504040204" pitchFamily="50" charset="-128"/>
              </a:rPr>
              <a:t>9</a:t>
            </a:r>
            <a:r>
              <a:rPr kumimoji="1" lang="en-US" altLang="ja-JP" sz="1200" b="1" dirty="0">
                <a:latin typeface="Meiryo UI" panose="020B0604030504040204" pitchFamily="50" charset="-128"/>
                <a:ea typeface="Meiryo UI" panose="020B0604030504040204" pitchFamily="50" charset="-128"/>
              </a:rPr>
              <a:t>,000</a:t>
            </a:r>
            <a:r>
              <a:rPr kumimoji="1" lang="ja-JP" altLang="en-US" sz="1200" b="1" dirty="0">
                <a:latin typeface="Meiryo UI" panose="020B0604030504040204" pitchFamily="50" charset="-128"/>
                <a:ea typeface="Meiryo UI" panose="020B0604030504040204" pitchFamily="50" charset="-128"/>
              </a:rPr>
              <a:t>億円</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3985401" y="1827793"/>
            <a:ext cx="854722" cy="461665"/>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rPr>
              <a:t>一般市</a:t>
            </a:r>
            <a:endParaRPr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23</a:t>
            </a:r>
            <a:r>
              <a:rPr lang="ja-JP" altLang="en-US" sz="1200" b="1" dirty="0">
                <a:latin typeface="Meiryo UI" panose="020B0604030504040204" pitchFamily="50" charset="-128"/>
                <a:ea typeface="Meiryo UI" panose="020B0604030504040204" pitchFamily="50" charset="-128"/>
              </a:rPr>
              <a:t>市）</a:t>
            </a:r>
            <a:endParaRPr kumimoji="1" lang="en-US" altLang="ja-JP" sz="1200" b="1" dirty="0">
              <a:latin typeface="Meiryo UI" panose="020B0604030504040204" pitchFamily="50" charset="-128"/>
              <a:ea typeface="Meiryo UI" panose="020B0604030504040204" pitchFamily="50" charset="-128"/>
            </a:endParaRPr>
          </a:p>
        </p:txBody>
      </p:sp>
      <p:sp>
        <p:nvSpPr>
          <p:cNvPr id="66" name="正方形/長方形 65"/>
          <p:cNvSpPr/>
          <p:nvPr/>
        </p:nvSpPr>
        <p:spPr>
          <a:xfrm>
            <a:off x="5106468" y="6219402"/>
            <a:ext cx="847792" cy="216000"/>
          </a:xfrm>
          <a:prstGeom prst="rect">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1,104</a:t>
            </a:r>
            <a:endParaRPr kumimoji="1" lang="ja-JP" altLang="en-US" sz="1200" b="1"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5167068" y="1920126"/>
            <a:ext cx="700834" cy="276999"/>
          </a:xfrm>
          <a:prstGeom prst="rect">
            <a:avLst/>
          </a:prstGeom>
          <a:noFill/>
        </p:spPr>
        <p:txBody>
          <a:bodyPr wrap="none" rtlCol="0">
            <a:spAutoFit/>
          </a:bodyPr>
          <a:lstStyle/>
          <a:p>
            <a:pPr algn="ctr"/>
            <a:r>
              <a:rPr lang="en-US" altLang="ja-JP" sz="1200" b="1" dirty="0">
                <a:latin typeface="Meiryo UI" panose="020B0604030504040204" pitchFamily="50" charset="-128"/>
                <a:ea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rPr>
              <a:t>町村</a:t>
            </a:r>
            <a:endParaRPr kumimoji="1" lang="en-US" altLang="ja-JP" sz="1200" b="1" dirty="0">
              <a:latin typeface="Meiryo UI" panose="020B0604030504040204" pitchFamily="50" charset="-128"/>
              <a:ea typeface="Meiryo UI" panose="020B0604030504040204" pitchFamily="50" charset="-128"/>
            </a:endParaRPr>
          </a:p>
        </p:txBody>
      </p:sp>
      <p:sp>
        <p:nvSpPr>
          <p:cNvPr id="68" name="正方形/長方形 67"/>
          <p:cNvSpPr/>
          <p:nvPr/>
        </p:nvSpPr>
        <p:spPr>
          <a:xfrm>
            <a:off x="4001745" y="3478946"/>
            <a:ext cx="847792" cy="10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9" name="正方形/長方形 68"/>
          <p:cNvSpPr/>
          <p:nvPr/>
        </p:nvSpPr>
        <p:spPr>
          <a:xfrm>
            <a:off x="5106468" y="3550946"/>
            <a:ext cx="847792" cy="3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0" name="テキスト ボックス 69"/>
          <p:cNvSpPr txBox="1"/>
          <p:nvPr/>
        </p:nvSpPr>
        <p:spPr>
          <a:xfrm>
            <a:off x="6485253" y="5110692"/>
            <a:ext cx="1476000" cy="830997"/>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PPP</a:t>
            </a:r>
            <a:r>
              <a:rPr kumimoji="1" lang="ja-JP" altLang="en-US" sz="1200" dirty="0">
                <a:latin typeface="Meiryo UI" panose="020B0604030504040204" pitchFamily="50" charset="-128"/>
                <a:ea typeface="Meiryo UI" panose="020B0604030504040204" pitchFamily="50" charset="-128"/>
              </a:rPr>
              <a:t>による</a:t>
            </a:r>
            <a:r>
              <a:rPr kumimoji="1" lang="en-US" altLang="ja-JP" sz="1200" dirty="0" smtClean="0">
                <a:latin typeface="Meiryo UI" panose="020B0604030504040204" pitchFamily="50" charset="-128"/>
                <a:ea typeface="Meiryo UI" panose="020B0604030504040204" pitchFamily="50" charset="-128"/>
              </a:rPr>
              <a:t>VFM</a:t>
            </a:r>
            <a:r>
              <a:rPr kumimoji="1" lang="ja-JP" altLang="en-US" sz="1200" dirty="0" smtClean="0">
                <a:latin typeface="Meiryo UI" panose="020B0604030504040204" pitchFamily="50" charset="-128"/>
                <a:ea typeface="Meiryo UI" panose="020B0604030504040204" pitchFamily="50" charset="-128"/>
              </a:rPr>
              <a:t>が</a:t>
            </a:r>
            <a:r>
              <a:rPr kumimoji="1" lang="ja-JP" altLang="en-US" sz="1200" dirty="0">
                <a:latin typeface="Meiryo UI" panose="020B0604030504040204" pitchFamily="50" charset="-128"/>
                <a:ea typeface="Meiryo UI" panose="020B0604030504040204" pitchFamily="50" charset="-128"/>
              </a:rPr>
              <a:t>仮に</a:t>
            </a:r>
            <a:r>
              <a:rPr kumimoji="1" lang="en-US" altLang="ja-JP" sz="1200" dirty="0">
                <a:latin typeface="Meiryo UI" panose="020B0604030504040204" pitchFamily="50" charset="-128"/>
                <a:ea typeface="Meiryo UI" panose="020B0604030504040204" pitchFamily="50" charset="-128"/>
              </a:rPr>
              <a:t>3~4%*</a:t>
            </a:r>
            <a:r>
              <a:rPr kumimoji="1" lang="ja-JP" altLang="en-US" sz="1200" dirty="0">
                <a:latin typeface="Meiryo UI" panose="020B0604030504040204" pitchFamily="50" charset="-128"/>
                <a:ea typeface="Meiryo UI" panose="020B0604030504040204" pitchFamily="50" charset="-128"/>
              </a:rPr>
              <a:t>とすれば、</a:t>
            </a:r>
            <a:r>
              <a:rPr lang="en-US" altLang="ja-JP" sz="1200" b="1" u="sng" dirty="0">
                <a:latin typeface="Meiryo UI" panose="020B0604030504040204" pitchFamily="50" charset="-128"/>
                <a:ea typeface="Meiryo UI" panose="020B0604030504040204" pitchFamily="50" charset="-128"/>
              </a:rPr>
              <a:t>900</a:t>
            </a:r>
            <a:r>
              <a:rPr kumimoji="1" lang="en-US" altLang="ja-JP" sz="1200" b="1" u="sng" dirty="0">
                <a:latin typeface="Meiryo UI" panose="020B0604030504040204" pitchFamily="50" charset="-128"/>
                <a:ea typeface="Meiryo UI" panose="020B0604030504040204" pitchFamily="50" charset="-128"/>
              </a:rPr>
              <a:t>~1200</a:t>
            </a:r>
            <a:r>
              <a:rPr lang="ja-JP" altLang="en-US" sz="1200" b="1" u="sng" dirty="0">
                <a:latin typeface="Meiryo UI" panose="020B0604030504040204" pitchFamily="50" charset="-128"/>
                <a:ea typeface="Meiryo UI" panose="020B0604030504040204" pitchFamily="50" charset="-128"/>
              </a:rPr>
              <a:t>億円</a:t>
            </a:r>
            <a:r>
              <a:rPr lang="ja-JP" altLang="en-US" sz="1200" dirty="0">
                <a:latin typeface="Meiryo UI" panose="020B0604030504040204" pitchFamily="50" charset="-128"/>
                <a:ea typeface="Meiryo UI" panose="020B0604030504040204" pitchFamily="50" charset="-128"/>
              </a:rPr>
              <a:t>の効果が期待できる</a:t>
            </a:r>
            <a:endParaRPr kumimoji="1" lang="en-US" altLang="ja-JP" sz="1200" dirty="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7968908" y="2294914"/>
            <a:ext cx="1135247" cy="261610"/>
          </a:xfrm>
          <a:prstGeom prst="rect">
            <a:avLst/>
          </a:prstGeom>
          <a:noFill/>
        </p:spPr>
        <p:txBody>
          <a:bodyPr wrap="none" rtlCol="0">
            <a:spAutoFit/>
          </a:bodyPr>
          <a:lstStyle/>
          <a:p>
            <a:pPr algn="ct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rPr>
              <a:t>7</a:t>
            </a:r>
            <a:r>
              <a:rPr kumimoji="1" lang="en-US" altLang="ja-JP" sz="1100" dirty="0">
                <a:latin typeface="Meiryo UI" panose="020B0604030504040204" pitchFamily="50" charset="-128"/>
                <a:ea typeface="Meiryo UI" panose="020B0604030504040204" pitchFamily="50" charset="-128"/>
              </a:rPr>
              <a:t>,900</a:t>
            </a:r>
            <a:r>
              <a:rPr kumimoji="1" lang="ja-JP" altLang="en-US" sz="1100" dirty="0">
                <a:latin typeface="Meiryo UI" panose="020B0604030504040204" pitchFamily="50" charset="-128"/>
                <a:ea typeface="Meiryo UI" panose="020B0604030504040204" pitchFamily="50" charset="-128"/>
              </a:rPr>
              <a:t>億円</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1695148" y="2268503"/>
            <a:ext cx="987770"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1.2</a:t>
            </a:r>
            <a:r>
              <a:rPr lang="ja-JP" altLang="en-US" sz="1100" b="1" dirty="0">
                <a:latin typeface="Meiryo UI" panose="020B0604030504040204" pitchFamily="50" charset="-128"/>
                <a:ea typeface="Meiryo UI" panose="020B0604030504040204" pitchFamily="50" charset="-128"/>
              </a:rPr>
              <a:t>兆円</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807863" y="2268503"/>
            <a:ext cx="987771"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1.1</a:t>
            </a:r>
            <a:r>
              <a:rPr lang="ja-JP" altLang="en-US" sz="1100" b="1" dirty="0">
                <a:latin typeface="Meiryo UI" panose="020B0604030504040204" pitchFamily="50" charset="-128"/>
                <a:ea typeface="Meiryo UI" panose="020B0604030504040204" pitchFamily="50" charset="-128"/>
              </a:rPr>
              <a:t>兆</a:t>
            </a:r>
            <a:r>
              <a:rPr kumimoji="1" lang="ja-JP" altLang="en-US" sz="1100" b="1" dirty="0">
                <a:latin typeface="Meiryo UI" panose="020B0604030504040204" pitchFamily="50" charset="-128"/>
                <a:ea typeface="Meiryo UI" panose="020B0604030504040204" pitchFamily="50" charset="-128"/>
              </a:rPr>
              <a:t>円</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3844172" y="2268503"/>
            <a:ext cx="1180130"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9,000</a:t>
            </a:r>
            <a:r>
              <a:rPr kumimoji="1" lang="ja-JP" altLang="en-US" sz="1100" b="1" dirty="0">
                <a:latin typeface="Meiryo UI" panose="020B0604030504040204" pitchFamily="50" charset="-128"/>
                <a:ea typeface="Meiryo UI" panose="020B0604030504040204" pitchFamily="50" charset="-128"/>
              </a:rPr>
              <a:t>億円</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4927418" y="2268503"/>
            <a:ext cx="1180131"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1,200</a:t>
            </a:r>
            <a:r>
              <a:rPr kumimoji="1" lang="ja-JP" altLang="en-US" sz="1100" b="1" dirty="0">
                <a:latin typeface="Meiryo UI" panose="020B0604030504040204" pitchFamily="50" charset="-128"/>
                <a:ea typeface="Meiryo UI" panose="020B0604030504040204" pitchFamily="50" charset="-128"/>
              </a:rPr>
              <a:t>億円</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cxnSp>
        <p:nvCxnSpPr>
          <p:cNvPr id="77" name="直線コネクタ 76"/>
          <p:cNvCxnSpPr/>
          <p:nvPr/>
        </p:nvCxnSpPr>
        <p:spPr>
          <a:xfrm flipV="1">
            <a:off x="8086531" y="2283235"/>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1739034" y="2256824"/>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2851748" y="2256824"/>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3962762" y="2256824"/>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5067485" y="2256824"/>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2890731" y="4178585"/>
            <a:ext cx="847792" cy="18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5" name="テキスト ボックス 84"/>
          <p:cNvSpPr txBox="1"/>
          <p:nvPr/>
        </p:nvSpPr>
        <p:spPr>
          <a:xfrm>
            <a:off x="334399" y="3750002"/>
            <a:ext cx="1266692" cy="553998"/>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配水施設</a:t>
            </a:r>
            <a:endParaRPr kumimoji="1" lang="en-US" altLang="ja-JP" sz="1400" b="1" dirty="0">
              <a:latin typeface="Meiryo UI" panose="020B0604030504040204" pitchFamily="50" charset="-128"/>
              <a:ea typeface="Meiryo UI" panose="020B0604030504040204" pitchFamily="50" charset="-128"/>
            </a:endParaRPr>
          </a:p>
          <a:p>
            <a:pPr algn="ctr"/>
            <a:endParaRPr lang="en-US" altLang="ja-JP" sz="400"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2,500</a:t>
            </a:r>
            <a:r>
              <a:rPr kumimoji="1" lang="ja-JP" altLang="en-US" sz="1200" b="1" dirty="0">
                <a:latin typeface="Meiryo UI" panose="020B0604030504040204" pitchFamily="50" charset="-128"/>
                <a:ea typeface="Meiryo UI" panose="020B0604030504040204" pitchFamily="50" charset="-128"/>
              </a:rPr>
              <a:t>億円</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86" name="正方形/長方形 85"/>
          <p:cNvSpPr/>
          <p:nvPr/>
        </p:nvSpPr>
        <p:spPr>
          <a:xfrm>
            <a:off x="4001745" y="4209617"/>
            <a:ext cx="847792" cy="14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7" name="正方形/長方形 86"/>
          <p:cNvSpPr/>
          <p:nvPr/>
        </p:nvSpPr>
        <p:spPr>
          <a:xfrm>
            <a:off x="5106468" y="4317617"/>
            <a:ext cx="847792" cy="3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0" name="テキスト ボックス 89"/>
          <p:cNvSpPr txBox="1"/>
          <p:nvPr/>
        </p:nvSpPr>
        <p:spPr>
          <a:xfrm>
            <a:off x="3098951" y="3950097"/>
            <a:ext cx="449162"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916</a:t>
            </a:r>
            <a:endParaRPr kumimoji="1" lang="ja-JP" altLang="en-US" sz="1100" dirty="0">
              <a:latin typeface="Meiryo UI" panose="020B0604030504040204" pitchFamily="50" charset="-128"/>
              <a:ea typeface="Meiryo UI" panose="020B0604030504040204" pitchFamily="50" charset="-128"/>
            </a:endParaRPr>
          </a:p>
        </p:txBody>
      </p:sp>
      <p:sp>
        <p:nvSpPr>
          <p:cNvPr id="91" name="テキスト ボックス 90"/>
          <p:cNvSpPr txBox="1"/>
          <p:nvPr/>
        </p:nvSpPr>
        <p:spPr>
          <a:xfrm>
            <a:off x="4201060" y="3950097"/>
            <a:ext cx="449162"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762</a:t>
            </a:r>
            <a:endParaRPr kumimoji="1" lang="ja-JP" altLang="en-US" sz="1100" dirty="0">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5305783" y="4040250"/>
            <a:ext cx="449162"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111</a:t>
            </a:r>
            <a:endParaRPr kumimoji="1" lang="ja-JP" altLang="en-US" sz="1100" dirty="0">
              <a:latin typeface="Meiryo UI" panose="020B0604030504040204" pitchFamily="50" charset="-128"/>
              <a:ea typeface="Meiryo UI" panose="020B0604030504040204" pitchFamily="50" charset="-128"/>
            </a:endParaRPr>
          </a:p>
        </p:txBody>
      </p:sp>
      <p:cxnSp>
        <p:nvCxnSpPr>
          <p:cNvPr id="94" name="直線コネクタ 93"/>
          <p:cNvCxnSpPr/>
          <p:nvPr/>
        </p:nvCxnSpPr>
        <p:spPr>
          <a:xfrm>
            <a:off x="275899" y="4350952"/>
            <a:ext cx="8676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275899" y="6428347"/>
            <a:ext cx="8676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15" name="二等辺三角形 114"/>
          <p:cNvSpPr/>
          <p:nvPr/>
        </p:nvSpPr>
        <p:spPr>
          <a:xfrm rot="5400000">
            <a:off x="5890515" y="3031859"/>
            <a:ext cx="716438" cy="17351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6" name="二等辺三角形 115"/>
          <p:cNvSpPr/>
          <p:nvPr/>
        </p:nvSpPr>
        <p:spPr>
          <a:xfrm rot="5400000">
            <a:off x="5446088" y="5446145"/>
            <a:ext cx="1627834" cy="196055"/>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1994787" y="97311"/>
            <a:ext cx="520847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大阪における水道施設の総更新コスト試算</a:t>
            </a:r>
            <a:r>
              <a:rPr lang="ja-JP" altLang="en-US" sz="1600" b="1" dirty="0">
                <a:latin typeface="Meiryo UI" panose="020B0604030504040204" pitchFamily="50" charset="-128"/>
                <a:ea typeface="Meiryo UI" panose="020B0604030504040204" pitchFamily="50" charset="-128"/>
              </a:rPr>
              <a:t>（税抜き）</a:t>
            </a:r>
            <a:endParaRPr kumimoji="1" lang="en-US" altLang="ja-JP" sz="2000" b="1" dirty="0">
              <a:latin typeface="Meiryo UI" panose="020B0604030504040204" pitchFamily="50" charset="-128"/>
              <a:ea typeface="Meiryo UI" panose="020B0604030504040204" pitchFamily="50" charset="-128"/>
            </a:endParaRPr>
          </a:p>
        </p:txBody>
      </p:sp>
      <p:cxnSp>
        <p:nvCxnSpPr>
          <p:cNvPr id="118" name="直線コネクタ 117"/>
          <p:cNvCxnSpPr/>
          <p:nvPr/>
        </p:nvCxnSpPr>
        <p:spPr>
          <a:xfrm>
            <a:off x="167421" y="50840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508000" y="694670"/>
            <a:ext cx="8443899"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給水事業者における施設更新の総コストは約</a:t>
            </a:r>
            <a:r>
              <a:rPr lang="en-US" altLang="ja-JP" sz="1600" dirty="0">
                <a:latin typeface="Meiryo UI" panose="020B0604030504040204" pitchFamily="50" charset="-128"/>
                <a:ea typeface="Meiryo UI" panose="020B0604030504040204" pitchFamily="50" charset="-128"/>
              </a:rPr>
              <a:t>3.3</a:t>
            </a:r>
            <a:r>
              <a:rPr lang="ja-JP" altLang="en-US" sz="1600" dirty="0">
                <a:latin typeface="Meiryo UI" panose="020B0604030504040204" pitchFamily="50" charset="-128"/>
                <a:ea typeface="Meiryo UI" panose="020B0604030504040204" pitchFamily="50" charset="-128"/>
              </a:rPr>
              <a:t>兆円＋</a:t>
            </a:r>
            <a:r>
              <a:rPr lang="en-US" altLang="ja-JP" sz="1600" dirty="0">
                <a:latin typeface="Meiryo UI" panose="020B0604030504040204" pitchFamily="50" charset="-128"/>
                <a:ea typeface="Meiryo UI" panose="020B0604030504040204" pitchFamily="50" charset="-128"/>
              </a:rPr>
              <a:t>α</a:t>
            </a:r>
            <a:r>
              <a:rPr lang="ja-JP" altLang="en-US" sz="1600" dirty="0">
                <a:latin typeface="Meiryo UI" panose="020B0604030504040204" pitchFamily="50" charset="-128"/>
                <a:ea typeface="Meiryo UI" panose="020B0604030504040204" pitchFamily="50" charset="-128"/>
              </a:rPr>
              <a:t>と試算されるが、そのうち</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兆円（</a:t>
            </a:r>
            <a:r>
              <a:rPr lang="en-US" altLang="ja-JP" sz="1600" dirty="0">
                <a:latin typeface="Meiryo UI" panose="020B0604030504040204" pitchFamily="50" charset="-128"/>
                <a:ea typeface="Meiryo UI" panose="020B0604030504040204" pitchFamily="50" charset="-128"/>
              </a:rPr>
              <a:t>88</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が管路の</a:t>
            </a:r>
            <a:r>
              <a:rPr lang="ja-JP" altLang="en-US" sz="1600" dirty="0">
                <a:latin typeface="Meiryo UI" panose="020B0604030504040204" pitchFamily="50" charset="-128"/>
                <a:ea typeface="Meiryo UI" panose="020B0604030504040204" pitchFamily="50" charset="-128"/>
              </a:rPr>
              <a:t>更新</a:t>
            </a:r>
            <a:r>
              <a:rPr lang="ja-JP" altLang="en-US" sz="1600" dirty="0" smtClean="0">
                <a:latin typeface="Meiryo UI" panose="020B0604030504040204" pitchFamily="50" charset="-128"/>
                <a:ea typeface="Meiryo UI" panose="020B0604030504040204" pitchFamily="50" charset="-128"/>
              </a:rPr>
              <a:t>コストである。</a:t>
            </a:r>
            <a:endParaRPr kumimoji="1" lang="en-US" altLang="ja-JP" sz="1600" dirty="0">
              <a:latin typeface="Meiryo UI" panose="020B0604030504040204" pitchFamily="50" charset="-128"/>
              <a:ea typeface="Meiryo UI" panose="020B0604030504040204" pitchFamily="50" charset="-128"/>
            </a:endParaRPr>
          </a:p>
        </p:txBody>
      </p:sp>
      <p:sp>
        <p:nvSpPr>
          <p:cNvPr id="121" name="二等辺三角形 120"/>
          <p:cNvSpPr/>
          <p:nvPr/>
        </p:nvSpPr>
        <p:spPr>
          <a:xfrm rot="16200000">
            <a:off x="7564434" y="3003794"/>
            <a:ext cx="716438" cy="17351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2" name="テキスト ボックス 121"/>
          <p:cNvSpPr txBox="1"/>
          <p:nvPr/>
        </p:nvSpPr>
        <p:spPr>
          <a:xfrm>
            <a:off x="323924" y="1904737"/>
            <a:ext cx="1261884" cy="307777"/>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給水事業合計</a:t>
            </a:r>
            <a:endParaRPr kumimoji="1" lang="en-US" altLang="ja-JP" sz="1400" b="1" dirty="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246178" y="2268503"/>
            <a:ext cx="1417376"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約</a:t>
            </a:r>
            <a:r>
              <a:rPr kumimoji="1" lang="en-US" altLang="ja-JP" sz="1100" b="1" dirty="0">
                <a:latin typeface="Meiryo UI" panose="020B0604030504040204" pitchFamily="50" charset="-128"/>
                <a:ea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rPr>
              <a:t>兆</a:t>
            </a:r>
            <a:r>
              <a:rPr lang="en-US" altLang="ja-JP" sz="1100" b="1" dirty="0">
                <a:latin typeface="Meiryo UI" panose="020B0604030504040204" pitchFamily="50" charset="-128"/>
                <a:ea typeface="Meiryo UI" panose="020B0604030504040204" pitchFamily="50" charset="-128"/>
              </a:rPr>
              <a:t>3,000</a:t>
            </a:r>
            <a:r>
              <a:rPr kumimoji="1" lang="ja-JP" altLang="en-US" sz="1100" b="1" dirty="0">
                <a:latin typeface="Meiryo UI" panose="020B0604030504040204" pitchFamily="50" charset="-128"/>
                <a:ea typeface="Meiryo UI" panose="020B0604030504040204" pitchFamily="50" charset="-128"/>
              </a:rPr>
              <a:t>億円</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cxnSp>
        <p:nvCxnSpPr>
          <p:cNvPr id="124" name="直線コネクタ 123"/>
          <p:cNvCxnSpPr/>
          <p:nvPr/>
        </p:nvCxnSpPr>
        <p:spPr>
          <a:xfrm flipV="1">
            <a:off x="324866" y="2256824"/>
            <a:ext cx="12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305783" y="6589959"/>
            <a:ext cx="2703627" cy="226591"/>
          </a:xfrm>
          <a:prstGeom prst="rect">
            <a:avLst/>
          </a:prstGeom>
          <a:noFill/>
        </p:spPr>
        <p:txBody>
          <a:bodyPr wrap="square" lIns="36000" tIns="36000" rIns="36000" bIns="36000" rtlCol="0">
            <a:spAutoFit/>
          </a:bodyPr>
          <a:lstStyle/>
          <a:p>
            <a:r>
              <a:rPr lang="ja-JP" altLang="en-US"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浜松市水道コンセッションの</a:t>
            </a:r>
            <a:r>
              <a:rPr kumimoji="1" lang="en-US" altLang="ja-JP" sz="1000" dirty="0" smtClean="0">
                <a:latin typeface="Meiryo UI" panose="020B0604030504040204" pitchFamily="50" charset="-128"/>
                <a:ea typeface="Meiryo UI" panose="020B0604030504040204" pitchFamily="50" charset="-128"/>
              </a:rPr>
              <a:t>VFM</a:t>
            </a:r>
            <a:r>
              <a:rPr kumimoji="1" lang="ja-JP" altLang="en-US" sz="1000" dirty="0" smtClean="0">
                <a:latin typeface="Meiryo UI" panose="020B0604030504040204" pitchFamily="50" charset="-128"/>
                <a:ea typeface="Meiryo UI" panose="020B0604030504040204" pitchFamily="50" charset="-128"/>
              </a:rPr>
              <a:t>試算が</a:t>
            </a:r>
            <a:r>
              <a:rPr kumimoji="1"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～４％</a:t>
            </a:r>
            <a:endParaRPr kumimoji="1" lang="ja-JP" altLang="en-US" sz="10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238277" y="3144169"/>
            <a:ext cx="2185214" cy="276999"/>
          </a:xfrm>
          <a:prstGeom prst="rect">
            <a:avLst/>
          </a:prstGeom>
          <a:noFill/>
        </p:spPr>
        <p:txBody>
          <a:bodyPr wrap="none" rtlCol="0">
            <a:spAutoFit/>
          </a:bodyPr>
          <a:lstStyle/>
          <a:p>
            <a:r>
              <a:rPr kumimoji="1" lang="ja-JP" altLang="en-US" sz="1200" dirty="0"/>
              <a:t>（市町村の浄水施設は精査中）</a:t>
            </a:r>
          </a:p>
        </p:txBody>
      </p:sp>
      <p:sp>
        <p:nvSpPr>
          <p:cNvPr id="79" name="正方形/長方形 78"/>
          <p:cNvSpPr/>
          <p:nvPr/>
        </p:nvSpPr>
        <p:spPr>
          <a:xfrm>
            <a:off x="1772262" y="4217049"/>
            <a:ext cx="847792" cy="14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5" name="テキスト ボックス 94"/>
          <p:cNvSpPr txBox="1"/>
          <p:nvPr/>
        </p:nvSpPr>
        <p:spPr>
          <a:xfrm>
            <a:off x="1971577" y="3949000"/>
            <a:ext cx="449162"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713</a:t>
            </a:r>
            <a:endParaRPr kumimoji="1" lang="ja-JP" altLang="en-US" sz="1100" dirty="0">
              <a:latin typeface="Meiryo UI" panose="020B0604030504040204" pitchFamily="50" charset="-128"/>
              <a:ea typeface="Meiryo UI" panose="020B0604030504040204" pitchFamily="50" charset="-128"/>
            </a:endParaRPr>
          </a:p>
        </p:txBody>
      </p:sp>
      <p:sp>
        <p:nvSpPr>
          <p:cNvPr id="96" name="正方形/長方形 95"/>
          <p:cNvSpPr/>
          <p:nvPr/>
        </p:nvSpPr>
        <p:spPr>
          <a:xfrm>
            <a:off x="8112635" y="4249453"/>
            <a:ext cx="847792" cy="10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7" name="テキスト ボックス 96"/>
          <p:cNvSpPr txBox="1"/>
          <p:nvPr/>
        </p:nvSpPr>
        <p:spPr>
          <a:xfrm>
            <a:off x="8311950" y="3949000"/>
            <a:ext cx="449162"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533</a:t>
            </a:r>
            <a:endParaRPr kumimoji="1" lang="ja-JP" altLang="en-US" sz="1100"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 xmlns:a16="http://schemas.microsoft.com/office/drawing/2014/main" id="{15EE3DD3-7872-4C81-8247-1BF80F9BBF26}"/>
              </a:ext>
            </a:extLst>
          </p:cNvPr>
          <p:cNvSpPr txBox="1"/>
          <p:nvPr/>
        </p:nvSpPr>
        <p:spPr>
          <a:xfrm>
            <a:off x="6611722" y="2203374"/>
            <a:ext cx="941283"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rPr>
              <a:t>前回の分析</a:t>
            </a:r>
            <a:endParaRPr kumimoji="1" lang="en-US" altLang="ja-JP" sz="1200" b="1" dirty="0">
              <a:latin typeface="Meiryo UI" panose="020B0604030504040204" pitchFamily="50" charset="-128"/>
              <a:ea typeface="Meiryo UI" panose="020B0604030504040204" pitchFamily="50" charset="-128"/>
            </a:endParaRPr>
          </a:p>
        </p:txBody>
      </p:sp>
      <p:cxnSp>
        <p:nvCxnSpPr>
          <p:cNvPr id="83" name="直線コネクタ 82">
            <a:extLst>
              <a:ext uri="{FF2B5EF4-FFF2-40B4-BE49-F238E27FC236}">
                <a16:creationId xmlns="" xmlns:a16="http://schemas.microsoft.com/office/drawing/2014/main" id="{344D36F7-708C-4B11-AF24-EDD569077A2F}"/>
              </a:ext>
            </a:extLst>
          </p:cNvPr>
          <p:cNvCxnSpPr/>
          <p:nvPr/>
        </p:nvCxnSpPr>
        <p:spPr>
          <a:xfrm flipV="1">
            <a:off x="6569969" y="2463751"/>
            <a:ext cx="9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大かっこ 4">
            <a:extLst>
              <a:ext uri="{FF2B5EF4-FFF2-40B4-BE49-F238E27FC236}">
                <a16:creationId xmlns="" xmlns:a16="http://schemas.microsoft.com/office/drawing/2014/main" id="{29D6E712-F536-4391-B91B-09C821976534}"/>
              </a:ext>
            </a:extLst>
          </p:cNvPr>
          <p:cNvSpPr/>
          <p:nvPr/>
        </p:nvSpPr>
        <p:spPr>
          <a:xfrm>
            <a:off x="6352985" y="2560665"/>
            <a:ext cx="1390444" cy="974211"/>
          </a:xfrm>
          <a:prstGeom prst="bracketPair">
            <a:avLst>
              <a:gd name="adj" fmla="val 126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テキスト ボックス 87">
            <a:extLst>
              <a:ext uri="{FF2B5EF4-FFF2-40B4-BE49-F238E27FC236}">
                <a16:creationId xmlns="" xmlns:a16="http://schemas.microsoft.com/office/drawing/2014/main" id="{A3D22CD2-D0FC-47FC-827A-4A36E0ACCE25}"/>
              </a:ext>
            </a:extLst>
          </p:cNvPr>
          <p:cNvSpPr txBox="1"/>
          <p:nvPr/>
        </p:nvSpPr>
        <p:spPr>
          <a:xfrm>
            <a:off x="6728771" y="4701948"/>
            <a:ext cx="941283"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rPr>
              <a:t>今回の分析</a:t>
            </a:r>
            <a:endParaRPr kumimoji="1" lang="en-US" altLang="ja-JP" sz="1200" b="1" dirty="0">
              <a:latin typeface="Meiryo UI" panose="020B0604030504040204" pitchFamily="50" charset="-128"/>
              <a:ea typeface="Meiryo UI" panose="020B0604030504040204" pitchFamily="50" charset="-128"/>
            </a:endParaRPr>
          </a:p>
        </p:txBody>
      </p:sp>
      <p:cxnSp>
        <p:nvCxnSpPr>
          <p:cNvPr id="89" name="直線コネクタ 88">
            <a:extLst>
              <a:ext uri="{FF2B5EF4-FFF2-40B4-BE49-F238E27FC236}">
                <a16:creationId xmlns="" xmlns:a16="http://schemas.microsoft.com/office/drawing/2014/main" id="{B9C36FE7-60EA-4163-8E22-3080DA2E27C6}"/>
              </a:ext>
            </a:extLst>
          </p:cNvPr>
          <p:cNvCxnSpPr/>
          <p:nvPr/>
        </p:nvCxnSpPr>
        <p:spPr>
          <a:xfrm flipV="1">
            <a:off x="6714513" y="4982835"/>
            <a:ext cx="9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a:off x="0" y="28209"/>
            <a:ext cx="166584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１．大阪の管路の状況</a:t>
            </a:r>
            <a:endParaRPr lang="en-US" altLang="ja-JP" sz="12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0852C555-0D64-4388-834A-3E059AADB174}" type="slidenum">
              <a:rPr lang="ja-JP" altLang="en-US" smtClean="0"/>
              <a:pPr/>
              <a:t>13</a:t>
            </a:fld>
            <a:endParaRPr lang="ja-JP" altLang="en-US" dirty="0"/>
          </a:p>
        </p:txBody>
      </p:sp>
    </p:spTree>
    <p:extLst>
      <p:ext uri="{BB962C8B-B14F-4D97-AF65-F5344CB8AC3E}">
        <p14:creationId xmlns:p14="http://schemas.microsoft.com/office/powerpoint/2010/main" val="145339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45994" y="138746"/>
            <a:ext cx="5485079"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地震による水道施設への被害</a:t>
            </a:r>
            <a:endParaRPr lang="ja-JP" altLang="ja-JP"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4137" y="1633816"/>
            <a:ext cx="3415553" cy="338554"/>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1600" dirty="0"/>
              <a:t>◆大阪北部地震</a:t>
            </a:r>
          </a:p>
        </p:txBody>
      </p:sp>
      <p:sp>
        <p:nvSpPr>
          <p:cNvPr id="6" name="テキスト ボックス 5"/>
          <p:cNvSpPr txBox="1"/>
          <p:nvPr/>
        </p:nvSpPr>
        <p:spPr>
          <a:xfrm>
            <a:off x="12700" y="4168650"/>
            <a:ext cx="3415553" cy="338554"/>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1600" dirty="0"/>
              <a:t>◆東日本大震災</a:t>
            </a:r>
          </a:p>
        </p:txBody>
      </p:sp>
      <p:sp>
        <p:nvSpPr>
          <p:cNvPr id="7" name="テキスト ボックス 6"/>
          <p:cNvSpPr txBox="1"/>
          <p:nvPr/>
        </p:nvSpPr>
        <p:spPr>
          <a:xfrm>
            <a:off x="4572604" y="1655466"/>
            <a:ext cx="4176000" cy="830997"/>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1600" dirty="0"/>
              <a:t>◆南海トラフ巨大</a:t>
            </a:r>
            <a:r>
              <a:rPr lang="ja-JP" altLang="en-US" sz="1600" dirty="0" smtClean="0"/>
              <a:t>地震</a:t>
            </a:r>
            <a:r>
              <a:rPr lang="en-US" altLang="ja-JP" sz="1600" baseline="30000" dirty="0" smtClean="0"/>
              <a:t>※</a:t>
            </a:r>
            <a:r>
              <a:rPr lang="en-US" altLang="ja-JP" sz="1600" dirty="0" smtClean="0"/>
              <a:t>【2013</a:t>
            </a:r>
            <a:r>
              <a:rPr lang="ja-JP" altLang="en-US" sz="1600" dirty="0" smtClean="0"/>
              <a:t>年大阪府</a:t>
            </a:r>
            <a:r>
              <a:rPr lang="ja-JP" altLang="en-US" sz="1600" dirty="0"/>
              <a:t>予測</a:t>
            </a:r>
            <a:r>
              <a:rPr lang="en-US" altLang="ja-JP" sz="1600" dirty="0" smtClean="0"/>
              <a:t>】</a:t>
            </a:r>
          </a:p>
          <a:p>
            <a:r>
              <a:rPr lang="ja-JP" altLang="en-US" sz="1600" dirty="0"/>
              <a:t>　</a:t>
            </a:r>
            <a:r>
              <a:rPr lang="ja-JP" altLang="en-US" sz="1600" dirty="0" smtClean="0"/>
              <a:t>　</a:t>
            </a:r>
            <a:r>
              <a:rPr lang="en-US" altLang="ja-JP" sz="900" dirty="0" smtClean="0"/>
              <a:t>※</a:t>
            </a:r>
            <a:r>
              <a:rPr lang="ja-JP" altLang="en-US" sz="900" dirty="0" smtClean="0"/>
              <a:t>南海トラフ地震のうち、想定される最大規模（Ｍ</a:t>
            </a:r>
            <a:r>
              <a:rPr lang="en-US" altLang="ja-JP" sz="900" dirty="0" smtClean="0"/>
              <a:t>9.0</a:t>
            </a:r>
            <a:r>
              <a:rPr lang="ja-JP" altLang="en-US" sz="900" dirty="0" smtClean="0"/>
              <a:t>～</a:t>
            </a:r>
            <a:r>
              <a:rPr lang="en-US" altLang="ja-JP" sz="900" dirty="0" smtClean="0"/>
              <a:t>9.1</a:t>
            </a:r>
            <a:r>
              <a:rPr lang="ja-JP" altLang="en-US" sz="900" dirty="0" smtClean="0"/>
              <a:t>）の地震</a:t>
            </a:r>
            <a:endParaRPr lang="ja-JP" altLang="en-US" sz="1600" dirty="0"/>
          </a:p>
        </p:txBody>
      </p:sp>
      <p:sp>
        <p:nvSpPr>
          <p:cNvPr id="2" name="テキスト ボックス 1"/>
          <p:cNvSpPr txBox="1"/>
          <p:nvPr/>
        </p:nvSpPr>
        <p:spPr>
          <a:xfrm>
            <a:off x="341999" y="648722"/>
            <a:ext cx="8645421" cy="584775"/>
          </a:xfrm>
          <a:prstGeom prst="rect">
            <a:avLst/>
          </a:prstGeom>
          <a:noFill/>
        </p:spPr>
        <p:txBody>
          <a:bodyPr wrap="square" rtlCol="0">
            <a:spAutoFit/>
          </a:bodyPr>
          <a:lstStyle>
            <a:defPPr>
              <a:defRPr lang="ja-JP"/>
            </a:defPPr>
            <a:lvl1pPr marL="285750" indent="-285750">
              <a:buFont typeface="Arial" panose="020B0604020202020204" pitchFamily="34" charset="0"/>
              <a:buChar cha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ja-JP" dirty="0"/>
              <a:t>今年</a:t>
            </a:r>
            <a:r>
              <a:rPr lang="en-US" altLang="ja-JP" dirty="0"/>
              <a:t>6</a:t>
            </a:r>
            <a:r>
              <a:rPr lang="ja-JP" altLang="ja-JP" dirty="0"/>
              <a:t>月</a:t>
            </a:r>
            <a:r>
              <a:rPr lang="ja-JP" altLang="en-US" dirty="0"/>
              <a:t>の</a:t>
            </a:r>
            <a:r>
              <a:rPr lang="ja-JP" altLang="ja-JP" dirty="0"/>
              <a:t>大阪北部地震</a:t>
            </a:r>
            <a:r>
              <a:rPr lang="ja-JP" altLang="en-US" dirty="0"/>
              <a:t>は、</a:t>
            </a:r>
            <a:r>
              <a:rPr lang="ja-JP" altLang="ja-JP" dirty="0"/>
              <a:t>府北部</a:t>
            </a:r>
            <a:r>
              <a:rPr lang="ja-JP" altLang="en-US" dirty="0"/>
              <a:t>エリアで最大約</a:t>
            </a:r>
            <a:r>
              <a:rPr lang="en-US" altLang="ja-JP" dirty="0"/>
              <a:t>9.4</a:t>
            </a:r>
            <a:r>
              <a:rPr lang="ja-JP" altLang="en-US" dirty="0"/>
              <a:t>万</a:t>
            </a:r>
            <a:r>
              <a:rPr lang="ja-JP" altLang="ja-JP" dirty="0"/>
              <a:t>世帯</a:t>
            </a:r>
            <a:r>
              <a:rPr lang="ja-JP" altLang="en-US" dirty="0"/>
              <a:t>が断減水。</a:t>
            </a:r>
            <a:endParaRPr lang="en-US" altLang="ja-JP" dirty="0"/>
          </a:p>
          <a:p>
            <a:r>
              <a:rPr lang="ja-JP" altLang="ja-JP" dirty="0"/>
              <a:t>南海</a:t>
            </a:r>
            <a:r>
              <a:rPr lang="ja-JP" altLang="ja-JP" dirty="0" smtClean="0"/>
              <a:t>トラフ地震</a:t>
            </a:r>
            <a:r>
              <a:rPr lang="ja-JP" altLang="ja-JP" dirty="0"/>
              <a:t>の発生確率</a:t>
            </a:r>
            <a:r>
              <a:rPr lang="ja-JP" altLang="en-US" dirty="0"/>
              <a:t>は</a:t>
            </a:r>
            <a:r>
              <a:rPr lang="ja-JP" altLang="ja-JP" dirty="0"/>
              <a:t>今後</a:t>
            </a:r>
            <a:r>
              <a:rPr lang="en-US" altLang="ja-JP" dirty="0"/>
              <a:t>30</a:t>
            </a:r>
            <a:r>
              <a:rPr lang="ja-JP" altLang="ja-JP" dirty="0"/>
              <a:t>年で</a:t>
            </a:r>
            <a:r>
              <a:rPr lang="en-US" altLang="ja-JP" dirty="0"/>
              <a:t>70~80</a:t>
            </a:r>
            <a:r>
              <a:rPr lang="ja-JP" altLang="ja-JP" dirty="0"/>
              <a:t>％</a:t>
            </a:r>
            <a:r>
              <a:rPr lang="ja-JP" altLang="en-US" dirty="0"/>
              <a:t>と試算されており、水道施設の耐震化は急務</a:t>
            </a:r>
            <a:r>
              <a:rPr lang="ja-JP" altLang="en-US" dirty="0" smtClean="0"/>
              <a:t>。</a:t>
            </a:r>
            <a:endParaRPr lang="en-US" altLang="ja-JP" dirty="0" smtClean="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05" t="47461" r="44839" b="26269"/>
          <a:stretch/>
        </p:blipFill>
        <p:spPr bwMode="auto">
          <a:xfrm>
            <a:off x="72734" y="2126062"/>
            <a:ext cx="2489845"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50765" y="3679966"/>
            <a:ext cx="2605200" cy="492443"/>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出典元</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7.23</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_</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土木工学地震工学委員会</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50" dirty="0">
                <a:latin typeface="Meiryo UI" panose="020B0604030504040204" pitchFamily="50" charset="-128"/>
                <a:ea typeface="Meiryo UI" panose="020B0604030504040204" pitchFamily="50" charset="-128"/>
                <a:cs typeface="Meiryo UI" panose="020B0604030504040204" pitchFamily="50" charset="-128"/>
              </a:rPr>
              <a:t>「大阪北部の地震におけるライフラインの被害」</a:t>
            </a:r>
            <a:endParaRPr kumimoji="1" lang="en-US" altLang="ja-JP" sz="8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50" dirty="0">
                <a:latin typeface="Meiryo UI" panose="020B0604030504040204" pitchFamily="50" charset="-128"/>
                <a:ea typeface="Meiryo UI" panose="020B0604030504040204" pitchFamily="50" charset="-128"/>
                <a:cs typeface="Meiryo UI" panose="020B0604030504040204" pitchFamily="50" charset="-128"/>
              </a:rPr>
              <a:t>（神戸大学鍬田准教授資料より抜粋）</a:t>
            </a:r>
          </a:p>
        </p:txBody>
      </p:sp>
      <p:sp>
        <p:nvSpPr>
          <p:cNvPr id="10" name="テキスト ボックス 9"/>
          <p:cNvSpPr txBox="1"/>
          <p:nvPr/>
        </p:nvSpPr>
        <p:spPr>
          <a:xfrm>
            <a:off x="-31750" y="1903890"/>
            <a:ext cx="3016250"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≪口径</a:t>
            </a: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900mm</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2" name="表 11"/>
          <p:cNvGraphicFramePr>
            <a:graphicFrameLocks noGrp="1"/>
          </p:cNvGraphicFramePr>
          <p:nvPr>
            <p:extLst/>
          </p:nvPr>
        </p:nvGraphicFramePr>
        <p:xfrm>
          <a:off x="2624673" y="2132458"/>
          <a:ext cx="1944000" cy="1053475"/>
        </p:xfrm>
        <a:graphic>
          <a:graphicData uri="http://schemas.openxmlformats.org/drawingml/2006/table">
            <a:tbl>
              <a:tblPr firstRow="1" bandRow="1">
                <a:tableStyleId>{5C22544A-7EE6-4342-B048-85BDC9FD1C3A}</a:tableStyleId>
              </a:tblPr>
              <a:tblGrid>
                <a:gridCol w="699842">
                  <a:extLst>
                    <a:ext uri="{9D8B030D-6E8A-4147-A177-3AD203B41FA5}">
                      <a16:colId xmlns="" xmlns:a16="http://schemas.microsoft.com/office/drawing/2014/main" val="20000"/>
                    </a:ext>
                  </a:extLst>
                </a:gridCol>
                <a:gridCol w="1244158">
                  <a:extLst>
                    <a:ext uri="{9D8B030D-6E8A-4147-A177-3AD203B41FA5}">
                      <a16:colId xmlns="" xmlns:a16="http://schemas.microsoft.com/office/drawing/2014/main" val="20001"/>
                    </a:ext>
                  </a:extLst>
                </a:gridCol>
              </a:tblGrid>
              <a:tr h="360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高槻市</a:t>
                      </a: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a:t>
                      </a: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60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箕面市</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260995">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吹田市</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13" name="テキスト ボックス 12"/>
          <p:cNvSpPr txBox="1"/>
          <p:nvPr/>
        </p:nvSpPr>
        <p:spPr>
          <a:xfrm>
            <a:off x="2512709" y="3679966"/>
            <a:ext cx="2082621" cy="223138"/>
          </a:xfrm>
          <a:prstGeom prst="rect">
            <a:avLst/>
          </a:prstGeom>
          <a:noFill/>
        </p:spPr>
        <p:txBody>
          <a:bodyPr wrap="none" rtlCol="0">
            <a:spAutoFit/>
          </a:bodyPr>
          <a:lstStyle/>
          <a:p>
            <a:r>
              <a:rPr lang="ja-JP" altLang="en-US" sz="850" dirty="0">
                <a:latin typeface="Meiryo UI" panose="020B0604030504040204" pitchFamily="50" charset="-128"/>
                <a:ea typeface="Meiryo UI" panose="020B0604030504040204" pitchFamily="50" charset="-128"/>
                <a:cs typeface="Meiryo UI" panose="020B0604030504040204" pitchFamily="50" charset="-128"/>
              </a:rPr>
              <a:t>出典元：内閣府公表資料</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2018.7.5</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533349" y="1906058"/>
            <a:ext cx="1952926" cy="246221"/>
          </a:xfrm>
          <a:prstGeom prst="rect">
            <a:avLst/>
          </a:prstGeom>
          <a:noFill/>
        </p:spPr>
        <p:txBody>
          <a:bodyPr wrap="square" lIns="36000" rIns="36000"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≪水道被害≫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a:stretch>
            <a:fillRect/>
          </a:stretch>
        </p:blipFill>
        <p:spPr>
          <a:xfrm>
            <a:off x="72733" y="4634204"/>
            <a:ext cx="2484000" cy="1762002"/>
          </a:xfrm>
          <a:prstGeom prst="rect">
            <a:avLst/>
          </a:prstGeom>
        </p:spPr>
      </p:pic>
      <p:sp>
        <p:nvSpPr>
          <p:cNvPr id="16" name="テキスト ボックス 15"/>
          <p:cNvSpPr txBox="1"/>
          <p:nvPr/>
        </p:nvSpPr>
        <p:spPr>
          <a:xfrm>
            <a:off x="40290" y="4424738"/>
            <a:ext cx="3261297" cy="253916"/>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≪口径</a:t>
            </a:r>
            <a:r>
              <a:rPr kumimoji="1" lang="en-US" altLang="ja-JP" sz="1000" b="1" dirty="0">
                <a:latin typeface="Meiryo UI" panose="020B0604030504040204" pitchFamily="50" charset="-128"/>
                <a:ea typeface="Meiryo UI" panose="020B0604030504040204" pitchFamily="50" charset="-128"/>
              </a:rPr>
              <a:t>2400mm</a:t>
            </a:r>
            <a:r>
              <a:rPr kumimoji="1" lang="ja-JP" altLang="en-US" sz="1000" b="1" dirty="0">
                <a:latin typeface="Meiryo UI" panose="020B0604030504040204" pitchFamily="50" charset="-128"/>
                <a:ea typeface="Meiryo UI" panose="020B0604030504040204" pitchFamily="50" charset="-128"/>
              </a:rPr>
              <a:t>≫</a:t>
            </a:r>
            <a:endParaRPr kumimoji="1" lang="en-US" altLang="ja-JP" sz="10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1785" y="6414611"/>
            <a:ext cx="2441563" cy="484748"/>
          </a:xfrm>
          <a:prstGeom prst="rect">
            <a:avLst/>
          </a:prstGeom>
          <a:noFill/>
        </p:spPr>
        <p:txBody>
          <a:bodyPr wrap="square" rtlCol="0">
            <a:spAutoFit/>
          </a:bodyPr>
          <a:lstStyle/>
          <a:p>
            <a:r>
              <a:rPr lang="ja-JP" altLang="en-US" sz="850" dirty="0">
                <a:latin typeface="Meiryo UI" panose="020B0604030504040204" pitchFamily="50" charset="-128"/>
                <a:ea typeface="Meiryo UI" panose="020B0604030504040204" pitchFamily="50" charset="-128"/>
              </a:rPr>
              <a:t>出典元：「平成</a:t>
            </a:r>
            <a:r>
              <a:rPr lang="en-US" altLang="ja-JP" sz="850" dirty="0">
                <a:latin typeface="Meiryo UI" panose="020B0604030504040204" pitchFamily="50" charset="-128"/>
                <a:ea typeface="Meiryo UI" panose="020B0604030504040204" pitchFamily="50" charset="-128"/>
              </a:rPr>
              <a:t>23</a:t>
            </a:r>
            <a:r>
              <a:rPr lang="ja-JP" altLang="en-US" sz="850" dirty="0">
                <a:latin typeface="Meiryo UI" panose="020B0604030504040204" pitchFamily="50" charset="-128"/>
                <a:ea typeface="Meiryo UI" panose="020B0604030504040204" pitchFamily="50" charset="-128"/>
              </a:rPr>
              <a:t>年（</a:t>
            </a:r>
            <a:r>
              <a:rPr lang="en-US" altLang="ja-JP" sz="850" dirty="0">
                <a:latin typeface="Meiryo UI" panose="020B0604030504040204" pitchFamily="50" charset="-128"/>
                <a:ea typeface="Meiryo UI" panose="020B0604030504040204" pitchFamily="50" charset="-128"/>
              </a:rPr>
              <a:t>2011</a:t>
            </a:r>
            <a:r>
              <a:rPr lang="ja-JP" altLang="en-US" sz="850" dirty="0">
                <a:latin typeface="Meiryo UI" panose="020B0604030504040204" pitchFamily="50" charset="-128"/>
                <a:ea typeface="Meiryo UI" panose="020B0604030504040204" pitchFamily="50" charset="-128"/>
              </a:rPr>
              <a:t>年）東日本大震災</a:t>
            </a:r>
            <a:endParaRPr lang="en-US" altLang="ja-JP" sz="850" dirty="0">
              <a:latin typeface="Meiryo UI" panose="020B0604030504040204" pitchFamily="50" charset="-128"/>
              <a:ea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rPr>
              <a:t>水道被害等現地調査団報告書（厚生労働省及び日本水道協会）」</a:t>
            </a:r>
          </a:p>
        </p:txBody>
      </p:sp>
      <p:sp>
        <p:nvSpPr>
          <p:cNvPr id="18" name="テキスト ボックス 17"/>
          <p:cNvSpPr txBox="1"/>
          <p:nvPr/>
        </p:nvSpPr>
        <p:spPr>
          <a:xfrm>
            <a:off x="2512709" y="6405086"/>
            <a:ext cx="2441563" cy="484748"/>
          </a:xfrm>
          <a:prstGeom prst="rect">
            <a:avLst/>
          </a:prstGeom>
          <a:noFill/>
        </p:spPr>
        <p:txBody>
          <a:bodyPr wrap="square" rtlCol="0">
            <a:spAutoFit/>
          </a:bodyPr>
          <a:lstStyle/>
          <a:p>
            <a:r>
              <a:rPr lang="ja-JP" altLang="en-US" sz="850" dirty="0">
                <a:latin typeface="Meiryo UI" panose="020B0604030504040204" pitchFamily="50" charset="-128"/>
                <a:ea typeface="Meiryo UI" panose="020B0604030504040204" pitchFamily="50" charset="-128"/>
              </a:rPr>
              <a:t>出典元：「東日本大震災　水道施設被害状況</a:t>
            </a:r>
            <a:endParaRPr lang="en-US" altLang="ja-JP" sz="850" dirty="0">
              <a:latin typeface="Meiryo UI" panose="020B0604030504040204" pitchFamily="50" charset="-128"/>
              <a:ea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rPr>
              <a:t>調査 最終報告書（厚生労働省とりまとめ</a:t>
            </a:r>
            <a:r>
              <a:rPr lang="en-US" altLang="ja-JP" sz="850" dirty="0">
                <a:latin typeface="Meiryo UI" panose="020B0604030504040204" pitchFamily="50" charset="-128"/>
                <a:ea typeface="Meiryo UI" panose="020B0604030504040204" pitchFamily="50" charset="-128"/>
              </a:rPr>
              <a:t>〕</a:t>
            </a:r>
            <a:r>
              <a:rPr lang="ja-JP" altLang="en-US" sz="850" dirty="0">
                <a:latin typeface="Meiryo UI" panose="020B0604030504040204" pitchFamily="50" charset="-128"/>
                <a:ea typeface="Meiryo UI" panose="020B0604030504040204" pitchFamily="50" charset="-128"/>
              </a:rPr>
              <a:t>」</a:t>
            </a:r>
          </a:p>
          <a:p>
            <a:endParaRPr lang="ja-JP" altLang="en-US" sz="85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nvPr>
        </p:nvGraphicFramePr>
        <p:xfrm>
          <a:off x="2634198" y="4628008"/>
          <a:ext cx="1944000" cy="853440"/>
        </p:xfrm>
        <a:graphic>
          <a:graphicData uri="http://schemas.openxmlformats.org/drawingml/2006/table">
            <a:tbl>
              <a:tblPr firstRow="1" bandRow="1">
                <a:tableStyleId>{5C22544A-7EE6-4342-B048-85BDC9FD1C3A}</a:tableStyleId>
              </a:tblPr>
              <a:tblGrid>
                <a:gridCol w="849571">
                  <a:extLst>
                    <a:ext uri="{9D8B030D-6E8A-4147-A177-3AD203B41FA5}">
                      <a16:colId xmlns="" xmlns:a16="http://schemas.microsoft.com/office/drawing/2014/main" val="20000"/>
                    </a:ext>
                  </a:extLst>
                </a:gridCol>
                <a:gridCol w="1094429">
                  <a:extLst>
                    <a:ext uri="{9D8B030D-6E8A-4147-A177-3AD203B41FA5}">
                      <a16:colId xmlns="" xmlns:a16="http://schemas.microsoft.com/office/drawing/2014/main" val="20001"/>
                    </a:ext>
                  </a:extLst>
                </a:gridCol>
              </a:tblGrid>
              <a:tr h="360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総断水戸数</a:t>
                      </a: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256</a:t>
                      </a:r>
                      <a:r>
                        <a:rPr kumimoji="1" lang="ja-JP" altLang="en-US" sz="10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都道県</a:t>
                      </a: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432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断水率</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14.8</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宮城、福島、茨城</a:t>
                      </a: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では</a:t>
                      </a: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bl>
          </a:graphicData>
        </a:graphic>
      </p:graphicFrame>
      <p:pic>
        <p:nvPicPr>
          <p:cNvPr id="2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971" y="2584774"/>
            <a:ext cx="2511504" cy="360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5925227" y="6203481"/>
            <a:ext cx="2530253" cy="353943"/>
          </a:xfrm>
          <a:prstGeom prst="rect">
            <a:avLst/>
          </a:prstGeom>
          <a:noFill/>
        </p:spPr>
        <p:txBody>
          <a:bodyPr wrap="square" rtlCol="0">
            <a:spAutoFit/>
          </a:bodyPr>
          <a:lstStyle/>
          <a:p>
            <a:r>
              <a:rPr lang="ja-JP" altLang="en-US" sz="850" dirty="0">
                <a:latin typeface="Meiryo UI" panose="020B0604030504040204" pitchFamily="50" charset="-128"/>
                <a:ea typeface="Meiryo UI" panose="020B0604030504040204" pitchFamily="50" charset="-128"/>
                <a:cs typeface="Meiryo UI" panose="020B0604030504040204" pitchFamily="50" charset="-128"/>
              </a:rPr>
              <a:t>出典元：第５回南海トラフ巨大地震災害対策等</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cs typeface="Meiryo UI" panose="020B0604030504040204" pitchFamily="50" charset="-128"/>
              </a:rPr>
              <a:t>検討部会</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2014.1.24</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8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533349" y="4406192"/>
            <a:ext cx="1952926" cy="246221"/>
          </a:xfrm>
          <a:prstGeom prst="rect">
            <a:avLst/>
          </a:prstGeom>
          <a:noFill/>
        </p:spPr>
        <p:txBody>
          <a:bodyPr wrap="square" lIns="36000" rIns="36000"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≪水道被害≫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249396" y="2325568"/>
            <a:ext cx="167211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≪大阪府域断水率≫</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6997709" y="2325568"/>
            <a:ext cx="2193916" cy="246221"/>
          </a:xfrm>
          <a:prstGeom prst="rect">
            <a:avLst/>
          </a:prstGeom>
          <a:noFill/>
        </p:spPr>
        <p:txBody>
          <a:bodyPr wrap="square" lIns="36000" rIns="36000"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≪水道被害≫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262834079"/>
              </p:ext>
            </p:extLst>
          </p:nvPr>
        </p:nvGraphicFramePr>
        <p:xfrm>
          <a:off x="7239000" y="2655180"/>
          <a:ext cx="1800000" cy="792480"/>
        </p:xfrm>
        <a:graphic>
          <a:graphicData uri="http://schemas.openxmlformats.org/drawingml/2006/table">
            <a:tbl>
              <a:tblPr firstRow="1" bandRow="1">
                <a:tableStyleId>{5C22544A-7EE6-4342-B048-85BDC9FD1C3A}</a:tableStyleId>
              </a:tblPr>
              <a:tblGrid>
                <a:gridCol w="717193">
                  <a:extLst>
                    <a:ext uri="{9D8B030D-6E8A-4147-A177-3AD203B41FA5}">
                      <a16:colId xmlns="" xmlns:a16="http://schemas.microsoft.com/office/drawing/2014/main" val="20000"/>
                    </a:ext>
                  </a:extLst>
                </a:gridCol>
                <a:gridCol w="1082807">
                  <a:extLst>
                    <a:ext uri="{9D8B030D-6E8A-4147-A177-3AD203B41FA5}">
                      <a16:colId xmlns="" xmlns:a16="http://schemas.microsoft.com/office/drawing/2014/main" val="20001"/>
                    </a:ext>
                  </a:extLst>
                </a:gridCol>
              </a:tblGrid>
              <a:tr h="278871">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断水</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78871">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断水率</a:t>
                      </a:r>
                      <a:r>
                        <a:rPr kumimoji="1" lang="en-US" altLang="ja-JP"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8" name="テキスト ボックス 27"/>
          <p:cNvSpPr txBox="1"/>
          <p:nvPr/>
        </p:nvSpPr>
        <p:spPr>
          <a:xfrm>
            <a:off x="8230276" y="3472152"/>
            <a:ext cx="1056599" cy="223138"/>
          </a:xfrm>
          <a:prstGeom prst="rect">
            <a:avLst/>
          </a:prstGeom>
          <a:noFill/>
        </p:spPr>
        <p:txBody>
          <a:bodyPr wrap="square" rtlCol="0">
            <a:spAutoFit/>
          </a:bodyPr>
          <a:lstStyle/>
          <a:p>
            <a:r>
              <a:rPr lang="en-US" altLang="ja-JP" sz="850" dirty="0">
                <a:latin typeface="Meiryo UI" panose="020B0604030504040204" pitchFamily="50" charset="-128"/>
                <a:ea typeface="Meiryo UI" panose="020B0604030504040204" pitchFamily="50" charset="-128"/>
                <a:cs typeface="Meiryo UI" panose="020B0604030504040204" pitchFamily="50" charset="-128"/>
              </a:rPr>
              <a:t>※</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発災１日後</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表 28"/>
          <p:cNvGraphicFramePr>
            <a:graphicFrameLocks noGrp="1"/>
          </p:cNvGraphicFramePr>
          <p:nvPr>
            <p:extLst/>
          </p:nvPr>
        </p:nvGraphicFramePr>
        <p:xfrm>
          <a:off x="2624673" y="5704333"/>
          <a:ext cx="1944001" cy="701040"/>
        </p:xfrm>
        <a:graphic>
          <a:graphicData uri="http://schemas.openxmlformats.org/drawingml/2006/table">
            <a:tbl>
              <a:tblPr firstRow="1" bandRow="1">
                <a:tableStyleId>{5C22544A-7EE6-4342-B048-85BDC9FD1C3A}</a:tableStyleId>
              </a:tblPr>
              <a:tblGrid>
                <a:gridCol w="856715">
                  <a:extLst>
                    <a:ext uri="{9D8B030D-6E8A-4147-A177-3AD203B41FA5}">
                      <a16:colId xmlns="" xmlns:a16="http://schemas.microsoft.com/office/drawing/2014/main" val="20000"/>
                    </a:ext>
                  </a:extLst>
                </a:gridCol>
                <a:gridCol w="1087286">
                  <a:extLst>
                    <a:ext uri="{9D8B030D-6E8A-4147-A177-3AD203B41FA5}">
                      <a16:colId xmlns="" xmlns:a16="http://schemas.microsoft.com/office/drawing/2014/main" val="20001"/>
                    </a:ext>
                  </a:extLst>
                </a:gridCol>
              </a:tblGrid>
              <a:tr h="216000">
                <a:tc>
                  <a:txBody>
                    <a:bodyPr/>
                    <a:lstStyle/>
                    <a:p>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地震後</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復旧</a:t>
                      </a:r>
                      <a:endPar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16000">
                <a:tc>
                  <a:txBody>
                    <a:bodyPr/>
                    <a:lstStyle/>
                    <a:p>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地震後</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復旧</a:t>
                      </a:r>
                      <a:endPar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216000">
                <a:tc grid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最長断水期間は</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カ月</a:t>
                      </a:r>
                    </a:p>
                  </a:txBody>
                  <a:tcPr anchor="ct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30" name="テキスト ボックス 29"/>
          <p:cNvSpPr txBox="1"/>
          <p:nvPr/>
        </p:nvSpPr>
        <p:spPr>
          <a:xfrm>
            <a:off x="7329012" y="4281718"/>
            <a:ext cx="167211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≪断水の推移≫</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673756" y="3201829"/>
            <a:ext cx="167211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≪断水の推移≫</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nvPr>
        </p:nvGraphicFramePr>
        <p:xfrm>
          <a:off x="2627849" y="3429000"/>
          <a:ext cx="1944000" cy="252000"/>
        </p:xfrm>
        <a:graphic>
          <a:graphicData uri="http://schemas.openxmlformats.org/drawingml/2006/table">
            <a:tbl>
              <a:tblPr firstRow="1" bandRow="1">
                <a:tableStyleId>{5C22544A-7EE6-4342-B048-85BDC9FD1C3A}</a:tableStyleId>
              </a:tblPr>
              <a:tblGrid>
                <a:gridCol w="1944000">
                  <a:extLst>
                    <a:ext uri="{9D8B030D-6E8A-4147-A177-3AD203B41FA5}">
                      <a16:colId xmlns="" xmlns:a16="http://schemas.microsoft.com/office/drawing/2014/main" val="20000"/>
                    </a:ext>
                  </a:extLst>
                </a:gridCol>
              </a:tblGrid>
              <a:tr h="252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地震１日後に断減水解消</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bl>
          </a:graphicData>
        </a:graphic>
      </p:graphicFrame>
      <p:sp>
        <p:nvSpPr>
          <p:cNvPr id="33" name="テキスト ボックス 32"/>
          <p:cNvSpPr txBox="1"/>
          <p:nvPr/>
        </p:nvSpPr>
        <p:spPr>
          <a:xfrm>
            <a:off x="2673756" y="5487344"/>
            <a:ext cx="167211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≪断水の推移≫</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778926900"/>
              </p:ext>
            </p:extLst>
          </p:nvPr>
        </p:nvGraphicFramePr>
        <p:xfrm>
          <a:off x="7248750" y="4578307"/>
          <a:ext cx="1800000" cy="1260000"/>
        </p:xfrm>
        <a:graphic>
          <a:graphicData uri="http://schemas.openxmlformats.org/drawingml/2006/table">
            <a:tbl>
              <a:tblPr firstRow="1" bandRow="1">
                <a:tableStyleId>{5C22544A-7EE6-4342-B048-85BDC9FD1C3A}</a:tableStyleId>
              </a:tblPr>
              <a:tblGrid>
                <a:gridCol w="952275">
                  <a:extLst>
                    <a:ext uri="{9D8B030D-6E8A-4147-A177-3AD203B41FA5}">
                      <a16:colId xmlns="" xmlns:a16="http://schemas.microsoft.com/office/drawing/2014/main" val="20000"/>
                    </a:ext>
                  </a:extLst>
                </a:gridCol>
                <a:gridCol w="847725">
                  <a:extLst>
                    <a:ext uri="{9D8B030D-6E8A-4147-A177-3AD203B41FA5}">
                      <a16:colId xmlns="" xmlns:a16="http://schemas.microsoft.com/office/drawing/2014/main" val="20001"/>
                    </a:ext>
                  </a:extLst>
                </a:gridCol>
              </a:tblGrid>
              <a:tr h="252000">
                <a:tc>
                  <a:txBody>
                    <a:bodyPr/>
                    <a:lstStyle/>
                    <a:p>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断水率</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0"/>
                  </a:ext>
                </a:extLst>
              </a:tr>
              <a:tr h="252000">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日後</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45.2%</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252000">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a:t>
                      </a: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週間後</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40.6%</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r h="252000">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か月後</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3"/>
                  </a:ext>
                </a:extLst>
              </a:tr>
              <a:tr h="252000">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被災約</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日後</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4"/>
                  </a:ext>
                </a:extLst>
              </a:tr>
            </a:tbl>
          </a:graphicData>
        </a:graphic>
      </p:graphicFrame>
      <p:sp>
        <p:nvSpPr>
          <p:cNvPr id="25" name="フリーフォーム 24"/>
          <p:cNvSpPr/>
          <p:nvPr/>
        </p:nvSpPr>
        <p:spPr>
          <a:xfrm>
            <a:off x="5903794" y="3895662"/>
            <a:ext cx="740656" cy="838768"/>
          </a:xfrm>
          <a:custGeom>
            <a:avLst/>
            <a:gdLst>
              <a:gd name="connsiteX0" fmla="*/ 0 w 966788"/>
              <a:gd name="connsiteY0" fmla="*/ 154820 h 154820"/>
              <a:gd name="connsiteX1" fmla="*/ 776288 w 966788"/>
              <a:gd name="connsiteY1" fmla="*/ 16707 h 154820"/>
              <a:gd name="connsiteX2" fmla="*/ 966788 w 966788"/>
              <a:gd name="connsiteY2" fmla="*/ 2420 h 154820"/>
              <a:gd name="connsiteX3" fmla="*/ 966788 w 966788"/>
              <a:gd name="connsiteY3" fmla="*/ 2420 h 154820"/>
              <a:gd name="connsiteX0" fmla="*/ 0 w 966788"/>
              <a:gd name="connsiteY0" fmla="*/ 152400 h 152400"/>
              <a:gd name="connsiteX1" fmla="*/ 130292 w 966788"/>
              <a:gd name="connsiteY1" fmla="*/ 85451 h 152400"/>
              <a:gd name="connsiteX2" fmla="*/ 776288 w 966788"/>
              <a:gd name="connsiteY2" fmla="*/ 14287 h 152400"/>
              <a:gd name="connsiteX3" fmla="*/ 966788 w 966788"/>
              <a:gd name="connsiteY3" fmla="*/ 0 h 152400"/>
              <a:gd name="connsiteX4" fmla="*/ 966788 w 966788"/>
              <a:gd name="connsiteY4" fmla="*/ 0 h 152400"/>
              <a:gd name="connsiteX0" fmla="*/ 0 w 966788"/>
              <a:gd name="connsiteY0" fmla="*/ 152400 h 152400"/>
              <a:gd name="connsiteX1" fmla="*/ 130292 w 966788"/>
              <a:gd name="connsiteY1" fmla="*/ 85451 h 152400"/>
              <a:gd name="connsiteX2" fmla="*/ 187442 w 966788"/>
              <a:gd name="connsiteY2" fmla="*/ 56876 h 152400"/>
              <a:gd name="connsiteX3" fmla="*/ 776288 w 966788"/>
              <a:gd name="connsiteY3" fmla="*/ 14287 h 152400"/>
              <a:gd name="connsiteX4" fmla="*/ 966788 w 966788"/>
              <a:gd name="connsiteY4" fmla="*/ 0 h 152400"/>
              <a:gd name="connsiteX5" fmla="*/ 966788 w 966788"/>
              <a:gd name="connsiteY5" fmla="*/ 0 h 152400"/>
              <a:gd name="connsiteX0" fmla="*/ 0 w 966788"/>
              <a:gd name="connsiteY0" fmla="*/ 162199 h 162199"/>
              <a:gd name="connsiteX1" fmla="*/ 130292 w 966788"/>
              <a:gd name="connsiteY1" fmla="*/ 95250 h 162199"/>
              <a:gd name="connsiteX2" fmla="*/ 187442 w 966788"/>
              <a:gd name="connsiteY2" fmla="*/ 66675 h 162199"/>
              <a:gd name="connsiteX3" fmla="*/ 196967 w 966788"/>
              <a:gd name="connsiteY3" fmla="*/ 0 h 162199"/>
              <a:gd name="connsiteX4" fmla="*/ 776288 w 966788"/>
              <a:gd name="connsiteY4" fmla="*/ 24086 h 162199"/>
              <a:gd name="connsiteX5" fmla="*/ 966788 w 966788"/>
              <a:gd name="connsiteY5" fmla="*/ 9799 h 162199"/>
              <a:gd name="connsiteX6" fmla="*/ 966788 w 966788"/>
              <a:gd name="connsiteY6" fmla="*/ 9799 h 162199"/>
              <a:gd name="connsiteX0" fmla="*/ 0 w 966788"/>
              <a:gd name="connsiteY0" fmla="*/ 162199 h 162199"/>
              <a:gd name="connsiteX1" fmla="*/ 130292 w 966788"/>
              <a:gd name="connsiteY1" fmla="*/ 95250 h 162199"/>
              <a:gd name="connsiteX2" fmla="*/ 187442 w 966788"/>
              <a:gd name="connsiteY2" fmla="*/ 66675 h 162199"/>
              <a:gd name="connsiteX3" fmla="*/ 196967 w 966788"/>
              <a:gd name="connsiteY3" fmla="*/ 0 h 162199"/>
              <a:gd name="connsiteX4" fmla="*/ 268405 w 966788"/>
              <a:gd name="connsiteY4" fmla="*/ 14289 h 162199"/>
              <a:gd name="connsiteX5" fmla="*/ 776288 w 966788"/>
              <a:gd name="connsiteY5" fmla="*/ 24086 h 162199"/>
              <a:gd name="connsiteX6" fmla="*/ 966788 w 966788"/>
              <a:gd name="connsiteY6" fmla="*/ 9799 h 162199"/>
              <a:gd name="connsiteX7" fmla="*/ 966788 w 966788"/>
              <a:gd name="connsiteY7" fmla="*/ 9799 h 162199"/>
              <a:gd name="connsiteX0" fmla="*/ 0 w 966788"/>
              <a:gd name="connsiteY0" fmla="*/ 205090 h 205090"/>
              <a:gd name="connsiteX1" fmla="*/ 130292 w 966788"/>
              <a:gd name="connsiteY1" fmla="*/ 138141 h 205090"/>
              <a:gd name="connsiteX2" fmla="*/ 187442 w 966788"/>
              <a:gd name="connsiteY2" fmla="*/ 109566 h 205090"/>
              <a:gd name="connsiteX3" fmla="*/ 196967 w 966788"/>
              <a:gd name="connsiteY3" fmla="*/ 42891 h 205090"/>
              <a:gd name="connsiteX4" fmla="*/ 268405 w 966788"/>
              <a:gd name="connsiteY4" fmla="*/ 57180 h 205090"/>
              <a:gd name="connsiteX5" fmla="*/ 344605 w 966788"/>
              <a:gd name="connsiteY5" fmla="*/ 30 h 205090"/>
              <a:gd name="connsiteX6" fmla="*/ 776288 w 966788"/>
              <a:gd name="connsiteY6" fmla="*/ 66977 h 205090"/>
              <a:gd name="connsiteX7" fmla="*/ 966788 w 966788"/>
              <a:gd name="connsiteY7" fmla="*/ 52690 h 205090"/>
              <a:gd name="connsiteX8" fmla="*/ 966788 w 966788"/>
              <a:gd name="connsiteY8" fmla="*/ 52690 h 205090"/>
              <a:gd name="connsiteX0" fmla="*/ 0 w 966788"/>
              <a:gd name="connsiteY0" fmla="*/ 227178 h 227178"/>
              <a:gd name="connsiteX1" fmla="*/ 130292 w 966788"/>
              <a:gd name="connsiteY1" fmla="*/ 160229 h 227178"/>
              <a:gd name="connsiteX2" fmla="*/ 187442 w 966788"/>
              <a:gd name="connsiteY2" fmla="*/ 131654 h 227178"/>
              <a:gd name="connsiteX3" fmla="*/ 196967 w 966788"/>
              <a:gd name="connsiteY3" fmla="*/ 64979 h 227178"/>
              <a:gd name="connsiteX4" fmla="*/ 268405 w 966788"/>
              <a:gd name="connsiteY4" fmla="*/ 79268 h 227178"/>
              <a:gd name="connsiteX5" fmla="*/ 344605 w 966788"/>
              <a:gd name="connsiteY5" fmla="*/ 22118 h 227178"/>
              <a:gd name="connsiteX6" fmla="*/ 387467 w 966788"/>
              <a:gd name="connsiteY6" fmla="*/ 3068 h 227178"/>
              <a:gd name="connsiteX7" fmla="*/ 776288 w 966788"/>
              <a:gd name="connsiteY7" fmla="*/ 89065 h 227178"/>
              <a:gd name="connsiteX8" fmla="*/ 966788 w 966788"/>
              <a:gd name="connsiteY8" fmla="*/ 74778 h 227178"/>
              <a:gd name="connsiteX9" fmla="*/ 966788 w 966788"/>
              <a:gd name="connsiteY9" fmla="*/ 74778 h 227178"/>
              <a:gd name="connsiteX0" fmla="*/ 0 w 966788"/>
              <a:gd name="connsiteY0" fmla="*/ 242415 h 242415"/>
              <a:gd name="connsiteX1" fmla="*/ 130292 w 966788"/>
              <a:gd name="connsiteY1" fmla="*/ 175466 h 242415"/>
              <a:gd name="connsiteX2" fmla="*/ 187442 w 966788"/>
              <a:gd name="connsiteY2" fmla="*/ 146891 h 242415"/>
              <a:gd name="connsiteX3" fmla="*/ 196967 w 966788"/>
              <a:gd name="connsiteY3" fmla="*/ 80216 h 242415"/>
              <a:gd name="connsiteX4" fmla="*/ 268405 w 966788"/>
              <a:gd name="connsiteY4" fmla="*/ 94505 h 242415"/>
              <a:gd name="connsiteX5" fmla="*/ 344605 w 966788"/>
              <a:gd name="connsiteY5" fmla="*/ 37355 h 242415"/>
              <a:gd name="connsiteX6" fmla="*/ 387467 w 966788"/>
              <a:gd name="connsiteY6" fmla="*/ 18305 h 242415"/>
              <a:gd name="connsiteX7" fmla="*/ 492242 w 966788"/>
              <a:gd name="connsiteY7" fmla="*/ 4017 h 242415"/>
              <a:gd name="connsiteX8" fmla="*/ 776288 w 966788"/>
              <a:gd name="connsiteY8" fmla="*/ 104302 h 242415"/>
              <a:gd name="connsiteX9" fmla="*/ 966788 w 966788"/>
              <a:gd name="connsiteY9" fmla="*/ 90015 h 242415"/>
              <a:gd name="connsiteX10" fmla="*/ 966788 w 966788"/>
              <a:gd name="connsiteY10" fmla="*/ 90015 h 242415"/>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776288 w 966788"/>
              <a:gd name="connsiteY9" fmla="*/ 197163 h 335276"/>
              <a:gd name="connsiteX10" fmla="*/ 966788 w 966788"/>
              <a:gd name="connsiteY10" fmla="*/ 182876 h 335276"/>
              <a:gd name="connsiteX11" fmla="*/ 966788 w 966788"/>
              <a:gd name="connsiteY11"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776288 w 966788"/>
              <a:gd name="connsiteY10" fmla="*/ 197163 h 335276"/>
              <a:gd name="connsiteX11" fmla="*/ 966788 w 966788"/>
              <a:gd name="connsiteY11" fmla="*/ 182876 h 335276"/>
              <a:gd name="connsiteX12" fmla="*/ 966788 w 966788"/>
              <a:gd name="connsiteY12"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601780 w 966788"/>
              <a:gd name="connsiteY10" fmla="*/ 134979 h 335276"/>
              <a:gd name="connsiteX11" fmla="*/ 776288 w 966788"/>
              <a:gd name="connsiteY11" fmla="*/ 197163 h 335276"/>
              <a:gd name="connsiteX12" fmla="*/ 966788 w 966788"/>
              <a:gd name="connsiteY12" fmla="*/ 182876 h 335276"/>
              <a:gd name="connsiteX13" fmla="*/ 966788 w 966788"/>
              <a:gd name="connsiteY13"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601780 w 966788"/>
              <a:gd name="connsiteY10" fmla="*/ 134979 h 335276"/>
              <a:gd name="connsiteX11" fmla="*/ 577967 w 966788"/>
              <a:gd name="connsiteY11" fmla="*/ 168317 h 335276"/>
              <a:gd name="connsiteX12" fmla="*/ 776288 w 966788"/>
              <a:gd name="connsiteY12" fmla="*/ 197163 h 335276"/>
              <a:gd name="connsiteX13" fmla="*/ 966788 w 966788"/>
              <a:gd name="connsiteY13" fmla="*/ 182876 h 335276"/>
              <a:gd name="connsiteX14" fmla="*/ 966788 w 966788"/>
              <a:gd name="connsiteY14"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601780 w 966788"/>
              <a:gd name="connsiteY10" fmla="*/ 134979 h 335276"/>
              <a:gd name="connsiteX11" fmla="*/ 577967 w 966788"/>
              <a:gd name="connsiteY11" fmla="*/ 168317 h 335276"/>
              <a:gd name="connsiteX12" fmla="*/ 597017 w 966788"/>
              <a:gd name="connsiteY12" fmla="*/ 206417 h 335276"/>
              <a:gd name="connsiteX13" fmla="*/ 776288 w 966788"/>
              <a:gd name="connsiteY13" fmla="*/ 197163 h 335276"/>
              <a:gd name="connsiteX14" fmla="*/ 966788 w 966788"/>
              <a:gd name="connsiteY14" fmla="*/ 182876 h 335276"/>
              <a:gd name="connsiteX15" fmla="*/ 966788 w 966788"/>
              <a:gd name="connsiteY15"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601780 w 966788"/>
              <a:gd name="connsiteY10" fmla="*/ 134979 h 335276"/>
              <a:gd name="connsiteX11" fmla="*/ 577967 w 966788"/>
              <a:gd name="connsiteY11" fmla="*/ 168317 h 335276"/>
              <a:gd name="connsiteX12" fmla="*/ 597017 w 966788"/>
              <a:gd name="connsiteY12" fmla="*/ 206417 h 335276"/>
              <a:gd name="connsiteX13" fmla="*/ 630355 w 966788"/>
              <a:gd name="connsiteY13" fmla="*/ 230229 h 335276"/>
              <a:gd name="connsiteX14" fmla="*/ 776288 w 966788"/>
              <a:gd name="connsiteY14" fmla="*/ 197163 h 335276"/>
              <a:gd name="connsiteX15" fmla="*/ 966788 w 966788"/>
              <a:gd name="connsiteY15" fmla="*/ 182876 h 335276"/>
              <a:gd name="connsiteX16" fmla="*/ 966788 w 966788"/>
              <a:gd name="connsiteY16" fmla="*/ 182876 h 335276"/>
              <a:gd name="connsiteX0" fmla="*/ 0 w 966788"/>
              <a:gd name="connsiteY0" fmla="*/ 335276 h 378011"/>
              <a:gd name="connsiteX1" fmla="*/ 130292 w 966788"/>
              <a:gd name="connsiteY1" fmla="*/ 268327 h 378011"/>
              <a:gd name="connsiteX2" fmla="*/ 187442 w 966788"/>
              <a:gd name="connsiteY2" fmla="*/ 239752 h 378011"/>
              <a:gd name="connsiteX3" fmla="*/ 196967 w 966788"/>
              <a:gd name="connsiteY3" fmla="*/ 173077 h 378011"/>
              <a:gd name="connsiteX4" fmla="*/ 268405 w 966788"/>
              <a:gd name="connsiteY4" fmla="*/ 187366 h 378011"/>
              <a:gd name="connsiteX5" fmla="*/ 344605 w 966788"/>
              <a:gd name="connsiteY5" fmla="*/ 130216 h 378011"/>
              <a:gd name="connsiteX6" fmla="*/ 387467 w 966788"/>
              <a:gd name="connsiteY6" fmla="*/ 111166 h 378011"/>
              <a:gd name="connsiteX7" fmla="*/ 492242 w 966788"/>
              <a:gd name="connsiteY7" fmla="*/ 96878 h 378011"/>
              <a:gd name="connsiteX8" fmla="*/ 544630 w 966788"/>
              <a:gd name="connsiteY8" fmla="*/ 1629 h 378011"/>
              <a:gd name="connsiteX9" fmla="*/ 592255 w 966788"/>
              <a:gd name="connsiteY9" fmla="*/ 87354 h 378011"/>
              <a:gd name="connsiteX10" fmla="*/ 601780 w 966788"/>
              <a:gd name="connsiteY10" fmla="*/ 134979 h 378011"/>
              <a:gd name="connsiteX11" fmla="*/ 577967 w 966788"/>
              <a:gd name="connsiteY11" fmla="*/ 168317 h 378011"/>
              <a:gd name="connsiteX12" fmla="*/ 597017 w 966788"/>
              <a:gd name="connsiteY12" fmla="*/ 206417 h 378011"/>
              <a:gd name="connsiteX13" fmla="*/ 630355 w 966788"/>
              <a:gd name="connsiteY13" fmla="*/ 230229 h 378011"/>
              <a:gd name="connsiteX14" fmla="*/ 577967 w 966788"/>
              <a:gd name="connsiteY14" fmla="*/ 377867 h 378011"/>
              <a:gd name="connsiteX15" fmla="*/ 776288 w 966788"/>
              <a:gd name="connsiteY15" fmla="*/ 197163 h 378011"/>
              <a:gd name="connsiteX16" fmla="*/ 966788 w 966788"/>
              <a:gd name="connsiteY16" fmla="*/ 182876 h 378011"/>
              <a:gd name="connsiteX17" fmla="*/ 966788 w 966788"/>
              <a:gd name="connsiteY17" fmla="*/ 182876 h 378011"/>
              <a:gd name="connsiteX0" fmla="*/ 0 w 966788"/>
              <a:gd name="connsiteY0" fmla="*/ 335276 h 519710"/>
              <a:gd name="connsiteX1" fmla="*/ 130292 w 966788"/>
              <a:gd name="connsiteY1" fmla="*/ 268327 h 519710"/>
              <a:gd name="connsiteX2" fmla="*/ 187442 w 966788"/>
              <a:gd name="connsiteY2" fmla="*/ 239752 h 519710"/>
              <a:gd name="connsiteX3" fmla="*/ 196967 w 966788"/>
              <a:gd name="connsiteY3" fmla="*/ 173077 h 519710"/>
              <a:gd name="connsiteX4" fmla="*/ 268405 w 966788"/>
              <a:gd name="connsiteY4" fmla="*/ 187366 h 519710"/>
              <a:gd name="connsiteX5" fmla="*/ 344605 w 966788"/>
              <a:gd name="connsiteY5" fmla="*/ 130216 h 519710"/>
              <a:gd name="connsiteX6" fmla="*/ 387467 w 966788"/>
              <a:gd name="connsiteY6" fmla="*/ 111166 h 519710"/>
              <a:gd name="connsiteX7" fmla="*/ 492242 w 966788"/>
              <a:gd name="connsiteY7" fmla="*/ 96878 h 519710"/>
              <a:gd name="connsiteX8" fmla="*/ 544630 w 966788"/>
              <a:gd name="connsiteY8" fmla="*/ 1629 h 519710"/>
              <a:gd name="connsiteX9" fmla="*/ 592255 w 966788"/>
              <a:gd name="connsiteY9" fmla="*/ 87354 h 519710"/>
              <a:gd name="connsiteX10" fmla="*/ 601780 w 966788"/>
              <a:gd name="connsiteY10" fmla="*/ 134979 h 519710"/>
              <a:gd name="connsiteX11" fmla="*/ 577967 w 966788"/>
              <a:gd name="connsiteY11" fmla="*/ 168317 h 519710"/>
              <a:gd name="connsiteX12" fmla="*/ 597017 w 966788"/>
              <a:gd name="connsiteY12" fmla="*/ 206417 h 519710"/>
              <a:gd name="connsiteX13" fmla="*/ 630355 w 966788"/>
              <a:gd name="connsiteY13" fmla="*/ 230229 h 519710"/>
              <a:gd name="connsiteX14" fmla="*/ 577967 w 966788"/>
              <a:gd name="connsiteY14" fmla="*/ 377867 h 519710"/>
              <a:gd name="connsiteX15" fmla="*/ 549392 w 966788"/>
              <a:gd name="connsiteY15" fmla="*/ 515979 h 519710"/>
              <a:gd name="connsiteX16" fmla="*/ 776288 w 966788"/>
              <a:gd name="connsiteY16" fmla="*/ 197163 h 519710"/>
              <a:gd name="connsiteX17" fmla="*/ 966788 w 966788"/>
              <a:gd name="connsiteY17" fmla="*/ 182876 h 519710"/>
              <a:gd name="connsiteX18" fmla="*/ 966788 w 966788"/>
              <a:gd name="connsiteY18" fmla="*/ 182876 h 519710"/>
              <a:gd name="connsiteX0" fmla="*/ 0 w 966788"/>
              <a:gd name="connsiteY0" fmla="*/ 335276 h 596180"/>
              <a:gd name="connsiteX1" fmla="*/ 130292 w 966788"/>
              <a:gd name="connsiteY1" fmla="*/ 268327 h 596180"/>
              <a:gd name="connsiteX2" fmla="*/ 187442 w 966788"/>
              <a:gd name="connsiteY2" fmla="*/ 239752 h 596180"/>
              <a:gd name="connsiteX3" fmla="*/ 196967 w 966788"/>
              <a:gd name="connsiteY3" fmla="*/ 173077 h 596180"/>
              <a:gd name="connsiteX4" fmla="*/ 268405 w 966788"/>
              <a:gd name="connsiteY4" fmla="*/ 187366 h 596180"/>
              <a:gd name="connsiteX5" fmla="*/ 344605 w 966788"/>
              <a:gd name="connsiteY5" fmla="*/ 130216 h 596180"/>
              <a:gd name="connsiteX6" fmla="*/ 387467 w 966788"/>
              <a:gd name="connsiteY6" fmla="*/ 111166 h 596180"/>
              <a:gd name="connsiteX7" fmla="*/ 492242 w 966788"/>
              <a:gd name="connsiteY7" fmla="*/ 96878 h 596180"/>
              <a:gd name="connsiteX8" fmla="*/ 544630 w 966788"/>
              <a:gd name="connsiteY8" fmla="*/ 1629 h 596180"/>
              <a:gd name="connsiteX9" fmla="*/ 592255 w 966788"/>
              <a:gd name="connsiteY9" fmla="*/ 87354 h 596180"/>
              <a:gd name="connsiteX10" fmla="*/ 601780 w 966788"/>
              <a:gd name="connsiteY10" fmla="*/ 134979 h 596180"/>
              <a:gd name="connsiteX11" fmla="*/ 577967 w 966788"/>
              <a:gd name="connsiteY11" fmla="*/ 168317 h 596180"/>
              <a:gd name="connsiteX12" fmla="*/ 597017 w 966788"/>
              <a:gd name="connsiteY12" fmla="*/ 206417 h 596180"/>
              <a:gd name="connsiteX13" fmla="*/ 630355 w 966788"/>
              <a:gd name="connsiteY13" fmla="*/ 230229 h 596180"/>
              <a:gd name="connsiteX14" fmla="*/ 577967 w 966788"/>
              <a:gd name="connsiteY14" fmla="*/ 377867 h 596180"/>
              <a:gd name="connsiteX15" fmla="*/ 549392 w 966788"/>
              <a:gd name="connsiteY15" fmla="*/ 515979 h 596180"/>
              <a:gd name="connsiteX16" fmla="*/ 587492 w 966788"/>
              <a:gd name="connsiteY16" fmla="*/ 582653 h 596180"/>
              <a:gd name="connsiteX17" fmla="*/ 776288 w 966788"/>
              <a:gd name="connsiteY17" fmla="*/ 197163 h 596180"/>
              <a:gd name="connsiteX18" fmla="*/ 966788 w 966788"/>
              <a:gd name="connsiteY18" fmla="*/ 182876 h 596180"/>
              <a:gd name="connsiteX19" fmla="*/ 966788 w 966788"/>
              <a:gd name="connsiteY19" fmla="*/ 182876 h 596180"/>
              <a:gd name="connsiteX0" fmla="*/ 0 w 966788"/>
              <a:gd name="connsiteY0" fmla="*/ 335276 h 602771"/>
              <a:gd name="connsiteX1" fmla="*/ 130292 w 966788"/>
              <a:gd name="connsiteY1" fmla="*/ 268327 h 602771"/>
              <a:gd name="connsiteX2" fmla="*/ 187442 w 966788"/>
              <a:gd name="connsiteY2" fmla="*/ 239752 h 602771"/>
              <a:gd name="connsiteX3" fmla="*/ 196967 w 966788"/>
              <a:gd name="connsiteY3" fmla="*/ 173077 h 602771"/>
              <a:gd name="connsiteX4" fmla="*/ 268405 w 966788"/>
              <a:gd name="connsiteY4" fmla="*/ 187366 h 602771"/>
              <a:gd name="connsiteX5" fmla="*/ 344605 w 966788"/>
              <a:gd name="connsiteY5" fmla="*/ 130216 h 602771"/>
              <a:gd name="connsiteX6" fmla="*/ 387467 w 966788"/>
              <a:gd name="connsiteY6" fmla="*/ 111166 h 602771"/>
              <a:gd name="connsiteX7" fmla="*/ 492242 w 966788"/>
              <a:gd name="connsiteY7" fmla="*/ 96878 h 602771"/>
              <a:gd name="connsiteX8" fmla="*/ 544630 w 966788"/>
              <a:gd name="connsiteY8" fmla="*/ 1629 h 602771"/>
              <a:gd name="connsiteX9" fmla="*/ 592255 w 966788"/>
              <a:gd name="connsiteY9" fmla="*/ 87354 h 602771"/>
              <a:gd name="connsiteX10" fmla="*/ 601780 w 966788"/>
              <a:gd name="connsiteY10" fmla="*/ 134979 h 602771"/>
              <a:gd name="connsiteX11" fmla="*/ 577967 w 966788"/>
              <a:gd name="connsiteY11" fmla="*/ 168317 h 602771"/>
              <a:gd name="connsiteX12" fmla="*/ 597017 w 966788"/>
              <a:gd name="connsiteY12" fmla="*/ 206417 h 602771"/>
              <a:gd name="connsiteX13" fmla="*/ 630355 w 966788"/>
              <a:gd name="connsiteY13" fmla="*/ 230229 h 602771"/>
              <a:gd name="connsiteX14" fmla="*/ 577967 w 966788"/>
              <a:gd name="connsiteY14" fmla="*/ 377867 h 602771"/>
              <a:gd name="connsiteX15" fmla="*/ 549392 w 966788"/>
              <a:gd name="connsiteY15" fmla="*/ 515979 h 602771"/>
              <a:gd name="connsiteX16" fmla="*/ 587492 w 966788"/>
              <a:gd name="connsiteY16" fmla="*/ 582653 h 602771"/>
              <a:gd name="connsiteX17" fmla="*/ 558917 w 966788"/>
              <a:gd name="connsiteY17" fmla="*/ 577891 h 602771"/>
              <a:gd name="connsiteX18" fmla="*/ 776288 w 966788"/>
              <a:gd name="connsiteY18" fmla="*/ 197163 h 602771"/>
              <a:gd name="connsiteX19" fmla="*/ 966788 w 966788"/>
              <a:gd name="connsiteY19" fmla="*/ 182876 h 602771"/>
              <a:gd name="connsiteX20" fmla="*/ 966788 w 966788"/>
              <a:gd name="connsiteY20" fmla="*/ 182876 h 602771"/>
              <a:gd name="connsiteX0" fmla="*/ 0 w 966788"/>
              <a:gd name="connsiteY0" fmla="*/ 335276 h 622533"/>
              <a:gd name="connsiteX1" fmla="*/ 130292 w 966788"/>
              <a:gd name="connsiteY1" fmla="*/ 268327 h 622533"/>
              <a:gd name="connsiteX2" fmla="*/ 187442 w 966788"/>
              <a:gd name="connsiteY2" fmla="*/ 239752 h 622533"/>
              <a:gd name="connsiteX3" fmla="*/ 196967 w 966788"/>
              <a:gd name="connsiteY3" fmla="*/ 173077 h 622533"/>
              <a:gd name="connsiteX4" fmla="*/ 268405 w 966788"/>
              <a:gd name="connsiteY4" fmla="*/ 187366 h 622533"/>
              <a:gd name="connsiteX5" fmla="*/ 344605 w 966788"/>
              <a:gd name="connsiteY5" fmla="*/ 130216 h 622533"/>
              <a:gd name="connsiteX6" fmla="*/ 387467 w 966788"/>
              <a:gd name="connsiteY6" fmla="*/ 111166 h 622533"/>
              <a:gd name="connsiteX7" fmla="*/ 492242 w 966788"/>
              <a:gd name="connsiteY7" fmla="*/ 96878 h 622533"/>
              <a:gd name="connsiteX8" fmla="*/ 544630 w 966788"/>
              <a:gd name="connsiteY8" fmla="*/ 1629 h 622533"/>
              <a:gd name="connsiteX9" fmla="*/ 592255 w 966788"/>
              <a:gd name="connsiteY9" fmla="*/ 87354 h 622533"/>
              <a:gd name="connsiteX10" fmla="*/ 601780 w 966788"/>
              <a:gd name="connsiteY10" fmla="*/ 134979 h 622533"/>
              <a:gd name="connsiteX11" fmla="*/ 577967 w 966788"/>
              <a:gd name="connsiteY11" fmla="*/ 168317 h 622533"/>
              <a:gd name="connsiteX12" fmla="*/ 597017 w 966788"/>
              <a:gd name="connsiteY12" fmla="*/ 206417 h 622533"/>
              <a:gd name="connsiteX13" fmla="*/ 630355 w 966788"/>
              <a:gd name="connsiteY13" fmla="*/ 230229 h 622533"/>
              <a:gd name="connsiteX14" fmla="*/ 577967 w 966788"/>
              <a:gd name="connsiteY14" fmla="*/ 377867 h 622533"/>
              <a:gd name="connsiteX15" fmla="*/ 549392 w 966788"/>
              <a:gd name="connsiteY15" fmla="*/ 515979 h 622533"/>
              <a:gd name="connsiteX16" fmla="*/ 587492 w 966788"/>
              <a:gd name="connsiteY16" fmla="*/ 582653 h 622533"/>
              <a:gd name="connsiteX17" fmla="*/ 530342 w 966788"/>
              <a:gd name="connsiteY17" fmla="*/ 601704 h 622533"/>
              <a:gd name="connsiteX18" fmla="*/ 776288 w 966788"/>
              <a:gd name="connsiteY18" fmla="*/ 197163 h 622533"/>
              <a:gd name="connsiteX19" fmla="*/ 966788 w 966788"/>
              <a:gd name="connsiteY19" fmla="*/ 182876 h 622533"/>
              <a:gd name="connsiteX20" fmla="*/ 966788 w 966788"/>
              <a:gd name="connsiteY20" fmla="*/ 182876 h 622533"/>
              <a:gd name="connsiteX0" fmla="*/ 0 w 966788"/>
              <a:gd name="connsiteY0" fmla="*/ 335276 h 711927"/>
              <a:gd name="connsiteX1" fmla="*/ 130292 w 966788"/>
              <a:gd name="connsiteY1" fmla="*/ 268327 h 711927"/>
              <a:gd name="connsiteX2" fmla="*/ 187442 w 966788"/>
              <a:gd name="connsiteY2" fmla="*/ 239752 h 711927"/>
              <a:gd name="connsiteX3" fmla="*/ 196967 w 966788"/>
              <a:gd name="connsiteY3" fmla="*/ 173077 h 711927"/>
              <a:gd name="connsiteX4" fmla="*/ 268405 w 966788"/>
              <a:gd name="connsiteY4" fmla="*/ 187366 h 711927"/>
              <a:gd name="connsiteX5" fmla="*/ 344605 w 966788"/>
              <a:gd name="connsiteY5" fmla="*/ 130216 h 711927"/>
              <a:gd name="connsiteX6" fmla="*/ 387467 w 966788"/>
              <a:gd name="connsiteY6" fmla="*/ 111166 h 711927"/>
              <a:gd name="connsiteX7" fmla="*/ 492242 w 966788"/>
              <a:gd name="connsiteY7" fmla="*/ 96878 h 711927"/>
              <a:gd name="connsiteX8" fmla="*/ 544630 w 966788"/>
              <a:gd name="connsiteY8" fmla="*/ 1629 h 711927"/>
              <a:gd name="connsiteX9" fmla="*/ 592255 w 966788"/>
              <a:gd name="connsiteY9" fmla="*/ 87354 h 711927"/>
              <a:gd name="connsiteX10" fmla="*/ 601780 w 966788"/>
              <a:gd name="connsiteY10" fmla="*/ 134979 h 711927"/>
              <a:gd name="connsiteX11" fmla="*/ 577967 w 966788"/>
              <a:gd name="connsiteY11" fmla="*/ 168317 h 711927"/>
              <a:gd name="connsiteX12" fmla="*/ 597017 w 966788"/>
              <a:gd name="connsiteY12" fmla="*/ 206417 h 711927"/>
              <a:gd name="connsiteX13" fmla="*/ 630355 w 966788"/>
              <a:gd name="connsiteY13" fmla="*/ 230229 h 711927"/>
              <a:gd name="connsiteX14" fmla="*/ 577967 w 966788"/>
              <a:gd name="connsiteY14" fmla="*/ 377867 h 711927"/>
              <a:gd name="connsiteX15" fmla="*/ 549392 w 966788"/>
              <a:gd name="connsiteY15" fmla="*/ 515979 h 711927"/>
              <a:gd name="connsiteX16" fmla="*/ 587492 w 966788"/>
              <a:gd name="connsiteY16" fmla="*/ 582653 h 711927"/>
              <a:gd name="connsiteX17" fmla="*/ 530342 w 966788"/>
              <a:gd name="connsiteY17" fmla="*/ 601704 h 711927"/>
              <a:gd name="connsiteX18" fmla="*/ 630355 w 966788"/>
              <a:gd name="connsiteY18" fmla="*/ 696953 h 711927"/>
              <a:gd name="connsiteX19" fmla="*/ 776288 w 966788"/>
              <a:gd name="connsiteY19" fmla="*/ 197163 h 711927"/>
              <a:gd name="connsiteX20" fmla="*/ 966788 w 966788"/>
              <a:gd name="connsiteY20" fmla="*/ 182876 h 711927"/>
              <a:gd name="connsiteX21" fmla="*/ 966788 w 966788"/>
              <a:gd name="connsiteY21" fmla="*/ 182876 h 711927"/>
              <a:gd name="connsiteX0" fmla="*/ 0 w 966788"/>
              <a:gd name="connsiteY0" fmla="*/ 335276 h 714508"/>
              <a:gd name="connsiteX1" fmla="*/ 130292 w 966788"/>
              <a:gd name="connsiteY1" fmla="*/ 268327 h 714508"/>
              <a:gd name="connsiteX2" fmla="*/ 187442 w 966788"/>
              <a:gd name="connsiteY2" fmla="*/ 239752 h 714508"/>
              <a:gd name="connsiteX3" fmla="*/ 196967 w 966788"/>
              <a:gd name="connsiteY3" fmla="*/ 173077 h 714508"/>
              <a:gd name="connsiteX4" fmla="*/ 268405 w 966788"/>
              <a:gd name="connsiteY4" fmla="*/ 187366 h 714508"/>
              <a:gd name="connsiteX5" fmla="*/ 344605 w 966788"/>
              <a:gd name="connsiteY5" fmla="*/ 130216 h 714508"/>
              <a:gd name="connsiteX6" fmla="*/ 387467 w 966788"/>
              <a:gd name="connsiteY6" fmla="*/ 111166 h 714508"/>
              <a:gd name="connsiteX7" fmla="*/ 492242 w 966788"/>
              <a:gd name="connsiteY7" fmla="*/ 96878 h 714508"/>
              <a:gd name="connsiteX8" fmla="*/ 544630 w 966788"/>
              <a:gd name="connsiteY8" fmla="*/ 1629 h 714508"/>
              <a:gd name="connsiteX9" fmla="*/ 592255 w 966788"/>
              <a:gd name="connsiteY9" fmla="*/ 87354 h 714508"/>
              <a:gd name="connsiteX10" fmla="*/ 601780 w 966788"/>
              <a:gd name="connsiteY10" fmla="*/ 134979 h 714508"/>
              <a:gd name="connsiteX11" fmla="*/ 577967 w 966788"/>
              <a:gd name="connsiteY11" fmla="*/ 168317 h 714508"/>
              <a:gd name="connsiteX12" fmla="*/ 597017 w 966788"/>
              <a:gd name="connsiteY12" fmla="*/ 206417 h 714508"/>
              <a:gd name="connsiteX13" fmla="*/ 630355 w 966788"/>
              <a:gd name="connsiteY13" fmla="*/ 230229 h 714508"/>
              <a:gd name="connsiteX14" fmla="*/ 577967 w 966788"/>
              <a:gd name="connsiteY14" fmla="*/ 377867 h 714508"/>
              <a:gd name="connsiteX15" fmla="*/ 549392 w 966788"/>
              <a:gd name="connsiteY15" fmla="*/ 515979 h 714508"/>
              <a:gd name="connsiteX16" fmla="*/ 587492 w 966788"/>
              <a:gd name="connsiteY16" fmla="*/ 582653 h 714508"/>
              <a:gd name="connsiteX17" fmla="*/ 663692 w 966788"/>
              <a:gd name="connsiteY17" fmla="*/ 635042 h 714508"/>
              <a:gd name="connsiteX18" fmla="*/ 630355 w 966788"/>
              <a:gd name="connsiteY18" fmla="*/ 696953 h 714508"/>
              <a:gd name="connsiteX19" fmla="*/ 776288 w 966788"/>
              <a:gd name="connsiteY19" fmla="*/ 197163 h 714508"/>
              <a:gd name="connsiteX20" fmla="*/ 966788 w 966788"/>
              <a:gd name="connsiteY20" fmla="*/ 182876 h 714508"/>
              <a:gd name="connsiteX21" fmla="*/ 966788 w 966788"/>
              <a:gd name="connsiteY21" fmla="*/ 182876 h 714508"/>
              <a:gd name="connsiteX0" fmla="*/ 0 w 966788"/>
              <a:gd name="connsiteY0" fmla="*/ 335276 h 736906"/>
              <a:gd name="connsiteX1" fmla="*/ 130292 w 966788"/>
              <a:gd name="connsiteY1" fmla="*/ 268327 h 736906"/>
              <a:gd name="connsiteX2" fmla="*/ 187442 w 966788"/>
              <a:gd name="connsiteY2" fmla="*/ 239752 h 736906"/>
              <a:gd name="connsiteX3" fmla="*/ 196967 w 966788"/>
              <a:gd name="connsiteY3" fmla="*/ 173077 h 736906"/>
              <a:gd name="connsiteX4" fmla="*/ 268405 w 966788"/>
              <a:gd name="connsiteY4" fmla="*/ 187366 h 736906"/>
              <a:gd name="connsiteX5" fmla="*/ 344605 w 966788"/>
              <a:gd name="connsiteY5" fmla="*/ 130216 h 736906"/>
              <a:gd name="connsiteX6" fmla="*/ 387467 w 966788"/>
              <a:gd name="connsiteY6" fmla="*/ 111166 h 736906"/>
              <a:gd name="connsiteX7" fmla="*/ 492242 w 966788"/>
              <a:gd name="connsiteY7" fmla="*/ 96878 h 736906"/>
              <a:gd name="connsiteX8" fmla="*/ 544630 w 966788"/>
              <a:gd name="connsiteY8" fmla="*/ 1629 h 736906"/>
              <a:gd name="connsiteX9" fmla="*/ 592255 w 966788"/>
              <a:gd name="connsiteY9" fmla="*/ 87354 h 736906"/>
              <a:gd name="connsiteX10" fmla="*/ 601780 w 966788"/>
              <a:gd name="connsiteY10" fmla="*/ 134979 h 736906"/>
              <a:gd name="connsiteX11" fmla="*/ 577967 w 966788"/>
              <a:gd name="connsiteY11" fmla="*/ 168317 h 736906"/>
              <a:gd name="connsiteX12" fmla="*/ 597017 w 966788"/>
              <a:gd name="connsiteY12" fmla="*/ 206417 h 736906"/>
              <a:gd name="connsiteX13" fmla="*/ 630355 w 966788"/>
              <a:gd name="connsiteY13" fmla="*/ 230229 h 736906"/>
              <a:gd name="connsiteX14" fmla="*/ 577967 w 966788"/>
              <a:gd name="connsiteY14" fmla="*/ 377867 h 736906"/>
              <a:gd name="connsiteX15" fmla="*/ 549392 w 966788"/>
              <a:gd name="connsiteY15" fmla="*/ 515979 h 736906"/>
              <a:gd name="connsiteX16" fmla="*/ 587492 w 966788"/>
              <a:gd name="connsiteY16" fmla="*/ 582653 h 736906"/>
              <a:gd name="connsiteX17" fmla="*/ 663692 w 966788"/>
              <a:gd name="connsiteY17" fmla="*/ 635042 h 736906"/>
              <a:gd name="connsiteX18" fmla="*/ 630355 w 966788"/>
              <a:gd name="connsiteY18" fmla="*/ 696953 h 736906"/>
              <a:gd name="connsiteX19" fmla="*/ 687505 w 966788"/>
              <a:gd name="connsiteY19" fmla="*/ 711240 h 736906"/>
              <a:gd name="connsiteX20" fmla="*/ 776288 w 966788"/>
              <a:gd name="connsiteY20" fmla="*/ 197163 h 736906"/>
              <a:gd name="connsiteX21" fmla="*/ 966788 w 966788"/>
              <a:gd name="connsiteY21" fmla="*/ 182876 h 736906"/>
              <a:gd name="connsiteX22" fmla="*/ 966788 w 966788"/>
              <a:gd name="connsiteY22" fmla="*/ 182876 h 736906"/>
              <a:gd name="connsiteX0" fmla="*/ 0 w 966788"/>
              <a:gd name="connsiteY0" fmla="*/ 335276 h 815865"/>
              <a:gd name="connsiteX1" fmla="*/ 130292 w 966788"/>
              <a:gd name="connsiteY1" fmla="*/ 268327 h 815865"/>
              <a:gd name="connsiteX2" fmla="*/ 187442 w 966788"/>
              <a:gd name="connsiteY2" fmla="*/ 239752 h 815865"/>
              <a:gd name="connsiteX3" fmla="*/ 196967 w 966788"/>
              <a:gd name="connsiteY3" fmla="*/ 173077 h 815865"/>
              <a:gd name="connsiteX4" fmla="*/ 268405 w 966788"/>
              <a:gd name="connsiteY4" fmla="*/ 187366 h 815865"/>
              <a:gd name="connsiteX5" fmla="*/ 344605 w 966788"/>
              <a:gd name="connsiteY5" fmla="*/ 130216 h 815865"/>
              <a:gd name="connsiteX6" fmla="*/ 387467 w 966788"/>
              <a:gd name="connsiteY6" fmla="*/ 111166 h 815865"/>
              <a:gd name="connsiteX7" fmla="*/ 492242 w 966788"/>
              <a:gd name="connsiteY7" fmla="*/ 96878 h 815865"/>
              <a:gd name="connsiteX8" fmla="*/ 544630 w 966788"/>
              <a:gd name="connsiteY8" fmla="*/ 1629 h 815865"/>
              <a:gd name="connsiteX9" fmla="*/ 592255 w 966788"/>
              <a:gd name="connsiteY9" fmla="*/ 87354 h 815865"/>
              <a:gd name="connsiteX10" fmla="*/ 601780 w 966788"/>
              <a:gd name="connsiteY10" fmla="*/ 134979 h 815865"/>
              <a:gd name="connsiteX11" fmla="*/ 577967 w 966788"/>
              <a:gd name="connsiteY11" fmla="*/ 168317 h 815865"/>
              <a:gd name="connsiteX12" fmla="*/ 597017 w 966788"/>
              <a:gd name="connsiteY12" fmla="*/ 206417 h 815865"/>
              <a:gd name="connsiteX13" fmla="*/ 630355 w 966788"/>
              <a:gd name="connsiteY13" fmla="*/ 230229 h 815865"/>
              <a:gd name="connsiteX14" fmla="*/ 577967 w 966788"/>
              <a:gd name="connsiteY14" fmla="*/ 377867 h 815865"/>
              <a:gd name="connsiteX15" fmla="*/ 549392 w 966788"/>
              <a:gd name="connsiteY15" fmla="*/ 515979 h 815865"/>
              <a:gd name="connsiteX16" fmla="*/ 587492 w 966788"/>
              <a:gd name="connsiteY16" fmla="*/ 582653 h 815865"/>
              <a:gd name="connsiteX17" fmla="*/ 663692 w 966788"/>
              <a:gd name="connsiteY17" fmla="*/ 635042 h 815865"/>
              <a:gd name="connsiteX18" fmla="*/ 630355 w 966788"/>
              <a:gd name="connsiteY18" fmla="*/ 696953 h 815865"/>
              <a:gd name="connsiteX19" fmla="*/ 687505 w 966788"/>
              <a:gd name="connsiteY19" fmla="*/ 711240 h 815865"/>
              <a:gd name="connsiteX20" fmla="*/ 671513 w 966788"/>
              <a:gd name="connsiteY20" fmla="*/ 797238 h 815865"/>
              <a:gd name="connsiteX21" fmla="*/ 966788 w 966788"/>
              <a:gd name="connsiteY21" fmla="*/ 182876 h 815865"/>
              <a:gd name="connsiteX22" fmla="*/ 966788 w 966788"/>
              <a:gd name="connsiteY22" fmla="*/ 182876 h 815865"/>
              <a:gd name="connsiteX0" fmla="*/ 0 w 966788"/>
              <a:gd name="connsiteY0" fmla="*/ 335276 h 856834"/>
              <a:gd name="connsiteX1" fmla="*/ 130292 w 966788"/>
              <a:gd name="connsiteY1" fmla="*/ 268327 h 856834"/>
              <a:gd name="connsiteX2" fmla="*/ 187442 w 966788"/>
              <a:gd name="connsiteY2" fmla="*/ 239752 h 856834"/>
              <a:gd name="connsiteX3" fmla="*/ 196967 w 966788"/>
              <a:gd name="connsiteY3" fmla="*/ 173077 h 856834"/>
              <a:gd name="connsiteX4" fmla="*/ 268405 w 966788"/>
              <a:gd name="connsiteY4" fmla="*/ 187366 h 856834"/>
              <a:gd name="connsiteX5" fmla="*/ 344605 w 966788"/>
              <a:gd name="connsiteY5" fmla="*/ 130216 h 856834"/>
              <a:gd name="connsiteX6" fmla="*/ 387467 w 966788"/>
              <a:gd name="connsiteY6" fmla="*/ 111166 h 856834"/>
              <a:gd name="connsiteX7" fmla="*/ 492242 w 966788"/>
              <a:gd name="connsiteY7" fmla="*/ 96878 h 856834"/>
              <a:gd name="connsiteX8" fmla="*/ 544630 w 966788"/>
              <a:gd name="connsiteY8" fmla="*/ 1629 h 856834"/>
              <a:gd name="connsiteX9" fmla="*/ 592255 w 966788"/>
              <a:gd name="connsiteY9" fmla="*/ 87354 h 856834"/>
              <a:gd name="connsiteX10" fmla="*/ 601780 w 966788"/>
              <a:gd name="connsiteY10" fmla="*/ 134979 h 856834"/>
              <a:gd name="connsiteX11" fmla="*/ 577967 w 966788"/>
              <a:gd name="connsiteY11" fmla="*/ 168317 h 856834"/>
              <a:gd name="connsiteX12" fmla="*/ 597017 w 966788"/>
              <a:gd name="connsiteY12" fmla="*/ 206417 h 856834"/>
              <a:gd name="connsiteX13" fmla="*/ 630355 w 966788"/>
              <a:gd name="connsiteY13" fmla="*/ 230229 h 856834"/>
              <a:gd name="connsiteX14" fmla="*/ 577967 w 966788"/>
              <a:gd name="connsiteY14" fmla="*/ 377867 h 856834"/>
              <a:gd name="connsiteX15" fmla="*/ 549392 w 966788"/>
              <a:gd name="connsiteY15" fmla="*/ 515979 h 856834"/>
              <a:gd name="connsiteX16" fmla="*/ 587492 w 966788"/>
              <a:gd name="connsiteY16" fmla="*/ 582653 h 856834"/>
              <a:gd name="connsiteX17" fmla="*/ 663692 w 966788"/>
              <a:gd name="connsiteY17" fmla="*/ 635042 h 856834"/>
              <a:gd name="connsiteX18" fmla="*/ 630355 w 966788"/>
              <a:gd name="connsiteY18" fmla="*/ 696953 h 856834"/>
              <a:gd name="connsiteX19" fmla="*/ 687505 w 966788"/>
              <a:gd name="connsiteY19" fmla="*/ 711240 h 856834"/>
              <a:gd name="connsiteX20" fmla="*/ 671513 w 966788"/>
              <a:gd name="connsiteY20" fmla="*/ 797238 h 856834"/>
              <a:gd name="connsiteX21" fmla="*/ 616067 w 966788"/>
              <a:gd name="connsiteY21" fmla="*/ 811252 h 856834"/>
              <a:gd name="connsiteX22" fmla="*/ 966788 w 966788"/>
              <a:gd name="connsiteY22" fmla="*/ 182876 h 856834"/>
              <a:gd name="connsiteX23" fmla="*/ 966788 w 966788"/>
              <a:gd name="connsiteY23" fmla="*/ 182876 h 856834"/>
              <a:gd name="connsiteX0" fmla="*/ 0 w 966788"/>
              <a:gd name="connsiteY0" fmla="*/ 335276 h 834280"/>
              <a:gd name="connsiteX1" fmla="*/ 130292 w 966788"/>
              <a:gd name="connsiteY1" fmla="*/ 268327 h 834280"/>
              <a:gd name="connsiteX2" fmla="*/ 187442 w 966788"/>
              <a:gd name="connsiteY2" fmla="*/ 239752 h 834280"/>
              <a:gd name="connsiteX3" fmla="*/ 196967 w 966788"/>
              <a:gd name="connsiteY3" fmla="*/ 173077 h 834280"/>
              <a:gd name="connsiteX4" fmla="*/ 268405 w 966788"/>
              <a:gd name="connsiteY4" fmla="*/ 187366 h 834280"/>
              <a:gd name="connsiteX5" fmla="*/ 344605 w 966788"/>
              <a:gd name="connsiteY5" fmla="*/ 130216 h 834280"/>
              <a:gd name="connsiteX6" fmla="*/ 387467 w 966788"/>
              <a:gd name="connsiteY6" fmla="*/ 111166 h 834280"/>
              <a:gd name="connsiteX7" fmla="*/ 492242 w 966788"/>
              <a:gd name="connsiteY7" fmla="*/ 96878 h 834280"/>
              <a:gd name="connsiteX8" fmla="*/ 544630 w 966788"/>
              <a:gd name="connsiteY8" fmla="*/ 1629 h 834280"/>
              <a:gd name="connsiteX9" fmla="*/ 592255 w 966788"/>
              <a:gd name="connsiteY9" fmla="*/ 87354 h 834280"/>
              <a:gd name="connsiteX10" fmla="*/ 601780 w 966788"/>
              <a:gd name="connsiteY10" fmla="*/ 134979 h 834280"/>
              <a:gd name="connsiteX11" fmla="*/ 577967 w 966788"/>
              <a:gd name="connsiteY11" fmla="*/ 168317 h 834280"/>
              <a:gd name="connsiteX12" fmla="*/ 597017 w 966788"/>
              <a:gd name="connsiteY12" fmla="*/ 206417 h 834280"/>
              <a:gd name="connsiteX13" fmla="*/ 630355 w 966788"/>
              <a:gd name="connsiteY13" fmla="*/ 230229 h 834280"/>
              <a:gd name="connsiteX14" fmla="*/ 577967 w 966788"/>
              <a:gd name="connsiteY14" fmla="*/ 377867 h 834280"/>
              <a:gd name="connsiteX15" fmla="*/ 549392 w 966788"/>
              <a:gd name="connsiteY15" fmla="*/ 515979 h 834280"/>
              <a:gd name="connsiteX16" fmla="*/ 587492 w 966788"/>
              <a:gd name="connsiteY16" fmla="*/ 582653 h 834280"/>
              <a:gd name="connsiteX17" fmla="*/ 663692 w 966788"/>
              <a:gd name="connsiteY17" fmla="*/ 635042 h 834280"/>
              <a:gd name="connsiteX18" fmla="*/ 630355 w 966788"/>
              <a:gd name="connsiteY18" fmla="*/ 696953 h 834280"/>
              <a:gd name="connsiteX19" fmla="*/ 687505 w 966788"/>
              <a:gd name="connsiteY19" fmla="*/ 711240 h 834280"/>
              <a:gd name="connsiteX20" fmla="*/ 671513 w 966788"/>
              <a:gd name="connsiteY20" fmla="*/ 797238 h 834280"/>
              <a:gd name="connsiteX21" fmla="*/ 616067 w 966788"/>
              <a:gd name="connsiteY21" fmla="*/ 811252 h 834280"/>
              <a:gd name="connsiteX22" fmla="*/ 530342 w 966788"/>
              <a:gd name="connsiteY22" fmla="*/ 773151 h 834280"/>
              <a:gd name="connsiteX23" fmla="*/ 966788 w 966788"/>
              <a:gd name="connsiteY23" fmla="*/ 182876 h 834280"/>
              <a:gd name="connsiteX24" fmla="*/ 966788 w 966788"/>
              <a:gd name="connsiteY24" fmla="*/ 182876 h 834280"/>
              <a:gd name="connsiteX0" fmla="*/ 0 w 966788"/>
              <a:gd name="connsiteY0" fmla="*/ 335276 h 834280"/>
              <a:gd name="connsiteX1" fmla="*/ 130292 w 966788"/>
              <a:gd name="connsiteY1" fmla="*/ 268327 h 834280"/>
              <a:gd name="connsiteX2" fmla="*/ 187442 w 966788"/>
              <a:gd name="connsiteY2" fmla="*/ 239752 h 834280"/>
              <a:gd name="connsiteX3" fmla="*/ 196967 w 966788"/>
              <a:gd name="connsiteY3" fmla="*/ 173077 h 834280"/>
              <a:gd name="connsiteX4" fmla="*/ 268405 w 966788"/>
              <a:gd name="connsiteY4" fmla="*/ 187366 h 834280"/>
              <a:gd name="connsiteX5" fmla="*/ 344605 w 966788"/>
              <a:gd name="connsiteY5" fmla="*/ 130216 h 834280"/>
              <a:gd name="connsiteX6" fmla="*/ 387467 w 966788"/>
              <a:gd name="connsiteY6" fmla="*/ 111166 h 834280"/>
              <a:gd name="connsiteX7" fmla="*/ 492242 w 966788"/>
              <a:gd name="connsiteY7" fmla="*/ 96878 h 834280"/>
              <a:gd name="connsiteX8" fmla="*/ 544630 w 966788"/>
              <a:gd name="connsiteY8" fmla="*/ 1629 h 834280"/>
              <a:gd name="connsiteX9" fmla="*/ 592255 w 966788"/>
              <a:gd name="connsiteY9" fmla="*/ 87354 h 834280"/>
              <a:gd name="connsiteX10" fmla="*/ 601780 w 966788"/>
              <a:gd name="connsiteY10" fmla="*/ 134979 h 834280"/>
              <a:gd name="connsiteX11" fmla="*/ 577967 w 966788"/>
              <a:gd name="connsiteY11" fmla="*/ 168317 h 834280"/>
              <a:gd name="connsiteX12" fmla="*/ 597017 w 966788"/>
              <a:gd name="connsiteY12" fmla="*/ 206417 h 834280"/>
              <a:gd name="connsiteX13" fmla="*/ 630355 w 966788"/>
              <a:gd name="connsiteY13" fmla="*/ 230229 h 834280"/>
              <a:gd name="connsiteX14" fmla="*/ 577967 w 966788"/>
              <a:gd name="connsiteY14" fmla="*/ 377867 h 834280"/>
              <a:gd name="connsiteX15" fmla="*/ 549392 w 966788"/>
              <a:gd name="connsiteY15" fmla="*/ 515979 h 834280"/>
              <a:gd name="connsiteX16" fmla="*/ 587492 w 966788"/>
              <a:gd name="connsiteY16" fmla="*/ 582653 h 834280"/>
              <a:gd name="connsiteX17" fmla="*/ 663692 w 966788"/>
              <a:gd name="connsiteY17" fmla="*/ 635042 h 834280"/>
              <a:gd name="connsiteX18" fmla="*/ 630355 w 966788"/>
              <a:gd name="connsiteY18" fmla="*/ 696953 h 834280"/>
              <a:gd name="connsiteX19" fmla="*/ 687505 w 966788"/>
              <a:gd name="connsiteY19" fmla="*/ 711240 h 834280"/>
              <a:gd name="connsiteX20" fmla="*/ 671513 w 966788"/>
              <a:gd name="connsiteY20" fmla="*/ 797238 h 834280"/>
              <a:gd name="connsiteX21" fmla="*/ 616067 w 966788"/>
              <a:gd name="connsiteY21" fmla="*/ 811252 h 834280"/>
              <a:gd name="connsiteX22" fmla="*/ 530342 w 966788"/>
              <a:gd name="connsiteY22" fmla="*/ 773151 h 834280"/>
              <a:gd name="connsiteX23" fmla="*/ 468430 w 966788"/>
              <a:gd name="connsiteY23" fmla="*/ 787439 h 834280"/>
              <a:gd name="connsiteX24" fmla="*/ 966788 w 966788"/>
              <a:gd name="connsiteY24" fmla="*/ 182876 h 834280"/>
              <a:gd name="connsiteX25" fmla="*/ 966788 w 966788"/>
              <a:gd name="connsiteY25" fmla="*/ 182876 h 834280"/>
              <a:gd name="connsiteX0" fmla="*/ 0 w 966788"/>
              <a:gd name="connsiteY0" fmla="*/ 335276 h 881321"/>
              <a:gd name="connsiteX1" fmla="*/ 130292 w 966788"/>
              <a:gd name="connsiteY1" fmla="*/ 268327 h 881321"/>
              <a:gd name="connsiteX2" fmla="*/ 187442 w 966788"/>
              <a:gd name="connsiteY2" fmla="*/ 239752 h 881321"/>
              <a:gd name="connsiteX3" fmla="*/ 196967 w 966788"/>
              <a:gd name="connsiteY3" fmla="*/ 173077 h 881321"/>
              <a:gd name="connsiteX4" fmla="*/ 268405 w 966788"/>
              <a:gd name="connsiteY4" fmla="*/ 187366 h 881321"/>
              <a:gd name="connsiteX5" fmla="*/ 344605 w 966788"/>
              <a:gd name="connsiteY5" fmla="*/ 130216 h 881321"/>
              <a:gd name="connsiteX6" fmla="*/ 387467 w 966788"/>
              <a:gd name="connsiteY6" fmla="*/ 111166 h 881321"/>
              <a:gd name="connsiteX7" fmla="*/ 492242 w 966788"/>
              <a:gd name="connsiteY7" fmla="*/ 96878 h 881321"/>
              <a:gd name="connsiteX8" fmla="*/ 544630 w 966788"/>
              <a:gd name="connsiteY8" fmla="*/ 1629 h 881321"/>
              <a:gd name="connsiteX9" fmla="*/ 592255 w 966788"/>
              <a:gd name="connsiteY9" fmla="*/ 87354 h 881321"/>
              <a:gd name="connsiteX10" fmla="*/ 601780 w 966788"/>
              <a:gd name="connsiteY10" fmla="*/ 134979 h 881321"/>
              <a:gd name="connsiteX11" fmla="*/ 577967 w 966788"/>
              <a:gd name="connsiteY11" fmla="*/ 168317 h 881321"/>
              <a:gd name="connsiteX12" fmla="*/ 597017 w 966788"/>
              <a:gd name="connsiteY12" fmla="*/ 206417 h 881321"/>
              <a:gd name="connsiteX13" fmla="*/ 630355 w 966788"/>
              <a:gd name="connsiteY13" fmla="*/ 230229 h 881321"/>
              <a:gd name="connsiteX14" fmla="*/ 577967 w 966788"/>
              <a:gd name="connsiteY14" fmla="*/ 377867 h 881321"/>
              <a:gd name="connsiteX15" fmla="*/ 549392 w 966788"/>
              <a:gd name="connsiteY15" fmla="*/ 515979 h 881321"/>
              <a:gd name="connsiteX16" fmla="*/ 587492 w 966788"/>
              <a:gd name="connsiteY16" fmla="*/ 582653 h 881321"/>
              <a:gd name="connsiteX17" fmla="*/ 663692 w 966788"/>
              <a:gd name="connsiteY17" fmla="*/ 635042 h 881321"/>
              <a:gd name="connsiteX18" fmla="*/ 630355 w 966788"/>
              <a:gd name="connsiteY18" fmla="*/ 696953 h 881321"/>
              <a:gd name="connsiteX19" fmla="*/ 687505 w 966788"/>
              <a:gd name="connsiteY19" fmla="*/ 711240 h 881321"/>
              <a:gd name="connsiteX20" fmla="*/ 671513 w 966788"/>
              <a:gd name="connsiteY20" fmla="*/ 797238 h 881321"/>
              <a:gd name="connsiteX21" fmla="*/ 616067 w 966788"/>
              <a:gd name="connsiteY21" fmla="*/ 811252 h 881321"/>
              <a:gd name="connsiteX22" fmla="*/ 530342 w 966788"/>
              <a:gd name="connsiteY22" fmla="*/ 773151 h 881321"/>
              <a:gd name="connsiteX23" fmla="*/ 468430 w 966788"/>
              <a:gd name="connsiteY23" fmla="*/ 787439 h 881321"/>
              <a:gd name="connsiteX24" fmla="*/ 358892 w 966788"/>
              <a:gd name="connsiteY24" fmla="*/ 854114 h 881321"/>
              <a:gd name="connsiteX25" fmla="*/ 966788 w 966788"/>
              <a:gd name="connsiteY25" fmla="*/ 182876 h 881321"/>
              <a:gd name="connsiteX26" fmla="*/ 966788 w 966788"/>
              <a:gd name="connsiteY26" fmla="*/ 182876 h 881321"/>
              <a:gd name="connsiteX0" fmla="*/ 0 w 966788"/>
              <a:gd name="connsiteY0" fmla="*/ 335276 h 863938"/>
              <a:gd name="connsiteX1" fmla="*/ 130292 w 966788"/>
              <a:gd name="connsiteY1" fmla="*/ 268327 h 863938"/>
              <a:gd name="connsiteX2" fmla="*/ 187442 w 966788"/>
              <a:gd name="connsiteY2" fmla="*/ 239752 h 863938"/>
              <a:gd name="connsiteX3" fmla="*/ 196967 w 966788"/>
              <a:gd name="connsiteY3" fmla="*/ 173077 h 863938"/>
              <a:gd name="connsiteX4" fmla="*/ 268405 w 966788"/>
              <a:gd name="connsiteY4" fmla="*/ 187366 h 863938"/>
              <a:gd name="connsiteX5" fmla="*/ 344605 w 966788"/>
              <a:gd name="connsiteY5" fmla="*/ 130216 h 863938"/>
              <a:gd name="connsiteX6" fmla="*/ 387467 w 966788"/>
              <a:gd name="connsiteY6" fmla="*/ 111166 h 863938"/>
              <a:gd name="connsiteX7" fmla="*/ 492242 w 966788"/>
              <a:gd name="connsiteY7" fmla="*/ 96878 h 863938"/>
              <a:gd name="connsiteX8" fmla="*/ 544630 w 966788"/>
              <a:gd name="connsiteY8" fmla="*/ 1629 h 863938"/>
              <a:gd name="connsiteX9" fmla="*/ 592255 w 966788"/>
              <a:gd name="connsiteY9" fmla="*/ 87354 h 863938"/>
              <a:gd name="connsiteX10" fmla="*/ 601780 w 966788"/>
              <a:gd name="connsiteY10" fmla="*/ 134979 h 863938"/>
              <a:gd name="connsiteX11" fmla="*/ 577967 w 966788"/>
              <a:gd name="connsiteY11" fmla="*/ 168317 h 863938"/>
              <a:gd name="connsiteX12" fmla="*/ 597017 w 966788"/>
              <a:gd name="connsiteY12" fmla="*/ 206417 h 863938"/>
              <a:gd name="connsiteX13" fmla="*/ 630355 w 966788"/>
              <a:gd name="connsiteY13" fmla="*/ 230229 h 863938"/>
              <a:gd name="connsiteX14" fmla="*/ 577967 w 966788"/>
              <a:gd name="connsiteY14" fmla="*/ 377867 h 863938"/>
              <a:gd name="connsiteX15" fmla="*/ 549392 w 966788"/>
              <a:gd name="connsiteY15" fmla="*/ 515979 h 863938"/>
              <a:gd name="connsiteX16" fmla="*/ 587492 w 966788"/>
              <a:gd name="connsiteY16" fmla="*/ 582653 h 863938"/>
              <a:gd name="connsiteX17" fmla="*/ 663692 w 966788"/>
              <a:gd name="connsiteY17" fmla="*/ 635042 h 863938"/>
              <a:gd name="connsiteX18" fmla="*/ 630355 w 966788"/>
              <a:gd name="connsiteY18" fmla="*/ 696953 h 863938"/>
              <a:gd name="connsiteX19" fmla="*/ 687505 w 966788"/>
              <a:gd name="connsiteY19" fmla="*/ 711240 h 863938"/>
              <a:gd name="connsiteX20" fmla="*/ 671513 w 966788"/>
              <a:gd name="connsiteY20" fmla="*/ 797238 h 863938"/>
              <a:gd name="connsiteX21" fmla="*/ 616067 w 966788"/>
              <a:gd name="connsiteY21" fmla="*/ 811252 h 863938"/>
              <a:gd name="connsiteX22" fmla="*/ 530342 w 966788"/>
              <a:gd name="connsiteY22" fmla="*/ 773151 h 863938"/>
              <a:gd name="connsiteX23" fmla="*/ 468430 w 966788"/>
              <a:gd name="connsiteY23" fmla="*/ 787439 h 863938"/>
              <a:gd name="connsiteX24" fmla="*/ 358892 w 966788"/>
              <a:gd name="connsiteY24" fmla="*/ 854114 h 863938"/>
              <a:gd name="connsiteX25" fmla="*/ 339842 w 966788"/>
              <a:gd name="connsiteY25" fmla="*/ 796964 h 863938"/>
              <a:gd name="connsiteX26" fmla="*/ 966788 w 966788"/>
              <a:gd name="connsiteY26" fmla="*/ 182876 h 863938"/>
              <a:gd name="connsiteX27" fmla="*/ 966788 w 966788"/>
              <a:gd name="connsiteY27" fmla="*/ 182876 h 863938"/>
              <a:gd name="connsiteX0" fmla="*/ 0 w 966788"/>
              <a:gd name="connsiteY0" fmla="*/ 335276 h 863938"/>
              <a:gd name="connsiteX1" fmla="*/ 130292 w 966788"/>
              <a:gd name="connsiteY1" fmla="*/ 268327 h 863938"/>
              <a:gd name="connsiteX2" fmla="*/ 187442 w 966788"/>
              <a:gd name="connsiteY2" fmla="*/ 239752 h 863938"/>
              <a:gd name="connsiteX3" fmla="*/ 196967 w 966788"/>
              <a:gd name="connsiteY3" fmla="*/ 173077 h 863938"/>
              <a:gd name="connsiteX4" fmla="*/ 268405 w 966788"/>
              <a:gd name="connsiteY4" fmla="*/ 187366 h 863938"/>
              <a:gd name="connsiteX5" fmla="*/ 344605 w 966788"/>
              <a:gd name="connsiteY5" fmla="*/ 130216 h 863938"/>
              <a:gd name="connsiteX6" fmla="*/ 387467 w 966788"/>
              <a:gd name="connsiteY6" fmla="*/ 111166 h 863938"/>
              <a:gd name="connsiteX7" fmla="*/ 492242 w 966788"/>
              <a:gd name="connsiteY7" fmla="*/ 96878 h 863938"/>
              <a:gd name="connsiteX8" fmla="*/ 544630 w 966788"/>
              <a:gd name="connsiteY8" fmla="*/ 1629 h 863938"/>
              <a:gd name="connsiteX9" fmla="*/ 592255 w 966788"/>
              <a:gd name="connsiteY9" fmla="*/ 87354 h 863938"/>
              <a:gd name="connsiteX10" fmla="*/ 601780 w 966788"/>
              <a:gd name="connsiteY10" fmla="*/ 134979 h 863938"/>
              <a:gd name="connsiteX11" fmla="*/ 577967 w 966788"/>
              <a:gd name="connsiteY11" fmla="*/ 168317 h 863938"/>
              <a:gd name="connsiteX12" fmla="*/ 597017 w 966788"/>
              <a:gd name="connsiteY12" fmla="*/ 206417 h 863938"/>
              <a:gd name="connsiteX13" fmla="*/ 630355 w 966788"/>
              <a:gd name="connsiteY13" fmla="*/ 230229 h 863938"/>
              <a:gd name="connsiteX14" fmla="*/ 577967 w 966788"/>
              <a:gd name="connsiteY14" fmla="*/ 377867 h 863938"/>
              <a:gd name="connsiteX15" fmla="*/ 549392 w 966788"/>
              <a:gd name="connsiteY15" fmla="*/ 515979 h 863938"/>
              <a:gd name="connsiteX16" fmla="*/ 587492 w 966788"/>
              <a:gd name="connsiteY16" fmla="*/ 582653 h 863938"/>
              <a:gd name="connsiteX17" fmla="*/ 663692 w 966788"/>
              <a:gd name="connsiteY17" fmla="*/ 635042 h 863938"/>
              <a:gd name="connsiteX18" fmla="*/ 630355 w 966788"/>
              <a:gd name="connsiteY18" fmla="*/ 696953 h 863938"/>
              <a:gd name="connsiteX19" fmla="*/ 687505 w 966788"/>
              <a:gd name="connsiteY19" fmla="*/ 711240 h 863938"/>
              <a:gd name="connsiteX20" fmla="*/ 671513 w 966788"/>
              <a:gd name="connsiteY20" fmla="*/ 797238 h 863938"/>
              <a:gd name="connsiteX21" fmla="*/ 616067 w 966788"/>
              <a:gd name="connsiteY21" fmla="*/ 811252 h 863938"/>
              <a:gd name="connsiteX22" fmla="*/ 530342 w 966788"/>
              <a:gd name="connsiteY22" fmla="*/ 773151 h 863938"/>
              <a:gd name="connsiteX23" fmla="*/ 468430 w 966788"/>
              <a:gd name="connsiteY23" fmla="*/ 787439 h 863938"/>
              <a:gd name="connsiteX24" fmla="*/ 358892 w 966788"/>
              <a:gd name="connsiteY24" fmla="*/ 854114 h 863938"/>
              <a:gd name="connsiteX25" fmla="*/ 339842 w 966788"/>
              <a:gd name="connsiteY25" fmla="*/ 796964 h 863938"/>
              <a:gd name="connsiteX26" fmla="*/ 139817 w 966788"/>
              <a:gd name="connsiteY26" fmla="*/ 730289 h 863938"/>
              <a:gd name="connsiteX27" fmla="*/ 966788 w 966788"/>
              <a:gd name="connsiteY27" fmla="*/ 182876 h 863938"/>
              <a:gd name="connsiteX28" fmla="*/ 966788 w 966788"/>
              <a:gd name="connsiteY28" fmla="*/ 182876 h 863938"/>
              <a:gd name="connsiteX0" fmla="*/ 14287 w 981720"/>
              <a:gd name="connsiteY0" fmla="*/ 335276 h 863938"/>
              <a:gd name="connsiteX1" fmla="*/ 144579 w 981720"/>
              <a:gd name="connsiteY1" fmla="*/ 268327 h 863938"/>
              <a:gd name="connsiteX2" fmla="*/ 201729 w 981720"/>
              <a:gd name="connsiteY2" fmla="*/ 239752 h 863938"/>
              <a:gd name="connsiteX3" fmla="*/ 211254 w 981720"/>
              <a:gd name="connsiteY3" fmla="*/ 173077 h 863938"/>
              <a:gd name="connsiteX4" fmla="*/ 282692 w 981720"/>
              <a:gd name="connsiteY4" fmla="*/ 187366 h 863938"/>
              <a:gd name="connsiteX5" fmla="*/ 358892 w 981720"/>
              <a:gd name="connsiteY5" fmla="*/ 130216 h 863938"/>
              <a:gd name="connsiteX6" fmla="*/ 401754 w 981720"/>
              <a:gd name="connsiteY6" fmla="*/ 111166 h 863938"/>
              <a:gd name="connsiteX7" fmla="*/ 506529 w 981720"/>
              <a:gd name="connsiteY7" fmla="*/ 96878 h 863938"/>
              <a:gd name="connsiteX8" fmla="*/ 558917 w 981720"/>
              <a:gd name="connsiteY8" fmla="*/ 1629 h 863938"/>
              <a:gd name="connsiteX9" fmla="*/ 606542 w 981720"/>
              <a:gd name="connsiteY9" fmla="*/ 87354 h 863938"/>
              <a:gd name="connsiteX10" fmla="*/ 616067 w 981720"/>
              <a:gd name="connsiteY10" fmla="*/ 134979 h 863938"/>
              <a:gd name="connsiteX11" fmla="*/ 592254 w 981720"/>
              <a:gd name="connsiteY11" fmla="*/ 168317 h 863938"/>
              <a:gd name="connsiteX12" fmla="*/ 611304 w 981720"/>
              <a:gd name="connsiteY12" fmla="*/ 206417 h 863938"/>
              <a:gd name="connsiteX13" fmla="*/ 644642 w 981720"/>
              <a:gd name="connsiteY13" fmla="*/ 230229 h 863938"/>
              <a:gd name="connsiteX14" fmla="*/ 592254 w 981720"/>
              <a:gd name="connsiteY14" fmla="*/ 377867 h 863938"/>
              <a:gd name="connsiteX15" fmla="*/ 563679 w 981720"/>
              <a:gd name="connsiteY15" fmla="*/ 515979 h 863938"/>
              <a:gd name="connsiteX16" fmla="*/ 601779 w 981720"/>
              <a:gd name="connsiteY16" fmla="*/ 582653 h 863938"/>
              <a:gd name="connsiteX17" fmla="*/ 677979 w 981720"/>
              <a:gd name="connsiteY17" fmla="*/ 635042 h 863938"/>
              <a:gd name="connsiteX18" fmla="*/ 644642 w 981720"/>
              <a:gd name="connsiteY18" fmla="*/ 696953 h 863938"/>
              <a:gd name="connsiteX19" fmla="*/ 701792 w 981720"/>
              <a:gd name="connsiteY19" fmla="*/ 711240 h 863938"/>
              <a:gd name="connsiteX20" fmla="*/ 685800 w 981720"/>
              <a:gd name="connsiteY20" fmla="*/ 797238 h 863938"/>
              <a:gd name="connsiteX21" fmla="*/ 630354 w 981720"/>
              <a:gd name="connsiteY21" fmla="*/ 811252 h 863938"/>
              <a:gd name="connsiteX22" fmla="*/ 544629 w 981720"/>
              <a:gd name="connsiteY22" fmla="*/ 773151 h 863938"/>
              <a:gd name="connsiteX23" fmla="*/ 482717 w 981720"/>
              <a:gd name="connsiteY23" fmla="*/ 787439 h 863938"/>
              <a:gd name="connsiteX24" fmla="*/ 373179 w 981720"/>
              <a:gd name="connsiteY24" fmla="*/ 854114 h 863938"/>
              <a:gd name="connsiteX25" fmla="*/ 354129 w 981720"/>
              <a:gd name="connsiteY25" fmla="*/ 796964 h 863938"/>
              <a:gd name="connsiteX26" fmla="*/ 154104 w 981720"/>
              <a:gd name="connsiteY26" fmla="*/ 730289 h 863938"/>
              <a:gd name="connsiteX27" fmla="*/ 981075 w 981720"/>
              <a:gd name="connsiteY27" fmla="*/ 182876 h 863938"/>
              <a:gd name="connsiteX28" fmla="*/ 0 w 981720"/>
              <a:gd name="connsiteY28" fmla="*/ 735326 h 863938"/>
              <a:gd name="connsiteX0" fmla="*/ 14287 w 711341"/>
              <a:gd name="connsiteY0" fmla="*/ 335276 h 863938"/>
              <a:gd name="connsiteX1" fmla="*/ 144579 w 711341"/>
              <a:gd name="connsiteY1" fmla="*/ 268327 h 863938"/>
              <a:gd name="connsiteX2" fmla="*/ 201729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201729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201729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6985 w 711341"/>
              <a:gd name="connsiteY5" fmla="*/ 96879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6985 w 711341"/>
              <a:gd name="connsiteY5" fmla="*/ 96879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4604 w 711341"/>
              <a:gd name="connsiteY5" fmla="*/ 87354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4604 w 711341"/>
              <a:gd name="connsiteY5" fmla="*/ 87354 h 863938"/>
              <a:gd name="connsiteX6" fmla="*/ 373180 w 711341"/>
              <a:gd name="connsiteY6" fmla="*/ 89732 h 863938"/>
              <a:gd name="connsiteX7" fmla="*/ 401754 w 711341"/>
              <a:gd name="connsiteY7" fmla="*/ 111166 h 863938"/>
              <a:gd name="connsiteX8" fmla="*/ 506529 w 711341"/>
              <a:gd name="connsiteY8" fmla="*/ 96878 h 863938"/>
              <a:gd name="connsiteX9" fmla="*/ 558917 w 711341"/>
              <a:gd name="connsiteY9" fmla="*/ 1629 h 863938"/>
              <a:gd name="connsiteX10" fmla="*/ 606542 w 711341"/>
              <a:gd name="connsiteY10" fmla="*/ 87354 h 863938"/>
              <a:gd name="connsiteX11" fmla="*/ 616067 w 711341"/>
              <a:gd name="connsiteY11" fmla="*/ 134979 h 863938"/>
              <a:gd name="connsiteX12" fmla="*/ 592254 w 711341"/>
              <a:gd name="connsiteY12" fmla="*/ 168317 h 863938"/>
              <a:gd name="connsiteX13" fmla="*/ 611304 w 711341"/>
              <a:gd name="connsiteY13" fmla="*/ 206417 h 863938"/>
              <a:gd name="connsiteX14" fmla="*/ 644642 w 711341"/>
              <a:gd name="connsiteY14" fmla="*/ 230229 h 863938"/>
              <a:gd name="connsiteX15" fmla="*/ 592254 w 711341"/>
              <a:gd name="connsiteY15" fmla="*/ 377867 h 863938"/>
              <a:gd name="connsiteX16" fmla="*/ 563679 w 711341"/>
              <a:gd name="connsiteY16" fmla="*/ 515979 h 863938"/>
              <a:gd name="connsiteX17" fmla="*/ 601779 w 711341"/>
              <a:gd name="connsiteY17" fmla="*/ 582653 h 863938"/>
              <a:gd name="connsiteX18" fmla="*/ 677979 w 711341"/>
              <a:gd name="connsiteY18" fmla="*/ 635042 h 863938"/>
              <a:gd name="connsiteX19" fmla="*/ 644642 w 711341"/>
              <a:gd name="connsiteY19" fmla="*/ 696953 h 863938"/>
              <a:gd name="connsiteX20" fmla="*/ 701792 w 711341"/>
              <a:gd name="connsiteY20" fmla="*/ 711240 h 863938"/>
              <a:gd name="connsiteX21" fmla="*/ 685800 w 711341"/>
              <a:gd name="connsiteY21" fmla="*/ 797238 h 863938"/>
              <a:gd name="connsiteX22" fmla="*/ 630354 w 711341"/>
              <a:gd name="connsiteY22" fmla="*/ 811252 h 863938"/>
              <a:gd name="connsiteX23" fmla="*/ 544629 w 711341"/>
              <a:gd name="connsiteY23" fmla="*/ 773151 h 863938"/>
              <a:gd name="connsiteX24" fmla="*/ 482717 w 711341"/>
              <a:gd name="connsiteY24" fmla="*/ 787439 h 863938"/>
              <a:gd name="connsiteX25" fmla="*/ 373179 w 711341"/>
              <a:gd name="connsiteY25" fmla="*/ 854114 h 863938"/>
              <a:gd name="connsiteX26" fmla="*/ 354129 w 711341"/>
              <a:gd name="connsiteY26" fmla="*/ 796964 h 863938"/>
              <a:gd name="connsiteX27" fmla="*/ 154104 w 711341"/>
              <a:gd name="connsiteY27" fmla="*/ 730289 h 863938"/>
              <a:gd name="connsiteX28" fmla="*/ 90487 w 711341"/>
              <a:gd name="connsiteY28" fmla="*/ 740088 h 863938"/>
              <a:gd name="connsiteX29" fmla="*/ 0 w 711341"/>
              <a:gd name="connsiteY29"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4604 w 711341"/>
              <a:gd name="connsiteY5" fmla="*/ 87354 h 863938"/>
              <a:gd name="connsiteX6" fmla="*/ 373180 w 711341"/>
              <a:gd name="connsiteY6" fmla="*/ 89732 h 863938"/>
              <a:gd name="connsiteX7" fmla="*/ 401754 w 711341"/>
              <a:gd name="connsiteY7" fmla="*/ 111166 h 863938"/>
              <a:gd name="connsiteX8" fmla="*/ 444618 w 711341"/>
              <a:gd name="connsiteY8" fmla="*/ 87351 h 863938"/>
              <a:gd name="connsiteX9" fmla="*/ 506529 w 711341"/>
              <a:gd name="connsiteY9" fmla="*/ 96878 h 863938"/>
              <a:gd name="connsiteX10" fmla="*/ 558917 w 711341"/>
              <a:gd name="connsiteY10" fmla="*/ 1629 h 863938"/>
              <a:gd name="connsiteX11" fmla="*/ 606542 w 711341"/>
              <a:gd name="connsiteY11" fmla="*/ 87354 h 863938"/>
              <a:gd name="connsiteX12" fmla="*/ 616067 w 711341"/>
              <a:gd name="connsiteY12" fmla="*/ 134979 h 863938"/>
              <a:gd name="connsiteX13" fmla="*/ 592254 w 711341"/>
              <a:gd name="connsiteY13" fmla="*/ 168317 h 863938"/>
              <a:gd name="connsiteX14" fmla="*/ 611304 w 711341"/>
              <a:gd name="connsiteY14" fmla="*/ 206417 h 863938"/>
              <a:gd name="connsiteX15" fmla="*/ 644642 w 711341"/>
              <a:gd name="connsiteY15" fmla="*/ 230229 h 863938"/>
              <a:gd name="connsiteX16" fmla="*/ 592254 w 711341"/>
              <a:gd name="connsiteY16" fmla="*/ 377867 h 863938"/>
              <a:gd name="connsiteX17" fmla="*/ 563679 w 711341"/>
              <a:gd name="connsiteY17" fmla="*/ 515979 h 863938"/>
              <a:gd name="connsiteX18" fmla="*/ 601779 w 711341"/>
              <a:gd name="connsiteY18" fmla="*/ 582653 h 863938"/>
              <a:gd name="connsiteX19" fmla="*/ 677979 w 711341"/>
              <a:gd name="connsiteY19" fmla="*/ 635042 h 863938"/>
              <a:gd name="connsiteX20" fmla="*/ 644642 w 711341"/>
              <a:gd name="connsiteY20" fmla="*/ 696953 h 863938"/>
              <a:gd name="connsiteX21" fmla="*/ 701792 w 711341"/>
              <a:gd name="connsiteY21" fmla="*/ 711240 h 863938"/>
              <a:gd name="connsiteX22" fmla="*/ 685800 w 711341"/>
              <a:gd name="connsiteY22" fmla="*/ 797238 h 863938"/>
              <a:gd name="connsiteX23" fmla="*/ 630354 w 711341"/>
              <a:gd name="connsiteY23" fmla="*/ 811252 h 863938"/>
              <a:gd name="connsiteX24" fmla="*/ 544629 w 711341"/>
              <a:gd name="connsiteY24" fmla="*/ 773151 h 863938"/>
              <a:gd name="connsiteX25" fmla="*/ 482717 w 711341"/>
              <a:gd name="connsiteY25" fmla="*/ 787439 h 863938"/>
              <a:gd name="connsiteX26" fmla="*/ 373179 w 711341"/>
              <a:gd name="connsiteY26" fmla="*/ 854114 h 863938"/>
              <a:gd name="connsiteX27" fmla="*/ 354129 w 711341"/>
              <a:gd name="connsiteY27" fmla="*/ 796964 h 863938"/>
              <a:gd name="connsiteX28" fmla="*/ 154104 w 711341"/>
              <a:gd name="connsiteY28" fmla="*/ 730289 h 863938"/>
              <a:gd name="connsiteX29" fmla="*/ 90487 w 711341"/>
              <a:gd name="connsiteY29" fmla="*/ 740088 h 863938"/>
              <a:gd name="connsiteX30" fmla="*/ 0 w 711341"/>
              <a:gd name="connsiteY30" fmla="*/ 735326 h 863938"/>
              <a:gd name="connsiteX0" fmla="*/ 14287 w 711341"/>
              <a:gd name="connsiteY0" fmla="*/ 335247 h 863909"/>
              <a:gd name="connsiteX1" fmla="*/ 130292 w 711341"/>
              <a:gd name="connsiteY1" fmla="*/ 261154 h 863909"/>
              <a:gd name="connsiteX2" fmla="*/ 192204 w 711341"/>
              <a:gd name="connsiteY2" fmla="*/ 239723 h 863909"/>
              <a:gd name="connsiteX3" fmla="*/ 204110 w 711341"/>
              <a:gd name="connsiteY3" fmla="*/ 165904 h 863909"/>
              <a:gd name="connsiteX4" fmla="*/ 263642 w 711341"/>
              <a:gd name="connsiteY4" fmla="*/ 175431 h 863909"/>
              <a:gd name="connsiteX5" fmla="*/ 344604 w 711341"/>
              <a:gd name="connsiteY5" fmla="*/ 87325 h 863909"/>
              <a:gd name="connsiteX6" fmla="*/ 373180 w 711341"/>
              <a:gd name="connsiteY6" fmla="*/ 89703 h 863909"/>
              <a:gd name="connsiteX7" fmla="*/ 401754 w 711341"/>
              <a:gd name="connsiteY7" fmla="*/ 111137 h 863909"/>
              <a:gd name="connsiteX8" fmla="*/ 444618 w 711341"/>
              <a:gd name="connsiteY8" fmla="*/ 87322 h 863909"/>
              <a:gd name="connsiteX9" fmla="*/ 480335 w 711341"/>
              <a:gd name="connsiteY9" fmla="*/ 99230 h 863909"/>
              <a:gd name="connsiteX10" fmla="*/ 558917 w 711341"/>
              <a:gd name="connsiteY10" fmla="*/ 1600 h 863909"/>
              <a:gd name="connsiteX11" fmla="*/ 606542 w 711341"/>
              <a:gd name="connsiteY11" fmla="*/ 87325 h 863909"/>
              <a:gd name="connsiteX12" fmla="*/ 616067 w 711341"/>
              <a:gd name="connsiteY12" fmla="*/ 134950 h 863909"/>
              <a:gd name="connsiteX13" fmla="*/ 592254 w 711341"/>
              <a:gd name="connsiteY13" fmla="*/ 168288 h 863909"/>
              <a:gd name="connsiteX14" fmla="*/ 611304 w 711341"/>
              <a:gd name="connsiteY14" fmla="*/ 206388 h 863909"/>
              <a:gd name="connsiteX15" fmla="*/ 644642 w 711341"/>
              <a:gd name="connsiteY15" fmla="*/ 230200 h 863909"/>
              <a:gd name="connsiteX16" fmla="*/ 592254 w 711341"/>
              <a:gd name="connsiteY16" fmla="*/ 377838 h 863909"/>
              <a:gd name="connsiteX17" fmla="*/ 563679 w 711341"/>
              <a:gd name="connsiteY17" fmla="*/ 515950 h 863909"/>
              <a:gd name="connsiteX18" fmla="*/ 601779 w 711341"/>
              <a:gd name="connsiteY18" fmla="*/ 582624 h 863909"/>
              <a:gd name="connsiteX19" fmla="*/ 677979 w 711341"/>
              <a:gd name="connsiteY19" fmla="*/ 635013 h 863909"/>
              <a:gd name="connsiteX20" fmla="*/ 644642 w 711341"/>
              <a:gd name="connsiteY20" fmla="*/ 696924 h 863909"/>
              <a:gd name="connsiteX21" fmla="*/ 701792 w 711341"/>
              <a:gd name="connsiteY21" fmla="*/ 711211 h 863909"/>
              <a:gd name="connsiteX22" fmla="*/ 685800 w 711341"/>
              <a:gd name="connsiteY22" fmla="*/ 797209 h 863909"/>
              <a:gd name="connsiteX23" fmla="*/ 630354 w 711341"/>
              <a:gd name="connsiteY23" fmla="*/ 811223 h 863909"/>
              <a:gd name="connsiteX24" fmla="*/ 544629 w 711341"/>
              <a:gd name="connsiteY24" fmla="*/ 773122 h 863909"/>
              <a:gd name="connsiteX25" fmla="*/ 482717 w 711341"/>
              <a:gd name="connsiteY25" fmla="*/ 787410 h 863909"/>
              <a:gd name="connsiteX26" fmla="*/ 373179 w 711341"/>
              <a:gd name="connsiteY26" fmla="*/ 854085 h 863909"/>
              <a:gd name="connsiteX27" fmla="*/ 354129 w 711341"/>
              <a:gd name="connsiteY27" fmla="*/ 796935 h 863909"/>
              <a:gd name="connsiteX28" fmla="*/ 154104 w 711341"/>
              <a:gd name="connsiteY28" fmla="*/ 730260 h 863909"/>
              <a:gd name="connsiteX29" fmla="*/ 90487 w 711341"/>
              <a:gd name="connsiteY29" fmla="*/ 740059 h 863909"/>
              <a:gd name="connsiteX30" fmla="*/ 0 w 711341"/>
              <a:gd name="connsiteY30" fmla="*/ 735297 h 863909"/>
              <a:gd name="connsiteX0" fmla="*/ 14287 w 711341"/>
              <a:gd name="connsiteY0" fmla="*/ 333789 h 862451"/>
              <a:gd name="connsiteX1" fmla="*/ 130292 w 711341"/>
              <a:gd name="connsiteY1" fmla="*/ 259696 h 862451"/>
              <a:gd name="connsiteX2" fmla="*/ 192204 w 711341"/>
              <a:gd name="connsiteY2" fmla="*/ 238265 h 862451"/>
              <a:gd name="connsiteX3" fmla="*/ 204110 w 711341"/>
              <a:gd name="connsiteY3" fmla="*/ 164446 h 862451"/>
              <a:gd name="connsiteX4" fmla="*/ 263642 w 711341"/>
              <a:gd name="connsiteY4" fmla="*/ 173973 h 862451"/>
              <a:gd name="connsiteX5" fmla="*/ 344604 w 711341"/>
              <a:gd name="connsiteY5" fmla="*/ 85867 h 862451"/>
              <a:gd name="connsiteX6" fmla="*/ 373180 w 711341"/>
              <a:gd name="connsiteY6" fmla="*/ 88245 h 862451"/>
              <a:gd name="connsiteX7" fmla="*/ 401754 w 711341"/>
              <a:gd name="connsiteY7" fmla="*/ 109679 h 862451"/>
              <a:gd name="connsiteX8" fmla="*/ 444618 w 711341"/>
              <a:gd name="connsiteY8" fmla="*/ 85864 h 862451"/>
              <a:gd name="connsiteX9" fmla="*/ 480335 w 711341"/>
              <a:gd name="connsiteY9" fmla="*/ 97772 h 862451"/>
              <a:gd name="connsiteX10" fmla="*/ 497005 w 711341"/>
              <a:gd name="connsiteY10" fmla="*/ 52527 h 862451"/>
              <a:gd name="connsiteX11" fmla="*/ 558917 w 711341"/>
              <a:gd name="connsiteY11" fmla="*/ 142 h 862451"/>
              <a:gd name="connsiteX12" fmla="*/ 606542 w 711341"/>
              <a:gd name="connsiteY12" fmla="*/ 85867 h 862451"/>
              <a:gd name="connsiteX13" fmla="*/ 616067 w 711341"/>
              <a:gd name="connsiteY13" fmla="*/ 133492 h 862451"/>
              <a:gd name="connsiteX14" fmla="*/ 592254 w 711341"/>
              <a:gd name="connsiteY14" fmla="*/ 166830 h 862451"/>
              <a:gd name="connsiteX15" fmla="*/ 611304 w 711341"/>
              <a:gd name="connsiteY15" fmla="*/ 204930 h 862451"/>
              <a:gd name="connsiteX16" fmla="*/ 644642 w 711341"/>
              <a:gd name="connsiteY16" fmla="*/ 228742 h 862451"/>
              <a:gd name="connsiteX17" fmla="*/ 592254 w 711341"/>
              <a:gd name="connsiteY17" fmla="*/ 376380 h 862451"/>
              <a:gd name="connsiteX18" fmla="*/ 563679 w 711341"/>
              <a:gd name="connsiteY18" fmla="*/ 514492 h 862451"/>
              <a:gd name="connsiteX19" fmla="*/ 601779 w 711341"/>
              <a:gd name="connsiteY19" fmla="*/ 581166 h 862451"/>
              <a:gd name="connsiteX20" fmla="*/ 677979 w 711341"/>
              <a:gd name="connsiteY20" fmla="*/ 633555 h 862451"/>
              <a:gd name="connsiteX21" fmla="*/ 644642 w 711341"/>
              <a:gd name="connsiteY21" fmla="*/ 695466 h 862451"/>
              <a:gd name="connsiteX22" fmla="*/ 701792 w 711341"/>
              <a:gd name="connsiteY22" fmla="*/ 709753 h 862451"/>
              <a:gd name="connsiteX23" fmla="*/ 685800 w 711341"/>
              <a:gd name="connsiteY23" fmla="*/ 795751 h 862451"/>
              <a:gd name="connsiteX24" fmla="*/ 630354 w 711341"/>
              <a:gd name="connsiteY24" fmla="*/ 809765 h 862451"/>
              <a:gd name="connsiteX25" fmla="*/ 544629 w 711341"/>
              <a:gd name="connsiteY25" fmla="*/ 771664 h 862451"/>
              <a:gd name="connsiteX26" fmla="*/ 482717 w 711341"/>
              <a:gd name="connsiteY26" fmla="*/ 785952 h 862451"/>
              <a:gd name="connsiteX27" fmla="*/ 373179 w 711341"/>
              <a:gd name="connsiteY27" fmla="*/ 852627 h 862451"/>
              <a:gd name="connsiteX28" fmla="*/ 354129 w 711341"/>
              <a:gd name="connsiteY28" fmla="*/ 795477 h 862451"/>
              <a:gd name="connsiteX29" fmla="*/ 154104 w 711341"/>
              <a:gd name="connsiteY29" fmla="*/ 728802 h 862451"/>
              <a:gd name="connsiteX30" fmla="*/ 90487 w 711341"/>
              <a:gd name="connsiteY30" fmla="*/ 738601 h 862451"/>
              <a:gd name="connsiteX31" fmla="*/ 0 w 711341"/>
              <a:gd name="connsiteY31" fmla="*/ 733839 h 862451"/>
              <a:gd name="connsiteX0" fmla="*/ 14287 w 711341"/>
              <a:gd name="connsiteY0" fmla="*/ 335767 h 864429"/>
              <a:gd name="connsiteX1" fmla="*/ 130292 w 711341"/>
              <a:gd name="connsiteY1" fmla="*/ 261674 h 864429"/>
              <a:gd name="connsiteX2" fmla="*/ 192204 w 711341"/>
              <a:gd name="connsiteY2" fmla="*/ 240243 h 864429"/>
              <a:gd name="connsiteX3" fmla="*/ 204110 w 711341"/>
              <a:gd name="connsiteY3" fmla="*/ 166424 h 864429"/>
              <a:gd name="connsiteX4" fmla="*/ 263642 w 711341"/>
              <a:gd name="connsiteY4" fmla="*/ 175951 h 864429"/>
              <a:gd name="connsiteX5" fmla="*/ 344604 w 711341"/>
              <a:gd name="connsiteY5" fmla="*/ 87845 h 864429"/>
              <a:gd name="connsiteX6" fmla="*/ 373180 w 711341"/>
              <a:gd name="connsiteY6" fmla="*/ 90223 h 864429"/>
              <a:gd name="connsiteX7" fmla="*/ 401754 w 711341"/>
              <a:gd name="connsiteY7" fmla="*/ 111657 h 864429"/>
              <a:gd name="connsiteX8" fmla="*/ 444618 w 711341"/>
              <a:gd name="connsiteY8" fmla="*/ 87842 h 864429"/>
              <a:gd name="connsiteX9" fmla="*/ 480335 w 711341"/>
              <a:gd name="connsiteY9" fmla="*/ 99750 h 864429"/>
              <a:gd name="connsiteX10" fmla="*/ 497005 w 711341"/>
              <a:gd name="connsiteY10" fmla="*/ 54505 h 864429"/>
              <a:gd name="connsiteX11" fmla="*/ 530343 w 711341"/>
              <a:gd name="connsiteY11" fmla="*/ 33073 h 864429"/>
              <a:gd name="connsiteX12" fmla="*/ 558917 w 711341"/>
              <a:gd name="connsiteY12" fmla="*/ 2120 h 864429"/>
              <a:gd name="connsiteX13" fmla="*/ 606542 w 711341"/>
              <a:gd name="connsiteY13" fmla="*/ 87845 h 864429"/>
              <a:gd name="connsiteX14" fmla="*/ 616067 w 711341"/>
              <a:gd name="connsiteY14" fmla="*/ 135470 h 864429"/>
              <a:gd name="connsiteX15" fmla="*/ 592254 w 711341"/>
              <a:gd name="connsiteY15" fmla="*/ 168808 h 864429"/>
              <a:gd name="connsiteX16" fmla="*/ 611304 w 711341"/>
              <a:gd name="connsiteY16" fmla="*/ 206908 h 864429"/>
              <a:gd name="connsiteX17" fmla="*/ 644642 w 711341"/>
              <a:gd name="connsiteY17" fmla="*/ 230720 h 864429"/>
              <a:gd name="connsiteX18" fmla="*/ 592254 w 711341"/>
              <a:gd name="connsiteY18" fmla="*/ 378358 h 864429"/>
              <a:gd name="connsiteX19" fmla="*/ 563679 w 711341"/>
              <a:gd name="connsiteY19" fmla="*/ 516470 h 864429"/>
              <a:gd name="connsiteX20" fmla="*/ 601779 w 711341"/>
              <a:gd name="connsiteY20" fmla="*/ 583144 h 864429"/>
              <a:gd name="connsiteX21" fmla="*/ 677979 w 711341"/>
              <a:gd name="connsiteY21" fmla="*/ 635533 h 864429"/>
              <a:gd name="connsiteX22" fmla="*/ 644642 w 711341"/>
              <a:gd name="connsiteY22" fmla="*/ 697444 h 864429"/>
              <a:gd name="connsiteX23" fmla="*/ 701792 w 711341"/>
              <a:gd name="connsiteY23" fmla="*/ 711731 h 864429"/>
              <a:gd name="connsiteX24" fmla="*/ 685800 w 711341"/>
              <a:gd name="connsiteY24" fmla="*/ 797729 h 864429"/>
              <a:gd name="connsiteX25" fmla="*/ 630354 w 711341"/>
              <a:gd name="connsiteY25" fmla="*/ 811743 h 864429"/>
              <a:gd name="connsiteX26" fmla="*/ 544629 w 711341"/>
              <a:gd name="connsiteY26" fmla="*/ 773642 h 864429"/>
              <a:gd name="connsiteX27" fmla="*/ 482717 w 711341"/>
              <a:gd name="connsiteY27" fmla="*/ 787930 h 864429"/>
              <a:gd name="connsiteX28" fmla="*/ 373179 w 711341"/>
              <a:gd name="connsiteY28" fmla="*/ 854605 h 864429"/>
              <a:gd name="connsiteX29" fmla="*/ 354129 w 711341"/>
              <a:gd name="connsiteY29" fmla="*/ 797455 h 864429"/>
              <a:gd name="connsiteX30" fmla="*/ 154104 w 711341"/>
              <a:gd name="connsiteY30" fmla="*/ 730780 h 864429"/>
              <a:gd name="connsiteX31" fmla="*/ 90487 w 711341"/>
              <a:gd name="connsiteY31" fmla="*/ 740579 h 864429"/>
              <a:gd name="connsiteX32" fmla="*/ 0 w 711341"/>
              <a:gd name="connsiteY32" fmla="*/ 735817 h 864429"/>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606542 w 711341"/>
              <a:gd name="connsiteY14" fmla="*/ 86132 h 862716"/>
              <a:gd name="connsiteX15" fmla="*/ 616067 w 711341"/>
              <a:gd name="connsiteY15" fmla="*/ 133757 h 862716"/>
              <a:gd name="connsiteX16" fmla="*/ 592254 w 711341"/>
              <a:gd name="connsiteY16" fmla="*/ 167095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92254 w 711341"/>
              <a:gd name="connsiteY16" fmla="*/ 167095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92254 w 711341"/>
              <a:gd name="connsiteY16" fmla="*/ 167095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92254 w 711341"/>
              <a:gd name="connsiteY16" fmla="*/ 167095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563679 w 711341"/>
              <a:gd name="connsiteY21" fmla="*/ 514757 h 862716"/>
              <a:gd name="connsiteX22" fmla="*/ 601779 w 711341"/>
              <a:gd name="connsiteY22" fmla="*/ 581431 h 862716"/>
              <a:gd name="connsiteX23" fmla="*/ 677979 w 711341"/>
              <a:gd name="connsiteY23" fmla="*/ 633820 h 862716"/>
              <a:gd name="connsiteX24" fmla="*/ 644642 w 711341"/>
              <a:gd name="connsiteY24" fmla="*/ 695731 h 862716"/>
              <a:gd name="connsiteX25" fmla="*/ 701792 w 711341"/>
              <a:gd name="connsiteY25" fmla="*/ 710018 h 862716"/>
              <a:gd name="connsiteX26" fmla="*/ 685800 w 711341"/>
              <a:gd name="connsiteY26" fmla="*/ 796016 h 862716"/>
              <a:gd name="connsiteX27" fmla="*/ 630354 w 711341"/>
              <a:gd name="connsiteY27" fmla="*/ 810030 h 862716"/>
              <a:gd name="connsiteX28" fmla="*/ 544629 w 711341"/>
              <a:gd name="connsiteY28" fmla="*/ 771929 h 862716"/>
              <a:gd name="connsiteX29" fmla="*/ 482717 w 711341"/>
              <a:gd name="connsiteY29" fmla="*/ 786217 h 862716"/>
              <a:gd name="connsiteX30" fmla="*/ 373179 w 711341"/>
              <a:gd name="connsiteY30" fmla="*/ 852892 h 862716"/>
              <a:gd name="connsiteX31" fmla="*/ 354129 w 711341"/>
              <a:gd name="connsiteY31" fmla="*/ 795742 h 862716"/>
              <a:gd name="connsiteX32" fmla="*/ 154104 w 711341"/>
              <a:gd name="connsiteY32" fmla="*/ 729067 h 862716"/>
              <a:gd name="connsiteX33" fmla="*/ 90487 w 711341"/>
              <a:gd name="connsiteY33" fmla="*/ 738866 h 862716"/>
              <a:gd name="connsiteX34" fmla="*/ 0 w 711341"/>
              <a:gd name="connsiteY34"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63679 w 711341"/>
              <a:gd name="connsiteY22" fmla="*/ 514757 h 862716"/>
              <a:gd name="connsiteX23" fmla="*/ 601779 w 711341"/>
              <a:gd name="connsiteY23" fmla="*/ 581431 h 862716"/>
              <a:gd name="connsiteX24" fmla="*/ 677979 w 711341"/>
              <a:gd name="connsiteY24" fmla="*/ 633820 h 862716"/>
              <a:gd name="connsiteX25" fmla="*/ 644642 w 711341"/>
              <a:gd name="connsiteY25" fmla="*/ 695731 h 862716"/>
              <a:gd name="connsiteX26" fmla="*/ 701792 w 711341"/>
              <a:gd name="connsiteY26" fmla="*/ 710018 h 862716"/>
              <a:gd name="connsiteX27" fmla="*/ 685800 w 711341"/>
              <a:gd name="connsiteY27" fmla="*/ 796016 h 862716"/>
              <a:gd name="connsiteX28" fmla="*/ 630354 w 711341"/>
              <a:gd name="connsiteY28" fmla="*/ 810030 h 862716"/>
              <a:gd name="connsiteX29" fmla="*/ 544629 w 711341"/>
              <a:gd name="connsiteY29" fmla="*/ 771929 h 862716"/>
              <a:gd name="connsiteX30" fmla="*/ 482717 w 711341"/>
              <a:gd name="connsiteY30" fmla="*/ 786217 h 862716"/>
              <a:gd name="connsiteX31" fmla="*/ 373179 w 711341"/>
              <a:gd name="connsiteY31" fmla="*/ 852892 h 862716"/>
              <a:gd name="connsiteX32" fmla="*/ 354129 w 711341"/>
              <a:gd name="connsiteY32" fmla="*/ 795742 h 862716"/>
              <a:gd name="connsiteX33" fmla="*/ 154104 w 711341"/>
              <a:gd name="connsiteY33" fmla="*/ 729067 h 862716"/>
              <a:gd name="connsiteX34" fmla="*/ 90487 w 711341"/>
              <a:gd name="connsiteY34" fmla="*/ 738866 h 862716"/>
              <a:gd name="connsiteX35" fmla="*/ 0 w 711341"/>
              <a:gd name="connsiteY35"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563679 w 711341"/>
              <a:gd name="connsiteY23" fmla="*/ 514757 h 862716"/>
              <a:gd name="connsiteX24" fmla="*/ 601779 w 711341"/>
              <a:gd name="connsiteY24" fmla="*/ 581431 h 862716"/>
              <a:gd name="connsiteX25" fmla="*/ 677979 w 711341"/>
              <a:gd name="connsiteY25" fmla="*/ 633820 h 862716"/>
              <a:gd name="connsiteX26" fmla="*/ 644642 w 711341"/>
              <a:gd name="connsiteY26" fmla="*/ 695731 h 862716"/>
              <a:gd name="connsiteX27" fmla="*/ 701792 w 711341"/>
              <a:gd name="connsiteY27" fmla="*/ 710018 h 862716"/>
              <a:gd name="connsiteX28" fmla="*/ 685800 w 711341"/>
              <a:gd name="connsiteY28" fmla="*/ 796016 h 862716"/>
              <a:gd name="connsiteX29" fmla="*/ 630354 w 711341"/>
              <a:gd name="connsiteY29" fmla="*/ 810030 h 862716"/>
              <a:gd name="connsiteX30" fmla="*/ 544629 w 711341"/>
              <a:gd name="connsiteY30" fmla="*/ 771929 h 862716"/>
              <a:gd name="connsiteX31" fmla="*/ 482717 w 711341"/>
              <a:gd name="connsiteY31" fmla="*/ 786217 h 862716"/>
              <a:gd name="connsiteX32" fmla="*/ 373179 w 711341"/>
              <a:gd name="connsiteY32" fmla="*/ 852892 h 862716"/>
              <a:gd name="connsiteX33" fmla="*/ 354129 w 711341"/>
              <a:gd name="connsiteY33" fmla="*/ 795742 h 862716"/>
              <a:gd name="connsiteX34" fmla="*/ 154104 w 711341"/>
              <a:gd name="connsiteY34" fmla="*/ 729067 h 862716"/>
              <a:gd name="connsiteX35" fmla="*/ 90487 w 711341"/>
              <a:gd name="connsiteY35" fmla="*/ 738866 h 862716"/>
              <a:gd name="connsiteX36" fmla="*/ 0 w 711341"/>
              <a:gd name="connsiteY36"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563679 w 711341"/>
              <a:gd name="connsiteY23" fmla="*/ 514757 h 862716"/>
              <a:gd name="connsiteX24" fmla="*/ 601779 w 711341"/>
              <a:gd name="connsiteY24" fmla="*/ 581431 h 862716"/>
              <a:gd name="connsiteX25" fmla="*/ 677979 w 711341"/>
              <a:gd name="connsiteY25" fmla="*/ 633820 h 862716"/>
              <a:gd name="connsiteX26" fmla="*/ 644642 w 711341"/>
              <a:gd name="connsiteY26" fmla="*/ 695731 h 862716"/>
              <a:gd name="connsiteX27" fmla="*/ 701792 w 711341"/>
              <a:gd name="connsiteY27" fmla="*/ 710018 h 862716"/>
              <a:gd name="connsiteX28" fmla="*/ 685800 w 711341"/>
              <a:gd name="connsiteY28" fmla="*/ 796016 h 862716"/>
              <a:gd name="connsiteX29" fmla="*/ 630354 w 711341"/>
              <a:gd name="connsiteY29" fmla="*/ 810030 h 862716"/>
              <a:gd name="connsiteX30" fmla="*/ 544629 w 711341"/>
              <a:gd name="connsiteY30" fmla="*/ 771929 h 862716"/>
              <a:gd name="connsiteX31" fmla="*/ 482717 w 711341"/>
              <a:gd name="connsiteY31" fmla="*/ 786217 h 862716"/>
              <a:gd name="connsiteX32" fmla="*/ 373179 w 711341"/>
              <a:gd name="connsiteY32" fmla="*/ 852892 h 862716"/>
              <a:gd name="connsiteX33" fmla="*/ 354129 w 711341"/>
              <a:gd name="connsiteY33" fmla="*/ 795742 h 862716"/>
              <a:gd name="connsiteX34" fmla="*/ 154104 w 711341"/>
              <a:gd name="connsiteY34" fmla="*/ 729067 h 862716"/>
              <a:gd name="connsiteX35" fmla="*/ 90487 w 711341"/>
              <a:gd name="connsiteY35" fmla="*/ 738866 h 862716"/>
              <a:gd name="connsiteX36" fmla="*/ 0 w 711341"/>
              <a:gd name="connsiteY36"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601779 w 711341"/>
              <a:gd name="connsiteY24" fmla="*/ 581431 h 862716"/>
              <a:gd name="connsiteX25" fmla="*/ 677979 w 711341"/>
              <a:gd name="connsiteY25" fmla="*/ 633820 h 862716"/>
              <a:gd name="connsiteX26" fmla="*/ 644642 w 711341"/>
              <a:gd name="connsiteY26" fmla="*/ 695731 h 862716"/>
              <a:gd name="connsiteX27" fmla="*/ 701792 w 711341"/>
              <a:gd name="connsiteY27" fmla="*/ 710018 h 862716"/>
              <a:gd name="connsiteX28" fmla="*/ 685800 w 711341"/>
              <a:gd name="connsiteY28" fmla="*/ 796016 h 862716"/>
              <a:gd name="connsiteX29" fmla="*/ 630354 w 711341"/>
              <a:gd name="connsiteY29" fmla="*/ 810030 h 862716"/>
              <a:gd name="connsiteX30" fmla="*/ 544629 w 711341"/>
              <a:gd name="connsiteY30" fmla="*/ 771929 h 862716"/>
              <a:gd name="connsiteX31" fmla="*/ 482717 w 711341"/>
              <a:gd name="connsiteY31" fmla="*/ 786217 h 862716"/>
              <a:gd name="connsiteX32" fmla="*/ 373179 w 711341"/>
              <a:gd name="connsiteY32" fmla="*/ 852892 h 862716"/>
              <a:gd name="connsiteX33" fmla="*/ 354129 w 711341"/>
              <a:gd name="connsiteY33" fmla="*/ 795742 h 862716"/>
              <a:gd name="connsiteX34" fmla="*/ 154104 w 711341"/>
              <a:gd name="connsiteY34" fmla="*/ 729067 h 862716"/>
              <a:gd name="connsiteX35" fmla="*/ 90487 w 711341"/>
              <a:gd name="connsiteY35" fmla="*/ 738866 h 862716"/>
              <a:gd name="connsiteX36" fmla="*/ 0 w 711341"/>
              <a:gd name="connsiteY36"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2255 w 711341"/>
              <a:gd name="connsiteY24" fmla="*/ 529041 h 862716"/>
              <a:gd name="connsiteX25" fmla="*/ 601779 w 711341"/>
              <a:gd name="connsiteY25" fmla="*/ 581431 h 862716"/>
              <a:gd name="connsiteX26" fmla="*/ 677979 w 711341"/>
              <a:gd name="connsiteY26" fmla="*/ 633820 h 862716"/>
              <a:gd name="connsiteX27" fmla="*/ 644642 w 711341"/>
              <a:gd name="connsiteY27" fmla="*/ 695731 h 862716"/>
              <a:gd name="connsiteX28" fmla="*/ 701792 w 711341"/>
              <a:gd name="connsiteY28" fmla="*/ 710018 h 862716"/>
              <a:gd name="connsiteX29" fmla="*/ 685800 w 711341"/>
              <a:gd name="connsiteY29" fmla="*/ 796016 h 862716"/>
              <a:gd name="connsiteX30" fmla="*/ 630354 w 711341"/>
              <a:gd name="connsiteY30" fmla="*/ 810030 h 862716"/>
              <a:gd name="connsiteX31" fmla="*/ 544629 w 711341"/>
              <a:gd name="connsiteY31" fmla="*/ 771929 h 862716"/>
              <a:gd name="connsiteX32" fmla="*/ 482717 w 711341"/>
              <a:gd name="connsiteY32" fmla="*/ 786217 h 862716"/>
              <a:gd name="connsiteX33" fmla="*/ 373179 w 711341"/>
              <a:gd name="connsiteY33" fmla="*/ 852892 h 862716"/>
              <a:gd name="connsiteX34" fmla="*/ 354129 w 711341"/>
              <a:gd name="connsiteY34" fmla="*/ 795742 h 862716"/>
              <a:gd name="connsiteX35" fmla="*/ 154104 w 711341"/>
              <a:gd name="connsiteY35" fmla="*/ 729067 h 862716"/>
              <a:gd name="connsiteX36" fmla="*/ 90487 w 711341"/>
              <a:gd name="connsiteY36" fmla="*/ 738866 h 862716"/>
              <a:gd name="connsiteX37" fmla="*/ 0 w 711341"/>
              <a:gd name="connsiteY37"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2255 w 711341"/>
              <a:gd name="connsiteY24" fmla="*/ 529041 h 862716"/>
              <a:gd name="connsiteX25" fmla="*/ 592254 w 711341"/>
              <a:gd name="connsiteY25" fmla="*/ 576668 h 862716"/>
              <a:gd name="connsiteX26" fmla="*/ 677979 w 711341"/>
              <a:gd name="connsiteY26" fmla="*/ 633820 h 862716"/>
              <a:gd name="connsiteX27" fmla="*/ 644642 w 711341"/>
              <a:gd name="connsiteY27" fmla="*/ 695731 h 862716"/>
              <a:gd name="connsiteX28" fmla="*/ 701792 w 711341"/>
              <a:gd name="connsiteY28" fmla="*/ 710018 h 862716"/>
              <a:gd name="connsiteX29" fmla="*/ 685800 w 711341"/>
              <a:gd name="connsiteY29" fmla="*/ 796016 h 862716"/>
              <a:gd name="connsiteX30" fmla="*/ 630354 w 711341"/>
              <a:gd name="connsiteY30" fmla="*/ 810030 h 862716"/>
              <a:gd name="connsiteX31" fmla="*/ 544629 w 711341"/>
              <a:gd name="connsiteY31" fmla="*/ 771929 h 862716"/>
              <a:gd name="connsiteX32" fmla="*/ 482717 w 711341"/>
              <a:gd name="connsiteY32" fmla="*/ 786217 h 862716"/>
              <a:gd name="connsiteX33" fmla="*/ 373179 w 711341"/>
              <a:gd name="connsiteY33" fmla="*/ 852892 h 862716"/>
              <a:gd name="connsiteX34" fmla="*/ 354129 w 711341"/>
              <a:gd name="connsiteY34" fmla="*/ 795742 h 862716"/>
              <a:gd name="connsiteX35" fmla="*/ 154104 w 711341"/>
              <a:gd name="connsiteY35" fmla="*/ 729067 h 862716"/>
              <a:gd name="connsiteX36" fmla="*/ 90487 w 711341"/>
              <a:gd name="connsiteY36" fmla="*/ 738866 h 862716"/>
              <a:gd name="connsiteX37" fmla="*/ 0 w 711341"/>
              <a:gd name="connsiteY37"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608924 w 711341"/>
              <a:gd name="connsiteY24" fmla="*/ 536185 h 862716"/>
              <a:gd name="connsiteX25" fmla="*/ 592254 w 711341"/>
              <a:gd name="connsiteY25" fmla="*/ 576668 h 862716"/>
              <a:gd name="connsiteX26" fmla="*/ 677979 w 711341"/>
              <a:gd name="connsiteY26" fmla="*/ 633820 h 862716"/>
              <a:gd name="connsiteX27" fmla="*/ 644642 w 711341"/>
              <a:gd name="connsiteY27" fmla="*/ 695731 h 862716"/>
              <a:gd name="connsiteX28" fmla="*/ 701792 w 711341"/>
              <a:gd name="connsiteY28" fmla="*/ 710018 h 862716"/>
              <a:gd name="connsiteX29" fmla="*/ 685800 w 711341"/>
              <a:gd name="connsiteY29" fmla="*/ 796016 h 862716"/>
              <a:gd name="connsiteX30" fmla="*/ 630354 w 711341"/>
              <a:gd name="connsiteY30" fmla="*/ 810030 h 862716"/>
              <a:gd name="connsiteX31" fmla="*/ 544629 w 711341"/>
              <a:gd name="connsiteY31" fmla="*/ 771929 h 862716"/>
              <a:gd name="connsiteX32" fmla="*/ 482717 w 711341"/>
              <a:gd name="connsiteY32" fmla="*/ 786217 h 862716"/>
              <a:gd name="connsiteX33" fmla="*/ 373179 w 711341"/>
              <a:gd name="connsiteY33" fmla="*/ 852892 h 862716"/>
              <a:gd name="connsiteX34" fmla="*/ 354129 w 711341"/>
              <a:gd name="connsiteY34" fmla="*/ 795742 h 862716"/>
              <a:gd name="connsiteX35" fmla="*/ 154104 w 711341"/>
              <a:gd name="connsiteY35" fmla="*/ 729067 h 862716"/>
              <a:gd name="connsiteX36" fmla="*/ 90487 w 711341"/>
              <a:gd name="connsiteY36" fmla="*/ 738866 h 862716"/>
              <a:gd name="connsiteX37" fmla="*/ 0 w 711341"/>
              <a:gd name="connsiteY37"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7018 w 711341"/>
              <a:gd name="connsiteY24" fmla="*/ 531422 h 862716"/>
              <a:gd name="connsiteX25" fmla="*/ 592254 w 711341"/>
              <a:gd name="connsiteY25" fmla="*/ 576668 h 862716"/>
              <a:gd name="connsiteX26" fmla="*/ 677979 w 711341"/>
              <a:gd name="connsiteY26" fmla="*/ 633820 h 862716"/>
              <a:gd name="connsiteX27" fmla="*/ 644642 w 711341"/>
              <a:gd name="connsiteY27" fmla="*/ 695731 h 862716"/>
              <a:gd name="connsiteX28" fmla="*/ 701792 w 711341"/>
              <a:gd name="connsiteY28" fmla="*/ 710018 h 862716"/>
              <a:gd name="connsiteX29" fmla="*/ 685800 w 711341"/>
              <a:gd name="connsiteY29" fmla="*/ 796016 h 862716"/>
              <a:gd name="connsiteX30" fmla="*/ 630354 w 711341"/>
              <a:gd name="connsiteY30" fmla="*/ 810030 h 862716"/>
              <a:gd name="connsiteX31" fmla="*/ 544629 w 711341"/>
              <a:gd name="connsiteY31" fmla="*/ 771929 h 862716"/>
              <a:gd name="connsiteX32" fmla="*/ 482717 w 711341"/>
              <a:gd name="connsiteY32" fmla="*/ 786217 h 862716"/>
              <a:gd name="connsiteX33" fmla="*/ 373179 w 711341"/>
              <a:gd name="connsiteY33" fmla="*/ 852892 h 862716"/>
              <a:gd name="connsiteX34" fmla="*/ 354129 w 711341"/>
              <a:gd name="connsiteY34" fmla="*/ 795742 h 862716"/>
              <a:gd name="connsiteX35" fmla="*/ 154104 w 711341"/>
              <a:gd name="connsiteY35" fmla="*/ 729067 h 862716"/>
              <a:gd name="connsiteX36" fmla="*/ 90487 w 711341"/>
              <a:gd name="connsiteY36" fmla="*/ 738866 h 862716"/>
              <a:gd name="connsiteX37" fmla="*/ 0 w 711341"/>
              <a:gd name="connsiteY37"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7018 w 711341"/>
              <a:gd name="connsiteY24" fmla="*/ 531422 h 862716"/>
              <a:gd name="connsiteX25" fmla="*/ 592254 w 711341"/>
              <a:gd name="connsiteY25" fmla="*/ 576668 h 862716"/>
              <a:gd name="connsiteX26" fmla="*/ 647024 w 711341"/>
              <a:gd name="connsiteY26" fmla="*/ 619528 h 862716"/>
              <a:gd name="connsiteX27" fmla="*/ 677979 w 711341"/>
              <a:gd name="connsiteY27" fmla="*/ 633820 h 862716"/>
              <a:gd name="connsiteX28" fmla="*/ 644642 w 711341"/>
              <a:gd name="connsiteY28" fmla="*/ 695731 h 862716"/>
              <a:gd name="connsiteX29" fmla="*/ 701792 w 711341"/>
              <a:gd name="connsiteY29" fmla="*/ 710018 h 862716"/>
              <a:gd name="connsiteX30" fmla="*/ 685800 w 711341"/>
              <a:gd name="connsiteY30" fmla="*/ 796016 h 862716"/>
              <a:gd name="connsiteX31" fmla="*/ 630354 w 711341"/>
              <a:gd name="connsiteY31" fmla="*/ 810030 h 862716"/>
              <a:gd name="connsiteX32" fmla="*/ 544629 w 711341"/>
              <a:gd name="connsiteY32" fmla="*/ 771929 h 862716"/>
              <a:gd name="connsiteX33" fmla="*/ 482717 w 711341"/>
              <a:gd name="connsiteY33" fmla="*/ 786217 h 862716"/>
              <a:gd name="connsiteX34" fmla="*/ 373179 w 711341"/>
              <a:gd name="connsiteY34" fmla="*/ 852892 h 862716"/>
              <a:gd name="connsiteX35" fmla="*/ 354129 w 711341"/>
              <a:gd name="connsiteY35" fmla="*/ 795742 h 862716"/>
              <a:gd name="connsiteX36" fmla="*/ 154104 w 711341"/>
              <a:gd name="connsiteY36" fmla="*/ 729067 h 862716"/>
              <a:gd name="connsiteX37" fmla="*/ 90487 w 711341"/>
              <a:gd name="connsiteY37" fmla="*/ 738866 h 862716"/>
              <a:gd name="connsiteX38" fmla="*/ 0 w 711341"/>
              <a:gd name="connsiteY38"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7018 w 711341"/>
              <a:gd name="connsiteY24" fmla="*/ 531422 h 862716"/>
              <a:gd name="connsiteX25" fmla="*/ 592254 w 711341"/>
              <a:gd name="connsiteY25" fmla="*/ 576668 h 862716"/>
              <a:gd name="connsiteX26" fmla="*/ 647024 w 711341"/>
              <a:gd name="connsiteY26" fmla="*/ 619528 h 862716"/>
              <a:gd name="connsiteX27" fmla="*/ 677979 w 711341"/>
              <a:gd name="connsiteY27" fmla="*/ 633820 h 862716"/>
              <a:gd name="connsiteX28" fmla="*/ 644642 w 711341"/>
              <a:gd name="connsiteY28" fmla="*/ 688587 h 862716"/>
              <a:gd name="connsiteX29" fmla="*/ 701792 w 711341"/>
              <a:gd name="connsiteY29" fmla="*/ 710018 h 862716"/>
              <a:gd name="connsiteX30" fmla="*/ 685800 w 711341"/>
              <a:gd name="connsiteY30" fmla="*/ 796016 h 862716"/>
              <a:gd name="connsiteX31" fmla="*/ 630354 w 711341"/>
              <a:gd name="connsiteY31" fmla="*/ 810030 h 862716"/>
              <a:gd name="connsiteX32" fmla="*/ 544629 w 711341"/>
              <a:gd name="connsiteY32" fmla="*/ 771929 h 862716"/>
              <a:gd name="connsiteX33" fmla="*/ 482717 w 711341"/>
              <a:gd name="connsiteY33" fmla="*/ 786217 h 862716"/>
              <a:gd name="connsiteX34" fmla="*/ 373179 w 711341"/>
              <a:gd name="connsiteY34" fmla="*/ 852892 h 862716"/>
              <a:gd name="connsiteX35" fmla="*/ 354129 w 711341"/>
              <a:gd name="connsiteY35" fmla="*/ 795742 h 862716"/>
              <a:gd name="connsiteX36" fmla="*/ 154104 w 711341"/>
              <a:gd name="connsiteY36" fmla="*/ 729067 h 862716"/>
              <a:gd name="connsiteX37" fmla="*/ 90487 w 711341"/>
              <a:gd name="connsiteY37" fmla="*/ 738866 h 862716"/>
              <a:gd name="connsiteX38" fmla="*/ 0 w 711341"/>
              <a:gd name="connsiteY38" fmla="*/ 734104 h 862716"/>
              <a:gd name="connsiteX0" fmla="*/ 14287 w 702576"/>
              <a:gd name="connsiteY0" fmla="*/ 334054 h 862716"/>
              <a:gd name="connsiteX1" fmla="*/ 130292 w 702576"/>
              <a:gd name="connsiteY1" fmla="*/ 259961 h 862716"/>
              <a:gd name="connsiteX2" fmla="*/ 192204 w 702576"/>
              <a:gd name="connsiteY2" fmla="*/ 238530 h 862716"/>
              <a:gd name="connsiteX3" fmla="*/ 204110 w 702576"/>
              <a:gd name="connsiteY3" fmla="*/ 164711 h 862716"/>
              <a:gd name="connsiteX4" fmla="*/ 263642 w 702576"/>
              <a:gd name="connsiteY4" fmla="*/ 174238 h 862716"/>
              <a:gd name="connsiteX5" fmla="*/ 344604 w 702576"/>
              <a:gd name="connsiteY5" fmla="*/ 86132 h 862716"/>
              <a:gd name="connsiteX6" fmla="*/ 373180 w 702576"/>
              <a:gd name="connsiteY6" fmla="*/ 88510 h 862716"/>
              <a:gd name="connsiteX7" fmla="*/ 401754 w 702576"/>
              <a:gd name="connsiteY7" fmla="*/ 109944 h 862716"/>
              <a:gd name="connsiteX8" fmla="*/ 444618 w 702576"/>
              <a:gd name="connsiteY8" fmla="*/ 86129 h 862716"/>
              <a:gd name="connsiteX9" fmla="*/ 480335 w 702576"/>
              <a:gd name="connsiteY9" fmla="*/ 98037 h 862716"/>
              <a:gd name="connsiteX10" fmla="*/ 497005 w 702576"/>
              <a:gd name="connsiteY10" fmla="*/ 52792 h 862716"/>
              <a:gd name="connsiteX11" fmla="*/ 530343 w 702576"/>
              <a:gd name="connsiteY11" fmla="*/ 31360 h 862716"/>
              <a:gd name="connsiteX12" fmla="*/ 558917 w 702576"/>
              <a:gd name="connsiteY12" fmla="*/ 407 h 862716"/>
              <a:gd name="connsiteX13" fmla="*/ 568443 w 702576"/>
              <a:gd name="connsiteY13" fmla="*/ 55173 h 862716"/>
              <a:gd name="connsiteX14" fmla="*/ 592254 w 702576"/>
              <a:gd name="connsiteY14" fmla="*/ 74226 h 862716"/>
              <a:gd name="connsiteX15" fmla="*/ 616067 w 702576"/>
              <a:gd name="connsiteY15" fmla="*/ 133757 h 862716"/>
              <a:gd name="connsiteX16" fmla="*/ 580348 w 702576"/>
              <a:gd name="connsiteY16" fmla="*/ 162332 h 862716"/>
              <a:gd name="connsiteX17" fmla="*/ 604160 w 702576"/>
              <a:gd name="connsiteY17" fmla="*/ 200432 h 862716"/>
              <a:gd name="connsiteX18" fmla="*/ 644642 w 702576"/>
              <a:gd name="connsiteY18" fmla="*/ 229007 h 862716"/>
              <a:gd name="connsiteX19" fmla="*/ 606543 w 702576"/>
              <a:gd name="connsiteY19" fmla="*/ 255197 h 862716"/>
              <a:gd name="connsiteX20" fmla="*/ 592254 w 702576"/>
              <a:gd name="connsiteY20" fmla="*/ 376645 h 862716"/>
              <a:gd name="connsiteX21" fmla="*/ 611305 w 702576"/>
              <a:gd name="connsiteY21" fmla="*/ 388547 h 862716"/>
              <a:gd name="connsiteX22" fmla="*/ 597018 w 702576"/>
              <a:gd name="connsiteY22" fmla="*/ 469509 h 862716"/>
              <a:gd name="connsiteX23" fmla="*/ 611304 w 702576"/>
              <a:gd name="connsiteY23" fmla="*/ 524282 h 862716"/>
              <a:gd name="connsiteX24" fmla="*/ 597018 w 702576"/>
              <a:gd name="connsiteY24" fmla="*/ 531422 h 862716"/>
              <a:gd name="connsiteX25" fmla="*/ 592254 w 702576"/>
              <a:gd name="connsiteY25" fmla="*/ 576668 h 862716"/>
              <a:gd name="connsiteX26" fmla="*/ 647024 w 702576"/>
              <a:gd name="connsiteY26" fmla="*/ 619528 h 862716"/>
              <a:gd name="connsiteX27" fmla="*/ 677979 w 702576"/>
              <a:gd name="connsiteY27" fmla="*/ 633820 h 862716"/>
              <a:gd name="connsiteX28" fmla="*/ 644642 w 702576"/>
              <a:gd name="connsiteY28" fmla="*/ 688587 h 862716"/>
              <a:gd name="connsiteX29" fmla="*/ 606543 w 702576"/>
              <a:gd name="connsiteY29" fmla="*/ 679059 h 862716"/>
              <a:gd name="connsiteX30" fmla="*/ 701792 w 702576"/>
              <a:gd name="connsiteY30" fmla="*/ 710018 h 862716"/>
              <a:gd name="connsiteX31" fmla="*/ 685800 w 702576"/>
              <a:gd name="connsiteY31" fmla="*/ 796016 h 862716"/>
              <a:gd name="connsiteX32" fmla="*/ 630354 w 702576"/>
              <a:gd name="connsiteY32" fmla="*/ 810030 h 862716"/>
              <a:gd name="connsiteX33" fmla="*/ 544629 w 702576"/>
              <a:gd name="connsiteY33" fmla="*/ 771929 h 862716"/>
              <a:gd name="connsiteX34" fmla="*/ 482717 w 702576"/>
              <a:gd name="connsiteY34" fmla="*/ 786217 h 862716"/>
              <a:gd name="connsiteX35" fmla="*/ 373179 w 702576"/>
              <a:gd name="connsiteY35" fmla="*/ 852892 h 862716"/>
              <a:gd name="connsiteX36" fmla="*/ 354129 w 702576"/>
              <a:gd name="connsiteY36" fmla="*/ 795742 h 862716"/>
              <a:gd name="connsiteX37" fmla="*/ 154104 w 702576"/>
              <a:gd name="connsiteY37" fmla="*/ 729067 h 862716"/>
              <a:gd name="connsiteX38" fmla="*/ 90487 w 702576"/>
              <a:gd name="connsiteY38" fmla="*/ 738866 h 862716"/>
              <a:gd name="connsiteX39" fmla="*/ 0 w 702576"/>
              <a:gd name="connsiteY39" fmla="*/ 734104 h 862716"/>
              <a:gd name="connsiteX0" fmla="*/ 14287 w 702576"/>
              <a:gd name="connsiteY0" fmla="*/ 334054 h 862716"/>
              <a:gd name="connsiteX1" fmla="*/ 130292 w 702576"/>
              <a:gd name="connsiteY1" fmla="*/ 259961 h 862716"/>
              <a:gd name="connsiteX2" fmla="*/ 192204 w 702576"/>
              <a:gd name="connsiteY2" fmla="*/ 238530 h 862716"/>
              <a:gd name="connsiteX3" fmla="*/ 204110 w 702576"/>
              <a:gd name="connsiteY3" fmla="*/ 164711 h 862716"/>
              <a:gd name="connsiteX4" fmla="*/ 263642 w 702576"/>
              <a:gd name="connsiteY4" fmla="*/ 174238 h 862716"/>
              <a:gd name="connsiteX5" fmla="*/ 344604 w 702576"/>
              <a:gd name="connsiteY5" fmla="*/ 86132 h 862716"/>
              <a:gd name="connsiteX6" fmla="*/ 373180 w 702576"/>
              <a:gd name="connsiteY6" fmla="*/ 88510 h 862716"/>
              <a:gd name="connsiteX7" fmla="*/ 401754 w 702576"/>
              <a:gd name="connsiteY7" fmla="*/ 109944 h 862716"/>
              <a:gd name="connsiteX8" fmla="*/ 444618 w 702576"/>
              <a:gd name="connsiteY8" fmla="*/ 86129 h 862716"/>
              <a:gd name="connsiteX9" fmla="*/ 480335 w 702576"/>
              <a:gd name="connsiteY9" fmla="*/ 98037 h 862716"/>
              <a:gd name="connsiteX10" fmla="*/ 497005 w 702576"/>
              <a:gd name="connsiteY10" fmla="*/ 52792 h 862716"/>
              <a:gd name="connsiteX11" fmla="*/ 530343 w 702576"/>
              <a:gd name="connsiteY11" fmla="*/ 31360 h 862716"/>
              <a:gd name="connsiteX12" fmla="*/ 558917 w 702576"/>
              <a:gd name="connsiteY12" fmla="*/ 407 h 862716"/>
              <a:gd name="connsiteX13" fmla="*/ 568443 w 702576"/>
              <a:gd name="connsiteY13" fmla="*/ 55173 h 862716"/>
              <a:gd name="connsiteX14" fmla="*/ 592254 w 702576"/>
              <a:gd name="connsiteY14" fmla="*/ 74226 h 862716"/>
              <a:gd name="connsiteX15" fmla="*/ 616067 w 702576"/>
              <a:gd name="connsiteY15" fmla="*/ 133757 h 862716"/>
              <a:gd name="connsiteX16" fmla="*/ 580348 w 702576"/>
              <a:gd name="connsiteY16" fmla="*/ 162332 h 862716"/>
              <a:gd name="connsiteX17" fmla="*/ 604160 w 702576"/>
              <a:gd name="connsiteY17" fmla="*/ 200432 h 862716"/>
              <a:gd name="connsiteX18" fmla="*/ 644642 w 702576"/>
              <a:gd name="connsiteY18" fmla="*/ 229007 h 862716"/>
              <a:gd name="connsiteX19" fmla="*/ 606543 w 702576"/>
              <a:gd name="connsiteY19" fmla="*/ 255197 h 862716"/>
              <a:gd name="connsiteX20" fmla="*/ 592254 w 702576"/>
              <a:gd name="connsiteY20" fmla="*/ 376645 h 862716"/>
              <a:gd name="connsiteX21" fmla="*/ 611305 w 702576"/>
              <a:gd name="connsiteY21" fmla="*/ 388547 h 862716"/>
              <a:gd name="connsiteX22" fmla="*/ 597018 w 702576"/>
              <a:gd name="connsiteY22" fmla="*/ 469509 h 862716"/>
              <a:gd name="connsiteX23" fmla="*/ 611304 w 702576"/>
              <a:gd name="connsiteY23" fmla="*/ 524282 h 862716"/>
              <a:gd name="connsiteX24" fmla="*/ 597018 w 702576"/>
              <a:gd name="connsiteY24" fmla="*/ 531422 h 862716"/>
              <a:gd name="connsiteX25" fmla="*/ 592254 w 702576"/>
              <a:gd name="connsiteY25" fmla="*/ 576668 h 862716"/>
              <a:gd name="connsiteX26" fmla="*/ 647024 w 702576"/>
              <a:gd name="connsiteY26" fmla="*/ 619528 h 862716"/>
              <a:gd name="connsiteX27" fmla="*/ 677979 w 702576"/>
              <a:gd name="connsiteY27" fmla="*/ 633820 h 862716"/>
              <a:gd name="connsiteX28" fmla="*/ 644642 w 702576"/>
              <a:gd name="connsiteY28" fmla="*/ 688587 h 862716"/>
              <a:gd name="connsiteX29" fmla="*/ 608924 w 702576"/>
              <a:gd name="connsiteY29" fmla="*/ 705253 h 862716"/>
              <a:gd name="connsiteX30" fmla="*/ 606543 w 702576"/>
              <a:gd name="connsiteY30" fmla="*/ 679059 h 862716"/>
              <a:gd name="connsiteX31" fmla="*/ 701792 w 702576"/>
              <a:gd name="connsiteY31" fmla="*/ 710018 h 862716"/>
              <a:gd name="connsiteX32" fmla="*/ 685800 w 702576"/>
              <a:gd name="connsiteY32" fmla="*/ 796016 h 862716"/>
              <a:gd name="connsiteX33" fmla="*/ 630354 w 702576"/>
              <a:gd name="connsiteY33" fmla="*/ 810030 h 862716"/>
              <a:gd name="connsiteX34" fmla="*/ 544629 w 702576"/>
              <a:gd name="connsiteY34" fmla="*/ 771929 h 862716"/>
              <a:gd name="connsiteX35" fmla="*/ 482717 w 702576"/>
              <a:gd name="connsiteY35" fmla="*/ 786217 h 862716"/>
              <a:gd name="connsiteX36" fmla="*/ 373179 w 702576"/>
              <a:gd name="connsiteY36" fmla="*/ 852892 h 862716"/>
              <a:gd name="connsiteX37" fmla="*/ 354129 w 702576"/>
              <a:gd name="connsiteY37" fmla="*/ 795742 h 862716"/>
              <a:gd name="connsiteX38" fmla="*/ 154104 w 702576"/>
              <a:gd name="connsiteY38" fmla="*/ 729067 h 862716"/>
              <a:gd name="connsiteX39" fmla="*/ 90487 w 702576"/>
              <a:gd name="connsiteY39" fmla="*/ 738866 h 862716"/>
              <a:gd name="connsiteX40" fmla="*/ 0 w 702576"/>
              <a:gd name="connsiteY40"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4642 w 701895"/>
              <a:gd name="connsiteY28" fmla="*/ 688587 h 862716"/>
              <a:gd name="connsiteX29" fmla="*/ 608924 w 701895"/>
              <a:gd name="connsiteY29" fmla="*/ 705253 h 862716"/>
              <a:gd name="connsiteX30" fmla="*/ 606543 w 701895"/>
              <a:gd name="connsiteY30" fmla="*/ 679059 h 862716"/>
              <a:gd name="connsiteX31" fmla="*/ 673218 w 701895"/>
              <a:gd name="connsiteY31" fmla="*/ 721922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4642 w 701895"/>
              <a:gd name="connsiteY28" fmla="*/ 688587 h 862716"/>
              <a:gd name="connsiteX29" fmla="*/ 608924 w 701895"/>
              <a:gd name="connsiteY29" fmla="*/ 705253 h 862716"/>
              <a:gd name="connsiteX30" fmla="*/ 606543 w 701895"/>
              <a:gd name="connsiteY30" fmla="*/ 679059 h 862716"/>
              <a:gd name="connsiteX31" fmla="*/ 673218 w 701895"/>
              <a:gd name="connsiteY31" fmla="*/ 721922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4642 w 701895"/>
              <a:gd name="connsiteY28" fmla="*/ 688587 h 862716"/>
              <a:gd name="connsiteX29" fmla="*/ 606543 w 701895"/>
              <a:gd name="connsiteY29" fmla="*/ 679059 h 862716"/>
              <a:gd name="connsiteX30" fmla="*/ 673218 w 701895"/>
              <a:gd name="connsiteY30" fmla="*/ 721922 h 862716"/>
              <a:gd name="connsiteX31" fmla="*/ 701792 w 701895"/>
              <a:gd name="connsiteY31" fmla="*/ 710018 h 862716"/>
              <a:gd name="connsiteX32" fmla="*/ 685800 w 701895"/>
              <a:gd name="connsiteY32" fmla="*/ 796016 h 862716"/>
              <a:gd name="connsiteX33" fmla="*/ 630354 w 701895"/>
              <a:gd name="connsiteY33" fmla="*/ 810030 h 862716"/>
              <a:gd name="connsiteX34" fmla="*/ 544629 w 701895"/>
              <a:gd name="connsiteY34" fmla="*/ 771929 h 862716"/>
              <a:gd name="connsiteX35" fmla="*/ 482717 w 701895"/>
              <a:gd name="connsiteY35" fmla="*/ 786217 h 862716"/>
              <a:gd name="connsiteX36" fmla="*/ 373179 w 701895"/>
              <a:gd name="connsiteY36" fmla="*/ 852892 h 862716"/>
              <a:gd name="connsiteX37" fmla="*/ 354129 w 701895"/>
              <a:gd name="connsiteY37" fmla="*/ 795742 h 862716"/>
              <a:gd name="connsiteX38" fmla="*/ 154104 w 701895"/>
              <a:gd name="connsiteY38" fmla="*/ 729067 h 862716"/>
              <a:gd name="connsiteX39" fmla="*/ 90487 w 701895"/>
              <a:gd name="connsiteY39" fmla="*/ 738866 h 862716"/>
              <a:gd name="connsiteX40" fmla="*/ 0 w 701895"/>
              <a:gd name="connsiteY40"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4642 w 701895"/>
              <a:gd name="connsiteY28" fmla="*/ 688587 h 862716"/>
              <a:gd name="connsiteX29" fmla="*/ 606543 w 701895"/>
              <a:gd name="connsiteY29" fmla="*/ 679059 h 862716"/>
              <a:gd name="connsiteX30" fmla="*/ 632737 w 701895"/>
              <a:gd name="connsiteY30" fmla="*/ 719541 h 862716"/>
              <a:gd name="connsiteX31" fmla="*/ 673218 w 701895"/>
              <a:gd name="connsiteY31" fmla="*/ 721922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9404 w 701895"/>
              <a:gd name="connsiteY28" fmla="*/ 669537 h 862716"/>
              <a:gd name="connsiteX29" fmla="*/ 606543 w 701895"/>
              <a:gd name="connsiteY29" fmla="*/ 679059 h 862716"/>
              <a:gd name="connsiteX30" fmla="*/ 632737 w 701895"/>
              <a:gd name="connsiteY30" fmla="*/ 719541 h 862716"/>
              <a:gd name="connsiteX31" fmla="*/ 673218 w 701895"/>
              <a:gd name="connsiteY31" fmla="*/ 721922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9404 w 701895"/>
              <a:gd name="connsiteY28" fmla="*/ 669537 h 862716"/>
              <a:gd name="connsiteX29" fmla="*/ 606543 w 701895"/>
              <a:gd name="connsiteY29" fmla="*/ 679059 h 862716"/>
              <a:gd name="connsiteX30" fmla="*/ 632737 w 701895"/>
              <a:gd name="connsiteY30" fmla="*/ 719541 h 862716"/>
              <a:gd name="connsiteX31" fmla="*/ 661312 w 701895"/>
              <a:gd name="connsiteY31" fmla="*/ 717160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695164"/>
              <a:gd name="connsiteY0" fmla="*/ 334054 h 862716"/>
              <a:gd name="connsiteX1" fmla="*/ 130292 w 695164"/>
              <a:gd name="connsiteY1" fmla="*/ 259961 h 862716"/>
              <a:gd name="connsiteX2" fmla="*/ 192204 w 695164"/>
              <a:gd name="connsiteY2" fmla="*/ 238530 h 862716"/>
              <a:gd name="connsiteX3" fmla="*/ 204110 w 695164"/>
              <a:gd name="connsiteY3" fmla="*/ 164711 h 862716"/>
              <a:gd name="connsiteX4" fmla="*/ 263642 w 695164"/>
              <a:gd name="connsiteY4" fmla="*/ 174238 h 862716"/>
              <a:gd name="connsiteX5" fmla="*/ 344604 w 695164"/>
              <a:gd name="connsiteY5" fmla="*/ 86132 h 862716"/>
              <a:gd name="connsiteX6" fmla="*/ 373180 w 695164"/>
              <a:gd name="connsiteY6" fmla="*/ 88510 h 862716"/>
              <a:gd name="connsiteX7" fmla="*/ 401754 w 695164"/>
              <a:gd name="connsiteY7" fmla="*/ 109944 h 862716"/>
              <a:gd name="connsiteX8" fmla="*/ 444618 w 695164"/>
              <a:gd name="connsiteY8" fmla="*/ 86129 h 862716"/>
              <a:gd name="connsiteX9" fmla="*/ 480335 w 695164"/>
              <a:gd name="connsiteY9" fmla="*/ 98037 h 862716"/>
              <a:gd name="connsiteX10" fmla="*/ 497005 w 695164"/>
              <a:gd name="connsiteY10" fmla="*/ 52792 h 862716"/>
              <a:gd name="connsiteX11" fmla="*/ 530343 w 695164"/>
              <a:gd name="connsiteY11" fmla="*/ 31360 h 862716"/>
              <a:gd name="connsiteX12" fmla="*/ 558917 w 695164"/>
              <a:gd name="connsiteY12" fmla="*/ 407 h 862716"/>
              <a:gd name="connsiteX13" fmla="*/ 568443 w 695164"/>
              <a:gd name="connsiteY13" fmla="*/ 55173 h 862716"/>
              <a:gd name="connsiteX14" fmla="*/ 592254 w 695164"/>
              <a:gd name="connsiteY14" fmla="*/ 74226 h 862716"/>
              <a:gd name="connsiteX15" fmla="*/ 616067 w 695164"/>
              <a:gd name="connsiteY15" fmla="*/ 133757 h 862716"/>
              <a:gd name="connsiteX16" fmla="*/ 580348 w 695164"/>
              <a:gd name="connsiteY16" fmla="*/ 162332 h 862716"/>
              <a:gd name="connsiteX17" fmla="*/ 604160 w 695164"/>
              <a:gd name="connsiteY17" fmla="*/ 200432 h 862716"/>
              <a:gd name="connsiteX18" fmla="*/ 644642 w 695164"/>
              <a:gd name="connsiteY18" fmla="*/ 229007 h 862716"/>
              <a:gd name="connsiteX19" fmla="*/ 606543 w 695164"/>
              <a:gd name="connsiteY19" fmla="*/ 255197 h 862716"/>
              <a:gd name="connsiteX20" fmla="*/ 592254 w 695164"/>
              <a:gd name="connsiteY20" fmla="*/ 376645 h 862716"/>
              <a:gd name="connsiteX21" fmla="*/ 611305 w 695164"/>
              <a:gd name="connsiteY21" fmla="*/ 388547 h 862716"/>
              <a:gd name="connsiteX22" fmla="*/ 597018 w 695164"/>
              <a:gd name="connsiteY22" fmla="*/ 469509 h 862716"/>
              <a:gd name="connsiteX23" fmla="*/ 611304 w 695164"/>
              <a:gd name="connsiteY23" fmla="*/ 524282 h 862716"/>
              <a:gd name="connsiteX24" fmla="*/ 597018 w 695164"/>
              <a:gd name="connsiteY24" fmla="*/ 531422 h 862716"/>
              <a:gd name="connsiteX25" fmla="*/ 592254 w 695164"/>
              <a:gd name="connsiteY25" fmla="*/ 576668 h 862716"/>
              <a:gd name="connsiteX26" fmla="*/ 647024 w 695164"/>
              <a:gd name="connsiteY26" fmla="*/ 619528 h 862716"/>
              <a:gd name="connsiteX27" fmla="*/ 677979 w 695164"/>
              <a:gd name="connsiteY27" fmla="*/ 633820 h 862716"/>
              <a:gd name="connsiteX28" fmla="*/ 649404 w 695164"/>
              <a:gd name="connsiteY28" fmla="*/ 669537 h 862716"/>
              <a:gd name="connsiteX29" fmla="*/ 606543 w 695164"/>
              <a:gd name="connsiteY29" fmla="*/ 679059 h 862716"/>
              <a:gd name="connsiteX30" fmla="*/ 632737 w 695164"/>
              <a:gd name="connsiteY30" fmla="*/ 719541 h 862716"/>
              <a:gd name="connsiteX31" fmla="*/ 661312 w 695164"/>
              <a:gd name="connsiteY31" fmla="*/ 717160 h 862716"/>
              <a:gd name="connsiteX32" fmla="*/ 694648 w 695164"/>
              <a:gd name="connsiteY32" fmla="*/ 750499 h 862716"/>
              <a:gd name="connsiteX33" fmla="*/ 685800 w 695164"/>
              <a:gd name="connsiteY33" fmla="*/ 796016 h 862716"/>
              <a:gd name="connsiteX34" fmla="*/ 630354 w 695164"/>
              <a:gd name="connsiteY34" fmla="*/ 810030 h 862716"/>
              <a:gd name="connsiteX35" fmla="*/ 544629 w 695164"/>
              <a:gd name="connsiteY35" fmla="*/ 771929 h 862716"/>
              <a:gd name="connsiteX36" fmla="*/ 482717 w 695164"/>
              <a:gd name="connsiteY36" fmla="*/ 786217 h 862716"/>
              <a:gd name="connsiteX37" fmla="*/ 373179 w 695164"/>
              <a:gd name="connsiteY37" fmla="*/ 852892 h 862716"/>
              <a:gd name="connsiteX38" fmla="*/ 354129 w 695164"/>
              <a:gd name="connsiteY38" fmla="*/ 795742 h 862716"/>
              <a:gd name="connsiteX39" fmla="*/ 154104 w 695164"/>
              <a:gd name="connsiteY39" fmla="*/ 729067 h 862716"/>
              <a:gd name="connsiteX40" fmla="*/ 90487 w 695164"/>
              <a:gd name="connsiteY40" fmla="*/ 738866 h 862716"/>
              <a:gd name="connsiteX41" fmla="*/ 0 w 695164"/>
              <a:gd name="connsiteY41"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85800 w 695590"/>
              <a:gd name="connsiteY34" fmla="*/ 796016 h 862716"/>
              <a:gd name="connsiteX35" fmla="*/ 630354 w 695590"/>
              <a:gd name="connsiteY35" fmla="*/ 810030 h 862716"/>
              <a:gd name="connsiteX36" fmla="*/ 544629 w 695590"/>
              <a:gd name="connsiteY36" fmla="*/ 771929 h 862716"/>
              <a:gd name="connsiteX37" fmla="*/ 482717 w 695590"/>
              <a:gd name="connsiteY37" fmla="*/ 786217 h 862716"/>
              <a:gd name="connsiteX38" fmla="*/ 373179 w 695590"/>
              <a:gd name="connsiteY38" fmla="*/ 852892 h 862716"/>
              <a:gd name="connsiteX39" fmla="*/ 354129 w 695590"/>
              <a:gd name="connsiteY39" fmla="*/ 795742 h 862716"/>
              <a:gd name="connsiteX40" fmla="*/ 154104 w 695590"/>
              <a:gd name="connsiteY40" fmla="*/ 729067 h 862716"/>
              <a:gd name="connsiteX41" fmla="*/ 90487 w 695590"/>
              <a:gd name="connsiteY41" fmla="*/ 738866 h 862716"/>
              <a:gd name="connsiteX42" fmla="*/ 0 w 695590"/>
              <a:gd name="connsiteY42"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0354 w 695590"/>
              <a:gd name="connsiteY35" fmla="*/ 810030 h 862716"/>
              <a:gd name="connsiteX36" fmla="*/ 544629 w 695590"/>
              <a:gd name="connsiteY36" fmla="*/ 771929 h 862716"/>
              <a:gd name="connsiteX37" fmla="*/ 482717 w 695590"/>
              <a:gd name="connsiteY37" fmla="*/ 786217 h 862716"/>
              <a:gd name="connsiteX38" fmla="*/ 373179 w 695590"/>
              <a:gd name="connsiteY38" fmla="*/ 852892 h 862716"/>
              <a:gd name="connsiteX39" fmla="*/ 354129 w 695590"/>
              <a:gd name="connsiteY39" fmla="*/ 795742 h 862716"/>
              <a:gd name="connsiteX40" fmla="*/ 154104 w 695590"/>
              <a:gd name="connsiteY40" fmla="*/ 729067 h 862716"/>
              <a:gd name="connsiteX41" fmla="*/ 90487 w 695590"/>
              <a:gd name="connsiteY41" fmla="*/ 738866 h 862716"/>
              <a:gd name="connsiteX42" fmla="*/ 0 w 695590"/>
              <a:gd name="connsiteY42"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0354 w 695590"/>
              <a:gd name="connsiteY35" fmla="*/ 810030 h 862716"/>
              <a:gd name="connsiteX36" fmla="*/ 539869 w 695590"/>
              <a:gd name="connsiteY36" fmla="*/ 798122 h 862716"/>
              <a:gd name="connsiteX37" fmla="*/ 544629 w 695590"/>
              <a:gd name="connsiteY37" fmla="*/ 771929 h 862716"/>
              <a:gd name="connsiteX38" fmla="*/ 482717 w 695590"/>
              <a:gd name="connsiteY38" fmla="*/ 786217 h 862716"/>
              <a:gd name="connsiteX39" fmla="*/ 373179 w 695590"/>
              <a:gd name="connsiteY39" fmla="*/ 852892 h 862716"/>
              <a:gd name="connsiteX40" fmla="*/ 354129 w 695590"/>
              <a:gd name="connsiteY40" fmla="*/ 795742 h 862716"/>
              <a:gd name="connsiteX41" fmla="*/ 154104 w 695590"/>
              <a:gd name="connsiteY41" fmla="*/ 729067 h 862716"/>
              <a:gd name="connsiteX42" fmla="*/ 90487 w 695590"/>
              <a:gd name="connsiteY42" fmla="*/ 738866 h 862716"/>
              <a:gd name="connsiteX43" fmla="*/ 0 w 695590"/>
              <a:gd name="connsiteY43"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0354 w 695590"/>
              <a:gd name="connsiteY35" fmla="*/ 810030 h 862716"/>
              <a:gd name="connsiteX36" fmla="*/ 587494 w 695590"/>
              <a:gd name="connsiteY36" fmla="*/ 798122 h 862716"/>
              <a:gd name="connsiteX37" fmla="*/ 544629 w 695590"/>
              <a:gd name="connsiteY37" fmla="*/ 771929 h 862716"/>
              <a:gd name="connsiteX38" fmla="*/ 482717 w 695590"/>
              <a:gd name="connsiteY38" fmla="*/ 786217 h 862716"/>
              <a:gd name="connsiteX39" fmla="*/ 373179 w 695590"/>
              <a:gd name="connsiteY39" fmla="*/ 852892 h 862716"/>
              <a:gd name="connsiteX40" fmla="*/ 354129 w 695590"/>
              <a:gd name="connsiteY40" fmla="*/ 795742 h 862716"/>
              <a:gd name="connsiteX41" fmla="*/ 154104 w 695590"/>
              <a:gd name="connsiteY41" fmla="*/ 729067 h 862716"/>
              <a:gd name="connsiteX42" fmla="*/ 90487 w 695590"/>
              <a:gd name="connsiteY42" fmla="*/ 738866 h 862716"/>
              <a:gd name="connsiteX43" fmla="*/ 0 w 695590"/>
              <a:gd name="connsiteY43"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44629 w 695590"/>
              <a:gd name="connsiteY37" fmla="*/ 771929 h 862716"/>
              <a:gd name="connsiteX38" fmla="*/ 482717 w 695590"/>
              <a:gd name="connsiteY38" fmla="*/ 786217 h 862716"/>
              <a:gd name="connsiteX39" fmla="*/ 373179 w 695590"/>
              <a:gd name="connsiteY39" fmla="*/ 852892 h 862716"/>
              <a:gd name="connsiteX40" fmla="*/ 354129 w 695590"/>
              <a:gd name="connsiteY40" fmla="*/ 795742 h 862716"/>
              <a:gd name="connsiteX41" fmla="*/ 154104 w 695590"/>
              <a:gd name="connsiteY41" fmla="*/ 729067 h 862716"/>
              <a:gd name="connsiteX42" fmla="*/ 90487 w 695590"/>
              <a:gd name="connsiteY42" fmla="*/ 738866 h 862716"/>
              <a:gd name="connsiteX43" fmla="*/ 0 w 695590"/>
              <a:gd name="connsiteY43"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44629 w 695590"/>
              <a:gd name="connsiteY37" fmla="*/ 771929 h 862716"/>
              <a:gd name="connsiteX38" fmla="*/ 482717 w 695590"/>
              <a:gd name="connsiteY38" fmla="*/ 786217 h 862716"/>
              <a:gd name="connsiteX39" fmla="*/ 373179 w 695590"/>
              <a:gd name="connsiteY39" fmla="*/ 852892 h 862716"/>
              <a:gd name="connsiteX40" fmla="*/ 354129 w 695590"/>
              <a:gd name="connsiteY40" fmla="*/ 795742 h 862716"/>
              <a:gd name="connsiteX41" fmla="*/ 154104 w 695590"/>
              <a:gd name="connsiteY41" fmla="*/ 729067 h 862716"/>
              <a:gd name="connsiteX42" fmla="*/ 90487 w 695590"/>
              <a:gd name="connsiteY42" fmla="*/ 738866 h 862716"/>
              <a:gd name="connsiteX43" fmla="*/ 0 w 695590"/>
              <a:gd name="connsiteY43"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154104 w 695590"/>
              <a:gd name="connsiteY42" fmla="*/ 729067 h 862716"/>
              <a:gd name="connsiteX43" fmla="*/ 90487 w 695590"/>
              <a:gd name="connsiteY43" fmla="*/ 738866 h 862716"/>
              <a:gd name="connsiteX44" fmla="*/ 0 w 695590"/>
              <a:gd name="connsiteY44"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154104 w 695590"/>
              <a:gd name="connsiteY42" fmla="*/ 729067 h 862716"/>
              <a:gd name="connsiteX43" fmla="*/ 90487 w 695590"/>
              <a:gd name="connsiteY43" fmla="*/ 738866 h 862716"/>
              <a:gd name="connsiteX44" fmla="*/ 66000 w 695590"/>
              <a:gd name="connsiteY44" fmla="*/ 729066 h 862716"/>
              <a:gd name="connsiteX45" fmla="*/ 0 w 695590"/>
              <a:gd name="connsiteY45"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154104 w 695590"/>
              <a:gd name="connsiteY42" fmla="*/ 729067 h 862716"/>
              <a:gd name="connsiteX43" fmla="*/ 132675 w 695590"/>
              <a:gd name="connsiteY43" fmla="*/ 736209 h 862716"/>
              <a:gd name="connsiteX44" fmla="*/ 90487 w 695590"/>
              <a:gd name="connsiteY44" fmla="*/ 738866 h 862716"/>
              <a:gd name="connsiteX45" fmla="*/ 66000 w 695590"/>
              <a:gd name="connsiteY45" fmla="*/ 729066 h 862716"/>
              <a:gd name="connsiteX46" fmla="*/ 0 w 695590"/>
              <a:gd name="connsiteY46"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154104 w 695590"/>
              <a:gd name="connsiteY42" fmla="*/ 729067 h 862716"/>
              <a:gd name="connsiteX43" fmla="*/ 132675 w 695590"/>
              <a:gd name="connsiteY43" fmla="*/ 736209 h 862716"/>
              <a:gd name="connsiteX44" fmla="*/ 90487 w 695590"/>
              <a:gd name="connsiteY44" fmla="*/ 729341 h 862716"/>
              <a:gd name="connsiteX45" fmla="*/ 66000 w 695590"/>
              <a:gd name="connsiteY45" fmla="*/ 729066 h 862716"/>
              <a:gd name="connsiteX46" fmla="*/ 0 w 695590"/>
              <a:gd name="connsiteY46"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294600 w 695590"/>
              <a:gd name="connsiteY42" fmla="*/ 776691 h 862716"/>
              <a:gd name="connsiteX43" fmla="*/ 154104 w 695590"/>
              <a:gd name="connsiteY43" fmla="*/ 729067 h 862716"/>
              <a:gd name="connsiteX44" fmla="*/ 132675 w 695590"/>
              <a:gd name="connsiteY44" fmla="*/ 736209 h 862716"/>
              <a:gd name="connsiteX45" fmla="*/ 90487 w 695590"/>
              <a:gd name="connsiteY45" fmla="*/ 729341 h 862716"/>
              <a:gd name="connsiteX46" fmla="*/ 66000 w 695590"/>
              <a:gd name="connsiteY46" fmla="*/ 729066 h 862716"/>
              <a:gd name="connsiteX47" fmla="*/ 0 w 695590"/>
              <a:gd name="connsiteY47" fmla="*/ 734104 h 862716"/>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7979 w 695590"/>
              <a:gd name="connsiteY27" fmla="*/ 633820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7979 w 695590"/>
              <a:gd name="connsiteY27" fmla="*/ 633820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06543 w 695590"/>
              <a:gd name="connsiteY28" fmla="*/ 679059 h 853638"/>
              <a:gd name="connsiteX29" fmla="*/ 632737 w 695590"/>
              <a:gd name="connsiteY29" fmla="*/ 719541 h 853638"/>
              <a:gd name="connsiteX30" fmla="*/ 661312 w 695590"/>
              <a:gd name="connsiteY30" fmla="*/ 717160 h 853638"/>
              <a:gd name="connsiteX31" fmla="*/ 694648 w 695590"/>
              <a:gd name="connsiteY31" fmla="*/ 750499 h 853638"/>
              <a:gd name="connsiteX32" fmla="*/ 677981 w 695590"/>
              <a:gd name="connsiteY32" fmla="*/ 767166 h 853638"/>
              <a:gd name="connsiteX33" fmla="*/ 669131 w 695590"/>
              <a:gd name="connsiteY33" fmla="*/ 793635 h 853638"/>
              <a:gd name="connsiteX34" fmla="*/ 637497 w 695590"/>
              <a:gd name="connsiteY34" fmla="*/ 810030 h 853638"/>
              <a:gd name="connsiteX35" fmla="*/ 587494 w 695590"/>
              <a:gd name="connsiteY35" fmla="*/ 798122 h 853638"/>
              <a:gd name="connsiteX36" fmla="*/ 535106 w 695590"/>
              <a:gd name="connsiteY36" fmla="*/ 795741 h 853638"/>
              <a:gd name="connsiteX37" fmla="*/ 544629 w 695590"/>
              <a:gd name="connsiteY37" fmla="*/ 771929 h 853638"/>
              <a:gd name="connsiteX38" fmla="*/ 482717 w 695590"/>
              <a:gd name="connsiteY38" fmla="*/ 786217 h 853638"/>
              <a:gd name="connsiteX39" fmla="*/ 373179 w 695590"/>
              <a:gd name="connsiteY39" fmla="*/ 852892 h 853638"/>
              <a:gd name="connsiteX40" fmla="*/ 373181 w 695590"/>
              <a:gd name="connsiteY40" fmla="*/ 821934 h 853638"/>
              <a:gd name="connsiteX41" fmla="*/ 354129 w 695590"/>
              <a:gd name="connsiteY41" fmla="*/ 795742 h 853638"/>
              <a:gd name="connsiteX42" fmla="*/ 294600 w 695590"/>
              <a:gd name="connsiteY42" fmla="*/ 776691 h 853638"/>
              <a:gd name="connsiteX43" fmla="*/ 154104 w 695590"/>
              <a:gd name="connsiteY43" fmla="*/ 729067 h 853638"/>
              <a:gd name="connsiteX44" fmla="*/ 132675 w 695590"/>
              <a:gd name="connsiteY44" fmla="*/ 736209 h 853638"/>
              <a:gd name="connsiteX45" fmla="*/ 90487 w 695590"/>
              <a:gd name="connsiteY45" fmla="*/ 729341 h 853638"/>
              <a:gd name="connsiteX46" fmla="*/ 66000 w 695590"/>
              <a:gd name="connsiteY46" fmla="*/ 729066 h 853638"/>
              <a:gd name="connsiteX47" fmla="*/ 0 w 695590"/>
              <a:gd name="connsiteY47"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66073 w 695590"/>
              <a:gd name="connsiteY27" fmla="*/ 633820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66073 w 695590"/>
              <a:gd name="connsiteY27" fmla="*/ 633820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97006 w 695590"/>
              <a:gd name="connsiteY39" fmla="*/ 793359 h 853638"/>
              <a:gd name="connsiteX40" fmla="*/ 482717 w 695590"/>
              <a:gd name="connsiteY40" fmla="*/ 786217 h 853638"/>
              <a:gd name="connsiteX41" fmla="*/ 373179 w 695590"/>
              <a:gd name="connsiteY41" fmla="*/ 852892 h 853638"/>
              <a:gd name="connsiteX42" fmla="*/ 373181 w 695590"/>
              <a:gd name="connsiteY42" fmla="*/ 821934 h 853638"/>
              <a:gd name="connsiteX43" fmla="*/ 354129 w 695590"/>
              <a:gd name="connsiteY43" fmla="*/ 795742 h 853638"/>
              <a:gd name="connsiteX44" fmla="*/ 294600 w 695590"/>
              <a:gd name="connsiteY44" fmla="*/ 776691 h 853638"/>
              <a:gd name="connsiteX45" fmla="*/ 154104 w 695590"/>
              <a:gd name="connsiteY45" fmla="*/ 729067 h 853638"/>
              <a:gd name="connsiteX46" fmla="*/ 132675 w 695590"/>
              <a:gd name="connsiteY46" fmla="*/ 736209 h 853638"/>
              <a:gd name="connsiteX47" fmla="*/ 90487 w 695590"/>
              <a:gd name="connsiteY47" fmla="*/ 729341 h 853638"/>
              <a:gd name="connsiteX48" fmla="*/ 66000 w 695590"/>
              <a:gd name="connsiteY48" fmla="*/ 729066 h 853638"/>
              <a:gd name="connsiteX49" fmla="*/ 0 w 695590"/>
              <a:gd name="connsiteY49"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66073 w 695590"/>
              <a:gd name="connsiteY27" fmla="*/ 633820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32723 w 695590"/>
              <a:gd name="connsiteY38" fmla="*/ 774311 h 853638"/>
              <a:gd name="connsiteX39" fmla="*/ 497006 w 695590"/>
              <a:gd name="connsiteY39" fmla="*/ 793359 h 853638"/>
              <a:gd name="connsiteX40" fmla="*/ 482717 w 695590"/>
              <a:gd name="connsiteY40" fmla="*/ 786217 h 853638"/>
              <a:gd name="connsiteX41" fmla="*/ 373179 w 695590"/>
              <a:gd name="connsiteY41" fmla="*/ 852892 h 853638"/>
              <a:gd name="connsiteX42" fmla="*/ 373181 w 695590"/>
              <a:gd name="connsiteY42" fmla="*/ 821934 h 853638"/>
              <a:gd name="connsiteX43" fmla="*/ 354129 w 695590"/>
              <a:gd name="connsiteY43" fmla="*/ 795742 h 853638"/>
              <a:gd name="connsiteX44" fmla="*/ 294600 w 695590"/>
              <a:gd name="connsiteY44" fmla="*/ 776691 h 853638"/>
              <a:gd name="connsiteX45" fmla="*/ 154104 w 695590"/>
              <a:gd name="connsiteY45" fmla="*/ 729067 h 853638"/>
              <a:gd name="connsiteX46" fmla="*/ 132675 w 695590"/>
              <a:gd name="connsiteY46" fmla="*/ 736209 h 853638"/>
              <a:gd name="connsiteX47" fmla="*/ 90487 w 695590"/>
              <a:gd name="connsiteY47" fmla="*/ 729341 h 853638"/>
              <a:gd name="connsiteX48" fmla="*/ 66000 w 695590"/>
              <a:gd name="connsiteY48" fmla="*/ 729066 h 853638"/>
              <a:gd name="connsiteX49" fmla="*/ 0 w 695590"/>
              <a:gd name="connsiteY49"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66073 w 695590"/>
              <a:gd name="connsiteY27" fmla="*/ 633820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32723 w 695590"/>
              <a:gd name="connsiteY38" fmla="*/ 774311 h 853638"/>
              <a:gd name="connsiteX39" fmla="*/ 497006 w 695590"/>
              <a:gd name="connsiteY39" fmla="*/ 774309 h 853638"/>
              <a:gd name="connsiteX40" fmla="*/ 482717 w 695590"/>
              <a:gd name="connsiteY40" fmla="*/ 786217 h 853638"/>
              <a:gd name="connsiteX41" fmla="*/ 373179 w 695590"/>
              <a:gd name="connsiteY41" fmla="*/ 852892 h 853638"/>
              <a:gd name="connsiteX42" fmla="*/ 373181 w 695590"/>
              <a:gd name="connsiteY42" fmla="*/ 821934 h 853638"/>
              <a:gd name="connsiteX43" fmla="*/ 354129 w 695590"/>
              <a:gd name="connsiteY43" fmla="*/ 795742 h 853638"/>
              <a:gd name="connsiteX44" fmla="*/ 294600 w 695590"/>
              <a:gd name="connsiteY44" fmla="*/ 776691 h 853638"/>
              <a:gd name="connsiteX45" fmla="*/ 154104 w 695590"/>
              <a:gd name="connsiteY45" fmla="*/ 729067 h 853638"/>
              <a:gd name="connsiteX46" fmla="*/ 132675 w 695590"/>
              <a:gd name="connsiteY46" fmla="*/ 736209 h 853638"/>
              <a:gd name="connsiteX47" fmla="*/ 90487 w 695590"/>
              <a:gd name="connsiteY47" fmla="*/ 729341 h 853638"/>
              <a:gd name="connsiteX48" fmla="*/ 66000 w 695590"/>
              <a:gd name="connsiteY48" fmla="*/ 729066 h 853638"/>
              <a:gd name="connsiteX49" fmla="*/ 0 w 695590"/>
              <a:gd name="connsiteY49" fmla="*/ 734104 h 853638"/>
              <a:gd name="connsiteX0" fmla="*/ 14287 w 695590"/>
              <a:gd name="connsiteY0" fmla="*/ 334054 h 839960"/>
              <a:gd name="connsiteX1" fmla="*/ 130292 w 695590"/>
              <a:gd name="connsiteY1" fmla="*/ 259961 h 839960"/>
              <a:gd name="connsiteX2" fmla="*/ 192204 w 695590"/>
              <a:gd name="connsiteY2" fmla="*/ 238530 h 839960"/>
              <a:gd name="connsiteX3" fmla="*/ 204110 w 695590"/>
              <a:gd name="connsiteY3" fmla="*/ 164711 h 839960"/>
              <a:gd name="connsiteX4" fmla="*/ 263642 w 695590"/>
              <a:gd name="connsiteY4" fmla="*/ 174238 h 839960"/>
              <a:gd name="connsiteX5" fmla="*/ 344604 w 695590"/>
              <a:gd name="connsiteY5" fmla="*/ 86132 h 839960"/>
              <a:gd name="connsiteX6" fmla="*/ 373180 w 695590"/>
              <a:gd name="connsiteY6" fmla="*/ 88510 h 839960"/>
              <a:gd name="connsiteX7" fmla="*/ 401754 w 695590"/>
              <a:gd name="connsiteY7" fmla="*/ 109944 h 839960"/>
              <a:gd name="connsiteX8" fmla="*/ 444618 w 695590"/>
              <a:gd name="connsiteY8" fmla="*/ 86129 h 839960"/>
              <a:gd name="connsiteX9" fmla="*/ 480335 w 695590"/>
              <a:gd name="connsiteY9" fmla="*/ 98037 h 839960"/>
              <a:gd name="connsiteX10" fmla="*/ 497005 w 695590"/>
              <a:gd name="connsiteY10" fmla="*/ 52792 h 839960"/>
              <a:gd name="connsiteX11" fmla="*/ 530343 w 695590"/>
              <a:gd name="connsiteY11" fmla="*/ 31360 h 839960"/>
              <a:gd name="connsiteX12" fmla="*/ 558917 w 695590"/>
              <a:gd name="connsiteY12" fmla="*/ 407 h 839960"/>
              <a:gd name="connsiteX13" fmla="*/ 568443 w 695590"/>
              <a:gd name="connsiteY13" fmla="*/ 55173 h 839960"/>
              <a:gd name="connsiteX14" fmla="*/ 592254 w 695590"/>
              <a:gd name="connsiteY14" fmla="*/ 74226 h 839960"/>
              <a:gd name="connsiteX15" fmla="*/ 616067 w 695590"/>
              <a:gd name="connsiteY15" fmla="*/ 133757 h 839960"/>
              <a:gd name="connsiteX16" fmla="*/ 580348 w 695590"/>
              <a:gd name="connsiteY16" fmla="*/ 162332 h 839960"/>
              <a:gd name="connsiteX17" fmla="*/ 604160 w 695590"/>
              <a:gd name="connsiteY17" fmla="*/ 200432 h 839960"/>
              <a:gd name="connsiteX18" fmla="*/ 644642 w 695590"/>
              <a:gd name="connsiteY18" fmla="*/ 229007 h 839960"/>
              <a:gd name="connsiteX19" fmla="*/ 606543 w 695590"/>
              <a:gd name="connsiteY19" fmla="*/ 255197 h 839960"/>
              <a:gd name="connsiteX20" fmla="*/ 592254 w 695590"/>
              <a:gd name="connsiteY20" fmla="*/ 376645 h 839960"/>
              <a:gd name="connsiteX21" fmla="*/ 611305 w 695590"/>
              <a:gd name="connsiteY21" fmla="*/ 388547 h 839960"/>
              <a:gd name="connsiteX22" fmla="*/ 597018 w 695590"/>
              <a:gd name="connsiteY22" fmla="*/ 469509 h 839960"/>
              <a:gd name="connsiteX23" fmla="*/ 611304 w 695590"/>
              <a:gd name="connsiteY23" fmla="*/ 524282 h 839960"/>
              <a:gd name="connsiteX24" fmla="*/ 597018 w 695590"/>
              <a:gd name="connsiteY24" fmla="*/ 531422 h 839960"/>
              <a:gd name="connsiteX25" fmla="*/ 592254 w 695590"/>
              <a:gd name="connsiteY25" fmla="*/ 576668 h 839960"/>
              <a:gd name="connsiteX26" fmla="*/ 647024 w 695590"/>
              <a:gd name="connsiteY26" fmla="*/ 619528 h 839960"/>
              <a:gd name="connsiteX27" fmla="*/ 666073 w 695590"/>
              <a:gd name="connsiteY27" fmla="*/ 633820 h 839960"/>
              <a:gd name="connsiteX28" fmla="*/ 649406 w 695590"/>
              <a:gd name="connsiteY28" fmla="*/ 679059 h 839960"/>
              <a:gd name="connsiteX29" fmla="*/ 606543 w 695590"/>
              <a:gd name="connsiteY29" fmla="*/ 679059 h 839960"/>
              <a:gd name="connsiteX30" fmla="*/ 632737 w 695590"/>
              <a:gd name="connsiteY30" fmla="*/ 719541 h 839960"/>
              <a:gd name="connsiteX31" fmla="*/ 661312 w 695590"/>
              <a:gd name="connsiteY31" fmla="*/ 717160 h 839960"/>
              <a:gd name="connsiteX32" fmla="*/ 694648 w 695590"/>
              <a:gd name="connsiteY32" fmla="*/ 750499 h 839960"/>
              <a:gd name="connsiteX33" fmla="*/ 677981 w 695590"/>
              <a:gd name="connsiteY33" fmla="*/ 767166 h 839960"/>
              <a:gd name="connsiteX34" fmla="*/ 669131 w 695590"/>
              <a:gd name="connsiteY34" fmla="*/ 793635 h 839960"/>
              <a:gd name="connsiteX35" fmla="*/ 637497 w 695590"/>
              <a:gd name="connsiteY35" fmla="*/ 810030 h 839960"/>
              <a:gd name="connsiteX36" fmla="*/ 587494 w 695590"/>
              <a:gd name="connsiteY36" fmla="*/ 798122 h 839960"/>
              <a:gd name="connsiteX37" fmla="*/ 535106 w 695590"/>
              <a:gd name="connsiteY37" fmla="*/ 795741 h 839960"/>
              <a:gd name="connsiteX38" fmla="*/ 532723 w 695590"/>
              <a:gd name="connsiteY38" fmla="*/ 774311 h 839960"/>
              <a:gd name="connsiteX39" fmla="*/ 497006 w 695590"/>
              <a:gd name="connsiteY39" fmla="*/ 774309 h 839960"/>
              <a:gd name="connsiteX40" fmla="*/ 482717 w 695590"/>
              <a:gd name="connsiteY40" fmla="*/ 786217 h 839960"/>
              <a:gd name="connsiteX41" fmla="*/ 380323 w 695590"/>
              <a:gd name="connsiteY41" fmla="*/ 838604 h 839960"/>
              <a:gd name="connsiteX42" fmla="*/ 373181 w 695590"/>
              <a:gd name="connsiteY42" fmla="*/ 821934 h 839960"/>
              <a:gd name="connsiteX43" fmla="*/ 354129 w 695590"/>
              <a:gd name="connsiteY43" fmla="*/ 795742 h 839960"/>
              <a:gd name="connsiteX44" fmla="*/ 294600 w 695590"/>
              <a:gd name="connsiteY44" fmla="*/ 776691 h 839960"/>
              <a:gd name="connsiteX45" fmla="*/ 154104 w 695590"/>
              <a:gd name="connsiteY45" fmla="*/ 729067 h 839960"/>
              <a:gd name="connsiteX46" fmla="*/ 132675 w 695590"/>
              <a:gd name="connsiteY46" fmla="*/ 736209 h 839960"/>
              <a:gd name="connsiteX47" fmla="*/ 90487 w 695590"/>
              <a:gd name="connsiteY47" fmla="*/ 729341 h 839960"/>
              <a:gd name="connsiteX48" fmla="*/ 66000 w 695590"/>
              <a:gd name="connsiteY48" fmla="*/ 729066 h 839960"/>
              <a:gd name="connsiteX49" fmla="*/ 0 w 695590"/>
              <a:gd name="connsiteY49" fmla="*/ 734104 h 839960"/>
              <a:gd name="connsiteX0" fmla="*/ 14287 w 695590"/>
              <a:gd name="connsiteY0" fmla="*/ 334054 h 838973"/>
              <a:gd name="connsiteX1" fmla="*/ 130292 w 695590"/>
              <a:gd name="connsiteY1" fmla="*/ 259961 h 838973"/>
              <a:gd name="connsiteX2" fmla="*/ 192204 w 695590"/>
              <a:gd name="connsiteY2" fmla="*/ 238530 h 838973"/>
              <a:gd name="connsiteX3" fmla="*/ 204110 w 695590"/>
              <a:gd name="connsiteY3" fmla="*/ 164711 h 838973"/>
              <a:gd name="connsiteX4" fmla="*/ 263642 w 695590"/>
              <a:gd name="connsiteY4" fmla="*/ 174238 h 838973"/>
              <a:gd name="connsiteX5" fmla="*/ 344604 w 695590"/>
              <a:gd name="connsiteY5" fmla="*/ 86132 h 838973"/>
              <a:gd name="connsiteX6" fmla="*/ 373180 w 695590"/>
              <a:gd name="connsiteY6" fmla="*/ 88510 h 838973"/>
              <a:gd name="connsiteX7" fmla="*/ 401754 w 695590"/>
              <a:gd name="connsiteY7" fmla="*/ 109944 h 838973"/>
              <a:gd name="connsiteX8" fmla="*/ 444618 w 695590"/>
              <a:gd name="connsiteY8" fmla="*/ 86129 h 838973"/>
              <a:gd name="connsiteX9" fmla="*/ 480335 w 695590"/>
              <a:gd name="connsiteY9" fmla="*/ 98037 h 838973"/>
              <a:gd name="connsiteX10" fmla="*/ 497005 w 695590"/>
              <a:gd name="connsiteY10" fmla="*/ 52792 h 838973"/>
              <a:gd name="connsiteX11" fmla="*/ 530343 w 695590"/>
              <a:gd name="connsiteY11" fmla="*/ 31360 h 838973"/>
              <a:gd name="connsiteX12" fmla="*/ 558917 w 695590"/>
              <a:gd name="connsiteY12" fmla="*/ 407 h 838973"/>
              <a:gd name="connsiteX13" fmla="*/ 568443 w 695590"/>
              <a:gd name="connsiteY13" fmla="*/ 55173 h 838973"/>
              <a:gd name="connsiteX14" fmla="*/ 592254 w 695590"/>
              <a:gd name="connsiteY14" fmla="*/ 74226 h 838973"/>
              <a:gd name="connsiteX15" fmla="*/ 616067 w 695590"/>
              <a:gd name="connsiteY15" fmla="*/ 133757 h 838973"/>
              <a:gd name="connsiteX16" fmla="*/ 580348 w 695590"/>
              <a:gd name="connsiteY16" fmla="*/ 162332 h 838973"/>
              <a:gd name="connsiteX17" fmla="*/ 604160 w 695590"/>
              <a:gd name="connsiteY17" fmla="*/ 200432 h 838973"/>
              <a:gd name="connsiteX18" fmla="*/ 644642 w 695590"/>
              <a:gd name="connsiteY18" fmla="*/ 229007 h 838973"/>
              <a:gd name="connsiteX19" fmla="*/ 606543 w 695590"/>
              <a:gd name="connsiteY19" fmla="*/ 255197 h 838973"/>
              <a:gd name="connsiteX20" fmla="*/ 592254 w 695590"/>
              <a:gd name="connsiteY20" fmla="*/ 376645 h 838973"/>
              <a:gd name="connsiteX21" fmla="*/ 611305 w 695590"/>
              <a:gd name="connsiteY21" fmla="*/ 388547 h 838973"/>
              <a:gd name="connsiteX22" fmla="*/ 597018 w 695590"/>
              <a:gd name="connsiteY22" fmla="*/ 469509 h 838973"/>
              <a:gd name="connsiteX23" fmla="*/ 611304 w 695590"/>
              <a:gd name="connsiteY23" fmla="*/ 524282 h 838973"/>
              <a:gd name="connsiteX24" fmla="*/ 597018 w 695590"/>
              <a:gd name="connsiteY24" fmla="*/ 531422 h 838973"/>
              <a:gd name="connsiteX25" fmla="*/ 592254 w 695590"/>
              <a:gd name="connsiteY25" fmla="*/ 576668 h 838973"/>
              <a:gd name="connsiteX26" fmla="*/ 647024 w 695590"/>
              <a:gd name="connsiteY26" fmla="*/ 619528 h 838973"/>
              <a:gd name="connsiteX27" fmla="*/ 666073 w 695590"/>
              <a:gd name="connsiteY27" fmla="*/ 633820 h 838973"/>
              <a:gd name="connsiteX28" fmla="*/ 649406 w 695590"/>
              <a:gd name="connsiteY28" fmla="*/ 679059 h 838973"/>
              <a:gd name="connsiteX29" fmla="*/ 606543 w 695590"/>
              <a:gd name="connsiteY29" fmla="*/ 679059 h 838973"/>
              <a:gd name="connsiteX30" fmla="*/ 632737 w 695590"/>
              <a:gd name="connsiteY30" fmla="*/ 719541 h 838973"/>
              <a:gd name="connsiteX31" fmla="*/ 661312 w 695590"/>
              <a:gd name="connsiteY31" fmla="*/ 717160 h 838973"/>
              <a:gd name="connsiteX32" fmla="*/ 694648 w 695590"/>
              <a:gd name="connsiteY32" fmla="*/ 750499 h 838973"/>
              <a:gd name="connsiteX33" fmla="*/ 677981 w 695590"/>
              <a:gd name="connsiteY33" fmla="*/ 767166 h 838973"/>
              <a:gd name="connsiteX34" fmla="*/ 669131 w 695590"/>
              <a:gd name="connsiteY34" fmla="*/ 793635 h 838973"/>
              <a:gd name="connsiteX35" fmla="*/ 637497 w 695590"/>
              <a:gd name="connsiteY35" fmla="*/ 810030 h 838973"/>
              <a:gd name="connsiteX36" fmla="*/ 587494 w 695590"/>
              <a:gd name="connsiteY36" fmla="*/ 798122 h 838973"/>
              <a:gd name="connsiteX37" fmla="*/ 535106 w 695590"/>
              <a:gd name="connsiteY37" fmla="*/ 795741 h 838973"/>
              <a:gd name="connsiteX38" fmla="*/ 532723 w 695590"/>
              <a:gd name="connsiteY38" fmla="*/ 774311 h 838973"/>
              <a:gd name="connsiteX39" fmla="*/ 497006 w 695590"/>
              <a:gd name="connsiteY39" fmla="*/ 774309 h 838973"/>
              <a:gd name="connsiteX40" fmla="*/ 482717 w 695590"/>
              <a:gd name="connsiteY40" fmla="*/ 786217 h 838973"/>
              <a:gd name="connsiteX41" fmla="*/ 447000 w 695590"/>
              <a:gd name="connsiteY41" fmla="*/ 819553 h 838973"/>
              <a:gd name="connsiteX42" fmla="*/ 380323 w 695590"/>
              <a:gd name="connsiteY42" fmla="*/ 838604 h 838973"/>
              <a:gd name="connsiteX43" fmla="*/ 373181 w 695590"/>
              <a:gd name="connsiteY43" fmla="*/ 821934 h 838973"/>
              <a:gd name="connsiteX44" fmla="*/ 354129 w 695590"/>
              <a:gd name="connsiteY44" fmla="*/ 795742 h 838973"/>
              <a:gd name="connsiteX45" fmla="*/ 294600 w 695590"/>
              <a:gd name="connsiteY45" fmla="*/ 776691 h 838973"/>
              <a:gd name="connsiteX46" fmla="*/ 154104 w 695590"/>
              <a:gd name="connsiteY46" fmla="*/ 729067 h 838973"/>
              <a:gd name="connsiteX47" fmla="*/ 132675 w 695590"/>
              <a:gd name="connsiteY47" fmla="*/ 736209 h 838973"/>
              <a:gd name="connsiteX48" fmla="*/ 90487 w 695590"/>
              <a:gd name="connsiteY48" fmla="*/ 729341 h 838973"/>
              <a:gd name="connsiteX49" fmla="*/ 66000 w 695590"/>
              <a:gd name="connsiteY49" fmla="*/ 729066 h 838973"/>
              <a:gd name="connsiteX50" fmla="*/ 0 w 695590"/>
              <a:gd name="connsiteY50" fmla="*/ 734104 h 838973"/>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16067 w 695590"/>
              <a:gd name="connsiteY15" fmla="*/ 133757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9553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32675 w 695590"/>
              <a:gd name="connsiteY48" fmla="*/ 736209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16067 w 695590"/>
              <a:gd name="connsiteY15" fmla="*/ 133757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32675 w 695590"/>
              <a:gd name="connsiteY48" fmla="*/ 736209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16067 w 695590"/>
              <a:gd name="connsiteY15" fmla="*/ 133757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16067 w 695590"/>
              <a:gd name="connsiteY15" fmla="*/ 133757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9398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606543 w 695590"/>
              <a:gd name="connsiteY24" fmla="*/ 531422 h 838768"/>
              <a:gd name="connsiteX25" fmla="*/ 599398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3685 w 695590"/>
              <a:gd name="connsiteY23" fmla="*/ 509995 h 838768"/>
              <a:gd name="connsiteX24" fmla="*/ 606543 w 695590"/>
              <a:gd name="connsiteY24" fmla="*/ 531422 h 838768"/>
              <a:gd name="connsiteX25" fmla="*/ 599398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3685 w 695590"/>
              <a:gd name="connsiteY23" fmla="*/ 509995 h 838768"/>
              <a:gd name="connsiteX24" fmla="*/ 592255 w 695590"/>
              <a:gd name="connsiteY24" fmla="*/ 526659 h 838768"/>
              <a:gd name="connsiteX25" fmla="*/ 599398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3685 w 695590"/>
              <a:gd name="connsiteY23" fmla="*/ 509995 h 838768"/>
              <a:gd name="connsiteX24" fmla="*/ 592255 w 695590"/>
              <a:gd name="connsiteY24" fmla="*/ 526659 h 838768"/>
              <a:gd name="connsiteX25" fmla="*/ 608925 w 695590"/>
              <a:gd name="connsiteY25" fmla="*/ 550473 h 838768"/>
              <a:gd name="connsiteX26" fmla="*/ 599398 w 695590"/>
              <a:gd name="connsiteY26" fmla="*/ 576668 h 838768"/>
              <a:gd name="connsiteX27" fmla="*/ 647024 w 695590"/>
              <a:gd name="connsiteY27" fmla="*/ 619528 h 838768"/>
              <a:gd name="connsiteX28" fmla="*/ 666073 w 695590"/>
              <a:gd name="connsiteY28" fmla="*/ 633820 h 838768"/>
              <a:gd name="connsiteX29" fmla="*/ 649406 w 695590"/>
              <a:gd name="connsiteY29" fmla="*/ 679059 h 838768"/>
              <a:gd name="connsiteX30" fmla="*/ 606543 w 695590"/>
              <a:gd name="connsiteY30" fmla="*/ 679059 h 838768"/>
              <a:gd name="connsiteX31" fmla="*/ 632737 w 695590"/>
              <a:gd name="connsiteY31" fmla="*/ 719541 h 838768"/>
              <a:gd name="connsiteX32" fmla="*/ 661312 w 695590"/>
              <a:gd name="connsiteY32" fmla="*/ 717160 h 838768"/>
              <a:gd name="connsiteX33" fmla="*/ 694648 w 695590"/>
              <a:gd name="connsiteY33" fmla="*/ 750499 h 838768"/>
              <a:gd name="connsiteX34" fmla="*/ 677981 w 695590"/>
              <a:gd name="connsiteY34" fmla="*/ 767166 h 838768"/>
              <a:gd name="connsiteX35" fmla="*/ 669131 w 695590"/>
              <a:gd name="connsiteY35" fmla="*/ 793635 h 838768"/>
              <a:gd name="connsiteX36" fmla="*/ 637497 w 695590"/>
              <a:gd name="connsiteY36" fmla="*/ 810030 h 838768"/>
              <a:gd name="connsiteX37" fmla="*/ 587494 w 695590"/>
              <a:gd name="connsiteY37" fmla="*/ 798122 h 838768"/>
              <a:gd name="connsiteX38" fmla="*/ 535106 w 695590"/>
              <a:gd name="connsiteY38" fmla="*/ 795741 h 838768"/>
              <a:gd name="connsiteX39" fmla="*/ 532723 w 695590"/>
              <a:gd name="connsiteY39" fmla="*/ 774311 h 838768"/>
              <a:gd name="connsiteX40" fmla="*/ 497006 w 695590"/>
              <a:gd name="connsiteY40" fmla="*/ 774309 h 838768"/>
              <a:gd name="connsiteX41" fmla="*/ 482717 w 695590"/>
              <a:gd name="connsiteY41" fmla="*/ 786217 h 838768"/>
              <a:gd name="connsiteX42" fmla="*/ 447000 w 695590"/>
              <a:gd name="connsiteY42" fmla="*/ 812409 h 838768"/>
              <a:gd name="connsiteX43" fmla="*/ 406519 w 695590"/>
              <a:gd name="connsiteY43" fmla="*/ 826698 h 838768"/>
              <a:gd name="connsiteX44" fmla="*/ 380323 w 695590"/>
              <a:gd name="connsiteY44" fmla="*/ 838604 h 838768"/>
              <a:gd name="connsiteX45" fmla="*/ 373181 w 695590"/>
              <a:gd name="connsiteY45" fmla="*/ 821934 h 838768"/>
              <a:gd name="connsiteX46" fmla="*/ 354129 w 695590"/>
              <a:gd name="connsiteY46" fmla="*/ 795742 h 838768"/>
              <a:gd name="connsiteX47" fmla="*/ 294600 w 695590"/>
              <a:gd name="connsiteY47" fmla="*/ 776691 h 838768"/>
              <a:gd name="connsiteX48" fmla="*/ 154104 w 695590"/>
              <a:gd name="connsiteY48" fmla="*/ 729067 h 838768"/>
              <a:gd name="connsiteX49" fmla="*/ 125531 w 695590"/>
              <a:gd name="connsiteY49" fmla="*/ 731446 h 838768"/>
              <a:gd name="connsiteX50" fmla="*/ 90487 w 695590"/>
              <a:gd name="connsiteY50" fmla="*/ 729341 h 838768"/>
              <a:gd name="connsiteX51" fmla="*/ 66000 w 695590"/>
              <a:gd name="connsiteY51" fmla="*/ 729066 h 838768"/>
              <a:gd name="connsiteX52" fmla="*/ 0 w 695590"/>
              <a:gd name="connsiteY52"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644644 w 695590"/>
              <a:gd name="connsiteY20" fmla="*/ 283773 h 838768"/>
              <a:gd name="connsiteX21" fmla="*/ 592254 w 695590"/>
              <a:gd name="connsiteY21" fmla="*/ 376645 h 838768"/>
              <a:gd name="connsiteX22" fmla="*/ 611305 w 695590"/>
              <a:gd name="connsiteY22" fmla="*/ 388547 h 838768"/>
              <a:gd name="connsiteX23" fmla="*/ 597018 w 695590"/>
              <a:gd name="connsiteY23" fmla="*/ 469509 h 838768"/>
              <a:gd name="connsiteX24" fmla="*/ 613685 w 695590"/>
              <a:gd name="connsiteY24" fmla="*/ 509995 h 838768"/>
              <a:gd name="connsiteX25" fmla="*/ 592255 w 695590"/>
              <a:gd name="connsiteY25" fmla="*/ 526659 h 838768"/>
              <a:gd name="connsiteX26" fmla="*/ 608925 w 695590"/>
              <a:gd name="connsiteY26" fmla="*/ 550473 h 838768"/>
              <a:gd name="connsiteX27" fmla="*/ 599398 w 695590"/>
              <a:gd name="connsiteY27" fmla="*/ 576668 h 838768"/>
              <a:gd name="connsiteX28" fmla="*/ 647024 w 695590"/>
              <a:gd name="connsiteY28" fmla="*/ 619528 h 838768"/>
              <a:gd name="connsiteX29" fmla="*/ 666073 w 695590"/>
              <a:gd name="connsiteY29" fmla="*/ 633820 h 838768"/>
              <a:gd name="connsiteX30" fmla="*/ 649406 w 695590"/>
              <a:gd name="connsiteY30" fmla="*/ 679059 h 838768"/>
              <a:gd name="connsiteX31" fmla="*/ 606543 w 695590"/>
              <a:gd name="connsiteY31" fmla="*/ 679059 h 838768"/>
              <a:gd name="connsiteX32" fmla="*/ 632737 w 695590"/>
              <a:gd name="connsiteY32" fmla="*/ 719541 h 838768"/>
              <a:gd name="connsiteX33" fmla="*/ 661312 w 695590"/>
              <a:gd name="connsiteY33" fmla="*/ 717160 h 838768"/>
              <a:gd name="connsiteX34" fmla="*/ 694648 w 695590"/>
              <a:gd name="connsiteY34" fmla="*/ 750499 h 838768"/>
              <a:gd name="connsiteX35" fmla="*/ 677981 w 695590"/>
              <a:gd name="connsiteY35" fmla="*/ 767166 h 838768"/>
              <a:gd name="connsiteX36" fmla="*/ 669131 w 695590"/>
              <a:gd name="connsiteY36" fmla="*/ 793635 h 838768"/>
              <a:gd name="connsiteX37" fmla="*/ 637497 w 695590"/>
              <a:gd name="connsiteY37" fmla="*/ 810030 h 838768"/>
              <a:gd name="connsiteX38" fmla="*/ 587494 w 695590"/>
              <a:gd name="connsiteY38" fmla="*/ 798122 h 838768"/>
              <a:gd name="connsiteX39" fmla="*/ 535106 w 695590"/>
              <a:gd name="connsiteY39" fmla="*/ 795741 h 838768"/>
              <a:gd name="connsiteX40" fmla="*/ 532723 w 695590"/>
              <a:gd name="connsiteY40" fmla="*/ 774311 h 838768"/>
              <a:gd name="connsiteX41" fmla="*/ 497006 w 695590"/>
              <a:gd name="connsiteY41" fmla="*/ 774309 h 838768"/>
              <a:gd name="connsiteX42" fmla="*/ 482717 w 695590"/>
              <a:gd name="connsiteY42" fmla="*/ 786217 h 838768"/>
              <a:gd name="connsiteX43" fmla="*/ 447000 w 695590"/>
              <a:gd name="connsiteY43" fmla="*/ 812409 h 838768"/>
              <a:gd name="connsiteX44" fmla="*/ 406519 w 695590"/>
              <a:gd name="connsiteY44" fmla="*/ 826698 h 838768"/>
              <a:gd name="connsiteX45" fmla="*/ 380323 w 695590"/>
              <a:gd name="connsiteY45" fmla="*/ 838604 h 838768"/>
              <a:gd name="connsiteX46" fmla="*/ 373181 w 695590"/>
              <a:gd name="connsiteY46" fmla="*/ 821934 h 838768"/>
              <a:gd name="connsiteX47" fmla="*/ 354129 w 695590"/>
              <a:gd name="connsiteY47" fmla="*/ 795742 h 838768"/>
              <a:gd name="connsiteX48" fmla="*/ 294600 w 695590"/>
              <a:gd name="connsiteY48" fmla="*/ 776691 h 838768"/>
              <a:gd name="connsiteX49" fmla="*/ 154104 w 695590"/>
              <a:gd name="connsiteY49" fmla="*/ 729067 h 838768"/>
              <a:gd name="connsiteX50" fmla="*/ 125531 w 695590"/>
              <a:gd name="connsiteY50" fmla="*/ 731446 h 838768"/>
              <a:gd name="connsiteX51" fmla="*/ 90487 w 695590"/>
              <a:gd name="connsiteY51" fmla="*/ 729341 h 838768"/>
              <a:gd name="connsiteX52" fmla="*/ 66000 w 695590"/>
              <a:gd name="connsiteY52" fmla="*/ 729066 h 838768"/>
              <a:gd name="connsiteX53" fmla="*/ 0 w 695590"/>
              <a:gd name="connsiteY53"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25593 w 695590"/>
              <a:gd name="connsiteY19" fmla="*/ 257578 h 838768"/>
              <a:gd name="connsiteX20" fmla="*/ 644644 w 695590"/>
              <a:gd name="connsiteY20" fmla="*/ 283773 h 838768"/>
              <a:gd name="connsiteX21" fmla="*/ 592254 w 695590"/>
              <a:gd name="connsiteY21" fmla="*/ 376645 h 838768"/>
              <a:gd name="connsiteX22" fmla="*/ 611305 w 695590"/>
              <a:gd name="connsiteY22" fmla="*/ 388547 h 838768"/>
              <a:gd name="connsiteX23" fmla="*/ 597018 w 695590"/>
              <a:gd name="connsiteY23" fmla="*/ 469509 h 838768"/>
              <a:gd name="connsiteX24" fmla="*/ 613685 w 695590"/>
              <a:gd name="connsiteY24" fmla="*/ 509995 h 838768"/>
              <a:gd name="connsiteX25" fmla="*/ 592255 w 695590"/>
              <a:gd name="connsiteY25" fmla="*/ 526659 h 838768"/>
              <a:gd name="connsiteX26" fmla="*/ 608925 w 695590"/>
              <a:gd name="connsiteY26" fmla="*/ 550473 h 838768"/>
              <a:gd name="connsiteX27" fmla="*/ 599398 w 695590"/>
              <a:gd name="connsiteY27" fmla="*/ 576668 h 838768"/>
              <a:gd name="connsiteX28" fmla="*/ 647024 w 695590"/>
              <a:gd name="connsiteY28" fmla="*/ 619528 h 838768"/>
              <a:gd name="connsiteX29" fmla="*/ 666073 w 695590"/>
              <a:gd name="connsiteY29" fmla="*/ 633820 h 838768"/>
              <a:gd name="connsiteX30" fmla="*/ 649406 w 695590"/>
              <a:gd name="connsiteY30" fmla="*/ 679059 h 838768"/>
              <a:gd name="connsiteX31" fmla="*/ 606543 w 695590"/>
              <a:gd name="connsiteY31" fmla="*/ 679059 h 838768"/>
              <a:gd name="connsiteX32" fmla="*/ 632737 w 695590"/>
              <a:gd name="connsiteY32" fmla="*/ 719541 h 838768"/>
              <a:gd name="connsiteX33" fmla="*/ 661312 w 695590"/>
              <a:gd name="connsiteY33" fmla="*/ 717160 h 838768"/>
              <a:gd name="connsiteX34" fmla="*/ 694648 w 695590"/>
              <a:gd name="connsiteY34" fmla="*/ 750499 h 838768"/>
              <a:gd name="connsiteX35" fmla="*/ 677981 w 695590"/>
              <a:gd name="connsiteY35" fmla="*/ 767166 h 838768"/>
              <a:gd name="connsiteX36" fmla="*/ 669131 w 695590"/>
              <a:gd name="connsiteY36" fmla="*/ 793635 h 838768"/>
              <a:gd name="connsiteX37" fmla="*/ 637497 w 695590"/>
              <a:gd name="connsiteY37" fmla="*/ 810030 h 838768"/>
              <a:gd name="connsiteX38" fmla="*/ 587494 w 695590"/>
              <a:gd name="connsiteY38" fmla="*/ 798122 h 838768"/>
              <a:gd name="connsiteX39" fmla="*/ 535106 w 695590"/>
              <a:gd name="connsiteY39" fmla="*/ 795741 h 838768"/>
              <a:gd name="connsiteX40" fmla="*/ 532723 w 695590"/>
              <a:gd name="connsiteY40" fmla="*/ 774311 h 838768"/>
              <a:gd name="connsiteX41" fmla="*/ 497006 w 695590"/>
              <a:gd name="connsiteY41" fmla="*/ 774309 h 838768"/>
              <a:gd name="connsiteX42" fmla="*/ 482717 w 695590"/>
              <a:gd name="connsiteY42" fmla="*/ 786217 h 838768"/>
              <a:gd name="connsiteX43" fmla="*/ 447000 w 695590"/>
              <a:gd name="connsiteY43" fmla="*/ 812409 h 838768"/>
              <a:gd name="connsiteX44" fmla="*/ 406519 w 695590"/>
              <a:gd name="connsiteY44" fmla="*/ 826698 h 838768"/>
              <a:gd name="connsiteX45" fmla="*/ 380323 w 695590"/>
              <a:gd name="connsiteY45" fmla="*/ 838604 h 838768"/>
              <a:gd name="connsiteX46" fmla="*/ 373181 w 695590"/>
              <a:gd name="connsiteY46" fmla="*/ 821934 h 838768"/>
              <a:gd name="connsiteX47" fmla="*/ 354129 w 695590"/>
              <a:gd name="connsiteY47" fmla="*/ 795742 h 838768"/>
              <a:gd name="connsiteX48" fmla="*/ 294600 w 695590"/>
              <a:gd name="connsiteY48" fmla="*/ 776691 h 838768"/>
              <a:gd name="connsiteX49" fmla="*/ 154104 w 695590"/>
              <a:gd name="connsiteY49" fmla="*/ 729067 h 838768"/>
              <a:gd name="connsiteX50" fmla="*/ 125531 w 695590"/>
              <a:gd name="connsiteY50" fmla="*/ 731446 h 838768"/>
              <a:gd name="connsiteX51" fmla="*/ 90487 w 695590"/>
              <a:gd name="connsiteY51" fmla="*/ 729341 h 838768"/>
              <a:gd name="connsiteX52" fmla="*/ 66000 w 695590"/>
              <a:gd name="connsiteY52" fmla="*/ 729066 h 838768"/>
              <a:gd name="connsiteX53" fmla="*/ 0 w 695590"/>
              <a:gd name="connsiteY53"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25593 w 695590"/>
              <a:gd name="connsiteY19" fmla="*/ 257578 h 838768"/>
              <a:gd name="connsiteX20" fmla="*/ 644644 w 695590"/>
              <a:gd name="connsiteY20" fmla="*/ 283773 h 838768"/>
              <a:gd name="connsiteX21" fmla="*/ 663694 w 695590"/>
              <a:gd name="connsiteY21" fmla="*/ 252817 h 838768"/>
              <a:gd name="connsiteX22" fmla="*/ 592254 w 695590"/>
              <a:gd name="connsiteY22" fmla="*/ 376645 h 838768"/>
              <a:gd name="connsiteX23" fmla="*/ 611305 w 695590"/>
              <a:gd name="connsiteY23" fmla="*/ 388547 h 838768"/>
              <a:gd name="connsiteX24" fmla="*/ 597018 w 695590"/>
              <a:gd name="connsiteY24" fmla="*/ 469509 h 838768"/>
              <a:gd name="connsiteX25" fmla="*/ 613685 w 695590"/>
              <a:gd name="connsiteY25" fmla="*/ 509995 h 838768"/>
              <a:gd name="connsiteX26" fmla="*/ 592255 w 695590"/>
              <a:gd name="connsiteY26" fmla="*/ 526659 h 838768"/>
              <a:gd name="connsiteX27" fmla="*/ 608925 w 695590"/>
              <a:gd name="connsiteY27" fmla="*/ 550473 h 838768"/>
              <a:gd name="connsiteX28" fmla="*/ 599398 w 695590"/>
              <a:gd name="connsiteY28" fmla="*/ 576668 h 838768"/>
              <a:gd name="connsiteX29" fmla="*/ 647024 w 695590"/>
              <a:gd name="connsiteY29" fmla="*/ 619528 h 838768"/>
              <a:gd name="connsiteX30" fmla="*/ 666073 w 695590"/>
              <a:gd name="connsiteY30" fmla="*/ 633820 h 838768"/>
              <a:gd name="connsiteX31" fmla="*/ 649406 w 695590"/>
              <a:gd name="connsiteY31" fmla="*/ 679059 h 838768"/>
              <a:gd name="connsiteX32" fmla="*/ 606543 w 695590"/>
              <a:gd name="connsiteY32" fmla="*/ 679059 h 838768"/>
              <a:gd name="connsiteX33" fmla="*/ 632737 w 695590"/>
              <a:gd name="connsiteY33" fmla="*/ 719541 h 838768"/>
              <a:gd name="connsiteX34" fmla="*/ 661312 w 695590"/>
              <a:gd name="connsiteY34" fmla="*/ 717160 h 838768"/>
              <a:gd name="connsiteX35" fmla="*/ 694648 w 695590"/>
              <a:gd name="connsiteY35" fmla="*/ 750499 h 838768"/>
              <a:gd name="connsiteX36" fmla="*/ 677981 w 695590"/>
              <a:gd name="connsiteY36" fmla="*/ 767166 h 838768"/>
              <a:gd name="connsiteX37" fmla="*/ 669131 w 695590"/>
              <a:gd name="connsiteY37" fmla="*/ 793635 h 838768"/>
              <a:gd name="connsiteX38" fmla="*/ 637497 w 695590"/>
              <a:gd name="connsiteY38" fmla="*/ 810030 h 838768"/>
              <a:gd name="connsiteX39" fmla="*/ 587494 w 695590"/>
              <a:gd name="connsiteY39" fmla="*/ 798122 h 838768"/>
              <a:gd name="connsiteX40" fmla="*/ 535106 w 695590"/>
              <a:gd name="connsiteY40" fmla="*/ 795741 h 838768"/>
              <a:gd name="connsiteX41" fmla="*/ 532723 w 695590"/>
              <a:gd name="connsiteY41" fmla="*/ 774311 h 838768"/>
              <a:gd name="connsiteX42" fmla="*/ 497006 w 695590"/>
              <a:gd name="connsiteY42" fmla="*/ 774309 h 838768"/>
              <a:gd name="connsiteX43" fmla="*/ 482717 w 695590"/>
              <a:gd name="connsiteY43" fmla="*/ 786217 h 838768"/>
              <a:gd name="connsiteX44" fmla="*/ 447000 w 695590"/>
              <a:gd name="connsiteY44" fmla="*/ 812409 h 838768"/>
              <a:gd name="connsiteX45" fmla="*/ 406519 w 695590"/>
              <a:gd name="connsiteY45" fmla="*/ 826698 h 838768"/>
              <a:gd name="connsiteX46" fmla="*/ 380323 w 695590"/>
              <a:gd name="connsiteY46" fmla="*/ 838604 h 838768"/>
              <a:gd name="connsiteX47" fmla="*/ 373181 w 695590"/>
              <a:gd name="connsiteY47" fmla="*/ 821934 h 838768"/>
              <a:gd name="connsiteX48" fmla="*/ 354129 w 695590"/>
              <a:gd name="connsiteY48" fmla="*/ 795742 h 838768"/>
              <a:gd name="connsiteX49" fmla="*/ 294600 w 695590"/>
              <a:gd name="connsiteY49" fmla="*/ 776691 h 838768"/>
              <a:gd name="connsiteX50" fmla="*/ 154104 w 695590"/>
              <a:gd name="connsiteY50" fmla="*/ 729067 h 838768"/>
              <a:gd name="connsiteX51" fmla="*/ 125531 w 695590"/>
              <a:gd name="connsiteY51" fmla="*/ 731446 h 838768"/>
              <a:gd name="connsiteX52" fmla="*/ 90487 w 695590"/>
              <a:gd name="connsiteY52" fmla="*/ 729341 h 838768"/>
              <a:gd name="connsiteX53" fmla="*/ 66000 w 695590"/>
              <a:gd name="connsiteY53" fmla="*/ 729066 h 838768"/>
              <a:gd name="connsiteX54" fmla="*/ 0 w 695590"/>
              <a:gd name="connsiteY54" fmla="*/ 734104 h 838768"/>
              <a:gd name="connsiteX0" fmla="*/ 14287 w 696594"/>
              <a:gd name="connsiteY0" fmla="*/ 334054 h 838768"/>
              <a:gd name="connsiteX1" fmla="*/ 130292 w 696594"/>
              <a:gd name="connsiteY1" fmla="*/ 259961 h 838768"/>
              <a:gd name="connsiteX2" fmla="*/ 192204 w 696594"/>
              <a:gd name="connsiteY2" fmla="*/ 238530 h 838768"/>
              <a:gd name="connsiteX3" fmla="*/ 204110 w 696594"/>
              <a:gd name="connsiteY3" fmla="*/ 164711 h 838768"/>
              <a:gd name="connsiteX4" fmla="*/ 263642 w 696594"/>
              <a:gd name="connsiteY4" fmla="*/ 174238 h 838768"/>
              <a:gd name="connsiteX5" fmla="*/ 344604 w 696594"/>
              <a:gd name="connsiteY5" fmla="*/ 86132 h 838768"/>
              <a:gd name="connsiteX6" fmla="*/ 373180 w 696594"/>
              <a:gd name="connsiteY6" fmla="*/ 88510 h 838768"/>
              <a:gd name="connsiteX7" fmla="*/ 401754 w 696594"/>
              <a:gd name="connsiteY7" fmla="*/ 109944 h 838768"/>
              <a:gd name="connsiteX8" fmla="*/ 444618 w 696594"/>
              <a:gd name="connsiteY8" fmla="*/ 86129 h 838768"/>
              <a:gd name="connsiteX9" fmla="*/ 480335 w 696594"/>
              <a:gd name="connsiteY9" fmla="*/ 98037 h 838768"/>
              <a:gd name="connsiteX10" fmla="*/ 497005 w 696594"/>
              <a:gd name="connsiteY10" fmla="*/ 52792 h 838768"/>
              <a:gd name="connsiteX11" fmla="*/ 530343 w 696594"/>
              <a:gd name="connsiteY11" fmla="*/ 31360 h 838768"/>
              <a:gd name="connsiteX12" fmla="*/ 558917 w 696594"/>
              <a:gd name="connsiteY12" fmla="*/ 407 h 838768"/>
              <a:gd name="connsiteX13" fmla="*/ 568443 w 696594"/>
              <a:gd name="connsiteY13" fmla="*/ 55173 h 838768"/>
              <a:gd name="connsiteX14" fmla="*/ 592254 w 696594"/>
              <a:gd name="connsiteY14" fmla="*/ 74226 h 838768"/>
              <a:gd name="connsiteX15" fmla="*/ 608923 w 696594"/>
              <a:gd name="connsiteY15" fmla="*/ 126613 h 838768"/>
              <a:gd name="connsiteX16" fmla="*/ 587491 w 696594"/>
              <a:gd name="connsiteY16" fmla="*/ 167095 h 838768"/>
              <a:gd name="connsiteX17" fmla="*/ 604160 w 696594"/>
              <a:gd name="connsiteY17" fmla="*/ 200432 h 838768"/>
              <a:gd name="connsiteX18" fmla="*/ 644642 w 696594"/>
              <a:gd name="connsiteY18" fmla="*/ 229007 h 838768"/>
              <a:gd name="connsiteX19" fmla="*/ 625593 w 696594"/>
              <a:gd name="connsiteY19" fmla="*/ 257578 h 838768"/>
              <a:gd name="connsiteX20" fmla="*/ 644644 w 696594"/>
              <a:gd name="connsiteY20" fmla="*/ 283773 h 838768"/>
              <a:gd name="connsiteX21" fmla="*/ 663694 w 696594"/>
              <a:gd name="connsiteY21" fmla="*/ 252817 h 838768"/>
              <a:gd name="connsiteX22" fmla="*/ 694650 w 696594"/>
              <a:gd name="connsiteY22" fmla="*/ 233767 h 838768"/>
              <a:gd name="connsiteX23" fmla="*/ 592254 w 696594"/>
              <a:gd name="connsiteY23" fmla="*/ 376645 h 838768"/>
              <a:gd name="connsiteX24" fmla="*/ 611305 w 696594"/>
              <a:gd name="connsiteY24" fmla="*/ 388547 h 838768"/>
              <a:gd name="connsiteX25" fmla="*/ 597018 w 696594"/>
              <a:gd name="connsiteY25" fmla="*/ 469509 h 838768"/>
              <a:gd name="connsiteX26" fmla="*/ 613685 w 696594"/>
              <a:gd name="connsiteY26" fmla="*/ 509995 h 838768"/>
              <a:gd name="connsiteX27" fmla="*/ 592255 w 696594"/>
              <a:gd name="connsiteY27" fmla="*/ 526659 h 838768"/>
              <a:gd name="connsiteX28" fmla="*/ 608925 w 696594"/>
              <a:gd name="connsiteY28" fmla="*/ 550473 h 838768"/>
              <a:gd name="connsiteX29" fmla="*/ 599398 w 696594"/>
              <a:gd name="connsiteY29" fmla="*/ 576668 h 838768"/>
              <a:gd name="connsiteX30" fmla="*/ 647024 w 696594"/>
              <a:gd name="connsiteY30" fmla="*/ 619528 h 838768"/>
              <a:gd name="connsiteX31" fmla="*/ 666073 w 696594"/>
              <a:gd name="connsiteY31" fmla="*/ 633820 h 838768"/>
              <a:gd name="connsiteX32" fmla="*/ 649406 w 696594"/>
              <a:gd name="connsiteY32" fmla="*/ 679059 h 838768"/>
              <a:gd name="connsiteX33" fmla="*/ 606543 w 696594"/>
              <a:gd name="connsiteY33" fmla="*/ 679059 h 838768"/>
              <a:gd name="connsiteX34" fmla="*/ 632737 w 696594"/>
              <a:gd name="connsiteY34" fmla="*/ 719541 h 838768"/>
              <a:gd name="connsiteX35" fmla="*/ 661312 w 696594"/>
              <a:gd name="connsiteY35" fmla="*/ 717160 h 838768"/>
              <a:gd name="connsiteX36" fmla="*/ 694648 w 696594"/>
              <a:gd name="connsiteY36" fmla="*/ 750499 h 838768"/>
              <a:gd name="connsiteX37" fmla="*/ 677981 w 696594"/>
              <a:gd name="connsiteY37" fmla="*/ 767166 h 838768"/>
              <a:gd name="connsiteX38" fmla="*/ 669131 w 696594"/>
              <a:gd name="connsiteY38" fmla="*/ 793635 h 838768"/>
              <a:gd name="connsiteX39" fmla="*/ 637497 w 696594"/>
              <a:gd name="connsiteY39" fmla="*/ 810030 h 838768"/>
              <a:gd name="connsiteX40" fmla="*/ 587494 w 696594"/>
              <a:gd name="connsiteY40" fmla="*/ 798122 h 838768"/>
              <a:gd name="connsiteX41" fmla="*/ 535106 w 696594"/>
              <a:gd name="connsiteY41" fmla="*/ 795741 h 838768"/>
              <a:gd name="connsiteX42" fmla="*/ 532723 w 696594"/>
              <a:gd name="connsiteY42" fmla="*/ 774311 h 838768"/>
              <a:gd name="connsiteX43" fmla="*/ 497006 w 696594"/>
              <a:gd name="connsiteY43" fmla="*/ 774309 h 838768"/>
              <a:gd name="connsiteX44" fmla="*/ 482717 w 696594"/>
              <a:gd name="connsiteY44" fmla="*/ 786217 h 838768"/>
              <a:gd name="connsiteX45" fmla="*/ 447000 w 696594"/>
              <a:gd name="connsiteY45" fmla="*/ 812409 h 838768"/>
              <a:gd name="connsiteX46" fmla="*/ 406519 w 696594"/>
              <a:gd name="connsiteY46" fmla="*/ 826698 h 838768"/>
              <a:gd name="connsiteX47" fmla="*/ 380323 w 696594"/>
              <a:gd name="connsiteY47" fmla="*/ 838604 h 838768"/>
              <a:gd name="connsiteX48" fmla="*/ 373181 w 696594"/>
              <a:gd name="connsiteY48" fmla="*/ 821934 h 838768"/>
              <a:gd name="connsiteX49" fmla="*/ 354129 w 696594"/>
              <a:gd name="connsiteY49" fmla="*/ 795742 h 838768"/>
              <a:gd name="connsiteX50" fmla="*/ 294600 w 696594"/>
              <a:gd name="connsiteY50" fmla="*/ 776691 h 838768"/>
              <a:gd name="connsiteX51" fmla="*/ 154104 w 696594"/>
              <a:gd name="connsiteY51" fmla="*/ 729067 h 838768"/>
              <a:gd name="connsiteX52" fmla="*/ 125531 w 696594"/>
              <a:gd name="connsiteY52" fmla="*/ 731446 h 838768"/>
              <a:gd name="connsiteX53" fmla="*/ 90487 w 696594"/>
              <a:gd name="connsiteY53" fmla="*/ 729341 h 838768"/>
              <a:gd name="connsiteX54" fmla="*/ 66000 w 696594"/>
              <a:gd name="connsiteY54" fmla="*/ 729066 h 838768"/>
              <a:gd name="connsiteX55" fmla="*/ 0 w 696594"/>
              <a:gd name="connsiteY55" fmla="*/ 734104 h 838768"/>
              <a:gd name="connsiteX0" fmla="*/ 14287 w 709684"/>
              <a:gd name="connsiteY0" fmla="*/ 334054 h 838768"/>
              <a:gd name="connsiteX1" fmla="*/ 130292 w 709684"/>
              <a:gd name="connsiteY1" fmla="*/ 259961 h 838768"/>
              <a:gd name="connsiteX2" fmla="*/ 192204 w 709684"/>
              <a:gd name="connsiteY2" fmla="*/ 238530 h 838768"/>
              <a:gd name="connsiteX3" fmla="*/ 204110 w 709684"/>
              <a:gd name="connsiteY3" fmla="*/ 164711 h 838768"/>
              <a:gd name="connsiteX4" fmla="*/ 263642 w 709684"/>
              <a:gd name="connsiteY4" fmla="*/ 174238 h 838768"/>
              <a:gd name="connsiteX5" fmla="*/ 344604 w 709684"/>
              <a:gd name="connsiteY5" fmla="*/ 86132 h 838768"/>
              <a:gd name="connsiteX6" fmla="*/ 373180 w 709684"/>
              <a:gd name="connsiteY6" fmla="*/ 88510 h 838768"/>
              <a:gd name="connsiteX7" fmla="*/ 401754 w 709684"/>
              <a:gd name="connsiteY7" fmla="*/ 109944 h 838768"/>
              <a:gd name="connsiteX8" fmla="*/ 444618 w 709684"/>
              <a:gd name="connsiteY8" fmla="*/ 86129 h 838768"/>
              <a:gd name="connsiteX9" fmla="*/ 480335 w 709684"/>
              <a:gd name="connsiteY9" fmla="*/ 98037 h 838768"/>
              <a:gd name="connsiteX10" fmla="*/ 497005 w 709684"/>
              <a:gd name="connsiteY10" fmla="*/ 52792 h 838768"/>
              <a:gd name="connsiteX11" fmla="*/ 530343 w 709684"/>
              <a:gd name="connsiteY11" fmla="*/ 31360 h 838768"/>
              <a:gd name="connsiteX12" fmla="*/ 558917 w 709684"/>
              <a:gd name="connsiteY12" fmla="*/ 407 h 838768"/>
              <a:gd name="connsiteX13" fmla="*/ 568443 w 709684"/>
              <a:gd name="connsiteY13" fmla="*/ 55173 h 838768"/>
              <a:gd name="connsiteX14" fmla="*/ 592254 w 709684"/>
              <a:gd name="connsiteY14" fmla="*/ 74226 h 838768"/>
              <a:gd name="connsiteX15" fmla="*/ 608923 w 709684"/>
              <a:gd name="connsiteY15" fmla="*/ 126613 h 838768"/>
              <a:gd name="connsiteX16" fmla="*/ 587491 w 709684"/>
              <a:gd name="connsiteY16" fmla="*/ 167095 h 838768"/>
              <a:gd name="connsiteX17" fmla="*/ 604160 w 709684"/>
              <a:gd name="connsiteY17" fmla="*/ 200432 h 838768"/>
              <a:gd name="connsiteX18" fmla="*/ 644642 w 709684"/>
              <a:gd name="connsiteY18" fmla="*/ 229007 h 838768"/>
              <a:gd name="connsiteX19" fmla="*/ 625593 w 709684"/>
              <a:gd name="connsiteY19" fmla="*/ 257578 h 838768"/>
              <a:gd name="connsiteX20" fmla="*/ 644644 w 709684"/>
              <a:gd name="connsiteY20" fmla="*/ 283773 h 838768"/>
              <a:gd name="connsiteX21" fmla="*/ 663694 w 709684"/>
              <a:gd name="connsiteY21" fmla="*/ 252817 h 838768"/>
              <a:gd name="connsiteX22" fmla="*/ 694650 w 709684"/>
              <a:gd name="connsiteY22" fmla="*/ 233767 h 838768"/>
              <a:gd name="connsiteX23" fmla="*/ 704175 w 709684"/>
              <a:gd name="connsiteY23" fmla="*/ 274248 h 838768"/>
              <a:gd name="connsiteX24" fmla="*/ 592254 w 709684"/>
              <a:gd name="connsiteY24" fmla="*/ 376645 h 838768"/>
              <a:gd name="connsiteX25" fmla="*/ 611305 w 709684"/>
              <a:gd name="connsiteY25" fmla="*/ 388547 h 838768"/>
              <a:gd name="connsiteX26" fmla="*/ 597018 w 709684"/>
              <a:gd name="connsiteY26" fmla="*/ 469509 h 838768"/>
              <a:gd name="connsiteX27" fmla="*/ 613685 w 709684"/>
              <a:gd name="connsiteY27" fmla="*/ 509995 h 838768"/>
              <a:gd name="connsiteX28" fmla="*/ 592255 w 709684"/>
              <a:gd name="connsiteY28" fmla="*/ 526659 h 838768"/>
              <a:gd name="connsiteX29" fmla="*/ 608925 w 709684"/>
              <a:gd name="connsiteY29" fmla="*/ 550473 h 838768"/>
              <a:gd name="connsiteX30" fmla="*/ 599398 w 709684"/>
              <a:gd name="connsiteY30" fmla="*/ 576668 h 838768"/>
              <a:gd name="connsiteX31" fmla="*/ 647024 w 709684"/>
              <a:gd name="connsiteY31" fmla="*/ 619528 h 838768"/>
              <a:gd name="connsiteX32" fmla="*/ 666073 w 709684"/>
              <a:gd name="connsiteY32" fmla="*/ 633820 h 838768"/>
              <a:gd name="connsiteX33" fmla="*/ 649406 w 709684"/>
              <a:gd name="connsiteY33" fmla="*/ 679059 h 838768"/>
              <a:gd name="connsiteX34" fmla="*/ 606543 w 709684"/>
              <a:gd name="connsiteY34" fmla="*/ 679059 h 838768"/>
              <a:gd name="connsiteX35" fmla="*/ 632737 w 709684"/>
              <a:gd name="connsiteY35" fmla="*/ 719541 h 838768"/>
              <a:gd name="connsiteX36" fmla="*/ 661312 w 709684"/>
              <a:gd name="connsiteY36" fmla="*/ 717160 h 838768"/>
              <a:gd name="connsiteX37" fmla="*/ 694648 w 709684"/>
              <a:gd name="connsiteY37" fmla="*/ 750499 h 838768"/>
              <a:gd name="connsiteX38" fmla="*/ 677981 w 709684"/>
              <a:gd name="connsiteY38" fmla="*/ 767166 h 838768"/>
              <a:gd name="connsiteX39" fmla="*/ 669131 w 709684"/>
              <a:gd name="connsiteY39" fmla="*/ 793635 h 838768"/>
              <a:gd name="connsiteX40" fmla="*/ 637497 w 709684"/>
              <a:gd name="connsiteY40" fmla="*/ 810030 h 838768"/>
              <a:gd name="connsiteX41" fmla="*/ 587494 w 709684"/>
              <a:gd name="connsiteY41" fmla="*/ 798122 h 838768"/>
              <a:gd name="connsiteX42" fmla="*/ 535106 w 709684"/>
              <a:gd name="connsiteY42" fmla="*/ 795741 h 838768"/>
              <a:gd name="connsiteX43" fmla="*/ 532723 w 709684"/>
              <a:gd name="connsiteY43" fmla="*/ 774311 h 838768"/>
              <a:gd name="connsiteX44" fmla="*/ 497006 w 709684"/>
              <a:gd name="connsiteY44" fmla="*/ 774309 h 838768"/>
              <a:gd name="connsiteX45" fmla="*/ 482717 w 709684"/>
              <a:gd name="connsiteY45" fmla="*/ 786217 h 838768"/>
              <a:gd name="connsiteX46" fmla="*/ 447000 w 709684"/>
              <a:gd name="connsiteY46" fmla="*/ 812409 h 838768"/>
              <a:gd name="connsiteX47" fmla="*/ 406519 w 709684"/>
              <a:gd name="connsiteY47" fmla="*/ 826698 h 838768"/>
              <a:gd name="connsiteX48" fmla="*/ 380323 w 709684"/>
              <a:gd name="connsiteY48" fmla="*/ 838604 h 838768"/>
              <a:gd name="connsiteX49" fmla="*/ 373181 w 709684"/>
              <a:gd name="connsiteY49" fmla="*/ 821934 h 838768"/>
              <a:gd name="connsiteX50" fmla="*/ 354129 w 709684"/>
              <a:gd name="connsiteY50" fmla="*/ 795742 h 838768"/>
              <a:gd name="connsiteX51" fmla="*/ 294600 w 709684"/>
              <a:gd name="connsiteY51" fmla="*/ 776691 h 838768"/>
              <a:gd name="connsiteX52" fmla="*/ 154104 w 709684"/>
              <a:gd name="connsiteY52" fmla="*/ 729067 h 838768"/>
              <a:gd name="connsiteX53" fmla="*/ 125531 w 709684"/>
              <a:gd name="connsiteY53" fmla="*/ 731446 h 838768"/>
              <a:gd name="connsiteX54" fmla="*/ 90487 w 709684"/>
              <a:gd name="connsiteY54" fmla="*/ 729341 h 838768"/>
              <a:gd name="connsiteX55" fmla="*/ 66000 w 709684"/>
              <a:gd name="connsiteY55" fmla="*/ 729066 h 838768"/>
              <a:gd name="connsiteX56" fmla="*/ 0 w 709684"/>
              <a:gd name="connsiteY56"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592254 w 741289"/>
              <a:gd name="connsiteY25" fmla="*/ 376645 h 838768"/>
              <a:gd name="connsiteX26" fmla="*/ 611305 w 741289"/>
              <a:gd name="connsiteY26" fmla="*/ 388547 h 838768"/>
              <a:gd name="connsiteX27" fmla="*/ 597018 w 741289"/>
              <a:gd name="connsiteY27" fmla="*/ 469509 h 838768"/>
              <a:gd name="connsiteX28" fmla="*/ 613685 w 741289"/>
              <a:gd name="connsiteY28" fmla="*/ 509995 h 838768"/>
              <a:gd name="connsiteX29" fmla="*/ 592255 w 741289"/>
              <a:gd name="connsiteY29" fmla="*/ 526659 h 838768"/>
              <a:gd name="connsiteX30" fmla="*/ 608925 w 741289"/>
              <a:gd name="connsiteY30" fmla="*/ 550473 h 838768"/>
              <a:gd name="connsiteX31" fmla="*/ 599398 w 741289"/>
              <a:gd name="connsiteY31" fmla="*/ 576668 h 838768"/>
              <a:gd name="connsiteX32" fmla="*/ 647024 w 741289"/>
              <a:gd name="connsiteY32" fmla="*/ 619528 h 838768"/>
              <a:gd name="connsiteX33" fmla="*/ 666073 w 741289"/>
              <a:gd name="connsiteY33" fmla="*/ 633820 h 838768"/>
              <a:gd name="connsiteX34" fmla="*/ 649406 w 741289"/>
              <a:gd name="connsiteY34" fmla="*/ 679059 h 838768"/>
              <a:gd name="connsiteX35" fmla="*/ 606543 w 741289"/>
              <a:gd name="connsiteY35" fmla="*/ 679059 h 838768"/>
              <a:gd name="connsiteX36" fmla="*/ 632737 w 741289"/>
              <a:gd name="connsiteY36" fmla="*/ 719541 h 838768"/>
              <a:gd name="connsiteX37" fmla="*/ 661312 w 741289"/>
              <a:gd name="connsiteY37" fmla="*/ 717160 h 838768"/>
              <a:gd name="connsiteX38" fmla="*/ 694648 w 741289"/>
              <a:gd name="connsiteY38" fmla="*/ 750499 h 838768"/>
              <a:gd name="connsiteX39" fmla="*/ 677981 w 741289"/>
              <a:gd name="connsiteY39" fmla="*/ 767166 h 838768"/>
              <a:gd name="connsiteX40" fmla="*/ 669131 w 741289"/>
              <a:gd name="connsiteY40" fmla="*/ 793635 h 838768"/>
              <a:gd name="connsiteX41" fmla="*/ 637497 w 741289"/>
              <a:gd name="connsiteY41" fmla="*/ 810030 h 838768"/>
              <a:gd name="connsiteX42" fmla="*/ 587494 w 741289"/>
              <a:gd name="connsiteY42" fmla="*/ 798122 h 838768"/>
              <a:gd name="connsiteX43" fmla="*/ 535106 w 741289"/>
              <a:gd name="connsiteY43" fmla="*/ 795741 h 838768"/>
              <a:gd name="connsiteX44" fmla="*/ 532723 w 741289"/>
              <a:gd name="connsiteY44" fmla="*/ 774311 h 838768"/>
              <a:gd name="connsiteX45" fmla="*/ 497006 w 741289"/>
              <a:gd name="connsiteY45" fmla="*/ 774309 h 838768"/>
              <a:gd name="connsiteX46" fmla="*/ 482717 w 741289"/>
              <a:gd name="connsiteY46" fmla="*/ 786217 h 838768"/>
              <a:gd name="connsiteX47" fmla="*/ 447000 w 741289"/>
              <a:gd name="connsiteY47" fmla="*/ 812409 h 838768"/>
              <a:gd name="connsiteX48" fmla="*/ 406519 w 741289"/>
              <a:gd name="connsiteY48" fmla="*/ 826698 h 838768"/>
              <a:gd name="connsiteX49" fmla="*/ 380323 w 741289"/>
              <a:gd name="connsiteY49" fmla="*/ 838604 h 838768"/>
              <a:gd name="connsiteX50" fmla="*/ 373181 w 741289"/>
              <a:gd name="connsiteY50" fmla="*/ 821934 h 838768"/>
              <a:gd name="connsiteX51" fmla="*/ 354129 w 741289"/>
              <a:gd name="connsiteY51" fmla="*/ 795742 h 838768"/>
              <a:gd name="connsiteX52" fmla="*/ 294600 w 741289"/>
              <a:gd name="connsiteY52" fmla="*/ 776691 h 838768"/>
              <a:gd name="connsiteX53" fmla="*/ 154104 w 741289"/>
              <a:gd name="connsiteY53" fmla="*/ 729067 h 838768"/>
              <a:gd name="connsiteX54" fmla="*/ 125531 w 741289"/>
              <a:gd name="connsiteY54" fmla="*/ 731446 h 838768"/>
              <a:gd name="connsiteX55" fmla="*/ 90487 w 741289"/>
              <a:gd name="connsiteY55" fmla="*/ 729341 h 838768"/>
              <a:gd name="connsiteX56" fmla="*/ 66000 w 741289"/>
              <a:gd name="connsiteY56" fmla="*/ 729066 h 838768"/>
              <a:gd name="connsiteX57" fmla="*/ 0 w 741289"/>
              <a:gd name="connsiteY57"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716081 w 741289"/>
              <a:gd name="connsiteY25" fmla="*/ 288535 h 838768"/>
              <a:gd name="connsiteX26" fmla="*/ 592254 w 741289"/>
              <a:gd name="connsiteY26" fmla="*/ 376645 h 838768"/>
              <a:gd name="connsiteX27" fmla="*/ 611305 w 741289"/>
              <a:gd name="connsiteY27" fmla="*/ 388547 h 838768"/>
              <a:gd name="connsiteX28" fmla="*/ 597018 w 741289"/>
              <a:gd name="connsiteY28" fmla="*/ 469509 h 838768"/>
              <a:gd name="connsiteX29" fmla="*/ 613685 w 741289"/>
              <a:gd name="connsiteY29" fmla="*/ 509995 h 838768"/>
              <a:gd name="connsiteX30" fmla="*/ 592255 w 741289"/>
              <a:gd name="connsiteY30" fmla="*/ 526659 h 838768"/>
              <a:gd name="connsiteX31" fmla="*/ 608925 w 741289"/>
              <a:gd name="connsiteY31" fmla="*/ 550473 h 838768"/>
              <a:gd name="connsiteX32" fmla="*/ 599398 w 741289"/>
              <a:gd name="connsiteY32" fmla="*/ 576668 h 838768"/>
              <a:gd name="connsiteX33" fmla="*/ 647024 w 741289"/>
              <a:gd name="connsiteY33" fmla="*/ 619528 h 838768"/>
              <a:gd name="connsiteX34" fmla="*/ 666073 w 741289"/>
              <a:gd name="connsiteY34" fmla="*/ 633820 h 838768"/>
              <a:gd name="connsiteX35" fmla="*/ 649406 w 741289"/>
              <a:gd name="connsiteY35" fmla="*/ 679059 h 838768"/>
              <a:gd name="connsiteX36" fmla="*/ 606543 w 741289"/>
              <a:gd name="connsiteY36" fmla="*/ 679059 h 838768"/>
              <a:gd name="connsiteX37" fmla="*/ 632737 w 741289"/>
              <a:gd name="connsiteY37" fmla="*/ 719541 h 838768"/>
              <a:gd name="connsiteX38" fmla="*/ 661312 w 741289"/>
              <a:gd name="connsiteY38" fmla="*/ 717160 h 838768"/>
              <a:gd name="connsiteX39" fmla="*/ 694648 w 741289"/>
              <a:gd name="connsiteY39" fmla="*/ 750499 h 838768"/>
              <a:gd name="connsiteX40" fmla="*/ 677981 w 741289"/>
              <a:gd name="connsiteY40" fmla="*/ 767166 h 838768"/>
              <a:gd name="connsiteX41" fmla="*/ 669131 w 741289"/>
              <a:gd name="connsiteY41" fmla="*/ 793635 h 838768"/>
              <a:gd name="connsiteX42" fmla="*/ 637497 w 741289"/>
              <a:gd name="connsiteY42" fmla="*/ 810030 h 838768"/>
              <a:gd name="connsiteX43" fmla="*/ 587494 w 741289"/>
              <a:gd name="connsiteY43" fmla="*/ 798122 h 838768"/>
              <a:gd name="connsiteX44" fmla="*/ 535106 w 741289"/>
              <a:gd name="connsiteY44" fmla="*/ 795741 h 838768"/>
              <a:gd name="connsiteX45" fmla="*/ 532723 w 741289"/>
              <a:gd name="connsiteY45" fmla="*/ 774311 h 838768"/>
              <a:gd name="connsiteX46" fmla="*/ 497006 w 741289"/>
              <a:gd name="connsiteY46" fmla="*/ 774309 h 838768"/>
              <a:gd name="connsiteX47" fmla="*/ 482717 w 741289"/>
              <a:gd name="connsiteY47" fmla="*/ 786217 h 838768"/>
              <a:gd name="connsiteX48" fmla="*/ 447000 w 741289"/>
              <a:gd name="connsiteY48" fmla="*/ 812409 h 838768"/>
              <a:gd name="connsiteX49" fmla="*/ 406519 w 741289"/>
              <a:gd name="connsiteY49" fmla="*/ 826698 h 838768"/>
              <a:gd name="connsiteX50" fmla="*/ 380323 w 741289"/>
              <a:gd name="connsiteY50" fmla="*/ 838604 h 838768"/>
              <a:gd name="connsiteX51" fmla="*/ 373181 w 741289"/>
              <a:gd name="connsiteY51" fmla="*/ 821934 h 838768"/>
              <a:gd name="connsiteX52" fmla="*/ 354129 w 741289"/>
              <a:gd name="connsiteY52" fmla="*/ 795742 h 838768"/>
              <a:gd name="connsiteX53" fmla="*/ 294600 w 741289"/>
              <a:gd name="connsiteY53" fmla="*/ 776691 h 838768"/>
              <a:gd name="connsiteX54" fmla="*/ 154104 w 741289"/>
              <a:gd name="connsiteY54" fmla="*/ 729067 h 838768"/>
              <a:gd name="connsiteX55" fmla="*/ 125531 w 741289"/>
              <a:gd name="connsiteY55" fmla="*/ 731446 h 838768"/>
              <a:gd name="connsiteX56" fmla="*/ 90487 w 741289"/>
              <a:gd name="connsiteY56" fmla="*/ 729341 h 838768"/>
              <a:gd name="connsiteX57" fmla="*/ 66000 w 741289"/>
              <a:gd name="connsiteY57" fmla="*/ 729066 h 838768"/>
              <a:gd name="connsiteX58" fmla="*/ 0 w 741289"/>
              <a:gd name="connsiteY58"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716081 w 741289"/>
              <a:gd name="connsiteY25" fmla="*/ 288535 h 838768"/>
              <a:gd name="connsiteX26" fmla="*/ 592254 w 741289"/>
              <a:gd name="connsiteY26" fmla="*/ 376645 h 838768"/>
              <a:gd name="connsiteX27" fmla="*/ 611305 w 741289"/>
              <a:gd name="connsiteY27" fmla="*/ 388547 h 838768"/>
              <a:gd name="connsiteX28" fmla="*/ 597018 w 741289"/>
              <a:gd name="connsiteY28" fmla="*/ 469509 h 838768"/>
              <a:gd name="connsiteX29" fmla="*/ 613685 w 741289"/>
              <a:gd name="connsiteY29" fmla="*/ 509995 h 838768"/>
              <a:gd name="connsiteX30" fmla="*/ 592255 w 741289"/>
              <a:gd name="connsiteY30" fmla="*/ 526659 h 838768"/>
              <a:gd name="connsiteX31" fmla="*/ 608925 w 741289"/>
              <a:gd name="connsiteY31" fmla="*/ 550473 h 838768"/>
              <a:gd name="connsiteX32" fmla="*/ 599398 w 741289"/>
              <a:gd name="connsiteY32" fmla="*/ 576668 h 838768"/>
              <a:gd name="connsiteX33" fmla="*/ 647024 w 741289"/>
              <a:gd name="connsiteY33" fmla="*/ 619528 h 838768"/>
              <a:gd name="connsiteX34" fmla="*/ 666073 w 741289"/>
              <a:gd name="connsiteY34" fmla="*/ 633820 h 838768"/>
              <a:gd name="connsiteX35" fmla="*/ 649406 w 741289"/>
              <a:gd name="connsiteY35" fmla="*/ 679059 h 838768"/>
              <a:gd name="connsiteX36" fmla="*/ 606543 w 741289"/>
              <a:gd name="connsiteY36" fmla="*/ 679059 h 838768"/>
              <a:gd name="connsiteX37" fmla="*/ 632737 w 741289"/>
              <a:gd name="connsiteY37" fmla="*/ 719541 h 838768"/>
              <a:gd name="connsiteX38" fmla="*/ 661312 w 741289"/>
              <a:gd name="connsiteY38" fmla="*/ 717160 h 838768"/>
              <a:gd name="connsiteX39" fmla="*/ 694648 w 741289"/>
              <a:gd name="connsiteY39" fmla="*/ 750499 h 838768"/>
              <a:gd name="connsiteX40" fmla="*/ 677981 w 741289"/>
              <a:gd name="connsiteY40" fmla="*/ 767166 h 838768"/>
              <a:gd name="connsiteX41" fmla="*/ 669131 w 741289"/>
              <a:gd name="connsiteY41" fmla="*/ 793635 h 838768"/>
              <a:gd name="connsiteX42" fmla="*/ 637497 w 741289"/>
              <a:gd name="connsiteY42" fmla="*/ 810030 h 838768"/>
              <a:gd name="connsiteX43" fmla="*/ 587494 w 741289"/>
              <a:gd name="connsiteY43" fmla="*/ 798122 h 838768"/>
              <a:gd name="connsiteX44" fmla="*/ 535106 w 741289"/>
              <a:gd name="connsiteY44" fmla="*/ 795741 h 838768"/>
              <a:gd name="connsiteX45" fmla="*/ 532723 w 741289"/>
              <a:gd name="connsiteY45" fmla="*/ 774311 h 838768"/>
              <a:gd name="connsiteX46" fmla="*/ 497006 w 741289"/>
              <a:gd name="connsiteY46" fmla="*/ 774309 h 838768"/>
              <a:gd name="connsiteX47" fmla="*/ 482717 w 741289"/>
              <a:gd name="connsiteY47" fmla="*/ 786217 h 838768"/>
              <a:gd name="connsiteX48" fmla="*/ 447000 w 741289"/>
              <a:gd name="connsiteY48" fmla="*/ 812409 h 838768"/>
              <a:gd name="connsiteX49" fmla="*/ 406519 w 741289"/>
              <a:gd name="connsiteY49" fmla="*/ 826698 h 838768"/>
              <a:gd name="connsiteX50" fmla="*/ 380323 w 741289"/>
              <a:gd name="connsiteY50" fmla="*/ 838604 h 838768"/>
              <a:gd name="connsiteX51" fmla="*/ 373181 w 741289"/>
              <a:gd name="connsiteY51" fmla="*/ 821934 h 838768"/>
              <a:gd name="connsiteX52" fmla="*/ 354129 w 741289"/>
              <a:gd name="connsiteY52" fmla="*/ 795742 h 838768"/>
              <a:gd name="connsiteX53" fmla="*/ 294600 w 741289"/>
              <a:gd name="connsiteY53" fmla="*/ 776691 h 838768"/>
              <a:gd name="connsiteX54" fmla="*/ 154104 w 741289"/>
              <a:gd name="connsiteY54" fmla="*/ 729067 h 838768"/>
              <a:gd name="connsiteX55" fmla="*/ 125531 w 741289"/>
              <a:gd name="connsiteY55" fmla="*/ 731446 h 838768"/>
              <a:gd name="connsiteX56" fmla="*/ 90487 w 741289"/>
              <a:gd name="connsiteY56" fmla="*/ 729341 h 838768"/>
              <a:gd name="connsiteX57" fmla="*/ 66000 w 741289"/>
              <a:gd name="connsiteY57" fmla="*/ 729066 h 838768"/>
              <a:gd name="connsiteX58" fmla="*/ 0 w 741289"/>
              <a:gd name="connsiteY58"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716081 w 741289"/>
              <a:gd name="connsiteY25" fmla="*/ 288535 h 838768"/>
              <a:gd name="connsiteX26" fmla="*/ 689887 w 741289"/>
              <a:gd name="connsiteY26" fmla="*/ 333779 h 838768"/>
              <a:gd name="connsiteX27" fmla="*/ 592254 w 741289"/>
              <a:gd name="connsiteY27" fmla="*/ 376645 h 838768"/>
              <a:gd name="connsiteX28" fmla="*/ 611305 w 741289"/>
              <a:gd name="connsiteY28" fmla="*/ 388547 h 838768"/>
              <a:gd name="connsiteX29" fmla="*/ 597018 w 741289"/>
              <a:gd name="connsiteY29" fmla="*/ 469509 h 838768"/>
              <a:gd name="connsiteX30" fmla="*/ 613685 w 741289"/>
              <a:gd name="connsiteY30" fmla="*/ 509995 h 838768"/>
              <a:gd name="connsiteX31" fmla="*/ 592255 w 741289"/>
              <a:gd name="connsiteY31" fmla="*/ 526659 h 838768"/>
              <a:gd name="connsiteX32" fmla="*/ 608925 w 741289"/>
              <a:gd name="connsiteY32" fmla="*/ 550473 h 838768"/>
              <a:gd name="connsiteX33" fmla="*/ 599398 w 741289"/>
              <a:gd name="connsiteY33" fmla="*/ 576668 h 838768"/>
              <a:gd name="connsiteX34" fmla="*/ 647024 w 741289"/>
              <a:gd name="connsiteY34" fmla="*/ 619528 h 838768"/>
              <a:gd name="connsiteX35" fmla="*/ 666073 w 741289"/>
              <a:gd name="connsiteY35" fmla="*/ 633820 h 838768"/>
              <a:gd name="connsiteX36" fmla="*/ 649406 w 741289"/>
              <a:gd name="connsiteY36" fmla="*/ 679059 h 838768"/>
              <a:gd name="connsiteX37" fmla="*/ 606543 w 741289"/>
              <a:gd name="connsiteY37" fmla="*/ 679059 h 838768"/>
              <a:gd name="connsiteX38" fmla="*/ 632737 w 741289"/>
              <a:gd name="connsiteY38" fmla="*/ 719541 h 838768"/>
              <a:gd name="connsiteX39" fmla="*/ 661312 w 741289"/>
              <a:gd name="connsiteY39" fmla="*/ 717160 h 838768"/>
              <a:gd name="connsiteX40" fmla="*/ 694648 w 741289"/>
              <a:gd name="connsiteY40" fmla="*/ 750499 h 838768"/>
              <a:gd name="connsiteX41" fmla="*/ 677981 w 741289"/>
              <a:gd name="connsiteY41" fmla="*/ 767166 h 838768"/>
              <a:gd name="connsiteX42" fmla="*/ 669131 w 741289"/>
              <a:gd name="connsiteY42" fmla="*/ 793635 h 838768"/>
              <a:gd name="connsiteX43" fmla="*/ 637497 w 741289"/>
              <a:gd name="connsiteY43" fmla="*/ 810030 h 838768"/>
              <a:gd name="connsiteX44" fmla="*/ 587494 w 741289"/>
              <a:gd name="connsiteY44" fmla="*/ 798122 h 838768"/>
              <a:gd name="connsiteX45" fmla="*/ 535106 w 741289"/>
              <a:gd name="connsiteY45" fmla="*/ 795741 h 838768"/>
              <a:gd name="connsiteX46" fmla="*/ 532723 w 741289"/>
              <a:gd name="connsiteY46" fmla="*/ 774311 h 838768"/>
              <a:gd name="connsiteX47" fmla="*/ 497006 w 741289"/>
              <a:gd name="connsiteY47" fmla="*/ 774309 h 838768"/>
              <a:gd name="connsiteX48" fmla="*/ 482717 w 741289"/>
              <a:gd name="connsiteY48" fmla="*/ 786217 h 838768"/>
              <a:gd name="connsiteX49" fmla="*/ 447000 w 741289"/>
              <a:gd name="connsiteY49" fmla="*/ 812409 h 838768"/>
              <a:gd name="connsiteX50" fmla="*/ 406519 w 741289"/>
              <a:gd name="connsiteY50" fmla="*/ 826698 h 838768"/>
              <a:gd name="connsiteX51" fmla="*/ 380323 w 741289"/>
              <a:gd name="connsiteY51" fmla="*/ 838604 h 838768"/>
              <a:gd name="connsiteX52" fmla="*/ 373181 w 741289"/>
              <a:gd name="connsiteY52" fmla="*/ 821934 h 838768"/>
              <a:gd name="connsiteX53" fmla="*/ 354129 w 741289"/>
              <a:gd name="connsiteY53" fmla="*/ 795742 h 838768"/>
              <a:gd name="connsiteX54" fmla="*/ 294600 w 741289"/>
              <a:gd name="connsiteY54" fmla="*/ 776691 h 838768"/>
              <a:gd name="connsiteX55" fmla="*/ 154104 w 741289"/>
              <a:gd name="connsiteY55" fmla="*/ 729067 h 838768"/>
              <a:gd name="connsiteX56" fmla="*/ 125531 w 741289"/>
              <a:gd name="connsiteY56" fmla="*/ 731446 h 838768"/>
              <a:gd name="connsiteX57" fmla="*/ 90487 w 741289"/>
              <a:gd name="connsiteY57" fmla="*/ 729341 h 838768"/>
              <a:gd name="connsiteX58" fmla="*/ 66000 w 741289"/>
              <a:gd name="connsiteY58" fmla="*/ 729066 h 838768"/>
              <a:gd name="connsiteX59" fmla="*/ 0 w 741289"/>
              <a:gd name="connsiteY59"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716081 w 741289"/>
              <a:gd name="connsiteY25" fmla="*/ 288535 h 838768"/>
              <a:gd name="connsiteX26" fmla="*/ 689887 w 741289"/>
              <a:gd name="connsiteY26" fmla="*/ 333779 h 838768"/>
              <a:gd name="connsiteX27" fmla="*/ 663694 w 741289"/>
              <a:gd name="connsiteY27" fmla="*/ 369498 h 838768"/>
              <a:gd name="connsiteX28" fmla="*/ 592254 w 741289"/>
              <a:gd name="connsiteY28" fmla="*/ 376645 h 838768"/>
              <a:gd name="connsiteX29" fmla="*/ 611305 w 741289"/>
              <a:gd name="connsiteY29" fmla="*/ 388547 h 838768"/>
              <a:gd name="connsiteX30" fmla="*/ 597018 w 741289"/>
              <a:gd name="connsiteY30" fmla="*/ 469509 h 838768"/>
              <a:gd name="connsiteX31" fmla="*/ 613685 w 741289"/>
              <a:gd name="connsiteY31" fmla="*/ 509995 h 838768"/>
              <a:gd name="connsiteX32" fmla="*/ 592255 w 741289"/>
              <a:gd name="connsiteY32" fmla="*/ 526659 h 838768"/>
              <a:gd name="connsiteX33" fmla="*/ 608925 w 741289"/>
              <a:gd name="connsiteY33" fmla="*/ 550473 h 838768"/>
              <a:gd name="connsiteX34" fmla="*/ 599398 w 741289"/>
              <a:gd name="connsiteY34" fmla="*/ 576668 h 838768"/>
              <a:gd name="connsiteX35" fmla="*/ 647024 w 741289"/>
              <a:gd name="connsiteY35" fmla="*/ 619528 h 838768"/>
              <a:gd name="connsiteX36" fmla="*/ 666073 w 741289"/>
              <a:gd name="connsiteY36" fmla="*/ 633820 h 838768"/>
              <a:gd name="connsiteX37" fmla="*/ 649406 w 741289"/>
              <a:gd name="connsiteY37" fmla="*/ 679059 h 838768"/>
              <a:gd name="connsiteX38" fmla="*/ 606543 w 741289"/>
              <a:gd name="connsiteY38" fmla="*/ 679059 h 838768"/>
              <a:gd name="connsiteX39" fmla="*/ 632737 w 741289"/>
              <a:gd name="connsiteY39" fmla="*/ 719541 h 838768"/>
              <a:gd name="connsiteX40" fmla="*/ 661312 w 741289"/>
              <a:gd name="connsiteY40" fmla="*/ 717160 h 838768"/>
              <a:gd name="connsiteX41" fmla="*/ 694648 w 741289"/>
              <a:gd name="connsiteY41" fmla="*/ 750499 h 838768"/>
              <a:gd name="connsiteX42" fmla="*/ 677981 w 741289"/>
              <a:gd name="connsiteY42" fmla="*/ 767166 h 838768"/>
              <a:gd name="connsiteX43" fmla="*/ 669131 w 741289"/>
              <a:gd name="connsiteY43" fmla="*/ 793635 h 838768"/>
              <a:gd name="connsiteX44" fmla="*/ 637497 w 741289"/>
              <a:gd name="connsiteY44" fmla="*/ 810030 h 838768"/>
              <a:gd name="connsiteX45" fmla="*/ 587494 w 741289"/>
              <a:gd name="connsiteY45" fmla="*/ 798122 h 838768"/>
              <a:gd name="connsiteX46" fmla="*/ 535106 w 741289"/>
              <a:gd name="connsiteY46" fmla="*/ 795741 h 838768"/>
              <a:gd name="connsiteX47" fmla="*/ 532723 w 741289"/>
              <a:gd name="connsiteY47" fmla="*/ 774311 h 838768"/>
              <a:gd name="connsiteX48" fmla="*/ 497006 w 741289"/>
              <a:gd name="connsiteY48" fmla="*/ 774309 h 838768"/>
              <a:gd name="connsiteX49" fmla="*/ 482717 w 741289"/>
              <a:gd name="connsiteY49" fmla="*/ 786217 h 838768"/>
              <a:gd name="connsiteX50" fmla="*/ 447000 w 741289"/>
              <a:gd name="connsiteY50" fmla="*/ 812409 h 838768"/>
              <a:gd name="connsiteX51" fmla="*/ 406519 w 741289"/>
              <a:gd name="connsiteY51" fmla="*/ 826698 h 838768"/>
              <a:gd name="connsiteX52" fmla="*/ 380323 w 741289"/>
              <a:gd name="connsiteY52" fmla="*/ 838604 h 838768"/>
              <a:gd name="connsiteX53" fmla="*/ 373181 w 741289"/>
              <a:gd name="connsiteY53" fmla="*/ 821934 h 838768"/>
              <a:gd name="connsiteX54" fmla="*/ 354129 w 741289"/>
              <a:gd name="connsiteY54" fmla="*/ 795742 h 838768"/>
              <a:gd name="connsiteX55" fmla="*/ 294600 w 741289"/>
              <a:gd name="connsiteY55" fmla="*/ 776691 h 838768"/>
              <a:gd name="connsiteX56" fmla="*/ 154104 w 741289"/>
              <a:gd name="connsiteY56" fmla="*/ 729067 h 838768"/>
              <a:gd name="connsiteX57" fmla="*/ 125531 w 741289"/>
              <a:gd name="connsiteY57" fmla="*/ 731446 h 838768"/>
              <a:gd name="connsiteX58" fmla="*/ 90487 w 741289"/>
              <a:gd name="connsiteY58" fmla="*/ 729341 h 838768"/>
              <a:gd name="connsiteX59" fmla="*/ 66000 w 741289"/>
              <a:gd name="connsiteY59" fmla="*/ 729066 h 838768"/>
              <a:gd name="connsiteX60" fmla="*/ 0 w 741289"/>
              <a:gd name="connsiteY60" fmla="*/ 734104 h 838768"/>
              <a:gd name="connsiteX0" fmla="*/ 14287 w 740934"/>
              <a:gd name="connsiteY0" fmla="*/ 334054 h 838768"/>
              <a:gd name="connsiteX1" fmla="*/ 130292 w 740934"/>
              <a:gd name="connsiteY1" fmla="*/ 259961 h 838768"/>
              <a:gd name="connsiteX2" fmla="*/ 192204 w 740934"/>
              <a:gd name="connsiteY2" fmla="*/ 238530 h 838768"/>
              <a:gd name="connsiteX3" fmla="*/ 204110 w 740934"/>
              <a:gd name="connsiteY3" fmla="*/ 164711 h 838768"/>
              <a:gd name="connsiteX4" fmla="*/ 263642 w 740934"/>
              <a:gd name="connsiteY4" fmla="*/ 174238 h 838768"/>
              <a:gd name="connsiteX5" fmla="*/ 344604 w 740934"/>
              <a:gd name="connsiteY5" fmla="*/ 86132 h 838768"/>
              <a:gd name="connsiteX6" fmla="*/ 373180 w 740934"/>
              <a:gd name="connsiteY6" fmla="*/ 88510 h 838768"/>
              <a:gd name="connsiteX7" fmla="*/ 401754 w 740934"/>
              <a:gd name="connsiteY7" fmla="*/ 109944 h 838768"/>
              <a:gd name="connsiteX8" fmla="*/ 444618 w 740934"/>
              <a:gd name="connsiteY8" fmla="*/ 86129 h 838768"/>
              <a:gd name="connsiteX9" fmla="*/ 480335 w 740934"/>
              <a:gd name="connsiteY9" fmla="*/ 98037 h 838768"/>
              <a:gd name="connsiteX10" fmla="*/ 497005 w 740934"/>
              <a:gd name="connsiteY10" fmla="*/ 52792 h 838768"/>
              <a:gd name="connsiteX11" fmla="*/ 530343 w 740934"/>
              <a:gd name="connsiteY11" fmla="*/ 31360 h 838768"/>
              <a:gd name="connsiteX12" fmla="*/ 558917 w 740934"/>
              <a:gd name="connsiteY12" fmla="*/ 407 h 838768"/>
              <a:gd name="connsiteX13" fmla="*/ 568443 w 740934"/>
              <a:gd name="connsiteY13" fmla="*/ 55173 h 838768"/>
              <a:gd name="connsiteX14" fmla="*/ 592254 w 740934"/>
              <a:gd name="connsiteY14" fmla="*/ 74226 h 838768"/>
              <a:gd name="connsiteX15" fmla="*/ 608923 w 740934"/>
              <a:gd name="connsiteY15" fmla="*/ 126613 h 838768"/>
              <a:gd name="connsiteX16" fmla="*/ 587491 w 740934"/>
              <a:gd name="connsiteY16" fmla="*/ 167095 h 838768"/>
              <a:gd name="connsiteX17" fmla="*/ 604160 w 740934"/>
              <a:gd name="connsiteY17" fmla="*/ 200432 h 838768"/>
              <a:gd name="connsiteX18" fmla="*/ 644642 w 740934"/>
              <a:gd name="connsiteY18" fmla="*/ 229007 h 838768"/>
              <a:gd name="connsiteX19" fmla="*/ 625593 w 740934"/>
              <a:gd name="connsiteY19" fmla="*/ 257578 h 838768"/>
              <a:gd name="connsiteX20" fmla="*/ 644644 w 740934"/>
              <a:gd name="connsiteY20" fmla="*/ 283773 h 838768"/>
              <a:gd name="connsiteX21" fmla="*/ 663694 w 740934"/>
              <a:gd name="connsiteY21" fmla="*/ 252817 h 838768"/>
              <a:gd name="connsiteX22" fmla="*/ 694650 w 740934"/>
              <a:gd name="connsiteY22" fmla="*/ 233767 h 838768"/>
              <a:gd name="connsiteX23" fmla="*/ 697031 w 740934"/>
              <a:gd name="connsiteY23" fmla="*/ 267104 h 838768"/>
              <a:gd name="connsiteX24" fmla="*/ 737512 w 740934"/>
              <a:gd name="connsiteY24" fmla="*/ 262342 h 838768"/>
              <a:gd name="connsiteX25" fmla="*/ 716081 w 740934"/>
              <a:gd name="connsiteY25" fmla="*/ 288535 h 838768"/>
              <a:gd name="connsiteX26" fmla="*/ 689887 w 740934"/>
              <a:gd name="connsiteY26" fmla="*/ 333779 h 838768"/>
              <a:gd name="connsiteX27" fmla="*/ 663694 w 740934"/>
              <a:gd name="connsiteY27" fmla="*/ 369498 h 838768"/>
              <a:gd name="connsiteX28" fmla="*/ 592254 w 740934"/>
              <a:gd name="connsiteY28" fmla="*/ 376645 h 838768"/>
              <a:gd name="connsiteX29" fmla="*/ 611305 w 740934"/>
              <a:gd name="connsiteY29" fmla="*/ 388547 h 838768"/>
              <a:gd name="connsiteX30" fmla="*/ 597018 w 740934"/>
              <a:gd name="connsiteY30" fmla="*/ 469509 h 838768"/>
              <a:gd name="connsiteX31" fmla="*/ 613685 w 740934"/>
              <a:gd name="connsiteY31" fmla="*/ 509995 h 838768"/>
              <a:gd name="connsiteX32" fmla="*/ 592255 w 740934"/>
              <a:gd name="connsiteY32" fmla="*/ 526659 h 838768"/>
              <a:gd name="connsiteX33" fmla="*/ 608925 w 740934"/>
              <a:gd name="connsiteY33" fmla="*/ 550473 h 838768"/>
              <a:gd name="connsiteX34" fmla="*/ 599398 w 740934"/>
              <a:gd name="connsiteY34" fmla="*/ 576668 h 838768"/>
              <a:gd name="connsiteX35" fmla="*/ 647024 w 740934"/>
              <a:gd name="connsiteY35" fmla="*/ 619528 h 838768"/>
              <a:gd name="connsiteX36" fmla="*/ 666073 w 740934"/>
              <a:gd name="connsiteY36" fmla="*/ 633820 h 838768"/>
              <a:gd name="connsiteX37" fmla="*/ 649406 w 740934"/>
              <a:gd name="connsiteY37" fmla="*/ 679059 h 838768"/>
              <a:gd name="connsiteX38" fmla="*/ 606543 w 740934"/>
              <a:gd name="connsiteY38" fmla="*/ 679059 h 838768"/>
              <a:gd name="connsiteX39" fmla="*/ 632737 w 740934"/>
              <a:gd name="connsiteY39" fmla="*/ 719541 h 838768"/>
              <a:gd name="connsiteX40" fmla="*/ 661312 w 740934"/>
              <a:gd name="connsiteY40" fmla="*/ 717160 h 838768"/>
              <a:gd name="connsiteX41" fmla="*/ 694648 w 740934"/>
              <a:gd name="connsiteY41" fmla="*/ 750499 h 838768"/>
              <a:gd name="connsiteX42" fmla="*/ 677981 w 740934"/>
              <a:gd name="connsiteY42" fmla="*/ 767166 h 838768"/>
              <a:gd name="connsiteX43" fmla="*/ 669131 w 740934"/>
              <a:gd name="connsiteY43" fmla="*/ 793635 h 838768"/>
              <a:gd name="connsiteX44" fmla="*/ 637497 w 740934"/>
              <a:gd name="connsiteY44" fmla="*/ 810030 h 838768"/>
              <a:gd name="connsiteX45" fmla="*/ 587494 w 740934"/>
              <a:gd name="connsiteY45" fmla="*/ 798122 h 838768"/>
              <a:gd name="connsiteX46" fmla="*/ 535106 w 740934"/>
              <a:gd name="connsiteY46" fmla="*/ 795741 h 838768"/>
              <a:gd name="connsiteX47" fmla="*/ 532723 w 740934"/>
              <a:gd name="connsiteY47" fmla="*/ 774311 h 838768"/>
              <a:gd name="connsiteX48" fmla="*/ 497006 w 740934"/>
              <a:gd name="connsiteY48" fmla="*/ 774309 h 838768"/>
              <a:gd name="connsiteX49" fmla="*/ 482717 w 740934"/>
              <a:gd name="connsiteY49" fmla="*/ 786217 h 838768"/>
              <a:gd name="connsiteX50" fmla="*/ 447000 w 740934"/>
              <a:gd name="connsiteY50" fmla="*/ 812409 h 838768"/>
              <a:gd name="connsiteX51" fmla="*/ 406519 w 740934"/>
              <a:gd name="connsiteY51" fmla="*/ 826698 h 838768"/>
              <a:gd name="connsiteX52" fmla="*/ 380323 w 740934"/>
              <a:gd name="connsiteY52" fmla="*/ 838604 h 838768"/>
              <a:gd name="connsiteX53" fmla="*/ 373181 w 740934"/>
              <a:gd name="connsiteY53" fmla="*/ 821934 h 838768"/>
              <a:gd name="connsiteX54" fmla="*/ 354129 w 740934"/>
              <a:gd name="connsiteY54" fmla="*/ 795742 h 838768"/>
              <a:gd name="connsiteX55" fmla="*/ 294600 w 740934"/>
              <a:gd name="connsiteY55" fmla="*/ 776691 h 838768"/>
              <a:gd name="connsiteX56" fmla="*/ 154104 w 740934"/>
              <a:gd name="connsiteY56" fmla="*/ 729067 h 838768"/>
              <a:gd name="connsiteX57" fmla="*/ 125531 w 740934"/>
              <a:gd name="connsiteY57" fmla="*/ 731446 h 838768"/>
              <a:gd name="connsiteX58" fmla="*/ 90487 w 740934"/>
              <a:gd name="connsiteY58" fmla="*/ 729341 h 838768"/>
              <a:gd name="connsiteX59" fmla="*/ 66000 w 740934"/>
              <a:gd name="connsiteY59" fmla="*/ 729066 h 838768"/>
              <a:gd name="connsiteX60" fmla="*/ 0 w 740934"/>
              <a:gd name="connsiteY60" fmla="*/ 734104 h 838768"/>
              <a:gd name="connsiteX0" fmla="*/ 14287 w 740934"/>
              <a:gd name="connsiteY0" fmla="*/ 334054 h 838768"/>
              <a:gd name="connsiteX1" fmla="*/ 130292 w 740934"/>
              <a:gd name="connsiteY1" fmla="*/ 259961 h 838768"/>
              <a:gd name="connsiteX2" fmla="*/ 192204 w 740934"/>
              <a:gd name="connsiteY2" fmla="*/ 238530 h 838768"/>
              <a:gd name="connsiteX3" fmla="*/ 204110 w 740934"/>
              <a:gd name="connsiteY3" fmla="*/ 164711 h 838768"/>
              <a:gd name="connsiteX4" fmla="*/ 263642 w 740934"/>
              <a:gd name="connsiteY4" fmla="*/ 174238 h 838768"/>
              <a:gd name="connsiteX5" fmla="*/ 344604 w 740934"/>
              <a:gd name="connsiteY5" fmla="*/ 86132 h 838768"/>
              <a:gd name="connsiteX6" fmla="*/ 373180 w 740934"/>
              <a:gd name="connsiteY6" fmla="*/ 88510 h 838768"/>
              <a:gd name="connsiteX7" fmla="*/ 401754 w 740934"/>
              <a:gd name="connsiteY7" fmla="*/ 109944 h 838768"/>
              <a:gd name="connsiteX8" fmla="*/ 444618 w 740934"/>
              <a:gd name="connsiteY8" fmla="*/ 86129 h 838768"/>
              <a:gd name="connsiteX9" fmla="*/ 480335 w 740934"/>
              <a:gd name="connsiteY9" fmla="*/ 98037 h 838768"/>
              <a:gd name="connsiteX10" fmla="*/ 497005 w 740934"/>
              <a:gd name="connsiteY10" fmla="*/ 52792 h 838768"/>
              <a:gd name="connsiteX11" fmla="*/ 530343 w 740934"/>
              <a:gd name="connsiteY11" fmla="*/ 31360 h 838768"/>
              <a:gd name="connsiteX12" fmla="*/ 558917 w 740934"/>
              <a:gd name="connsiteY12" fmla="*/ 407 h 838768"/>
              <a:gd name="connsiteX13" fmla="*/ 568443 w 740934"/>
              <a:gd name="connsiteY13" fmla="*/ 55173 h 838768"/>
              <a:gd name="connsiteX14" fmla="*/ 592254 w 740934"/>
              <a:gd name="connsiteY14" fmla="*/ 74226 h 838768"/>
              <a:gd name="connsiteX15" fmla="*/ 608923 w 740934"/>
              <a:gd name="connsiteY15" fmla="*/ 126613 h 838768"/>
              <a:gd name="connsiteX16" fmla="*/ 587491 w 740934"/>
              <a:gd name="connsiteY16" fmla="*/ 167095 h 838768"/>
              <a:gd name="connsiteX17" fmla="*/ 604160 w 740934"/>
              <a:gd name="connsiteY17" fmla="*/ 200432 h 838768"/>
              <a:gd name="connsiteX18" fmla="*/ 644642 w 740934"/>
              <a:gd name="connsiteY18" fmla="*/ 229007 h 838768"/>
              <a:gd name="connsiteX19" fmla="*/ 625593 w 740934"/>
              <a:gd name="connsiteY19" fmla="*/ 257578 h 838768"/>
              <a:gd name="connsiteX20" fmla="*/ 644644 w 740934"/>
              <a:gd name="connsiteY20" fmla="*/ 283773 h 838768"/>
              <a:gd name="connsiteX21" fmla="*/ 663694 w 740934"/>
              <a:gd name="connsiteY21" fmla="*/ 252817 h 838768"/>
              <a:gd name="connsiteX22" fmla="*/ 694650 w 740934"/>
              <a:gd name="connsiteY22" fmla="*/ 233767 h 838768"/>
              <a:gd name="connsiteX23" fmla="*/ 697031 w 740934"/>
              <a:gd name="connsiteY23" fmla="*/ 267104 h 838768"/>
              <a:gd name="connsiteX24" fmla="*/ 737512 w 740934"/>
              <a:gd name="connsiteY24" fmla="*/ 262342 h 838768"/>
              <a:gd name="connsiteX25" fmla="*/ 716081 w 740934"/>
              <a:gd name="connsiteY25" fmla="*/ 288535 h 838768"/>
              <a:gd name="connsiteX26" fmla="*/ 689887 w 740934"/>
              <a:gd name="connsiteY26" fmla="*/ 333779 h 838768"/>
              <a:gd name="connsiteX27" fmla="*/ 663694 w 740934"/>
              <a:gd name="connsiteY27" fmla="*/ 369498 h 838768"/>
              <a:gd name="connsiteX28" fmla="*/ 592254 w 740934"/>
              <a:gd name="connsiteY28" fmla="*/ 376645 h 838768"/>
              <a:gd name="connsiteX29" fmla="*/ 611305 w 740934"/>
              <a:gd name="connsiteY29" fmla="*/ 388547 h 838768"/>
              <a:gd name="connsiteX30" fmla="*/ 597018 w 740934"/>
              <a:gd name="connsiteY30" fmla="*/ 469509 h 838768"/>
              <a:gd name="connsiteX31" fmla="*/ 613685 w 740934"/>
              <a:gd name="connsiteY31" fmla="*/ 509995 h 838768"/>
              <a:gd name="connsiteX32" fmla="*/ 592255 w 740934"/>
              <a:gd name="connsiteY32" fmla="*/ 526659 h 838768"/>
              <a:gd name="connsiteX33" fmla="*/ 608925 w 740934"/>
              <a:gd name="connsiteY33" fmla="*/ 550473 h 838768"/>
              <a:gd name="connsiteX34" fmla="*/ 599398 w 740934"/>
              <a:gd name="connsiteY34" fmla="*/ 576668 h 838768"/>
              <a:gd name="connsiteX35" fmla="*/ 647024 w 740934"/>
              <a:gd name="connsiteY35" fmla="*/ 619528 h 838768"/>
              <a:gd name="connsiteX36" fmla="*/ 666073 w 740934"/>
              <a:gd name="connsiteY36" fmla="*/ 633820 h 838768"/>
              <a:gd name="connsiteX37" fmla="*/ 649406 w 740934"/>
              <a:gd name="connsiteY37" fmla="*/ 679059 h 838768"/>
              <a:gd name="connsiteX38" fmla="*/ 606543 w 740934"/>
              <a:gd name="connsiteY38" fmla="*/ 679059 h 838768"/>
              <a:gd name="connsiteX39" fmla="*/ 632737 w 740934"/>
              <a:gd name="connsiteY39" fmla="*/ 719541 h 838768"/>
              <a:gd name="connsiteX40" fmla="*/ 661312 w 740934"/>
              <a:gd name="connsiteY40" fmla="*/ 717160 h 838768"/>
              <a:gd name="connsiteX41" fmla="*/ 694648 w 740934"/>
              <a:gd name="connsiteY41" fmla="*/ 750499 h 838768"/>
              <a:gd name="connsiteX42" fmla="*/ 677981 w 740934"/>
              <a:gd name="connsiteY42" fmla="*/ 767166 h 838768"/>
              <a:gd name="connsiteX43" fmla="*/ 669131 w 740934"/>
              <a:gd name="connsiteY43" fmla="*/ 793635 h 838768"/>
              <a:gd name="connsiteX44" fmla="*/ 637497 w 740934"/>
              <a:gd name="connsiteY44" fmla="*/ 810030 h 838768"/>
              <a:gd name="connsiteX45" fmla="*/ 587494 w 740934"/>
              <a:gd name="connsiteY45" fmla="*/ 798122 h 838768"/>
              <a:gd name="connsiteX46" fmla="*/ 535106 w 740934"/>
              <a:gd name="connsiteY46" fmla="*/ 795741 h 838768"/>
              <a:gd name="connsiteX47" fmla="*/ 532723 w 740934"/>
              <a:gd name="connsiteY47" fmla="*/ 774311 h 838768"/>
              <a:gd name="connsiteX48" fmla="*/ 497006 w 740934"/>
              <a:gd name="connsiteY48" fmla="*/ 774309 h 838768"/>
              <a:gd name="connsiteX49" fmla="*/ 482717 w 740934"/>
              <a:gd name="connsiteY49" fmla="*/ 786217 h 838768"/>
              <a:gd name="connsiteX50" fmla="*/ 447000 w 740934"/>
              <a:gd name="connsiteY50" fmla="*/ 812409 h 838768"/>
              <a:gd name="connsiteX51" fmla="*/ 406519 w 740934"/>
              <a:gd name="connsiteY51" fmla="*/ 826698 h 838768"/>
              <a:gd name="connsiteX52" fmla="*/ 380323 w 740934"/>
              <a:gd name="connsiteY52" fmla="*/ 838604 h 838768"/>
              <a:gd name="connsiteX53" fmla="*/ 373181 w 740934"/>
              <a:gd name="connsiteY53" fmla="*/ 821934 h 838768"/>
              <a:gd name="connsiteX54" fmla="*/ 354129 w 740934"/>
              <a:gd name="connsiteY54" fmla="*/ 795742 h 838768"/>
              <a:gd name="connsiteX55" fmla="*/ 294600 w 740934"/>
              <a:gd name="connsiteY55" fmla="*/ 776691 h 838768"/>
              <a:gd name="connsiteX56" fmla="*/ 154104 w 740934"/>
              <a:gd name="connsiteY56" fmla="*/ 729067 h 838768"/>
              <a:gd name="connsiteX57" fmla="*/ 125531 w 740934"/>
              <a:gd name="connsiteY57" fmla="*/ 731446 h 838768"/>
              <a:gd name="connsiteX58" fmla="*/ 90487 w 740934"/>
              <a:gd name="connsiteY58" fmla="*/ 729341 h 838768"/>
              <a:gd name="connsiteX59" fmla="*/ 66000 w 740934"/>
              <a:gd name="connsiteY59" fmla="*/ 729066 h 838768"/>
              <a:gd name="connsiteX60" fmla="*/ 0 w 740934"/>
              <a:gd name="connsiteY60" fmla="*/ 734104 h 838768"/>
              <a:gd name="connsiteX0" fmla="*/ 14287 w 741527"/>
              <a:gd name="connsiteY0" fmla="*/ 334054 h 838768"/>
              <a:gd name="connsiteX1" fmla="*/ 130292 w 741527"/>
              <a:gd name="connsiteY1" fmla="*/ 259961 h 838768"/>
              <a:gd name="connsiteX2" fmla="*/ 192204 w 741527"/>
              <a:gd name="connsiteY2" fmla="*/ 238530 h 838768"/>
              <a:gd name="connsiteX3" fmla="*/ 204110 w 741527"/>
              <a:gd name="connsiteY3" fmla="*/ 164711 h 838768"/>
              <a:gd name="connsiteX4" fmla="*/ 263642 w 741527"/>
              <a:gd name="connsiteY4" fmla="*/ 174238 h 838768"/>
              <a:gd name="connsiteX5" fmla="*/ 344604 w 741527"/>
              <a:gd name="connsiteY5" fmla="*/ 86132 h 838768"/>
              <a:gd name="connsiteX6" fmla="*/ 373180 w 741527"/>
              <a:gd name="connsiteY6" fmla="*/ 88510 h 838768"/>
              <a:gd name="connsiteX7" fmla="*/ 401754 w 741527"/>
              <a:gd name="connsiteY7" fmla="*/ 109944 h 838768"/>
              <a:gd name="connsiteX8" fmla="*/ 444618 w 741527"/>
              <a:gd name="connsiteY8" fmla="*/ 86129 h 838768"/>
              <a:gd name="connsiteX9" fmla="*/ 480335 w 741527"/>
              <a:gd name="connsiteY9" fmla="*/ 98037 h 838768"/>
              <a:gd name="connsiteX10" fmla="*/ 497005 w 741527"/>
              <a:gd name="connsiteY10" fmla="*/ 52792 h 838768"/>
              <a:gd name="connsiteX11" fmla="*/ 530343 w 741527"/>
              <a:gd name="connsiteY11" fmla="*/ 31360 h 838768"/>
              <a:gd name="connsiteX12" fmla="*/ 558917 w 741527"/>
              <a:gd name="connsiteY12" fmla="*/ 407 h 838768"/>
              <a:gd name="connsiteX13" fmla="*/ 568443 w 741527"/>
              <a:gd name="connsiteY13" fmla="*/ 55173 h 838768"/>
              <a:gd name="connsiteX14" fmla="*/ 592254 w 741527"/>
              <a:gd name="connsiteY14" fmla="*/ 74226 h 838768"/>
              <a:gd name="connsiteX15" fmla="*/ 608923 w 741527"/>
              <a:gd name="connsiteY15" fmla="*/ 126613 h 838768"/>
              <a:gd name="connsiteX16" fmla="*/ 587491 w 741527"/>
              <a:gd name="connsiteY16" fmla="*/ 167095 h 838768"/>
              <a:gd name="connsiteX17" fmla="*/ 604160 w 741527"/>
              <a:gd name="connsiteY17" fmla="*/ 200432 h 838768"/>
              <a:gd name="connsiteX18" fmla="*/ 644642 w 741527"/>
              <a:gd name="connsiteY18" fmla="*/ 229007 h 838768"/>
              <a:gd name="connsiteX19" fmla="*/ 625593 w 741527"/>
              <a:gd name="connsiteY19" fmla="*/ 257578 h 838768"/>
              <a:gd name="connsiteX20" fmla="*/ 644644 w 741527"/>
              <a:gd name="connsiteY20" fmla="*/ 283773 h 838768"/>
              <a:gd name="connsiteX21" fmla="*/ 663694 w 741527"/>
              <a:gd name="connsiteY21" fmla="*/ 252817 h 838768"/>
              <a:gd name="connsiteX22" fmla="*/ 694650 w 741527"/>
              <a:gd name="connsiteY22" fmla="*/ 233767 h 838768"/>
              <a:gd name="connsiteX23" fmla="*/ 697031 w 741527"/>
              <a:gd name="connsiteY23" fmla="*/ 267104 h 838768"/>
              <a:gd name="connsiteX24" fmla="*/ 737512 w 741527"/>
              <a:gd name="connsiteY24" fmla="*/ 262342 h 838768"/>
              <a:gd name="connsiteX25" fmla="*/ 716081 w 741527"/>
              <a:gd name="connsiteY25" fmla="*/ 288535 h 838768"/>
              <a:gd name="connsiteX26" fmla="*/ 689887 w 741527"/>
              <a:gd name="connsiteY26" fmla="*/ 333779 h 838768"/>
              <a:gd name="connsiteX27" fmla="*/ 663694 w 741527"/>
              <a:gd name="connsiteY27" fmla="*/ 369498 h 838768"/>
              <a:gd name="connsiteX28" fmla="*/ 592254 w 741527"/>
              <a:gd name="connsiteY28" fmla="*/ 376645 h 838768"/>
              <a:gd name="connsiteX29" fmla="*/ 611305 w 741527"/>
              <a:gd name="connsiteY29" fmla="*/ 388547 h 838768"/>
              <a:gd name="connsiteX30" fmla="*/ 597018 w 741527"/>
              <a:gd name="connsiteY30" fmla="*/ 469509 h 838768"/>
              <a:gd name="connsiteX31" fmla="*/ 613685 w 741527"/>
              <a:gd name="connsiteY31" fmla="*/ 509995 h 838768"/>
              <a:gd name="connsiteX32" fmla="*/ 592255 w 741527"/>
              <a:gd name="connsiteY32" fmla="*/ 526659 h 838768"/>
              <a:gd name="connsiteX33" fmla="*/ 608925 w 741527"/>
              <a:gd name="connsiteY33" fmla="*/ 550473 h 838768"/>
              <a:gd name="connsiteX34" fmla="*/ 599398 w 741527"/>
              <a:gd name="connsiteY34" fmla="*/ 576668 h 838768"/>
              <a:gd name="connsiteX35" fmla="*/ 647024 w 741527"/>
              <a:gd name="connsiteY35" fmla="*/ 619528 h 838768"/>
              <a:gd name="connsiteX36" fmla="*/ 666073 w 741527"/>
              <a:gd name="connsiteY36" fmla="*/ 633820 h 838768"/>
              <a:gd name="connsiteX37" fmla="*/ 649406 w 741527"/>
              <a:gd name="connsiteY37" fmla="*/ 679059 h 838768"/>
              <a:gd name="connsiteX38" fmla="*/ 606543 w 741527"/>
              <a:gd name="connsiteY38" fmla="*/ 679059 h 838768"/>
              <a:gd name="connsiteX39" fmla="*/ 632737 w 741527"/>
              <a:gd name="connsiteY39" fmla="*/ 719541 h 838768"/>
              <a:gd name="connsiteX40" fmla="*/ 661312 w 741527"/>
              <a:gd name="connsiteY40" fmla="*/ 717160 h 838768"/>
              <a:gd name="connsiteX41" fmla="*/ 694648 w 741527"/>
              <a:gd name="connsiteY41" fmla="*/ 750499 h 838768"/>
              <a:gd name="connsiteX42" fmla="*/ 677981 w 741527"/>
              <a:gd name="connsiteY42" fmla="*/ 767166 h 838768"/>
              <a:gd name="connsiteX43" fmla="*/ 669131 w 741527"/>
              <a:gd name="connsiteY43" fmla="*/ 793635 h 838768"/>
              <a:gd name="connsiteX44" fmla="*/ 637497 w 741527"/>
              <a:gd name="connsiteY44" fmla="*/ 810030 h 838768"/>
              <a:gd name="connsiteX45" fmla="*/ 587494 w 741527"/>
              <a:gd name="connsiteY45" fmla="*/ 798122 h 838768"/>
              <a:gd name="connsiteX46" fmla="*/ 535106 w 741527"/>
              <a:gd name="connsiteY46" fmla="*/ 795741 h 838768"/>
              <a:gd name="connsiteX47" fmla="*/ 532723 w 741527"/>
              <a:gd name="connsiteY47" fmla="*/ 774311 h 838768"/>
              <a:gd name="connsiteX48" fmla="*/ 497006 w 741527"/>
              <a:gd name="connsiteY48" fmla="*/ 774309 h 838768"/>
              <a:gd name="connsiteX49" fmla="*/ 482717 w 741527"/>
              <a:gd name="connsiteY49" fmla="*/ 786217 h 838768"/>
              <a:gd name="connsiteX50" fmla="*/ 447000 w 741527"/>
              <a:gd name="connsiteY50" fmla="*/ 812409 h 838768"/>
              <a:gd name="connsiteX51" fmla="*/ 406519 w 741527"/>
              <a:gd name="connsiteY51" fmla="*/ 826698 h 838768"/>
              <a:gd name="connsiteX52" fmla="*/ 380323 w 741527"/>
              <a:gd name="connsiteY52" fmla="*/ 838604 h 838768"/>
              <a:gd name="connsiteX53" fmla="*/ 373181 w 741527"/>
              <a:gd name="connsiteY53" fmla="*/ 821934 h 838768"/>
              <a:gd name="connsiteX54" fmla="*/ 354129 w 741527"/>
              <a:gd name="connsiteY54" fmla="*/ 795742 h 838768"/>
              <a:gd name="connsiteX55" fmla="*/ 294600 w 741527"/>
              <a:gd name="connsiteY55" fmla="*/ 776691 h 838768"/>
              <a:gd name="connsiteX56" fmla="*/ 154104 w 741527"/>
              <a:gd name="connsiteY56" fmla="*/ 729067 h 838768"/>
              <a:gd name="connsiteX57" fmla="*/ 125531 w 741527"/>
              <a:gd name="connsiteY57" fmla="*/ 731446 h 838768"/>
              <a:gd name="connsiteX58" fmla="*/ 90487 w 741527"/>
              <a:gd name="connsiteY58" fmla="*/ 729341 h 838768"/>
              <a:gd name="connsiteX59" fmla="*/ 66000 w 741527"/>
              <a:gd name="connsiteY59" fmla="*/ 729066 h 838768"/>
              <a:gd name="connsiteX60" fmla="*/ 0 w 741527"/>
              <a:gd name="connsiteY60" fmla="*/ 734104 h 838768"/>
              <a:gd name="connsiteX0" fmla="*/ 14287 w 740568"/>
              <a:gd name="connsiteY0" fmla="*/ 334054 h 838768"/>
              <a:gd name="connsiteX1" fmla="*/ 130292 w 740568"/>
              <a:gd name="connsiteY1" fmla="*/ 259961 h 838768"/>
              <a:gd name="connsiteX2" fmla="*/ 192204 w 740568"/>
              <a:gd name="connsiteY2" fmla="*/ 238530 h 838768"/>
              <a:gd name="connsiteX3" fmla="*/ 204110 w 740568"/>
              <a:gd name="connsiteY3" fmla="*/ 164711 h 838768"/>
              <a:gd name="connsiteX4" fmla="*/ 263642 w 740568"/>
              <a:gd name="connsiteY4" fmla="*/ 174238 h 838768"/>
              <a:gd name="connsiteX5" fmla="*/ 344604 w 740568"/>
              <a:gd name="connsiteY5" fmla="*/ 86132 h 838768"/>
              <a:gd name="connsiteX6" fmla="*/ 373180 w 740568"/>
              <a:gd name="connsiteY6" fmla="*/ 88510 h 838768"/>
              <a:gd name="connsiteX7" fmla="*/ 401754 w 740568"/>
              <a:gd name="connsiteY7" fmla="*/ 109944 h 838768"/>
              <a:gd name="connsiteX8" fmla="*/ 444618 w 740568"/>
              <a:gd name="connsiteY8" fmla="*/ 86129 h 838768"/>
              <a:gd name="connsiteX9" fmla="*/ 480335 w 740568"/>
              <a:gd name="connsiteY9" fmla="*/ 98037 h 838768"/>
              <a:gd name="connsiteX10" fmla="*/ 497005 w 740568"/>
              <a:gd name="connsiteY10" fmla="*/ 52792 h 838768"/>
              <a:gd name="connsiteX11" fmla="*/ 530343 w 740568"/>
              <a:gd name="connsiteY11" fmla="*/ 31360 h 838768"/>
              <a:gd name="connsiteX12" fmla="*/ 558917 w 740568"/>
              <a:gd name="connsiteY12" fmla="*/ 407 h 838768"/>
              <a:gd name="connsiteX13" fmla="*/ 568443 w 740568"/>
              <a:gd name="connsiteY13" fmla="*/ 55173 h 838768"/>
              <a:gd name="connsiteX14" fmla="*/ 592254 w 740568"/>
              <a:gd name="connsiteY14" fmla="*/ 74226 h 838768"/>
              <a:gd name="connsiteX15" fmla="*/ 608923 w 740568"/>
              <a:gd name="connsiteY15" fmla="*/ 126613 h 838768"/>
              <a:gd name="connsiteX16" fmla="*/ 587491 w 740568"/>
              <a:gd name="connsiteY16" fmla="*/ 167095 h 838768"/>
              <a:gd name="connsiteX17" fmla="*/ 604160 w 740568"/>
              <a:gd name="connsiteY17" fmla="*/ 200432 h 838768"/>
              <a:gd name="connsiteX18" fmla="*/ 644642 w 740568"/>
              <a:gd name="connsiteY18" fmla="*/ 229007 h 838768"/>
              <a:gd name="connsiteX19" fmla="*/ 625593 w 740568"/>
              <a:gd name="connsiteY19" fmla="*/ 257578 h 838768"/>
              <a:gd name="connsiteX20" fmla="*/ 644644 w 740568"/>
              <a:gd name="connsiteY20" fmla="*/ 283773 h 838768"/>
              <a:gd name="connsiteX21" fmla="*/ 663694 w 740568"/>
              <a:gd name="connsiteY21" fmla="*/ 252817 h 838768"/>
              <a:gd name="connsiteX22" fmla="*/ 694650 w 740568"/>
              <a:gd name="connsiteY22" fmla="*/ 233767 h 838768"/>
              <a:gd name="connsiteX23" fmla="*/ 697031 w 740568"/>
              <a:gd name="connsiteY23" fmla="*/ 267104 h 838768"/>
              <a:gd name="connsiteX24" fmla="*/ 737512 w 740568"/>
              <a:gd name="connsiteY24" fmla="*/ 262342 h 838768"/>
              <a:gd name="connsiteX25" fmla="*/ 716081 w 740568"/>
              <a:gd name="connsiteY25" fmla="*/ 288535 h 838768"/>
              <a:gd name="connsiteX26" fmla="*/ 689887 w 740568"/>
              <a:gd name="connsiteY26" fmla="*/ 333779 h 838768"/>
              <a:gd name="connsiteX27" fmla="*/ 663694 w 740568"/>
              <a:gd name="connsiteY27" fmla="*/ 369498 h 838768"/>
              <a:gd name="connsiteX28" fmla="*/ 592254 w 740568"/>
              <a:gd name="connsiteY28" fmla="*/ 376645 h 838768"/>
              <a:gd name="connsiteX29" fmla="*/ 611305 w 740568"/>
              <a:gd name="connsiteY29" fmla="*/ 388547 h 838768"/>
              <a:gd name="connsiteX30" fmla="*/ 597018 w 740568"/>
              <a:gd name="connsiteY30" fmla="*/ 469509 h 838768"/>
              <a:gd name="connsiteX31" fmla="*/ 613685 w 740568"/>
              <a:gd name="connsiteY31" fmla="*/ 509995 h 838768"/>
              <a:gd name="connsiteX32" fmla="*/ 592255 w 740568"/>
              <a:gd name="connsiteY32" fmla="*/ 526659 h 838768"/>
              <a:gd name="connsiteX33" fmla="*/ 608925 w 740568"/>
              <a:gd name="connsiteY33" fmla="*/ 550473 h 838768"/>
              <a:gd name="connsiteX34" fmla="*/ 599398 w 740568"/>
              <a:gd name="connsiteY34" fmla="*/ 576668 h 838768"/>
              <a:gd name="connsiteX35" fmla="*/ 647024 w 740568"/>
              <a:gd name="connsiteY35" fmla="*/ 619528 h 838768"/>
              <a:gd name="connsiteX36" fmla="*/ 666073 w 740568"/>
              <a:gd name="connsiteY36" fmla="*/ 633820 h 838768"/>
              <a:gd name="connsiteX37" fmla="*/ 649406 w 740568"/>
              <a:gd name="connsiteY37" fmla="*/ 679059 h 838768"/>
              <a:gd name="connsiteX38" fmla="*/ 606543 w 740568"/>
              <a:gd name="connsiteY38" fmla="*/ 679059 h 838768"/>
              <a:gd name="connsiteX39" fmla="*/ 632737 w 740568"/>
              <a:gd name="connsiteY39" fmla="*/ 719541 h 838768"/>
              <a:gd name="connsiteX40" fmla="*/ 661312 w 740568"/>
              <a:gd name="connsiteY40" fmla="*/ 717160 h 838768"/>
              <a:gd name="connsiteX41" fmla="*/ 694648 w 740568"/>
              <a:gd name="connsiteY41" fmla="*/ 750499 h 838768"/>
              <a:gd name="connsiteX42" fmla="*/ 677981 w 740568"/>
              <a:gd name="connsiteY42" fmla="*/ 767166 h 838768"/>
              <a:gd name="connsiteX43" fmla="*/ 669131 w 740568"/>
              <a:gd name="connsiteY43" fmla="*/ 793635 h 838768"/>
              <a:gd name="connsiteX44" fmla="*/ 637497 w 740568"/>
              <a:gd name="connsiteY44" fmla="*/ 810030 h 838768"/>
              <a:gd name="connsiteX45" fmla="*/ 587494 w 740568"/>
              <a:gd name="connsiteY45" fmla="*/ 798122 h 838768"/>
              <a:gd name="connsiteX46" fmla="*/ 535106 w 740568"/>
              <a:gd name="connsiteY46" fmla="*/ 795741 h 838768"/>
              <a:gd name="connsiteX47" fmla="*/ 532723 w 740568"/>
              <a:gd name="connsiteY47" fmla="*/ 774311 h 838768"/>
              <a:gd name="connsiteX48" fmla="*/ 497006 w 740568"/>
              <a:gd name="connsiteY48" fmla="*/ 774309 h 838768"/>
              <a:gd name="connsiteX49" fmla="*/ 482717 w 740568"/>
              <a:gd name="connsiteY49" fmla="*/ 786217 h 838768"/>
              <a:gd name="connsiteX50" fmla="*/ 447000 w 740568"/>
              <a:gd name="connsiteY50" fmla="*/ 812409 h 838768"/>
              <a:gd name="connsiteX51" fmla="*/ 406519 w 740568"/>
              <a:gd name="connsiteY51" fmla="*/ 826698 h 838768"/>
              <a:gd name="connsiteX52" fmla="*/ 380323 w 740568"/>
              <a:gd name="connsiteY52" fmla="*/ 838604 h 838768"/>
              <a:gd name="connsiteX53" fmla="*/ 373181 w 740568"/>
              <a:gd name="connsiteY53" fmla="*/ 821934 h 838768"/>
              <a:gd name="connsiteX54" fmla="*/ 354129 w 740568"/>
              <a:gd name="connsiteY54" fmla="*/ 795742 h 838768"/>
              <a:gd name="connsiteX55" fmla="*/ 294600 w 740568"/>
              <a:gd name="connsiteY55" fmla="*/ 776691 h 838768"/>
              <a:gd name="connsiteX56" fmla="*/ 154104 w 740568"/>
              <a:gd name="connsiteY56" fmla="*/ 729067 h 838768"/>
              <a:gd name="connsiteX57" fmla="*/ 125531 w 740568"/>
              <a:gd name="connsiteY57" fmla="*/ 731446 h 838768"/>
              <a:gd name="connsiteX58" fmla="*/ 90487 w 740568"/>
              <a:gd name="connsiteY58" fmla="*/ 729341 h 838768"/>
              <a:gd name="connsiteX59" fmla="*/ 66000 w 740568"/>
              <a:gd name="connsiteY59" fmla="*/ 729066 h 838768"/>
              <a:gd name="connsiteX60" fmla="*/ 0 w 740568"/>
              <a:gd name="connsiteY60" fmla="*/ 734104 h 838768"/>
              <a:gd name="connsiteX0" fmla="*/ 14287 w 740568"/>
              <a:gd name="connsiteY0" fmla="*/ 334054 h 838768"/>
              <a:gd name="connsiteX1" fmla="*/ 130292 w 740568"/>
              <a:gd name="connsiteY1" fmla="*/ 259961 h 838768"/>
              <a:gd name="connsiteX2" fmla="*/ 192204 w 740568"/>
              <a:gd name="connsiteY2" fmla="*/ 238530 h 838768"/>
              <a:gd name="connsiteX3" fmla="*/ 204110 w 740568"/>
              <a:gd name="connsiteY3" fmla="*/ 164711 h 838768"/>
              <a:gd name="connsiteX4" fmla="*/ 263642 w 740568"/>
              <a:gd name="connsiteY4" fmla="*/ 174238 h 838768"/>
              <a:gd name="connsiteX5" fmla="*/ 344604 w 740568"/>
              <a:gd name="connsiteY5" fmla="*/ 86132 h 838768"/>
              <a:gd name="connsiteX6" fmla="*/ 373180 w 740568"/>
              <a:gd name="connsiteY6" fmla="*/ 88510 h 838768"/>
              <a:gd name="connsiteX7" fmla="*/ 401754 w 740568"/>
              <a:gd name="connsiteY7" fmla="*/ 109944 h 838768"/>
              <a:gd name="connsiteX8" fmla="*/ 444618 w 740568"/>
              <a:gd name="connsiteY8" fmla="*/ 86129 h 838768"/>
              <a:gd name="connsiteX9" fmla="*/ 480335 w 740568"/>
              <a:gd name="connsiteY9" fmla="*/ 98037 h 838768"/>
              <a:gd name="connsiteX10" fmla="*/ 497005 w 740568"/>
              <a:gd name="connsiteY10" fmla="*/ 52792 h 838768"/>
              <a:gd name="connsiteX11" fmla="*/ 530343 w 740568"/>
              <a:gd name="connsiteY11" fmla="*/ 31360 h 838768"/>
              <a:gd name="connsiteX12" fmla="*/ 558917 w 740568"/>
              <a:gd name="connsiteY12" fmla="*/ 407 h 838768"/>
              <a:gd name="connsiteX13" fmla="*/ 568443 w 740568"/>
              <a:gd name="connsiteY13" fmla="*/ 55173 h 838768"/>
              <a:gd name="connsiteX14" fmla="*/ 592254 w 740568"/>
              <a:gd name="connsiteY14" fmla="*/ 74226 h 838768"/>
              <a:gd name="connsiteX15" fmla="*/ 608923 w 740568"/>
              <a:gd name="connsiteY15" fmla="*/ 126613 h 838768"/>
              <a:gd name="connsiteX16" fmla="*/ 587491 w 740568"/>
              <a:gd name="connsiteY16" fmla="*/ 167095 h 838768"/>
              <a:gd name="connsiteX17" fmla="*/ 604160 w 740568"/>
              <a:gd name="connsiteY17" fmla="*/ 200432 h 838768"/>
              <a:gd name="connsiteX18" fmla="*/ 644642 w 740568"/>
              <a:gd name="connsiteY18" fmla="*/ 229007 h 838768"/>
              <a:gd name="connsiteX19" fmla="*/ 625593 w 740568"/>
              <a:gd name="connsiteY19" fmla="*/ 257578 h 838768"/>
              <a:gd name="connsiteX20" fmla="*/ 644644 w 740568"/>
              <a:gd name="connsiteY20" fmla="*/ 283773 h 838768"/>
              <a:gd name="connsiteX21" fmla="*/ 663694 w 740568"/>
              <a:gd name="connsiteY21" fmla="*/ 252817 h 838768"/>
              <a:gd name="connsiteX22" fmla="*/ 694650 w 740568"/>
              <a:gd name="connsiteY22" fmla="*/ 233767 h 838768"/>
              <a:gd name="connsiteX23" fmla="*/ 697031 w 740568"/>
              <a:gd name="connsiteY23" fmla="*/ 267104 h 838768"/>
              <a:gd name="connsiteX24" fmla="*/ 737512 w 740568"/>
              <a:gd name="connsiteY24" fmla="*/ 262342 h 838768"/>
              <a:gd name="connsiteX25" fmla="*/ 716081 w 740568"/>
              <a:gd name="connsiteY25" fmla="*/ 288535 h 838768"/>
              <a:gd name="connsiteX26" fmla="*/ 689887 w 740568"/>
              <a:gd name="connsiteY26" fmla="*/ 333779 h 838768"/>
              <a:gd name="connsiteX27" fmla="*/ 663694 w 740568"/>
              <a:gd name="connsiteY27" fmla="*/ 369498 h 838768"/>
              <a:gd name="connsiteX28" fmla="*/ 599398 w 740568"/>
              <a:gd name="connsiteY28" fmla="*/ 376645 h 838768"/>
              <a:gd name="connsiteX29" fmla="*/ 611305 w 740568"/>
              <a:gd name="connsiteY29" fmla="*/ 388547 h 838768"/>
              <a:gd name="connsiteX30" fmla="*/ 597018 w 740568"/>
              <a:gd name="connsiteY30" fmla="*/ 469509 h 838768"/>
              <a:gd name="connsiteX31" fmla="*/ 613685 w 740568"/>
              <a:gd name="connsiteY31" fmla="*/ 509995 h 838768"/>
              <a:gd name="connsiteX32" fmla="*/ 592255 w 740568"/>
              <a:gd name="connsiteY32" fmla="*/ 526659 h 838768"/>
              <a:gd name="connsiteX33" fmla="*/ 608925 w 740568"/>
              <a:gd name="connsiteY33" fmla="*/ 550473 h 838768"/>
              <a:gd name="connsiteX34" fmla="*/ 599398 w 740568"/>
              <a:gd name="connsiteY34" fmla="*/ 576668 h 838768"/>
              <a:gd name="connsiteX35" fmla="*/ 647024 w 740568"/>
              <a:gd name="connsiteY35" fmla="*/ 619528 h 838768"/>
              <a:gd name="connsiteX36" fmla="*/ 666073 w 740568"/>
              <a:gd name="connsiteY36" fmla="*/ 633820 h 838768"/>
              <a:gd name="connsiteX37" fmla="*/ 649406 w 740568"/>
              <a:gd name="connsiteY37" fmla="*/ 679059 h 838768"/>
              <a:gd name="connsiteX38" fmla="*/ 606543 w 740568"/>
              <a:gd name="connsiteY38" fmla="*/ 679059 h 838768"/>
              <a:gd name="connsiteX39" fmla="*/ 632737 w 740568"/>
              <a:gd name="connsiteY39" fmla="*/ 719541 h 838768"/>
              <a:gd name="connsiteX40" fmla="*/ 661312 w 740568"/>
              <a:gd name="connsiteY40" fmla="*/ 717160 h 838768"/>
              <a:gd name="connsiteX41" fmla="*/ 694648 w 740568"/>
              <a:gd name="connsiteY41" fmla="*/ 750499 h 838768"/>
              <a:gd name="connsiteX42" fmla="*/ 677981 w 740568"/>
              <a:gd name="connsiteY42" fmla="*/ 767166 h 838768"/>
              <a:gd name="connsiteX43" fmla="*/ 669131 w 740568"/>
              <a:gd name="connsiteY43" fmla="*/ 793635 h 838768"/>
              <a:gd name="connsiteX44" fmla="*/ 637497 w 740568"/>
              <a:gd name="connsiteY44" fmla="*/ 810030 h 838768"/>
              <a:gd name="connsiteX45" fmla="*/ 587494 w 740568"/>
              <a:gd name="connsiteY45" fmla="*/ 798122 h 838768"/>
              <a:gd name="connsiteX46" fmla="*/ 535106 w 740568"/>
              <a:gd name="connsiteY46" fmla="*/ 795741 h 838768"/>
              <a:gd name="connsiteX47" fmla="*/ 532723 w 740568"/>
              <a:gd name="connsiteY47" fmla="*/ 774311 h 838768"/>
              <a:gd name="connsiteX48" fmla="*/ 497006 w 740568"/>
              <a:gd name="connsiteY48" fmla="*/ 774309 h 838768"/>
              <a:gd name="connsiteX49" fmla="*/ 482717 w 740568"/>
              <a:gd name="connsiteY49" fmla="*/ 786217 h 838768"/>
              <a:gd name="connsiteX50" fmla="*/ 447000 w 740568"/>
              <a:gd name="connsiteY50" fmla="*/ 812409 h 838768"/>
              <a:gd name="connsiteX51" fmla="*/ 406519 w 740568"/>
              <a:gd name="connsiteY51" fmla="*/ 826698 h 838768"/>
              <a:gd name="connsiteX52" fmla="*/ 380323 w 740568"/>
              <a:gd name="connsiteY52" fmla="*/ 838604 h 838768"/>
              <a:gd name="connsiteX53" fmla="*/ 373181 w 740568"/>
              <a:gd name="connsiteY53" fmla="*/ 821934 h 838768"/>
              <a:gd name="connsiteX54" fmla="*/ 354129 w 740568"/>
              <a:gd name="connsiteY54" fmla="*/ 795742 h 838768"/>
              <a:gd name="connsiteX55" fmla="*/ 294600 w 740568"/>
              <a:gd name="connsiteY55" fmla="*/ 776691 h 838768"/>
              <a:gd name="connsiteX56" fmla="*/ 154104 w 740568"/>
              <a:gd name="connsiteY56" fmla="*/ 729067 h 838768"/>
              <a:gd name="connsiteX57" fmla="*/ 125531 w 740568"/>
              <a:gd name="connsiteY57" fmla="*/ 731446 h 838768"/>
              <a:gd name="connsiteX58" fmla="*/ 90487 w 740568"/>
              <a:gd name="connsiteY58" fmla="*/ 729341 h 838768"/>
              <a:gd name="connsiteX59" fmla="*/ 66000 w 740568"/>
              <a:gd name="connsiteY59" fmla="*/ 729066 h 838768"/>
              <a:gd name="connsiteX60" fmla="*/ 0 w 740568"/>
              <a:gd name="connsiteY60" fmla="*/ 734104 h 838768"/>
              <a:gd name="connsiteX0" fmla="*/ 14287 w 740568"/>
              <a:gd name="connsiteY0" fmla="*/ 334054 h 838768"/>
              <a:gd name="connsiteX1" fmla="*/ 130292 w 740568"/>
              <a:gd name="connsiteY1" fmla="*/ 259961 h 838768"/>
              <a:gd name="connsiteX2" fmla="*/ 192204 w 740568"/>
              <a:gd name="connsiteY2" fmla="*/ 238530 h 838768"/>
              <a:gd name="connsiteX3" fmla="*/ 204110 w 740568"/>
              <a:gd name="connsiteY3" fmla="*/ 164711 h 838768"/>
              <a:gd name="connsiteX4" fmla="*/ 263642 w 740568"/>
              <a:gd name="connsiteY4" fmla="*/ 174238 h 838768"/>
              <a:gd name="connsiteX5" fmla="*/ 344604 w 740568"/>
              <a:gd name="connsiteY5" fmla="*/ 86132 h 838768"/>
              <a:gd name="connsiteX6" fmla="*/ 373180 w 740568"/>
              <a:gd name="connsiteY6" fmla="*/ 88510 h 838768"/>
              <a:gd name="connsiteX7" fmla="*/ 401754 w 740568"/>
              <a:gd name="connsiteY7" fmla="*/ 109944 h 838768"/>
              <a:gd name="connsiteX8" fmla="*/ 444618 w 740568"/>
              <a:gd name="connsiteY8" fmla="*/ 86129 h 838768"/>
              <a:gd name="connsiteX9" fmla="*/ 480335 w 740568"/>
              <a:gd name="connsiteY9" fmla="*/ 98037 h 838768"/>
              <a:gd name="connsiteX10" fmla="*/ 497005 w 740568"/>
              <a:gd name="connsiteY10" fmla="*/ 52792 h 838768"/>
              <a:gd name="connsiteX11" fmla="*/ 530343 w 740568"/>
              <a:gd name="connsiteY11" fmla="*/ 31360 h 838768"/>
              <a:gd name="connsiteX12" fmla="*/ 558917 w 740568"/>
              <a:gd name="connsiteY12" fmla="*/ 407 h 838768"/>
              <a:gd name="connsiteX13" fmla="*/ 568443 w 740568"/>
              <a:gd name="connsiteY13" fmla="*/ 55173 h 838768"/>
              <a:gd name="connsiteX14" fmla="*/ 592254 w 740568"/>
              <a:gd name="connsiteY14" fmla="*/ 74226 h 838768"/>
              <a:gd name="connsiteX15" fmla="*/ 608923 w 740568"/>
              <a:gd name="connsiteY15" fmla="*/ 126613 h 838768"/>
              <a:gd name="connsiteX16" fmla="*/ 587491 w 740568"/>
              <a:gd name="connsiteY16" fmla="*/ 167095 h 838768"/>
              <a:gd name="connsiteX17" fmla="*/ 604160 w 740568"/>
              <a:gd name="connsiteY17" fmla="*/ 200432 h 838768"/>
              <a:gd name="connsiteX18" fmla="*/ 644642 w 740568"/>
              <a:gd name="connsiteY18" fmla="*/ 229007 h 838768"/>
              <a:gd name="connsiteX19" fmla="*/ 625593 w 740568"/>
              <a:gd name="connsiteY19" fmla="*/ 257578 h 838768"/>
              <a:gd name="connsiteX20" fmla="*/ 644644 w 740568"/>
              <a:gd name="connsiteY20" fmla="*/ 283773 h 838768"/>
              <a:gd name="connsiteX21" fmla="*/ 656550 w 740568"/>
              <a:gd name="connsiteY21" fmla="*/ 248055 h 838768"/>
              <a:gd name="connsiteX22" fmla="*/ 694650 w 740568"/>
              <a:gd name="connsiteY22" fmla="*/ 233767 h 838768"/>
              <a:gd name="connsiteX23" fmla="*/ 697031 w 740568"/>
              <a:gd name="connsiteY23" fmla="*/ 267104 h 838768"/>
              <a:gd name="connsiteX24" fmla="*/ 737512 w 740568"/>
              <a:gd name="connsiteY24" fmla="*/ 262342 h 838768"/>
              <a:gd name="connsiteX25" fmla="*/ 716081 w 740568"/>
              <a:gd name="connsiteY25" fmla="*/ 288535 h 838768"/>
              <a:gd name="connsiteX26" fmla="*/ 689887 w 740568"/>
              <a:gd name="connsiteY26" fmla="*/ 333779 h 838768"/>
              <a:gd name="connsiteX27" fmla="*/ 663694 w 740568"/>
              <a:gd name="connsiteY27" fmla="*/ 369498 h 838768"/>
              <a:gd name="connsiteX28" fmla="*/ 599398 w 740568"/>
              <a:gd name="connsiteY28" fmla="*/ 376645 h 838768"/>
              <a:gd name="connsiteX29" fmla="*/ 611305 w 740568"/>
              <a:gd name="connsiteY29" fmla="*/ 388547 h 838768"/>
              <a:gd name="connsiteX30" fmla="*/ 597018 w 740568"/>
              <a:gd name="connsiteY30" fmla="*/ 469509 h 838768"/>
              <a:gd name="connsiteX31" fmla="*/ 613685 w 740568"/>
              <a:gd name="connsiteY31" fmla="*/ 509995 h 838768"/>
              <a:gd name="connsiteX32" fmla="*/ 592255 w 740568"/>
              <a:gd name="connsiteY32" fmla="*/ 526659 h 838768"/>
              <a:gd name="connsiteX33" fmla="*/ 608925 w 740568"/>
              <a:gd name="connsiteY33" fmla="*/ 550473 h 838768"/>
              <a:gd name="connsiteX34" fmla="*/ 599398 w 740568"/>
              <a:gd name="connsiteY34" fmla="*/ 576668 h 838768"/>
              <a:gd name="connsiteX35" fmla="*/ 647024 w 740568"/>
              <a:gd name="connsiteY35" fmla="*/ 619528 h 838768"/>
              <a:gd name="connsiteX36" fmla="*/ 666073 w 740568"/>
              <a:gd name="connsiteY36" fmla="*/ 633820 h 838768"/>
              <a:gd name="connsiteX37" fmla="*/ 649406 w 740568"/>
              <a:gd name="connsiteY37" fmla="*/ 679059 h 838768"/>
              <a:gd name="connsiteX38" fmla="*/ 606543 w 740568"/>
              <a:gd name="connsiteY38" fmla="*/ 679059 h 838768"/>
              <a:gd name="connsiteX39" fmla="*/ 632737 w 740568"/>
              <a:gd name="connsiteY39" fmla="*/ 719541 h 838768"/>
              <a:gd name="connsiteX40" fmla="*/ 661312 w 740568"/>
              <a:gd name="connsiteY40" fmla="*/ 717160 h 838768"/>
              <a:gd name="connsiteX41" fmla="*/ 694648 w 740568"/>
              <a:gd name="connsiteY41" fmla="*/ 750499 h 838768"/>
              <a:gd name="connsiteX42" fmla="*/ 677981 w 740568"/>
              <a:gd name="connsiteY42" fmla="*/ 767166 h 838768"/>
              <a:gd name="connsiteX43" fmla="*/ 669131 w 740568"/>
              <a:gd name="connsiteY43" fmla="*/ 793635 h 838768"/>
              <a:gd name="connsiteX44" fmla="*/ 637497 w 740568"/>
              <a:gd name="connsiteY44" fmla="*/ 810030 h 838768"/>
              <a:gd name="connsiteX45" fmla="*/ 587494 w 740568"/>
              <a:gd name="connsiteY45" fmla="*/ 798122 h 838768"/>
              <a:gd name="connsiteX46" fmla="*/ 535106 w 740568"/>
              <a:gd name="connsiteY46" fmla="*/ 795741 h 838768"/>
              <a:gd name="connsiteX47" fmla="*/ 532723 w 740568"/>
              <a:gd name="connsiteY47" fmla="*/ 774311 h 838768"/>
              <a:gd name="connsiteX48" fmla="*/ 497006 w 740568"/>
              <a:gd name="connsiteY48" fmla="*/ 774309 h 838768"/>
              <a:gd name="connsiteX49" fmla="*/ 482717 w 740568"/>
              <a:gd name="connsiteY49" fmla="*/ 786217 h 838768"/>
              <a:gd name="connsiteX50" fmla="*/ 447000 w 740568"/>
              <a:gd name="connsiteY50" fmla="*/ 812409 h 838768"/>
              <a:gd name="connsiteX51" fmla="*/ 406519 w 740568"/>
              <a:gd name="connsiteY51" fmla="*/ 826698 h 838768"/>
              <a:gd name="connsiteX52" fmla="*/ 380323 w 740568"/>
              <a:gd name="connsiteY52" fmla="*/ 838604 h 838768"/>
              <a:gd name="connsiteX53" fmla="*/ 373181 w 740568"/>
              <a:gd name="connsiteY53" fmla="*/ 821934 h 838768"/>
              <a:gd name="connsiteX54" fmla="*/ 354129 w 740568"/>
              <a:gd name="connsiteY54" fmla="*/ 795742 h 838768"/>
              <a:gd name="connsiteX55" fmla="*/ 294600 w 740568"/>
              <a:gd name="connsiteY55" fmla="*/ 776691 h 838768"/>
              <a:gd name="connsiteX56" fmla="*/ 154104 w 740568"/>
              <a:gd name="connsiteY56" fmla="*/ 729067 h 838768"/>
              <a:gd name="connsiteX57" fmla="*/ 125531 w 740568"/>
              <a:gd name="connsiteY57" fmla="*/ 731446 h 838768"/>
              <a:gd name="connsiteX58" fmla="*/ 90487 w 740568"/>
              <a:gd name="connsiteY58" fmla="*/ 729341 h 838768"/>
              <a:gd name="connsiteX59" fmla="*/ 66000 w 740568"/>
              <a:gd name="connsiteY59" fmla="*/ 729066 h 838768"/>
              <a:gd name="connsiteX60" fmla="*/ 0 w 740568"/>
              <a:gd name="connsiteY60"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63642 w 740656"/>
              <a:gd name="connsiteY4" fmla="*/ 174238 h 838768"/>
              <a:gd name="connsiteX5" fmla="*/ 344604 w 740656"/>
              <a:gd name="connsiteY5" fmla="*/ 86132 h 838768"/>
              <a:gd name="connsiteX6" fmla="*/ 373180 w 740656"/>
              <a:gd name="connsiteY6" fmla="*/ 88510 h 838768"/>
              <a:gd name="connsiteX7" fmla="*/ 401754 w 740656"/>
              <a:gd name="connsiteY7" fmla="*/ 109944 h 838768"/>
              <a:gd name="connsiteX8" fmla="*/ 444618 w 740656"/>
              <a:gd name="connsiteY8" fmla="*/ 86129 h 838768"/>
              <a:gd name="connsiteX9" fmla="*/ 480335 w 740656"/>
              <a:gd name="connsiteY9" fmla="*/ 98037 h 838768"/>
              <a:gd name="connsiteX10" fmla="*/ 497005 w 740656"/>
              <a:gd name="connsiteY10" fmla="*/ 52792 h 838768"/>
              <a:gd name="connsiteX11" fmla="*/ 530343 w 740656"/>
              <a:gd name="connsiteY11" fmla="*/ 31360 h 838768"/>
              <a:gd name="connsiteX12" fmla="*/ 558917 w 740656"/>
              <a:gd name="connsiteY12" fmla="*/ 407 h 838768"/>
              <a:gd name="connsiteX13" fmla="*/ 568443 w 740656"/>
              <a:gd name="connsiteY13" fmla="*/ 55173 h 838768"/>
              <a:gd name="connsiteX14" fmla="*/ 592254 w 740656"/>
              <a:gd name="connsiteY14" fmla="*/ 74226 h 838768"/>
              <a:gd name="connsiteX15" fmla="*/ 608923 w 740656"/>
              <a:gd name="connsiteY15" fmla="*/ 126613 h 838768"/>
              <a:gd name="connsiteX16" fmla="*/ 587491 w 740656"/>
              <a:gd name="connsiteY16" fmla="*/ 167095 h 838768"/>
              <a:gd name="connsiteX17" fmla="*/ 604160 w 740656"/>
              <a:gd name="connsiteY17" fmla="*/ 200432 h 838768"/>
              <a:gd name="connsiteX18" fmla="*/ 644642 w 740656"/>
              <a:gd name="connsiteY18" fmla="*/ 229007 h 838768"/>
              <a:gd name="connsiteX19" fmla="*/ 625593 w 740656"/>
              <a:gd name="connsiteY19" fmla="*/ 257578 h 838768"/>
              <a:gd name="connsiteX20" fmla="*/ 644644 w 740656"/>
              <a:gd name="connsiteY20" fmla="*/ 283773 h 838768"/>
              <a:gd name="connsiteX21" fmla="*/ 656550 w 740656"/>
              <a:gd name="connsiteY21" fmla="*/ 248055 h 838768"/>
              <a:gd name="connsiteX22" fmla="*/ 694650 w 740656"/>
              <a:gd name="connsiteY22" fmla="*/ 233767 h 838768"/>
              <a:gd name="connsiteX23" fmla="*/ 699412 w 740656"/>
              <a:gd name="connsiteY23" fmla="*/ 259960 h 838768"/>
              <a:gd name="connsiteX24" fmla="*/ 737512 w 740656"/>
              <a:gd name="connsiteY24" fmla="*/ 262342 h 838768"/>
              <a:gd name="connsiteX25" fmla="*/ 716081 w 740656"/>
              <a:gd name="connsiteY25" fmla="*/ 288535 h 838768"/>
              <a:gd name="connsiteX26" fmla="*/ 689887 w 740656"/>
              <a:gd name="connsiteY26" fmla="*/ 333779 h 838768"/>
              <a:gd name="connsiteX27" fmla="*/ 663694 w 740656"/>
              <a:gd name="connsiteY27" fmla="*/ 369498 h 838768"/>
              <a:gd name="connsiteX28" fmla="*/ 599398 w 740656"/>
              <a:gd name="connsiteY28" fmla="*/ 376645 h 838768"/>
              <a:gd name="connsiteX29" fmla="*/ 611305 w 740656"/>
              <a:gd name="connsiteY29" fmla="*/ 388547 h 838768"/>
              <a:gd name="connsiteX30" fmla="*/ 597018 w 740656"/>
              <a:gd name="connsiteY30" fmla="*/ 469509 h 838768"/>
              <a:gd name="connsiteX31" fmla="*/ 613685 w 740656"/>
              <a:gd name="connsiteY31" fmla="*/ 509995 h 838768"/>
              <a:gd name="connsiteX32" fmla="*/ 592255 w 740656"/>
              <a:gd name="connsiteY32" fmla="*/ 526659 h 838768"/>
              <a:gd name="connsiteX33" fmla="*/ 608925 w 740656"/>
              <a:gd name="connsiteY33" fmla="*/ 550473 h 838768"/>
              <a:gd name="connsiteX34" fmla="*/ 599398 w 740656"/>
              <a:gd name="connsiteY34" fmla="*/ 576668 h 838768"/>
              <a:gd name="connsiteX35" fmla="*/ 647024 w 740656"/>
              <a:gd name="connsiteY35" fmla="*/ 619528 h 838768"/>
              <a:gd name="connsiteX36" fmla="*/ 666073 w 740656"/>
              <a:gd name="connsiteY36" fmla="*/ 633820 h 838768"/>
              <a:gd name="connsiteX37" fmla="*/ 649406 w 740656"/>
              <a:gd name="connsiteY37" fmla="*/ 679059 h 838768"/>
              <a:gd name="connsiteX38" fmla="*/ 606543 w 740656"/>
              <a:gd name="connsiteY38" fmla="*/ 679059 h 838768"/>
              <a:gd name="connsiteX39" fmla="*/ 632737 w 740656"/>
              <a:gd name="connsiteY39" fmla="*/ 719541 h 838768"/>
              <a:gd name="connsiteX40" fmla="*/ 661312 w 740656"/>
              <a:gd name="connsiteY40" fmla="*/ 717160 h 838768"/>
              <a:gd name="connsiteX41" fmla="*/ 694648 w 740656"/>
              <a:gd name="connsiteY41" fmla="*/ 750499 h 838768"/>
              <a:gd name="connsiteX42" fmla="*/ 677981 w 740656"/>
              <a:gd name="connsiteY42" fmla="*/ 767166 h 838768"/>
              <a:gd name="connsiteX43" fmla="*/ 669131 w 740656"/>
              <a:gd name="connsiteY43" fmla="*/ 793635 h 838768"/>
              <a:gd name="connsiteX44" fmla="*/ 637497 w 740656"/>
              <a:gd name="connsiteY44" fmla="*/ 810030 h 838768"/>
              <a:gd name="connsiteX45" fmla="*/ 587494 w 740656"/>
              <a:gd name="connsiteY45" fmla="*/ 798122 h 838768"/>
              <a:gd name="connsiteX46" fmla="*/ 535106 w 740656"/>
              <a:gd name="connsiteY46" fmla="*/ 795741 h 838768"/>
              <a:gd name="connsiteX47" fmla="*/ 532723 w 740656"/>
              <a:gd name="connsiteY47" fmla="*/ 774311 h 838768"/>
              <a:gd name="connsiteX48" fmla="*/ 497006 w 740656"/>
              <a:gd name="connsiteY48" fmla="*/ 774309 h 838768"/>
              <a:gd name="connsiteX49" fmla="*/ 482717 w 740656"/>
              <a:gd name="connsiteY49" fmla="*/ 786217 h 838768"/>
              <a:gd name="connsiteX50" fmla="*/ 447000 w 740656"/>
              <a:gd name="connsiteY50" fmla="*/ 812409 h 838768"/>
              <a:gd name="connsiteX51" fmla="*/ 406519 w 740656"/>
              <a:gd name="connsiteY51" fmla="*/ 826698 h 838768"/>
              <a:gd name="connsiteX52" fmla="*/ 380323 w 740656"/>
              <a:gd name="connsiteY52" fmla="*/ 838604 h 838768"/>
              <a:gd name="connsiteX53" fmla="*/ 373181 w 740656"/>
              <a:gd name="connsiteY53" fmla="*/ 821934 h 838768"/>
              <a:gd name="connsiteX54" fmla="*/ 354129 w 740656"/>
              <a:gd name="connsiteY54" fmla="*/ 795742 h 838768"/>
              <a:gd name="connsiteX55" fmla="*/ 294600 w 740656"/>
              <a:gd name="connsiteY55" fmla="*/ 776691 h 838768"/>
              <a:gd name="connsiteX56" fmla="*/ 154104 w 740656"/>
              <a:gd name="connsiteY56" fmla="*/ 729067 h 838768"/>
              <a:gd name="connsiteX57" fmla="*/ 125531 w 740656"/>
              <a:gd name="connsiteY57" fmla="*/ 731446 h 838768"/>
              <a:gd name="connsiteX58" fmla="*/ 90487 w 740656"/>
              <a:gd name="connsiteY58" fmla="*/ 729341 h 838768"/>
              <a:gd name="connsiteX59" fmla="*/ 66000 w 740656"/>
              <a:gd name="connsiteY59" fmla="*/ 729066 h 838768"/>
              <a:gd name="connsiteX60" fmla="*/ 0 w 740656"/>
              <a:gd name="connsiteY60"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63642 w 740656"/>
              <a:gd name="connsiteY4" fmla="*/ 174238 h 838768"/>
              <a:gd name="connsiteX5" fmla="*/ 344604 w 740656"/>
              <a:gd name="connsiteY5" fmla="*/ 86132 h 838768"/>
              <a:gd name="connsiteX6" fmla="*/ 373180 w 740656"/>
              <a:gd name="connsiteY6" fmla="*/ 88510 h 838768"/>
              <a:gd name="connsiteX7" fmla="*/ 401754 w 740656"/>
              <a:gd name="connsiteY7" fmla="*/ 109944 h 838768"/>
              <a:gd name="connsiteX8" fmla="*/ 444618 w 740656"/>
              <a:gd name="connsiteY8" fmla="*/ 86129 h 838768"/>
              <a:gd name="connsiteX9" fmla="*/ 480335 w 740656"/>
              <a:gd name="connsiteY9" fmla="*/ 98037 h 838768"/>
              <a:gd name="connsiteX10" fmla="*/ 497005 w 740656"/>
              <a:gd name="connsiteY10" fmla="*/ 52792 h 838768"/>
              <a:gd name="connsiteX11" fmla="*/ 530343 w 740656"/>
              <a:gd name="connsiteY11" fmla="*/ 31360 h 838768"/>
              <a:gd name="connsiteX12" fmla="*/ 558917 w 740656"/>
              <a:gd name="connsiteY12" fmla="*/ 407 h 838768"/>
              <a:gd name="connsiteX13" fmla="*/ 568443 w 740656"/>
              <a:gd name="connsiteY13" fmla="*/ 55173 h 838768"/>
              <a:gd name="connsiteX14" fmla="*/ 592254 w 740656"/>
              <a:gd name="connsiteY14" fmla="*/ 74226 h 838768"/>
              <a:gd name="connsiteX15" fmla="*/ 608923 w 740656"/>
              <a:gd name="connsiteY15" fmla="*/ 126613 h 838768"/>
              <a:gd name="connsiteX16" fmla="*/ 587491 w 740656"/>
              <a:gd name="connsiteY16" fmla="*/ 167095 h 838768"/>
              <a:gd name="connsiteX17" fmla="*/ 604160 w 740656"/>
              <a:gd name="connsiteY17" fmla="*/ 200432 h 838768"/>
              <a:gd name="connsiteX18" fmla="*/ 644642 w 740656"/>
              <a:gd name="connsiteY18" fmla="*/ 229007 h 838768"/>
              <a:gd name="connsiteX19" fmla="*/ 625593 w 740656"/>
              <a:gd name="connsiteY19" fmla="*/ 257578 h 838768"/>
              <a:gd name="connsiteX20" fmla="*/ 627975 w 740656"/>
              <a:gd name="connsiteY20" fmla="*/ 274248 h 838768"/>
              <a:gd name="connsiteX21" fmla="*/ 644644 w 740656"/>
              <a:gd name="connsiteY21" fmla="*/ 283773 h 838768"/>
              <a:gd name="connsiteX22" fmla="*/ 656550 w 740656"/>
              <a:gd name="connsiteY22" fmla="*/ 248055 h 838768"/>
              <a:gd name="connsiteX23" fmla="*/ 694650 w 740656"/>
              <a:gd name="connsiteY23" fmla="*/ 233767 h 838768"/>
              <a:gd name="connsiteX24" fmla="*/ 699412 w 740656"/>
              <a:gd name="connsiteY24" fmla="*/ 259960 h 838768"/>
              <a:gd name="connsiteX25" fmla="*/ 737512 w 740656"/>
              <a:gd name="connsiteY25" fmla="*/ 262342 h 838768"/>
              <a:gd name="connsiteX26" fmla="*/ 716081 w 740656"/>
              <a:gd name="connsiteY26" fmla="*/ 288535 h 838768"/>
              <a:gd name="connsiteX27" fmla="*/ 689887 w 740656"/>
              <a:gd name="connsiteY27" fmla="*/ 333779 h 838768"/>
              <a:gd name="connsiteX28" fmla="*/ 663694 w 740656"/>
              <a:gd name="connsiteY28" fmla="*/ 369498 h 838768"/>
              <a:gd name="connsiteX29" fmla="*/ 599398 w 740656"/>
              <a:gd name="connsiteY29" fmla="*/ 376645 h 838768"/>
              <a:gd name="connsiteX30" fmla="*/ 611305 w 740656"/>
              <a:gd name="connsiteY30" fmla="*/ 388547 h 838768"/>
              <a:gd name="connsiteX31" fmla="*/ 597018 w 740656"/>
              <a:gd name="connsiteY31" fmla="*/ 469509 h 838768"/>
              <a:gd name="connsiteX32" fmla="*/ 613685 w 740656"/>
              <a:gd name="connsiteY32" fmla="*/ 509995 h 838768"/>
              <a:gd name="connsiteX33" fmla="*/ 592255 w 740656"/>
              <a:gd name="connsiteY33" fmla="*/ 526659 h 838768"/>
              <a:gd name="connsiteX34" fmla="*/ 608925 w 740656"/>
              <a:gd name="connsiteY34" fmla="*/ 550473 h 838768"/>
              <a:gd name="connsiteX35" fmla="*/ 599398 w 740656"/>
              <a:gd name="connsiteY35" fmla="*/ 576668 h 838768"/>
              <a:gd name="connsiteX36" fmla="*/ 647024 w 740656"/>
              <a:gd name="connsiteY36" fmla="*/ 619528 h 838768"/>
              <a:gd name="connsiteX37" fmla="*/ 666073 w 740656"/>
              <a:gd name="connsiteY37" fmla="*/ 633820 h 838768"/>
              <a:gd name="connsiteX38" fmla="*/ 649406 w 740656"/>
              <a:gd name="connsiteY38" fmla="*/ 679059 h 838768"/>
              <a:gd name="connsiteX39" fmla="*/ 606543 w 740656"/>
              <a:gd name="connsiteY39" fmla="*/ 679059 h 838768"/>
              <a:gd name="connsiteX40" fmla="*/ 632737 w 740656"/>
              <a:gd name="connsiteY40" fmla="*/ 719541 h 838768"/>
              <a:gd name="connsiteX41" fmla="*/ 661312 w 740656"/>
              <a:gd name="connsiteY41" fmla="*/ 717160 h 838768"/>
              <a:gd name="connsiteX42" fmla="*/ 694648 w 740656"/>
              <a:gd name="connsiteY42" fmla="*/ 750499 h 838768"/>
              <a:gd name="connsiteX43" fmla="*/ 677981 w 740656"/>
              <a:gd name="connsiteY43" fmla="*/ 767166 h 838768"/>
              <a:gd name="connsiteX44" fmla="*/ 669131 w 740656"/>
              <a:gd name="connsiteY44" fmla="*/ 793635 h 838768"/>
              <a:gd name="connsiteX45" fmla="*/ 637497 w 740656"/>
              <a:gd name="connsiteY45" fmla="*/ 810030 h 838768"/>
              <a:gd name="connsiteX46" fmla="*/ 587494 w 740656"/>
              <a:gd name="connsiteY46" fmla="*/ 798122 h 838768"/>
              <a:gd name="connsiteX47" fmla="*/ 535106 w 740656"/>
              <a:gd name="connsiteY47" fmla="*/ 795741 h 838768"/>
              <a:gd name="connsiteX48" fmla="*/ 532723 w 740656"/>
              <a:gd name="connsiteY48" fmla="*/ 774311 h 838768"/>
              <a:gd name="connsiteX49" fmla="*/ 497006 w 740656"/>
              <a:gd name="connsiteY49" fmla="*/ 774309 h 838768"/>
              <a:gd name="connsiteX50" fmla="*/ 482717 w 740656"/>
              <a:gd name="connsiteY50" fmla="*/ 786217 h 838768"/>
              <a:gd name="connsiteX51" fmla="*/ 447000 w 740656"/>
              <a:gd name="connsiteY51" fmla="*/ 812409 h 838768"/>
              <a:gd name="connsiteX52" fmla="*/ 406519 w 740656"/>
              <a:gd name="connsiteY52" fmla="*/ 826698 h 838768"/>
              <a:gd name="connsiteX53" fmla="*/ 380323 w 740656"/>
              <a:gd name="connsiteY53" fmla="*/ 838604 h 838768"/>
              <a:gd name="connsiteX54" fmla="*/ 373181 w 740656"/>
              <a:gd name="connsiteY54" fmla="*/ 821934 h 838768"/>
              <a:gd name="connsiteX55" fmla="*/ 354129 w 740656"/>
              <a:gd name="connsiteY55" fmla="*/ 795742 h 838768"/>
              <a:gd name="connsiteX56" fmla="*/ 294600 w 740656"/>
              <a:gd name="connsiteY56" fmla="*/ 776691 h 838768"/>
              <a:gd name="connsiteX57" fmla="*/ 154104 w 740656"/>
              <a:gd name="connsiteY57" fmla="*/ 729067 h 838768"/>
              <a:gd name="connsiteX58" fmla="*/ 125531 w 740656"/>
              <a:gd name="connsiteY58" fmla="*/ 731446 h 838768"/>
              <a:gd name="connsiteX59" fmla="*/ 90487 w 740656"/>
              <a:gd name="connsiteY59" fmla="*/ 729341 h 838768"/>
              <a:gd name="connsiteX60" fmla="*/ 66000 w 740656"/>
              <a:gd name="connsiteY60" fmla="*/ 729066 h 838768"/>
              <a:gd name="connsiteX61" fmla="*/ 0 w 740656"/>
              <a:gd name="connsiteY61"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63642 w 740656"/>
              <a:gd name="connsiteY4" fmla="*/ 174238 h 838768"/>
              <a:gd name="connsiteX5" fmla="*/ 344604 w 740656"/>
              <a:gd name="connsiteY5" fmla="*/ 86132 h 838768"/>
              <a:gd name="connsiteX6" fmla="*/ 373180 w 740656"/>
              <a:gd name="connsiteY6" fmla="*/ 88510 h 838768"/>
              <a:gd name="connsiteX7" fmla="*/ 401754 w 740656"/>
              <a:gd name="connsiteY7" fmla="*/ 109944 h 838768"/>
              <a:gd name="connsiteX8" fmla="*/ 444618 w 740656"/>
              <a:gd name="connsiteY8" fmla="*/ 86129 h 838768"/>
              <a:gd name="connsiteX9" fmla="*/ 480335 w 740656"/>
              <a:gd name="connsiteY9" fmla="*/ 98037 h 838768"/>
              <a:gd name="connsiteX10" fmla="*/ 497005 w 740656"/>
              <a:gd name="connsiteY10" fmla="*/ 52792 h 838768"/>
              <a:gd name="connsiteX11" fmla="*/ 530343 w 740656"/>
              <a:gd name="connsiteY11" fmla="*/ 31360 h 838768"/>
              <a:gd name="connsiteX12" fmla="*/ 558917 w 740656"/>
              <a:gd name="connsiteY12" fmla="*/ 407 h 838768"/>
              <a:gd name="connsiteX13" fmla="*/ 568443 w 740656"/>
              <a:gd name="connsiteY13" fmla="*/ 55173 h 838768"/>
              <a:gd name="connsiteX14" fmla="*/ 592254 w 740656"/>
              <a:gd name="connsiteY14" fmla="*/ 74226 h 838768"/>
              <a:gd name="connsiteX15" fmla="*/ 608923 w 740656"/>
              <a:gd name="connsiteY15" fmla="*/ 126613 h 838768"/>
              <a:gd name="connsiteX16" fmla="*/ 587491 w 740656"/>
              <a:gd name="connsiteY16" fmla="*/ 167095 h 838768"/>
              <a:gd name="connsiteX17" fmla="*/ 604160 w 740656"/>
              <a:gd name="connsiteY17" fmla="*/ 200432 h 838768"/>
              <a:gd name="connsiteX18" fmla="*/ 644642 w 740656"/>
              <a:gd name="connsiteY18" fmla="*/ 229007 h 838768"/>
              <a:gd name="connsiteX19" fmla="*/ 625593 w 740656"/>
              <a:gd name="connsiteY19" fmla="*/ 257578 h 838768"/>
              <a:gd name="connsiteX20" fmla="*/ 627975 w 740656"/>
              <a:gd name="connsiteY20" fmla="*/ 274248 h 838768"/>
              <a:gd name="connsiteX21" fmla="*/ 644644 w 740656"/>
              <a:gd name="connsiteY21" fmla="*/ 271867 h 838768"/>
              <a:gd name="connsiteX22" fmla="*/ 656550 w 740656"/>
              <a:gd name="connsiteY22" fmla="*/ 248055 h 838768"/>
              <a:gd name="connsiteX23" fmla="*/ 694650 w 740656"/>
              <a:gd name="connsiteY23" fmla="*/ 233767 h 838768"/>
              <a:gd name="connsiteX24" fmla="*/ 699412 w 740656"/>
              <a:gd name="connsiteY24" fmla="*/ 259960 h 838768"/>
              <a:gd name="connsiteX25" fmla="*/ 737512 w 740656"/>
              <a:gd name="connsiteY25" fmla="*/ 262342 h 838768"/>
              <a:gd name="connsiteX26" fmla="*/ 716081 w 740656"/>
              <a:gd name="connsiteY26" fmla="*/ 288535 h 838768"/>
              <a:gd name="connsiteX27" fmla="*/ 689887 w 740656"/>
              <a:gd name="connsiteY27" fmla="*/ 333779 h 838768"/>
              <a:gd name="connsiteX28" fmla="*/ 663694 w 740656"/>
              <a:gd name="connsiteY28" fmla="*/ 369498 h 838768"/>
              <a:gd name="connsiteX29" fmla="*/ 599398 w 740656"/>
              <a:gd name="connsiteY29" fmla="*/ 376645 h 838768"/>
              <a:gd name="connsiteX30" fmla="*/ 611305 w 740656"/>
              <a:gd name="connsiteY30" fmla="*/ 388547 h 838768"/>
              <a:gd name="connsiteX31" fmla="*/ 597018 w 740656"/>
              <a:gd name="connsiteY31" fmla="*/ 469509 h 838768"/>
              <a:gd name="connsiteX32" fmla="*/ 613685 w 740656"/>
              <a:gd name="connsiteY32" fmla="*/ 509995 h 838768"/>
              <a:gd name="connsiteX33" fmla="*/ 592255 w 740656"/>
              <a:gd name="connsiteY33" fmla="*/ 526659 h 838768"/>
              <a:gd name="connsiteX34" fmla="*/ 608925 w 740656"/>
              <a:gd name="connsiteY34" fmla="*/ 550473 h 838768"/>
              <a:gd name="connsiteX35" fmla="*/ 599398 w 740656"/>
              <a:gd name="connsiteY35" fmla="*/ 576668 h 838768"/>
              <a:gd name="connsiteX36" fmla="*/ 647024 w 740656"/>
              <a:gd name="connsiteY36" fmla="*/ 619528 h 838768"/>
              <a:gd name="connsiteX37" fmla="*/ 666073 w 740656"/>
              <a:gd name="connsiteY37" fmla="*/ 633820 h 838768"/>
              <a:gd name="connsiteX38" fmla="*/ 649406 w 740656"/>
              <a:gd name="connsiteY38" fmla="*/ 679059 h 838768"/>
              <a:gd name="connsiteX39" fmla="*/ 606543 w 740656"/>
              <a:gd name="connsiteY39" fmla="*/ 679059 h 838768"/>
              <a:gd name="connsiteX40" fmla="*/ 632737 w 740656"/>
              <a:gd name="connsiteY40" fmla="*/ 719541 h 838768"/>
              <a:gd name="connsiteX41" fmla="*/ 661312 w 740656"/>
              <a:gd name="connsiteY41" fmla="*/ 717160 h 838768"/>
              <a:gd name="connsiteX42" fmla="*/ 694648 w 740656"/>
              <a:gd name="connsiteY42" fmla="*/ 750499 h 838768"/>
              <a:gd name="connsiteX43" fmla="*/ 677981 w 740656"/>
              <a:gd name="connsiteY43" fmla="*/ 767166 h 838768"/>
              <a:gd name="connsiteX44" fmla="*/ 669131 w 740656"/>
              <a:gd name="connsiteY44" fmla="*/ 793635 h 838768"/>
              <a:gd name="connsiteX45" fmla="*/ 637497 w 740656"/>
              <a:gd name="connsiteY45" fmla="*/ 810030 h 838768"/>
              <a:gd name="connsiteX46" fmla="*/ 587494 w 740656"/>
              <a:gd name="connsiteY46" fmla="*/ 798122 h 838768"/>
              <a:gd name="connsiteX47" fmla="*/ 535106 w 740656"/>
              <a:gd name="connsiteY47" fmla="*/ 795741 h 838768"/>
              <a:gd name="connsiteX48" fmla="*/ 532723 w 740656"/>
              <a:gd name="connsiteY48" fmla="*/ 774311 h 838768"/>
              <a:gd name="connsiteX49" fmla="*/ 497006 w 740656"/>
              <a:gd name="connsiteY49" fmla="*/ 774309 h 838768"/>
              <a:gd name="connsiteX50" fmla="*/ 482717 w 740656"/>
              <a:gd name="connsiteY50" fmla="*/ 786217 h 838768"/>
              <a:gd name="connsiteX51" fmla="*/ 447000 w 740656"/>
              <a:gd name="connsiteY51" fmla="*/ 812409 h 838768"/>
              <a:gd name="connsiteX52" fmla="*/ 406519 w 740656"/>
              <a:gd name="connsiteY52" fmla="*/ 826698 h 838768"/>
              <a:gd name="connsiteX53" fmla="*/ 380323 w 740656"/>
              <a:gd name="connsiteY53" fmla="*/ 838604 h 838768"/>
              <a:gd name="connsiteX54" fmla="*/ 373181 w 740656"/>
              <a:gd name="connsiteY54" fmla="*/ 821934 h 838768"/>
              <a:gd name="connsiteX55" fmla="*/ 354129 w 740656"/>
              <a:gd name="connsiteY55" fmla="*/ 795742 h 838768"/>
              <a:gd name="connsiteX56" fmla="*/ 294600 w 740656"/>
              <a:gd name="connsiteY56" fmla="*/ 776691 h 838768"/>
              <a:gd name="connsiteX57" fmla="*/ 154104 w 740656"/>
              <a:gd name="connsiteY57" fmla="*/ 729067 h 838768"/>
              <a:gd name="connsiteX58" fmla="*/ 125531 w 740656"/>
              <a:gd name="connsiteY58" fmla="*/ 731446 h 838768"/>
              <a:gd name="connsiteX59" fmla="*/ 90487 w 740656"/>
              <a:gd name="connsiteY59" fmla="*/ 729341 h 838768"/>
              <a:gd name="connsiteX60" fmla="*/ 66000 w 740656"/>
              <a:gd name="connsiteY60" fmla="*/ 729066 h 838768"/>
              <a:gd name="connsiteX61" fmla="*/ 0 w 740656"/>
              <a:gd name="connsiteY61"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63642 w 740656"/>
              <a:gd name="connsiteY4" fmla="*/ 174238 h 838768"/>
              <a:gd name="connsiteX5" fmla="*/ 344604 w 740656"/>
              <a:gd name="connsiteY5" fmla="*/ 86132 h 838768"/>
              <a:gd name="connsiteX6" fmla="*/ 373180 w 740656"/>
              <a:gd name="connsiteY6" fmla="*/ 88510 h 838768"/>
              <a:gd name="connsiteX7" fmla="*/ 401754 w 740656"/>
              <a:gd name="connsiteY7" fmla="*/ 109944 h 838768"/>
              <a:gd name="connsiteX8" fmla="*/ 444618 w 740656"/>
              <a:gd name="connsiteY8" fmla="*/ 86129 h 838768"/>
              <a:gd name="connsiteX9" fmla="*/ 480335 w 740656"/>
              <a:gd name="connsiteY9" fmla="*/ 98037 h 838768"/>
              <a:gd name="connsiteX10" fmla="*/ 497005 w 740656"/>
              <a:gd name="connsiteY10" fmla="*/ 52792 h 838768"/>
              <a:gd name="connsiteX11" fmla="*/ 530343 w 740656"/>
              <a:gd name="connsiteY11" fmla="*/ 31360 h 838768"/>
              <a:gd name="connsiteX12" fmla="*/ 558917 w 740656"/>
              <a:gd name="connsiteY12" fmla="*/ 407 h 838768"/>
              <a:gd name="connsiteX13" fmla="*/ 568443 w 740656"/>
              <a:gd name="connsiteY13" fmla="*/ 55173 h 838768"/>
              <a:gd name="connsiteX14" fmla="*/ 592254 w 740656"/>
              <a:gd name="connsiteY14" fmla="*/ 74226 h 838768"/>
              <a:gd name="connsiteX15" fmla="*/ 608923 w 740656"/>
              <a:gd name="connsiteY15" fmla="*/ 126613 h 838768"/>
              <a:gd name="connsiteX16" fmla="*/ 587491 w 740656"/>
              <a:gd name="connsiteY16" fmla="*/ 167095 h 838768"/>
              <a:gd name="connsiteX17" fmla="*/ 604160 w 740656"/>
              <a:gd name="connsiteY17" fmla="*/ 200432 h 838768"/>
              <a:gd name="connsiteX18" fmla="*/ 644642 w 740656"/>
              <a:gd name="connsiteY18" fmla="*/ 229007 h 838768"/>
              <a:gd name="connsiteX19" fmla="*/ 625593 w 740656"/>
              <a:gd name="connsiteY19" fmla="*/ 257578 h 838768"/>
              <a:gd name="connsiteX20" fmla="*/ 627975 w 740656"/>
              <a:gd name="connsiteY20" fmla="*/ 274248 h 838768"/>
              <a:gd name="connsiteX21" fmla="*/ 644644 w 740656"/>
              <a:gd name="connsiteY21" fmla="*/ 271867 h 838768"/>
              <a:gd name="connsiteX22" fmla="*/ 656550 w 740656"/>
              <a:gd name="connsiteY22" fmla="*/ 248055 h 838768"/>
              <a:gd name="connsiteX23" fmla="*/ 694650 w 740656"/>
              <a:gd name="connsiteY23" fmla="*/ 233767 h 838768"/>
              <a:gd name="connsiteX24" fmla="*/ 699412 w 740656"/>
              <a:gd name="connsiteY24" fmla="*/ 259960 h 838768"/>
              <a:gd name="connsiteX25" fmla="*/ 737512 w 740656"/>
              <a:gd name="connsiteY25" fmla="*/ 262342 h 838768"/>
              <a:gd name="connsiteX26" fmla="*/ 716081 w 740656"/>
              <a:gd name="connsiteY26" fmla="*/ 288535 h 838768"/>
              <a:gd name="connsiteX27" fmla="*/ 689887 w 740656"/>
              <a:gd name="connsiteY27" fmla="*/ 333779 h 838768"/>
              <a:gd name="connsiteX28" fmla="*/ 663694 w 740656"/>
              <a:gd name="connsiteY28" fmla="*/ 369498 h 838768"/>
              <a:gd name="connsiteX29" fmla="*/ 606542 w 740656"/>
              <a:gd name="connsiteY29" fmla="*/ 376645 h 838768"/>
              <a:gd name="connsiteX30" fmla="*/ 611305 w 740656"/>
              <a:gd name="connsiteY30" fmla="*/ 388547 h 838768"/>
              <a:gd name="connsiteX31" fmla="*/ 597018 w 740656"/>
              <a:gd name="connsiteY31" fmla="*/ 469509 h 838768"/>
              <a:gd name="connsiteX32" fmla="*/ 613685 w 740656"/>
              <a:gd name="connsiteY32" fmla="*/ 509995 h 838768"/>
              <a:gd name="connsiteX33" fmla="*/ 592255 w 740656"/>
              <a:gd name="connsiteY33" fmla="*/ 526659 h 838768"/>
              <a:gd name="connsiteX34" fmla="*/ 608925 w 740656"/>
              <a:gd name="connsiteY34" fmla="*/ 550473 h 838768"/>
              <a:gd name="connsiteX35" fmla="*/ 599398 w 740656"/>
              <a:gd name="connsiteY35" fmla="*/ 576668 h 838768"/>
              <a:gd name="connsiteX36" fmla="*/ 647024 w 740656"/>
              <a:gd name="connsiteY36" fmla="*/ 619528 h 838768"/>
              <a:gd name="connsiteX37" fmla="*/ 666073 w 740656"/>
              <a:gd name="connsiteY37" fmla="*/ 633820 h 838768"/>
              <a:gd name="connsiteX38" fmla="*/ 649406 w 740656"/>
              <a:gd name="connsiteY38" fmla="*/ 679059 h 838768"/>
              <a:gd name="connsiteX39" fmla="*/ 606543 w 740656"/>
              <a:gd name="connsiteY39" fmla="*/ 679059 h 838768"/>
              <a:gd name="connsiteX40" fmla="*/ 632737 w 740656"/>
              <a:gd name="connsiteY40" fmla="*/ 719541 h 838768"/>
              <a:gd name="connsiteX41" fmla="*/ 661312 w 740656"/>
              <a:gd name="connsiteY41" fmla="*/ 717160 h 838768"/>
              <a:gd name="connsiteX42" fmla="*/ 694648 w 740656"/>
              <a:gd name="connsiteY42" fmla="*/ 750499 h 838768"/>
              <a:gd name="connsiteX43" fmla="*/ 677981 w 740656"/>
              <a:gd name="connsiteY43" fmla="*/ 767166 h 838768"/>
              <a:gd name="connsiteX44" fmla="*/ 669131 w 740656"/>
              <a:gd name="connsiteY44" fmla="*/ 793635 h 838768"/>
              <a:gd name="connsiteX45" fmla="*/ 637497 w 740656"/>
              <a:gd name="connsiteY45" fmla="*/ 810030 h 838768"/>
              <a:gd name="connsiteX46" fmla="*/ 587494 w 740656"/>
              <a:gd name="connsiteY46" fmla="*/ 798122 h 838768"/>
              <a:gd name="connsiteX47" fmla="*/ 535106 w 740656"/>
              <a:gd name="connsiteY47" fmla="*/ 795741 h 838768"/>
              <a:gd name="connsiteX48" fmla="*/ 532723 w 740656"/>
              <a:gd name="connsiteY48" fmla="*/ 774311 h 838768"/>
              <a:gd name="connsiteX49" fmla="*/ 497006 w 740656"/>
              <a:gd name="connsiteY49" fmla="*/ 774309 h 838768"/>
              <a:gd name="connsiteX50" fmla="*/ 482717 w 740656"/>
              <a:gd name="connsiteY50" fmla="*/ 786217 h 838768"/>
              <a:gd name="connsiteX51" fmla="*/ 447000 w 740656"/>
              <a:gd name="connsiteY51" fmla="*/ 812409 h 838768"/>
              <a:gd name="connsiteX52" fmla="*/ 406519 w 740656"/>
              <a:gd name="connsiteY52" fmla="*/ 826698 h 838768"/>
              <a:gd name="connsiteX53" fmla="*/ 380323 w 740656"/>
              <a:gd name="connsiteY53" fmla="*/ 838604 h 838768"/>
              <a:gd name="connsiteX54" fmla="*/ 373181 w 740656"/>
              <a:gd name="connsiteY54" fmla="*/ 821934 h 838768"/>
              <a:gd name="connsiteX55" fmla="*/ 354129 w 740656"/>
              <a:gd name="connsiteY55" fmla="*/ 795742 h 838768"/>
              <a:gd name="connsiteX56" fmla="*/ 294600 w 740656"/>
              <a:gd name="connsiteY56" fmla="*/ 776691 h 838768"/>
              <a:gd name="connsiteX57" fmla="*/ 154104 w 740656"/>
              <a:gd name="connsiteY57" fmla="*/ 729067 h 838768"/>
              <a:gd name="connsiteX58" fmla="*/ 125531 w 740656"/>
              <a:gd name="connsiteY58" fmla="*/ 731446 h 838768"/>
              <a:gd name="connsiteX59" fmla="*/ 90487 w 740656"/>
              <a:gd name="connsiteY59" fmla="*/ 729341 h 838768"/>
              <a:gd name="connsiteX60" fmla="*/ 66000 w 740656"/>
              <a:gd name="connsiteY60" fmla="*/ 729066 h 838768"/>
              <a:gd name="connsiteX61" fmla="*/ 0 w 740656"/>
              <a:gd name="connsiteY61"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44604 w 740656"/>
              <a:gd name="connsiteY6" fmla="*/ 86132 h 838768"/>
              <a:gd name="connsiteX7" fmla="*/ 373180 w 740656"/>
              <a:gd name="connsiteY7" fmla="*/ 88510 h 838768"/>
              <a:gd name="connsiteX8" fmla="*/ 401754 w 740656"/>
              <a:gd name="connsiteY8" fmla="*/ 109944 h 838768"/>
              <a:gd name="connsiteX9" fmla="*/ 444618 w 740656"/>
              <a:gd name="connsiteY9" fmla="*/ 86129 h 838768"/>
              <a:gd name="connsiteX10" fmla="*/ 480335 w 740656"/>
              <a:gd name="connsiteY10" fmla="*/ 98037 h 838768"/>
              <a:gd name="connsiteX11" fmla="*/ 497005 w 740656"/>
              <a:gd name="connsiteY11" fmla="*/ 52792 h 838768"/>
              <a:gd name="connsiteX12" fmla="*/ 530343 w 740656"/>
              <a:gd name="connsiteY12" fmla="*/ 31360 h 838768"/>
              <a:gd name="connsiteX13" fmla="*/ 558917 w 740656"/>
              <a:gd name="connsiteY13" fmla="*/ 407 h 838768"/>
              <a:gd name="connsiteX14" fmla="*/ 568443 w 740656"/>
              <a:gd name="connsiteY14" fmla="*/ 55173 h 838768"/>
              <a:gd name="connsiteX15" fmla="*/ 592254 w 740656"/>
              <a:gd name="connsiteY15" fmla="*/ 74226 h 838768"/>
              <a:gd name="connsiteX16" fmla="*/ 608923 w 740656"/>
              <a:gd name="connsiteY16" fmla="*/ 126613 h 838768"/>
              <a:gd name="connsiteX17" fmla="*/ 587491 w 740656"/>
              <a:gd name="connsiteY17" fmla="*/ 167095 h 838768"/>
              <a:gd name="connsiteX18" fmla="*/ 604160 w 740656"/>
              <a:gd name="connsiteY18" fmla="*/ 200432 h 838768"/>
              <a:gd name="connsiteX19" fmla="*/ 644642 w 740656"/>
              <a:gd name="connsiteY19" fmla="*/ 229007 h 838768"/>
              <a:gd name="connsiteX20" fmla="*/ 625593 w 740656"/>
              <a:gd name="connsiteY20" fmla="*/ 257578 h 838768"/>
              <a:gd name="connsiteX21" fmla="*/ 627975 w 740656"/>
              <a:gd name="connsiteY21" fmla="*/ 274248 h 838768"/>
              <a:gd name="connsiteX22" fmla="*/ 644644 w 740656"/>
              <a:gd name="connsiteY22" fmla="*/ 271867 h 838768"/>
              <a:gd name="connsiteX23" fmla="*/ 656550 w 740656"/>
              <a:gd name="connsiteY23" fmla="*/ 248055 h 838768"/>
              <a:gd name="connsiteX24" fmla="*/ 694650 w 740656"/>
              <a:gd name="connsiteY24" fmla="*/ 233767 h 838768"/>
              <a:gd name="connsiteX25" fmla="*/ 699412 w 740656"/>
              <a:gd name="connsiteY25" fmla="*/ 259960 h 838768"/>
              <a:gd name="connsiteX26" fmla="*/ 737512 w 740656"/>
              <a:gd name="connsiteY26" fmla="*/ 262342 h 838768"/>
              <a:gd name="connsiteX27" fmla="*/ 716081 w 740656"/>
              <a:gd name="connsiteY27" fmla="*/ 288535 h 838768"/>
              <a:gd name="connsiteX28" fmla="*/ 689887 w 740656"/>
              <a:gd name="connsiteY28" fmla="*/ 333779 h 838768"/>
              <a:gd name="connsiteX29" fmla="*/ 663694 w 740656"/>
              <a:gd name="connsiteY29" fmla="*/ 369498 h 838768"/>
              <a:gd name="connsiteX30" fmla="*/ 606542 w 740656"/>
              <a:gd name="connsiteY30" fmla="*/ 376645 h 838768"/>
              <a:gd name="connsiteX31" fmla="*/ 611305 w 740656"/>
              <a:gd name="connsiteY31" fmla="*/ 388547 h 838768"/>
              <a:gd name="connsiteX32" fmla="*/ 597018 w 740656"/>
              <a:gd name="connsiteY32" fmla="*/ 469509 h 838768"/>
              <a:gd name="connsiteX33" fmla="*/ 613685 w 740656"/>
              <a:gd name="connsiteY33" fmla="*/ 509995 h 838768"/>
              <a:gd name="connsiteX34" fmla="*/ 592255 w 740656"/>
              <a:gd name="connsiteY34" fmla="*/ 526659 h 838768"/>
              <a:gd name="connsiteX35" fmla="*/ 608925 w 740656"/>
              <a:gd name="connsiteY35" fmla="*/ 550473 h 838768"/>
              <a:gd name="connsiteX36" fmla="*/ 599398 w 740656"/>
              <a:gd name="connsiteY36" fmla="*/ 576668 h 838768"/>
              <a:gd name="connsiteX37" fmla="*/ 647024 w 740656"/>
              <a:gd name="connsiteY37" fmla="*/ 619528 h 838768"/>
              <a:gd name="connsiteX38" fmla="*/ 666073 w 740656"/>
              <a:gd name="connsiteY38" fmla="*/ 633820 h 838768"/>
              <a:gd name="connsiteX39" fmla="*/ 649406 w 740656"/>
              <a:gd name="connsiteY39" fmla="*/ 679059 h 838768"/>
              <a:gd name="connsiteX40" fmla="*/ 606543 w 740656"/>
              <a:gd name="connsiteY40" fmla="*/ 679059 h 838768"/>
              <a:gd name="connsiteX41" fmla="*/ 632737 w 740656"/>
              <a:gd name="connsiteY41" fmla="*/ 719541 h 838768"/>
              <a:gd name="connsiteX42" fmla="*/ 661312 w 740656"/>
              <a:gd name="connsiteY42" fmla="*/ 717160 h 838768"/>
              <a:gd name="connsiteX43" fmla="*/ 694648 w 740656"/>
              <a:gd name="connsiteY43" fmla="*/ 750499 h 838768"/>
              <a:gd name="connsiteX44" fmla="*/ 677981 w 740656"/>
              <a:gd name="connsiteY44" fmla="*/ 767166 h 838768"/>
              <a:gd name="connsiteX45" fmla="*/ 669131 w 740656"/>
              <a:gd name="connsiteY45" fmla="*/ 793635 h 838768"/>
              <a:gd name="connsiteX46" fmla="*/ 637497 w 740656"/>
              <a:gd name="connsiteY46" fmla="*/ 810030 h 838768"/>
              <a:gd name="connsiteX47" fmla="*/ 587494 w 740656"/>
              <a:gd name="connsiteY47" fmla="*/ 798122 h 838768"/>
              <a:gd name="connsiteX48" fmla="*/ 535106 w 740656"/>
              <a:gd name="connsiteY48" fmla="*/ 795741 h 838768"/>
              <a:gd name="connsiteX49" fmla="*/ 532723 w 740656"/>
              <a:gd name="connsiteY49" fmla="*/ 774311 h 838768"/>
              <a:gd name="connsiteX50" fmla="*/ 497006 w 740656"/>
              <a:gd name="connsiteY50" fmla="*/ 774309 h 838768"/>
              <a:gd name="connsiteX51" fmla="*/ 482717 w 740656"/>
              <a:gd name="connsiteY51" fmla="*/ 786217 h 838768"/>
              <a:gd name="connsiteX52" fmla="*/ 447000 w 740656"/>
              <a:gd name="connsiteY52" fmla="*/ 812409 h 838768"/>
              <a:gd name="connsiteX53" fmla="*/ 406519 w 740656"/>
              <a:gd name="connsiteY53" fmla="*/ 826698 h 838768"/>
              <a:gd name="connsiteX54" fmla="*/ 380323 w 740656"/>
              <a:gd name="connsiteY54" fmla="*/ 838604 h 838768"/>
              <a:gd name="connsiteX55" fmla="*/ 373181 w 740656"/>
              <a:gd name="connsiteY55" fmla="*/ 821934 h 838768"/>
              <a:gd name="connsiteX56" fmla="*/ 354129 w 740656"/>
              <a:gd name="connsiteY56" fmla="*/ 795742 h 838768"/>
              <a:gd name="connsiteX57" fmla="*/ 294600 w 740656"/>
              <a:gd name="connsiteY57" fmla="*/ 776691 h 838768"/>
              <a:gd name="connsiteX58" fmla="*/ 154104 w 740656"/>
              <a:gd name="connsiteY58" fmla="*/ 729067 h 838768"/>
              <a:gd name="connsiteX59" fmla="*/ 125531 w 740656"/>
              <a:gd name="connsiteY59" fmla="*/ 731446 h 838768"/>
              <a:gd name="connsiteX60" fmla="*/ 90487 w 740656"/>
              <a:gd name="connsiteY60" fmla="*/ 729341 h 838768"/>
              <a:gd name="connsiteX61" fmla="*/ 66000 w 740656"/>
              <a:gd name="connsiteY61" fmla="*/ 729066 h 838768"/>
              <a:gd name="connsiteX62" fmla="*/ 0 w 740656"/>
              <a:gd name="connsiteY62"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44604 w 740656"/>
              <a:gd name="connsiteY6" fmla="*/ 86132 h 838768"/>
              <a:gd name="connsiteX7" fmla="*/ 373180 w 740656"/>
              <a:gd name="connsiteY7" fmla="*/ 88510 h 838768"/>
              <a:gd name="connsiteX8" fmla="*/ 401754 w 740656"/>
              <a:gd name="connsiteY8" fmla="*/ 109944 h 838768"/>
              <a:gd name="connsiteX9" fmla="*/ 444618 w 740656"/>
              <a:gd name="connsiteY9" fmla="*/ 86129 h 838768"/>
              <a:gd name="connsiteX10" fmla="*/ 480335 w 740656"/>
              <a:gd name="connsiteY10" fmla="*/ 98037 h 838768"/>
              <a:gd name="connsiteX11" fmla="*/ 497005 w 740656"/>
              <a:gd name="connsiteY11" fmla="*/ 52792 h 838768"/>
              <a:gd name="connsiteX12" fmla="*/ 530343 w 740656"/>
              <a:gd name="connsiteY12" fmla="*/ 31360 h 838768"/>
              <a:gd name="connsiteX13" fmla="*/ 558917 w 740656"/>
              <a:gd name="connsiteY13" fmla="*/ 407 h 838768"/>
              <a:gd name="connsiteX14" fmla="*/ 568443 w 740656"/>
              <a:gd name="connsiteY14" fmla="*/ 55173 h 838768"/>
              <a:gd name="connsiteX15" fmla="*/ 592254 w 740656"/>
              <a:gd name="connsiteY15" fmla="*/ 74226 h 838768"/>
              <a:gd name="connsiteX16" fmla="*/ 608923 w 740656"/>
              <a:gd name="connsiteY16" fmla="*/ 126613 h 838768"/>
              <a:gd name="connsiteX17" fmla="*/ 587491 w 740656"/>
              <a:gd name="connsiteY17" fmla="*/ 167095 h 838768"/>
              <a:gd name="connsiteX18" fmla="*/ 604160 w 740656"/>
              <a:gd name="connsiteY18" fmla="*/ 200432 h 838768"/>
              <a:gd name="connsiteX19" fmla="*/ 644642 w 740656"/>
              <a:gd name="connsiteY19" fmla="*/ 229007 h 838768"/>
              <a:gd name="connsiteX20" fmla="*/ 632737 w 740656"/>
              <a:gd name="connsiteY20" fmla="*/ 255197 h 838768"/>
              <a:gd name="connsiteX21" fmla="*/ 627975 w 740656"/>
              <a:gd name="connsiteY21" fmla="*/ 274248 h 838768"/>
              <a:gd name="connsiteX22" fmla="*/ 644644 w 740656"/>
              <a:gd name="connsiteY22" fmla="*/ 271867 h 838768"/>
              <a:gd name="connsiteX23" fmla="*/ 656550 w 740656"/>
              <a:gd name="connsiteY23" fmla="*/ 248055 h 838768"/>
              <a:gd name="connsiteX24" fmla="*/ 694650 w 740656"/>
              <a:gd name="connsiteY24" fmla="*/ 233767 h 838768"/>
              <a:gd name="connsiteX25" fmla="*/ 699412 w 740656"/>
              <a:gd name="connsiteY25" fmla="*/ 259960 h 838768"/>
              <a:gd name="connsiteX26" fmla="*/ 737512 w 740656"/>
              <a:gd name="connsiteY26" fmla="*/ 262342 h 838768"/>
              <a:gd name="connsiteX27" fmla="*/ 716081 w 740656"/>
              <a:gd name="connsiteY27" fmla="*/ 288535 h 838768"/>
              <a:gd name="connsiteX28" fmla="*/ 689887 w 740656"/>
              <a:gd name="connsiteY28" fmla="*/ 333779 h 838768"/>
              <a:gd name="connsiteX29" fmla="*/ 663694 w 740656"/>
              <a:gd name="connsiteY29" fmla="*/ 369498 h 838768"/>
              <a:gd name="connsiteX30" fmla="*/ 606542 w 740656"/>
              <a:gd name="connsiteY30" fmla="*/ 376645 h 838768"/>
              <a:gd name="connsiteX31" fmla="*/ 611305 w 740656"/>
              <a:gd name="connsiteY31" fmla="*/ 388547 h 838768"/>
              <a:gd name="connsiteX32" fmla="*/ 597018 w 740656"/>
              <a:gd name="connsiteY32" fmla="*/ 469509 h 838768"/>
              <a:gd name="connsiteX33" fmla="*/ 613685 w 740656"/>
              <a:gd name="connsiteY33" fmla="*/ 509995 h 838768"/>
              <a:gd name="connsiteX34" fmla="*/ 592255 w 740656"/>
              <a:gd name="connsiteY34" fmla="*/ 526659 h 838768"/>
              <a:gd name="connsiteX35" fmla="*/ 608925 w 740656"/>
              <a:gd name="connsiteY35" fmla="*/ 550473 h 838768"/>
              <a:gd name="connsiteX36" fmla="*/ 599398 w 740656"/>
              <a:gd name="connsiteY36" fmla="*/ 576668 h 838768"/>
              <a:gd name="connsiteX37" fmla="*/ 647024 w 740656"/>
              <a:gd name="connsiteY37" fmla="*/ 619528 h 838768"/>
              <a:gd name="connsiteX38" fmla="*/ 666073 w 740656"/>
              <a:gd name="connsiteY38" fmla="*/ 633820 h 838768"/>
              <a:gd name="connsiteX39" fmla="*/ 649406 w 740656"/>
              <a:gd name="connsiteY39" fmla="*/ 679059 h 838768"/>
              <a:gd name="connsiteX40" fmla="*/ 606543 w 740656"/>
              <a:gd name="connsiteY40" fmla="*/ 679059 h 838768"/>
              <a:gd name="connsiteX41" fmla="*/ 632737 w 740656"/>
              <a:gd name="connsiteY41" fmla="*/ 719541 h 838768"/>
              <a:gd name="connsiteX42" fmla="*/ 661312 w 740656"/>
              <a:gd name="connsiteY42" fmla="*/ 717160 h 838768"/>
              <a:gd name="connsiteX43" fmla="*/ 694648 w 740656"/>
              <a:gd name="connsiteY43" fmla="*/ 750499 h 838768"/>
              <a:gd name="connsiteX44" fmla="*/ 677981 w 740656"/>
              <a:gd name="connsiteY44" fmla="*/ 767166 h 838768"/>
              <a:gd name="connsiteX45" fmla="*/ 669131 w 740656"/>
              <a:gd name="connsiteY45" fmla="*/ 793635 h 838768"/>
              <a:gd name="connsiteX46" fmla="*/ 637497 w 740656"/>
              <a:gd name="connsiteY46" fmla="*/ 810030 h 838768"/>
              <a:gd name="connsiteX47" fmla="*/ 587494 w 740656"/>
              <a:gd name="connsiteY47" fmla="*/ 798122 h 838768"/>
              <a:gd name="connsiteX48" fmla="*/ 535106 w 740656"/>
              <a:gd name="connsiteY48" fmla="*/ 795741 h 838768"/>
              <a:gd name="connsiteX49" fmla="*/ 532723 w 740656"/>
              <a:gd name="connsiteY49" fmla="*/ 774311 h 838768"/>
              <a:gd name="connsiteX50" fmla="*/ 497006 w 740656"/>
              <a:gd name="connsiteY50" fmla="*/ 774309 h 838768"/>
              <a:gd name="connsiteX51" fmla="*/ 482717 w 740656"/>
              <a:gd name="connsiteY51" fmla="*/ 786217 h 838768"/>
              <a:gd name="connsiteX52" fmla="*/ 447000 w 740656"/>
              <a:gd name="connsiteY52" fmla="*/ 812409 h 838768"/>
              <a:gd name="connsiteX53" fmla="*/ 406519 w 740656"/>
              <a:gd name="connsiteY53" fmla="*/ 826698 h 838768"/>
              <a:gd name="connsiteX54" fmla="*/ 380323 w 740656"/>
              <a:gd name="connsiteY54" fmla="*/ 838604 h 838768"/>
              <a:gd name="connsiteX55" fmla="*/ 373181 w 740656"/>
              <a:gd name="connsiteY55" fmla="*/ 821934 h 838768"/>
              <a:gd name="connsiteX56" fmla="*/ 354129 w 740656"/>
              <a:gd name="connsiteY56" fmla="*/ 795742 h 838768"/>
              <a:gd name="connsiteX57" fmla="*/ 294600 w 740656"/>
              <a:gd name="connsiteY57" fmla="*/ 776691 h 838768"/>
              <a:gd name="connsiteX58" fmla="*/ 154104 w 740656"/>
              <a:gd name="connsiteY58" fmla="*/ 729067 h 838768"/>
              <a:gd name="connsiteX59" fmla="*/ 125531 w 740656"/>
              <a:gd name="connsiteY59" fmla="*/ 731446 h 838768"/>
              <a:gd name="connsiteX60" fmla="*/ 90487 w 740656"/>
              <a:gd name="connsiteY60" fmla="*/ 729341 h 838768"/>
              <a:gd name="connsiteX61" fmla="*/ 66000 w 740656"/>
              <a:gd name="connsiteY61" fmla="*/ 729066 h 838768"/>
              <a:gd name="connsiteX62" fmla="*/ 0 w 740656"/>
              <a:gd name="connsiteY62"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44604 w 740656"/>
              <a:gd name="connsiteY6" fmla="*/ 86132 h 838768"/>
              <a:gd name="connsiteX7" fmla="*/ 373180 w 740656"/>
              <a:gd name="connsiteY7" fmla="*/ 88510 h 838768"/>
              <a:gd name="connsiteX8" fmla="*/ 401754 w 740656"/>
              <a:gd name="connsiteY8" fmla="*/ 109944 h 838768"/>
              <a:gd name="connsiteX9" fmla="*/ 444618 w 740656"/>
              <a:gd name="connsiteY9" fmla="*/ 86129 h 838768"/>
              <a:gd name="connsiteX10" fmla="*/ 480335 w 740656"/>
              <a:gd name="connsiteY10" fmla="*/ 98037 h 838768"/>
              <a:gd name="connsiteX11" fmla="*/ 497005 w 740656"/>
              <a:gd name="connsiteY11" fmla="*/ 52792 h 838768"/>
              <a:gd name="connsiteX12" fmla="*/ 530343 w 740656"/>
              <a:gd name="connsiteY12" fmla="*/ 31360 h 838768"/>
              <a:gd name="connsiteX13" fmla="*/ 558917 w 740656"/>
              <a:gd name="connsiteY13" fmla="*/ 407 h 838768"/>
              <a:gd name="connsiteX14" fmla="*/ 568443 w 740656"/>
              <a:gd name="connsiteY14" fmla="*/ 55173 h 838768"/>
              <a:gd name="connsiteX15" fmla="*/ 592254 w 740656"/>
              <a:gd name="connsiteY15" fmla="*/ 74226 h 838768"/>
              <a:gd name="connsiteX16" fmla="*/ 608923 w 740656"/>
              <a:gd name="connsiteY16" fmla="*/ 126613 h 838768"/>
              <a:gd name="connsiteX17" fmla="*/ 587491 w 740656"/>
              <a:gd name="connsiteY17" fmla="*/ 167095 h 838768"/>
              <a:gd name="connsiteX18" fmla="*/ 604160 w 740656"/>
              <a:gd name="connsiteY18" fmla="*/ 200432 h 838768"/>
              <a:gd name="connsiteX19" fmla="*/ 644642 w 740656"/>
              <a:gd name="connsiteY19" fmla="*/ 229007 h 838768"/>
              <a:gd name="connsiteX20" fmla="*/ 632737 w 740656"/>
              <a:gd name="connsiteY20" fmla="*/ 255197 h 838768"/>
              <a:gd name="connsiteX21" fmla="*/ 632738 w 740656"/>
              <a:gd name="connsiteY21" fmla="*/ 267105 h 838768"/>
              <a:gd name="connsiteX22" fmla="*/ 644644 w 740656"/>
              <a:gd name="connsiteY22" fmla="*/ 271867 h 838768"/>
              <a:gd name="connsiteX23" fmla="*/ 656550 w 740656"/>
              <a:gd name="connsiteY23" fmla="*/ 248055 h 838768"/>
              <a:gd name="connsiteX24" fmla="*/ 694650 w 740656"/>
              <a:gd name="connsiteY24" fmla="*/ 233767 h 838768"/>
              <a:gd name="connsiteX25" fmla="*/ 699412 w 740656"/>
              <a:gd name="connsiteY25" fmla="*/ 259960 h 838768"/>
              <a:gd name="connsiteX26" fmla="*/ 737512 w 740656"/>
              <a:gd name="connsiteY26" fmla="*/ 262342 h 838768"/>
              <a:gd name="connsiteX27" fmla="*/ 716081 w 740656"/>
              <a:gd name="connsiteY27" fmla="*/ 288535 h 838768"/>
              <a:gd name="connsiteX28" fmla="*/ 689887 w 740656"/>
              <a:gd name="connsiteY28" fmla="*/ 333779 h 838768"/>
              <a:gd name="connsiteX29" fmla="*/ 663694 w 740656"/>
              <a:gd name="connsiteY29" fmla="*/ 369498 h 838768"/>
              <a:gd name="connsiteX30" fmla="*/ 606542 w 740656"/>
              <a:gd name="connsiteY30" fmla="*/ 376645 h 838768"/>
              <a:gd name="connsiteX31" fmla="*/ 611305 w 740656"/>
              <a:gd name="connsiteY31" fmla="*/ 388547 h 838768"/>
              <a:gd name="connsiteX32" fmla="*/ 597018 w 740656"/>
              <a:gd name="connsiteY32" fmla="*/ 469509 h 838768"/>
              <a:gd name="connsiteX33" fmla="*/ 613685 w 740656"/>
              <a:gd name="connsiteY33" fmla="*/ 509995 h 838768"/>
              <a:gd name="connsiteX34" fmla="*/ 592255 w 740656"/>
              <a:gd name="connsiteY34" fmla="*/ 526659 h 838768"/>
              <a:gd name="connsiteX35" fmla="*/ 608925 w 740656"/>
              <a:gd name="connsiteY35" fmla="*/ 550473 h 838768"/>
              <a:gd name="connsiteX36" fmla="*/ 599398 w 740656"/>
              <a:gd name="connsiteY36" fmla="*/ 576668 h 838768"/>
              <a:gd name="connsiteX37" fmla="*/ 647024 w 740656"/>
              <a:gd name="connsiteY37" fmla="*/ 619528 h 838768"/>
              <a:gd name="connsiteX38" fmla="*/ 666073 w 740656"/>
              <a:gd name="connsiteY38" fmla="*/ 633820 h 838768"/>
              <a:gd name="connsiteX39" fmla="*/ 649406 w 740656"/>
              <a:gd name="connsiteY39" fmla="*/ 679059 h 838768"/>
              <a:gd name="connsiteX40" fmla="*/ 606543 w 740656"/>
              <a:gd name="connsiteY40" fmla="*/ 679059 h 838768"/>
              <a:gd name="connsiteX41" fmla="*/ 632737 w 740656"/>
              <a:gd name="connsiteY41" fmla="*/ 719541 h 838768"/>
              <a:gd name="connsiteX42" fmla="*/ 661312 w 740656"/>
              <a:gd name="connsiteY42" fmla="*/ 717160 h 838768"/>
              <a:gd name="connsiteX43" fmla="*/ 694648 w 740656"/>
              <a:gd name="connsiteY43" fmla="*/ 750499 h 838768"/>
              <a:gd name="connsiteX44" fmla="*/ 677981 w 740656"/>
              <a:gd name="connsiteY44" fmla="*/ 767166 h 838768"/>
              <a:gd name="connsiteX45" fmla="*/ 669131 w 740656"/>
              <a:gd name="connsiteY45" fmla="*/ 793635 h 838768"/>
              <a:gd name="connsiteX46" fmla="*/ 637497 w 740656"/>
              <a:gd name="connsiteY46" fmla="*/ 810030 h 838768"/>
              <a:gd name="connsiteX47" fmla="*/ 587494 w 740656"/>
              <a:gd name="connsiteY47" fmla="*/ 798122 h 838768"/>
              <a:gd name="connsiteX48" fmla="*/ 535106 w 740656"/>
              <a:gd name="connsiteY48" fmla="*/ 795741 h 838768"/>
              <a:gd name="connsiteX49" fmla="*/ 532723 w 740656"/>
              <a:gd name="connsiteY49" fmla="*/ 774311 h 838768"/>
              <a:gd name="connsiteX50" fmla="*/ 497006 w 740656"/>
              <a:gd name="connsiteY50" fmla="*/ 774309 h 838768"/>
              <a:gd name="connsiteX51" fmla="*/ 482717 w 740656"/>
              <a:gd name="connsiteY51" fmla="*/ 786217 h 838768"/>
              <a:gd name="connsiteX52" fmla="*/ 447000 w 740656"/>
              <a:gd name="connsiteY52" fmla="*/ 812409 h 838768"/>
              <a:gd name="connsiteX53" fmla="*/ 406519 w 740656"/>
              <a:gd name="connsiteY53" fmla="*/ 826698 h 838768"/>
              <a:gd name="connsiteX54" fmla="*/ 380323 w 740656"/>
              <a:gd name="connsiteY54" fmla="*/ 838604 h 838768"/>
              <a:gd name="connsiteX55" fmla="*/ 373181 w 740656"/>
              <a:gd name="connsiteY55" fmla="*/ 821934 h 838768"/>
              <a:gd name="connsiteX56" fmla="*/ 354129 w 740656"/>
              <a:gd name="connsiteY56" fmla="*/ 795742 h 838768"/>
              <a:gd name="connsiteX57" fmla="*/ 294600 w 740656"/>
              <a:gd name="connsiteY57" fmla="*/ 776691 h 838768"/>
              <a:gd name="connsiteX58" fmla="*/ 154104 w 740656"/>
              <a:gd name="connsiteY58" fmla="*/ 729067 h 838768"/>
              <a:gd name="connsiteX59" fmla="*/ 125531 w 740656"/>
              <a:gd name="connsiteY59" fmla="*/ 731446 h 838768"/>
              <a:gd name="connsiteX60" fmla="*/ 90487 w 740656"/>
              <a:gd name="connsiteY60" fmla="*/ 729341 h 838768"/>
              <a:gd name="connsiteX61" fmla="*/ 66000 w 740656"/>
              <a:gd name="connsiteY61" fmla="*/ 729066 h 838768"/>
              <a:gd name="connsiteX62" fmla="*/ 0 w 740656"/>
              <a:gd name="connsiteY62"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44604 w 740656"/>
              <a:gd name="connsiteY6" fmla="*/ 86132 h 838768"/>
              <a:gd name="connsiteX7" fmla="*/ 373180 w 740656"/>
              <a:gd name="connsiteY7" fmla="*/ 88510 h 838768"/>
              <a:gd name="connsiteX8" fmla="*/ 401754 w 740656"/>
              <a:gd name="connsiteY8" fmla="*/ 109944 h 838768"/>
              <a:gd name="connsiteX9" fmla="*/ 444618 w 740656"/>
              <a:gd name="connsiteY9" fmla="*/ 86129 h 838768"/>
              <a:gd name="connsiteX10" fmla="*/ 480335 w 740656"/>
              <a:gd name="connsiteY10" fmla="*/ 98037 h 838768"/>
              <a:gd name="connsiteX11" fmla="*/ 497005 w 740656"/>
              <a:gd name="connsiteY11" fmla="*/ 52792 h 838768"/>
              <a:gd name="connsiteX12" fmla="*/ 530343 w 740656"/>
              <a:gd name="connsiteY12" fmla="*/ 31360 h 838768"/>
              <a:gd name="connsiteX13" fmla="*/ 558917 w 740656"/>
              <a:gd name="connsiteY13" fmla="*/ 407 h 838768"/>
              <a:gd name="connsiteX14" fmla="*/ 568443 w 740656"/>
              <a:gd name="connsiteY14" fmla="*/ 55173 h 838768"/>
              <a:gd name="connsiteX15" fmla="*/ 592254 w 740656"/>
              <a:gd name="connsiteY15" fmla="*/ 74226 h 838768"/>
              <a:gd name="connsiteX16" fmla="*/ 608923 w 740656"/>
              <a:gd name="connsiteY16" fmla="*/ 126613 h 838768"/>
              <a:gd name="connsiteX17" fmla="*/ 587491 w 740656"/>
              <a:gd name="connsiteY17" fmla="*/ 167095 h 838768"/>
              <a:gd name="connsiteX18" fmla="*/ 604160 w 740656"/>
              <a:gd name="connsiteY18" fmla="*/ 200432 h 838768"/>
              <a:gd name="connsiteX19" fmla="*/ 644642 w 740656"/>
              <a:gd name="connsiteY19" fmla="*/ 229007 h 838768"/>
              <a:gd name="connsiteX20" fmla="*/ 632737 w 740656"/>
              <a:gd name="connsiteY20" fmla="*/ 255197 h 838768"/>
              <a:gd name="connsiteX21" fmla="*/ 632738 w 740656"/>
              <a:gd name="connsiteY21" fmla="*/ 267105 h 838768"/>
              <a:gd name="connsiteX22" fmla="*/ 644644 w 740656"/>
              <a:gd name="connsiteY22" fmla="*/ 271867 h 838768"/>
              <a:gd name="connsiteX23" fmla="*/ 656550 w 740656"/>
              <a:gd name="connsiteY23" fmla="*/ 248055 h 838768"/>
              <a:gd name="connsiteX24" fmla="*/ 694650 w 740656"/>
              <a:gd name="connsiteY24" fmla="*/ 233767 h 838768"/>
              <a:gd name="connsiteX25" fmla="*/ 699412 w 740656"/>
              <a:gd name="connsiteY25" fmla="*/ 259960 h 838768"/>
              <a:gd name="connsiteX26" fmla="*/ 737512 w 740656"/>
              <a:gd name="connsiteY26" fmla="*/ 262342 h 838768"/>
              <a:gd name="connsiteX27" fmla="*/ 716081 w 740656"/>
              <a:gd name="connsiteY27" fmla="*/ 288535 h 838768"/>
              <a:gd name="connsiteX28" fmla="*/ 689887 w 740656"/>
              <a:gd name="connsiteY28" fmla="*/ 333779 h 838768"/>
              <a:gd name="connsiteX29" fmla="*/ 663694 w 740656"/>
              <a:gd name="connsiteY29" fmla="*/ 369498 h 838768"/>
              <a:gd name="connsiteX30" fmla="*/ 618448 w 740656"/>
              <a:gd name="connsiteY30" fmla="*/ 376645 h 838768"/>
              <a:gd name="connsiteX31" fmla="*/ 611305 w 740656"/>
              <a:gd name="connsiteY31" fmla="*/ 388547 h 838768"/>
              <a:gd name="connsiteX32" fmla="*/ 597018 w 740656"/>
              <a:gd name="connsiteY32" fmla="*/ 469509 h 838768"/>
              <a:gd name="connsiteX33" fmla="*/ 613685 w 740656"/>
              <a:gd name="connsiteY33" fmla="*/ 509995 h 838768"/>
              <a:gd name="connsiteX34" fmla="*/ 592255 w 740656"/>
              <a:gd name="connsiteY34" fmla="*/ 526659 h 838768"/>
              <a:gd name="connsiteX35" fmla="*/ 608925 w 740656"/>
              <a:gd name="connsiteY35" fmla="*/ 550473 h 838768"/>
              <a:gd name="connsiteX36" fmla="*/ 599398 w 740656"/>
              <a:gd name="connsiteY36" fmla="*/ 576668 h 838768"/>
              <a:gd name="connsiteX37" fmla="*/ 647024 w 740656"/>
              <a:gd name="connsiteY37" fmla="*/ 619528 h 838768"/>
              <a:gd name="connsiteX38" fmla="*/ 666073 w 740656"/>
              <a:gd name="connsiteY38" fmla="*/ 633820 h 838768"/>
              <a:gd name="connsiteX39" fmla="*/ 649406 w 740656"/>
              <a:gd name="connsiteY39" fmla="*/ 679059 h 838768"/>
              <a:gd name="connsiteX40" fmla="*/ 606543 w 740656"/>
              <a:gd name="connsiteY40" fmla="*/ 679059 h 838768"/>
              <a:gd name="connsiteX41" fmla="*/ 632737 w 740656"/>
              <a:gd name="connsiteY41" fmla="*/ 719541 h 838768"/>
              <a:gd name="connsiteX42" fmla="*/ 661312 w 740656"/>
              <a:gd name="connsiteY42" fmla="*/ 717160 h 838768"/>
              <a:gd name="connsiteX43" fmla="*/ 694648 w 740656"/>
              <a:gd name="connsiteY43" fmla="*/ 750499 h 838768"/>
              <a:gd name="connsiteX44" fmla="*/ 677981 w 740656"/>
              <a:gd name="connsiteY44" fmla="*/ 767166 h 838768"/>
              <a:gd name="connsiteX45" fmla="*/ 669131 w 740656"/>
              <a:gd name="connsiteY45" fmla="*/ 793635 h 838768"/>
              <a:gd name="connsiteX46" fmla="*/ 637497 w 740656"/>
              <a:gd name="connsiteY46" fmla="*/ 810030 h 838768"/>
              <a:gd name="connsiteX47" fmla="*/ 587494 w 740656"/>
              <a:gd name="connsiteY47" fmla="*/ 798122 h 838768"/>
              <a:gd name="connsiteX48" fmla="*/ 535106 w 740656"/>
              <a:gd name="connsiteY48" fmla="*/ 795741 h 838768"/>
              <a:gd name="connsiteX49" fmla="*/ 532723 w 740656"/>
              <a:gd name="connsiteY49" fmla="*/ 774311 h 838768"/>
              <a:gd name="connsiteX50" fmla="*/ 497006 w 740656"/>
              <a:gd name="connsiteY50" fmla="*/ 774309 h 838768"/>
              <a:gd name="connsiteX51" fmla="*/ 482717 w 740656"/>
              <a:gd name="connsiteY51" fmla="*/ 786217 h 838768"/>
              <a:gd name="connsiteX52" fmla="*/ 447000 w 740656"/>
              <a:gd name="connsiteY52" fmla="*/ 812409 h 838768"/>
              <a:gd name="connsiteX53" fmla="*/ 406519 w 740656"/>
              <a:gd name="connsiteY53" fmla="*/ 826698 h 838768"/>
              <a:gd name="connsiteX54" fmla="*/ 380323 w 740656"/>
              <a:gd name="connsiteY54" fmla="*/ 838604 h 838768"/>
              <a:gd name="connsiteX55" fmla="*/ 373181 w 740656"/>
              <a:gd name="connsiteY55" fmla="*/ 821934 h 838768"/>
              <a:gd name="connsiteX56" fmla="*/ 354129 w 740656"/>
              <a:gd name="connsiteY56" fmla="*/ 795742 h 838768"/>
              <a:gd name="connsiteX57" fmla="*/ 294600 w 740656"/>
              <a:gd name="connsiteY57" fmla="*/ 776691 h 838768"/>
              <a:gd name="connsiteX58" fmla="*/ 154104 w 740656"/>
              <a:gd name="connsiteY58" fmla="*/ 729067 h 838768"/>
              <a:gd name="connsiteX59" fmla="*/ 125531 w 740656"/>
              <a:gd name="connsiteY59" fmla="*/ 731446 h 838768"/>
              <a:gd name="connsiteX60" fmla="*/ 90487 w 740656"/>
              <a:gd name="connsiteY60" fmla="*/ 729341 h 838768"/>
              <a:gd name="connsiteX61" fmla="*/ 66000 w 740656"/>
              <a:gd name="connsiteY61" fmla="*/ 729066 h 838768"/>
              <a:gd name="connsiteX62" fmla="*/ 0 w 740656"/>
              <a:gd name="connsiteY62"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16031 w 740656"/>
              <a:gd name="connsiteY6" fmla="*/ 138517 h 838768"/>
              <a:gd name="connsiteX7" fmla="*/ 344604 w 740656"/>
              <a:gd name="connsiteY7" fmla="*/ 86132 h 838768"/>
              <a:gd name="connsiteX8" fmla="*/ 373180 w 740656"/>
              <a:gd name="connsiteY8" fmla="*/ 88510 h 838768"/>
              <a:gd name="connsiteX9" fmla="*/ 401754 w 740656"/>
              <a:gd name="connsiteY9" fmla="*/ 109944 h 838768"/>
              <a:gd name="connsiteX10" fmla="*/ 444618 w 740656"/>
              <a:gd name="connsiteY10" fmla="*/ 86129 h 838768"/>
              <a:gd name="connsiteX11" fmla="*/ 480335 w 740656"/>
              <a:gd name="connsiteY11" fmla="*/ 98037 h 838768"/>
              <a:gd name="connsiteX12" fmla="*/ 497005 w 740656"/>
              <a:gd name="connsiteY12" fmla="*/ 52792 h 838768"/>
              <a:gd name="connsiteX13" fmla="*/ 530343 w 740656"/>
              <a:gd name="connsiteY13" fmla="*/ 31360 h 838768"/>
              <a:gd name="connsiteX14" fmla="*/ 558917 w 740656"/>
              <a:gd name="connsiteY14" fmla="*/ 407 h 838768"/>
              <a:gd name="connsiteX15" fmla="*/ 568443 w 740656"/>
              <a:gd name="connsiteY15" fmla="*/ 55173 h 838768"/>
              <a:gd name="connsiteX16" fmla="*/ 592254 w 740656"/>
              <a:gd name="connsiteY16" fmla="*/ 74226 h 838768"/>
              <a:gd name="connsiteX17" fmla="*/ 608923 w 740656"/>
              <a:gd name="connsiteY17" fmla="*/ 126613 h 838768"/>
              <a:gd name="connsiteX18" fmla="*/ 587491 w 740656"/>
              <a:gd name="connsiteY18" fmla="*/ 167095 h 838768"/>
              <a:gd name="connsiteX19" fmla="*/ 604160 w 740656"/>
              <a:gd name="connsiteY19" fmla="*/ 200432 h 838768"/>
              <a:gd name="connsiteX20" fmla="*/ 644642 w 740656"/>
              <a:gd name="connsiteY20" fmla="*/ 229007 h 838768"/>
              <a:gd name="connsiteX21" fmla="*/ 632737 w 740656"/>
              <a:gd name="connsiteY21" fmla="*/ 255197 h 838768"/>
              <a:gd name="connsiteX22" fmla="*/ 632738 w 740656"/>
              <a:gd name="connsiteY22" fmla="*/ 267105 h 838768"/>
              <a:gd name="connsiteX23" fmla="*/ 644644 w 740656"/>
              <a:gd name="connsiteY23" fmla="*/ 271867 h 838768"/>
              <a:gd name="connsiteX24" fmla="*/ 656550 w 740656"/>
              <a:gd name="connsiteY24" fmla="*/ 248055 h 838768"/>
              <a:gd name="connsiteX25" fmla="*/ 694650 w 740656"/>
              <a:gd name="connsiteY25" fmla="*/ 233767 h 838768"/>
              <a:gd name="connsiteX26" fmla="*/ 699412 w 740656"/>
              <a:gd name="connsiteY26" fmla="*/ 259960 h 838768"/>
              <a:gd name="connsiteX27" fmla="*/ 737512 w 740656"/>
              <a:gd name="connsiteY27" fmla="*/ 262342 h 838768"/>
              <a:gd name="connsiteX28" fmla="*/ 716081 w 740656"/>
              <a:gd name="connsiteY28" fmla="*/ 288535 h 838768"/>
              <a:gd name="connsiteX29" fmla="*/ 689887 w 740656"/>
              <a:gd name="connsiteY29" fmla="*/ 333779 h 838768"/>
              <a:gd name="connsiteX30" fmla="*/ 663694 w 740656"/>
              <a:gd name="connsiteY30" fmla="*/ 369498 h 838768"/>
              <a:gd name="connsiteX31" fmla="*/ 618448 w 740656"/>
              <a:gd name="connsiteY31" fmla="*/ 376645 h 838768"/>
              <a:gd name="connsiteX32" fmla="*/ 611305 w 740656"/>
              <a:gd name="connsiteY32" fmla="*/ 388547 h 838768"/>
              <a:gd name="connsiteX33" fmla="*/ 597018 w 740656"/>
              <a:gd name="connsiteY33" fmla="*/ 469509 h 838768"/>
              <a:gd name="connsiteX34" fmla="*/ 613685 w 740656"/>
              <a:gd name="connsiteY34" fmla="*/ 509995 h 838768"/>
              <a:gd name="connsiteX35" fmla="*/ 592255 w 740656"/>
              <a:gd name="connsiteY35" fmla="*/ 526659 h 838768"/>
              <a:gd name="connsiteX36" fmla="*/ 608925 w 740656"/>
              <a:gd name="connsiteY36" fmla="*/ 550473 h 838768"/>
              <a:gd name="connsiteX37" fmla="*/ 599398 w 740656"/>
              <a:gd name="connsiteY37" fmla="*/ 576668 h 838768"/>
              <a:gd name="connsiteX38" fmla="*/ 647024 w 740656"/>
              <a:gd name="connsiteY38" fmla="*/ 619528 h 838768"/>
              <a:gd name="connsiteX39" fmla="*/ 666073 w 740656"/>
              <a:gd name="connsiteY39" fmla="*/ 633820 h 838768"/>
              <a:gd name="connsiteX40" fmla="*/ 649406 w 740656"/>
              <a:gd name="connsiteY40" fmla="*/ 679059 h 838768"/>
              <a:gd name="connsiteX41" fmla="*/ 606543 w 740656"/>
              <a:gd name="connsiteY41" fmla="*/ 679059 h 838768"/>
              <a:gd name="connsiteX42" fmla="*/ 632737 w 740656"/>
              <a:gd name="connsiteY42" fmla="*/ 719541 h 838768"/>
              <a:gd name="connsiteX43" fmla="*/ 661312 w 740656"/>
              <a:gd name="connsiteY43" fmla="*/ 717160 h 838768"/>
              <a:gd name="connsiteX44" fmla="*/ 694648 w 740656"/>
              <a:gd name="connsiteY44" fmla="*/ 750499 h 838768"/>
              <a:gd name="connsiteX45" fmla="*/ 677981 w 740656"/>
              <a:gd name="connsiteY45" fmla="*/ 767166 h 838768"/>
              <a:gd name="connsiteX46" fmla="*/ 669131 w 740656"/>
              <a:gd name="connsiteY46" fmla="*/ 793635 h 838768"/>
              <a:gd name="connsiteX47" fmla="*/ 637497 w 740656"/>
              <a:gd name="connsiteY47" fmla="*/ 810030 h 838768"/>
              <a:gd name="connsiteX48" fmla="*/ 587494 w 740656"/>
              <a:gd name="connsiteY48" fmla="*/ 798122 h 838768"/>
              <a:gd name="connsiteX49" fmla="*/ 535106 w 740656"/>
              <a:gd name="connsiteY49" fmla="*/ 795741 h 838768"/>
              <a:gd name="connsiteX50" fmla="*/ 532723 w 740656"/>
              <a:gd name="connsiteY50" fmla="*/ 774311 h 838768"/>
              <a:gd name="connsiteX51" fmla="*/ 497006 w 740656"/>
              <a:gd name="connsiteY51" fmla="*/ 774309 h 838768"/>
              <a:gd name="connsiteX52" fmla="*/ 482717 w 740656"/>
              <a:gd name="connsiteY52" fmla="*/ 786217 h 838768"/>
              <a:gd name="connsiteX53" fmla="*/ 447000 w 740656"/>
              <a:gd name="connsiteY53" fmla="*/ 812409 h 838768"/>
              <a:gd name="connsiteX54" fmla="*/ 406519 w 740656"/>
              <a:gd name="connsiteY54" fmla="*/ 826698 h 838768"/>
              <a:gd name="connsiteX55" fmla="*/ 380323 w 740656"/>
              <a:gd name="connsiteY55" fmla="*/ 838604 h 838768"/>
              <a:gd name="connsiteX56" fmla="*/ 373181 w 740656"/>
              <a:gd name="connsiteY56" fmla="*/ 821934 h 838768"/>
              <a:gd name="connsiteX57" fmla="*/ 354129 w 740656"/>
              <a:gd name="connsiteY57" fmla="*/ 795742 h 838768"/>
              <a:gd name="connsiteX58" fmla="*/ 294600 w 740656"/>
              <a:gd name="connsiteY58" fmla="*/ 776691 h 838768"/>
              <a:gd name="connsiteX59" fmla="*/ 154104 w 740656"/>
              <a:gd name="connsiteY59" fmla="*/ 729067 h 838768"/>
              <a:gd name="connsiteX60" fmla="*/ 125531 w 740656"/>
              <a:gd name="connsiteY60" fmla="*/ 731446 h 838768"/>
              <a:gd name="connsiteX61" fmla="*/ 90487 w 740656"/>
              <a:gd name="connsiteY61" fmla="*/ 729341 h 838768"/>
              <a:gd name="connsiteX62" fmla="*/ 66000 w 740656"/>
              <a:gd name="connsiteY62" fmla="*/ 729066 h 838768"/>
              <a:gd name="connsiteX63" fmla="*/ 0 w 740656"/>
              <a:gd name="connsiteY63"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16031 w 740656"/>
              <a:gd name="connsiteY6" fmla="*/ 138517 h 838768"/>
              <a:gd name="connsiteX7" fmla="*/ 332700 w 740656"/>
              <a:gd name="connsiteY7" fmla="*/ 93273 h 838768"/>
              <a:gd name="connsiteX8" fmla="*/ 344604 w 740656"/>
              <a:gd name="connsiteY8" fmla="*/ 86132 h 838768"/>
              <a:gd name="connsiteX9" fmla="*/ 373180 w 740656"/>
              <a:gd name="connsiteY9" fmla="*/ 88510 h 838768"/>
              <a:gd name="connsiteX10" fmla="*/ 401754 w 740656"/>
              <a:gd name="connsiteY10" fmla="*/ 109944 h 838768"/>
              <a:gd name="connsiteX11" fmla="*/ 444618 w 740656"/>
              <a:gd name="connsiteY11" fmla="*/ 86129 h 838768"/>
              <a:gd name="connsiteX12" fmla="*/ 480335 w 740656"/>
              <a:gd name="connsiteY12" fmla="*/ 98037 h 838768"/>
              <a:gd name="connsiteX13" fmla="*/ 497005 w 740656"/>
              <a:gd name="connsiteY13" fmla="*/ 52792 h 838768"/>
              <a:gd name="connsiteX14" fmla="*/ 530343 w 740656"/>
              <a:gd name="connsiteY14" fmla="*/ 31360 h 838768"/>
              <a:gd name="connsiteX15" fmla="*/ 558917 w 740656"/>
              <a:gd name="connsiteY15" fmla="*/ 407 h 838768"/>
              <a:gd name="connsiteX16" fmla="*/ 568443 w 740656"/>
              <a:gd name="connsiteY16" fmla="*/ 55173 h 838768"/>
              <a:gd name="connsiteX17" fmla="*/ 592254 w 740656"/>
              <a:gd name="connsiteY17" fmla="*/ 74226 h 838768"/>
              <a:gd name="connsiteX18" fmla="*/ 608923 w 740656"/>
              <a:gd name="connsiteY18" fmla="*/ 126613 h 838768"/>
              <a:gd name="connsiteX19" fmla="*/ 587491 w 740656"/>
              <a:gd name="connsiteY19" fmla="*/ 167095 h 838768"/>
              <a:gd name="connsiteX20" fmla="*/ 604160 w 740656"/>
              <a:gd name="connsiteY20" fmla="*/ 200432 h 838768"/>
              <a:gd name="connsiteX21" fmla="*/ 644642 w 740656"/>
              <a:gd name="connsiteY21" fmla="*/ 229007 h 838768"/>
              <a:gd name="connsiteX22" fmla="*/ 632737 w 740656"/>
              <a:gd name="connsiteY22" fmla="*/ 255197 h 838768"/>
              <a:gd name="connsiteX23" fmla="*/ 632738 w 740656"/>
              <a:gd name="connsiteY23" fmla="*/ 267105 h 838768"/>
              <a:gd name="connsiteX24" fmla="*/ 644644 w 740656"/>
              <a:gd name="connsiteY24" fmla="*/ 271867 h 838768"/>
              <a:gd name="connsiteX25" fmla="*/ 656550 w 740656"/>
              <a:gd name="connsiteY25" fmla="*/ 248055 h 838768"/>
              <a:gd name="connsiteX26" fmla="*/ 694650 w 740656"/>
              <a:gd name="connsiteY26" fmla="*/ 233767 h 838768"/>
              <a:gd name="connsiteX27" fmla="*/ 699412 w 740656"/>
              <a:gd name="connsiteY27" fmla="*/ 259960 h 838768"/>
              <a:gd name="connsiteX28" fmla="*/ 737512 w 740656"/>
              <a:gd name="connsiteY28" fmla="*/ 262342 h 838768"/>
              <a:gd name="connsiteX29" fmla="*/ 716081 w 740656"/>
              <a:gd name="connsiteY29" fmla="*/ 288535 h 838768"/>
              <a:gd name="connsiteX30" fmla="*/ 689887 w 740656"/>
              <a:gd name="connsiteY30" fmla="*/ 333779 h 838768"/>
              <a:gd name="connsiteX31" fmla="*/ 663694 w 740656"/>
              <a:gd name="connsiteY31" fmla="*/ 369498 h 838768"/>
              <a:gd name="connsiteX32" fmla="*/ 618448 w 740656"/>
              <a:gd name="connsiteY32" fmla="*/ 376645 h 838768"/>
              <a:gd name="connsiteX33" fmla="*/ 611305 w 740656"/>
              <a:gd name="connsiteY33" fmla="*/ 388547 h 838768"/>
              <a:gd name="connsiteX34" fmla="*/ 597018 w 740656"/>
              <a:gd name="connsiteY34" fmla="*/ 469509 h 838768"/>
              <a:gd name="connsiteX35" fmla="*/ 613685 w 740656"/>
              <a:gd name="connsiteY35" fmla="*/ 509995 h 838768"/>
              <a:gd name="connsiteX36" fmla="*/ 592255 w 740656"/>
              <a:gd name="connsiteY36" fmla="*/ 526659 h 838768"/>
              <a:gd name="connsiteX37" fmla="*/ 608925 w 740656"/>
              <a:gd name="connsiteY37" fmla="*/ 550473 h 838768"/>
              <a:gd name="connsiteX38" fmla="*/ 599398 w 740656"/>
              <a:gd name="connsiteY38" fmla="*/ 576668 h 838768"/>
              <a:gd name="connsiteX39" fmla="*/ 647024 w 740656"/>
              <a:gd name="connsiteY39" fmla="*/ 619528 h 838768"/>
              <a:gd name="connsiteX40" fmla="*/ 666073 w 740656"/>
              <a:gd name="connsiteY40" fmla="*/ 633820 h 838768"/>
              <a:gd name="connsiteX41" fmla="*/ 649406 w 740656"/>
              <a:gd name="connsiteY41" fmla="*/ 679059 h 838768"/>
              <a:gd name="connsiteX42" fmla="*/ 606543 w 740656"/>
              <a:gd name="connsiteY42" fmla="*/ 679059 h 838768"/>
              <a:gd name="connsiteX43" fmla="*/ 632737 w 740656"/>
              <a:gd name="connsiteY43" fmla="*/ 719541 h 838768"/>
              <a:gd name="connsiteX44" fmla="*/ 661312 w 740656"/>
              <a:gd name="connsiteY44" fmla="*/ 717160 h 838768"/>
              <a:gd name="connsiteX45" fmla="*/ 694648 w 740656"/>
              <a:gd name="connsiteY45" fmla="*/ 750499 h 838768"/>
              <a:gd name="connsiteX46" fmla="*/ 677981 w 740656"/>
              <a:gd name="connsiteY46" fmla="*/ 767166 h 838768"/>
              <a:gd name="connsiteX47" fmla="*/ 669131 w 740656"/>
              <a:gd name="connsiteY47" fmla="*/ 793635 h 838768"/>
              <a:gd name="connsiteX48" fmla="*/ 637497 w 740656"/>
              <a:gd name="connsiteY48" fmla="*/ 810030 h 838768"/>
              <a:gd name="connsiteX49" fmla="*/ 587494 w 740656"/>
              <a:gd name="connsiteY49" fmla="*/ 798122 h 838768"/>
              <a:gd name="connsiteX50" fmla="*/ 535106 w 740656"/>
              <a:gd name="connsiteY50" fmla="*/ 795741 h 838768"/>
              <a:gd name="connsiteX51" fmla="*/ 532723 w 740656"/>
              <a:gd name="connsiteY51" fmla="*/ 774311 h 838768"/>
              <a:gd name="connsiteX52" fmla="*/ 497006 w 740656"/>
              <a:gd name="connsiteY52" fmla="*/ 774309 h 838768"/>
              <a:gd name="connsiteX53" fmla="*/ 482717 w 740656"/>
              <a:gd name="connsiteY53" fmla="*/ 786217 h 838768"/>
              <a:gd name="connsiteX54" fmla="*/ 447000 w 740656"/>
              <a:gd name="connsiteY54" fmla="*/ 812409 h 838768"/>
              <a:gd name="connsiteX55" fmla="*/ 406519 w 740656"/>
              <a:gd name="connsiteY55" fmla="*/ 826698 h 838768"/>
              <a:gd name="connsiteX56" fmla="*/ 380323 w 740656"/>
              <a:gd name="connsiteY56" fmla="*/ 838604 h 838768"/>
              <a:gd name="connsiteX57" fmla="*/ 373181 w 740656"/>
              <a:gd name="connsiteY57" fmla="*/ 821934 h 838768"/>
              <a:gd name="connsiteX58" fmla="*/ 354129 w 740656"/>
              <a:gd name="connsiteY58" fmla="*/ 795742 h 838768"/>
              <a:gd name="connsiteX59" fmla="*/ 294600 w 740656"/>
              <a:gd name="connsiteY59" fmla="*/ 776691 h 838768"/>
              <a:gd name="connsiteX60" fmla="*/ 154104 w 740656"/>
              <a:gd name="connsiteY60" fmla="*/ 729067 h 838768"/>
              <a:gd name="connsiteX61" fmla="*/ 125531 w 740656"/>
              <a:gd name="connsiteY61" fmla="*/ 731446 h 838768"/>
              <a:gd name="connsiteX62" fmla="*/ 90487 w 740656"/>
              <a:gd name="connsiteY62" fmla="*/ 729341 h 838768"/>
              <a:gd name="connsiteX63" fmla="*/ 66000 w 740656"/>
              <a:gd name="connsiteY63" fmla="*/ 729066 h 838768"/>
              <a:gd name="connsiteX64" fmla="*/ 0 w 740656"/>
              <a:gd name="connsiteY64" fmla="*/ 734104 h 8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40656" h="838768">
                <a:moveTo>
                  <a:pt x="14287" y="334054"/>
                </a:moveTo>
                <a:cubicBezTo>
                  <a:pt x="73593" y="324438"/>
                  <a:pt x="80511" y="288627"/>
                  <a:pt x="130292" y="259961"/>
                </a:cubicBezTo>
                <a:cubicBezTo>
                  <a:pt x="173155" y="255199"/>
                  <a:pt x="149341" y="243292"/>
                  <a:pt x="192204" y="238530"/>
                </a:cubicBezTo>
                <a:cubicBezTo>
                  <a:pt x="193792" y="190111"/>
                  <a:pt x="164422" y="167886"/>
                  <a:pt x="204110" y="164711"/>
                </a:cubicBezTo>
                <a:cubicBezTo>
                  <a:pt x="210460" y="153598"/>
                  <a:pt x="220384" y="163122"/>
                  <a:pt x="230306" y="164710"/>
                </a:cubicBezTo>
                <a:cubicBezTo>
                  <a:pt x="240228" y="166298"/>
                  <a:pt x="251339" y="179794"/>
                  <a:pt x="263642" y="174238"/>
                </a:cubicBezTo>
                <a:cubicBezTo>
                  <a:pt x="275945" y="168682"/>
                  <a:pt x="303331" y="150820"/>
                  <a:pt x="316031" y="138517"/>
                </a:cubicBezTo>
                <a:cubicBezTo>
                  <a:pt x="328731" y="126214"/>
                  <a:pt x="327938" y="102004"/>
                  <a:pt x="332700" y="93273"/>
                </a:cubicBezTo>
                <a:cubicBezTo>
                  <a:pt x="337462" y="84542"/>
                  <a:pt x="339048" y="88116"/>
                  <a:pt x="344604" y="86132"/>
                </a:cubicBezTo>
                <a:cubicBezTo>
                  <a:pt x="363257" y="74225"/>
                  <a:pt x="363655" y="84541"/>
                  <a:pt x="373180" y="88510"/>
                </a:cubicBezTo>
                <a:cubicBezTo>
                  <a:pt x="382705" y="92479"/>
                  <a:pt x="387467" y="109547"/>
                  <a:pt x="401754" y="109944"/>
                </a:cubicBezTo>
                <a:cubicBezTo>
                  <a:pt x="416041" y="110341"/>
                  <a:pt x="427156" y="88510"/>
                  <a:pt x="444618" y="86129"/>
                </a:cubicBezTo>
                <a:cubicBezTo>
                  <a:pt x="462080" y="83748"/>
                  <a:pt x="469620" y="100815"/>
                  <a:pt x="480335" y="98037"/>
                </a:cubicBezTo>
                <a:cubicBezTo>
                  <a:pt x="491050" y="95259"/>
                  <a:pt x="490655" y="65492"/>
                  <a:pt x="497005" y="52792"/>
                </a:cubicBezTo>
                <a:cubicBezTo>
                  <a:pt x="503355" y="40092"/>
                  <a:pt x="520024" y="40091"/>
                  <a:pt x="530343" y="31360"/>
                </a:cubicBezTo>
                <a:cubicBezTo>
                  <a:pt x="540662" y="22629"/>
                  <a:pt x="550186" y="-3562"/>
                  <a:pt x="558917" y="407"/>
                </a:cubicBezTo>
                <a:cubicBezTo>
                  <a:pt x="567648" y="4376"/>
                  <a:pt x="560506" y="40886"/>
                  <a:pt x="568443" y="55173"/>
                </a:cubicBezTo>
                <a:cubicBezTo>
                  <a:pt x="576380" y="69460"/>
                  <a:pt x="586698" y="61129"/>
                  <a:pt x="592254" y="74226"/>
                </a:cubicBezTo>
                <a:cubicBezTo>
                  <a:pt x="588286" y="114707"/>
                  <a:pt x="578251" y="108312"/>
                  <a:pt x="608923" y="126613"/>
                </a:cubicBezTo>
                <a:cubicBezTo>
                  <a:pt x="633529" y="142488"/>
                  <a:pt x="558406" y="156731"/>
                  <a:pt x="587491" y="167095"/>
                </a:cubicBezTo>
                <a:cubicBezTo>
                  <a:pt x="593841" y="186938"/>
                  <a:pt x="571106" y="195624"/>
                  <a:pt x="604160" y="200432"/>
                </a:cubicBezTo>
                <a:cubicBezTo>
                  <a:pt x="624004" y="206782"/>
                  <a:pt x="614764" y="230549"/>
                  <a:pt x="644642" y="229007"/>
                </a:cubicBezTo>
                <a:cubicBezTo>
                  <a:pt x="649405" y="241310"/>
                  <a:pt x="641468" y="230591"/>
                  <a:pt x="632737" y="255197"/>
                </a:cubicBezTo>
                <a:cubicBezTo>
                  <a:pt x="631150" y="262340"/>
                  <a:pt x="629563" y="262739"/>
                  <a:pt x="632738" y="267105"/>
                </a:cubicBezTo>
                <a:cubicBezTo>
                  <a:pt x="635913" y="271471"/>
                  <a:pt x="641072" y="275836"/>
                  <a:pt x="644644" y="271867"/>
                </a:cubicBezTo>
                <a:cubicBezTo>
                  <a:pt x="644644" y="282186"/>
                  <a:pt x="665282" y="232577"/>
                  <a:pt x="656550" y="248055"/>
                </a:cubicBezTo>
                <a:cubicBezTo>
                  <a:pt x="652581" y="253611"/>
                  <a:pt x="706557" y="213129"/>
                  <a:pt x="694650" y="233767"/>
                </a:cubicBezTo>
                <a:cubicBezTo>
                  <a:pt x="693063" y="240514"/>
                  <a:pt x="702190" y="229003"/>
                  <a:pt x="699412" y="259960"/>
                </a:cubicBezTo>
                <a:cubicBezTo>
                  <a:pt x="685125" y="265119"/>
                  <a:pt x="756166" y="245276"/>
                  <a:pt x="737512" y="262342"/>
                </a:cubicBezTo>
                <a:cubicBezTo>
                  <a:pt x="736321" y="265914"/>
                  <a:pt x="740291" y="269485"/>
                  <a:pt x="716081" y="288535"/>
                </a:cubicBezTo>
                <a:cubicBezTo>
                  <a:pt x="706556" y="299648"/>
                  <a:pt x="710525" y="319094"/>
                  <a:pt x="689887" y="333779"/>
                </a:cubicBezTo>
                <a:cubicBezTo>
                  <a:pt x="679568" y="344495"/>
                  <a:pt x="679966" y="362354"/>
                  <a:pt x="663694" y="369498"/>
                </a:cubicBezTo>
                <a:cubicBezTo>
                  <a:pt x="647422" y="376642"/>
                  <a:pt x="625592" y="370692"/>
                  <a:pt x="618448" y="376645"/>
                </a:cubicBezTo>
                <a:cubicBezTo>
                  <a:pt x="637498" y="384583"/>
                  <a:pt x="611702" y="378229"/>
                  <a:pt x="611305" y="388547"/>
                </a:cubicBezTo>
                <a:cubicBezTo>
                  <a:pt x="610908" y="398865"/>
                  <a:pt x="604956" y="448474"/>
                  <a:pt x="597018" y="469509"/>
                </a:cubicBezTo>
                <a:cubicBezTo>
                  <a:pt x="574793" y="478638"/>
                  <a:pt x="611701" y="486182"/>
                  <a:pt x="613685" y="509995"/>
                </a:cubicBezTo>
                <a:cubicBezTo>
                  <a:pt x="615272" y="523092"/>
                  <a:pt x="593843" y="517134"/>
                  <a:pt x="592255" y="526659"/>
                </a:cubicBezTo>
                <a:cubicBezTo>
                  <a:pt x="589080" y="533405"/>
                  <a:pt x="607735" y="542138"/>
                  <a:pt x="608925" y="550473"/>
                </a:cubicBezTo>
                <a:cubicBezTo>
                  <a:pt x="610115" y="558808"/>
                  <a:pt x="590667" y="565159"/>
                  <a:pt x="599398" y="576668"/>
                </a:cubicBezTo>
                <a:cubicBezTo>
                  <a:pt x="608129" y="588177"/>
                  <a:pt x="632737" y="610003"/>
                  <a:pt x="647024" y="619528"/>
                </a:cubicBezTo>
                <a:cubicBezTo>
                  <a:pt x="661311" y="629053"/>
                  <a:pt x="668057" y="627073"/>
                  <a:pt x="666073" y="633820"/>
                </a:cubicBezTo>
                <a:cubicBezTo>
                  <a:pt x="664089" y="640567"/>
                  <a:pt x="660915" y="673107"/>
                  <a:pt x="649406" y="679059"/>
                </a:cubicBezTo>
                <a:cubicBezTo>
                  <a:pt x="637897" y="685011"/>
                  <a:pt x="606940" y="669137"/>
                  <a:pt x="606543" y="679059"/>
                </a:cubicBezTo>
                <a:cubicBezTo>
                  <a:pt x="606146" y="688981"/>
                  <a:pt x="621625" y="712397"/>
                  <a:pt x="632737" y="719541"/>
                </a:cubicBezTo>
                <a:cubicBezTo>
                  <a:pt x="643849" y="726685"/>
                  <a:pt x="652581" y="716366"/>
                  <a:pt x="661312" y="717160"/>
                </a:cubicBezTo>
                <a:cubicBezTo>
                  <a:pt x="670043" y="717954"/>
                  <a:pt x="689092" y="739784"/>
                  <a:pt x="694648" y="750499"/>
                </a:cubicBezTo>
                <a:cubicBezTo>
                  <a:pt x="700204" y="761214"/>
                  <a:pt x="679456" y="759580"/>
                  <a:pt x="677981" y="767166"/>
                </a:cubicBezTo>
                <a:cubicBezTo>
                  <a:pt x="676506" y="774752"/>
                  <a:pt x="675878" y="786491"/>
                  <a:pt x="669131" y="793635"/>
                </a:cubicBezTo>
                <a:cubicBezTo>
                  <a:pt x="662384" y="800779"/>
                  <a:pt x="657056" y="807695"/>
                  <a:pt x="637497" y="810030"/>
                </a:cubicBezTo>
                <a:cubicBezTo>
                  <a:pt x="620319" y="790934"/>
                  <a:pt x="601781" y="804472"/>
                  <a:pt x="587494" y="798122"/>
                </a:cubicBezTo>
                <a:cubicBezTo>
                  <a:pt x="574398" y="793359"/>
                  <a:pt x="542250" y="800107"/>
                  <a:pt x="535106" y="795741"/>
                </a:cubicBezTo>
                <a:cubicBezTo>
                  <a:pt x="527962" y="791375"/>
                  <a:pt x="541851" y="772724"/>
                  <a:pt x="532723" y="774311"/>
                </a:cubicBezTo>
                <a:cubicBezTo>
                  <a:pt x="523595" y="775899"/>
                  <a:pt x="507325" y="771928"/>
                  <a:pt x="497006" y="774309"/>
                </a:cubicBezTo>
                <a:cubicBezTo>
                  <a:pt x="486687" y="776690"/>
                  <a:pt x="494226" y="780661"/>
                  <a:pt x="482717" y="786217"/>
                </a:cubicBezTo>
                <a:cubicBezTo>
                  <a:pt x="471208" y="791773"/>
                  <a:pt x="457715" y="804869"/>
                  <a:pt x="447000" y="812409"/>
                </a:cubicBezTo>
                <a:cubicBezTo>
                  <a:pt x="436285" y="819949"/>
                  <a:pt x="417632" y="823523"/>
                  <a:pt x="406519" y="826698"/>
                </a:cubicBezTo>
                <a:cubicBezTo>
                  <a:pt x="395406" y="829873"/>
                  <a:pt x="387864" y="840192"/>
                  <a:pt x="380323" y="838604"/>
                </a:cubicBezTo>
                <a:cubicBezTo>
                  <a:pt x="372782" y="837016"/>
                  <a:pt x="376356" y="831459"/>
                  <a:pt x="373181" y="821934"/>
                </a:cubicBezTo>
                <a:cubicBezTo>
                  <a:pt x="370006" y="812409"/>
                  <a:pt x="368813" y="802886"/>
                  <a:pt x="354129" y="795742"/>
                </a:cubicBezTo>
                <a:cubicBezTo>
                  <a:pt x="339445" y="788598"/>
                  <a:pt x="327937" y="787803"/>
                  <a:pt x="294600" y="776691"/>
                </a:cubicBezTo>
                <a:cubicBezTo>
                  <a:pt x="261263" y="765579"/>
                  <a:pt x="181091" y="730654"/>
                  <a:pt x="154104" y="729067"/>
                </a:cubicBezTo>
                <a:cubicBezTo>
                  <a:pt x="127117" y="727480"/>
                  <a:pt x="136134" y="729813"/>
                  <a:pt x="125531" y="731446"/>
                </a:cubicBezTo>
                <a:cubicBezTo>
                  <a:pt x="114928" y="733079"/>
                  <a:pt x="100409" y="729738"/>
                  <a:pt x="90487" y="729341"/>
                </a:cubicBezTo>
                <a:cubicBezTo>
                  <a:pt x="80565" y="728944"/>
                  <a:pt x="81081" y="729860"/>
                  <a:pt x="66000" y="729066"/>
                </a:cubicBezTo>
                <a:cubicBezTo>
                  <a:pt x="50919" y="728272"/>
                  <a:pt x="26478" y="721755"/>
                  <a:pt x="0" y="734104"/>
                </a:cubicBezTo>
              </a:path>
            </a:pathLst>
          </a:custGeom>
          <a:noFill/>
          <a:ln w="158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5"/>
          <a:srcRect r="13202"/>
          <a:stretch/>
        </p:blipFill>
        <p:spPr>
          <a:xfrm>
            <a:off x="4713790" y="4090628"/>
            <a:ext cx="913287" cy="1117679"/>
          </a:xfrm>
          <a:prstGeom prst="rect">
            <a:avLst/>
          </a:prstGeom>
        </p:spPr>
      </p:pic>
      <p:cxnSp>
        <p:nvCxnSpPr>
          <p:cNvPr id="35" name="直線コネクタ 34"/>
          <p:cNvCxnSpPr/>
          <p:nvPr/>
        </p:nvCxnSpPr>
        <p:spPr>
          <a:xfrm>
            <a:off x="167421" y="50840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0" y="28209"/>
            <a:ext cx="166584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１．大阪の管路の状況</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14</a:t>
            </a:fld>
            <a:endParaRPr lang="ja-JP" altLang="en-US"/>
          </a:p>
        </p:txBody>
      </p:sp>
    </p:spTree>
    <p:extLst>
      <p:ext uri="{BB962C8B-B14F-4D97-AF65-F5344CB8AC3E}">
        <p14:creationId xmlns:p14="http://schemas.microsoft.com/office/powerpoint/2010/main" val="4082816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a:extLst>
              <a:ext uri="{FF2B5EF4-FFF2-40B4-BE49-F238E27FC236}">
                <a16:creationId xmlns="" xmlns:a16="http://schemas.microsoft.com/office/drawing/2014/main" id="{7211C01A-2385-49F6-8E30-C8AF48A495E8}"/>
              </a:ext>
            </a:extLst>
          </p:cNvPr>
          <p:cNvGraphicFramePr/>
          <p:nvPr>
            <p:extLst>
              <p:ext uri="{D42A27DB-BD31-4B8C-83A1-F6EECF244321}">
                <p14:modId xmlns:p14="http://schemas.microsoft.com/office/powerpoint/2010/main" val="913712026"/>
              </p:ext>
            </p:extLst>
          </p:nvPr>
        </p:nvGraphicFramePr>
        <p:xfrm>
          <a:off x="128785" y="3622490"/>
          <a:ext cx="8167156" cy="298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コネクタ 6">
            <a:extLst>
              <a:ext uri="{FF2B5EF4-FFF2-40B4-BE49-F238E27FC236}">
                <a16:creationId xmlns="" xmlns:a16="http://schemas.microsoft.com/office/drawing/2014/main" id="{B2E0EA37-7971-456B-AEDF-B398340F122D}"/>
              </a:ext>
            </a:extLst>
          </p:cNvPr>
          <p:cNvCxnSpPr/>
          <p:nvPr/>
        </p:nvCxnSpPr>
        <p:spPr>
          <a:xfrm>
            <a:off x="481630" y="5185451"/>
            <a:ext cx="8244000" cy="213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702287522"/>
              </p:ext>
            </p:extLst>
          </p:nvPr>
        </p:nvGraphicFramePr>
        <p:xfrm>
          <a:off x="5766525" y="928268"/>
          <a:ext cx="3130868" cy="2235300"/>
        </p:xfrm>
        <a:graphic>
          <a:graphicData uri="http://schemas.openxmlformats.org/drawingml/2006/table">
            <a:tbl>
              <a:tblPr firstRow="1" bandRow="1">
                <a:tableStyleId>{5940675A-B579-460E-94D1-54222C63F5DA}</a:tableStyleId>
              </a:tblPr>
              <a:tblGrid>
                <a:gridCol w="844868">
                  <a:extLst>
                    <a:ext uri="{9D8B030D-6E8A-4147-A177-3AD203B41FA5}">
                      <a16:colId xmlns="" xmlns:a16="http://schemas.microsoft.com/office/drawing/2014/main" val="297112895"/>
                    </a:ext>
                  </a:extLst>
                </a:gridCol>
                <a:gridCol w="762000">
                  <a:extLst>
                    <a:ext uri="{9D8B030D-6E8A-4147-A177-3AD203B41FA5}">
                      <a16:colId xmlns="" xmlns:a16="http://schemas.microsoft.com/office/drawing/2014/main" val="1790340712"/>
                    </a:ext>
                  </a:extLst>
                </a:gridCol>
                <a:gridCol w="762000">
                  <a:extLst>
                    <a:ext uri="{9D8B030D-6E8A-4147-A177-3AD203B41FA5}">
                      <a16:colId xmlns="" xmlns:a16="http://schemas.microsoft.com/office/drawing/2014/main" val="3063529805"/>
                    </a:ext>
                  </a:extLst>
                </a:gridCol>
                <a:gridCol w="762000">
                  <a:extLst>
                    <a:ext uri="{9D8B030D-6E8A-4147-A177-3AD203B41FA5}">
                      <a16:colId xmlns="" xmlns:a16="http://schemas.microsoft.com/office/drawing/2014/main" val="444755393"/>
                    </a:ext>
                  </a:extLst>
                </a:gridCol>
              </a:tblGrid>
              <a:tr h="148409">
                <a:tc rowSpan="2">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導送配水管延長</a:t>
                      </a:r>
                    </a:p>
                  </a:txBody>
                  <a:tcPr marT="36000" marB="36000">
                    <a:lnB w="12700" cap="flat" cmpd="sng" algn="ctr">
                      <a:solidFill>
                        <a:schemeClr val="tx1"/>
                      </a:solidFill>
                      <a:prstDash val="dash"/>
                      <a:round/>
                      <a:headEnd type="none" w="med" len="med"/>
                      <a:tailEnd type="none" w="med" len="med"/>
                    </a:lnB>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耐用年数超過管路</a:t>
                      </a:r>
                    </a:p>
                  </a:txBody>
                  <a:tcPr marT="36000" marB="36000">
                    <a:lnB w="12700" cap="flat" cmpd="sng" algn="ctr">
                      <a:solidFill>
                        <a:schemeClr val="tx1"/>
                      </a:solidFill>
                      <a:prstDash val="dash"/>
                      <a:round/>
                      <a:headEnd type="none" w="med" len="med"/>
                      <a:tailEnd type="none" w="med" len="med"/>
                    </a:lnB>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老朽管率</a:t>
                      </a:r>
                    </a:p>
                  </a:txBody>
                  <a:tcPr marT="36000" marB="36000">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 xmlns:a16="http://schemas.microsoft.com/office/drawing/2014/main" val="3637081539"/>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km</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solidFill>
                      <a:schemeClr val="bg1"/>
                    </a:solidFill>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km</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solidFill>
                      <a:schemeClr val="bg1"/>
                    </a:solidFill>
                  </a:tcPr>
                </a:tc>
                <a:tc>
                  <a:txBody>
                    <a:bodyPr/>
                    <a:lstStyle/>
                    <a:p>
                      <a:pPr algn="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solidFill>
                      <a:schemeClr val="bg1"/>
                    </a:solidFill>
                  </a:tcPr>
                </a:tc>
                <a:extLst>
                  <a:ext uri="{0D108BD9-81ED-4DB2-BD59-A6C34878D82A}">
                    <a16:rowId xmlns="" xmlns:a16="http://schemas.microsoft.com/office/drawing/2014/main" val="1189510391"/>
                  </a:ext>
                </a:extLst>
              </a:tr>
              <a:tr h="0">
                <a:tc>
                  <a:txBody>
                    <a:bodyPr/>
                    <a:lstStyle/>
                    <a:p>
                      <a:r>
                        <a:rPr kumimoji="1" lang="ja-JP" altLang="en-US" sz="1100" b="1" u="sng" dirty="0">
                          <a:solidFill>
                            <a:schemeClr val="tx1"/>
                          </a:solidFill>
                          <a:latin typeface="Meiryo UI" panose="020B0604030504040204" pitchFamily="50" charset="-128"/>
                          <a:ea typeface="Meiryo UI" panose="020B0604030504040204" pitchFamily="50" charset="-128"/>
                        </a:rPr>
                        <a:t>大阪</a:t>
                      </a:r>
                    </a:p>
                  </a:txBody>
                  <a:tcPr marT="36000" marB="36000">
                    <a:solidFill>
                      <a:schemeClr val="bg1"/>
                    </a:solidFill>
                  </a:tcPr>
                </a:tc>
                <a:tc>
                  <a:txBody>
                    <a:bodyPr/>
                    <a:lstStyle/>
                    <a:p>
                      <a:pPr algn="r"/>
                      <a:r>
                        <a:rPr kumimoji="1" lang="en-US" altLang="ja-JP" sz="1200" b="1" u="sng" dirty="0">
                          <a:solidFill>
                            <a:schemeClr val="tx1"/>
                          </a:solidFill>
                          <a:latin typeface="Meiryo UI" panose="020B0604030504040204" pitchFamily="50" charset="-128"/>
                          <a:ea typeface="Meiryo UI" panose="020B0604030504040204" pitchFamily="50" charset="-128"/>
                        </a:rPr>
                        <a:t>24,089</a:t>
                      </a:r>
                      <a:endParaRPr kumimoji="1" lang="ja-JP" altLang="en-US" sz="1200" b="1" u="sng"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b="1" u="sng" dirty="0">
                          <a:solidFill>
                            <a:schemeClr val="tx1"/>
                          </a:solidFill>
                          <a:latin typeface="Meiryo UI" panose="020B0604030504040204" pitchFamily="50" charset="-128"/>
                          <a:ea typeface="Meiryo UI" panose="020B0604030504040204" pitchFamily="50" charset="-128"/>
                        </a:rPr>
                        <a:t>7,155</a:t>
                      </a:r>
                      <a:endParaRPr kumimoji="1" lang="ja-JP" altLang="en-US" sz="1200" b="1" u="sng"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b="1" u="sng" dirty="0">
                          <a:solidFill>
                            <a:schemeClr val="tx1"/>
                          </a:solidFill>
                          <a:latin typeface="Meiryo UI" panose="020B0604030504040204" pitchFamily="50" charset="-128"/>
                          <a:ea typeface="Meiryo UI" panose="020B0604030504040204" pitchFamily="50" charset="-128"/>
                        </a:rPr>
                        <a:t>29.7</a:t>
                      </a:r>
                      <a:endParaRPr kumimoji="1" lang="ja-JP" altLang="en-US" sz="1200" b="1" u="sng"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 xmlns:a16="http://schemas.microsoft.com/office/drawing/2014/main" val="2228727971"/>
                  </a:ext>
                </a:extLst>
              </a:tr>
              <a:tr h="0">
                <a:tc>
                  <a:txBody>
                    <a:bodyPr/>
                    <a:lstStyle/>
                    <a:p>
                      <a:r>
                        <a:rPr kumimoji="1" lang="ja-JP" altLang="en-US" sz="1100" dirty="0" smtClean="0">
                          <a:latin typeface="Meiryo UI" panose="020B0604030504040204" pitchFamily="50" charset="-128"/>
                          <a:ea typeface="Meiryo UI" panose="020B0604030504040204" pitchFamily="50" charset="-128"/>
                        </a:rPr>
                        <a:t>東京</a:t>
                      </a:r>
                      <a:endParaRPr kumimoji="1" lang="ja-JP" altLang="en-US" sz="1100" dirty="0">
                        <a:latin typeface="Meiryo UI" panose="020B0604030504040204" pitchFamily="50" charset="-128"/>
                        <a:ea typeface="Meiryo UI" panose="020B0604030504040204" pitchFamily="50" charset="-128"/>
                      </a:endParaRPr>
                    </a:p>
                  </a:txBody>
                  <a:tcPr marT="36000" marB="36000">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29,020</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3,935</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13.6</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 xmlns:a16="http://schemas.microsoft.com/office/drawing/2014/main" val="2295902372"/>
                  </a:ext>
                </a:extLst>
              </a:tr>
              <a:tr h="0">
                <a:tc>
                  <a:txBody>
                    <a:bodyPr/>
                    <a:lstStyle/>
                    <a:p>
                      <a:r>
                        <a:rPr kumimoji="1" lang="ja-JP" altLang="en-US" sz="1100" dirty="0">
                          <a:latin typeface="Meiryo UI" panose="020B0604030504040204" pitchFamily="50" charset="-128"/>
                          <a:ea typeface="Meiryo UI" panose="020B0604030504040204" pitchFamily="50" charset="-128"/>
                        </a:rPr>
                        <a:t>神奈川</a:t>
                      </a:r>
                    </a:p>
                  </a:txBody>
                  <a:tcPr marT="36000" marB="36000">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26,119</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5,967</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22.8</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 xmlns:a16="http://schemas.microsoft.com/office/drawing/2014/main" val="868716981"/>
                  </a:ext>
                </a:extLst>
              </a:tr>
              <a:tr h="0">
                <a:tc>
                  <a:txBody>
                    <a:bodyPr/>
                    <a:lstStyle/>
                    <a:p>
                      <a:r>
                        <a:rPr kumimoji="1" lang="ja-JP" altLang="en-US" sz="1100" dirty="0">
                          <a:latin typeface="Meiryo UI" panose="020B0604030504040204" pitchFamily="50" charset="-128"/>
                          <a:ea typeface="Meiryo UI" panose="020B0604030504040204" pitchFamily="50" charset="-128"/>
                        </a:rPr>
                        <a:t>愛知</a:t>
                      </a:r>
                    </a:p>
                  </a:txBody>
                  <a:tcPr marT="36000" marB="36000">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40,450</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6,469</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16.0</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 xmlns:a16="http://schemas.microsoft.com/office/drawing/2014/main" val="3695114394"/>
                  </a:ext>
                </a:extLst>
              </a:tr>
              <a:tr h="0">
                <a:tc>
                  <a:txBody>
                    <a:bodyPr/>
                    <a:lstStyle/>
                    <a:p>
                      <a:r>
                        <a:rPr kumimoji="1" lang="ja-JP" altLang="en-US" sz="1100" dirty="0">
                          <a:latin typeface="Meiryo UI" panose="020B0604030504040204" pitchFamily="50" charset="-128"/>
                          <a:ea typeface="Meiryo UI" panose="020B0604030504040204" pitchFamily="50" charset="-128"/>
                        </a:rPr>
                        <a:t>兵庫</a:t>
                      </a:r>
                    </a:p>
                  </a:txBody>
                  <a:tcPr marT="36000" marB="36000">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27,572</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4,207</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15.3</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 xmlns:a16="http://schemas.microsoft.com/office/drawing/2014/main" val="1056739376"/>
                  </a:ext>
                </a:extLst>
              </a:tr>
              <a:tr h="0">
                <a:tc gridSpan="3">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全国平均</a:t>
                      </a:r>
                    </a:p>
                  </a:txBody>
                  <a:tcPr marT="36000" marB="36000">
                    <a:solidFill>
                      <a:schemeClr val="bg1"/>
                    </a:solidFill>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rPr>
                        <a:t>15.1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solidFill>
                      <a:schemeClr val="bg1"/>
                    </a:solidFill>
                  </a:tcPr>
                </a:tc>
                <a:extLst>
                  <a:ext uri="{0D108BD9-81ED-4DB2-BD59-A6C34878D82A}">
                    <a16:rowId xmlns="" xmlns:a16="http://schemas.microsoft.com/office/drawing/2014/main" val="10007"/>
                  </a:ext>
                </a:extLst>
              </a:tr>
            </a:tbl>
          </a:graphicData>
        </a:graphic>
      </p:graphicFrame>
      <p:sp>
        <p:nvSpPr>
          <p:cNvPr id="9" name="テキスト ボックス 8"/>
          <p:cNvSpPr txBox="1"/>
          <p:nvPr/>
        </p:nvSpPr>
        <p:spPr>
          <a:xfrm>
            <a:off x="5806541" y="613170"/>
            <a:ext cx="3050835"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府内市町村</a:t>
            </a:r>
            <a:r>
              <a:rPr kumimoji="1" lang="ja-JP" altLang="en-US" sz="1200" b="1" dirty="0">
                <a:latin typeface="Meiryo UI" panose="020B0604030504040204" pitchFamily="50" charset="-128"/>
                <a:ea typeface="Meiryo UI" panose="020B0604030504040204" pitchFamily="50" charset="-128"/>
              </a:rPr>
              <a:t>の全配水管延長と耐用年数超過</a:t>
            </a:r>
          </a:p>
        </p:txBody>
      </p:sp>
      <p:sp>
        <p:nvSpPr>
          <p:cNvPr id="10" name="正方形/長方形 9"/>
          <p:cNvSpPr/>
          <p:nvPr/>
        </p:nvSpPr>
        <p:spPr>
          <a:xfrm>
            <a:off x="8142789" y="902869"/>
            <a:ext cx="756000" cy="226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1" name="テキスト ボックス 10"/>
          <p:cNvSpPr txBox="1"/>
          <p:nvPr/>
        </p:nvSpPr>
        <p:spPr>
          <a:xfrm>
            <a:off x="1912703" y="95361"/>
            <a:ext cx="5485079"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府内市町村管路</a:t>
            </a:r>
            <a:r>
              <a:rPr lang="ja-JP" altLang="ja-JP" b="1" dirty="0">
                <a:latin typeface="Meiryo UI" panose="020B0604030504040204" pitchFamily="50" charset="-128"/>
                <a:ea typeface="Meiryo UI" panose="020B0604030504040204" pitchFamily="50" charset="-128"/>
              </a:rPr>
              <a:t>の</a:t>
            </a:r>
            <a:r>
              <a:rPr lang="ja-JP" altLang="en-US" b="1" dirty="0">
                <a:latin typeface="Meiryo UI" panose="020B0604030504040204" pitchFamily="50" charset="-128"/>
                <a:ea typeface="Meiryo UI" panose="020B0604030504040204" pitchFamily="50" charset="-128"/>
              </a:rPr>
              <a:t>老朽化の状況</a:t>
            </a:r>
            <a:endParaRPr lang="ja-JP" altLang="ja-JP"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67421" y="778217"/>
            <a:ext cx="5520475"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府内市町村の全ての「老朽管率」（耐用年数</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年を超える管路）は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29.7</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7,155km</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）に達し、全国平均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15.1</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の約</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倍。</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754658" y="4938639"/>
            <a:ext cx="1332000"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全国平均　</a:t>
            </a:r>
            <a:r>
              <a:rPr lang="en-US" altLang="ja-JP" sz="1000" dirty="0">
                <a:latin typeface="Meiryo UI" panose="020B0604030504040204" pitchFamily="50" charset="-128"/>
                <a:ea typeface="Meiryo UI" panose="020B0604030504040204" pitchFamily="50" charset="-128"/>
              </a:rPr>
              <a:t>15.1</a:t>
            </a:r>
            <a:r>
              <a:rPr kumimoji="1" lang="ja-JP" altLang="en-US" sz="1000" dirty="0">
                <a:latin typeface="Meiryo UI" panose="020B0604030504040204" pitchFamily="50" charset="-128"/>
                <a:ea typeface="Meiryo UI" panose="020B0604030504040204" pitchFamily="50" charset="-128"/>
              </a:rPr>
              <a:t>％</a:t>
            </a:r>
          </a:p>
        </p:txBody>
      </p:sp>
      <p:cxnSp>
        <p:nvCxnSpPr>
          <p:cNvPr id="13" name="直線コネクタ 12">
            <a:extLst>
              <a:ext uri="{FF2B5EF4-FFF2-40B4-BE49-F238E27FC236}">
                <a16:creationId xmlns="" xmlns:a16="http://schemas.microsoft.com/office/drawing/2014/main" id="{B2E0EA37-7971-456B-AEDF-B398340F122D}"/>
              </a:ext>
            </a:extLst>
          </p:cNvPr>
          <p:cNvCxnSpPr/>
          <p:nvPr/>
        </p:nvCxnSpPr>
        <p:spPr>
          <a:xfrm>
            <a:off x="481630" y="4566787"/>
            <a:ext cx="8244000" cy="213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754658" y="4320825"/>
            <a:ext cx="1332000"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rPr>
              <a:t>大阪府</a:t>
            </a:r>
            <a:r>
              <a:rPr kumimoji="1" lang="ja-JP" altLang="en-US" sz="1000" dirty="0">
                <a:latin typeface="Meiryo UI" panose="020B0604030504040204" pitchFamily="50" charset="-128"/>
                <a:ea typeface="Meiryo UI" panose="020B0604030504040204" pitchFamily="50" charset="-128"/>
              </a:rPr>
              <a:t>平均　</a:t>
            </a:r>
            <a:r>
              <a:rPr lang="en-US" altLang="ja-JP" sz="1000" dirty="0">
                <a:latin typeface="Meiryo UI" panose="020B0604030504040204" pitchFamily="50" charset="-128"/>
                <a:ea typeface="Meiryo UI" panose="020B0604030504040204" pitchFamily="50" charset="-128"/>
              </a:rPr>
              <a:t>29.7</a:t>
            </a:r>
            <a:r>
              <a:rPr kumimoji="1" lang="ja-JP" altLang="en-US" sz="1000" dirty="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5764269" y="3180407"/>
            <a:ext cx="3096000"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上記数値には</a:t>
            </a:r>
            <a:r>
              <a:rPr kumimoji="1" lang="ja-JP" altLang="en-US" sz="1100" dirty="0">
                <a:latin typeface="Meiryo UI" panose="020B0604030504040204" pitchFamily="50" charset="-128"/>
                <a:ea typeface="Meiryo UI" panose="020B0604030504040204" pitchFamily="50" charset="-128"/>
              </a:rPr>
              <a:t>企業団営事業分も</a:t>
            </a:r>
            <a:r>
              <a:rPr kumimoji="1" lang="ja-JP" altLang="en-US" sz="1100" dirty="0" smtClean="0">
                <a:latin typeface="Meiryo UI" panose="020B0604030504040204" pitchFamily="50" charset="-128"/>
                <a:ea typeface="Meiryo UI" panose="020B0604030504040204" pitchFamily="50" charset="-128"/>
              </a:rPr>
              <a:t>含む</a:t>
            </a:r>
            <a:endParaRPr kumimoji="1" lang="en-US" altLang="ja-JP" sz="1100" dirty="0">
              <a:solidFill>
                <a:srgbClr val="FF000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81630" y="6567442"/>
            <a:ext cx="3420000" cy="261610"/>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出典：総務省　地方公営企業年鑑（</a:t>
            </a:r>
            <a:r>
              <a:rPr lang="en-US" altLang="ja-JP" sz="1050" dirty="0">
                <a:latin typeface="Meiryo UI" panose="020B0604030504040204" pitchFamily="50" charset="-128"/>
                <a:ea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rPr>
              <a:t>年）</a:t>
            </a:r>
            <a:endParaRPr lang="en-US" altLang="ja-JP" sz="1050" dirty="0">
              <a:latin typeface="Meiryo UI" panose="020B0604030504040204" pitchFamily="50" charset="-128"/>
              <a:ea typeface="Meiryo UI" panose="020B0604030504040204" pitchFamily="50" charset="-128"/>
            </a:endParaRPr>
          </a:p>
        </p:txBody>
      </p:sp>
      <p:cxnSp>
        <p:nvCxnSpPr>
          <p:cNvPr id="20" name="直線コネクタ 19"/>
          <p:cNvCxnSpPr/>
          <p:nvPr/>
        </p:nvCxnSpPr>
        <p:spPr>
          <a:xfrm>
            <a:off x="167421" y="50840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88922" y="1624789"/>
            <a:ext cx="5277472" cy="1569660"/>
          </a:xfrm>
          <a:prstGeom prst="rect">
            <a:avLst/>
          </a:prstGeom>
          <a:ln>
            <a:solidFill>
              <a:schemeClr val="bg1">
                <a:lumMod val="75000"/>
              </a:schemeClr>
            </a:solidFill>
          </a:ln>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に管路の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課題が指摘される場合、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老朽管率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を使うことが多いが、大阪は、管路を含めた水道設備の整備が他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都市より早い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という経緯もあり、「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老朽化」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が早く到来するという特徴がある。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老朽管率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とは「法定耐用年数の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年を超える管路の率」であるが、管路種別によっては寿命が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年を超えるものもある。さらに、震災時の管路破裂リスクは地盤などの地勢要因が大きく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路の持続可能性を示す指標として、老朽化のみで判断することは適切ではない。</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 xmlns:a16="http://schemas.microsoft.com/office/drawing/2014/main" id="{55D23E93-7116-4306-B087-1C269A9333D4}"/>
              </a:ext>
            </a:extLst>
          </p:cNvPr>
          <p:cNvSpPr txBox="1"/>
          <p:nvPr/>
        </p:nvSpPr>
        <p:spPr>
          <a:xfrm>
            <a:off x="3684388" y="3592275"/>
            <a:ext cx="1426994"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管</a:t>
            </a:r>
            <a:r>
              <a:rPr lang="ja-JP" altLang="en-US" sz="1400" b="1" dirty="0">
                <a:latin typeface="Meiryo UI" panose="020B0604030504040204" pitchFamily="50" charset="-128"/>
                <a:ea typeface="Meiryo UI" panose="020B0604030504040204" pitchFamily="50" charset="-128"/>
              </a:rPr>
              <a:t>路の</a:t>
            </a:r>
            <a:r>
              <a:rPr lang="ja-JP" altLang="en-US" sz="1400" b="1" dirty="0" smtClean="0">
                <a:latin typeface="Meiryo UI" panose="020B0604030504040204" pitchFamily="50" charset="-128"/>
                <a:ea typeface="Meiryo UI" panose="020B0604030504040204" pitchFamily="50" charset="-128"/>
              </a:rPr>
              <a:t>老朽管率</a:t>
            </a:r>
            <a:endParaRPr lang="en-US" altLang="ja-JP" sz="1200" dirty="0">
              <a:latin typeface="Meiryo UI" panose="020B0604030504040204" pitchFamily="50" charset="-128"/>
              <a:ea typeface="Meiryo UI" panose="020B0604030504040204" pitchFamily="50" charset="-128"/>
            </a:endParaRPr>
          </a:p>
        </p:txBody>
      </p:sp>
      <p:sp>
        <p:nvSpPr>
          <p:cNvPr id="22" name="正方形/長方形 21"/>
          <p:cNvSpPr/>
          <p:nvPr/>
        </p:nvSpPr>
        <p:spPr>
          <a:xfrm>
            <a:off x="0" y="28209"/>
            <a:ext cx="166584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１．大阪の管路の状況</a:t>
            </a:r>
            <a:endParaRPr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0852C555-0D64-4388-834A-3E059AADB174}" type="slidenum">
              <a:rPr lang="ja-JP" altLang="en-US" smtClean="0"/>
              <a:pPr/>
              <a:t>15</a:t>
            </a:fld>
            <a:endParaRPr lang="ja-JP" altLang="en-US"/>
          </a:p>
        </p:txBody>
      </p:sp>
    </p:spTree>
    <p:extLst>
      <p:ext uri="{BB962C8B-B14F-4D97-AF65-F5344CB8AC3E}">
        <p14:creationId xmlns:p14="http://schemas.microsoft.com/office/powerpoint/2010/main" val="4112420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484442" y="3909327"/>
            <a:ext cx="1543718" cy="14589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7017675" y="3899103"/>
            <a:ext cx="2001844" cy="14589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グラフ 32"/>
          <p:cNvGraphicFramePr/>
          <p:nvPr>
            <p:extLst>
              <p:ext uri="{D42A27DB-BD31-4B8C-83A1-F6EECF244321}">
                <p14:modId xmlns:p14="http://schemas.microsoft.com/office/powerpoint/2010/main" val="3297661230"/>
              </p:ext>
            </p:extLst>
          </p:nvPr>
        </p:nvGraphicFramePr>
        <p:xfrm>
          <a:off x="122021" y="1648460"/>
          <a:ext cx="2314226" cy="518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218936" y="585676"/>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66274" y="272524"/>
            <a:ext cx="5545108"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耐震適合率と管路更新率　～リスクに対する対応ができているか</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F57EAD04-6CCD-4964-8DF0-566AE63681AC}"/>
              </a:ext>
            </a:extLst>
          </p:cNvPr>
          <p:cNvSpPr txBox="1"/>
          <p:nvPr/>
        </p:nvSpPr>
        <p:spPr>
          <a:xfrm>
            <a:off x="6283576" y="5603552"/>
            <a:ext cx="2055203" cy="276999"/>
          </a:xfrm>
          <a:prstGeom prst="rect">
            <a:avLst/>
          </a:prstGeom>
          <a:noFill/>
        </p:spPr>
        <p:txBody>
          <a:bodyPr vert="horz" wrap="square" rtlCol="0">
            <a:spAutoFit/>
          </a:bodyPr>
          <a:lstStyle/>
          <a:p>
            <a:r>
              <a:rPr lang="ja-JP" altLang="en-US" sz="1200" b="1" dirty="0">
                <a:latin typeface="Meiryo UI" panose="020B0604030504040204" pitchFamily="50" charset="-128"/>
                <a:ea typeface="Meiryo UI" panose="020B0604030504040204" pitchFamily="50" charset="-128"/>
              </a:rPr>
              <a:t>管路</a:t>
            </a:r>
            <a:r>
              <a:rPr lang="ja-JP" altLang="en-US" sz="1200" b="1" dirty="0" smtClean="0">
                <a:latin typeface="Meiryo UI" panose="020B0604030504040204" pitchFamily="50" charset="-128"/>
                <a:ea typeface="Meiryo UI" panose="020B0604030504040204" pitchFamily="50" charset="-128"/>
              </a:rPr>
              <a:t>更新率</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年平均（％</a:t>
            </a:r>
            <a:r>
              <a:rPr lang="ja-JP" altLang="en-US"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5492216" y="3903876"/>
            <a:ext cx="362192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7017675" y="1788338"/>
            <a:ext cx="1050" cy="35696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087284" y="1763350"/>
            <a:ext cx="960096"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大阪府平均　</a:t>
            </a:r>
            <a:r>
              <a:rPr lang="en-US" altLang="ja-JP" sz="1050" dirty="0">
                <a:latin typeface="Meiryo UI" panose="020B0604030504040204" pitchFamily="50" charset="-128"/>
                <a:ea typeface="Meiryo UI" panose="020B0604030504040204" pitchFamily="50" charset="-128"/>
              </a:rPr>
              <a:t>0.88</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247598" y="3434532"/>
            <a:ext cx="856713" cy="415498"/>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大阪府平均</a:t>
            </a:r>
            <a:endParaRPr kumimoji="1" lang="en-US" altLang="ja-JP" sz="1050" dirty="0">
              <a:latin typeface="Meiryo UI" panose="020B0604030504040204" pitchFamily="50" charset="-128"/>
              <a:ea typeface="Meiryo UI" panose="020B0604030504040204" pitchFamily="50" charset="-128"/>
            </a:endParaRPr>
          </a:p>
          <a:p>
            <a:pPr algn="r"/>
            <a:r>
              <a:rPr lang="en-US" altLang="ja-JP" sz="1050" dirty="0" smtClean="0">
                <a:latin typeface="Meiryo UI" panose="020B0604030504040204" pitchFamily="50" charset="-128"/>
                <a:ea typeface="Meiryo UI" panose="020B0604030504040204" pitchFamily="50" charset="-128"/>
              </a:rPr>
              <a:t>25.6%</a:t>
            </a:r>
            <a:endParaRPr kumimoji="1" lang="ja-JP" altLang="en-US"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73259" y="692853"/>
            <a:ext cx="8423427"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大地震を始めとする災害リスクが高まる中</a:t>
            </a:r>
            <a:r>
              <a:rPr lang="ja-JP" altLang="en-US" sz="1600" dirty="0" smtClean="0">
                <a:latin typeface="Meiryo UI" panose="020B0604030504040204" pitchFamily="50" charset="-128"/>
                <a:ea typeface="Meiryo UI" panose="020B0604030504040204" pitchFamily="50" charset="-128"/>
              </a:rPr>
              <a:t>、管路の</a:t>
            </a:r>
            <a:r>
              <a:rPr lang="ja-JP" altLang="en-US" sz="1600" dirty="0">
                <a:latin typeface="Meiryo UI" panose="020B0604030504040204" pitchFamily="50" charset="-128"/>
                <a:ea typeface="Meiryo UI" panose="020B0604030504040204" pitchFamily="50" charset="-128"/>
              </a:rPr>
              <a:t>耐震化は喫緊の課題であるが、耐震適合率が低いにも拘わらず</a:t>
            </a:r>
            <a:r>
              <a:rPr lang="ja-JP" altLang="en-US" sz="1600" dirty="0" smtClean="0">
                <a:latin typeface="Meiryo UI" panose="020B0604030504040204" pitchFamily="50" charset="-128"/>
                <a:ea typeface="Meiryo UI" panose="020B0604030504040204" pitchFamily="50" charset="-128"/>
              </a:rPr>
              <a:t>、管路の</a:t>
            </a:r>
            <a:r>
              <a:rPr lang="ja-JP" altLang="en-US" sz="1600" dirty="0">
                <a:latin typeface="Meiryo UI" panose="020B0604030504040204" pitchFamily="50" charset="-128"/>
                <a:ea typeface="Meiryo UI" panose="020B0604030504040204" pitchFamily="50" charset="-128"/>
              </a:rPr>
              <a:t>更新が進んでいない自治体が少なくない。</a:t>
            </a:r>
            <a:endParaRPr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 xmlns:a16="http://schemas.microsoft.com/office/drawing/2014/main" id="{55D23E93-7116-4306-B087-1C269A9333D4}"/>
              </a:ext>
            </a:extLst>
          </p:cNvPr>
          <p:cNvSpPr txBox="1"/>
          <p:nvPr/>
        </p:nvSpPr>
        <p:spPr>
          <a:xfrm>
            <a:off x="4815254" y="2971289"/>
            <a:ext cx="369332" cy="1481959"/>
          </a:xfrm>
          <a:prstGeom prst="rect">
            <a:avLst/>
          </a:prstGeom>
          <a:noFill/>
        </p:spPr>
        <p:txBody>
          <a:bodyPr vert="eaVert" wrap="square" rtlCol="0">
            <a:spAutoFit/>
          </a:bodyPr>
          <a:lstStyle/>
          <a:p>
            <a:r>
              <a:rPr lang="ja-JP" altLang="en-US" sz="1200" b="1" dirty="0">
                <a:latin typeface="Meiryo UI" panose="020B0604030504040204" pitchFamily="50" charset="-128"/>
                <a:ea typeface="Meiryo UI" panose="020B0604030504040204" pitchFamily="50" charset="-128"/>
              </a:rPr>
              <a:t>耐震適合率（</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 xmlns:a16="http://schemas.microsoft.com/office/drawing/2014/main" id="{55D23E93-7116-4306-B087-1C269A9333D4}"/>
              </a:ext>
            </a:extLst>
          </p:cNvPr>
          <p:cNvSpPr txBox="1"/>
          <p:nvPr/>
        </p:nvSpPr>
        <p:spPr>
          <a:xfrm>
            <a:off x="473259" y="1309503"/>
            <a:ext cx="144142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管路耐震</a:t>
            </a:r>
            <a:r>
              <a:rPr lang="ja-JP" altLang="en-US" sz="1400" b="1" dirty="0" smtClean="0">
                <a:latin typeface="Meiryo UI" panose="020B0604030504040204" pitchFamily="50" charset="-128"/>
                <a:ea typeface="Meiryo UI" panose="020B0604030504040204" pitchFamily="50" charset="-128"/>
              </a:rPr>
              <a:t>適合率</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505621" y="1309502"/>
            <a:ext cx="2101857" cy="307777"/>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管路</a:t>
            </a:r>
            <a:r>
              <a:rPr lang="ja-JP" altLang="en-US" sz="1400" b="1" dirty="0" smtClean="0">
                <a:latin typeface="Meiryo UI" panose="020B0604030504040204" pitchFamily="50" charset="-128"/>
                <a:ea typeface="Meiryo UI" panose="020B0604030504040204" pitchFamily="50" charset="-128"/>
              </a:rPr>
              <a:t>更新率（</a:t>
            </a:r>
            <a:r>
              <a:rPr lang="en-US" altLang="ja-JP" sz="1400" b="1" dirty="0" smtClean="0">
                <a:latin typeface="Meiryo UI" panose="020B0604030504040204" pitchFamily="50" charset="-128"/>
                <a:ea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rPr>
              <a:t>年平均）</a:t>
            </a:r>
            <a:endParaRPr lang="en-US" altLang="ja-JP" sz="1400" b="1" dirty="0">
              <a:latin typeface="Meiryo UI" panose="020B0604030504040204" pitchFamily="50" charset="-128"/>
              <a:ea typeface="Meiryo UI" panose="020B0604030504040204" pitchFamily="50" charset="-128"/>
            </a:endParaRPr>
          </a:p>
        </p:txBody>
      </p:sp>
      <p:graphicFrame>
        <p:nvGraphicFramePr>
          <p:cNvPr id="35" name="グラフ 34"/>
          <p:cNvGraphicFramePr/>
          <p:nvPr>
            <p:extLst>
              <p:ext uri="{D42A27DB-BD31-4B8C-83A1-F6EECF244321}">
                <p14:modId xmlns:p14="http://schemas.microsoft.com/office/powerpoint/2010/main" val="2960864373"/>
              </p:ext>
            </p:extLst>
          </p:nvPr>
        </p:nvGraphicFramePr>
        <p:xfrm>
          <a:off x="2451528" y="1648460"/>
          <a:ext cx="2262132" cy="518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直線コネクタ 35"/>
          <p:cNvCxnSpPr/>
          <p:nvPr/>
        </p:nvCxnSpPr>
        <p:spPr>
          <a:xfrm flipH="1">
            <a:off x="1458886" y="1648460"/>
            <a:ext cx="0" cy="504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979947" y="1557506"/>
            <a:ext cx="1631609"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rPr>
              <a:t>大阪府</a:t>
            </a:r>
            <a:r>
              <a:rPr kumimoji="1" lang="ja-JP" altLang="en-US" sz="900" dirty="0">
                <a:latin typeface="Meiryo UI" panose="020B0604030504040204" pitchFamily="50" charset="-128"/>
                <a:ea typeface="Meiryo UI" panose="020B0604030504040204" pitchFamily="50" charset="-128"/>
              </a:rPr>
              <a:t>平均</a:t>
            </a:r>
            <a:r>
              <a:rPr lang="en-US" altLang="ja-JP" sz="900" dirty="0">
                <a:latin typeface="Meiryo UI" panose="020B0604030504040204" pitchFamily="50" charset="-128"/>
                <a:ea typeface="Meiryo UI" panose="020B0604030504040204" pitchFamily="50" charset="-128"/>
              </a:rPr>
              <a:t>0.88%</a:t>
            </a:r>
            <a:r>
              <a:rPr lang="ja-JP" altLang="en-US" sz="900" dirty="0">
                <a:latin typeface="Meiryo UI" panose="020B0604030504040204" pitchFamily="50" charset="-128"/>
                <a:ea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endParaRPr>
          </a:p>
        </p:txBody>
      </p:sp>
      <p:cxnSp>
        <p:nvCxnSpPr>
          <p:cNvPr id="40" name="直線コネクタ 39"/>
          <p:cNvCxnSpPr/>
          <p:nvPr/>
        </p:nvCxnSpPr>
        <p:spPr>
          <a:xfrm flipH="1">
            <a:off x="3572550" y="1648460"/>
            <a:ext cx="0" cy="504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122623" y="1601191"/>
            <a:ext cx="1622195"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rPr>
              <a:t>大阪府</a:t>
            </a:r>
            <a:r>
              <a:rPr kumimoji="1" lang="ja-JP" altLang="en-US" sz="900" dirty="0">
                <a:latin typeface="Meiryo UI" panose="020B0604030504040204" pitchFamily="50" charset="-128"/>
                <a:ea typeface="Meiryo UI" panose="020B0604030504040204" pitchFamily="50" charset="-128"/>
              </a:rPr>
              <a:t>平均 </a:t>
            </a:r>
            <a:r>
              <a:rPr lang="en-US" altLang="ja-JP" sz="900" dirty="0" smtClean="0">
                <a:latin typeface="Meiryo UI" panose="020B0604030504040204" pitchFamily="50" charset="-128"/>
                <a:ea typeface="Meiryo UI" panose="020B0604030504040204" pitchFamily="50" charset="-128"/>
              </a:rPr>
              <a:t>25.6%</a:t>
            </a:r>
            <a:r>
              <a:rPr lang="ja-JP" altLang="en-US" sz="900" dirty="0">
                <a:latin typeface="Meiryo UI" panose="020B0604030504040204" pitchFamily="50" charset="-128"/>
                <a:ea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607478" y="5890627"/>
            <a:ext cx="4386394"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：（耐震適合率）大阪府</a:t>
            </a:r>
            <a:r>
              <a:rPr lang="ja-JP" altLang="en-US" sz="1000" dirty="0">
                <a:latin typeface="Meiryo UI" panose="020B0604030504040204" pitchFamily="50" charset="-128"/>
                <a:ea typeface="Meiryo UI" panose="020B0604030504040204" pitchFamily="50" charset="-128"/>
              </a:rPr>
              <a:t>の水道の現況（</a:t>
            </a:r>
            <a:r>
              <a:rPr lang="en-US" altLang="ja-JP" sz="1000" dirty="0">
                <a:latin typeface="Meiryo UI" panose="020B0604030504040204" pitchFamily="50" charset="-128"/>
                <a:ea typeface="Meiryo UI" panose="020B0604030504040204" pitchFamily="50" charset="-128"/>
              </a:rPr>
              <a:t>2016</a:t>
            </a:r>
            <a:r>
              <a:rPr lang="ja-JP" altLang="en-US" sz="1000" dirty="0">
                <a:latin typeface="Meiryo UI" panose="020B0604030504040204" pitchFamily="50" charset="-128"/>
                <a:ea typeface="Meiryo UI" panose="020B0604030504040204" pitchFamily="50" charset="-128"/>
              </a:rPr>
              <a:t>年</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（管路更新率）市町村経営比較分析表（</a:t>
            </a:r>
            <a:r>
              <a:rPr lang="en-US" altLang="ja-JP" sz="1000" dirty="0" smtClean="0">
                <a:latin typeface="Meiryo UI" panose="020B0604030504040204" pitchFamily="50" charset="-128"/>
                <a:ea typeface="Meiryo UI" panose="020B0604030504040204" pitchFamily="50" charset="-128"/>
              </a:rPr>
              <a:t>2012</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2016</a:t>
            </a:r>
            <a:r>
              <a:rPr lang="ja-JP" altLang="en-US" sz="1000" dirty="0" smtClean="0">
                <a:latin typeface="Meiryo UI" panose="020B0604030504040204" pitchFamily="50" charset="-128"/>
                <a:ea typeface="Meiryo UI" panose="020B0604030504040204" pitchFamily="50" charset="-128"/>
              </a:rPr>
              <a:t>年の平均）</a:t>
            </a:r>
            <a:endParaRPr lang="en-US" altLang="ja-JP" sz="100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43542" y="-29847"/>
            <a:ext cx="2773516"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２．管路に対する対応の状況と経営基盤</a:t>
            </a:r>
            <a:endParaRPr lang="en-US" altLang="ja-JP" sz="12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476103" y="5032357"/>
            <a:ext cx="1358064" cy="3693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管</a:t>
            </a:r>
            <a:r>
              <a:rPr lang="ja-JP" altLang="en-US" sz="900" b="1" dirty="0" smtClean="0">
                <a:latin typeface="Meiryo UI" panose="020B0604030504040204" pitchFamily="50" charset="-128"/>
                <a:ea typeface="Meiryo UI" panose="020B0604030504040204" pitchFamily="50" charset="-128"/>
              </a:rPr>
              <a:t>路耐震適合率</a:t>
            </a:r>
            <a:r>
              <a:rPr kumimoji="1" lang="ja-JP" altLang="en-US" sz="900" b="1" dirty="0" smtClean="0">
                <a:latin typeface="Meiryo UI" panose="020B0604030504040204" pitchFamily="50" charset="-128"/>
                <a:ea typeface="Meiryo UI" panose="020B0604030504040204" pitchFamily="50" charset="-128"/>
              </a:rPr>
              <a:t>が低く、</a:t>
            </a:r>
            <a:endParaRPr kumimoji="1"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管</a:t>
            </a:r>
            <a:r>
              <a:rPr lang="ja-JP" altLang="en-US" sz="900" b="1" dirty="0" smtClean="0">
                <a:latin typeface="Meiryo UI" panose="020B0604030504040204" pitchFamily="50" charset="-128"/>
                <a:ea typeface="Meiryo UI" panose="020B0604030504040204" pitchFamily="50" charset="-128"/>
              </a:rPr>
              <a:t>路更新</a:t>
            </a:r>
            <a:r>
              <a:rPr lang="ja-JP" altLang="en-US" sz="900" b="1" dirty="0">
                <a:latin typeface="Meiryo UI" panose="020B0604030504040204" pitchFamily="50" charset="-128"/>
                <a:ea typeface="Meiryo UI" panose="020B0604030504040204" pitchFamily="50" charset="-128"/>
              </a:rPr>
              <a:t>率</a:t>
            </a:r>
            <a:r>
              <a:rPr lang="ja-JP" altLang="en-US" sz="900" b="1" dirty="0" smtClean="0">
                <a:latin typeface="Meiryo UI" panose="020B0604030504040204" pitchFamily="50" charset="-128"/>
                <a:ea typeface="Meiryo UI" panose="020B0604030504040204" pitchFamily="50" charset="-128"/>
              </a:rPr>
              <a:t>も低い</a:t>
            </a:r>
            <a:endParaRPr kumimoji="1" lang="ja-JP" altLang="en-US" sz="900"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992869" y="5021190"/>
            <a:ext cx="1503938" cy="3693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管</a:t>
            </a:r>
            <a:r>
              <a:rPr lang="ja-JP" altLang="en-US" sz="900" b="1" dirty="0" smtClean="0">
                <a:latin typeface="Meiryo UI" panose="020B0604030504040204" pitchFamily="50" charset="-128"/>
                <a:ea typeface="Meiryo UI" panose="020B0604030504040204" pitchFamily="50" charset="-128"/>
              </a:rPr>
              <a:t>路耐震適合率</a:t>
            </a:r>
            <a:r>
              <a:rPr kumimoji="1" lang="ja-JP" altLang="en-US" sz="900" b="1" dirty="0" smtClean="0">
                <a:latin typeface="Meiryo UI" panose="020B0604030504040204" pitchFamily="50" charset="-128"/>
                <a:ea typeface="Meiryo UI" panose="020B0604030504040204" pitchFamily="50" charset="-128"/>
              </a:rPr>
              <a:t>が低いが、</a:t>
            </a:r>
            <a:endParaRPr kumimoji="1"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管</a:t>
            </a:r>
            <a:r>
              <a:rPr lang="ja-JP" altLang="en-US" sz="900" b="1" dirty="0" smtClean="0">
                <a:latin typeface="Meiryo UI" panose="020B0604030504040204" pitchFamily="50" charset="-128"/>
                <a:ea typeface="Meiryo UI" panose="020B0604030504040204" pitchFamily="50" charset="-128"/>
              </a:rPr>
              <a:t>路更新率は高い</a:t>
            </a:r>
            <a:endParaRPr kumimoji="1" lang="ja-JP" altLang="en-US" sz="9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16</a:t>
            </a:fld>
            <a:endParaRPr lang="ja-JP" altLang="en-US"/>
          </a:p>
        </p:txBody>
      </p:sp>
      <p:sp>
        <p:nvSpPr>
          <p:cNvPr id="27" name="テキスト ボックス 26"/>
          <p:cNvSpPr txBox="1"/>
          <p:nvPr/>
        </p:nvSpPr>
        <p:spPr>
          <a:xfrm>
            <a:off x="5931982" y="6363740"/>
            <a:ext cx="2791833" cy="442035"/>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800" dirty="0" smtClean="0">
                <a:latin typeface="+mn-ea"/>
                <a:cs typeface="Meiryo UI" panose="020B0604030504040204" pitchFamily="50" charset="-128"/>
              </a:rPr>
              <a:t>（注）以下について、会議後に訂正（平成</a:t>
            </a:r>
            <a:r>
              <a:rPr lang="en-US" altLang="ja-JP" sz="800" dirty="0" smtClean="0">
                <a:latin typeface="+mn-ea"/>
                <a:cs typeface="Meiryo UI" panose="020B0604030504040204" pitchFamily="50" charset="-128"/>
              </a:rPr>
              <a:t>30</a:t>
            </a:r>
            <a:r>
              <a:rPr lang="ja-JP" altLang="en-US" sz="800" dirty="0" smtClean="0">
                <a:latin typeface="+mn-ea"/>
                <a:cs typeface="Meiryo UI" panose="020B0604030504040204" pitchFamily="50" charset="-128"/>
              </a:rPr>
              <a:t>年</a:t>
            </a:r>
            <a:r>
              <a:rPr lang="en-US" altLang="ja-JP" sz="800" dirty="0" smtClean="0">
                <a:latin typeface="+mn-ea"/>
                <a:cs typeface="Meiryo UI" panose="020B0604030504040204" pitchFamily="50" charset="-128"/>
              </a:rPr>
              <a:t>12</a:t>
            </a:r>
            <a:r>
              <a:rPr lang="ja-JP" altLang="en-US" sz="800" dirty="0" smtClean="0">
                <a:latin typeface="+mn-ea"/>
                <a:cs typeface="Meiryo UI" panose="020B0604030504040204" pitchFamily="50" charset="-128"/>
              </a:rPr>
              <a:t>月</a:t>
            </a:r>
            <a:r>
              <a:rPr lang="en-US" altLang="ja-JP" sz="800" dirty="0" smtClean="0">
                <a:latin typeface="+mn-ea"/>
                <a:cs typeface="Meiryo UI" panose="020B0604030504040204" pitchFamily="50" charset="-128"/>
              </a:rPr>
              <a:t>20</a:t>
            </a:r>
            <a:r>
              <a:rPr lang="ja-JP" altLang="en-US" sz="800" dirty="0" smtClean="0">
                <a:latin typeface="+mn-ea"/>
                <a:cs typeface="Meiryo UI" panose="020B0604030504040204" pitchFamily="50" charset="-128"/>
              </a:rPr>
              <a:t>日訂正）</a:t>
            </a:r>
            <a:endParaRPr lang="en-US" altLang="ja-JP" sz="800" dirty="0" smtClean="0">
              <a:latin typeface="+mn-ea"/>
              <a:cs typeface="Meiryo UI" panose="020B0604030504040204" pitchFamily="50" charset="-128"/>
            </a:endParaRPr>
          </a:p>
          <a:p>
            <a:r>
              <a:rPr lang="en-US" altLang="ja-JP" sz="800" dirty="0">
                <a:latin typeface="+mn-ea"/>
                <a:cs typeface="Meiryo UI" panose="020B0604030504040204" pitchFamily="50" charset="-128"/>
              </a:rPr>
              <a:t> </a:t>
            </a:r>
            <a:r>
              <a:rPr lang="en-US" altLang="ja-JP" sz="800" dirty="0" smtClean="0">
                <a:latin typeface="+mn-ea"/>
                <a:cs typeface="Meiryo UI" panose="020B0604030504040204" pitchFamily="50" charset="-128"/>
              </a:rPr>
              <a:t>    </a:t>
            </a:r>
            <a:r>
              <a:rPr lang="ja-JP" altLang="en-US" sz="800" dirty="0">
                <a:latin typeface="+mn-ea"/>
                <a:cs typeface="Meiryo UI" panose="020B0604030504040204" pitchFamily="50" charset="-128"/>
              </a:rPr>
              <a:t> </a:t>
            </a:r>
            <a:r>
              <a:rPr lang="ja-JP" altLang="en-US" sz="800" dirty="0" smtClean="0">
                <a:latin typeface="+mn-ea"/>
                <a:cs typeface="Meiryo UI" panose="020B0604030504040204" pitchFamily="50" charset="-128"/>
              </a:rPr>
              <a:t>①「管路耐震適合率」のグラフ中、「和泉市」を追加</a:t>
            </a:r>
            <a:endParaRPr lang="en-US" altLang="ja-JP" sz="800" dirty="0" smtClean="0">
              <a:latin typeface="+mn-ea"/>
              <a:cs typeface="Meiryo UI" panose="020B0604030504040204" pitchFamily="50" charset="-128"/>
            </a:endParaRPr>
          </a:p>
          <a:p>
            <a:r>
              <a:rPr lang="ja-JP" altLang="en-US" sz="800" dirty="0">
                <a:latin typeface="+mn-ea"/>
                <a:cs typeface="Meiryo UI" panose="020B0604030504040204" pitchFamily="50" charset="-128"/>
              </a:rPr>
              <a:t>　</a:t>
            </a:r>
            <a:r>
              <a:rPr lang="ja-JP" altLang="en-US" sz="800" dirty="0" smtClean="0">
                <a:latin typeface="+mn-ea"/>
                <a:cs typeface="Meiryo UI" panose="020B0604030504040204" pitchFamily="50" charset="-128"/>
              </a:rPr>
              <a:t>　  ②</a:t>
            </a:r>
            <a:r>
              <a:rPr lang="ja-JP" altLang="en-US" sz="800" dirty="0">
                <a:latin typeface="+mn-ea"/>
                <a:cs typeface="Meiryo UI" panose="020B0604030504040204" pitchFamily="50" charset="-128"/>
              </a:rPr>
              <a:t>「管路耐震適合率」のグラフ中、</a:t>
            </a:r>
            <a:r>
              <a:rPr lang="ja-JP" altLang="en-US" sz="800" dirty="0" smtClean="0">
                <a:latin typeface="+mn-ea"/>
                <a:cs typeface="Meiryo UI" panose="020B0604030504040204" pitchFamily="50" charset="-128"/>
              </a:rPr>
              <a:t>「能勢町」の数値を追加</a:t>
            </a:r>
            <a:endParaRPr lang="en-US" altLang="ja-JP" sz="800" dirty="0">
              <a:latin typeface="+mn-ea"/>
              <a:cs typeface="Meiryo UI" panose="020B0604030504040204" pitchFamily="50" charset="-128"/>
            </a:endParaRPr>
          </a:p>
        </p:txBody>
      </p:sp>
      <p:sp>
        <p:nvSpPr>
          <p:cNvPr id="2" name="テキスト ボックス 1"/>
          <p:cNvSpPr txBox="1"/>
          <p:nvPr/>
        </p:nvSpPr>
        <p:spPr>
          <a:xfrm>
            <a:off x="2141643" y="5414389"/>
            <a:ext cx="397230" cy="184666"/>
          </a:xfrm>
          <a:prstGeom prst="rect">
            <a:avLst/>
          </a:prstGeom>
          <a:noFill/>
        </p:spPr>
        <p:txBody>
          <a:bodyPr wrap="square" rtlCol="0">
            <a:spAutoFit/>
          </a:bodyPr>
          <a:lstStyle/>
          <a:p>
            <a:r>
              <a:rPr kumimoji="1" lang="en-US" altLang="ja-JP" sz="600" dirty="0" smtClean="0">
                <a:latin typeface="Meiryo UI" panose="020B0604030504040204" pitchFamily="50" charset="-128"/>
                <a:ea typeface="Meiryo UI" panose="020B0604030504040204" pitchFamily="50" charset="-128"/>
              </a:rPr>
              <a:t>53.4</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37" name="グラフ 36"/>
          <p:cNvGraphicFramePr/>
          <p:nvPr>
            <p:extLst>
              <p:ext uri="{D42A27DB-BD31-4B8C-83A1-F6EECF244321}">
                <p14:modId xmlns:p14="http://schemas.microsoft.com/office/powerpoint/2010/main" val="3847187663"/>
              </p:ext>
            </p:extLst>
          </p:nvPr>
        </p:nvGraphicFramePr>
        <p:xfrm>
          <a:off x="5077147" y="1804839"/>
          <a:ext cx="4018905" cy="39116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5453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グラフ 39"/>
          <p:cNvGraphicFramePr/>
          <p:nvPr>
            <p:extLst>
              <p:ext uri="{D42A27DB-BD31-4B8C-83A1-F6EECF244321}">
                <p14:modId xmlns:p14="http://schemas.microsoft.com/office/powerpoint/2010/main" val="3812724231"/>
              </p:ext>
            </p:extLst>
          </p:nvPr>
        </p:nvGraphicFramePr>
        <p:xfrm>
          <a:off x="122021" y="1484684"/>
          <a:ext cx="2314226" cy="518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グラフ 36"/>
          <p:cNvGraphicFramePr/>
          <p:nvPr>
            <p:extLst>
              <p:ext uri="{D42A27DB-BD31-4B8C-83A1-F6EECF244321}">
                <p14:modId xmlns:p14="http://schemas.microsoft.com/office/powerpoint/2010/main" val="1485621961"/>
              </p:ext>
            </p:extLst>
          </p:nvPr>
        </p:nvGraphicFramePr>
        <p:xfrm>
          <a:off x="2399434" y="1484684"/>
          <a:ext cx="2314226" cy="5184000"/>
        </p:xfrm>
        <a:graphic>
          <a:graphicData uri="http://schemas.openxmlformats.org/drawingml/2006/chart">
            <c:chart xmlns:c="http://schemas.openxmlformats.org/drawingml/2006/chart" xmlns:r="http://schemas.openxmlformats.org/officeDocument/2006/relationships" r:id="rId4"/>
          </a:graphicData>
        </a:graphic>
      </p:graphicFrame>
      <p:sp>
        <p:nvSpPr>
          <p:cNvPr id="32" name="正方形/長方形 31"/>
          <p:cNvSpPr/>
          <p:nvPr/>
        </p:nvSpPr>
        <p:spPr>
          <a:xfrm>
            <a:off x="5559365" y="2909419"/>
            <a:ext cx="2000534" cy="17489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47428" y="241627"/>
            <a:ext cx="6563015"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管路更新（持続可能性維持）に必要な経営基盤　～経常収支と自己資本</a:t>
            </a:r>
            <a:endParaRPr lang="en-US" altLang="ja-JP" sz="16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18936" y="53416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10682" y="580181"/>
            <a:ext cx="8207435"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代表的な経営指標のうち、毎年度の経常的余力を示す「経常収支比率」と、</a:t>
            </a:r>
            <a:r>
              <a:rPr lang="ja-JP" altLang="en-US" sz="1600" dirty="0">
                <a:latin typeface="Meiryo UI" panose="020B0604030504040204" pitchFamily="50" charset="-128"/>
                <a:ea typeface="Meiryo UI" panose="020B0604030504040204" pitchFamily="50" charset="-128"/>
              </a:rPr>
              <a:t>財産の</a:t>
            </a:r>
            <a:r>
              <a:rPr kumimoji="1" lang="ja-JP" altLang="en-US" sz="1600" dirty="0">
                <a:latin typeface="Meiryo UI" panose="020B0604030504040204" pitchFamily="50" charset="-128"/>
                <a:ea typeface="Meiryo UI" panose="020B0604030504040204" pitchFamily="50" charset="-128"/>
              </a:rPr>
              <a:t>健全性を示す「自己資本構成比率」を市町村別にみると、経営基盤の強さに大きな差があることがわかる。</a:t>
            </a:r>
          </a:p>
        </p:txBody>
      </p:sp>
      <p:cxnSp>
        <p:nvCxnSpPr>
          <p:cNvPr id="13" name="直線コネクタ 12"/>
          <p:cNvCxnSpPr/>
          <p:nvPr/>
        </p:nvCxnSpPr>
        <p:spPr>
          <a:xfrm flipH="1">
            <a:off x="1694091" y="1529442"/>
            <a:ext cx="0" cy="504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49732" y="1460658"/>
            <a:ext cx="1631609"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rPr>
              <a:t>大阪府</a:t>
            </a:r>
            <a:r>
              <a:rPr kumimoji="1" lang="ja-JP" altLang="en-US" sz="900" dirty="0">
                <a:latin typeface="Meiryo UI" panose="020B0604030504040204" pitchFamily="50" charset="-128"/>
                <a:ea typeface="Meiryo UI" panose="020B0604030504040204" pitchFamily="50" charset="-128"/>
              </a:rPr>
              <a:t>平均</a:t>
            </a:r>
            <a:r>
              <a:rPr lang="en-US" altLang="ja-JP" sz="900" dirty="0">
                <a:latin typeface="Meiryo UI" panose="020B0604030504040204" pitchFamily="50" charset="-128"/>
                <a:ea typeface="Meiryo UI" panose="020B0604030504040204" pitchFamily="50" charset="-128"/>
              </a:rPr>
              <a:t>110.1%</a:t>
            </a:r>
            <a:r>
              <a:rPr lang="ja-JP" altLang="en-US" sz="900" dirty="0">
                <a:latin typeface="Meiryo UI" panose="020B0604030504040204" pitchFamily="50" charset="-128"/>
                <a:ea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 xmlns:a16="http://schemas.microsoft.com/office/drawing/2014/main" id="{55D23E93-7116-4306-B087-1C269A9333D4}"/>
              </a:ext>
            </a:extLst>
          </p:cNvPr>
          <p:cNvSpPr txBox="1"/>
          <p:nvPr/>
        </p:nvSpPr>
        <p:spPr>
          <a:xfrm>
            <a:off x="315188" y="1222119"/>
            <a:ext cx="2271776"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経常収支</a:t>
            </a:r>
            <a:r>
              <a:rPr lang="ja-JP" altLang="en-US" sz="1200" b="1" dirty="0" smtClean="0">
                <a:latin typeface="Meiryo UI" panose="020B0604030504040204" pitchFamily="50" charset="-128"/>
                <a:ea typeface="Meiryo UI" panose="020B0604030504040204" pitchFamily="50" charset="-128"/>
              </a:rPr>
              <a:t>比率</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年平均（</a:t>
            </a:r>
            <a:r>
              <a:rPr lang="en-US" altLang="ja-JP" sz="1200" b="1" dirty="0">
                <a:latin typeface="Meiryo UI" panose="020B0604030504040204" pitchFamily="50" charset="-128"/>
                <a:ea typeface="Meiryo UI" panose="020B0604030504040204" pitchFamily="50" charset="-128"/>
              </a:rPr>
              <a:t>P/L</a:t>
            </a:r>
            <a:r>
              <a:rPr lang="ja-JP" altLang="en-US" sz="1200" b="1"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 xmlns:a16="http://schemas.microsoft.com/office/drawing/2014/main" id="{55D23E93-7116-4306-B087-1C269A9333D4}"/>
              </a:ext>
            </a:extLst>
          </p:cNvPr>
          <p:cNvSpPr txBox="1"/>
          <p:nvPr/>
        </p:nvSpPr>
        <p:spPr>
          <a:xfrm>
            <a:off x="2669013" y="1222119"/>
            <a:ext cx="2031325"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自己資本構成比率（</a:t>
            </a:r>
            <a:r>
              <a:rPr lang="en-US" altLang="ja-JP" sz="1200" b="1" dirty="0">
                <a:latin typeface="Meiryo UI" panose="020B0604030504040204" pitchFamily="50" charset="-128"/>
                <a:ea typeface="Meiryo UI" panose="020B0604030504040204" pitchFamily="50" charset="-128"/>
              </a:rPr>
              <a:t>B/S</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H="1">
            <a:off x="3974294" y="1529442"/>
            <a:ext cx="0" cy="504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428088" y="1460658"/>
            <a:ext cx="1622195"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rPr>
              <a:t>大阪府</a:t>
            </a:r>
            <a:r>
              <a:rPr kumimoji="1" lang="ja-JP" altLang="en-US" sz="900" dirty="0">
                <a:latin typeface="Meiryo UI" panose="020B0604030504040204" pitchFamily="50" charset="-128"/>
                <a:ea typeface="Meiryo UI" panose="020B0604030504040204" pitchFamily="50" charset="-128"/>
              </a:rPr>
              <a:t>平均 </a:t>
            </a:r>
            <a:r>
              <a:rPr kumimoji="1" lang="en-US" altLang="ja-JP" sz="900" dirty="0" smtClean="0">
                <a:latin typeface="Meiryo UI" panose="020B0604030504040204" pitchFamily="50" charset="-128"/>
                <a:ea typeface="Meiryo UI" panose="020B0604030504040204" pitchFamily="50" charset="-128"/>
              </a:rPr>
              <a:t>69.3</a:t>
            </a:r>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2" name="グラフ 21"/>
          <p:cNvGraphicFramePr/>
          <p:nvPr>
            <p:extLst/>
          </p:nvPr>
        </p:nvGraphicFramePr>
        <p:xfrm>
          <a:off x="5179334" y="1467925"/>
          <a:ext cx="3888000" cy="349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直線コネクタ 22"/>
          <p:cNvCxnSpPr/>
          <p:nvPr/>
        </p:nvCxnSpPr>
        <p:spPr>
          <a:xfrm>
            <a:off x="5566345" y="2897792"/>
            <a:ext cx="3348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 xmlns:a16="http://schemas.microsoft.com/office/drawing/2014/main" id="{55D23E93-7116-4306-B087-1C269A9333D4}"/>
              </a:ext>
            </a:extLst>
          </p:cNvPr>
          <p:cNvSpPr txBox="1"/>
          <p:nvPr/>
        </p:nvSpPr>
        <p:spPr>
          <a:xfrm>
            <a:off x="4964725" y="2452038"/>
            <a:ext cx="369332" cy="1807546"/>
          </a:xfrm>
          <a:prstGeom prst="rect">
            <a:avLst/>
          </a:prstGeom>
          <a:noFill/>
        </p:spPr>
        <p:txBody>
          <a:bodyPr vert="eaVert" wrap="none" rtlCol="0">
            <a:spAutoFit/>
          </a:bodyPr>
          <a:lstStyle/>
          <a:p>
            <a:r>
              <a:rPr lang="ja-JP" altLang="en-US" sz="1200" b="1" dirty="0">
                <a:latin typeface="Meiryo UI" panose="020B0604030504040204" pitchFamily="50" charset="-128"/>
                <a:ea typeface="Meiryo UI" panose="020B0604030504040204" pitchFamily="50" charset="-128"/>
              </a:rPr>
              <a:t>自己資本構成比率（</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 xmlns:a16="http://schemas.microsoft.com/office/drawing/2014/main" id="{55D23E93-7116-4306-B087-1C269A9333D4}"/>
              </a:ext>
            </a:extLst>
          </p:cNvPr>
          <p:cNvSpPr txBox="1"/>
          <p:nvPr/>
        </p:nvSpPr>
        <p:spPr>
          <a:xfrm>
            <a:off x="6472156" y="4895993"/>
            <a:ext cx="1569660"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経常収支比率（％）</a:t>
            </a:r>
            <a:endParaRPr lang="en-US" altLang="ja-JP" sz="1050"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7559899" y="1526409"/>
            <a:ext cx="0" cy="3132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304202" y="1288825"/>
            <a:ext cx="792000"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大阪府</a:t>
            </a:r>
            <a:r>
              <a:rPr kumimoji="1" lang="ja-JP" altLang="en-US" sz="900" b="1" dirty="0">
                <a:latin typeface="Meiryo UI" panose="020B0604030504040204" pitchFamily="50" charset="-128"/>
                <a:ea typeface="Meiryo UI" panose="020B0604030504040204" pitchFamily="50" charset="-128"/>
              </a:rPr>
              <a:t>平均</a:t>
            </a:r>
          </a:p>
        </p:txBody>
      </p:sp>
      <p:sp>
        <p:nvSpPr>
          <p:cNvPr id="31" name="テキスト ボックス 30"/>
          <p:cNvSpPr txBox="1"/>
          <p:nvPr/>
        </p:nvSpPr>
        <p:spPr>
          <a:xfrm>
            <a:off x="8340731" y="2678587"/>
            <a:ext cx="792000"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大阪府</a:t>
            </a:r>
            <a:r>
              <a:rPr kumimoji="1" lang="ja-JP" altLang="en-US" sz="900" b="1" dirty="0">
                <a:latin typeface="Meiryo UI" panose="020B0604030504040204" pitchFamily="50" charset="-128"/>
                <a:ea typeface="Meiryo UI" panose="020B0604030504040204" pitchFamily="50" charset="-128"/>
              </a:rPr>
              <a:t>平均</a:t>
            </a:r>
          </a:p>
        </p:txBody>
      </p:sp>
      <p:sp>
        <p:nvSpPr>
          <p:cNvPr id="33" name="テキスト ボックス 32"/>
          <p:cNvSpPr txBox="1"/>
          <p:nvPr/>
        </p:nvSpPr>
        <p:spPr>
          <a:xfrm>
            <a:off x="5599578" y="4178253"/>
            <a:ext cx="1218603" cy="400110"/>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自己資本が少なく、</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収益力が弱い</a:t>
            </a:r>
          </a:p>
        </p:txBody>
      </p:sp>
      <p:sp>
        <p:nvSpPr>
          <p:cNvPr id="34" name="テキスト ボックス 33">
            <a:extLst>
              <a:ext uri="{FF2B5EF4-FFF2-40B4-BE49-F238E27FC236}">
                <a16:creationId xmlns="" xmlns:a16="http://schemas.microsoft.com/office/drawing/2014/main" id="{55D23E93-7116-4306-B087-1C269A9333D4}"/>
              </a:ext>
            </a:extLst>
          </p:cNvPr>
          <p:cNvSpPr txBox="1"/>
          <p:nvPr/>
        </p:nvSpPr>
        <p:spPr>
          <a:xfrm>
            <a:off x="5199777" y="5261212"/>
            <a:ext cx="3839159" cy="1215717"/>
          </a:xfrm>
          <a:prstGeom prst="rect">
            <a:avLst/>
          </a:prstGeom>
          <a:noFill/>
          <a:ln>
            <a:solidFill>
              <a:schemeClr val="bg1">
                <a:lumMod val="75000"/>
              </a:schemeClr>
            </a:solid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rPr>
              <a:t>経常収支比率とは・・・　</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全国平均　　</a:t>
            </a:r>
            <a:r>
              <a:rPr lang="en-US" altLang="ja-JP" sz="1000" b="1" dirty="0">
                <a:latin typeface="Meiryo UI" panose="020B0604030504040204" pitchFamily="50" charset="-128"/>
                <a:ea typeface="Meiryo UI" panose="020B0604030504040204" pitchFamily="50" charset="-128"/>
              </a:rPr>
              <a:t>111.8</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経常費用が経常収益によってどの程度賄われているかを示すもの。</a:t>
            </a:r>
            <a:r>
              <a:rPr lang="en-US" altLang="ja-JP" sz="900" dirty="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％未満は経常損失が生じている</a:t>
            </a:r>
            <a:r>
              <a:rPr lang="ja-JP" altLang="en-US" sz="9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全国</a:t>
            </a:r>
            <a:r>
              <a:rPr lang="ja-JP" altLang="en-US" sz="800" dirty="0">
                <a:latin typeface="Meiryo UI" panose="020B0604030504040204" pitchFamily="50" charset="-128"/>
                <a:ea typeface="Meiryo UI" panose="020B0604030504040204" pitchFamily="50" charset="-128"/>
              </a:rPr>
              <a:t>平均</a:t>
            </a:r>
            <a:r>
              <a:rPr lang="ja-JP" altLang="en-US" sz="800" dirty="0" smtClean="0">
                <a:latin typeface="Meiryo UI" panose="020B0604030504040204" pitchFamily="50" charset="-128"/>
                <a:ea typeface="Meiryo UI" panose="020B0604030504040204" pitchFamily="50" charset="-128"/>
              </a:rPr>
              <a:t>は</a:t>
            </a:r>
            <a:r>
              <a:rPr lang="en-US" altLang="ja-JP" sz="800" dirty="0" smtClean="0">
                <a:latin typeface="Meiryo UI" panose="020B0604030504040204" pitchFamily="50" charset="-128"/>
                <a:ea typeface="Meiryo UI" panose="020B0604030504040204" pitchFamily="50" charset="-128"/>
              </a:rPr>
              <a:t>2012</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smtClean="0">
                <a:latin typeface="Meiryo UI" panose="020B0604030504040204" pitchFamily="50" charset="-128"/>
                <a:ea typeface="Meiryo UI" panose="020B0604030504040204" pitchFamily="50" charset="-128"/>
              </a:rPr>
              <a:t>の５年平均（公営企業年鑑）</a:t>
            </a:r>
            <a:endParaRPr lang="en-US" altLang="ja-JP" sz="8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自己資本構成比率とは・・・　</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全国平均　</a:t>
            </a:r>
            <a:r>
              <a:rPr lang="en-US" altLang="ja-JP" sz="1000" b="1" dirty="0">
                <a:latin typeface="Meiryo UI" panose="020B0604030504040204" pitchFamily="50" charset="-128"/>
                <a:ea typeface="Meiryo UI" panose="020B0604030504040204" pitchFamily="50" charset="-128"/>
              </a:rPr>
              <a:t>70.9</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総資本（負債及び資本）に占める自己資本の割合であり、事業経営の安定化を図るためには、自己資本の造成が必要とされる。給水人口規模が大きな事業が若干低くなる</a:t>
            </a:r>
            <a:r>
              <a:rPr lang="ja-JP" altLang="en-US" sz="900" dirty="0" smtClean="0">
                <a:latin typeface="Meiryo UI" panose="020B0604030504040204" pitchFamily="50" charset="-128"/>
                <a:ea typeface="Meiryo UI" panose="020B0604030504040204" pitchFamily="50" charset="-128"/>
              </a:rPr>
              <a:t>傾向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全国平均は</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数値（公営企業年鑑）</a:t>
            </a:r>
            <a:endParaRPr lang="en-US" altLang="ja-JP" sz="9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108447" y="6544035"/>
            <a:ext cx="3709670"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注）経常収支比率は</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年平均。自己資本構成比率は</a:t>
            </a:r>
            <a:r>
              <a:rPr kumimoji="1" lang="en-US" altLang="ja-JP" sz="1000" dirty="0">
                <a:latin typeface="Meiryo UI" panose="020B0604030504040204" pitchFamily="50" charset="-128"/>
                <a:ea typeface="Meiryo UI" panose="020B0604030504040204" pitchFamily="50" charset="-128"/>
              </a:rPr>
              <a:t>2016</a:t>
            </a:r>
            <a:r>
              <a:rPr kumimoji="1" lang="ja-JP" altLang="en-US" sz="1000" dirty="0">
                <a:latin typeface="Meiryo UI" panose="020B0604030504040204" pitchFamily="50" charset="-128"/>
                <a:ea typeface="Meiryo UI" panose="020B0604030504040204" pitchFamily="50" charset="-128"/>
              </a:rPr>
              <a:t>年数値</a:t>
            </a:r>
          </a:p>
        </p:txBody>
      </p:sp>
      <p:sp>
        <p:nvSpPr>
          <p:cNvPr id="29" name="テキスト ボックス 28"/>
          <p:cNvSpPr txBox="1"/>
          <p:nvPr/>
        </p:nvSpPr>
        <p:spPr>
          <a:xfrm>
            <a:off x="40938" y="6610288"/>
            <a:ext cx="3528000" cy="261610"/>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出典：総務省　公営企業年鑑（</a:t>
            </a:r>
            <a:r>
              <a:rPr lang="en-US" altLang="ja-JP" sz="1050" dirty="0">
                <a:latin typeface="Meiryo UI" panose="020B0604030504040204" pitchFamily="50" charset="-128"/>
                <a:ea typeface="Meiryo UI" panose="020B0604030504040204" pitchFamily="50" charset="-128"/>
              </a:rPr>
              <a:t>2012~2016</a:t>
            </a:r>
            <a:r>
              <a:rPr lang="ja-JP" altLang="en-US" sz="1050" dirty="0">
                <a:latin typeface="Meiryo UI" panose="020B0604030504040204" pitchFamily="50" charset="-128"/>
                <a:ea typeface="Meiryo UI" panose="020B0604030504040204" pitchFamily="50" charset="-128"/>
              </a:rPr>
              <a:t>年）</a:t>
            </a:r>
            <a:endParaRPr lang="en-US" altLang="ja-JP" sz="1050" dirty="0">
              <a:latin typeface="Meiryo UI" panose="020B0604030504040204" pitchFamily="50" charset="-128"/>
              <a:ea typeface="Meiryo UI" panose="020B0604030504040204" pitchFamily="50" charset="-128"/>
            </a:endParaRPr>
          </a:p>
        </p:txBody>
      </p:sp>
      <p:sp>
        <p:nvSpPr>
          <p:cNvPr id="28" name="正方形/長方形 27"/>
          <p:cNvSpPr/>
          <p:nvPr/>
        </p:nvSpPr>
        <p:spPr>
          <a:xfrm>
            <a:off x="0" y="13695"/>
            <a:ext cx="2773516"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２．管路に対する対応の状況と経営基盤</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17</a:t>
            </a:fld>
            <a:endParaRPr lang="ja-JP" altLang="en-US"/>
          </a:p>
        </p:txBody>
      </p:sp>
    </p:spTree>
    <p:extLst>
      <p:ext uri="{BB962C8B-B14F-4D97-AF65-F5344CB8AC3E}">
        <p14:creationId xmlns:p14="http://schemas.microsoft.com/office/powerpoint/2010/main" val="3303311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453361" y="4542873"/>
            <a:ext cx="1260000" cy="12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54200" y="4542945"/>
            <a:ext cx="1800000" cy="122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p:cNvGraphicFramePr/>
          <p:nvPr>
            <p:extLst>
              <p:ext uri="{D42A27DB-BD31-4B8C-83A1-F6EECF244321}">
                <p14:modId xmlns:p14="http://schemas.microsoft.com/office/powerpoint/2010/main" val="836274594"/>
              </p:ext>
            </p:extLst>
          </p:nvPr>
        </p:nvGraphicFramePr>
        <p:xfrm>
          <a:off x="202980" y="2497763"/>
          <a:ext cx="3744000" cy="35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218936" y="585676"/>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76574" y="4532938"/>
            <a:ext cx="3168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 xmlns:a16="http://schemas.microsoft.com/office/drawing/2014/main" id="{55D23E93-7116-4306-B087-1C269A9333D4}"/>
              </a:ext>
            </a:extLst>
          </p:cNvPr>
          <p:cNvSpPr txBox="1"/>
          <p:nvPr/>
        </p:nvSpPr>
        <p:spPr>
          <a:xfrm>
            <a:off x="-31632" y="3438905"/>
            <a:ext cx="380104" cy="1980799"/>
          </a:xfrm>
          <a:prstGeom prst="rect">
            <a:avLst/>
          </a:prstGeom>
          <a:noFill/>
        </p:spPr>
        <p:txBody>
          <a:bodyPr vert="eaVert" wrap="none" rtlCol="0">
            <a:spAutoFit/>
          </a:bodyPr>
          <a:lstStyle/>
          <a:p>
            <a:r>
              <a:rPr lang="ja-JP" altLang="en-US" sz="1200" b="1" dirty="0">
                <a:latin typeface="Meiryo UI" panose="020B0604030504040204" pitchFamily="50" charset="-128"/>
                <a:ea typeface="Meiryo UI" panose="020B0604030504040204" pitchFamily="50" charset="-128"/>
              </a:rPr>
              <a:t>管路</a:t>
            </a:r>
            <a:r>
              <a:rPr lang="ja-JP" altLang="en-US" sz="1200" b="1" dirty="0" smtClean="0">
                <a:latin typeface="Meiryo UI" panose="020B0604030504040204" pitchFamily="50" charset="-128"/>
                <a:ea typeface="Meiryo UI" panose="020B0604030504040204" pitchFamily="50" charset="-128"/>
              </a:rPr>
              <a:t>更新率</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年平均（</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 xmlns:a16="http://schemas.microsoft.com/office/drawing/2014/main" id="{55D23E93-7116-4306-B087-1C269A9333D4}"/>
              </a:ext>
            </a:extLst>
          </p:cNvPr>
          <p:cNvSpPr txBox="1"/>
          <p:nvPr/>
        </p:nvSpPr>
        <p:spPr>
          <a:xfrm>
            <a:off x="1466327" y="6076449"/>
            <a:ext cx="2135521"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経常収支</a:t>
            </a:r>
            <a:r>
              <a:rPr lang="ja-JP" altLang="en-US" sz="1200" b="1" dirty="0" smtClean="0">
                <a:latin typeface="Meiryo UI" panose="020B0604030504040204" pitchFamily="50" charset="-128"/>
                <a:ea typeface="Meiryo UI" panose="020B0604030504040204" pitchFamily="50" charset="-128"/>
              </a:rPr>
              <a:t>比率</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年平均（</a:t>
            </a:r>
            <a:r>
              <a:rPr lang="ja-JP" altLang="en-US" sz="1200" b="1"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447432" y="2697915"/>
            <a:ext cx="0" cy="3132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60574" y="2335424"/>
            <a:ext cx="777215"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大阪府</a:t>
            </a:r>
            <a:r>
              <a:rPr kumimoji="1" lang="ja-JP" altLang="en-US" sz="900" dirty="0">
                <a:latin typeface="Meiryo UI" panose="020B0604030504040204" pitchFamily="50" charset="-128"/>
                <a:ea typeface="Meiryo UI" panose="020B0604030504040204" pitchFamily="50" charset="-128"/>
              </a:rPr>
              <a:t>平均 </a:t>
            </a:r>
            <a:r>
              <a:rPr lang="en-US" altLang="ja-JP" sz="900" dirty="0">
                <a:latin typeface="Meiryo UI" panose="020B0604030504040204" pitchFamily="50" charset="-128"/>
                <a:ea typeface="Meiryo UI" panose="020B0604030504040204" pitchFamily="50" charset="-128"/>
              </a:rPr>
              <a:t> 110.1</a:t>
            </a:r>
            <a:endParaRPr kumimoji="1" lang="ja-JP" altLang="en-US" sz="9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72312" y="4297103"/>
            <a:ext cx="128614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大阪府</a:t>
            </a:r>
            <a:r>
              <a:rPr kumimoji="1" lang="ja-JP" altLang="en-US" sz="900" dirty="0">
                <a:latin typeface="Meiryo UI" panose="020B0604030504040204" pitchFamily="50" charset="-128"/>
                <a:ea typeface="Meiryo UI" panose="020B0604030504040204" pitchFamily="50" charset="-128"/>
              </a:rPr>
              <a:t>平均　０</a:t>
            </a:r>
            <a:r>
              <a:rPr kumimoji="1" lang="en-US" altLang="ja-JP" sz="900" dirty="0">
                <a:latin typeface="Meiryo UI" panose="020B0604030504040204" pitchFamily="50" charset="-128"/>
                <a:ea typeface="Meiryo UI" panose="020B0604030504040204" pitchFamily="50" charset="-128"/>
              </a:rPr>
              <a:t>.88</a:t>
            </a:r>
            <a:r>
              <a:rPr kumimoji="1" lang="ja-JP" altLang="en-US" sz="900"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969301" y="241258"/>
            <a:ext cx="5237331"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収益力（経常収支比率）と対応力（管路更新率）の相関</a:t>
            </a:r>
            <a:endParaRPr lang="en-US" altLang="ja-JP" sz="1600" b="1" dirty="0">
              <a:latin typeface="Meiryo UI" panose="020B0604030504040204" pitchFamily="50" charset="-128"/>
              <a:ea typeface="Meiryo UI" panose="020B0604030504040204" pitchFamily="50" charset="-128"/>
            </a:endParaRPr>
          </a:p>
        </p:txBody>
      </p:sp>
      <p:graphicFrame>
        <p:nvGraphicFramePr>
          <p:cNvPr id="24" name="グラフ 23"/>
          <p:cNvGraphicFramePr/>
          <p:nvPr>
            <p:extLst>
              <p:ext uri="{D42A27DB-BD31-4B8C-83A1-F6EECF244321}">
                <p14:modId xmlns:p14="http://schemas.microsoft.com/office/powerpoint/2010/main" val="2511551142"/>
              </p:ext>
            </p:extLst>
          </p:nvPr>
        </p:nvGraphicFramePr>
        <p:xfrm>
          <a:off x="6451380" y="1794427"/>
          <a:ext cx="252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p:cNvGraphicFramePr/>
          <p:nvPr>
            <p:extLst>
              <p:ext uri="{D42A27DB-BD31-4B8C-83A1-F6EECF244321}">
                <p14:modId xmlns:p14="http://schemas.microsoft.com/office/powerpoint/2010/main" val="67281643"/>
              </p:ext>
            </p:extLst>
          </p:nvPr>
        </p:nvGraphicFramePr>
        <p:xfrm>
          <a:off x="3982806" y="4651390"/>
          <a:ext cx="252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p:cNvGraphicFramePr/>
          <p:nvPr>
            <p:extLst>
              <p:ext uri="{D42A27DB-BD31-4B8C-83A1-F6EECF244321}">
                <p14:modId xmlns:p14="http://schemas.microsoft.com/office/powerpoint/2010/main" val="3964326546"/>
              </p:ext>
            </p:extLst>
          </p:nvPr>
        </p:nvGraphicFramePr>
        <p:xfrm>
          <a:off x="6451380" y="4651390"/>
          <a:ext cx="252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グラフ 34"/>
          <p:cNvGraphicFramePr/>
          <p:nvPr>
            <p:extLst>
              <p:ext uri="{D42A27DB-BD31-4B8C-83A1-F6EECF244321}">
                <p14:modId xmlns:p14="http://schemas.microsoft.com/office/powerpoint/2010/main" val="2555084994"/>
              </p:ext>
            </p:extLst>
          </p:nvPr>
        </p:nvGraphicFramePr>
        <p:xfrm>
          <a:off x="3982806" y="1794427"/>
          <a:ext cx="2520000" cy="1800000"/>
        </p:xfrm>
        <a:graphic>
          <a:graphicData uri="http://schemas.openxmlformats.org/drawingml/2006/chart">
            <c:chart xmlns:c="http://schemas.openxmlformats.org/drawingml/2006/chart" xmlns:r="http://schemas.openxmlformats.org/officeDocument/2006/relationships" r:id="rId6"/>
          </a:graphicData>
        </a:graphic>
      </p:graphicFrame>
      <p:sp>
        <p:nvSpPr>
          <p:cNvPr id="37" name="テキスト ボックス 36"/>
          <p:cNvSpPr txBox="1"/>
          <p:nvPr/>
        </p:nvSpPr>
        <p:spPr>
          <a:xfrm>
            <a:off x="4611799" y="2610682"/>
            <a:ext cx="1210588"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経常収支比率（左軸）</a:t>
            </a:r>
          </a:p>
        </p:txBody>
      </p:sp>
      <p:sp>
        <p:nvSpPr>
          <p:cNvPr id="38" name="テキスト ボックス 37"/>
          <p:cNvSpPr txBox="1"/>
          <p:nvPr/>
        </p:nvSpPr>
        <p:spPr>
          <a:xfrm>
            <a:off x="4622842" y="1816232"/>
            <a:ext cx="1107996"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管路更新率（右軸）</a:t>
            </a:r>
          </a:p>
        </p:txBody>
      </p:sp>
      <p:sp>
        <p:nvSpPr>
          <p:cNvPr id="39" name="角丸四角形 38"/>
          <p:cNvSpPr>
            <a:spLocks noChangeAspect="1"/>
          </p:cNvSpPr>
          <p:nvPr/>
        </p:nvSpPr>
        <p:spPr>
          <a:xfrm>
            <a:off x="6531218" y="979538"/>
            <a:ext cx="432000" cy="432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endParaRPr>
          </a:p>
        </p:txBody>
      </p:sp>
      <p:sp>
        <p:nvSpPr>
          <p:cNvPr id="40" name="角丸四角形 39"/>
          <p:cNvSpPr>
            <a:spLocks noChangeAspect="1"/>
          </p:cNvSpPr>
          <p:nvPr/>
        </p:nvSpPr>
        <p:spPr>
          <a:xfrm>
            <a:off x="4119462" y="3746244"/>
            <a:ext cx="432000" cy="432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D</a:t>
            </a:r>
            <a:endParaRPr kumimoji="1" lang="ja-JP" altLang="en-US" dirty="0">
              <a:latin typeface="Meiryo UI" panose="020B0604030504040204" pitchFamily="50" charset="-128"/>
              <a:ea typeface="Meiryo UI" panose="020B0604030504040204" pitchFamily="50" charset="-128"/>
            </a:endParaRPr>
          </a:p>
        </p:txBody>
      </p:sp>
      <p:sp>
        <p:nvSpPr>
          <p:cNvPr id="41" name="角丸四角形 40"/>
          <p:cNvSpPr>
            <a:spLocks noChangeAspect="1"/>
          </p:cNvSpPr>
          <p:nvPr/>
        </p:nvSpPr>
        <p:spPr>
          <a:xfrm>
            <a:off x="6531218" y="3746244"/>
            <a:ext cx="432000" cy="432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C</a:t>
            </a:r>
            <a:endParaRPr kumimoji="1" lang="ja-JP" altLang="en-US" dirty="0">
              <a:latin typeface="Meiryo UI" panose="020B0604030504040204" pitchFamily="50" charset="-128"/>
              <a:ea typeface="Meiryo UI" panose="020B0604030504040204" pitchFamily="50" charset="-128"/>
            </a:endParaRPr>
          </a:p>
        </p:txBody>
      </p:sp>
      <p:sp>
        <p:nvSpPr>
          <p:cNvPr id="42" name="角丸四角形 41"/>
          <p:cNvSpPr>
            <a:spLocks noChangeAspect="1"/>
          </p:cNvSpPr>
          <p:nvPr/>
        </p:nvSpPr>
        <p:spPr>
          <a:xfrm>
            <a:off x="4119462" y="979538"/>
            <a:ext cx="432000" cy="432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B</a:t>
            </a:r>
            <a:endParaRPr kumimoji="1" lang="ja-JP" altLang="en-US"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11921" y="993267"/>
            <a:ext cx="3658421"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収益力が高くても</a:t>
            </a:r>
            <a:r>
              <a:rPr lang="ja-JP" altLang="en-US" sz="1600" dirty="0">
                <a:latin typeface="Meiryo UI" panose="020B0604030504040204" pitchFamily="50" charset="-128"/>
                <a:ea typeface="Meiryo UI" panose="020B0604030504040204" pitchFamily="50" charset="-128"/>
              </a:rPr>
              <a:t>更新率が低い場合がある。事業者それぞれが置かれている状況は大きく異なる。</a:t>
            </a:r>
            <a:endParaRPr kumimoji="1" lang="ja-JP" altLang="en-US" sz="1600" dirty="0">
              <a:latin typeface="Meiryo UI" panose="020B0604030504040204" pitchFamily="50" charset="-128"/>
              <a:ea typeface="Meiryo UI" panose="020B0604030504040204" pitchFamily="50" charset="-128"/>
            </a:endParaRPr>
          </a:p>
        </p:txBody>
      </p:sp>
      <p:sp>
        <p:nvSpPr>
          <p:cNvPr id="45" name="角丸四角形 44"/>
          <p:cNvSpPr>
            <a:spLocks noChangeAspect="1"/>
          </p:cNvSpPr>
          <p:nvPr/>
        </p:nvSpPr>
        <p:spPr>
          <a:xfrm>
            <a:off x="3169848" y="2591846"/>
            <a:ext cx="432000" cy="432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endParaRPr>
          </a:p>
        </p:txBody>
      </p:sp>
      <p:sp>
        <p:nvSpPr>
          <p:cNvPr id="46" name="角丸四角形 45"/>
          <p:cNvSpPr>
            <a:spLocks noChangeAspect="1"/>
          </p:cNvSpPr>
          <p:nvPr/>
        </p:nvSpPr>
        <p:spPr>
          <a:xfrm>
            <a:off x="749138" y="5238842"/>
            <a:ext cx="432000" cy="432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D</a:t>
            </a:r>
            <a:endParaRPr kumimoji="1" lang="ja-JP" altLang="en-US" dirty="0">
              <a:latin typeface="Meiryo UI" panose="020B0604030504040204" pitchFamily="50" charset="-128"/>
              <a:ea typeface="Meiryo UI" panose="020B0604030504040204" pitchFamily="50" charset="-128"/>
            </a:endParaRPr>
          </a:p>
        </p:txBody>
      </p:sp>
      <p:sp>
        <p:nvSpPr>
          <p:cNvPr id="47" name="角丸四角形 46"/>
          <p:cNvSpPr>
            <a:spLocks noChangeAspect="1"/>
          </p:cNvSpPr>
          <p:nvPr/>
        </p:nvSpPr>
        <p:spPr>
          <a:xfrm>
            <a:off x="3212566" y="5253203"/>
            <a:ext cx="432000" cy="432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C</a:t>
            </a:r>
            <a:endParaRPr kumimoji="1" lang="ja-JP" altLang="en-US" dirty="0">
              <a:latin typeface="Meiryo UI" panose="020B0604030504040204" pitchFamily="50" charset="-128"/>
              <a:ea typeface="Meiryo UI" panose="020B0604030504040204" pitchFamily="50" charset="-128"/>
            </a:endParaRPr>
          </a:p>
        </p:txBody>
      </p:sp>
      <p:sp>
        <p:nvSpPr>
          <p:cNvPr id="48" name="角丸四角形 47"/>
          <p:cNvSpPr>
            <a:spLocks noChangeAspect="1"/>
          </p:cNvSpPr>
          <p:nvPr/>
        </p:nvSpPr>
        <p:spPr>
          <a:xfrm>
            <a:off x="765733" y="2591846"/>
            <a:ext cx="432000" cy="432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B</a:t>
            </a:r>
            <a:endParaRPr kumimoji="1" lang="ja-JP" altLang="en-US" dirty="0">
              <a:latin typeface="Meiryo UI" panose="020B0604030504040204" pitchFamily="50" charset="-128"/>
              <a:ea typeface="Meiryo UI" panose="020B0604030504040204" pitchFamily="50" charset="-128"/>
            </a:endParaRPr>
          </a:p>
        </p:txBody>
      </p:sp>
      <p:sp>
        <p:nvSpPr>
          <p:cNvPr id="53" name="正方形/長方形 52"/>
          <p:cNvSpPr/>
          <p:nvPr/>
        </p:nvSpPr>
        <p:spPr>
          <a:xfrm>
            <a:off x="3921991" y="729717"/>
            <a:ext cx="5142428" cy="5788803"/>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072325" y="953433"/>
            <a:ext cx="1692000"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大阪市（下記グラフ）、</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豊中市、池田市、枚方市、貝塚市、八尾市、富田林市、柏原市、高石市、島本町</a:t>
            </a:r>
          </a:p>
        </p:txBody>
      </p:sp>
      <p:sp>
        <p:nvSpPr>
          <p:cNvPr id="49" name="テキスト ボックス 48"/>
          <p:cNvSpPr txBox="1"/>
          <p:nvPr/>
        </p:nvSpPr>
        <p:spPr>
          <a:xfrm>
            <a:off x="4684101" y="953433"/>
            <a:ext cx="1658172" cy="707886"/>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堺</a:t>
            </a:r>
            <a:r>
              <a:rPr kumimoji="1" lang="ja-JP" altLang="en-US" sz="1000" dirty="0">
                <a:latin typeface="Meiryo UI" panose="020B0604030504040204" pitchFamily="50" charset="-128"/>
                <a:ea typeface="Meiryo UI" panose="020B0604030504040204" pitchFamily="50" charset="-128"/>
              </a:rPr>
              <a:t>市（下記グラフ）、</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吹田市、守口市、和泉市、藤井寺市、大阪狭山市、熊取町、河南町、千早赤阪村</a:t>
            </a:r>
          </a:p>
        </p:txBody>
      </p:sp>
      <p:sp>
        <p:nvSpPr>
          <p:cNvPr id="50" name="テキスト ボックス 49"/>
          <p:cNvSpPr txBox="1"/>
          <p:nvPr/>
        </p:nvSpPr>
        <p:spPr>
          <a:xfrm>
            <a:off x="7045029" y="3713630"/>
            <a:ext cx="1716834" cy="707886"/>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門真</a:t>
            </a:r>
            <a:r>
              <a:rPr kumimoji="1" lang="ja-JP" altLang="en-US" sz="1000" dirty="0">
                <a:latin typeface="Meiryo UI" panose="020B0604030504040204" pitchFamily="50" charset="-128"/>
                <a:ea typeface="Meiryo UI" panose="020B0604030504040204" pitchFamily="50" charset="-128"/>
              </a:rPr>
              <a:t>市（下記グラフ）、</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泉大津市、高槻市、泉佐野市、松原市、大東市、箕面市、羽曳野市、摂津市、田尻町</a:t>
            </a:r>
          </a:p>
        </p:txBody>
      </p:sp>
      <p:sp>
        <p:nvSpPr>
          <p:cNvPr id="51" name="テキスト ボックス 50"/>
          <p:cNvSpPr txBox="1"/>
          <p:nvPr/>
        </p:nvSpPr>
        <p:spPr>
          <a:xfrm>
            <a:off x="4656805" y="3713630"/>
            <a:ext cx="1658172" cy="1015663"/>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岸和田市（下記グラフ）、</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茨木市、寝屋川市、河内長野市、東大阪市、泉南市、四條畷市、交野市、阪南市、豊能町、能勢町、忠岡町、</a:t>
            </a:r>
            <a:r>
              <a:rPr kumimoji="1" lang="ja-JP" altLang="en-US" sz="1000" dirty="0" smtClean="0">
                <a:latin typeface="Meiryo UI" panose="020B0604030504040204" pitchFamily="50" charset="-128"/>
                <a:ea typeface="Meiryo UI" panose="020B0604030504040204" pitchFamily="50" charset="-128"/>
              </a:rPr>
              <a:t>太子町、岬町</a:t>
            </a:r>
            <a:endParaRPr kumimoji="1" lang="ja-JP" altLang="en-US" sz="1000" dirty="0">
              <a:latin typeface="Meiryo UI" panose="020B0604030504040204" pitchFamily="50" charset="-128"/>
              <a:ea typeface="Meiryo UI" panose="020B0604030504040204" pitchFamily="50" charset="-128"/>
            </a:endParaRPr>
          </a:p>
        </p:txBody>
      </p:sp>
      <p:sp>
        <p:nvSpPr>
          <p:cNvPr id="34" name="正方形/長方形 33"/>
          <p:cNvSpPr/>
          <p:nvPr/>
        </p:nvSpPr>
        <p:spPr>
          <a:xfrm>
            <a:off x="0" y="13695"/>
            <a:ext cx="2773516"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２．管路に対する対応の状況と経営基盤</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18</a:t>
            </a:fld>
            <a:endParaRPr lang="ja-JP" altLang="en-US"/>
          </a:p>
        </p:txBody>
      </p:sp>
    </p:spTree>
    <p:extLst>
      <p:ext uri="{BB962C8B-B14F-4D97-AF65-F5344CB8AC3E}">
        <p14:creationId xmlns:p14="http://schemas.microsoft.com/office/powerpoint/2010/main" val="3978880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67421" y="415545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29983" y="1630122"/>
            <a:ext cx="400110" cy="1740094"/>
          </a:xfrm>
          <a:prstGeom prst="rect">
            <a:avLst/>
          </a:prstGeom>
          <a:noFill/>
          <a:ln>
            <a:solidFill>
              <a:schemeClr val="bg1">
                <a:lumMod val="50000"/>
              </a:schemeClr>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技術職員の数</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29983" y="4613133"/>
            <a:ext cx="400110" cy="1740094"/>
          </a:xfrm>
          <a:prstGeom prst="rect">
            <a:avLst/>
          </a:prstGeom>
          <a:noFill/>
          <a:ln>
            <a:solidFill>
              <a:schemeClr val="bg1">
                <a:lumMod val="50000"/>
              </a:schemeClr>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職員の年齢</a:t>
            </a:r>
            <a:endParaRPr kumimoji="1" lang="ja-JP" altLang="en-US" sz="14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311143" y="4406472"/>
            <a:ext cx="392447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歳以上が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35.7</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（技術職のみ：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193309" y="4753187"/>
            <a:ext cx="250421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給水事業者の職員の平均年齢</a:t>
            </a:r>
          </a:p>
        </p:txBody>
      </p:sp>
      <p:sp>
        <p:nvSpPr>
          <p:cNvPr id="34" name="テキスト ボックス 33"/>
          <p:cNvSpPr txBox="1"/>
          <p:nvPr/>
        </p:nvSpPr>
        <p:spPr>
          <a:xfrm>
            <a:off x="3527992" y="137288"/>
            <a:ext cx="2012089"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技術職員数の格差</a:t>
            </a:r>
            <a:endParaRPr kumimoji="1" lang="ja-JP" altLang="en-US" b="1" dirty="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extLst>
              <p:ext uri="{D42A27DB-BD31-4B8C-83A1-F6EECF244321}">
                <p14:modId xmlns:p14="http://schemas.microsoft.com/office/powerpoint/2010/main" val="899356064"/>
              </p:ext>
            </p:extLst>
          </p:nvPr>
        </p:nvGraphicFramePr>
        <p:xfrm>
          <a:off x="4442150" y="5196572"/>
          <a:ext cx="3980773" cy="936033"/>
        </p:xfrm>
        <a:graphic>
          <a:graphicData uri="http://schemas.openxmlformats.org/drawingml/2006/table">
            <a:tbl>
              <a:tblPr firstRow="1" bandRow="1">
                <a:tableStyleId>{5940675A-B579-460E-94D1-54222C63F5DA}</a:tableStyleId>
              </a:tblPr>
              <a:tblGrid>
                <a:gridCol w="1348105">
                  <a:extLst>
                    <a:ext uri="{9D8B030D-6E8A-4147-A177-3AD203B41FA5}">
                      <a16:colId xmlns="" xmlns:a16="http://schemas.microsoft.com/office/drawing/2014/main" val="20000"/>
                    </a:ext>
                  </a:extLst>
                </a:gridCol>
                <a:gridCol w="658167">
                  <a:extLst>
                    <a:ext uri="{9D8B030D-6E8A-4147-A177-3AD203B41FA5}">
                      <a16:colId xmlns="" xmlns:a16="http://schemas.microsoft.com/office/drawing/2014/main" val="20001"/>
                    </a:ext>
                  </a:extLst>
                </a:gridCol>
                <a:gridCol w="658167">
                  <a:extLst>
                    <a:ext uri="{9D8B030D-6E8A-4147-A177-3AD203B41FA5}">
                      <a16:colId xmlns="" xmlns:a16="http://schemas.microsoft.com/office/drawing/2014/main" val="20002"/>
                    </a:ext>
                  </a:extLst>
                </a:gridCol>
                <a:gridCol w="658167">
                  <a:extLst>
                    <a:ext uri="{9D8B030D-6E8A-4147-A177-3AD203B41FA5}">
                      <a16:colId xmlns="" xmlns:a16="http://schemas.microsoft.com/office/drawing/2014/main" val="20003"/>
                    </a:ext>
                  </a:extLst>
                </a:gridCol>
                <a:gridCol w="658167">
                  <a:extLst>
                    <a:ext uri="{9D8B030D-6E8A-4147-A177-3AD203B41FA5}">
                      <a16:colId xmlns="" xmlns:a16="http://schemas.microsoft.com/office/drawing/2014/main" val="20004"/>
                    </a:ext>
                  </a:extLst>
                </a:gridCol>
              </a:tblGrid>
              <a:tr h="312011">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大阪</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神奈川</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愛知</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兵庫</a:t>
                      </a:r>
                    </a:p>
                  </a:txBody>
                  <a:tcPr/>
                </a:tc>
                <a:extLst>
                  <a:ext uri="{0D108BD9-81ED-4DB2-BD59-A6C34878D82A}">
                    <a16:rowId xmlns="" xmlns:a16="http://schemas.microsoft.com/office/drawing/2014/main" val="10000"/>
                  </a:ext>
                </a:extLst>
              </a:tr>
              <a:tr h="312011">
                <a:tc>
                  <a:txBody>
                    <a:bodyPr/>
                    <a:lstStyle/>
                    <a:p>
                      <a:r>
                        <a:rPr kumimoji="1" lang="ja-JP" altLang="en-US" sz="1100" dirty="0">
                          <a:latin typeface="Meiryo UI" panose="020B0604030504040204" pitchFamily="50" charset="-128"/>
                          <a:ea typeface="Meiryo UI" panose="020B0604030504040204" pitchFamily="50" charset="-128"/>
                        </a:rPr>
                        <a:t>県庁所在地政令市</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46</a:t>
                      </a:r>
                      <a:r>
                        <a:rPr kumimoji="1" lang="ja-JP" altLang="en-US" sz="1200" dirty="0">
                          <a:latin typeface="Meiryo UI" panose="020B0604030504040204" pitchFamily="50" charset="-128"/>
                          <a:ea typeface="Meiryo UI" panose="020B0604030504040204" pitchFamily="50" charset="-128"/>
                        </a:rPr>
                        <a:t>歳</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47</a:t>
                      </a:r>
                      <a:r>
                        <a:rPr kumimoji="1" lang="ja-JP" altLang="en-US" sz="1200" dirty="0">
                          <a:latin typeface="Meiryo UI" panose="020B0604030504040204" pitchFamily="50" charset="-128"/>
                          <a:ea typeface="Meiryo UI" panose="020B0604030504040204" pitchFamily="50" charset="-128"/>
                        </a:rPr>
                        <a:t>歳</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歳</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48</a:t>
                      </a:r>
                      <a:r>
                        <a:rPr kumimoji="1" lang="ja-JP" altLang="en-US" sz="1200" dirty="0">
                          <a:latin typeface="Meiryo UI" panose="020B0604030504040204" pitchFamily="50" charset="-128"/>
                          <a:ea typeface="Meiryo UI" panose="020B0604030504040204" pitchFamily="50" charset="-128"/>
                        </a:rPr>
                        <a:t>歳</a:t>
                      </a:r>
                    </a:p>
                  </a:txBody>
                  <a:tcPr/>
                </a:tc>
                <a:extLst>
                  <a:ext uri="{0D108BD9-81ED-4DB2-BD59-A6C34878D82A}">
                    <a16:rowId xmlns="" xmlns:a16="http://schemas.microsoft.com/office/drawing/2014/main" val="10001"/>
                  </a:ext>
                </a:extLst>
              </a:tr>
              <a:tr h="312011">
                <a:tc>
                  <a:txBody>
                    <a:bodyPr/>
                    <a:lstStyle/>
                    <a:p>
                      <a:r>
                        <a:rPr kumimoji="1" lang="ja-JP" altLang="en-US" sz="1100" dirty="0">
                          <a:latin typeface="Meiryo UI" panose="020B0604030504040204" pitchFamily="50" charset="-128"/>
                          <a:ea typeface="Meiryo UI" panose="020B0604030504040204" pitchFamily="50" charset="-128"/>
                        </a:rPr>
                        <a:t>その他の市の平均</a:t>
                      </a:r>
                    </a:p>
                  </a:txBody>
                  <a:tcPr/>
                </a:tc>
                <a:tc>
                  <a:txBody>
                    <a:bodyPr/>
                    <a:lstStyle/>
                    <a:p>
                      <a:pPr algn="r"/>
                      <a:r>
                        <a:rPr kumimoji="1" lang="en-US" altLang="ja-JP" sz="1200" b="1" dirty="0">
                          <a:latin typeface="Meiryo UI" panose="020B0604030504040204" pitchFamily="50" charset="-128"/>
                          <a:ea typeface="Meiryo UI" panose="020B0604030504040204" pitchFamily="50" charset="-128"/>
                        </a:rPr>
                        <a:t>47</a:t>
                      </a:r>
                      <a:r>
                        <a:rPr kumimoji="1" lang="ja-JP" altLang="en-US" sz="1200" b="1" dirty="0">
                          <a:latin typeface="Meiryo UI" panose="020B0604030504040204" pitchFamily="50" charset="-128"/>
                          <a:ea typeface="Meiryo UI" panose="020B0604030504040204" pitchFamily="50" charset="-128"/>
                        </a:rPr>
                        <a:t>歳</a:t>
                      </a:r>
                    </a:p>
                  </a:txBody>
                  <a:tcPr>
                    <a:solidFill>
                      <a:srgbClr val="FFFF00"/>
                    </a:solidFill>
                  </a:tcPr>
                </a:tc>
                <a:tc>
                  <a:txBody>
                    <a:bodyPr/>
                    <a:lstStyle/>
                    <a:p>
                      <a:pPr algn="r"/>
                      <a:r>
                        <a:rPr kumimoji="1" lang="en-US" altLang="ja-JP" sz="1200" dirty="0">
                          <a:latin typeface="Meiryo UI" panose="020B0604030504040204" pitchFamily="50" charset="-128"/>
                          <a:ea typeface="Meiryo UI" panose="020B0604030504040204" pitchFamily="50" charset="-128"/>
                        </a:rPr>
                        <a:t>42</a:t>
                      </a:r>
                      <a:r>
                        <a:rPr kumimoji="1" lang="ja-JP" altLang="en-US" sz="1200" dirty="0">
                          <a:latin typeface="Meiryo UI" panose="020B0604030504040204" pitchFamily="50" charset="-128"/>
                          <a:ea typeface="Meiryo UI" panose="020B0604030504040204" pitchFamily="50" charset="-128"/>
                        </a:rPr>
                        <a:t>歳</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44</a:t>
                      </a:r>
                      <a:r>
                        <a:rPr kumimoji="1" lang="ja-JP" altLang="en-US" sz="1200" dirty="0">
                          <a:latin typeface="Meiryo UI" panose="020B0604030504040204" pitchFamily="50" charset="-128"/>
                          <a:ea typeface="Meiryo UI" panose="020B0604030504040204" pitchFamily="50" charset="-128"/>
                        </a:rPr>
                        <a:t>歳</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46</a:t>
                      </a:r>
                      <a:r>
                        <a:rPr kumimoji="1" lang="ja-JP" altLang="en-US" sz="1200" dirty="0">
                          <a:latin typeface="Meiryo UI" panose="020B0604030504040204" pitchFamily="50" charset="-128"/>
                          <a:ea typeface="Meiryo UI" panose="020B0604030504040204" pitchFamily="50" charset="-128"/>
                        </a:rPr>
                        <a:t>歳</a:t>
                      </a:r>
                    </a:p>
                  </a:txBody>
                  <a:tcPr/>
                </a:tc>
                <a:extLst>
                  <a:ext uri="{0D108BD9-81ED-4DB2-BD59-A6C34878D82A}">
                    <a16:rowId xmlns="" xmlns:a16="http://schemas.microsoft.com/office/drawing/2014/main" val="10002"/>
                  </a:ext>
                </a:extLst>
              </a:tr>
            </a:tbl>
          </a:graphicData>
        </a:graphic>
      </p:graphicFrame>
      <p:graphicFrame>
        <p:nvGraphicFramePr>
          <p:cNvPr id="39" name="グラフ 38"/>
          <p:cNvGraphicFramePr/>
          <p:nvPr>
            <p:extLst/>
          </p:nvPr>
        </p:nvGraphicFramePr>
        <p:xfrm>
          <a:off x="1088159" y="4108361"/>
          <a:ext cx="2268000" cy="2772000"/>
        </p:xfrm>
        <a:graphic>
          <a:graphicData uri="http://schemas.openxmlformats.org/drawingml/2006/chart">
            <c:chart xmlns:c="http://schemas.openxmlformats.org/drawingml/2006/chart" xmlns:r="http://schemas.openxmlformats.org/officeDocument/2006/relationships" r:id="rId2"/>
          </a:graphicData>
        </a:graphic>
      </p:graphicFrame>
      <p:sp>
        <p:nvSpPr>
          <p:cNvPr id="40" name="角丸四角形 39"/>
          <p:cNvSpPr/>
          <p:nvPr/>
        </p:nvSpPr>
        <p:spPr>
          <a:xfrm>
            <a:off x="1096075" y="4588440"/>
            <a:ext cx="2052000" cy="684000"/>
          </a:xfrm>
          <a:prstGeom prst="roundRect">
            <a:avLst>
              <a:gd name="adj" fmla="val 8772"/>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1096075" y="6177474"/>
            <a:ext cx="2052000" cy="432000"/>
          </a:xfrm>
          <a:prstGeom prst="roundRect">
            <a:avLst>
              <a:gd name="adj" fmla="val 8772"/>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1" name="グラフ 30"/>
          <p:cNvGraphicFramePr/>
          <p:nvPr>
            <p:extLst>
              <p:ext uri="{D42A27DB-BD31-4B8C-83A1-F6EECF244321}">
                <p14:modId xmlns:p14="http://schemas.microsoft.com/office/powerpoint/2010/main" val="2249540816"/>
              </p:ext>
            </p:extLst>
          </p:nvPr>
        </p:nvGraphicFramePr>
        <p:xfrm>
          <a:off x="1746680" y="712878"/>
          <a:ext cx="73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42" name="テキスト ボックス 41"/>
          <p:cNvSpPr txBox="1"/>
          <p:nvPr/>
        </p:nvSpPr>
        <p:spPr>
          <a:xfrm>
            <a:off x="435917" y="672883"/>
            <a:ext cx="437940" cy="288000"/>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4" name="テキスト ボックス 43"/>
          <p:cNvSpPr txBox="1"/>
          <p:nvPr/>
        </p:nvSpPr>
        <p:spPr>
          <a:xfrm>
            <a:off x="3148075" y="698456"/>
            <a:ext cx="5852940"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技術職員</a:t>
            </a:r>
            <a:r>
              <a:rPr lang="ja-JP" altLang="en-US" sz="1600" dirty="0">
                <a:latin typeface="Meiryo UI" panose="020B0604030504040204" pitchFamily="50" charset="-128"/>
                <a:ea typeface="Meiryo UI" panose="020B0604030504040204" pitchFamily="50" charset="-128"/>
              </a:rPr>
              <a:t>は、水道施設の整備・更新や維持管理を担う専門家。</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技術職員の不足により、適切な経営計画／耐震化計画が策定できない可能性がある。</a:t>
            </a:r>
            <a:endParaRPr kumimoji="1" lang="ja-JP" altLang="en-US" sz="16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445415" y="1842448"/>
            <a:ext cx="184731" cy="369332"/>
          </a:xfrm>
          <a:prstGeom prst="rect">
            <a:avLst/>
          </a:prstGeom>
          <a:noFill/>
        </p:spPr>
        <p:txBody>
          <a:bodyPr wrap="none" rtlCol="0">
            <a:spAutoFit/>
          </a:bodyPr>
          <a:lstStyle/>
          <a:p>
            <a:endParaRPr kumimoji="1" lang="ja-JP" altLang="en-US" dirty="0"/>
          </a:p>
        </p:txBody>
      </p:sp>
      <p:sp>
        <p:nvSpPr>
          <p:cNvPr id="21" name="テキスト ボックス 20"/>
          <p:cNvSpPr txBox="1"/>
          <p:nvPr/>
        </p:nvSpPr>
        <p:spPr>
          <a:xfrm>
            <a:off x="2226150" y="3578445"/>
            <a:ext cx="136800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767654" y="3578445"/>
            <a:ext cx="176400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699470" y="3578445"/>
            <a:ext cx="169200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554274" y="3578445"/>
            <a:ext cx="147600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994889" y="6396335"/>
            <a:ext cx="3712381"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sym typeface="Wingdings" panose="05000000000000000000" pitchFamily="2" charset="2"/>
              </a:rPr>
              <a:t>（年齢構成</a:t>
            </a:r>
            <a:r>
              <a:rPr lang="ja-JP" altLang="en-US" sz="1100" dirty="0" smtClean="0">
                <a:latin typeface="Meiryo UI" panose="020B0604030504040204" pitchFamily="50" charset="-128"/>
                <a:ea typeface="Meiryo UI" panose="020B0604030504040204" pitchFamily="50" charset="-128"/>
              </a:rPr>
              <a:t>）大阪府</a:t>
            </a:r>
            <a:r>
              <a:rPr lang="ja-JP" altLang="en-US" sz="1100" dirty="0">
                <a:latin typeface="Meiryo UI" panose="020B0604030504040204" pitchFamily="50" charset="-128"/>
                <a:ea typeface="Meiryo UI" panose="020B0604030504040204" pitchFamily="50" charset="-128"/>
              </a:rPr>
              <a:t>の水道の現況（</a:t>
            </a:r>
            <a:r>
              <a:rPr lang="en-US" altLang="ja-JP" sz="1100" dirty="0">
                <a:latin typeface="Meiryo UI" panose="020B0604030504040204" pitchFamily="50" charset="-128"/>
                <a:ea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（平均</a:t>
            </a:r>
            <a:r>
              <a:rPr lang="ja-JP" altLang="en-US" sz="1100" dirty="0">
                <a:latin typeface="Meiryo UI" panose="020B0604030504040204" pitchFamily="50" charset="-128"/>
                <a:ea typeface="Meiryo UI" panose="020B0604030504040204" pitchFamily="50" charset="-128"/>
              </a:rPr>
              <a:t>年齢</a:t>
            </a:r>
            <a:r>
              <a:rPr lang="ja-JP" altLang="en-US" sz="1100" dirty="0" smtClean="0">
                <a:latin typeface="Meiryo UI" panose="020B0604030504040204" pitchFamily="50" charset="-128"/>
                <a:ea typeface="Meiryo UI" panose="020B0604030504040204" pitchFamily="50" charset="-128"/>
              </a:rPr>
              <a:t>）地方公営企業年鑑（</a:t>
            </a:r>
            <a:r>
              <a:rPr lang="en-US" altLang="ja-JP" sz="1100" dirty="0" smtClean="0">
                <a:latin typeface="Meiryo UI" panose="020B0604030504040204" pitchFamily="50" charset="-128"/>
                <a:ea typeface="Meiryo UI" panose="020B0604030504040204" pitchFamily="50" charset="-128"/>
              </a:rPr>
              <a:t>2016</a:t>
            </a:r>
            <a:r>
              <a:rPr lang="ja-JP" altLang="en-US" sz="1100" dirty="0" smtClean="0">
                <a:latin typeface="Meiryo UI" panose="020B0604030504040204" pitchFamily="50" charset="-128"/>
                <a:ea typeface="Meiryo UI" panose="020B0604030504040204" pitchFamily="50" charset="-128"/>
              </a:rPr>
              <a:t>年）</a:t>
            </a:r>
            <a:endParaRPr lang="en-US"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222159" y="3887367"/>
            <a:ext cx="6763791" cy="261610"/>
          </a:xfrm>
          <a:prstGeom prst="rect">
            <a:avLst/>
          </a:prstGeom>
          <a:noFill/>
        </p:spPr>
        <p:txBody>
          <a:bodyPr wrap="square" rtlCol="0">
            <a:spAutoFit/>
          </a:bodyPr>
          <a:lstStyle/>
          <a:p>
            <a:pPr algn="r"/>
            <a:r>
              <a:rPr lang="ja-JP" altLang="en-US" sz="1100" dirty="0" smtClean="0">
                <a:latin typeface="Meiryo UI" panose="020B0604030504040204" pitchFamily="50" charset="-128"/>
                <a:ea typeface="Meiryo UI" panose="020B0604030504040204" pitchFamily="50" charset="-128"/>
              </a:rPr>
              <a:t>出典：大阪府</a:t>
            </a:r>
            <a:r>
              <a:rPr lang="ja-JP" altLang="en-US" sz="1100" dirty="0">
                <a:latin typeface="Meiryo UI" panose="020B0604030504040204" pitchFamily="50" charset="-128"/>
                <a:ea typeface="Meiryo UI" panose="020B0604030504040204" pitchFamily="50" charset="-128"/>
              </a:rPr>
              <a:t>の水道の現況（</a:t>
            </a:r>
            <a:r>
              <a:rPr lang="en-US" altLang="ja-JP" sz="1100" dirty="0">
                <a:latin typeface="Meiryo UI" panose="020B0604030504040204" pitchFamily="50" charset="-128"/>
                <a:ea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5778518" y="5182159"/>
            <a:ext cx="666897" cy="936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p:cNvSpPr/>
          <p:nvPr/>
        </p:nvSpPr>
        <p:spPr>
          <a:xfrm>
            <a:off x="0" y="13695"/>
            <a:ext cx="1540806"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rPr>
              <a:t>３．技術</a:t>
            </a:r>
            <a:r>
              <a:rPr lang="ja-JP" altLang="en-US" sz="1200" dirty="0">
                <a:latin typeface="Meiryo UI" panose="020B0604030504040204" pitchFamily="50" charset="-128"/>
                <a:ea typeface="Meiryo UI" panose="020B0604030504040204" pitchFamily="50" charset="-128"/>
              </a:rPr>
              <a:t>職員の状況</a:t>
            </a:r>
            <a:endParaRPr lang="en-US" altLang="ja-JP" sz="1200" dirty="0">
              <a:latin typeface="Meiryo UI" panose="020B0604030504040204" pitchFamily="50" charset="-128"/>
              <a:ea typeface="Meiryo UI" panose="020B0604030504040204" pitchFamily="50" charset="-128"/>
            </a:endParaRPr>
          </a:p>
        </p:txBody>
      </p:sp>
      <p:graphicFrame>
        <p:nvGraphicFramePr>
          <p:cNvPr id="35" name="グラフ 34"/>
          <p:cNvGraphicFramePr/>
          <p:nvPr>
            <p:extLst>
              <p:ext uri="{D42A27DB-BD31-4B8C-83A1-F6EECF244321}">
                <p14:modId xmlns:p14="http://schemas.microsoft.com/office/powerpoint/2010/main" val="1800364412"/>
              </p:ext>
            </p:extLst>
          </p:nvPr>
        </p:nvGraphicFramePr>
        <p:xfrm>
          <a:off x="887646" y="518441"/>
          <a:ext cx="864000" cy="2861822"/>
        </p:xfrm>
        <a:graphic>
          <a:graphicData uri="http://schemas.openxmlformats.org/drawingml/2006/chart">
            <c:chart xmlns:c="http://schemas.openxmlformats.org/drawingml/2006/chart" xmlns:r="http://schemas.openxmlformats.org/officeDocument/2006/relationships" r:id="rId4"/>
          </a:graphicData>
        </a:graphic>
      </p:graphicFrame>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19</a:t>
            </a:fld>
            <a:endParaRPr lang="ja-JP" altLang="en-US"/>
          </a:p>
        </p:txBody>
      </p:sp>
    </p:spTree>
    <p:extLst>
      <p:ext uri="{BB962C8B-B14F-4D97-AF65-F5344CB8AC3E}">
        <p14:creationId xmlns:p14="http://schemas.microsoft.com/office/powerpoint/2010/main" val="262971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3079" y="667512"/>
            <a:ext cx="7038151" cy="5262979"/>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目　次</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はじめに</a:t>
            </a:r>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第１章　水道事業における大阪府の役割</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第２章　水道事業の持続可能性に関する分析・評価</a:t>
            </a:r>
            <a:endParaRPr lang="en-US" altLang="ja-JP" sz="2400" dirty="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章　　今後に向けて</a:t>
            </a:r>
            <a:endParaRPr lang="en-US" altLang="ja-JP" sz="2400" dirty="0">
              <a:latin typeface="Meiryo UI" panose="020B0604030504040204" pitchFamily="50" charset="-128"/>
              <a:ea typeface="Meiryo UI" panose="020B0604030504040204" pitchFamily="50" charset="-128"/>
            </a:endParaRPr>
          </a:p>
        </p:txBody>
      </p:sp>
      <p:sp>
        <p:nvSpPr>
          <p:cNvPr id="4" name="正方形/長方形 3"/>
          <p:cNvSpPr/>
          <p:nvPr/>
        </p:nvSpPr>
        <p:spPr>
          <a:xfrm>
            <a:off x="2060551" y="3637803"/>
            <a:ext cx="5482591" cy="1631216"/>
          </a:xfrm>
          <a:prstGeom prst="rect">
            <a:avLst/>
          </a:prstGeom>
        </p:spPr>
        <p:txBody>
          <a:bodyPr wrap="none">
            <a:spAutoFit/>
          </a:bodyPr>
          <a:lstStyle/>
          <a:p>
            <a:r>
              <a:rPr lang="ja-JP" altLang="en-US" sz="2000" dirty="0" smtClean="0">
                <a:latin typeface="Meiryo UI" panose="020B0604030504040204" pitchFamily="50" charset="-128"/>
                <a:ea typeface="Meiryo UI" panose="020B0604030504040204" pitchFamily="50" charset="-128"/>
              </a:rPr>
              <a:t>０．今回の作業について</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１</a:t>
            </a:r>
            <a:r>
              <a:rPr lang="ja-JP" altLang="en-US" sz="2000" dirty="0">
                <a:latin typeface="Meiryo UI" panose="020B0604030504040204" pitchFamily="50" charset="-128"/>
                <a:ea typeface="Meiryo UI" panose="020B0604030504040204" pitchFamily="50" charset="-128"/>
              </a:rPr>
              <a:t>．大阪の管路の状況</a:t>
            </a:r>
            <a:r>
              <a:rPr lang="ja-JP" altLang="en-US" sz="2000" dirty="0" smtClean="0">
                <a:latin typeface="Meiryo UI" panose="020B0604030504040204" pitchFamily="50" charset="-128"/>
                <a:ea typeface="Meiryo UI" panose="020B0604030504040204" pitchFamily="50" charset="-128"/>
              </a:rPr>
              <a:t>（総更新コストや老朽管）</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管</a:t>
            </a:r>
            <a:r>
              <a:rPr lang="ja-JP" altLang="en-US" sz="2000" dirty="0" smtClean="0">
                <a:latin typeface="Meiryo UI" panose="020B0604030504040204" pitchFamily="50" charset="-128"/>
                <a:ea typeface="Meiryo UI" panose="020B0604030504040204" pitchFamily="50" charset="-128"/>
              </a:rPr>
              <a:t>路に対する対応の状況と経営基盤</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３</a:t>
            </a:r>
            <a:r>
              <a:rPr lang="ja-JP" altLang="en-US" sz="2000" dirty="0" smtClean="0">
                <a:latin typeface="Meiryo UI" panose="020B0604030504040204" pitchFamily="50" charset="-128"/>
                <a:ea typeface="Meiryo UI" panose="020B0604030504040204" pitchFamily="50" charset="-128"/>
              </a:rPr>
              <a:t>．技術</a:t>
            </a:r>
            <a:r>
              <a:rPr lang="ja-JP" altLang="en-US" sz="2000" dirty="0">
                <a:latin typeface="Meiryo UI" panose="020B0604030504040204" pitchFamily="50" charset="-128"/>
                <a:ea typeface="Meiryo UI" panose="020B0604030504040204" pitchFamily="50" charset="-128"/>
              </a:rPr>
              <a:t>職員</a:t>
            </a:r>
            <a:r>
              <a:rPr lang="ja-JP" altLang="en-US" sz="2000" dirty="0" smtClean="0">
                <a:latin typeface="Meiryo UI" panose="020B0604030504040204" pitchFamily="50" charset="-128"/>
                <a:ea typeface="Meiryo UI" panose="020B0604030504040204" pitchFamily="50" charset="-128"/>
              </a:rPr>
              <a:t>の状況</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４．管路の更新コストと水道料金</a:t>
            </a:r>
            <a:endParaRPr lang="en-US" altLang="ja-JP" sz="20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0852C555-0D64-4388-834A-3E059AADB174}" type="slidenum">
              <a:rPr lang="ja-JP" altLang="en-US" smtClean="0"/>
              <a:pPr/>
              <a:t>2</a:t>
            </a:fld>
            <a:endParaRPr lang="ja-JP" altLang="en-US" dirty="0"/>
          </a:p>
        </p:txBody>
      </p:sp>
    </p:spTree>
    <p:extLst>
      <p:ext uri="{BB962C8B-B14F-4D97-AF65-F5344CB8AC3E}">
        <p14:creationId xmlns:p14="http://schemas.microsoft.com/office/powerpoint/2010/main" val="2761562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643895" y="158067"/>
            <a:ext cx="3842719"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府内市町村の管路更新の状況とコスト</a:t>
            </a:r>
            <a:endParaRPr kumimoji="1" lang="ja-JP" altLang="en-US" b="1"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7421" y="50840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243759" y="5482365"/>
            <a:ext cx="6970178" cy="120032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注）この他</a:t>
            </a:r>
            <a:r>
              <a:rPr lang="ja-JP" altLang="en-US" sz="1200" dirty="0" smtClean="0">
                <a:latin typeface="Meiryo UI" panose="020B0604030504040204" pitchFamily="50" charset="-128"/>
                <a:ea typeface="Meiryo UI" panose="020B0604030504040204" pitchFamily="50" charset="-128"/>
              </a:rPr>
              <a:t>、大阪広域</a:t>
            </a:r>
            <a:r>
              <a:rPr lang="ja-JP" altLang="en-US" sz="1200" dirty="0">
                <a:latin typeface="Meiryo UI" panose="020B0604030504040204" pitchFamily="50" charset="-128"/>
                <a:ea typeface="Meiryo UI" panose="020B0604030504040204" pitchFamily="50" charset="-128"/>
              </a:rPr>
              <a:t>水道企業団についても、送水管</a:t>
            </a:r>
            <a:r>
              <a:rPr lang="en-US" altLang="ja-JP" sz="1200" dirty="0" smtClean="0">
                <a:latin typeface="Meiryo UI" panose="020B0604030504040204" pitchFamily="50" charset="-128"/>
                <a:ea typeface="Meiryo UI" panose="020B0604030504040204" pitchFamily="50" charset="-128"/>
              </a:rPr>
              <a:t>570km</a:t>
            </a:r>
            <a:r>
              <a:rPr lang="ja-JP" altLang="en-US" sz="1200" dirty="0">
                <a:latin typeface="Meiryo UI" panose="020B0604030504040204" pitchFamily="50" charset="-128"/>
                <a:ea typeface="Meiryo UI" panose="020B0604030504040204" pitchFamily="50" charset="-128"/>
              </a:rPr>
              <a:t>の更新費用が存在し、受水市町村が受水費</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の形で受水量に応じて負担することとなる。</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＜企業団送水管の更新コストの試算結果＞</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①全管路の更新　　　　⇒　</a:t>
            </a:r>
            <a:r>
              <a:rPr kumimoji="1" lang="en-US" altLang="ja-JP" sz="1200" dirty="0">
                <a:latin typeface="Meiryo UI" panose="020B0604030504040204" pitchFamily="50" charset="-128"/>
                <a:ea typeface="Meiryo UI" panose="020B0604030504040204" pitchFamily="50" charset="-128"/>
              </a:rPr>
              <a:t>5,451</a:t>
            </a:r>
            <a:r>
              <a:rPr kumimoji="1" lang="ja-JP" altLang="en-US" sz="1200" dirty="0">
                <a:latin typeface="Meiryo UI" panose="020B0604030504040204" pitchFamily="50" charset="-128"/>
                <a:ea typeface="Meiryo UI" panose="020B0604030504040204" pitchFamily="50" charset="-128"/>
              </a:rPr>
              <a:t>億円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②未耐震管路の更新　⇒　</a:t>
            </a:r>
            <a:r>
              <a:rPr kumimoji="1" lang="en-US" altLang="ja-JP" sz="1200" dirty="0">
                <a:latin typeface="Meiryo UI" panose="020B0604030504040204" pitchFamily="50" charset="-128"/>
                <a:ea typeface="Meiryo UI" panose="020B0604030504040204" pitchFamily="50" charset="-128"/>
              </a:rPr>
              <a:t>3,743</a:t>
            </a:r>
            <a:r>
              <a:rPr lang="ja-JP" altLang="en-US" sz="1200" dirty="0">
                <a:latin typeface="Meiryo UI" panose="020B0604030504040204" pitchFamily="50" charset="-128"/>
                <a:ea typeface="Meiryo UI" panose="020B0604030504040204" pitchFamily="50" charset="-128"/>
              </a:rPr>
              <a:t>億円</a:t>
            </a:r>
            <a:endParaRPr kumimoji="1" lang="en-US" altLang="ja-JP" sz="12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817543" y="662751"/>
            <a:ext cx="7665321"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管路の</a:t>
            </a:r>
            <a:r>
              <a:rPr kumimoji="1" lang="ja-JP" altLang="en-US" sz="1600" dirty="0">
                <a:latin typeface="Meiryo UI" panose="020B0604030504040204" pitchFamily="50" charset="-128"/>
                <a:ea typeface="Meiryo UI" panose="020B0604030504040204" pitchFamily="50" charset="-128"/>
              </a:rPr>
              <a:t>問題は、全国ワーストの老朽管に注目されがちであるが、危機管理面から対策が急がれる「耐震適合性の</a:t>
            </a:r>
            <a:r>
              <a:rPr kumimoji="1" lang="ja-JP" altLang="en-US" sz="1600" dirty="0" smtClean="0">
                <a:latin typeface="Meiryo UI" panose="020B0604030504040204" pitchFamily="50" charset="-128"/>
                <a:ea typeface="Meiryo UI" panose="020B0604030504040204" pitchFamily="50" charset="-128"/>
              </a:rPr>
              <a:t>ない管路」</a:t>
            </a:r>
            <a:r>
              <a:rPr kumimoji="1" lang="ja-JP" altLang="en-US" sz="1600" dirty="0">
                <a:latin typeface="Meiryo UI" panose="020B0604030504040204" pitchFamily="50" charset="-128"/>
                <a:ea typeface="Meiryo UI" panose="020B0604030504040204" pitchFamily="50" charset="-128"/>
              </a:rPr>
              <a:t>が、全管路延長の</a:t>
            </a:r>
            <a:r>
              <a:rPr kumimoji="1" lang="en-US" altLang="ja-JP" sz="1600" dirty="0">
                <a:latin typeface="Meiryo UI" panose="020B0604030504040204" pitchFamily="50" charset="-128"/>
                <a:ea typeface="Meiryo UI" panose="020B0604030504040204" pitchFamily="50" charset="-128"/>
              </a:rPr>
              <a:t>3/4</a:t>
            </a:r>
            <a:r>
              <a:rPr kumimoji="1" lang="ja-JP" altLang="en-US" sz="1600" dirty="0">
                <a:latin typeface="Meiryo UI" panose="020B0604030504040204" pitchFamily="50" charset="-128"/>
                <a:ea typeface="Meiryo UI" panose="020B0604030504040204" pitchFamily="50" charset="-128"/>
              </a:rPr>
              <a:t>を占め、更新コストは約</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兆円と試算される。</a:t>
            </a:r>
            <a:endParaRPr kumimoji="1" lang="en-US" altLang="ja-JP" sz="1600" dirty="0">
              <a:latin typeface="Meiryo UI" panose="020B0604030504040204" pitchFamily="50" charset="-128"/>
              <a:ea typeface="Meiryo UI" panose="020B0604030504040204" pitchFamily="50" charset="-128"/>
            </a:endParaRPr>
          </a:p>
        </p:txBody>
      </p:sp>
      <p:cxnSp>
        <p:nvCxnSpPr>
          <p:cNvPr id="40" name="直線コネクタ 39"/>
          <p:cNvCxnSpPr/>
          <p:nvPr/>
        </p:nvCxnSpPr>
        <p:spPr>
          <a:xfrm>
            <a:off x="292181" y="5324252"/>
            <a:ext cx="88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グラフ 30"/>
          <p:cNvGraphicFramePr/>
          <p:nvPr>
            <p:extLst>
              <p:ext uri="{D42A27DB-BD31-4B8C-83A1-F6EECF244321}">
                <p14:modId xmlns:p14="http://schemas.microsoft.com/office/powerpoint/2010/main" val="903917926"/>
              </p:ext>
            </p:extLst>
          </p:nvPr>
        </p:nvGraphicFramePr>
        <p:xfrm>
          <a:off x="1224064" y="2146318"/>
          <a:ext cx="1080000" cy="26834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グラフ 33"/>
          <p:cNvGraphicFramePr/>
          <p:nvPr>
            <p:extLst/>
          </p:nvPr>
        </p:nvGraphicFramePr>
        <p:xfrm>
          <a:off x="2943372" y="2146318"/>
          <a:ext cx="3240000" cy="2683477"/>
        </p:xfrm>
        <a:graphic>
          <a:graphicData uri="http://schemas.openxmlformats.org/drawingml/2006/chart">
            <c:chart xmlns:c="http://schemas.openxmlformats.org/drawingml/2006/chart" xmlns:r="http://schemas.openxmlformats.org/officeDocument/2006/relationships" r:id="rId3"/>
          </a:graphicData>
        </a:graphic>
      </p:graphicFrame>
      <p:sp>
        <p:nvSpPr>
          <p:cNvPr id="37" name="テキスト ボックス 36"/>
          <p:cNvSpPr txBox="1"/>
          <p:nvPr/>
        </p:nvSpPr>
        <p:spPr>
          <a:xfrm>
            <a:off x="1331381" y="1926735"/>
            <a:ext cx="927847"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algun Gothic Semilight" panose="020B0502040204020203" pitchFamily="50" charset="-128"/>
              </a:rPr>
              <a:t>基幹管路</a:t>
            </a:r>
          </a:p>
        </p:txBody>
      </p:sp>
      <p:sp>
        <p:nvSpPr>
          <p:cNvPr id="41" name="テキスト ボックス 40"/>
          <p:cNvSpPr txBox="1"/>
          <p:nvPr/>
        </p:nvSpPr>
        <p:spPr>
          <a:xfrm>
            <a:off x="3887209" y="1926735"/>
            <a:ext cx="1352326"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algun Gothic Semilight" panose="020B0502040204020203" pitchFamily="50" charset="-128"/>
              </a:rPr>
              <a:t>基幹管路以外</a:t>
            </a:r>
          </a:p>
        </p:txBody>
      </p:sp>
      <p:sp>
        <p:nvSpPr>
          <p:cNvPr id="42" name="テキスト ボックス 41"/>
          <p:cNvSpPr txBox="1"/>
          <p:nvPr/>
        </p:nvSpPr>
        <p:spPr>
          <a:xfrm>
            <a:off x="7576745" y="1926735"/>
            <a:ext cx="1065456"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更新コスト</a:t>
            </a:r>
          </a:p>
        </p:txBody>
      </p:sp>
      <p:cxnSp>
        <p:nvCxnSpPr>
          <p:cNvPr id="43" name="直線コネクタ 42"/>
          <p:cNvCxnSpPr/>
          <p:nvPr/>
        </p:nvCxnSpPr>
        <p:spPr>
          <a:xfrm>
            <a:off x="1331381" y="2313848"/>
            <a:ext cx="927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069182" y="2271822"/>
            <a:ext cx="29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351301" y="2292690"/>
            <a:ext cx="15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7342788" y="2637072"/>
            <a:ext cx="1456095" cy="318924"/>
          </a:xfrm>
          <a:prstGeom prst="rect">
            <a:avLst/>
          </a:prstGeom>
        </p:spPr>
        <p:txBody>
          <a:bodyPr wrap="none" lIns="36000" tIns="36000" rIns="36000" bIns="36000">
            <a:spAutoFit/>
          </a:bodyPr>
          <a:lstStyle/>
          <a:p>
            <a:pPr algn="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兆</a:t>
            </a:r>
            <a:r>
              <a:rPr lang="en-US" altLang="ja-JP" sz="1600" b="1" dirty="0">
                <a:latin typeface="Meiryo UI" panose="020B0604030504040204" pitchFamily="50" charset="-128"/>
                <a:ea typeface="Meiryo UI" panose="020B0604030504040204" pitchFamily="50" charset="-128"/>
              </a:rPr>
              <a:t>8,975</a:t>
            </a:r>
            <a:r>
              <a:rPr lang="ja-JP" altLang="en-US" sz="1600" b="1" dirty="0">
                <a:latin typeface="Meiryo UI" panose="020B0604030504040204" pitchFamily="50" charset="-128"/>
                <a:ea typeface="Meiryo UI" panose="020B0604030504040204" pitchFamily="50" charset="-128"/>
              </a:rPr>
              <a:t>億円</a:t>
            </a:r>
          </a:p>
        </p:txBody>
      </p:sp>
      <p:sp>
        <p:nvSpPr>
          <p:cNvPr id="47" name="正方形/長方形 46"/>
          <p:cNvSpPr/>
          <p:nvPr/>
        </p:nvSpPr>
        <p:spPr>
          <a:xfrm>
            <a:off x="7342788" y="3910274"/>
            <a:ext cx="1456095" cy="318924"/>
          </a:xfrm>
          <a:prstGeom prst="rect">
            <a:avLst/>
          </a:prstGeom>
        </p:spPr>
        <p:txBody>
          <a:bodyPr wrap="none" lIns="36000" tIns="36000" rIns="36000" bIns="36000">
            <a:spAutoFit/>
          </a:bodyPr>
          <a:lstStyle/>
          <a:p>
            <a:pPr algn="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兆</a:t>
            </a:r>
            <a:r>
              <a:rPr lang="en-US" altLang="ja-JP" sz="1600" b="1" dirty="0">
                <a:latin typeface="Meiryo UI" panose="020B0604030504040204" pitchFamily="50" charset="-128"/>
                <a:ea typeface="Meiryo UI" panose="020B0604030504040204" pitchFamily="50" charset="-128"/>
              </a:rPr>
              <a:t>1,586</a:t>
            </a:r>
            <a:r>
              <a:rPr lang="ja-JP" altLang="en-US" sz="1600" b="1" dirty="0">
                <a:latin typeface="Meiryo UI" panose="020B0604030504040204" pitchFamily="50" charset="-128"/>
                <a:ea typeface="Meiryo UI" panose="020B0604030504040204" pitchFamily="50" charset="-128"/>
              </a:rPr>
              <a:t>億円</a:t>
            </a:r>
          </a:p>
        </p:txBody>
      </p:sp>
      <p:sp>
        <p:nvSpPr>
          <p:cNvPr id="48" name="テキスト ボックス 47"/>
          <p:cNvSpPr txBox="1"/>
          <p:nvPr/>
        </p:nvSpPr>
        <p:spPr>
          <a:xfrm>
            <a:off x="117732" y="2642646"/>
            <a:ext cx="1126027"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algun Gothic Semilight" panose="020B0502040204020203" pitchFamily="50" charset="-128"/>
              </a:rPr>
              <a:t>全管路延長</a:t>
            </a:r>
          </a:p>
        </p:txBody>
      </p:sp>
      <p:sp>
        <p:nvSpPr>
          <p:cNvPr id="49" name="テキスト ボックス 48"/>
          <p:cNvSpPr txBox="1"/>
          <p:nvPr/>
        </p:nvSpPr>
        <p:spPr>
          <a:xfrm>
            <a:off x="56136" y="3838904"/>
            <a:ext cx="1264898"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cs typeface="Malgun Gothic Semilight" panose="020B0502040204020203" pitchFamily="50" charset="-128"/>
              </a:rPr>
              <a:t>うち、</a:t>
            </a:r>
            <a:endParaRPr kumimoji="1" lang="en-US" altLang="ja-JP" sz="1200" b="1" dirty="0">
              <a:latin typeface="Meiryo UI" panose="020B0604030504040204" pitchFamily="50" charset="-128"/>
              <a:ea typeface="Meiryo UI" panose="020B0604030504040204" pitchFamily="50" charset="-128"/>
              <a:cs typeface="Malgun Gothic Semilight" panose="020B0502040204020203" pitchFamily="50" charset="-128"/>
            </a:endParaRPr>
          </a:p>
          <a:p>
            <a:r>
              <a:rPr kumimoji="1" lang="ja-JP" altLang="en-US" sz="1200" b="1" dirty="0">
                <a:latin typeface="Meiryo UI" panose="020B0604030504040204" pitchFamily="50" charset="-128"/>
                <a:ea typeface="Meiryo UI" panose="020B0604030504040204" pitchFamily="50" charset="-128"/>
                <a:cs typeface="Malgun Gothic Semilight" panose="020B0502040204020203" pitchFamily="50" charset="-128"/>
              </a:rPr>
              <a:t>耐震適合性なし</a:t>
            </a:r>
          </a:p>
        </p:txBody>
      </p:sp>
      <p:sp>
        <p:nvSpPr>
          <p:cNvPr id="50" name="テキスト ボックス 49"/>
          <p:cNvSpPr txBox="1"/>
          <p:nvPr/>
        </p:nvSpPr>
        <p:spPr>
          <a:xfrm>
            <a:off x="2179972" y="2658035"/>
            <a:ext cx="927847"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algun Gothic Semilight" panose="020B0502040204020203" pitchFamily="50" charset="-128"/>
              </a:rPr>
              <a:t>2</a:t>
            </a:r>
            <a:r>
              <a:rPr lang="en-US" altLang="ja-JP" sz="1200" dirty="0" smtClean="0">
                <a:latin typeface="Meiryo UI" panose="020B0604030504040204" pitchFamily="50" charset="-128"/>
                <a:ea typeface="Meiryo UI" panose="020B0604030504040204" pitchFamily="50" charset="-128"/>
                <a:cs typeface="Malgun Gothic Semilight" panose="020B0502040204020203" pitchFamily="50" charset="-128"/>
              </a:rPr>
              <a:t>,208km</a:t>
            </a:r>
            <a:endPar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51" name="テキスト ボックス 50"/>
          <p:cNvSpPr txBox="1"/>
          <p:nvPr/>
        </p:nvSpPr>
        <p:spPr>
          <a:xfrm>
            <a:off x="1920699" y="3838904"/>
            <a:ext cx="1374062" cy="438582"/>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algun Gothic Semilight" panose="020B0502040204020203" pitchFamily="50" charset="-128"/>
              </a:rPr>
              <a:t>1,281km</a:t>
            </a:r>
            <a:endParaRPr kumimoji="1" lang="en-US" altLang="ja-JP" sz="1200" dirty="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050" dirty="0" smtClean="0">
                <a:latin typeface="Meiryo UI" panose="020B0604030504040204" pitchFamily="50" charset="-128"/>
                <a:ea typeface="Meiryo UI" panose="020B0604030504040204" pitchFamily="50" charset="-128"/>
                <a:cs typeface="Malgun Gothic Semilight" panose="020B0502040204020203" pitchFamily="50" charset="-128"/>
              </a:rPr>
              <a:t>（全管路の</a:t>
            </a:r>
            <a:r>
              <a:rPr lang="en-US" altLang="ja-JP" sz="1050" dirty="0" smtClean="0">
                <a:latin typeface="Meiryo UI" panose="020B0604030504040204" pitchFamily="50" charset="-128"/>
                <a:ea typeface="Meiryo UI" panose="020B0604030504040204" pitchFamily="50" charset="-128"/>
                <a:cs typeface="Malgun Gothic Semilight" panose="020B0502040204020203" pitchFamily="50" charset="-128"/>
              </a:rPr>
              <a:t>58</a:t>
            </a:r>
            <a:r>
              <a:rPr lang="ja-JP" altLang="en-US" sz="1050" dirty="0">
                <a:latin typeface="Meiryo UI" panose="020B0604030504040204" pitchFamily="50" charset="-128"/>
                <a:ea typeface="Meiryo UI" panose="020B0604030504040204" pitchFamily="50" charset="-128"/>
                <a:cs typeface="Malgun Gothic Semilight" panose="020B0502040204020203" pitchFamily="50" charset="-128"/>
              </a:rPr>
              <a:t>％）</a:t>
            </a:r>
            <a:endParaRPr kumimoji="1" lang="ja-JP" altLang="en-US" sz="105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52" name="テキスト ボックス 51"/>
          <p:cNvSpPr txBox="1"/>
          <p:nvPr/>
        </p:nvSpPr>
        <p:spPr>
          <a:xfrm>
            <a:off x="5984721" y="2658035"/>
            <a:ext cx="1178724"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algun Gothic Semilight" panose="020B0502040204020203" pitchFamily="50" charset="-128"/>
              </a:rPr>
              <a:t>21,629km</a:t>
            </a:r>
            <a:endPar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54" name="二等辺三角形 53"/>
          <p:cNvSpPr/>
          <p:nvPr/>
        </p:nvSpPr>
        <p:spPr>
          <a:xfrm rot="5400000">
            <a:off x="6692278" y="2778534"/>
            <a:ext cx="648000" cy="144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rot="5400000">
            <a:off x="6691455" y="3997736"/>
            <a:ext cx="648000" cy="144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a:off x="1349499" y="2454146"/>
            <a:ext cx="0" cy="23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077130" y="2454146"/>
            <a:ext cx="0" cy="23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139094" y="5023843"/>
            <a:ext cx="259366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出典：大阪府の水道の現況（</a:t>
            </a:r>
            <a:r>
              <a:rPr lang="en-US" altLang="ja-JP" sz="1100" dirty="0">
                <a:latin typeface="Meiryo UI" panose="020B0604030504040204" pitchFamily="50" charset="-128"/>
                <a:ea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rPr>
              <a:t>年）</a:t>
            </a:r>
            <a:endParaRPr lang="en-US" altLang="ja-JP"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188606" y="3838904"/>
            <a:ext cx="1499516" cy="461665"/>
          </a:xfrm>
          <a:prstGeom prst="rect">
            <a:avLst/>
          </a:prstGeom>
          <a:noFill/>
        </p:spPr>
        <p:txBody>
          <a:bodyPr wrap="square" rtlCol="0">
            <a:spAutoFit/>
          </a:bodyPr>
          <a:lstStyle/>
          <a:p>
            <a:pPr algn="ctr"/>
            <a:r>
              <a:rPr lang="en-US" altLang="ja-JP" sz="1200" dirty="0" smtClean="0">
                <a:latin typeface="Meiryo UI" panose="020B0604030504040204" pitchFamily="50" charset="-128"/>
                <a:ea typeface="Meiryo UI" panose="020B0604030504040204" pitchFamily="50" charset="-128"/>
                <a:cs typeface="Malgun Gothic Semilight" panose="020B0502040204020203" pitchFamily="50" charset="-128"/>
              </a:rPr>
              <a:t>16,484km</a:t>
            </a:r>
            <a:endParaRPr kumimoji="1" lang="en-US" altLang="ja-JP" sz="1200" dirty="0">
              <a:latin typeface="Meiryo UI" panose="020B0604030504040204" pitchFamily="50" charset="-128"/>
              <a:ea typeface="Meiryo UI" panose="020B0604030504040204" pitchFamily="50" charset="-128"/>
              <a:cs typeface="Malgun Gothic Semilight" panose="020B0502040204020203" pitchFamily="50" charset="-128"/>
            </a:endParaRPr>
          </a:p>
          <a:p>
            <a:pPr algn="ct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（全</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管路</a:t>
            </a: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の</a:t>
            </a:r>
            <a:r>
              <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rPr>
              <a:t>76</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a:t>
            </a:r>
            <a:endParaRPr kumimoji="1" lang="ja-JP" altLang="en-US" sz="1100" dirty="0">
              <a:latin typeface="Meiryo UI" panose="020B0604030504040204" pitchFamily="50" charset="-128"/>
              <a:ea typeface="Meiryo UI" panose="020B0604030504040204" pitchFamily="50" charset="-128"/>
              <a:cs typeface="Malgun Gothic Semilight" panose="020B0502040204020203" pitchFamily="50" charset="-128"/>
            </a:endParaRPr>
          </a:p>
        </p:txBody>
      </p:sp>
      <p:cxnSp>
        <p:nvCxnSpPr>
          <p:cNvPr id="4" name="直線コネクタ 3"/>
          <p:cNvCxnSpPr/>
          <p:nvPr/>
        </p:nvCxnSpPr>
        <p:spPr>
          <a:xfrm>
            <a:off x="1624084" y="2558519"/>
            <a:ext cx="0" cy="6711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675526" y="3289855"/>
            <a:ext cx="1231427" cy="415498"/>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うち大阪市</a:t>
            </a:r>
            <a:r>
              <a:rPr kumimoji="1" lang="en-US" altLang="ja-JP" sz="1050" dirty="0" smtClean="0">
                <a:latin typeface="Meiryo UI" panose="020B0604030504040204" pitchFamily="50" charset="-128"/>
                <a:ea typeface="Meiryo UI" panose="020B0604030504040204" pitchFamily="50" charset="-128"/>
              </a:rPr>
              <a:t>751km</a:t>
            </a:r>
            <a:endParaRPr lang="en-US" altLang="ja-JP" sz="1050" dirty="0">
              <a:latin typeface="Meiryo UI" panose="020B0604030504040204" pitchFamily="50" charset="-128"/>
              <a:ea typeface="Meiryo UI" panose="020B0604030504040204" pitchFamily="50" charset="-128"/>
            </a:endParaRPr>
          </a:p>
          <a:p>
            <a:pPr algn="r"/>
            <a:r>
              <a:rPr lang="en-US" altLang="ja-JP" sz="1050" dirty="0" smtClean="0">
                <a:latin typeface="Meiryo UI" panose="020B0604030504040204" pitchFamily="50" charset="-128"/>
                <a:ea typeface="Meiryo UI" panose="020B0604030504040204" pitchFamily="50" charset="-128"/>
              </a:rPr>
              <a:t>(34%)</a:t>
            </a:r>
            <a:endParaRPr kumimoji="1" lang="ja-JP" altLang="en-US" sz="105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1446468" y="3105727"/>
            <a:ext cx="245660" cy="347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755409" y="2558519"/>
            <a:ext cx="0" cy="6711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523819" y="3250996"/>
            <a:ext cx="1361270" cy="415498"/>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うち大阪市</a:t>
            </a:r>
            <a:r>
              <a:rPr kumimoji="1" lang="en-US" altLang="ja-JP" sz="1050" dirty="0" smtClean="0">
                <a:latin typeface="Meiryo UI" panose="020B0604030504040204" pitchFamily="50" charset="-128"/>
                <a:ea typeface="Meiryo UI" panose="020B0604030504040204" pitchFamily="50" charset="-128"/>
              </a:rPr>
              <a:t>4,480km</a:t>
            </a:r>
            <a:endParaRPr lang="en-US" altLang="ja-JP" sz="1050" dirty="0">
              <a:latin typeface="Meiryo UI" panose="020B0604030504040204" pitchFamily="50" charset="-128"/>
              <a:ea typeface="Meiryo UI" panose="020B0604030504040204" pitchFamily="50" charset="-128"/>
            </a:endParaRPr>
          </a:p>
          <a:p>
            <a:pPr algn="r"/>
            <a:r>
              <a:rPr lang="en-US" altLang="ja-JP" sz="1050" dirty="0" smtClean="0">
                <a:latin typeface="Meiryo UI" panose="020B0604030504040204" pitchFamily="50" charset="-128"/>
                <a:ea typeface="Meiryo UI" panose="020B0604030504040204" pitchFamily="50" charset="-128"/>
              </a:rPr>
              <a:t>(21%)</a:t>
            </a:r>
            <a:endParaRPr kumimoji="1" lang="ja-JP" altLang="en-US" sz="1050" dirty="0">
              <a:latin typeface="Meiryo UI" panose="020B0604030504040204" pitchFamily="50" charset="-128"/>
              <a:ea typeface="Meiryo UI" panose="020B0604030504040204" pitchFamily="50" charset="-128"/>
            </a:endParaRPr>
          </a:p>
        </p:txBody>
      </p:sp>
      <p:cxnSp>
        <p:nvCxnSpPr>
          <p:cNvPr id="58" name="直線コネクタ 57"/>
          <p:cNvCxnSpPr/>
          <p:nvPr/>
        </p:nvCxnSpPr>
        <p:spPr>
          <a:xfrm>
            <a:off x="3294761" y="3066868"/>
            <a:ext cx="245660" cy="347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0" y="13695"/>
            <a:ext cx="2278188"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４</a:t>
            </a:r>
            <a:r>
              <a:rPr lang="ja-JP" altLang="en-US" sz="1200" dirty="0" smtClean="0">
                <a:latin typeface="Meiryo UI" panose="020B0604030504040204" pitchFamily="50" charset="-128"/>
                <a:ea typeface="Meiryo UI" panose="020B0604030504040204" pitchFamily="50" charset="-128"/>
              </a:rPr>
              <a:t>．管路の更新コストと水道料金</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20</a:t>
            </a:fld>
            <a:endParaRPr lang="ja-JP" altLang="en-US"/>
          </a:p>
        </p:txBody>
      </p:sp>
    </p:spTree>
    <p:extLst>
      <p:ext uri="{BB962C8B-B14F-4D97-AF65-F5344CB8AC3E}">
        <p14:creationId xmlns:p14="http://schemas.microsoft.com/office/powerpoint/2010/main" val="567850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p:nvPr>
            <p:extLst>
              <p:ext uri="{D42A27DB-BD31-4B8C-83A1-F6EECF244321}">
                <p14:modId xmlns:p14="http://schemas.microsoft.com/office/powerpoint/2010/main" val="2085288077"/>
              </p:ext>
            </p:extLst>
          </p:nvPr>
        </p:nvGraphicFramePr>
        <p:xfrm>
          <a:off x="347730" y="1989708"/>
          <a:ext cx="8448541" cy="4641645"/>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a:off x="2332355" y="210309"/>
            <a:ext cx="624722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水道料金改定</a:t>
            </a:r>
            <a:r>
              <a:rPr lang="ja-JP" altLang="en-US" b="1" dirty="0">
                <a:latin typeface="Meiryo UI" panose="020B0604030504040204" pitchFamily="50" charset="-128"/>
                <a:ea typeface="Meiryo UI" panose="020B0604030504040204" pitchFamily="50" charset="-128"/>
              </a:rPr>
              <a:t>の推移</a:t>
            </a:r>
            <a:r>
              <a:rPr kumimoji="1" lang="ja-JP" altLang="en-US"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【1989</a:t>
            </a:r>
            <a:r>
              <a:rPr kumimoji="1" lang="ja-JP" altLang="en-US" sz="1400" b="1" dirty="0">
                <a:latin typeface="Meiryo UI" panose="020B0604030504040204" pitchFamily="50" charset="-128"/>
                <a:ea typeface="Meiryo UI" panose="020B0604030504040204" pitchFamily="50" charset="-128"/>
              </a:rPr>
              <a:t>（平成元年）⇒　</a:t>
            </a:r>
            <a:r>
              <a:rPr kumimoji="1" lang="en-US" altLang="ja-JP" sz="1400" b="1" dirty="0">
                <a:latin typeface="Meiryo UI" panose="020B0604030504040204" pitchFamily="50" charset="-128"/>
                <a:ea typeface="Meiryo UI" panose="020B0604030504040204" pitchFamily="50" charset="-128"/>
              </a:rPr>
              <a:t>2016</a:t>
            </a:r>
            <a:r>
              <a:rPr kumimoji="1" lang="ja-JP" altLang="en-US" sz="1400" b="1" dirty="0">
                <a:latin typeface="Meiryo UI" panose="020B0604030504040204" pitchFamily="50" charset="-128"/>
                <a:ea typeface="Meiryo UI" panose="020B0604030504040204" pitchFamily="50" charset="-128"/>
              </a:rPr>
              <a:t>年（平成</a:t>
            </a:r>
            <a:r>
              <a:rPr lang="en-US" altLang="ja-JP" sz="1400" b="1" dirty="0">
                <a:latin typeface="Meiryo UI" panose="020B0604030504040204" pitchFamily="50" charset="-128"/>
                <a:ea typeface="Meiryo UI" panose="020B0604030504040204" pitchFamily="50" charset="-128"/>
              </a:rPr>
              <a:t>28</a:t>
            </a:r>
            <a:r>
              <a:rPr kumimoji="1" lang="ja-JP" altLang="en-US" sz="1400" b="1" dirty="0">
                <a:latin typeface="Meiryo UI" panose="020B0604030504040204" pitchFamily="50" charset="-128"/>
                <a:ea typeface="Meiryo UI" panose="020B0604030504040204" pitchFamily="50" charset="-128"/>
              </a:rPr>
              <a:t>年）</a:t>
            </a:r>
            <a:r>
              <a:rPr kumimoji="1" lang="en-US" altLang="ja-JP" sz="1400" b="1" dirty="0">
                <a:latin typeface="Meiryo UI" panose="020B0604030504040204" pitchFamily="50" charset="-128"/>
                <a:ea typeface="Meiryo UI" panose="020B0604030504040204" pitchFamily="50" charset="-128"/>
              </a:rPr>
              <a:t>】</a:t>
            </a:r>
            <a:endParaRPr kumimoji="1" lang="en-US" altLang="ja-JP" sz="1400" b="1" baseline="3000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401110" y="567980"/>
            <a:ext cx="84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750701" y="4454020"/>
            <a:ext cx="1399742" cy="253916"/>
          </a:xfrm>
          <a:prstGeom prst="rect">
            <a:avLst/>
          </a:prstGeom>
          <a:noFill/>
        </p:spPr>
        <p:txBody>
          <a:bodyPr wrap="none" rtlCol="0">
            <a:spAutoFit/>
          </a:bodyPr>
          <a:lstStyle/>
          <a:p>
            <a:r>
              <a:rPr kumimoji="1" lang="en-US" altLang="ja-JP" sz="1050" b="1" dirty="0">
                <a:latin typeface="Meiryo UI" panose="020B0604030504040204" pitchFamily="50" charset="-128"/>
                <a:ea typeface="Meiryo UI" panose="020B0604030504040204" pitchFamily="50" charset="-128"/>
              </a:rPr>
              <a:t>10</a:t>
            </a:r>
            <a:r>
              <a:rPr kumimoji="1" lang="ja-JP" altLang="en-US" sz="1050" b="1" dirty="0">
                <a:latin typeface="Meiryo UI" panose="020B0604030504040204" pitchFamily="50" charset="-128"/>
                <a:ea typeface="Meiryo UI" panose="020B0604030504040204" pitchFamily="50" charset="-128"/>
              </a:rPr>
              <a:t>年間　料金上昇率</a:t>
            </a:r>
            <a:endParaRPr kumimoji="1" lang="en-US" altLang="ja-JP" sz="1050" b="1"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a:off x="750062" y="3286158"/>
            <a:ext cx="76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49508" y="3019363"/>
            <a:ext cx="1888659" cy="253916"/>
          </a:xfrm>
          <a:prstGeom prst="rect">
            <a:avLst/>
          </a:prstGeom>
          <a:noFill/>
        </p:spPr>
        <p:txBody>
          <a:bodyPr wrap="none" rtlCol="0">
            <a:spAutoFit/>
          </a:bodyPr>
          <a:lstStyle/>
          <a:p>
            <a:r>
              <a:rPr kumimoji="1" lang="en-US" altLang="ja-JP" sz="1050" b="1" dirty="0">
                <a:latin typeface="Meiryo UI" panose="020B0604030504040204" pitchFamily="50" charset="-128"/>
                <a:ea typeface="Meiryo UI" panose="020B0604030504040204" pitchFamily="50" charset="-128"/>
              </a:rPr>
              <a:t>28</a:t>
            </a:r>
            <a:r>
              <a:rPr kumimoji="1" lang="ja-JP" altLang="en-US" sz="1050" b="1" dirty="0">
                <a:latin typeface="Meiryo UI" panose="020B0604030504040204" pitchFamily="50" charset="-128"/>
                <a:ea typeface="Meiryo UI" panose="020B0604030504040204" pitchFamily="50" charset="-128"/>
              </a:rPr>
              <a:t>年間分の府平均（</a:t>
            </a:r>
            <a:r>
              <a:rPr kumimoji="1" lang="en-US" altLang="ja-JP" sz="1050" b="1" dirty="0">
                <a:latin typeface="Meiryo UI" panose="020B0604030504040204" pitchFamily="50" charset="-128"/>
                <a:ea typeface="Meiryo UI" panose="020B0604030504040204" pitchFamily="50" charset="-128"/>
              </a:rPr>
              <a:t>1.44</a:t>
            </a:r>
            <a:r>
              <a:rPr kumimoji="1" lang="ja-JP" altLang="en-US" sz="1050" b="1" dirty="0">
                <a:latin typeface="Meiryo UI" panose="020B0604030504040204" pitchFamily="50" charset="-128"/>
                <a:ea typeface="Meiryo UI" panose="020B0604030504040204" pitchFamily="50" charset="-128"/>
              </a:rPr>
              <a:t>）</a:t>
            </a:r>
            <a:endParaRPr kumimoji="1" lang="en-US" altLang="ja-JP" sz="1050"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390093" y="4228642"/>
            <a:ext cx="399245" cy="33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131777" y="2712293"/>
            <a:ext cx="399245" cy="33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803368" y="2566770"/>
            <a:ext cx="1399742" cy="253916"/>
          </a:xfrm>
          <a:prstGeom prst="rect">
            <a:avLst/>
          </a:prstGeom>
          <a:noFill/>
        </p:spPr>
        <p:txBody>
          <a:bodyPr wrap="none" rtlCol="0">
            <a:spAutoFit/>
          </a:bodyPr>
          <a:lstStyle/>
          <a:p>
            <a:r>
              <a:rPr kumimoji="1" lang="en-US" altLang="ja-JP" sz="1050" b="1" dirty="0">
                <a:latin typeface="Meiryo UI" panose="020B0604030504040204" pitchFamily="50" charset="-128"/>
                <a:ea typeface="Meiryo UI" panose="020B0604030504040204" pitchFamily="50" charset="-128"/>
              </a:rPr>
              <a:t>28</a:t>
            </a:r>
            <a:r>
              <a:rPr kumimoji="1" lang="ja-JP" altLang="en-US" sz="1050" b="1" dirty="0">
                <a:latin typeface="Meiryo UI" panose="020B0604030504040204" pitchFamily="50" charset="-128"/>
                <a:ea typeface="Meiryo UI" panose="020B0604030504040204" pitchFamily="50" charset="-128"/>
              </a:rPr>
              <a:t>年間　料金上昇率</a:t>
            </a:r>
            <a:endParaRPr kumimoji="1" lang="en-US" altLang="ja-JP" sz="1050" b="1" dirty="0">
              <a:latin typeface="Meiryo UI" panose="020B0604030504040204" pitchFamily="50" charset="-128"/>
              <a:ea typeface="Meiryo UI" panose="020B0604030504040204" pitchFamily="50" charset="-128"/>
            </a:endParaRPr>
          </a:p>
        </p:txBody>
      </p:sp>
      <p:cxnSp>
        <p:nvCxnSpPr>
          <p:cNvPr id="20" name="直線コネクタ 19"/>
          <p:cNvCxnSpPr/>
          <p:nvPr/>
        </p:nvCxnSpPr>
        <p:spPr>
          <a:xfrm>
            <a:off x="750062" y="4030986"/>
            <a:ext cx="76320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908000" y="821315"/>
            <a:ext cx="7351230" cy="830997"/>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1989</a:t>
            </a:r>
            <a:r>
              <a:rPr lang="ja-JP" altLang="en-US" sz="1600" dirty="0">
                <a:latin typeface="Meiryo UI" panose="020B0604030504040204" pitchFamily="50" charset="-128"/>
                <a:ea typeface="Meiryo UI" panose="020B0604030504040204" pitchFamily="50" charset="-128"/>
              </a:rPr>
              <a:t>年から</a:t>
            </a:r>
            <a:r>
              <a:rPr lang="en-US" altLang="ja-JP" sz="1600" dirty="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年までの</a:t>
            </a:r>
            <a:r>
              <a:rPr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年間に、府平均で</a:t>
            </a:r>
            <a:r>
              <a:rPr lang="en-US" altLang="ja-JP" sz="1600" dirty="0">
                <a:latin typeface="Meiryo UI" panose="020B0604030504040204" pitchFamily="50" charset="-128"/>
                <a:ea typeface="Meiryo UI" panose="020B0604030504040204" pitchFamily="50" charset="-128"/>
              </a:rPr>
              <a:t>1.44</a:t>
            </a:r>
            <a:r>
              <a:rPr lang="ja-JP" altLang="en-US" sz="1600" dirty="0">
                <a:latin typeface="Meiryo UI" panose="020B0604030504040204" pitchFamily="50" charset="-128"/>
                <a:ea typeface="Meiryo UI" panose="020B0604030504040204" pitchFamily="50" charset="-128"/>
              </a:rPr>
              <a:t>倍の水道料金改定が行われているが、その時期は消費税と用水価格の改定に合わせて行われている。</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直近</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年だけを見ると、消費税増分を</a:t>
            </a:r>
            <a:r>
              <a:rPr lang="ja-JP" altLang="en-US" sz="1600" dirty="0" smtClean="0">
                <a:latin typeface="Meiryo UI" panose="020B0604030504040204" pitchFamily="50" charset="-128"/>
                <a:ea typeface="Meiryo UI" panose="020B0604030504040204" pitchFamily="50" charset="-128"/>
              </a:rPr>
              <a:t>除けば</a:t>
            </a:r>
            <a:r>
              <a:rPr lang="en-US" altLang="ja-JP" sz="1600" dirty="0" smtClean="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事</a:t>
            </a:r>
            <a:r>
              <a:rPr lang="ja-JP" altLang="en-US" sz="1600" dirty="0" smtClean="0">
                <a:latin typeface="Meiryo UI" panose="020B0604030504040204" pitchFamily="50" charset="-128"/>
                <a:ea typeface="Meiryo UI" panose="020B0604030504040204" pitchFamily="50" charset="-128"/>
              </a:rPr>
              <a:t>業者が増額</a:t>
            </a:r>
            <a:r>
              <a:rPr lang="ja-JP" altLang="en-US" sz="1600" dirty="0">
                <a:latin typeface="Meiryo UI" panose="020B0604030504040204" pitchFamily="50" charset="-128"/>
                <a:ea typeface="Meiryo UI" panose="020B0604030504040204" pitchFamily="50" charset="-128"/>
              </a:rPr>
              <a:t>改定を</a:t>
            </a:r>
            <a:r>
              <a:rPr lang="ja-JP" altLang="en-US" sz="1600" dirty="0" smtClean="0">
                <a:latin typeface="Meiryo UI" panose="020B0604030504040204" pitchFamily="50" charset="-128"/>
                <a:ea typeface="Meiryo UI" panose="020B0604030504040204" pitchFamily="50" charset="-128"/>
              </a:rPr>
              <a:t>実施している。</a:t>
            </a:r>
            <a:endParaRPr kumimoji="1" lang="en-US" altLang="ja-JP"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90365" y="1934531"/>
            <a:ext cx="70519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（円</a:t>
            </a:r>
            <a:r>
              <a:rPr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360439" y="2035896"/>
            <a:ext cx="705199"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（倍</a:t>
            </a:r>
            <a:r>
              <a:rPr lang="ja-JP" altLang="en-US" sz="1000" dirty="0" smtClean="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p:txBody>
      </p:sp>
      <p:sp>
        <p:nvSpPr>
          <p:cNvPr id="4" name="正方形/長方形 3"/>
          <p:cNvSpPr/>
          <p:nvPr/>
        </p:nvSpPr>
        <p:spPr>
          <a:xfrm>
            <a:off x="6131777" y="6575092"/>
            <a:ext cx="2489784" cy="253916"/>
          </a:xfrm>
          <a:prstGeom prst="rect">
            <a:avLst/>
          </a:prstGeom>
        </p:spPr>
        <p:txBody>
          <a:bodyPr wrap="none">
            <a:spAutoFit/>
          </a:bodyPr>
          <a:lstStyle/>
          <a:p>
            <a:r>
              <a:rPr lang="ja-JP" altLang="en-US" sz="1050" dirty="0" smtClean="0">
                <a:latin typeface="Meiryo UI" panose="020B0604030504040204" pitchFamily="50" charset="-128"/>
                <a:ea typeface="Meiryo UI" panose="020B0604030504040204" pitchFamily="50" charset="-128"/>
              </a:rPr>
              <a:t>出典：大阪府</a:t>
            </a:r>
            <a:r>
              <a:rPr lang="ja-JP" altLang="en-US" sz="1050" dirty="0">
                <a:latin typeface="Meiryo UI" panose="020B0604030504040204" pitchFamily="50" charset="-128"/>
                <a:ea typeface="Meiryo UI" panose="020B0604030504040204" pitchFamily="50" charset="-128"/>
              </a:rPr>
              <a:t>の水道の現況（</a:t>
            </a:r>
            <a:r>
              <a:rPr lang="en-US" altLang="ja-JP" sz="1050" dirty="0">
                <a:latin typeface="Meiryo UI" panose="020B0604030504040204" pitchFamily="50" charset="-128"/>
                <a:ea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rPr>
              <a:t>年）</a:t>
            </a:r>
          </a:p>
        </p:txBody>
      </p:sp>
      <p:sp>
        <p:nvSpPr>
          <p:cNvPr id="17" name="正方形/長方形 16"/>
          <p:cNvSpPr/>
          <p:nvPr/>
        </p:nvSpPr>
        <p:spPr>
          <a:xfrm>
            <a:off x="0" y="13695"/>
            <a:ext cx="2278188"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４</a:t>
            </a:r>
            <a:r>
              <a:rPr lang="ja-JP" altLang="en-US" sz="1200" dirty="0" smtClean="0">
                <a:latin typeface="Meiryo UI" panose="020B0604030504040204" pitchFamily="50" charset="-128"/>
                <a:ea typeface="Meiryo UI" panose="020B0604030504040204" pitchFamily="50" charset="-128"/>
              </a:rPr>
              <a:t>．管路の更新コストと水道料金</a:t>
            </a:r>
            <a:endParaRPr lang="en-US" altLang="ja-JP" sz="12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0852C555-0D64-4388-834A-3E059AADB174}" type="slidenum">
              <a:rPr lang="ja-JP" altLang="en-US" smtClean="0"/>
              <a:pPr/>
              <a:t>21</a:t>
            </a:fld>
            <a:endParaRPr lang="ja-JP" altLang="en-US"/>
          </a:p>
        </p:txBody>
      </p:sp>
      <p:sp>
        <p:nvSpPr>
          <p:cNvPr id="27" name="テキスト ボックス 26"/>
          <p:cNvSpPr txBox="1"/>
          <p:nvPr/>
        </p:nvSpPr>
        <p:spPr>
          <a:xfrm>
            <a:off x="892425" y="6606082"/>
            <a:ext cx="3716551"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能勢町は</a:t>
            </a:r>
            <a:r>
              <a:rPr lang="en-US" altLang="ja-JP" sz="1100" dirty="0" smtClean="0">
                <a:latin typeface="Meiryo UI" panose="020B0604030504040204" pitchFamily="50" charset="-128"/>
                <a:ea typeface="Meiryo UI" panose="020B0604030504040204" pitchFamily="50" charset="-128"/>
              </a:rPr>
              <a:t>1989</a:t>
            </a:r>
            <a:r>
              <a:rPr lang="ja-JP" altLang="en-US" sz="1100" dirty="0" smtClean="0">
                <a:latin typeface="Meiryo UI" panose="020B0604030504040204" pitchFamily="50" charset="-128"/>
                <a:ea typeface="Meiryo UI" panose="020B0604030504040204" pitchFamily="50" charset="-128"/>
              </a:rPr>
              <a:t>（平成元）年時点では簡易水道</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0728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54177" y="617614"/>
            <a:ext cx="7265356" cy="584775"/>
          </a:xfrm>
          <a:prstGeom prst="rect">
            <a:avLst/>
          </a:prstGeom>
          <a:noFill/>
        </p:spPr>
        <p:txBody>
          <a:bodyPr wrap="square" rtlCol="0">
            <a:spAutoFit/>
          </a:bodyPr>
          <a:lstStyle>
            <a:defPPr>
              <a:defRPr lang="ja-JP"/>
            </a:defPPr>
            <a:lvl1pPr marL="285750" indent="-285750">
              <a:buFont typeface="Arial" panose="020B0604020202020204" pitchFamily="34" charset="0"/>
              <a:buChar cha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ja-JP" dirty="0"/>
              <a:t>耐震化を</a:t>
            </a:r>
            <a:r>
              <a:rPr lang="ja-JP" altLang="en-US" dirty="0"/>
              <a:t>急ぐためには、</a:t>
            </a:r>
            <a:r>
              <a:rPr lang="ja-JP" altLang="ja-JP" dirty="0"/>
              <a:t>水道料金の値上げが避けられない</a:t>
            </a:r>
            <a:r>
              <a:rPr lang="ja-JP" altLang="en-US" dirty="0"/>
              <a:t>見込み</a:t>
            </a:r>
            <a:r>
              <a:rPr lang="ja-JP" altLang="ja-JP" dirty="0"/>
              <a:t>。</a:t>
            </a:r>
            <a:endParaRPr lang="en-US" altLang="ja-JP" dirty="0"/>
          </a:p>
          <a:p>
            <a:r>
              <a:rPr lang="ja-JP" altLang="en-US" dirty="0"/>
              <a:t>必要と思われる料金値上げの割合は、市町村の状況によって大きく異なる。</a:t>
            </a:r>
            <a:endParaRPr lang="en-US" altLang="ja-JP" dirty="0"/>
          </a:p>
        </p:txBody>
      </p:sp>
      <p:cxnSp>
        <p:nvCxnSpPr>
          <p:cNvPr id="14" name="直線コネクタ 13"/>
          <p:cNvCxnSpPr/>
          <p:nvPr/>
        </p:nvCxnSpPr>
        <p:spPr>
          <a:xfrm>
            <a:off x="92811" y="53046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886763" y="127847"/>
            <a:ext cx="34211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水道</a:t>
            </a:r>
            <a:r>
              <a:rPr kumimoji="1" lang="ja-JP" altLang="en-US" b="1" dirty="0" smtClean="0">
                <a:latin typeface="Meiryo UI" panose="020B0604030504040204" pitchFamily="50" charset="-128"/>
                <a:ea typeface="Meiryo UI" panose="020B0604030504040204" pitchFamily="50" charset="-128"/>
              </a:rPr>
              <a:t>料金上昇率の</a:t>
            </a:r>
            <a:r>
              <a:rPr kumimoji="1" lang="ja-JP" altLang="en-US" b="1" dirty="0">
                <a:latin typeface="Meiryo UI" panose="020B0604030504040204" pitchFamily="50" charset="-128"/>
                <a:ea typeface="Meiryo UI" panose="020B0604030504040204" pitchFamily="50" charset="-128"/>
              </a:rPr>
              <a:t>シミュレーション</a:t>
            </a:r>
            <a:endParaRPr kumimoji="1" lang="en-US" altLang="ja-JP" sz="1400" b="1" baseline="30000" dirty="0">
              <a:latin typeface="Meiryo UI" panose="020B0604030504040204" pitchFamily="50" charset="-128"/>
              <a:ea typeface="Meiryo UI" panose="020B0604030504040204" pitchFamily="50" charset="-128"/>
            </a:endParaRPr>
          </a:p>
        </p:txBody>
      </p:sp>
      <p:graphicFrame>
        <p:nvGraphicFramePr>
          <p:cNvPr id="16" name="グラフ 15"/>
          <p:cNvGraphicFramePr/>
          <p:nvPr>
            <p:extLst/>
          </p:nvPr>
        </p:nvGraphicFramePr>
        <p:xfrm>
          <a:off x="91172" y="1449459"/>
          <a:ext cx="4755743"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28" name="テキスト ボックス 27"/>
          <p:cNvSpPr txBox="1"/>
          <p:nvPr/>
        </p:nvSpPr>
        <p:spPr>
          <a:xfrm>
            <a:off x="636720" y="1342943"/>
            <a:ext cx="3792170" cy="338554"/>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大阪府域の将来収支シミュレーション</a:t>
            </a:r>
            <a:endParaRPr lang="en-US" altLang="ja-JP" sz="1600" b="1"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0" name="正方形/長方形 39"/>
          <p:cNvSpPr/>
          <p:nvPr/>
        </p:nvSpPr>
        <p:spPr>
          <a:xfrm>
            <a:off x="159380" y="5761505"/>
            <a:ext cx="4572000" cy="1061829"/>
          </a:xfrm>
          <a:prstGeom prst="rect">
            <a:avLst/>
          </a:prstGeom>
          <a:ln>
            <a:solidFill>
              <a:schemeClr val="bg1">
                <a:lumMod val="75000"/>
              </a:schemeClr>
            </a:solidFill>
          </a:ln>
        </p:spPr>
        <p:txBody>
          <a:bodyPr>
            <a:spAutoFit/>
          </a:bodyPr>
          <a:lstStyle/>
          <a:p>
            <a:r>
              <a:rPr lang="ja-JP" altLang="en-US" sz="1050" b="1" dirty="0">
                <a:latin typeface="Meiryo UI" panose="020B0604030504040204" pitchFamily="50" charset="-128"/>
                <a:ea typeface="Meiryo UI" panose="020B0604030504040204" pitchFamily="50" charset="-128"/>
              </a:rPr>
              <a:t>＜収益と費用の試算方法＞</a:t>
            </a:r>
            <a:endParaRPr lang="en-US" altLang="ja-JP" sz="1050" b="1"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総収益</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・・府内全市町村の経常収益の合計（</a:t>
            </a:r>
            <a:r>
              <a:rPr lang="en-US" altLang="ja-JP" sz="1050" dirty="0">
                <a:latin typeface="Meiryo UI" panose="020B0604030504040204" pitchFamily="50" charset="-128"/>
                <a:ea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rPr>
              <a:t>年度）ベースに、以降は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給水収益に人口減少率（社人研）を</a:t>
            </a:r>
            <a:r>
              <a:rPr lang="ja-JP" altLang="en-US" sz="1050" dirty="0" smtClean="0">
                <a:latin typeface="Meiryo UI" panose="020B0604030504040204" pitchFamily="50" charset="-128"/>
                <a:ea typeface="Meiryo UI" panose="020B0604030504040204" pitchFamily="50" charset="-128"/>
              </a:rPr>
              <a:t>反映</a:t>
            </a:r>
            <a:endParaRPr lang="en-US" altLang="ja-JP" sz="1050" dirty="0" smtClean="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総費用</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・府内</a:t>
            </a:r>
            <a:r>
              <a:rPr lang="ja-JP" altLang="en-US" sz="1050" dirty="0">
                <a:latin typeface="Meiryo UI" panose="020B0604030504040204" pitchFamily="50" charset="-128"/>
                <a:ea typeface="Meiryo UI" panose="020B0604030504040204" pitchFamily="50" charset="-128"/>
              </a:rPr>
              <a:t>全市町村の経常費用の合計（</a:t>
            </a:r>
            <a:r>
              <a:rPr lang="en-US" altLang="ja-JP" sz="1050" dirty="0">
                <a:latin typeface="Meiryo UI" panose="020B0604030504040204" pitchFamily="50" charset="-128"/>
                <a:ea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rPr>
              <a:t>年度）ベースに、以降は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管路部分の減価償却費に更新</a:t>
            </a:r>
            <a:r>
              <a:rPr lang="ja-JP" altLang="en-US" sz="1050" dirty="0" smtClean="0">
                <a:latin typeface="Meiryo UI" panose="020B0604030504040204" pitchFamily="50" charset="-128"/>
                <a:ea typeface="Meiryo UI" panose="020B0604030504040204" pitchFamily="50" charset="-128"/>
              </a:rPr>
              <a:t>サイクル</a:t>
            </a:r>
            <a:r>
              <a:rPr lang="en-US" altLang="ja-JP" sz="1050" dirty="0" smtClean="0">
                <a:latin typeface="Meiryo UI" panose="020B0604030504040204" pitchFamily="50" charset="-128"/>
                <a:ea typeface="Meiryo UI" panose="020B0604030504040204" pitchFamily="50" charset="-128"/>
              </a:rPr>
              <a:t>60</a:t>
            </a:r>
            <a:r>
              <a:rPr lang="ja-JP" altLang="en-US" sz="1050" dirty="0" smtClean="0">
                <a:latin typeface="Meiryo UI" panose="020B0604030504040204" pitchFamily="50" charset="-128"/>
                <a:ea typeface="Meiryo UI" panose="020B0604030504040204" pitchFamily="50" charset="-128"/>
              </a:rPr>
              <a:t>年への</a:t>
            </a:r>
            <a:r>
              <a:rPr lang="ja-JP" altLang="en-US" sz="1050" dirty="0">
                <a:latin typeface="Meiryo UI" panose="020B0604030504040204" pitchFamily="50" charset="-128"/>
                <a:ea typeface="Meiryo UI" panose="020B0604030504040204" pitchFamily="50" charset="-128"/>
              </a:rPr>
              <a:t>引き上げ分を</a:t>
            </a:r>
            <a:r>
              <a:rPr lang="ja-JP" altLang="en-US" sz="1050" dirty="0" smtClean="0">
                <a:latin typeface="Meiryo UI" panose="020B0604030504040204" pitchFamily="50" charset="-128"/>
                <a:ea typeface="Meiryo UI" panose="020B0604030504040204" pitchFamily="50" charset="-128"/>
              </a:rPr>
              <a:t>反映</a:t>
            </a:r>
            <a:endParaRPr lang="en-US" altLang="ja-JP" sz="105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144763" y="3140796"/>
            <a:ext cx="846707" cy="415498"/>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rPr>
              <a:t>大阪府域の</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費用総額</a:t>
            </a:r>
            <a:r>
              <a:rPr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21953" y="1852005"/>
            <a:ext cx="846707" cy="415498"/>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rPr>
              <a:t>大阪府域の</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収益総額</a:t>
            </a:r>
            <a:r>
              <a:rPr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cxnSp>
        <p:nvCxnSpPr>
          <p:cNvPr id="44" name="直線矢印コネクタ 43"/>
          <p:cNvCxnSpPr/>
          <p:nvPr/>
        </p:nvCxnSpPr>
        <p:spPr>
          <a:xfrm>
            <a:off x="3167270" y="2376889"/>
            <a:ext cx="0" cy="43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06958" y="2079941"/>
            <a:ext cx="0" cy="32390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線吹き出し 2 (枠付き) 46"/>
          <p:cNvSpPr/>
          <p:nvPr/>
        </p:nvSpPr>
        <p:spPr>
          <a:xfrm flipH="1">
            <a:off x="2089110" y="3942968"/>
            <a:ext cx="1513386" cy="521767"/>
          </a:xfrm>
          <a:prstGeom prst="borderCallout2">
            <a:avLst>
              <a:gd name="adj1" fmla="val 18750"/>
              <a:gd name="adj2" fmla="val -8333"/>
              <a:gd name="adj3" fmla="val 18750"/>
              <a:gd name="adj4" fmla="val -16667"/>
              <a:gd name="adj5" fmla="val -211502"/>
              <a:gd name="adj6" fmla="val -582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072208" y="3988407"/>
            <a:ext cx="1735667" cy="430887"/>
          </a:xfrm>
          <a:prstGeom prst="rect">
            <a:avLst/>
          </a:prstGeom>
          <a:no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赤字解消には平均</a:t>
            </a:r>
            <a:r>
              <a:rPr kumimoji="1" lang="en-US" altLang="ja-JP" sz="1100" b="1" dirty="0">
                <a:latin typeface="Meiryo UI" panose="020B0604030504040204" pitchFamily="50" charset="-128"/>
                <a:ea typeface="Meiryo UI" panose="020B0604030504040204" pitchFamily="50" charset="-128"/>
              </a:rPr>
              <a:t>25</a:t>
            </a:r>
            <a:r>
              <a:rPr kumimoji="1" lang="ja-JP" altLang="en-US" sz="1100" b="1" dirty="0">
                <a:latin typeface="Meiryo UI" panose="020B0604030504040204" pitchFamily="50" charset="-128"/>
                <a:ea typeface="Meiryo UI" panose="020B0604030504040204" pitchFamily="50" charset="-128"/>
              </a:rPr>
              <a:t>％</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の値上げが必要</a:t>
            </a:r>
          </a:p>
        </p:txBody>
      </p:sp>
      <p:sp>
        <p:nvSpPr>
          <p:cNvPr id="49" name="上矢印 48"/>
          <p:cNvSpPr/>
          <p:nvPr/>
        </p:nvSpPr>
        <p:spPr>
          <a:xfrm>
            <a:off x="4388019" y="2600796"/>
            <a:ext cx="216000" cy="540000"/>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215657" y="2109336"/>
            <a:ext cx="1880643"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2036</a:t>
            </a:r>
            <a:r>
              <a:rPr kumimoji="1" lang="ja-JP" altLang="en-US" sz="1050" dirty="0">
                <a:latin typeface="Meiryo UI" panose="020B0604030504040204" pitchFamily="50" charset="-128"/>
                <a:ea typeface="Meiryo UI" panose="020B0604030504040204" pitchFamily="50" charset="-128"/>
              </a:rPr>
              <a:t>年に費用が収益を上回る</a:t>
            </a:r>
          </a:p>
        </p:txBody>
      </p:sp>
      <p:sp>
        <p:nvSpPr>
          <p:cNvPr id="52" name="テキスト ボックス 51"/>
          <p:cNvSpPr txBox="1"/>
          <p:nvPr/>
        </p:nvSpPr>
        <p:spPr>
          <a:xfrm>
            <a:off x="-93092" y="1512742"/>
            <a:ext cx="889987" cy="246221"/>
          </a:xfrm>
          <a:prstGeom prst="rect">
            <a:avLst/>
          </a:prstGeom>
          <a:noFill/>
        </p:spPr>
        <p:txBody>
          <a:bodyPr wrap="none" rtlCol="0">
            <a:spAutoFit/>
          </a:bodyPr>
          <a:lstStyle/>
          <a:p>
            <a:r>
              <a:rPr kumimoji="1" lang="ja-JP" altLang="en-US" sz="1000" dirty="0"/>
              <a:t>（単位：億円）</a:t>
            </a:r>
          </a:p>
        </p:txBody>
      </p:sp>
      <p:sp>
        <p:nvSpPr>
          <p:cNvPr id="43" name="テキスト ボックス 42"/>
          <p:cNvSpPr txBox="1"/>
          <p:nvPr/>
        </p:nvSpPr>
        <p:spPr>
          <a:xfrm>
            <a:off x="8352587" y="6347235"/>
            <a:ext cx="607859"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a:t>
            </a:r>
          </a:p>
        </p:txBody>
      </p:sp>
      <p:sp>
        <p:nvSpPr>
          <p:cNvPr id="51" name="テキスト ボックス 50"/>
          <p:cNvSpPr txBox="1"/>
          <p:nvPr/>
        </p:nvSpPr>
        <p:spPr>
          <a:xfrm>
            <a:off x="5004820" y="1342943"/>
            <a:ext cx="3960000" cy="338554"/>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市町村</a:t>
            </a:r>
            <a:r>
              <a:rPr lang="ja-JP" altLang="en-US" sz="1600" b="1" dirty="0" smtClean="0">
                <a:latin typeface="メイリオ" panose="020B0604030504040204" pitchFamily="50" charset="-128"/>
                <a:ea typeface="メイリオ" panose="020B0604030504040204" pitchFamily="50" charset="-128"/>
                <a:cs typeface="Meiryo UI" panose="020B0604030504040204" pitchFamily="50" charset="-128"/>
              </a:rPr>
              <a:t>別料金上昇率のシミュレーション</a:t>
            </a:r>
            <a:endParaRPr lang="en-US" altLang="ja-JP" sz="1600" b="1"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3" name="テキスト ボックス 52"/>
          <p:cNvSpPr txBox="1"/>
          <p:nvPr/>
        </p:nvSpPr>
        <p:spPr>
          <a:xfrm>
            <a:off x="4993865" y="2493970"/>
            <a:ext cx="430887" cy="2705772"/>
          </a:xfrm>
          <a:prstGeom prst="rect">
            <a:avLst/>
          </a:prstGeom>
          <a:noFill/>
        </p:spPr>
        <p:txBody>
          <a:bodyPr vert="eaVert" wrap="square" rtlCol="0">
            <a:spAutoFit/>
          </a:bodyPr>
          <a:lstStyle/>
          <a:p>
            <a:pPr algn="ctr"/>
            <a:r>
              <a:rPr kumimoji="1" lang="ja-JP" altLang="en-US" sz="1600" dirty="0">
                <a:latin typeface="Meiryo UI" panose="020B0604030504040204" pitchFamily="50" charset="-128"/>
                <a:ea typeface="Meiryo UI" panose="020B0604030504040204" pitchFamily="50" charset="-128"/>
              </a:rPr>
              <a:t>府内市町村</a:t>
            </a:r>
          </a:p>
        </p:txBody>
      </p:sp>
      <p:grpSp>
        <p:nvGrpSpPr>
          <p:cNvPr id="54" name="グループ化 53"/>
          <p:cNvGrpSpPr/>
          <p:nvPr/>
        </p:nvGrpSpPr>
        <p:grpSpPr>
          <a:xfrm>
            <a:off x="6969176" y="5008587"/>
            <a:ext cx="1648697" cy="545706"/>
            <a:chOff x="-2549458" y="2033518"/>
            <a:chExt cx="1648697" cy="545706"/>
          </a:xfrm>
        </p:grpSpPr>
        <p:sp>
          <p:nvSpPr>
            <p:cNvPr id="55" name="正方形/長方形 54"/>
            <p:cNvSpPr/>
            <p:nvPr/>
          </p:nvSpPr>
          <p:spPr>
            <a:xfrm>
              <a:off x="-2549458" y="2082017"/>
              <a:ext cx="252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正方形/長方形 55"/>
            <p:cNvSpPr/>
            <p:nvPr/>
          </p:nvSpPr>
          <p:spPr>
            <a:xfrm>
              <a:off x="-2549458" y="2350724"/>
              <a:ext cx="252000" cy="18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テキスト ボックス 56"/>
            <p:cNvSpPr txBox="1"/>
            <p:nvPr/>
          </p:nvSpPr>
          <p:spPr>
            <a:xfrm>
              <a:off x="-2361071" y="2033518"/>
              <a:ext cx="146031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：政令市・一般市</a:t>
              </a:r>
            </a:p>
          </p:txBody>
        </p:sp>
        <p:sp>
          <p:nvSpPr>
            <p:cNvPr id="58" name="テキスト ボックス 57"/>
            <p:cNvSpPr txBox="1"/>
            <p:nvPr/>
          </p:nvSpPr>
          <p:spPr>
            <a:xfrm>
              <a:off x="-2361071" y="2302225"/>
              <a:ext cx="146031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：町村</a:t>
              </a:r>
              <a:endParaRPr kumimoji="1" lang="ja-JP" altLang="en-US" sz="1200" dirty="0">
                <a:latin typeface="Meiryo UI" panose="020B0604030504040204" pitchFamily="50" charset="-128"/>
                <a:ea typeface="Meiryo UI" panose="020B0604030504040204" pitchFamily="50" charset="-128"/>
              </a:endParaRPr>
            </a:p>
          </p:txBody>
        </p:sp>
      </p:grpSp>
      <p:sp>
        <p:nvSpPr>
          <p:cNvPr id="29" name="正方形/長方形 28"/>
          <p:cNvSpPr/>
          <p:nvPr/>
        </p:nvSpPr>
        <p:spPr>
          <a:xfrm>
            <a:off x="0" y="13695"/>
            <a:ext cx="2278188"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４</a:t>
            </a:r>
            <a:r>
              <a:rPr lang="ja-JP" altLang="en-US" sz="1200" dirty="0" smtClean="0">
                <a:latin typeface="Meiryo UI" panose="020B0604030504040204" pitchFamily="50" charset="-128"/>
                <a:ea typeface="Meiryo UI" panose="020B0604030504040204" pitchFamily="50" charset="-128"/>
              </a:rPr>
              <a:t>．管路の更新コストと水道料金</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22</a:t>
            </a:fld>
            <a:endParaRPr lang="ja-JP" altLang="en-US"/>
          </a:p>
        </p:txBody>
      </p:sp>
      <p:pic>
        <p:nvPicPr>
          <p:cNvPr id="3" name="図 2"/>
          <p:cNvPicPr>
            <a:picLocks noChangeAspect="1"/>
          </p:cNvPicPr>
          <p:nvPr/>
        </p:nvPicPr>
        <p:blipFill>
          <a:blip r:embed="rId3"/>
          <a:stretch>
            <a:fillRect/>
          </a:stretch>
        </p:blipFill>
        <p:spPr>
          <a:xfrm>
            <a:off x="5196748" y="1512821"/>
            <a:ext cx="3421125" cy="5251516"/>
          </a:xfrm>
          <a:prstGeom prst="rect">
            <a:avLst/>
          </a:prstGeom>
        </p:spPr>
      </p:pic>
      <p:sp>
        <p:nvSpPr>
          <p:cNvPr id="45" name="角丸四角形 44"/>
          <p:cNvSpPr/>
          <p:nvPr/>
        </p:nvSpPr>
        <p:spPr>
          <a:xfrm>
            <a:off x="6927355" y="2881314"/>
            <a:ext cx="1985456" cy="1800000"/>
          </a:xfrm>
          <a:prstGeom prst="roundRect">
            <a:avLst>
              <a:gd name="adj" fmla="val 6741"/>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kumimoji="1" lang="en-US" altLang="ja-JP" sz="1200" dirty="0">
                <a:solidFill>
                  <a:schemeClr val="tx1"/>
                </a:solidFill>
                <a:latin typeface="Meiryo UI" panose="020B0604030504040204" pitchFamily="50" charset="-128"/>
                <a:ea typeface="Meiryo UI" panose="020B0604030504040204" pitchFamily="50" charset="-128"/>
              </a:rPr>
              <a:t>2016</a:t>
            </a:r>
            <a:r>
              <a:rPr kumimoji="1" lang="ja-JP" altLang="en-US" sz="1200" dirty="0">
                <a:solidFill>
                  <a:schemeClr val="tx1"/>
                </a:solidFill>
                <a:latin typeface="Meiryo UI" panose="020B0604030504040204" pitchFamily="50" charset="-128"/>
                <a:ea typeface="Meiryo UI" panose="020B0604030504040204" pitchFamily="50" charset="-128"/>
              </a:rPr>
              <a:t>年現在から</a:t>
            </a:r>
            <a:r>
              <a:rPr kumimoji="1" lang="en-US" altLang="ja-JP" sz="1200" dirty="0">
                <a:solidFill>
                  <a:schemeClr val="tx1"/>
                </a:solidFill>
                <a:latin typeface="Meiryo UI" panose="020B0604030504040204" pitchFamily="50" charset="-128"/>
                <a:ea typeface="Meiryo UI" panose="020B0604030504040204" pitchFamily="50" charset="-128"/>
              </a:rPr>
              <a:t>2045</a:t>
            </a:r>
            <a:r>
              <a:rPr kumimoji="1" lang="ja-JP" altLang="en-US" sz="1200" dirty="0">
                <a:solidFill>
                  <a:schemeClr val="tx1"/>
                </a:solidFill>
                <a:latin typeface="Meiryo UI" panose="020B0604030504040204" pitchFamily="50" charset="-128"/>
                <a:ea typeface="Meiryo UI" panose="020B0604030504040204" pitchFamily="50" charset="-128"/>
              </a:rPr>
              <a:t>年時点での値上げ割合をシミュレーション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人口予測と管路更新</a:t>
            </a:r>
            <a:r>
              <a:rPr lang="ja-JP" altLang="en-US" sz="1200" dirty="0" smtClean="0">
                <a:solidFill>
                  <a:schemeClr val="tx1"/>
                </a:solidFill>
                <a:latin typeface="Meiryo UI" panose="020B0604030504040204" pitchFamily="50" charset="-128"/>
                <a:ea typeface="Meiryo UI" panose="020B0604030504040204" pitchFamily="50" charset="-128"/>
              </a:rPr>
              <a:t>サイクル</a:t>
            </a:r>
            <a:r>
              <a:rPr lang="en-US" altLang="ja-JP" sz="1200" dirty="0" smtClean="0">
                <a:solidFill>
                  <a:schemeClr val="tx1"/>
                </a:solidFill>
                <a:latin typeface="Meiryo UI" panose="020B0604030504040204" pitchFamily="50" charset="-128"/>
                <a:ea typeface="Meiryo UI" panose="020B0604030504040204" pitchFamily="50" charset="-128"/>
              </a:rPr>
              <a:t>60</a:t>
            </a:r>
            <a:r>
              <a:rPr lang="ja-JP" altLang="en-US" sz="1200" dirty="0" smtClean="0">
                <a:solidFill>
                  <a:schemeClr val="tx1"/>
                </a:solidFill>
                <a:latin typeface="Meiryo UI" panose="020B0604030504040204" pitchFamily="50" charset="-128"/>
                <a:ea typeface="Meiryo UI" panose="020B0604030504040204" pitchFamily="50" charset="-128"/>
              </a:rPr>
              <a:t>年への</a:t>
            </a:r>
            <a:r>
              <a:rPr lang="ja-JP" altLang="en-US" sz="1200" dirty="0">
                <a:solidFill>
                  <a:schemeClr val="tx1"/>
                </a:solidFill>
                <a:latin typeface="Meiryo UI" panose="020B0604030504040204" pitchFamily="50" charset="-128"/>
                <a:ea typeface="Meiryo UI" panose="020B0604030504040204" pitchFamily="50" charset="-128"/>
              </a:rPr>
              <a:t>引き上げを反映</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7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浄配水場の更新は見込んでいない</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3715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096336" y="217865"/>
            <a:ext cx="2997937"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第</a:t>
            </a:r>
            <a:r>
              <a:rPr lang="ja-JP" altLang="en-US" sz="2400" b="1" dirty="0">
                <a:latin typeface="Meiryo UI" panose="020B0604030504040204" pitchFamily="50" charset="-128"/>
                <a:ea typeface="Meiryo UI" panose="020B0604030504040204" pitchFamily="50" charset="-128"/>
              </a:rPr>
              <a:t>３</a:t>
            </a:r>
            <a:r>
              <a:rPr kumimoji="1" lang="ja-JP" altLang="en-US" sz="2400" b="1" dirty="0">
                <a:latin typeface="Meiryo UI" panose="020B0604030504040204" pitchFamily="50" charset="-128"/>
                <a:ea typeface="Meiryo UI" panose="020B0604030504040204" pitchFamily="50" charset="-128"/>
              </a:rPr>
              <a:t>章　今後に</a:t>
            </a:r>
            <a:r>
              <a:rPr kumimoji="1" lang="ja-JP" altLang="en-US" sz="2400" b="1" dirty="0" smtClean="0">
                <a:latin typeface="Meiryo UI" panose="020B0604030504040204" pitchFamily="50" charset="-128"/>
                <a:ea typeface="Meiryo UI" panose="020B0604030504040204" pitchFamily="50" charset="-128"/>
              </a:rPr>
              <a:t>向けて</a:t>
            </a:r>
            <a:endParaRPr kumimoji="1" lang="en-US" altLang="ja-JP" sz="2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51711" y="885133"/>
            <a:ext cx="7929828" cy="4785926"/>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地震など、自然災害リスク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高まっており、水道事業の持続可能性を巡るリスクが増している。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リスク軽減のためには、各市町村の管路の更新が必要だ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、多額の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更新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コストが必要となり、将来的な水道料金の値上げは避けられない。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管路の更新は制度上、各市町村の水道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事業体が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担うこととなっているが、事業体の規模や水源、整備時期などによって、整備状況や経営面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人材面で大きな格差が存在する。大阪全体でも高い水準とはいえない。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今後は、管路の適切な更新に対する取り組みは、広域自治体である大阪府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が、水道事業者とともに各水道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事業の実態を把握しながら、大阪全体の持続可能な水道事業のあり方を研究し、各水道事業者が、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適切な経営計画／更新計画を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策定できるよう、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そこで、大阪府市水道検討チームとして、以下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の取り組みを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各水道事業体の経営状況の実態把握（情報発信データの検証等）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各事業体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対する、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経営計画／耐震化計画の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策定支援や管路更新実施のための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技術支援</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市町村間の広域連携の促進</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165728" y="5773002"/>
            <a:ext cx="6859155" cy="954107"/>
          </a:xfrm>
          <a:prstGeom prst="rect">
            <a:avLst/>
          </a:prstGeom>
          <a:ln>
            <a:solidFill>
              <a:schemeClr val="bg1">
                <a:lumMod val="65000"/>
              </a:schemeClr>
            </a:solidFill>
          </a:ln>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①技術職員の不足を補うための水平連携（計画策定の支援、技術支援や研修など）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②地域ブロックごとの管路更新など、広域的な実施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PPP/PFI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などの官民連携手法による管路更新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976323" y="679530"/>
            <a:ext cx="7605216" cy="0"/>
          </a:xfrm>
          <a:prstGeom prst="line">
            <a:avLst/>
          </a:prstGeom>
          <a:ln w="25400"/>
        </p:spPr>
        <p:style>
          <a:lnRef idx="3">
            <a:schemeClr val="accent2"/>
          </a:lnRef>
          <a:fillRef idx="0">
            <a:schemeClr val="accent2"/>
          </a:fillRef>
          <a:effectRef idx="2">
            <a:schemeClr val="accent2"/>
          </a:effectRef>
          <a:fontRef idx="minor">
            <a:schemeClr val="tx1"/>
          </a:fontRef>
        </p:style>
      </p:cxn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23</a:t>
            </a:fld>
            <a:endParaRPr lang="ja-JP" altLang="en-US"/>
          </a:p>
        </p:txBody>
      </p:sp>
    </p:spTree>
    <p:extLst>
      <p:ext uri="{BB962C8B-B14F-4D97-AF65-F5344CB8AC3E}">
        <p14:creationId xmlns:p14="http://schemas.microsoft.com/office/powerpoint/2010/main" val="2760827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二等辺三角形 17"/>
          <p:cNvSpPr/>
          <p:nvPr/>
        </p:nvSpPr>
        <p:spPr>
          <a:xfrm>
            <a:off x="762648" y="2157868"/>
            <a:ext cx="7452000" cy="1630390"/>
          </a:xfrm>
          <a:prstGeom prst="triangle">
            <a:avLst/>
          </a:prstGeom>
          <a:solidFill>
            <a:srgbClr val="FFFF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グラフ 11"/>
          <p:cNvGraphicFramePr/>
          <p:nvPr>
            <p:extLst>
              <p:ext uri="{D42A27DB-BD31-4B8C-83A1-F6EECF244321}">
                <p14:modId xmlns:p14="http://schemas.microsoft.com/office/powerpoint/2010/main" val="1290875662"/>
              </p:ext>
            </p:extLst>
          </p:nvPr>
        </p:nvGraphicFramePr>
        <p:xfrm>
          <a:off x="408251" y="2004029"/>
          <a:ext cx="7935702" cy="2007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2462658514"/>
              </p:ext>
            </p:extLst>
          </p:nvPr>
        </p:nvGraphicFramePr>
        <p:xfrm>
          <a:off x="390514" y="3850544"/>
          <a:ext cx="7915136" cy="298545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フローチャート: せん孔テープ 9"/>
          <p:cNvSpPr/>
          <p:nvPr/>
        </p:nvSpPr>
        <p:spPr>
          <a:xfrm>
            <a:off x="706622" y="4182239"/>
            <a:ext cx="360000" cy="72000"/>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061541" y="1759388"/>
            <a:ext cx="4854214" cy="307777"/>
          </a:xfrm>
          <a:prstGeom prst="rect">
            <a:avLst/>
          </a:prstGeom>
          <a:noFill/>
        </p:spPr>
        <p:txBody>
          <a:bodyPr vert="horz" wrap="none" rtlCol="0">
            <a:spAutoFit/>
          </a:bodyPr>
          <a:lstStyle/>
          <a:p>
            <a:r>
              <a:rPr lang="ja-JP" altLang="en-US" sz="1400" b="1" dirty="0">
                <a:latin typeface="Meiryo UI" panose="020B0604030504040204" pitchFamily="50" charset="-128"/>
                <a:ea typeface="Meiryo UI" panose="020B0604030504040204" pitchFamily="50" charset="-128"/>
              </a:rPr>
              <a:t>将来的</a:t>
            </a:r>
            <a:r>
              <a:rPr lang="ja-JP" altLang="en-US" sz="1400" b="1" dirty="0" smtClean="0">
                <a:latin typeface="Meiryo UI" panose="020B0604030504040204" pitchFamily="50" charset="-128"/>
                <a:ea typeface="Meiryo UI" panose="020B0604030504040204" pitchFamily="50" charset="-128"/>
              </a:rPr>
              <a:t>には</a:t>
            </a:r>
            <a:r>
              <a:rPr lang="ja-JP" altLang="en-US" sz="1400" b="1" dirty="0">
                <a:latin typeface="Meiryo UI" panose="020B0604030504040204" pitchFamily="50" charset="-128"/>
                <a:ea typeface="Meiryo UI" panose="020B0604030504040204" pitchFamily="50" charset="-128"/>
              </a:rPr>
              <a:t>全</a:t>
            </a:r>
            <a:r>
              <a:rPr lang="ja-JP" altLang="en-US" sz="1400" b="1" dirty="0" smtClean="0">
                <a:latin typeface="Meiryo UI" panose="020B0604030504040204" pitchFamily="50" charset="-128"/>
                <a:ea typeface="Meiryo UI" panose="020B0604030504040204" pitchFamily="50" charset="-128"/>
              </a:rPr>
              <a:t>て</a:t>
            </a:r>
            <a:r>
              <a:rPr lang="ja-JP" altLang="en-US" sz="1400" b="1" dirty="0">
                <a:latin typeface="Meiryo UI" panose="020B0604030504040204" pitchFamily="50" charset="-128"/>
                <a:ea typeface="Meiryo UI" panose="020B0604030504040204" pitchFamily="50" charset="-128"/>
              </a:rPr>
              <a:t>の</a:t>
            </a:r>
            <a:r>
              <a:rPr kumimoji="1" lang="ja-JP" altLang="en-US" sz="1400" b="1" dirty="0" smtClean="0">
                <a:latin typeface="Meiryo UI" panose="020B0604030504040204" pitchFamily="50" charset="-128"/>
                <a:ea typeface="Meiryo UI" panose="020B0604030504040204" pitchFamily="50" charset="-128"/>
              </a:rPr>
              <a:t>管路が耐震適合率</a:t>
            </a:r>
            <a:r>
              <a:rPr kumimoji="1" lang="en-US" altLang="ja-JP" sz="1400" b="1" dirty="0" smtClean="0">
                <a:latin typeface="Meiryo UI" panose="020B0604030504040204" pitchFamily="50" charset="-128"/>
                <a:ea typeface="Meiryo UI" panose="020B0604030504040204" pitchFamily="50" charset="-128"/>
              </a:rPr>
              <a:t>100</a:t>
            </a:r>
            <a:r>
              <a:rPr kumimoji="1" lang="ja-JP" altLang="en-US" sz="1400" b="1" dirty="0" smtClean="0">
                <a:latin typeface="Meiryo UI" panose="020B0604030504040204" pitchFamily="50" charset="-128"/>
                <a:ea typeface="Meiryo UI" panose="020B0604030504040204" pitchFamily="50" charset="-128"/>
              </a:rPr>
              <a:t>％になることを目指す</a:t>
            </a:r>
            <a:endParaRPr kumimoji="1" lang="ja-JP" altLang="en-US" sz="14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805030" y="118935"/>
            <a:ext cx="5485079"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課題の解決に</a:t>
            </a:r>
            <a:r>
              <a:rPr lang="ja-JP" altLang="en-US" sz="2000" b="1" dirty="0" smtClean="0">
                <a:latin typeface="Meiryo UI" panose="020B0604030504040204" pitchFamily="50" charset="-128"/>
                <a:ea typeface="Meiryo UI" panose="020B0604030504040204" pitchFamily="50" charset="-128"/>
              </a:rPr>
              <a:t>向けた取組み</a:t>
            </a:r>
            <a:endParaRPr lang="ja-JP" altLang="ja-JP" sz="2000" b="1"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137570" y="62822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75168" y="767118"/>
            <a:ext cx="8051920" cy="584775"/>
          </a:xfrm>
          <a:prstGeom prst="rect">
            <a:avLst/>
          </a:prstGeom>
          <a:noFill/>
        </p:spPr>
        <p:txBody>
          <a:bodyPr wrap="square" rtlCol="0">
            <a:spAutoFit/>
          </a:bodyPr>
          <a:lstStyle>
            <a:defPPr>
              <a:defRPr lang="ja-JP"/>
            </a:defPPr>
            <a:lvl1pPr marL="285750" indent="-285750">
              <a:buFont typeface="Arial" panose="020B0604020202020204" pitchFamily="34" charset="0"/>
              <a:buChar cha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短期的には、基幹管</a:t>
            </a:r>
            <a:r>
              <a:rPr lang="ja-JP" altLang="en-US" dirty="0"/>
              <a:t>路の耐震適合率</a:t>
            </a:r>
            <a:r>
              <a:rPr lang="ja-JP" altLang="en-US" dirty="0" smtClean="0"/>
              <a:t>を</a:t>
            </a:r>
            <a:r>
              <a:rPr lang="en-US" altLang="ja-JP" dirty="0" smtClean="0"/>
              <a:t>2022</a:t>
            </a:r>
            <a:r>
              <a:rPr lang="ja-JP" altLang="en-US" dirty="0" smtClean="0"/>
              <a:t>年度</a:t>
            </a:r>
            <a:r>
              <a:rPr lang="ja-JP" altLang="en-US" dirty="0"/>
              <a:t>末までに</a:t>
            </a:r>
            <a:r>
              <a:rPr lang="en-US" altLang="ja-JP" dirty="0"/>
              <a:t>50</a:t>
            </a:r>
            <a:r>
              <a:rPr lang="ja-JP" altLang="en-US" dirty="0"/>
              <a:t>％</a:t>
            </a:r>
            <a:r>
              <a:rPr lang="ja-JP" altLang="en-US" dirty="0" smtClean="0"/>
              <a:t>以上とする（国指針）</a:t>
            </a:r>
            <a:endParaRPr lang="en-US" altLang="ja-JP" dirty="0" smtClean="0"/>
          </a:p>
          <a:p>
            <a:r>
              <a:rPr lang="ja-JP" altLang="en-US" dirty="0" smtClean="0"/>
              <a:t>将来的には、全管</a:t>
            </a:r>
            <a:r>
              <a:rPr lang="ja-JP" altLang="en-US" dirty="0"/>
              <a:t>路</a:t>
            </a:r>
            <a:r>
              <a:rPr lang="ja-JP" altLang="en-US" dirty="0" smtClean="0"/>
              <a:t>の</a:t>
            </a:r>
            <a:r>
              <a:rPr lang="ja-JP" altLang="ja-JP" dirty="0" smtClean="0"/>
              <a:t>耐震適合率を</a:t>
            </a:r>
            <a:r>
              <a:rPr lang="en-US" altLang="ja-JP" dirty="0" smtClean="0"/>
              <a:t>100</a:t>
            </a:r>
            <a:r>
              <a:rPr lang="ja-JP" altLang="ja-JP" dirty="0"/>
              <a:t>％に近づけること</a:t>
            </a:r>
            <a:r>
              <a:rPr lang="ja-JP" altLang="ja-JP" dirty="0" smtClean="0"/>
              <a:t>を</a:t>
            </a:r>
            <a:r>
              <a:rPr lang="ja-JP" altLang="en-US" dirty="0" smtClean="0"/>
              <a:t>目指す</a:t>
            </a:r>
            <a:r>
              <a:rPr lang="ja-JP" altLang="ja-JP" dirty="0" smtClean="0"/>
              <a:t>。</a:t>
            </a:r>
            <a:endParaRPr lang="ja-JP" altLang="en-US" dirty="0"/>
          </a:p>
        </p:txBody>
      </p:sp>
      <p:cxnSp>
        <p:nvCxnSpPr>
          <p:cNvPr id="26" name="直線コネクタ 25"/>
          <p:cNvCxnSpPr/>
          <p:nvPr/>
        </p:nvCxnSpPr>
        <p:spPr>
          <a:xfrm>
            <a:off x="762648" y="2126562"/>
            <a:ext cx="74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214647" y="2852083"/>
            <a:ext cx="1038976" cy="3693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rPr>
              <a:t>基幹管路</a:t>
            </a:r>
            <a:endParaRPr lang="en-US" altLang="ja-JP" sz="900" b="1" dirty="0" smtClean="0">
              <a:latin typeface="Meiryo UI" panose="020B0604030504040204" pitchFamily="50" charset="-128"/>
              <a:ea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rPr>
              <a:t>府平均</a:t>
            </a:r>
            <a:r>
              <a:rPr lang="en-US" altLang="ja-JP" sz="900" b="1" dirty="0" smtClean="0">
                <a:latin typeface="Meiryo UI" panose="020B0604030504040204" pitchFamily="50" charset="-128"/>
                <a:ea typeface="Meiryo UI" panose="020B0604030504040204" pitchFamily="50" charset="-128"/>
              </a:rPr>
              <a:t>39.7%</a:t>
            </a:r>
            <a:endParaRPr kumimoji="1" lang="ja-JP" altLang="en-US" sz="90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998043" y="4155674"/>
            <a:ext cx="3345910" cy="707886"/>
          </a:xfrm>
          <a:prstGeom prst="rect">
            <a:avLst/>
          </a:prstGeom>
          <a:noFill/>
          <a:ln>
            <a:noFill/>
          </a:ln>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耐震適合率とは・・・</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レベル２地</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震動（当該施設の設置地点で発生すると想定された地震動のうち最大規模の強さを有するもの）において</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、地盤に</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よっては</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管路の破損や継手の離脱等の被害が軽微な管の率</a:t>
            </a:r>
          </a:p>
        </p:txBody>
      </p:sp>
      <p:sp>
        <p:nvSpPr>
          <p:cNvPr id="2" name="テキスト ボックス 1"/>
          <p:cNvSpPr txBox="1"/>
          <p:nvPr/>
        </p:nvSpPr>
        <p:spPr>
          <a:xfrm>
            <a:off x="675168" y="3767528"/>
            <a:ext cx="391454" cy="253916"/>
          </a:xfrm>
          <a:prstGeom prst="rect">
            <a:avLst/>
          </a:prstGeom>
          <a:noFill/>
        </p:spPr>
        <p:txBody>
          <a:bodyPr wrap="none" rtlCol="0">
            <a:spAutoFit/>
          </a:bodyPr>
          <a:lstStyle/>
          <a:p>
            <a:r>
              <a:rPr lang="en-US" altLang="ja-JP" sz="1050" dirty="0" smtClean="0"/>
              <a:t>751</a:t>
            </a:r>
            <a:endParaRPr kumimoji="1" lang="ja-JP" altLang="en-US" sz="1050" dirty="0"/>
          </a:p>
        </p:txBody>
      </p:sp>
      <p:sp>
        <p:nvSpPr>
          <p:cNvPr id="25" name="正方形/長方形 24"/>
          <p:cNvSpPr/>
          <p:nvPr/>
        </p:nvSpPr>
        <p:spPr>
          <a:xfrm>
            <a:off x="6711834" y="340836"/>
            <a:ext cx="2380780"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出典：大阪府</a:t>
            </a:r>
            <a:r>
              <a:rPr lang="ja-JP" altLang="en-US" sz="1000" dirty="0">
                <a:latin typeface="Meiryo UI" panose="020B0604030504040204" pitchFamily="50" charset="-128"/>
                <a:ea typeface="Meiryo UI" panose="020B0604030504040204" pitchFamily="50" charset="-128"/>
              </a:rPr>
              <a:t>の水道の現況（</a:t>
            </a:r>
            <a:r>
              <a:rPr lang="en-US" altLang="ja-JP" sz="1000" dirty="0">
                <a:latin typeface="Meiryo UI" panose="020B0604030504040204" pitchFamily="50" charset="-128"/>
                <a:ea typeface="Meiryo UI" panose="020B0604030504040204" pitchFamily="50" charset="-128"/>
              </a:rPr>
              <a:t>2016</a:t>
            </a:r>
            <a:r>
              <a:rPr lang="ja-JP" altLang="en-US" sz="1000" dirty="0">
                <a:latin typeface="Meiryo UI" panose="020B0604030504040204" pitchFamily="50" charset="-128"/>
                <a:ea typeface="Meiryo UI" panose="020B0604030504040204" pitchFamily="50" charset="-128"/>
              </a:rPr>
              <a:t>年）</a:t>
            </a:r>
          </a:p>
        </p:txBody>
      </p:sp>
      <p:sp>
        <p:nvSpPr>
          <p:cNvPr id="3" name="スライド番号プレースホルダー 2"/>
          <p:cNvSpPr>
            <a:spLocks noGrp="1"/>
          </p:cNvSpPr>
          <p:nvPr>
            <p:ph type="sldNum" sz="quarter" idx="12"/>
          </p:nvPr>
        </p:nvSpPr>
        <p:spPr>
          <a:xfrm>
            <a:off x="7030575" y="6464049"/>
            <a:ext cx="2057400" cy="365125"/>
          </a:xfrm>
        </p:spPr>
        <p:txBody>
          <a:bodyPr/>
          <a:lstStyle/>
          <a:p>
            <a:fld id="{0852C555-0D64-4388-834A-3E059AADB174}" type="slidenum">
              <a:rPr lang="ja-JP" altLang="en-US" smtClean="0"/>
              <a:pPr/>
              <a:t>24</a:t>
            </a:fld>
            <a:endParaRPr lang="ja-JP" altLang="en-US"/>
          </a:p>
        </p:txBody>
      </p:sp>
      <p:sp>
        <p:nvSpPr>
          <p:cNvPr id="13" name="正方形/長方形 12"/>
          <p:cNvSpPr/>
          <p:nvPr/>
        </p:nvSpPr>
        <p:spPr>
          <a:xfrm>
            <a:off x="37786" y="2126562"/>
            <a:ext cx="360000" cy="1661696"/>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b="1" dirty="0" smtClean="0">
                <a:latin typeface="Meiryo UI" panose="020B0604030504040204" pitchFamily="50" charset="-128"/>
                <a:ea typeface="Meiryo UI" panose="020B0604030504040204" pitchFamily="50" charset="-128"/>
              </a:rPr>
              <a:t>耐震適合率（％）</a:t>
            </a:r>
            <a:endParaRPr kumimoji="1" lang="ja-JP" altLang="en-US" sz="1400"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37786" y="3953222"/>
            <a:ext cx="360000" cy="2201917"/>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b="1" dirty="0" smtClean="0">
                <a:latin typeface="Meiryo UI" panose="020B0604030504040204" pitchFamily="50" charset="-128"/>
                <a:ea typeface="Meiryo UI" panose="020B0604030504040204" pitchFamily="50" charset="-128"/>
              </a:rPr>
              <a:t>基幹管路延長</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4998042" y="4120453"/>
            <a:ext cx="3216605" cy="807383"/>
          </a:xfrm>
          <a:prstGeom prst="bracketPair">
            <a:avLst>
              <a:gd name="adj" fmla="val 1069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5" name="直線コネクタ 34"/>
          <p:cNvCxnSpPr/>
          <p:nvPr/>
        </p:nvCxnSpPr>
        <p:spPr>
          <a:xfrm>
            <a:off x="706622" y="3148934"/>
            <a:ext cx="752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90647" y="3400353"/>
            <a:ext cx="752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214647" y="3293444"/>
            <a:ext cx="1038976" cy="3693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rPr>
              <a:t>全管路</a:t>
            </a:r>
            <a:endParaRPr lang="en-US" altLang="ja-JP" sz="900" b="1" dirty="0" smtClean="0">
              <a:latin typeface="Meiryo UI" panose="020B0604030504040204" pitchFamily="50" charset="-128"/>
              <a:ea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rPr>
              <a:t>府平均</a:t>
            </a:r>
            <a:r>
              <a:rPr lang="en-US" altLang="ja-JP" sz="900" b="1" dirty="0" smtClean="0">
                <a:latin typeface="Meiryo UI" panose="020B0604030504040204" pitchFamily="50" charset="-128"/>
                <a:ea typeface="Meiryo UI" panose="020B0604030504040204" pitchFamily="50" charset="-128"/>
              </a:rPr>
              <a:t>25.6%</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012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1510" y="1108534"/>
            <a:ext cx="1188000" cy="1557223"/>
          </a:xfrm>
          <a:prstGeom prst="rect">
            <a:avLst/>
          </a:prstGeom>
          <a:solidFill>
            <a:schemeClr val="bg1">
              <a:lumMod val="85000"/>
            </a:schemeClr>
          </a:solidFill>
          <a:ln>
            <a:solidFill>
              <a:schemeClr val="tx1">
                <a:lumMod val="75000"/>
                <a:lumOff val="25000"/>
              </a:schemeClr>
            </a:solidFill>
          </a:ln>
        </p:spPr>
        <p:txBody>
          <a:bodyPr wrap="none"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浄水施設</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配水施設</a:t>
            </a:r>
            <a:endParaRPr kumimoji="1" lang="en-US" altLang="ja-JP" sz="16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＜水をつくる＞</a:t>
            </a:r>
            <a:endParaRPr kumimoji="1" lang="ja-JP" altLang="en-US"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41229" y="594301"/>
            <a:ext cx="1764000" cy="30777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大阪府内の事業者</a:t>
            </a:r>
          </a:p>
        </p:txBody>
      </p:sp>
      <p:sp>
        <p:nvSpPr>
          <p:cNvPr id="10" name="テキスト ボックス 9"/>
          <p:cNvSpPr txBox="1"/>
          <p:nvPr/>
        </p:nvSpPr>
        <p:spPr>
          <a:xfrm>
            <a:off x="51510" y="2875658"/>
            <a:ext cx="1188000" cy="1550828"/>
          </a:xfrm>
          <a:prstGeom prst="rect">
            <a:avLst/>
          </a:prstGeom>
          <a:solidFill>
            <a:schemeClr val="bg1">
              <a:lumMod val="85000"/>
            </a:schemeClr>
          </a:solidFill>
          <a:ln>
            <a:solidFill>
              <a:schemeClr val="tx1">
                <a:lumMod val="75000"/>
                <a:lumOff val="25000"/>
              </a:schemeClr>
            </a:solidFill>
          </a:ln>
        </p:spPr>
        <p:txBody>
          <a:bodyPr wrap="square" rtlCol="0" anchor="ctr" anchorCtr="0">
            <a:noAutofit/>
          </a:bodyPr>
          <a:lstStyle/>
          <a:p>
            <a:pPr algn="ctr"/>
            <a:r>
              <a:rPr kumimoji="1" lang="ja-JP" altLang="en-US" sz="1600" b="1" dirty="0" smtClean="0">
                <a:latin typeface="Meiryo UI" panose="020B0604030504040204" pitchFamily="50" charset="-128"/>
                <a:ea typeface="Meiryo UI" panose="020B0604030504040204" pitchFamily="50" charset="-128"/>
              </a:rPr>
              <a:t>管路</a:t>
            </a:r>
            <a:endParaRPr kumimoji="1" lang="en-US" altLang="ja-JP" sz="1600" b="1" dirty="0">
              <a:latin typeface="Meiryo UI" panose="020B0604030504040204" pitchFamily="50" charset="-128"/>
              <a:ea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全</a:t>
            </a:r>
            <a:r>
              <a:rPr lang="en-US" altLang="ja-JP" sz="1100" dirty="0" smtClean="0">
                <a:latin typeface="Meiryo UI" panose="020B0604030504040204" pitchFamily="50" charset="-128"/>
                <a:ea typeface="Meiryo UI" panose="020B0604030504040204" pitchFamily="50" charset="-128"/>
              </a:rPr>
              <a:t>24,413km</a:t>
            </a:r>
            <a:r>
              <a:rPr lang="en-US" altLang="ja-JP" sz="1100" dirty="0">
                <a:latin typeface="Meiryo UI" panose="020B0604030504040204" pitchFamily="50" charset="-128"/>
                <a:ea typeface="Meiryo UI" panose="020B0604030504040204" pitchFamily="50" charset="-128"/>
              </a:rPr>
              <a:t>)</a:t>
            </a:r>
          </a:p>
          <a:p>
            <a:pPr algn="ct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＜水を送る＞</a:t>
            </a:r>
            <a:endParaRPr kumimoji="1" lang="ja-JP" altLang="en-US" sz="14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1510" y="4660797"/>
            <a:ext cx="1188000" cy="1594487"/>
          </a:xfrm>
          <a:prstGeom prst="rect">
            <a:avLst/>
          </a:prstGeom>
          <a:solidFill>
            <a:schemeClr val="bg1">
              <a:lumMod val="85000"/>
            </a:schemeClr>
          </a:solidFill>
          <a:ln>
            <a:solidFill>
              <a:schemeClr val="tx1">
                <a:lumMod val="75000"/>
                <a:lumOff val="25000"/>
              </a:schemeClr>
            </a:solidFill>
          </a:ln>
        </p:spPr>
        <p:txBody>
          <a:bodyPr wrap="square"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技術職員</a:t>
            </a:r>
            <a:endParaRPr kumimoji="1" lang="en-US" altLang="ja-JP" sz="16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＜水を守る＞</a:t>
            </a:r>
            <a:endParaRPr kumimoji="1" lang="ja-JP" altLang="en-US"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34538" y="594301"/>
            <a:ext cx="1584000" cy="30777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大阪の課題</a:t>
            </a:r>
          </a:p>
        </p:txBody>
      </p:sp>
      <p:graphicFrame>
        <p:nvGraphicFramePr>
          <p:cNvPr id="13" name="表 12"/>
          <p:cNvGraphicFramePr>
            <a:graphicFrameLocks noGrp="1"/>
          </p:cNvGraphicFramePr>
          <p:nvPr>
            <p:extLst>
              <p:ext uri="{D42A27DB-BD31-4B8C-83A1-F6EECF244321}">
                <p14:modId xmlns:p14="http://schemas.microsoft.com/office/powerpoint/2010/main" val="3560150667"/>
              </p:ext>
            </p:extLst>
          </p:nvPr>
        </p:nvGraphicFramePr>
        <p:xfrm>
          <a:off x="1314956" y="1017171"/>
          <a:ext cx="7195832" cy="5287207"/>
        </p:xfrm>
        <a:graphic>
          <a:graphicData uri="http://schemas.openxmlformats.org/drawingml/2006/table">
            <a:tbl>
              <a:tblPr firstRow="1" bandRow="1">
                <a:tableStyleId>{5940675A-B579-460E-94D1-54222C63F5DA}</a:tableStyleId>
              </a:tblPr>
              <a:tblGrid>
                <a:gridCol w="1824355">
                  <a:extLst>
                    <a:ext uri="{9D8B030D-6E8A-4147-A177-3AD203B41FA5}">
                      <a16:colId xmlns="" xmlns:a16="http://schemas.microsoft.com/office/drawing/2014/main" val="20000"/>
                    </a:ext>
                  </a:extLst>
                </a:gridCol>
                <a:gridCol w="1757680">
                  <a:extLst>
                    <a:ext uri="{9D8B030D-6E8A-4147-A177-3AD203B41FA5}">
                      <a16:colId xmlns="" xmlns:a16="http://schemas.microsoft.com/office/drawing/2014/main" val="20001"/>
                    </a:ext>
                  </a:extLst>
                </a:gridCol>
                <a:gridCol w="1789430">
                  <a:extLst>
                    <a:ext uri="{9D8B030D-6E8A-4147-A177-3AD203B41FA5}">
                      <a16:colId xmlns="" xmlns:a16="http://schemas.microsoft.com/office/drawing/2014/main" val="20002"/>
                    </a:ext>
                  </a:extLst>
                </a:gridCol>
                <a:gridCol w="1824367">
                  <a:extLst>
                    <a:ext uri="{9D8B030D-6E8A-4147-A177-3AD203B41FA5}">
                      <a16:colId xmlns="" xmlns:a16="http://schemas.microsoft.com/office/drawing/2014/main" val="20003"/>
                    </a:ext>
                  </a:extLst>
                </a:gridCol>
              </a:tblGrid>
              <a:tr h="1546473">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＜浄水場＞</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smtClean="0">
                          <a:solidFill>
                            <a:schemeClr val="tx1"/>
                          </a:solidFill>
                          <a:latin typeface="Meiryo UI" panose="020B0604030504040204" pitchFamily="50" charset="-128"/>
                          <a:ea typeface="Meiryo UI" panose="020B0604030504040204" pitchFamily="50" charset="-128"/>
                        </a:rPr>
                        <a:t>■大阪広域</a:t>
                      </a:r>
                      <a:r>
                        <a:rPr kumimoji="1" lang="ja-JP" altLang="en-US" sz="1200" b="1" dirty="0">
                          <a:solidFill>
                            <a:schemeClr val="tx1"/>
                          </a:solidFill>
                          <a:latin typeface="Meiryo UI" panose="020B0604030504040204" pitchFamily="50" charset="-128"/>
                          <a:ea typeface="Meiryo UI" panose="020B0604030504040204" pitchFamily="50" charset="-128"/>
                        </a:rPr>
                        <a:t>水道企業団</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浄水場・</a:t>
                      </a:r>
                      <a:r>
                        <a:rPr kumimoji="1" lang="en-US" altLang="ja-JP" sz="1200" dirty="0">
                          <a:solidFill>
                            <a:schemeClr val="tx1"/>
                          </a:solidFill>
                          <a:latin typeface="Meiryo UI" panose="020B0604030504040204" pitchFamily="50" charset="-128"/>
                          <a:ea typeface="Meiryo UI" panose="020B0604030504040204" pitchFamily="50" charset="-128"/>
                        </a:rPr>
                        <a:t>233</a:t>
                      </a:r>
                      <a:r>
                        <a:rPr kumimoji="1" lang="ja-JP" altLang="en-US" sz="1200" dirty="0">
                          <a:solidFill>
                            <a:schemeClr val="tx1"/>
                          </a:solidFill>
                          <a:latin typeface="Meiryo UI" panose="020B0604030504040204" pitchFamily="50" charset="-128"/>
                          <a:ea typeface="Meiryo UI" panose="020B0604030504040204" pitchFamily="50" charset="-128"/>
                        </a:rPr>
                        <a:t>万㎥</a:t>
                      </a:r>
                      <a:r>
                        <a:rPr kumimoji="1" lang="en-US" altLang="ja-JP" sz="1200" dirty="0">
                          <a:solidFill>
                            <a:schemeClr val="tx1"/>
                          </a:solidFill>
                          <a:latin typeface="Meiryo UI" panose="020B0604030504040204" pitchFamily="50" charset="-128"/>
                          <a:ea typeface="Meiryo UI" panose="020B0604030504040204" pitchFamily="50" charset="-128"/>
                        </a:rPr>
                        <a:t>】</a:t>
                      </a:r>
                    </a:p>
                    <a:p>
                      <a:r>
                        <a:rPr kumimoji="1" lang="ja-JP" altLang="en-US" sz="1200" b="1" dirty="0">
                          <a:solidFill>
                            <a:schemeClr val="tx1"/>
                          </a:solidFill>
                          <a:latin typeface="Meiryo UI" panose="020B0604030504040204" pitchFamily="50" charset="-128"/>
                          <a:ea typeface="Meiryo UI" panose="020B0604030504040204" pitchFamily="50" charset="-128"/>
                        </a:rPr>
                        <a:t>■大阪市</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浄水場・</a:t>
                      </a:r>
                      <a:r>
                        <a:rPr kumimoji="1" lang="en-US" altLang="ja-JP" sz="1200" dirty="0">
                          <a:solidFill>
                            <a:schemeClr val="tx1"/>
                          </a:solidFill>
                          <a:latin typeface="Meiryo UI" panose="020B0604030504040204" pitchFamily="50" charset="-128"/>
                          <a:ea typeface="Meiryo UI" panose="020B0604030504040204" pitchFamily="50" charset="-128"/>
                        </a:rPr>
                        <a:t>243</a:t>
                      </a:r>
                      <a:r>
                        <a:rPr kumimoji="1" lang="ja-JP" altLang="en-US" sz="1200" dirty="0">
                          <a:solidFill>
                            <a:schemeClr val="tx1"/>
                          </a:solidFill>
                          <a:latin typeface="Meiryo UI" panose="020B0604030504040204" pitchFamily="50" charset="-128"/>
                          <a:ea typeface="Meiryo UI" panose="020B0604030504040204" pitchFamily="50" charset="-128"/>
                        </a:rPr>
                        <a:t>万㎥</a:t>
                      </a:r>
                      <a:r>
                        <a:rPr kumimoji="1" lang="en-US" altLang="ja-JP" sz="1200" dirty="0">
                          <a:solidFill>
                            <a:schemeClr val="tx1"/>
                          </a:solidFill>
                          <a:latin typeface="Meiryo UI" panose="020B0604030504040204" pitchFamily="50" charset="-128"/>
                          <a:ea typeface="Meiryo UI" panose="020B0604030504040204" pitchFamily="50" charset="-128"/>
                        </a:rPr>
                        <a:t>】</a:t>
                      </a:r>
                    </a:p>
                    <a:p>
                      <a:r>
                        <a:rPr kumimoji="1" lang="ja-JP" altLang="en-US" sz="1200" b="1" dirty="0">
                          <a:solidFill>
                            <a:schemeClr val="tx1"/>
                          </a:solidFill>
                          <a:latin typeface="Meiryo UI" panose="020B0604030504040204" pitchFamily="50" charset="-128"/>
                          <a:ea typeface="Meiryo UI" panose="020B0604030504040204" pitchFamily="50" charset="-128"/>
                        </a:rPr>
                        <a:t>■市町村</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自己水</a:t>
                      </a:r>
                      <a:r>
                        <a:rPr kumimoji="1" lang="en-US" altLang="ja-JP" sz="1050" b="1" dirty="0">
                          <a:solidFill>
                            <a:schemeClr val="tx1"/>
                          </a:solidFill>
                          <a:latin typeface="Meiryo UI" panose="020B0604030504040204" pitchFamily="50" charset="-128"/>
                          <a:ea typeface="Meiryo UI" panose="020B0604030504040204" pitchFamily="50" charset="-128"/>
                        </a:rPr>
                        <a:t>25</a:t>
                      </a:r>
                      <a:r>
                        <a:rPr kumimoji="1" lang="ja-JP" altLang="en-US" sz="1050" b="1" dirty="0">
                          <a:solidFill>
                            <a:schemeClr val="tx1"/>
                          </a:solidFill>
                          <a:latin typeface="Meiryo UI" panose="020B0604030504040204" pitchFamily="50" charset="-128"/>
                          <a:ea typeface="Meiryo UI" panose="020B0604030504040204" pitchFamily="50" charset="-128"/>
                        </a:rPr>
                        <a:t>団体</a:t>
                      </a:r>
                      <a:r>
                        <a:rPr kumimoji="1" lang="en-US" altLang="ja-JP" sz="1050" b="1" dirty="0">
                          <a:solidFill>
                            <a:schemeClr val="tx1"/>
                          </a:solidFill>
                          <a:latin typeface="Meiryo UI" panose="020B0604030504040204" pitchFamily="50" charset="-128"/>
                          <a:ea typeface="Meiryo UI" panose="020B0604030504040204" pitchFamily="50" charset="-128"/>
                        </a:rPr>
                        <a:t>)</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【33</a:t>
                      </a:r>
                      <a:r>
                        <a:rPr kumimoji="1" lang="ja-JP" altLang="en-US" sz="1200" dirty="0">
                          <a:solidFill>
                            <a:schemeClr val="tx1"/>
                          </a:solidFill>
                          <a:latin typeface="Meiryo UI" panose="020B0604030504040204" pitchFamily="50" charset="-128"/>
                          <a:ea typeface="Meiryo UI" panose="020B0604030504040204" pitchFamily="50" charset="-128"/>
                        </a:rPr>
                        <a:t>浄水場・</a:t>
                      </a:r>
                      <a:r>
                        <a:rPr kumimoji="1" lang="en-US" altLang="ja-JP" sz="1200" dirty="0">
                          <a:solidFill>
                            <a:schemeClr val="tx1"/>
                          </a:solidFill>
                          <a:latin typeface="Meiryo UI" panose="020B0604030504040204" pitchFamily="50" charset="-128"/>
                          <a:ea typeface="Meiryo UI" panose="020B0604030504040204" pitchFamily="50" charset="-128"/>
                        </a:rPr>
                        <a:t>64</a:t>
                      </a:r>
                      <a:r>
                        <a:rPr kumimoji="1" lang="ja-JP" altLang="en-US" sz="1200" dirty="0">
                          <a:solidFill>
                            <a:schemeClr val="tx1"/>
                          </a:solidFill>
                          <a:latin typeface="Meiryo UI" panose="020B0604030504040204" pitchFamily="50" charset="-128"/>
                          <a:ea typeface="Meiryo UI" panose="020B0604030504040204" pitchFamily="50" charset="-128"/>
                        </a:rPr>
                        <a:t>万㎥</a:t>
                      </a:r>
                      <a:r>
                        <a:rPr kumimoji="1" lang="en-US" altLang="ja-JP" sz="1200" dirty="0">
                          <a:solidFill>
                            <a:schemeClr val="tx1"/>
                          </a:solidFill>
                          <a:latin typeface="Meiryo UI" panose="020B0604030504040204" pitchFamily="50" charset="-128"/>
                          <a:ea typeface="Meiryo UI" panose="020B0604030504040204" pitchFamily="50" charset="-128"/>
                        </a:rPr>
                        <a:t>】</a:t>
                      </a:r>
                    </a:p>
                    <a:p>
                      <a:endParaRPr kumimoji="1" lang="en-US" altLang="ja-JP" sz="4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＜配水場＞</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■全</a:t>
                      </a:r>
                      <a:r>
                        <a:rPr kumimoji="1" lang="en-US" altLang="ja-JP" sz="1200" dirty="0">
                          <a:solidFill>
                            <a:schemeClr val="tx1"/>
                          </a:solidFill>
                          <a:latin typeface="Meiryo UI" panose="020B0604030504040204" pitchFamily="50" charset="-128"/>
                          <a:ea typeface="Meiryo UI" panose="020B0604030504040204" pitchFamily="50" charset="-128"/>
                        </a:rPr>
                        <a:t>361</a:t>
                      </a:r>
                      <a:r>
                        <a:rPr kumimoji="1" lang="ja-JP" altLang="en-US" sz="1200" dirty="0">
                          <a:solidFill>
                            <a:schemeClr val="tx1"/>
                          </a:solidFill>
                          <a:latin typeface="Meiryo UI" panose="020B0604030504040204" pitchFamily="50" charset="-128"/>
                          <a:ea typeface="Meiryo UI" panose="020B0604030504040204" pitchFamily="50" charset="-128"/>
                        </a:rPr>
                        <a:t>か所</a:t>
                      </a:r>
                    </a:p>
                  </a:txBody>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□施設利用率</a:t>
                      </a:r>
                      <a:r>
                        <a:rPr kumimoji="1" lang="en-US" altLang="ja-JP" sz="1200" b="1" dirty="0">
                          <a:solidFill>
                            <a:schemeClr val="tx1"/>
                          </a:solidFill>
                          <a:latin typeface="Meiryo UI" panose="020B0604030504040204" pitchFamily="50" charset="-128"/>
                          <a:ea typeface="Meiryo UI" panose="020B0604030504040204" pitchFamily="50" charset="-128"/>
                        </a:rPr>
                        <a:t>58.4</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（能力が余っている）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□浄水場未耐震施設が</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ja-JP" altLang="en-US" sz="1200" b="1" baseline="0" dirty="0">
                          <a:solidFill>
                            <a:schemeClr val="tx1"/>
                          </a:solidFill>
                          <a:latin typeface="Meiryo UI" panose="020B0604030504040204" pitchFamily="50" charset="-128"/>
                          <a:ea typeface="Meiryo UI" panose="020B0604030504040204" pitchFamily="50" charset="-128"/>
                        </a:rPr>
                        <a:t> </a:t>
                      </a:r>
                      <a:r>
                        <a:rPr kumimoji="1" lang="en-US" altLang="ja-JP" sz="1200" b="1" dirty="0" smtClean="0">
                          <a:solidFill>
                            <a:schemeClr val="tx1"/>
                          </a:solidFill>
                          <a:latin typeface="Meiryo UI" panose="020B0604030504040204" pitchFamily="50" charset="-128"/>
                          <a:ea typeface="Meiryo UI" panose="020B0604030504040204" pitchFamily="50" charset="-128"/>
                        </a:rPr>
                        <a:t>42%</a:t>
                      </a:r>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rPr>
                        <a:t>18</a:t>
                      </a:r>
                      <a:r>
                        <a:rPr kumimoji="1" lang="ja-JP" altLang="en-US" sz="1200" b="1" dirty="0" smtClean="0">
                          <a:solidFill>
                            <a:schemeClr val="tx1"/>
                          </a:solidFill>
                          <a:latin typeface="Meiryo UI" panose="020B0604030504040204" pitchFamily="50" charset="-128"/>
                          <a:ea typeface="Meiryo UI" panose="020B0604030504040204" pitchFamily="50" charset="-128"/>
                        </a:rPr>
                        <a:t>団体</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（危機管理に課題）</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□給水原価</a:t>
                      </a:r>
                      <a:r>
                        <a:rPr kumimoji="1" lang="ja-JP" altLang="en-US" sz="1200" b="1" dirty="0" smtClean="0">
                          <a:solidFill>
                            <a:schemeClr val="tx1"/>
                          </a:solidFill>
                          <a:latin typeface="Meiryo UI" panose="020B0604030504040204" pitchFamily="50" charset="-128"/>
                          <a:ea typeface="Meiryo UI" panose="020B0604030504040204" pitchFamily="50" charset="-128"/>
                        </a:rPr>
                        <a:t>格差</a:t>
                      </a:r>
                      <a:r>
                        <a:rPr kumimoji="1" lang="en-US" altLang="ja-JP" sz="1200" b="1" dirty="0" smtClean="0">
                          <a:solidFill>
                            <a:schemeClr val="tx1"/>
                          </a:solidFill>
                          <a:latin typeface="Meiryo UI" panose="020B0604030504040204" pitchFamily="50" charset="-128"/>
                          <a:ea typeface="Meiryo UI" panose="020B0604030504040204" pitchFamily="50" charset="-128"/>
                        </a:rPr>
                        <a:t>4.1</a:t>
                      </a:r>
                      <a:r>
                        <a:rPr kumimoji="1" lang="ja-JP" altLang="en-US" sz="1200" b="1" dirty="0" smtClean="0">
                          <a:solidFill>
                            <a:schemeClr val="tx1"/>
                          </a:solidFill>
                          <a:latin typeface="Meiryo UI" panose="020B0604030504040204" pitchFamily="50" charset="-128"/>
                          <a:ea typeface="Meiryo UI" panose="020B0604030504040204" pitchFamily="50" charset="-128"/>
                        </a:rPr>
                        <a:t>倍</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（コストが偏っている）</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□浄水施設</a:t>
                      </a:r>
                      <a:r>
                        <a:rPr kumimoji="1" lang="en-US" altLang="ja-JP" sz="1200" b="1" baseline="30000" dirty="0">
                          <a:solidFill>
                            <a:schemeClr val="tx1"/>
                          </a:solidFill>
                          <a:latin typeface="Meiryo UI" panose="020B0604030504040204" pitchFamily="50" charset="-128"/>
                          <a:ea typeface="Meiryo UI" panose="020B0604030504040204" pitchFamily="50" charset="-128"/>
                        </a:rPr>
                        <a:t>*1</a:t>
                      </a:r>
                    </a:p>
                    <a:p>
                      <a:r>
                        <a:rPr kumimoji="1" lang="ja-JP" altLang="en-US" sz="1200" dirty="0">
                          <a:solidFill>
                            <a:schemeClr val="tx1"/>
                          </a:solidFill>
                          <a:latin typeface="Meiryo UI" panose="020B0604030504040204" pitchFamily="50" charset="-128"/>
                          <a:ea typeface="Meiryo UI" panose="020B0604030504040204" pitchFamily="50" charset="-128"/>
                        </a:rPr>
                        <a:t>　　　約</a:t>
                      </a:r>
                      <a:r>
                        <a:rPr kumimoji="1" lang="en-US" altLang="ja-JP" sz="1200" dirty="0">
                          <a:solidFill>
                            <a:schemeClr val="tx1"/>
                          </a:solidFill>
                          <a:latin typeface="Meiryo UI" panose="020B0604030504040204" pitchFamily="50" charset="-128"/>
                          <a:ea typeface="Meiryo UI" panose="020B0604030504040204" pitchFamily="50" charset="-128"/>
                        </a:rPr>
                        <a:t>3,300</a:t>
                      </a:r>
                      <a:r>
                        <a:rPr kumimoji="1" lang="ja-JP" altLang="en-US" sz="1200" dirty="0">
                          <a:solidFill>
                            <a:schemeClr val="tx1"/>
                          </a:solidFill>
                          <a:latin typeface="Meiryo UI" panose="020B0604030504040204" pitchFamily="50" charset="-128"/>
                          <a:ea typeface="Meiryo UI" panose="020B0604030504040204" pitchFamily="50" charset="-128"/>
                        </a:rPr>
                        <a:t>億円</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□配水施設</a:t>
                      </a:r>
                      <a:r>
                        <a:rPr kumimoji="1" lang="en-US" altLang="ja-JP" sz="1200" b="1" baseline="30000" dirty="0">
                          <a:solidFill>
                            <a:schemeClr val="tx1"/>
                          </a:solidFill>
                          <a:latin typeface="Meiryo UI" panose="020B0604030504040204" pitchFamily="50" charset="-128"/>
                          <a:ea typeface="Meiryo UI" panose="020B0604030504040204" pitchFamily="50" charset="-128"/>
                        </a:rPr>
                        <a:t>*2</a:t>
                      </a:r>
                    </a:p>
                    <a:p>
                      <a:r>
                        <a:rPr kumimoji="1" lang="ja-JP" altLang="en-US" sz="1200" dirty="0">
                          <a:solidFill>
                            <a:schemeClr val="tx1"/>
                          </a:solidFill>
                          <a:latin typeface="Meiryo UI" panose="020B0604030504040204" pitchFamily="50" charset="-128"/>
                          <a:ea typeface="Meiryo UI" panose="020B0604030504040204" pitchFamily="50" charset="-128"/>
                        </a:rPr>
                        <a:t>　　　約</a:t>
                      </a:r>
                      <a:r>
                        <a:rPr kumimoji="1" lang="en-US" altLang="ja-JP" sz="1200" dirty="0">
                          <a:solidFill>
                            <a:schemeClr val="tx1"/>
                          </a:solidFill>
                          <a:latin typeface="Meiryo UI" panose="020B0604030504040204" pitchFamily="50" charset="-128"/>
                          <a:ea typeface="Meiryo UI" panose="020B0604030504040204" pitchFamily="50" charset="-128"/>
                        </a:rPr>
                        <a:t>3,000</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□淀川系</a:t>
                      </a:r>
                      <a:r>
                        <a:rPr kumimoji="1" lang="en-US" altLang="ja-JP" sz="1200" dirty="0">
                          <a:solidFill>
                            <a:schemeClr val="tx1"/>
                          </a:solidFill>
                          <a:latin typeface="Meiryo UI" panose="020B0604030504040204" pitchFamily="50" charset="-128"/>
                          <a:ea typeface="Meiryo UI" panose="020B0604030504040204" pitchFamily="50" charset="-128"/>
                        </a:rPr>
                        <a:t>9</a:t>
                      </a:r>
                      <a:r>
                        <a:rPr kumimoji="1" lang="ja-JP" altLang="en-US" sz="1200" dirty="0">
                          <a:solidFill>
                            <a:schemeClr val="tx1"/>
                          </a:solidFill>
                          <a:latin typeface="Meiryo UI" panose="020B0604030504040204" pitchFamily="50" charset="-128"/>
                          <a:ea typeface="Meiryo UI" panose="020B0604030504040204" pitchFamily="50" charset="-128"/>
                        </a:rPr>
                        <a:t>浄水場の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最適化</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（ダウンサイジングと危機</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管理）</a:t>
                      </a:r>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645</a:t>
                      </a:r>
                      <a:r>
                        <a:rPr kumimoji="1" lang="ja-JP" altLang="en-US" sz="1200" dirty="0">
                          <a:solidFill>
                            <a:schemeClr val="tx1"/>
                          </a:solidFill>
                          <a:latin typeface="Meiryo UI" panose="020B0604030504040204" pitchFamily="50" charset="-128"/>
                          <a:ea typeface="Meiryo UI" panose="020B0604030504040204" pitchFamily="50" charset="-128"/>
                        </a:rPr>
                        <a:t>億円の削減効果</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危機管理面が向上</a:t>
                      </a:r>
                    </a:p>
                  </a:txBody>
                  <a:tcPr/>
                </a:tc>
                <a:extLst>
                  <a:ext uri="{0D108BD9-81ED-4DB2-BD59-A6C34878D82A}">
                    <a16:rowId xmlns="" xmlns:a16="http://schemas.microsoft.com/office/drawing/2014/main" val="10000"/>
                  </a:ext>
                </a:extLst>
              </a:tr>
              <a:tr h="1751527">
                <a:tc>
                  <a:txBody>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■大阪広域水道企業団</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管延長</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570km</a:t>
                      </a:r>
                      <a:r>
                        <a:rPr kumimoji="1" lang="en-US" altLang="ja-JP" sz="1200" dirty="0">
                          <a:solidFill>
                            <a:schemeClr val="tx1"/>
                          </a:solidFill>
                          <a:latin typeface="Meiryo UI" panose="020B0604030504040204" pitchFamily="50" charset="-128"/>
                          <a:ea typeface="Meiryo UI" panose="020B0604030504040204" pitchFamily="50" charset="-128"/>
                        </a:rPr>
                        <a:t>】</a:t>
                      </a:r>
                    </a:p>
                    <a:p>
                      <a:endParaRPr kumimoji="1" lang="en-US" altLang="ja-JP" sz="4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■大阪市</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管延長</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5,231km</a:t>
                      </a:r>
                      <a:r>
                        <a:rPr kumimoji="1" lang="en-US" altLang="ja-JP" sz="1200" dirty="0">
                          <a:solidFill>
                            <a:schemeClr val="tx1"/>
                          </a:solidFill>
                          <a:latin typeface="Meiryo UI" panose="020B0604030504040204" pitchFamily="50" charset="-128"/>
                          <a:ea typeface="Meiryo UI" panose="020B0604030504040204" pitchFamily="50" charset="-128"/>
                        </a:rPr>
                        <a:t>】</a:t>
                      </a:r>
                    </a:p>
                    <a:p>
                      <a:endParaRPr kumimoji="1" lang="en-US" altLang="ja-JP" sz="4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■３２市</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管延長</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17,426km</a:t>
                      </a:r>
                      <a:r>
                        <a:rPr kumimoji="1" lang="en-US" altLang="ja-JP" sz="1200" dirty="0">
                          <a:solidFill>
                            <a:schemeClr val="tx1"/>
                          </a:solidFill>
                          <a:latin typeface="Meiryo UI" panose="020B0604030504040204" pitchFamily="50" charset="-128"/>
                          <a:ea typeface="Meiryo UI" panose="020B0604030504040204" pitchFamily="50" charset="-128"/>
                        </a:rPr>
                        <a:t>】</a:t>
                      </a:r>
                    </a:p>
                    <a:p>
                      <a:endParaRPr kumimoji="1" lang="en-US" altLang="ja-JP" sz="4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■１０町村</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管延長</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1,180km</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□老朽管率</a:t>
                      </a:r>
                      <a:r>
                        <a:rPr kumimoji="1" lang="en-US" altLang="ja-JP" sz="1200" b="1" dirty="0">
                          <a:solidFill>
                            <a:schemeClr val="tx1"/>
                          </a:solidFill>
                          <a:latin typeface="Meiryo UI" panose="020B0604030504040204" pitchFamily="50" charset="-128"/>
                          <a:ea typeface="Meiryo UI" panose="020B0604030504040204" pitchFamily="50" charset="-128"/>
                        </a:rPr>
                        <a:t>29.7</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（全国ワースト）</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□耐震適合率</a:t>
                      </a:r>
                      <a:r>
                        <a:rPr kumimoji="1" lang="en-US" altLang="ja-JP" sz="1200" b="1" dirty="0">
                          <a:solidFill>
                            <a:schemeClr val="tx1"/>
                          </a:solidFill>
                          <a:latin typeface="Meiryo UI" panose="020B0604030504040204" pitchFamily="50" charset="-128"/>
                          <a:ea typeface="Meiryo UI" panose="020B0604030504040204" pitchFamily="50" charset="-128"/>
                        </a:rPr>
                        <a:t>25.6</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3/4</a:t>
                      </a:r>
                      <a:r>
                        <a:rPr kumimoji="1" lang="ja-JP" altLang="en-US" sz="1200" dirty="0">
                          <a:solidFill>
                            <a:schemeClr val="tx1"/>
                          </a:solidFill>
                          <a:latin typeface="Meiryo UI" panose="020B0604030504040204" pitchFamily="50" charset="-128"/>
                          <a:ea typeface="Meiryo UI" panose="020B0604030504040204" pitchFamily="50" charset="-128"/>
                        </a:rPr>
                        <a:t>は未耐震）</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□更新率</a:t>
                      </a:r>
                      <a:r>
                        <a:rPr kumimoji="1" lang="en-US" altLang="ja-JP" sz="1200" b="1" dirty="0">
                          <a:solidFill>
                            <a:schemeClr val="tx1"/>
                          </a:solidFill>
                          <a:latin typeface="Meiryo UI" panose="020B0604030504040204" pitchFamily="50" charset="-128"/>
                          <a:ea typeface="Meiryo UI" panose="020B0604030504040204" pitchFamily="50" charset="-128"/>
                        </a:rPr>
                        <a:t>0.88</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（過去</a:t>
                      </a:r>
                      <a:r>
                        <a:rPr kumimoji="1" lang="en-US" altLang="ja-JP" sz="1200" b="1" dirty="0">
                          <a:solidFill>
                            <a:schemeClr val="tx1"/>
                          </a:solidFill>
                          <a:latin typeface="Meiryo UI" panose="020B0604030504040204" pitchFamily="50" charset="-128"/>
                          <a:ea typeface="Meiryo UI" panose="020B0604030504040204" pitchFamily="50" charset="-128"/>
                        </a:rPr>
                        <a:t>5</a:t>
                      </a:r>
                      <a:r>
                        <a:rPr kumimoji="1" lang="ja-JP" altLang="en-US" sz="1200" b="1" dirty="0">
                          <a:solidFill>
                            <a:schemeClr val="tx1"/>
                          </a:solidFill>
                          <a:latin typeface="Meiryo UI" panose="020B0604030504040204" pitchFamily="50" charset="-128"/>
                          <a:ea typeface="Meiryo UI" panose="020B0604030504040204" pitchFamily="50" charset="-128"/>
                        </a:rPr>
                        <a:t>年平均）</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（全て更新に</a:t>
                      </a:r>
                      <a:r>
                        <a:rPr kumimoji="1" lang="en-US" altLang="ja-JP" sz="1200" dirty="0">
                          <a:solidFill>
                            <a:schemeClr val="tx1"/>
                          </a:solidFill>
                          <a:latin typeface="Meiryo UI" panose="020B0604030504040204" pitchFamily="50" charset="-128"/>
                          <a:ea typeface="Meiryo UI" panose="020B0604030504040204" pitchFamily="50" charset="-128"/>
                        </a:rPr>
                        <a:t>114</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□企業団</a:t>
                      </a:r>
                      <a:r>
                        <a:rPr kumimoji="1" lang="ja-JP" altLang="en-US" sz="1200" dirty="0">
                          <a:solidFill>
                            <a:schemeClr val="tx1"/>
                          </a:solidFill>
                          <a:latin typeface="Meiryo UI" panose="020B0604030504040204" pitchFamily="50" charset="-128"/>
                          <a:ea typeface="Meiryo UI" panose="020B0604030504040204" pitchFamily="50" charset="-128"/>
                        </a:rPr>
                        <a:t> 約</a:t>
                      </a:r>
                      <a:r>
                        <a:rPr kumimoji="1" lang="en-US" altLang="ja-JP" sz="1200" dirty="0">
                          <a:solidFill>
                            <a:schemeClr val="tx1"/>
                          </a:solidFill>
                          <a:latin typeface="Meiryo UI" panose="020B0604030504040204" pitchFamily="50" charset="-128"/>
                          <a:ea typeface="Meiryo UI" panose="020B0604030504040204" pitchFamily="50" charset="-128"/>
                        </a:rPr>
                        <a:t>5,500</a:t>
                      </a:r>
                      <a:r>
                        <a:rPr kumimoji="1" lang="ja-JP" altLang="en-US" sz="1200" dirty="0">
                          <a:solidFill>
                            <a:schemeClr val="tx1"/>
                          </a:solidFill>
                          <a:latin typeface="Meiryo UI" panose="020B0604030504040204" pitchFamily="50" charset="-128"/>
                          <a:ea typeface="Meiryo UI" panose="020B0604030504040204" pitchFamily="50" charset="-128"/>
                        </a:rPr>
                        <a:t>億円</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□大阪市</a:t>
                      </a:r>
                      <a:r>
                        <a:rPr kumimoji="1" lang="ja-JP" altLang="en-US" sz="1200" b="1" baseline="0" dirty="0">
                          <a:solidFill>
                            <a:schemeClr val="tx1"/>
                          </a:solidFill>
                          <a:latin typeface="Meiryo UI" panose="020B0604030504040204" pitchFamily="50" charset="-128"/>
                          <a:ea typeface="Meiryo UI" panose="020B0604030504040204" pitchFamily="50" charset="-128"/>
                        </a:rPr>
                        <a:t> 約</a:t>
                      </a:r>
                      <a:r>
                        <a:rPr kumimoji="1" lang="en-US" altLang="ja-JP" sz="1200" b="0" baseline="0" dirty="0">
                          <a:solidFill>
                            <a:schemeClr val="tx1"/>
                          </a:solidFill>
                          <a:latin typeface="Meiryo UI" panose="020B0604030504040204" pitchFamily="50" charset="-128"/>
                          <a:ea typeface="Meiryo UI" panose="020B0604030504040204" pitchFamily="50" charset="-128"/>
                        </a:rPr>
                        <a:t>9</a:t>
                      </a:r>
                      <a:r>
                        <a:rPr kumimoji="1" lang="en-US" altLang="ja-JP" sz="1200" dirty="0">
                          <a:solidFill>
                            <a:schemeClr val="tx1"/>
                          </a:solidFill>
                          <a:latin typeface="Meiryo UI" panose="020B0604030504040204" pitchFamily="50" charset="-128"/>
                          <a:ea typeface="Meiryo UI" panose="020B0604030504040204" pitchFamily="50" charset="-128"/>
                        </a:rPr>
                        <a:t>,800</a:t>
                      </a:r>
                      <a:r>
                        <a:rPr kumimoji="1" lang="ja-JP" altLang="en-US" sz="1200" dirty="0">
                          <a:solidFill>
                            <a:schemeClr val="tx1"/>
                          </a:solidFill>
                          <a:latin typeface="Meiryo UI" panose="020B0604030504040204" pitchFamily="50" charset="-128"/>
                          <a:ea typeface="Meiryo UI" panose="020B0604030504040204" pitchFamily="50" charset="-128"/>
                        </a:rPr>
                        <a:t>億円</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□他の水道事業者</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兆</a:t>
                      </a:r>
                      <a:r>
                        <a:rPr kumimoji="1" lang="en-US" altLang="ja-JP" sz="1200" dirty="0">
                          <a:solidFill>
                            <a:schemeClr val="tx1"/>
                          </a:solidFill>
                          <a:latin typeface="Meiryo UI" panose="020B0604030504040204" pitchFamily="50" charset="-128"/>
                          <a:ea typeface="Meiryo UI" panose="020B0604030504040204" pitchFamily="50" charset="-128"/>
                        </a:rPr>
                        <a:t>9,200</a:t>
                      </a:r>
                      <a:r>
                        <a:rPr kumimoji="1" lang="ja-JP" altLang="en-US" sz="1200" dirty="0">
                          <a:solidFill>
                            <a:schemeClr val="tx1"/>
                          </a:solidFill>
                          <a:latin typeface="Meiryo UI" panose="020B0604030504040204" pitchFamily="50" charset="-128"/>
                          <a:ea typeface="Meiryo UI" panose="020B0604030504040204" pitchFamily="50" charset="-128"/>
                        </a:rPr>
                        <a:t>億円</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rowSpan="2">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□各水道事業体の経営状況の実態把握</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en-US" altLang="ja-JP" sz="700" dirty="0" smtClean="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200" dirty="0" smtClean="0">
                          <a:solidFill>
                            <a:schemeClr val="tx1"/>
                          </a:solidFill>
                          <a:latin typeface="Meiryo UI" panose="020B0604030504040204" pitchFamily="50" charset="-128"/>
                          <a:ea typeface="Meiryo UI" panose="020B0604030504040204" pitchFamily="50" charset="-128"/>
                        </a:rPr>
                        <a:t>□各水道事業体の管路更新計画策定／実施支援</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marL="174625" indent="-174625"/>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□市町村間の広域連携促進</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endParaRPr kumimoji="1" lang="en-US" altLang="ja-JP" sz="1800" dirty="0" smtClean="0">
                        <a:solidFill>
                          <a:schemeClr val="tx1"/>
                        </a:solidFill>
                        <a:latin typeface="Meiryo UI" panose="020B0604030504040204" pitchFamily="50" charset="-128"/>
                        <a:ea typeface="Meiryo UI" panose="020B0604030504040204" pitchFamily="50" charset="-128"/>
                      </a:endParaRPr>
                    </a:p>
                    <a:p>
                      <a:endParaRPr kumimoji="1" lang="en-US" altLang="ja-JP" sz="1800" dirty="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200" dirty="0" smtClean="0">
                          <a:solidFill>
                            <a:schemeClr val="tx1"/>
                          </a:solidFill>
                          <a:latin typeface="Meiryo UI" panose="020B0604030504040204" pitchFamily="50" charset="-128"/>
                          <a:ea typeface="Meiryo UI" panose="020B0604030504040204" pitchFamily="50" charset="-128"/>
                        </a:rPr>
                        <a:t>◇管路の耐震適合率</a:t>
                      </a:r>
                      <a:r>
                        <a:rPr kumimoji="1" lang="en-US" altLang="ja-JP" sz="1200" dirty="0" smtClean="0">
                          <a:solidFill>
                            <a:schemeClr val="tx1"/>
                          </a:solidFill>
                          <a:latin typeface="Meiryo UI" panose="020B0604030504040204" pitchFamily="50" charset="-128"/>
                          <a:ea typeface="Meiryo UI" panose="020B0604030504040204" pitchFamily="50" charset="-128"/>
                        </a:rPr>
                        <a:t>100%</a:t>
                      </a:r>
                      <a:r>
                        <a:rPr kumimoji="1" lang="ja-JP" altLang="en-US" sz="1200" dirty="0" smtClean="0">
                          <a:solidFill>
                            <a:schemeClr val="tx1"/>
                          </a:solidFill>
                          <a:latin typeface="Meiryo UI" panose="020B0604030504040204" pitchFamily="50" charset="-128"/>
                          <a:ea typeface="Meiryo UI" panose="020B0604030504040204" pitchFamily="50" charset="-128"/>
                        </a:rPr>
                        <a:t>の早期実現</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1493949">
                <a:tc>
                  <a:txBody>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■大阪広域水道企業団</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技術職員　</a:t>
                      </a:r>
                      <a:r>
                        <a:rPr kumimoji="1" lang="en-US" altLang="ja-JP" sz="1200" dirty="0">
                          <a:solidFill>
                            <a:schemeClr val="tx1"/>
                          </a:solidFill>
                          <a:latin typeface="Meiryo UI" panose="020B0604030504040204" pitchFamily="50" charset="-128"/>
                          <a:ea typeface="Meiryo UI" panose="020B0604030504040204" pitchFamily="50" charset="-128"/>
                        </a:rPr>
                        <a:t>294</a:t>
                      </a:r>
                      <a:r>
                        <a:rPr kumimoji="1" lang="ja-JP" altLang="en-US" sz="1200" dirty="0">
                          <a:solidFill>
                            <a:schemeClr val="tx1"/>
                          </a:solidFill>
                          <a:latin typeface="Meiryo UI" panose="020B0604030504040204" pitchFamily="50" charset="-128"/>
                          <a:ea typeface="Meiryo UI" panose="020B0604030504040204" pitchFamily="50" charset="-128"/>
                        </a:rPr>
                        <a:t>人</a:t>
                      </a:r>
                      <a:r>
                        <a:rPr kumimoji="1" lang="en-US" altLang="ja-JP" sz="1200" dirty="0">
                          <a:solidFill>
                            <a:schemeClr val="tx1"/>
                          </a:solidFill>
                          <a:latin typeface="Meiryo UI" panose="020B0604030504040204" pitchFamily="50" charset="-128"/>
                          <a:ea typeface="Meiryo UI" panose="020B0604030504040204" pitchFamily="50" charset="-128"/>
                        </a:rPr>
                        <a:t>】</a:t>
                      </a:r>
                    </a:p>
                    <a:p>
                      <a:endParaRPr kumimoji="1" lang="en-US" altLang="ja-JP" sz="4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■大阪市</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技術職員　</a:t>
                      </a:r>
                      <a:r>
                        <a:rPr kumimoji="1" lang="en-US" altLang="ja-JP" sz="1200" dirty="0">
                          <a:solidFill>
                            <a:schemeClr val="tx1"/>
                          </a:solidFill>
                          <a:latin typeface="Meiryo UI" panose="020B0604030504040204" pitchFamily="50" charset="-128"/>
                          <a:ea typeface="Meiryo UI" panose="020B0604030504040204" pitchFamily="50" charset="-128"/>
                        </a:rPr>
                        <a:t>431</a:t>
                      </a:r>
                      <a:r>
                        <a:rPr kumimoji="1" lang="ja-JP" altLang="en-US" sz="1200" dirty="0">
                          <a:solidFill>
                            <a:schemeClr val="tx1"/>
                          </a:solidFill>
                          <a:latin typeface="Meiryo UI" panose="020B0604030504040204" pitchFamily="50" charset="-128"/>
                          <a:ea typeface="Meiryo UI" panose="020B0604030504040204" pitchFamily="50" charset="-128"/>
                        </a:rPr>
                        <a:t>人</a:t>
                      </a:r>
                      <a:r>
                        <a:rPr kumimoji="1" lang="en-US" altLang="ja-JP" sz="1200" dirty="0">
                          <a:solidFill>
                            <a:schemeClr val="tx1"/>
                          </a:solidFill>
                          <a:latin typeface="Meiryo UI" panose="020B0604030504040204" pitchFamily="50" charset="-128"/>
                          <a:ea typeface="Meiryo UI" panose="020B0604030504040204" pitchFamily="50" charset="-128"/>
                        </a:rPr>
                        <a:t>】</a:t>
                      </a:r>
                    </a:p>
                    <a:p>
                      <a:endParaRPr kumimoji="1" lang="en-US" altLang="ja-JP" sz="4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■３２市</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技術職員　</a:t>
                      </a:r>
                      <a:r>
                        <a:rPr kumimoji="1" lang="en-US" altLang="ja-JP" sz="1200" dirty="0">
                          <a:solidFill>
                            <a:schemeClr val="tx1"/>
                          </a:solidFill>
                          <a:latin typeface="Meiryo UI" panose="020B0604030504040204" pitchFamily="50" charset="-128"/>
                          <a:ea typeface="Meiryo UI" panose="020B0604030504040204" pitchFamily="50" charset="-128"/>
                        </a:rPr>
                        <a:t>958</a:t>
                      </a:r>
                      <a:r>
                        <a:rPr kumimoji="1" lang="ja-JP" altLang="en-US" sz="1200" dirty="0">
                          <a:solidFill>
                            <a:schemeClr val="tx1"/>
                          </a:solidFill>
                          <a:latin typeface="Meiryo UI" panose="020B0604030504040204" pitchFamily="50" charset="-128"/>
                          <a:ea typeface="Meiryo UI" panose="020B0604030504040204" pitchFamily="50" charset="-128"/>
                        </a:rPr>
                        <a:t>人</a:t>
                      </a:r>
                      <a:r>
                        <a:rPr kumimoji="1" lang="en-US" altLang="ja-JP" sz="1200" dirty="0">
                          <a:solidFill>
                            <a:schemeClr val="tx1"/>
                          </a:solidFill>
                          <a:latin typeface="Meiryo UI" panose="020B0604030504040204" pitchFamily="50" charset="-128"/>
                          <a:ea typeface="Meiryo UI" panose="020B0604030504040204" pitchFamily="50" charset="-128"/>
                        </a:rPr>
                        <a:t>】</a:t>
                      </a:r>
                    </a:p>
                    <a:p>
                      <a:endParaRPr kumimoji="1" lang="en-US" altLang="ja-JP" sz="4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■１０町村</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技術職員　  </a:t>
                      </a:r>
                      <a:r>
                        <a:rPr kumimoji="1" lang="en-US" altLang="ja-JP" sz="1200" dirty="0">
                          <a:solidFill>
                            <a:schemeClr val="tx1"/>
                          </a:solidFill>
                          <a:latin typeface="Meiryo UI" panose="020B0604030504040204" pitchFamily="50" charset="-128"/>
                          <a:ea typeface="Meiryo UI" panose="020B0604030504040204" pitchFamily="50" charset="-128"/>
                        </a:rPr>
                        <a:t>26</a:t>
                      </a:r>
                      <a:r>
                        <a:rPr kumimoji="1" lang="ja-JP" altLang="en-US" sz="1200" dirty="0">
                          <a:solidFill>
                            <a:schemeClr val="tx1"/>
                          </a:solidFill>
                          <a:latin typeface="Meiryo UI" panose="020B0604030504040204" pitchFamily="50" charset="-128"/>
                          <a:ea typeface="Meiryo UI" panose="020B0604030504040204" pitchFamily="50" charset="-128"/>
                        </a:rPr>
                        <a:t>人</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□技術職員の不足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1/3</a:t>
                      </a:r>
                      <a:r>
                        <a:rPr kumimoji="1" lang="ja-JP" altLang="en-US" sz="1200" dirty="0" smtClean="0">
                          <a:solidFill>
                            <a:schemeClr val="tx1"/>
                          </a:solidFill>
                          <a:latin typeface="Meiryo UI" panose="020B0604030504040204" pitchFamily="50" charset="-128"/>
                          <a:ea typeface="Meiryo UI" panose="020B0604030504040204" pitchFamily="50" charset="-128"/>
                        </a:rPr>
                        <a:t>が</a:t>
                      </a:r>
                      <a:r>
                        <a:rPr kumimoji="1" lang="en-US" altLang="ja-JP" sz="1200" dirty="0" smtClean="0">
                          <a:solidFill>
                            <a:schemeClr val="tx1"/>
                          </a:solidFill>
                          <a:latin typeface="Meiryo UI" panose="020B0604030504040204" pitchFamily="50" charset="-128"/>
                          <a:ea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rPr>
                        <a:t>人未満）</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rPr>
                        <a:t>50</a:t>
                      </a:r>
                      <a:r>
                        <a:rPr kumimoji="1" lang="ja-JP" altLang="en-US" sz="1200" b="1" dirty="0" smtClean="0">
                          <a:solidFill>
                            <a:schemeClr val="tx1"/>
                          </a:solidFill>
                          <a:latin typeface="Meiryo UI" panose="020B0604030504040204" pitchFamily="50" charset="-128"/>
                          <a:ea typeface="Meiryo UI" panose="020B0604030504040204" pitchFamily="50" charset="-128"/>
                        </a:rPr>
                        <a:t>歳以上の職員が</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200" b="1" dirty="0" smtClean="0">
                          <a:solidFill>
                            <a:schemeClr val="tx1"/>
                          </a:solidFill>
                          <a:latin typeface="Meiryo UI" panose="020B0604030504040204" pitchFamily="50" charset="-128"/>
                          <a:ea typeface="Meiryo UI" panose="020B0604030504040204" pitchFamily="50" charset="-128"/>
                        </a:rPr>
                        <a:t>　 </a:t>
                      </a:r>
                      <a:r>
                        <a:rPr kumimoji="1" lang="en-US" altLang="ja-JP" sz="1200" b="1" dirty="0" smtClean="0">
                          <a:solidFill>
                            <a:schemeClr val="tx1"/>
                          </a:solidFill>
                          <a:latin typeface="Meiryo UI" panose="020B0604030504040204" pitchFamily="50" charset="-128"/>
                          <a:ea typeface="Meiryo UI" panose="020B0604030504040204" pitchFamily="50" charset="-128"/>
                        </a:rPr>
                        <a:t>36</a:t>
                      </a:r>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（高齢化）</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a:tc>
                <a:tc vMerge="1">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bl>
          </a:graphicData>
        </a:graphic>
      </p:graphicFrame>
      <p:sp>
        <p:nvSpPr>
          <p:cNvPr id="14" name="テキスト ボックス 13"/>
          <p:cNvSpPr txBox="1"/>
          <p:nvPr/>
        </p:nvSpPr>
        <p:spPr>
          <a:xfrm>
            <a:off x="6748958" y="577637"/>
            <a:ext cx="1620000" cy="30777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改革の方向性</a:t>
            </a:r>
          </a:p>
        </p:txBody>
      </p:sp>
      <p:sp>
        <p:nvSpPr>
          <p:cNvPr id="21" name="二等辺三角形 20"/>
          <p:cNvSpPr/>
          <p:nvPr/>
        </p:nvSpPr>
        <p:spPr>
          <a:xfrm rot="10800000">
            <a:off x="6766360" y="1933326"/>
            <a:ext cx="1492428" cy="216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621561" y="62989"/>
            <a:ext cx="392447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府内の水道事業の三つの課題</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二等辺三角形 22"/>
          <p:cNvSpPr/>
          <p:nvPr/>
        </p:nvSpPr>
        <p:spPr>
          <a:xfrm rot="10800000">
            <a:off x="6787129" y="4614249"/>
            <a:ext cx="1492428" cy="180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10984" y="77591"/>
            <a:ext cx="582458" cy="349702"/>
          </a:xfrm>
          <a:prstGeom prst="rect">
            <a:avLst/>
          </a:prstGeom>
          <a:noFill/>
          <a:ln>
            <a:solidFill>
              <a:schemeClr val="tx1"/>
            </a:solidFill>
          </a:ln>
        </p:spPr>
        <p:txBody>
          <a:bodyPr wrap="none" lIns="36000" tIns="36000" rIns="36000" bIns="36000" rtlCol="0" anchor="ctr" anchorCtr="0">
            <a:spAutoFit/>
          </a:bodyPr>
          <a:lstStyle/>
          <a:p>
            <a:r>
              <a:rPr kumimoji="1" lang="ja-JP" altLang="en-US" dirty="0">
                <a:latin typeface="Meiryo UI" panose="020B0604030504040204" pitchFamily="50" charset="-128"/>
                <a:ea typeface="Meiryo UI" panose="020B0604030504040204" pitchFamily="50" charset="-128"/>
              </a:rPr>
              <a:t>まとめ</a:t>
            </a:r>
            <a:endParaRPr kumimoji="1" lang="en-US" altLang="ja-JP"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128784" y="50840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二等辺三角形 24"/>
          <p:cNvSpPr/>
          <p:nvPr/>
        </p:nvSpPr>
        <p:spPr>
          <a:xfrm rot="5400000">
            <a:off x="7841360" y="1788429"/>
            <a:ext cx="1620000" cy="216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6923360" y="4465430"/>
            <a:ext cx="3456000" cy="216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771527" y="1265725"/>
            <a:ext cx="318924" cy="1138067"/>
          </a:xfrm>
          <a:prstGeom prst="rect">
            <a:avLst/>
          </a:prstGeom>
          <a:noFill/>
        </p:spPr>
        <p:txBody>
          <a:bodyPr vert="eaVert" wrap="square" lIns="36000" tIns="36000" rIns="36000" bIns="36000" rtlCol="0" anchor="ctr" anchorCtr="0">
            <a:spAutoFit/>
          </a:bodyPr>
          <a:lstStyle/>
          <a:p>
            <a:pPr algn="ctr"/>
            <a:r>
              <a:rPr lang="ja-JP" altLang="en-US" sz="1600" dirty="0">
                <a:latin typeface="Meiryo UI" panose="020B0604030504040204" pitchFamily="50" charset="-128"/>
                <a:ea typeface="Meiryo UI" panose="020B0604030504040204" pitchFamily="50" charset="-128"/>
              </a:rPr>
              <a:t>前回の報告</a:t>
            </a:r>
            <a:endParaRPr kumimoji="1" lang="ja-JP" altLang="en-US" sz="16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771527" y="3921258"/>
            <a:ext cx="318924" cy="1247256"/>
          </a:xfrm>
          <a:prstGeom prst="rect">
            <a:avLst/>
          </a:prstGeom>
          <a:noFill/>
        </p:spPr>
        <p:txBody>
          <a:bodyPr vert="eaVert" wrap="square" lIns="36000" tIns="36000" rIns="36000" bIns="36000" rtlCol="0" anchor="ctr" anchorCtr="0">
            <a:spAutoFit/>
          </a:bodyPr>
          <a:lstStyle/>
          <a:p>
            <a:pPr algn="ctr"/>
            <a:r>
              <a:rPr lang="ja-JP" altLang="en-US" sz="1600" dirty="0">
                <a:latin typeface="Meiryo UI" panose="020B0604030504040204" pitchFamily="50" charset="-128"/>
                <a:ea typeface="Meiryo UI" panose="020B0604030504040204" pitchFamily="50" charset="-128"/>
              </a:rPr>
              <a:t>今回の報告</a:t>
            </a:r>
            <a:endParaRPr kumimoji="1" lang="ja-JP" altLang="en-US"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954691" y="589820"/>
            <a:ext cx="1673855" cy="30777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総更新コスト</a:t>
            </a:r>
            <a:r>
              <a:rPr lang="ja-JP" altLang="en-US" sz="1000" b="1" dirty="0">
                <a:solidFill>
                  <a:schemeClr val="bg1"/>
                </a:solidFill>
                <a:latin typeface="Meiryo UI" panose="020B0604030504040204" pitchFamily="50" charset="-128"/>
                <a:ea typeface="Meiryo UI" panose="020B0604030504040204" pitchFamily="50" charset="-128"/>
              </a:rPr>
              <a:t>（税抜）</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459345" y="2398271"/>
            <a:ext cx="1165704" cy="276999"/>
          </a:xfrm>
          <a:prstGeom prst="rect">
            <a:avLst/>
          </a:prstGeom>
          <a:noFill/>
          <a:ln>
            <a:solidFill>
              <a:schemeClr val="bg1">
                <a:lumMod val="50000"/>
              </a:schemeClr>
            </a:solidFill>
          </a:ln>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約</a:t>
            </a:r>
            <a:r>
              <a:rPr kumimoji="1" lang="en-US" altLang="ja-JP" sz="1200" b="1" dirty="0" smtClean="0">
                <a:latin typeface="Meiryo UI" panose="020B0604030504040204" pitchFamily="50" charset="-128"/>
                <a:ea typeface="Meiryo UI" panose="020B0604030504040204" pitchFamily="50" charset="-128"/>
              </a:rPr>
              <a:t>6,</a:t>
            </a:r>
            <a:r>
              <a:rPr kumimoji="1" lang="ja-JP" altLang="en-US" sz="1200" b="1" dirty="0" smtClean="0">
                <a:latin typeface="Meiryo UI" panose="020B0604030504040204" pitchFamily="50" charset="-128"/>
                <a:ea typeface="Meiryo UI" panose="020B0604030504040204" pitchFamily="50" charset="-128"/>
              </a:rPr>
              <a:t>３</a:t>
            </a:r>
            <a:r>
              <a:rPr kumimoji="1" lang="en-US" altLang="ja-JP" sz="1200" b="1" dirty="0" smtClean="0">
                <a:latin typeface="Meiryo UI" panose="020B0604030504040204" pitchFamily="50" charset="-128"/>
                <a:ea typeface="Meiryo UI" panose="020B0604030504040204" pitchFamily="50" charset="-128"/>
              </a:rPr>
              <a:t>00</a:t>
            </a:r>
            <a:r>
              <a:rPr lang="ja-JP" altLang="en-US" sz="1200" b="1" dirty="0">
                <a:latin typeface="Meiryo UI" panose="020B0604030504040204" pitchFamily="50" charset="-128"/>
                <a:ea typeface="Meiryo UI" panose="020B0604030504040204" pitchFamily="50" charset="-128"/>
              </a:rPr>
              <a:t>億円</a:t>
            </a:r>
            <a:endParaRPr kumimoji="1" lang="ja-JP" altLang="en-US" sz="1200" b="1"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201183" y="4149487"/>
            <a:ext cx="1423788" cy="276999"/>
          </a:xfrm>
          <a:prstGeom prst="rect">
            <a:avLst/>
          </a:prstGeom>
          <a:noFill/>
          <a:ln>
            <a:solidFill>
              <a:schemeClr val="bg1">
                <a:lumMod val="50000"/>
              </a:schemeClr>
            </a:solidFill>
          </a:ln>
        </p:spPr>
        <p:txBody>
          <a:bodyPr wrap="none" rtlCol="0">
            <a:spAutoFit/>
          </a:bodyPr>
          <a:lstStyle/>
          <a:p>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rPr>
              <a:t>兆</a:t>
            </a:r>
            <a:r>
              <a:rPr lang="en-US" altLang="ja-JP" sz="1200" b="1" dirty="0" smtClean="0">
                <a:latin typeface="Meiryo UI" panose="020B0604030504040204" pitchFamily="50" charset="-128"/>
                <a:ea typeface="Meiryo UI" panose="020B0604030504040204" pitchFamily="50" charset="-128"/>
              </a:rPr>
              <a:t>4,500</a:t>
            </a:r>
            <a:r>
              <a:rPr lang="ja-JP" altLang="en-US" sz="1200" b="1" dirty="0">
                <a:latin typeface="Meiryo UI" panose="020B0604030504040204" pitchFamily="50" charset="-128"/>
                <a:ea typeface="Meiryo UI" panose="020B0604030504040204" pitchFamily="50" charset="-128"/>
              </a:rPr>
              <a:t>億円</a:t>
            </a:r>
            <a:endParaRPr kumimoji="1" lang="ja-JP" altLang="en-US" sz="12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912872" y="6436135"/>
            <a:ext cx="2969083" cy="400110"/>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　大阪市と企業団以外の浄水場は加味していない</a:t>
            </a:r>
            <a:endParaRPr kumimoji="1"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　各事業者のポンプ施設については加味していない　</a:t>
            </a:r>
            <a:endParaRPr kumimoji="1" lang="ja-JP" altLang="en-US" sz="1000" strike="sngStrike" dirty="0">
              <a:solidFill>
                <a:srgbClr val="0070C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852C555-0D64-4388-834A-3E059AADB174}" type="slidenum">
              <a:rPr lang="ja-JP" altLang="en-US" smtClean="0"/>
              <a:pPr/>
              <a:t>25</a:t>
            </a:fld>
            <a:endParaRPr lang="ja-JP" altLang="en-US"/>
          </a:p>
        </p:txBody>
      </p:sp>
    </p:spTree>
    <p:extLst>
      <p:ext uri="{BB962C8B-B14F-4D97-AF65-F5344CB8AC3E}">
        <p14:creationId xmlns:p14="http://schemas.microsoft.com/office/powerpoint/2010/main" val="433758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3933" y="2397905"/>
            <a:ext cx="5976664"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参　考　資　料</a:t>
            </a:r>
          </a:p>
        </p:txBody>
      </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26</a:t>
            </a:fld>
            <a:endParaRPr lang="ja-JP" altLang="en-US"/>
          </a:p>
        </p:txBody>
      </p:sp>
    </p:spTree>
    <p:extLst>
      <p:ext uri="{BB962C8B-B14F-4D97-AF65-F5344CB8AC3E}">
        <p14:creationId xmlns:p14="http://schemas.microsoft.com/office/powerpoint/2010/main" val="825579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 xmlns:a16="http://schemas.microsoft.com/office/drawing/2014/main" id="{BB133BD7-EFC1-4627-94F6-C1B2F1371165}"/>
              </a:ext>
            </a:extLst>
          </p:cNvPr>
          <p:cNvSpPr/>
          <p:nvPr/>
        </p:nvSpPr>
        <p:spPr>
          <a:xfrm>
            <a:off x="1753298" y="87809"/>
            <a:ext cx="5849678"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改正水道法の概要（「都道府県の責務」と「運営権制度」）</a:t>
            </a:r>
          </a:p>
        </p:txBody>
      </p:sp>
      <p:sp>
        <p:nvSpPr>
          <p:cNvPr id="6" name="四角形: 角を丸くする 5">
            <a:extLst>
              <a:ext uri="{FF2B5EF4-FFF2-40B4-BE49-F238E27FC236}">
                <a16:creationId xmlns="" xmlns:a16="http://schemas.microsoft.com/office/drawing/2014/main" id="{604B9C6D-1525-4A60-8905-C02836B75AFD}"/>
              </a:ext>
            </a:extLst>
          </p:cNvPr>
          <p:cNvSpPr/>
          <p:nvPr/>
        </p:nvSpPr>
        <p:spPr>
          <a:xfrm>
            <a:off x="107504" y="895072"/>
            <a:ext cx="1152128" cy="2916000"/>
          </a:xfrm>
          <a:prstGeom prst="roundRect">
            <a:avLst>
              <a:gd name="adj" fmla="val 9284"/>
            </a:avLst>
          </a:prstGeom>
        </p:spPr>
        <p:style>
          <a:lnRef idx="2">
            <a:schemeClr val="dk1"/>
          </a:lnRef>
          <a:fillRef idx="1">
            <a:schemeClr val="lt1"/>
          </a:fillRef>
          <a:effectRef idx="0">
            <a:schemeClr val="dk1"/>
          </a:effectRef>
          <a:fontRef idx="minor">
            <a:schemeClr val="dk1"/>
          </a:fontRef>
        </p:style>
        <p:txBody>
          <a:bodyPr vert="horz" rtlCol="0" anchor="ct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その１</a:t>
            </a:r>
            <a:r>
              <a:rPr lang="en-US" altLang="ja-JP" sz="1400" b="1" dirty="0">
                <a:latin typeface="Meiryo UI" panose="020B0604030504040204" pitchFamily="50" charset="-128"/>
                <a:ea typeface="Meiryo UI" panose="020B0604030504040204" pitchFamily="50" charset="-128"/>
              </a:rPr>
              <a:t>】</a:t>
            </a:r>
          </a:p>
          <a:p>
            <a:pPr algn="ct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都道府県の</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広域化推進</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に対する</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責務明確化</a:t>
            </a:r>
            <a:endParaRPr kumimoji="1" lang="ja-JP" altLang="en-US" sz="1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 xmlns:a16="http://schemas.microsoft.com/office/drawing/2014/main" id="{D8B37617-AA22-48AF-B576-7C3908EA4FA6}"/>
              </a:ext>
            </a:extLst>
          </p:cNvPr>
          <p:cNvSpPr/>
          <p:nvPr/>
        </p:nvSpPr>
        <p:spPr>
          <a:xfrm>
            <a:off x="1367644" y="895072"/>
            <a:ext cx="3276364" cy="2916000"/>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国内の水道広域化の阻害要因としては、料金や財政状況、施設整備水準の事業体間格差が課題となっている。</a:t>
            </a:r>
          </a:p>
          <a:p>
            <a:pPr marL="285750" indent="-285750">
              <a:buFont typeface="Arial" panose="020B0604020202020204" pitchFamily="34" charset="0"/>
              <a:buChar char="•"/>
            </a:pPr>
            <a:endParaRPr lang="ja-JP" altLang="en-US"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事業体自身が広域化検討の契機を捉えられない状況にあることから、広域化の足掛かりを与える推進役として都道府県の積極的な関与が望まれる。　</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現行法では、広域的な連携に対する都道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府県の責務の規定はない。</a:t>
            </a:r>
          </a:p>
        </p:txBody>
      </p:sp>
      <p:sp>
        <p:nvSpPr>
          <p:cNvPr id="9" name="正方形/長方形 8">
            <a:extLst>
              <a:ext uri="{FF2B5EF4-FFF2-40B4-BE49-F238E27FC236}">
                <a16:creationId xmlns="" xmlns:a16="http://schemas.microsoft.com/office/drawing/2014/main" id="{AC4E908E-F11A-4E3D-86E9-22C623D87E60}"/>
              </a:ext>
            </a:extLst>
          </p:cNvPr>
          <p:cNvSpPr/>
          <p:nvPr/>
        </p:nvSpPr>
        <p:spPr>
          <a:xfrm>
            <a:off x="5151832" y="895072"/>
            <a:ext cx="3888000" cy="2916000"/>
          </a:xfrm>
          <a:prstGeom prst="rect">
            <a:avLst/>
          </a:prstGeom>
          <a:ln/>
        </p:spPr>
        <p:style>
          <a:lnRef idx="1">
            <a:schemeClr val="accent6"/>
          </a:lnRef>
          <a:fillRef idx="2">
            <a:schemeClr val="accent6"/>
          </a:fillRef>
          <a:effectRef idx="1">
            <a:schemeClr val="accent6"/>
          </a:effectRef>
          <a:fontRef idx="minor">
            <a:schemeClr val="dk1"/>
          </a:fontRef>
        </p:style>
        <p:txBody>
          <a:bodyPr lIns="72000" tIns="72000" rIns="72000" rtlCol="0" anchor="ctr"/>
          <a:lstStyle/>
          <a:p>
            <a:pPr marL="285750" indent="-285750">
              <a:buFont typeface="Arial" panose="020B0604020202020204" pitchFamily="34" charset="0"/>
              <a:buChar cha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に対し広域的な連携の推進役としての責務を規定</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２条の２</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都道府県は、水道基盤を強化するため、必要があると認めるときは、水道基盤強化計画を定めることが可能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５条の３</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現行法では、地方公共団体の要請により、水道の</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広域的な整備に関する基本計画を定めることがで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きるとされている。</a:t>
            </a:r>
          </a:p>
          <a:p>
            <a:pPr marL="285750" indent="-285750">
              <a:buFont typeface="Arial" panose="020B0604020202020204" pitchFamily="34" charset="0"/>
              <a:buChar char="•"/>
            </a:pP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都道府県は、広域連携を推進するため、関係市町村等を構成員とする協議会（広域的連携推進協議会）を組織することが可能</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５条の４</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 角を丸くする 9">
            <a:extLst>
              <a:ext uri="{FF2B5EF4-FFF2-40B4-BE49-F238E27FC236}">
                <a16:creationId xmlns="" xmlns:a16="http://schemas.microsoft.com/office/drawing/2014/main" id="{5A5DC7DD-8FA8-43B5-A85A-DDDC5FCAFFAE}"/>
              </a:ext>
            </a:extLst>
          </p:cNvPr>
          <p:cNvSpPr/>
          <p:nvPr/>
        </p:nvSpPr>
        <p:spPr>
          <a:xfrm>
            <a:off x="107504" y="3925080"/>
            <a:ext cx="1152128" cy="2592000"/>
          </a:xfrm>
          <a:prstGeom prst="roundRect">
            <a:avLst>
              <a:gd name="adj" fmla="val 9284"/>
            </a:avLst>
          </a:prstGeom>
        </p:spPr>
        <p:style>
          <a:lnRef idx="2">
            <a:schemeClr val="dk1"/>
          </a:lnRef>
          <a:fillRef idx="1">
            <a:schemeClr val="lt1"/>
          </a:fillRef>
          <a:effectRef idx="0">
            <a:schemeClr val="dk1"/>
          </a:effectRef>
          <a:fontRef idx="minor">
            <a:schemeClr val="dk1"/>
          </a:fontRef>
        </p:style>
        <p:txBody>
          <a:bodyPr vert="horz" rtlCol="0" anchor="ct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その２</a:t>
            </a:r>
            <a:r>
              <a:rPr lang="en-US" altLang="ja-JP" sz="1400" b="1" dirty="0">
                <a:latin typeface="Meiryo UI" panose="020B0604030504040204" pitchFamily="50" charset="-128"/>
                <a:ea typeface="Meiryo UI" panose="020B0604030504040204" pitchFamily="50" charset="-128"/>
              </a:rPr>
              <a:t>】</a:t>
            </a:r>
          </a:p>
          <a:p>
            <a:pPr algn="ct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運営権制度</a:t>
            </a:r>
            <a:endParaRPr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の改正</a:t>
            </a:r>
          </a:p>
        </p:txBody>
      </p:sp>
      <p:sp>
        <p:nvSpPr>
          <p:cNvPr id="12" name="正方形/長方形 11">
            <a:extLst>
              <a:ext uri="{FF2B5EF4-FFF2-40B4-BE49-F238E27FC236}">
                <a16:creationId xmlns="" xmlns:a16="http://schemas.microsoft.com/office/drawing/2014/main" id="{DEC6A80A-DD71-4093-9248-8EC789050C52}"/>
              </a:ext>
            </a:extLst>
          </p:cNvPr>
          <p:cNvSpPr/>
          <p:nvPr/>
        </p:nvSpPr>
        <p:spPr>
          <a:xfrm>
            <a:off x="5151832" y="3925080"/>
            <a:ext cx="3888000" cy="2592000"/>
          </a:xfrm>
          <a:prstGeom prst="rect">
            <a:avLst/>
          </a:prstGeom>
        </p:spPr>
        <p:style>
          <a:lnRef idx="1">
            <a:schemeClr val="accent6"/>
          </a:lnRef>
          <a:fillRef idx="2">
            <a:schemeClr val="accent6"/>
          </a:fillRef>
          <a:effectRef idx="1">
            <a:schemeClr val="accent6"/>
          </a:effectRef>
          <a:fontRef idx="minor">
            <a:schemeClr val="dk1"/>
          </a:fontRef>
        </p:style>
        <p:txBody>
          <a:bodyPr tIns="108000" rtlCol="0" anchor="ctr"/>
          <a:lstStyle/>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地方公共団体が、水道事業者等としての位置付けを維持しつつ、水道施設の運営権を民間事業者に設定できる方式を創設。（</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条の４）</a:t>
            </a:r>
          </a:p>
          <a:p>
            <a:pPr marL="285750" indent="-285750">
              <a:buFont typeface="Arial" panose="020B0604020202020204" pitchFamily="34" charset="0"/>
              <a:buChar char="•"/>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地方公共団体に事業認可が残り、水道事業者として、全体方針の決定・全体管理の業務について最低限実施する必要あり。</a:t>
            </a:r>
          </a:p>
          <a:p>
            <a:pPr marL="285750" indent="-285750">
              <a:buFont typeface="Arial" panose="020B0604020202020204" pitchFamily="34" charset="0"/>
              <a:buChar char="•"/>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一方、運営会社の業務範囲は、実施契約によって個別具体的に定められる。</a:t>
            </a:r>
          </a:p>
        </p:txBody>
      </p:sp>
      <p:sp>
        <p:nvSpPr>
          <p:cNvPr id="13" name="正方形/長方形 12">
            <a:extLst>
              <a:ext uri="{FF2B5EF4-FFF2-40B4-BE49-F238E27FC236}">
                <a16:creationId xmlns="" xmlns:a16="http://schemas.microsoft.com/office/drawing/2014/main" id="{B4DF9E6D-B1DC-449A-9A69-3D3B2C66FAEE}"/>
              </a:ext>
            </a:extLst>
          </p:cNvPr>
          <p:cNvSpPr/>
          <p:nvPr/>
        </p:nvSpPr>
        <p:spPr>
          <a:xfrm>
            <a:off x="1367644" y="3925080"/>
            <a:ext cx="3276364" cy="2592000"/>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現行法では、施設の運営権を民間事業者に設定するためには、地方公共団体が水道事業の認可を返上した上で、民間事業者が新たに認可を受けることが必要。</a:t>
            </a:r>
          </a:p>
          <a:p>
            <a:pPr marL="285750" indent="-285750">
              <a:buFont typeface="Arial" panose="020B0604020202020204" pitchFamily="34" charset="0"/>
              <a:buChar char="•"/>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地方公共団体から、不測のリスク発生時には地方公共団体が責任を負えるよう、水道事業の認可を残したまま、運営権の設定を可能として欲しいとの要望。</a:t>
            </a:r>
          </a:p>
        </p:txBody>
      </p:sp>
      <p:sp>
        <p:nvSpPr>
          <p:cNvPr id="14" name="二等辺三角形 13">
            <a:extLst>
              <a:ext uri="{FF2B5EF4-FFF2-40B4-BE49-F238E27FC236}">
                <a16:creationId xmlns="" xmlns:a16="http://schemas.microsoft.com/office/drawing/2014/main" id="{B2C47CEF-50CE-4CEB-8BC5-7C851034F40B}"/>
              </a:ext>
            </a:extLst>
          </p:cNvPr>
          <p:cNvSpPr/>
          <p:nvPr/>
        </p:nvSpPr>
        <p:spPr>
          <a:xfrm rot="5400000">
            <a:off x="3513352" y="2191056"/>
            <a:ext cx="2736304" cy="288032"/>
          </a:xfrm>
          <a:prstGeom prst="triangle">
            <a:avLst/>
          </a:prstGeom>
          <a:gradFill flip="none" rotWithShape="1">
            <a:lin ang="2700000" scaled="1"/>
            <a:tileRect/>
          </a:gra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endParaRPr kumimoji="1" lang="ja-JP" altLang="en-US" sz="1100" dirty="0"/>
          </a:p>
        </p:txBody>
      </p:sp>
      <p:sp>
        <p:nvSpPr>
          <p:cNvPr id="15" name="二等辺三角形 14">
            <a:extLst>
              <a:ext uri="{FF2B5EF4-FFF2-40B4-BE49-F238E27FC236}">
                <a16:creationId xmlns="" xmlns:a16="http://schemas.microsoft.com/office/drawing/2014/main" id="{6F319F92-F67D-431F-8C1F-B952D623124A}"/>
              </a:ext>
            </a:extLst>
          </p:cNvPr>
          <p:cNvSpPr/>
          <p:nvPr/>
        </p:nvSpPr>
        <p:spPr>
          <a:xfrm rot="5400000">
            <a:off x="3525960" y="5112912"/>
            <a:ext cx="2736304" cy="288032"/>
          </a:xfrm>
          <a:prstGeom prst="triangle">
            <a:avLst/>
          </a:prstGeom>
          <a:gradFill flip="none" rotWithShape="1">
            <a:lin ang="2700000" scaled="1"/>
            <a:tileRect/>
          </a:gra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endParaRPr kumimoji="1" lang="ja-JP" altLang="en-US" sz="1100" dirty="0"/>
          </a:p>
        </p:txBody>
      </p:sp>
      <p:sp>
        <p:nvSpPr>
          <p:cNvPr id="16" name="テキスト ボックス 15">
            <a:extLst>
              <a:ext uri="{FF2B5EF4-FFF2-40B4-BE49-F238E27FC236}">
                <a16:creationId xmlns="" xmlns:a16="http://schemas.microsoft.com/office/drawing/2014/main" id="{21535B46-EEDC-489C-8593-0007089A7873}"/>
              </a:ext>
            </a:extLst>
          </p:cNvPr>
          <p:cNvSpPr txBox="1"/>
          <p:nvPr/>
        </p:nvSpPr>
        <p:spPr>
          <a:xfrm>
            <a:off x="2235059" y="560140"/>
            <a:ext cx="1112805" cy="338554"/>
          </a:xfrm>
          <a:prstGeom prst="rect">
            <a:avLst/>
          </a:prstGeom>
          <a:noFill/>
        </p:spPr>
        <p:txBody>
          <a:bodyPr wrap="none" rtlCol="0">
            <a:spAutoFit/>
          </a:bodyPr>
          <a:lstStyle/>
          <a:p>
            <a:r>
              <a:rPr kumimoji="1" lang="ja-JP" altLang="en-US" sz="1600" b="1" u="sng" dirty="0">
                <a:latin typeface="Meiryo UI" panose="020B0604030504040204" pitchFamily="50" charset="-128"/>
                <a:ea typeface="Meiryo UI" panose="020B0604030504040204" pitchFamily="50" charset="-128"/>
              </a:rPr>
              <a:t>現状・背景</a:t>
            </a:r>
          </a:p>
        </p:txBody>
      </p:sp>
      <p:sp>
        <p:nvSpPr>
          <p:cNvPr id="17" name="テキスト ボックス 16">
            <a:extLst>
              <a:ext uri="{FF2B5EF4-FFF2-40B4-BE49-F238E27FC236}">
                <a16:creationId xmlns="" xmlns:a16="http://schemas.microsoft.com/office/drawing/2014/main" id="{29099401-2B73-4964-BE62-54D5DD35D3B9}"/>
              </a:ext>
            </a:extLst>
          </p:cNvPr>
          <p:cNvSpPr txBox="1"/>
          <p:nvPr/>
        </p:nvSpPr>
        <p:spPr>
          <a:xfrm>
            <a:off x="6458724" y="550118"/>
            <a:ext cx="1398140" cy="338554"/>
          </a:xfrm>
          <a:prstGeom prst="rect">
            <a:avLst/>
          </a:prstGeom>
          <a:noFill/>
        </p:spPr>
        <p:txBody>
          <a:bodyPr wrap="none" rtlCol="0">
            <a:spAutoFit/>
          </a:bodyPr>
          <a:lstStyle/>
          <a:p>
            <a:r>
              <a:rPr kumimoji="1" lang="ja-JP" altLang="en-US" sz="1600" b="1" u="sng" dirty="0">
                <a:latin typeface="Meiryo UI" panose="020B0604030504040204" pitchFamily="50" charset="-128"/>
                <a:ea typeface="Meiryo UI" panose="020B0604030504040204" pitchFamily="50" charset="-128"/>
              </a:rPr>
              <a:t>法改正の趣旨</a:t>
            </a:r>
          </a:p>
        </p:txBody>
      </p:sp>
      <p:cxnSp>
        <p:nvCxnSpPr>
          <p:cNvPr id="18" name="直線コネクタ 17"/>
          <p:cNvCxnSpPr/>
          <p:nvPr/>
        </p:nvCxnSpPr>
        <p:spPr>
          <a:xfrm>
            <a:off x="251520" y="50127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70876" y="6592267"/>
            <a:ext cx="7369325"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出典：第</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回副首都</a:t>
            </a:r>
            <a:r>
              <a:rPr lang="ja-JP" altLang="en-US" sz="1100" dirty="0">
                <a:latin typeface="Meiryo UI" panose="020B0604030504040204" pitchFamily="50" charset="-128"/>
                <a:ea typeface="Meiryo UI" panose="020B0604030504040204" pitchFamily="50" charset="-128"/>
              </a:rPr>
              <a:t>推進本部</a:t>
            </a:r>
            <a:r>
              <a:rPr lang="ja-JP" altLang="en-US" sz="1100" dirty="0" smtClean="0">
                <a:latin typeface="Meiryo UI" panose="020B0604030504040204" pitchFamily="50" charset="-128"/>
                <a:ea typeface="Meiryo UI" panose="020B0604030504040204" pitchFamily="50" charset="-128"/>
              </a:rPr>
              <a:t>会議資料　　なお、改正水道法は</a:t>
            </a:r>
            <a:r>
              <a:rPr lang="en-US" altLang="ja-JP" sz="1100" dirty="0" smtClean="0">
                <a:latin typeface="Meiryo UI" panose="020B0604030504040204" pitchFamily="50" charset="-128"/>
                <a:ea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rPr>
              <a:t>日に可決成立（公布から１年以内に施行）</a:t>
            </a:r>
            <a:endParaRPr kumimoji="1" lang="ja-JP" altLang="en-US" sz="11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27</a:t>
            </a:fld>
            <a:endParaRPr lang="ja-JP" altLang="en-US"/>
          </a:p>
        </p:txBody>
      </p:sp>
    </p:spTree>
    <p:extLst>
      <p:ext uri="{BB962C8B-B14F-4D97-AF65-F5344CB8AC3E}">
        <p14:creationId xmlns:p14="http://schemas.microsoft.com/office/powerpoint/2010/main" val="2211395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07336" y="98339"/>
            <a:ext cx="786676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持続可能な府域水道事業の構築に向けた府の取組み①</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（府域一水道に向けた水道のあり方協議会）</a:t>
            </a:r>
          </a:p>
        </p:txBody>
      </p:sp>
      <p:sp>
        <p:nvSpPr>
          <p:cNvPr id="15" name="テキスト ボックス 14"/>
          <p:cNvSpPr txBox="1"/>
          <p:nvPr/>
        </p:nvSpPr>
        <p:spPr>
          <a:xfrm>
            <a:off x="348625" y="1108123"/>
            <a:ext cx="8702094" cy="503590"/>
          </a:xfrm>
          <a:prstGeom prst="rect">
            <a:avLst/>
          </a:prstGeom>
          <a:noFill/>
          <a:ln>
            <a:noFill/>
          </a:ln>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7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持続可能な府域水道事業の構築に向け、水道法改正後の法定協議会につながる府域全水道事業体が参加する「府域一水道に向けた水道のあり方協議会」を設置</a:t>
            </a:r>
            <a:r>
              <a:rPr kumimoji="1" lang="ja-JP" altLang="en-US" sz="1400" b="0" i="0" u="none" strike="noStrike" kern="1200" cap="none" spc="-7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2018</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総会開催</a:t>
            </a:r>
            <a:r>
              <a:rPr kumimoji="1" lang="ja-JP" altLang="en-US" sz="1400" b="0" i="0" u="none" strike="noStrike" kern="1200" cap="none" spc="-7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400" b="0" i="0" u="none" strike="noStrike" kern="1200" cap="none" spc="-7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230719" y="70027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210068" y="1665448"/>
            <a:ext cx="8723865" cy="4881838"/>
            <a:chOff x="217207" y="1722598"/>
            <a:chExt cx="8723865" cy="4881838"/>
          </a:xfrm>
        </p:grpSpPr>
        <p:sp>
          <p:nvSpPr>
            <p:cNvPr id="8" name="角丸四角形 7"/>
            <p:cNvSpPr/>
            <p:nvPr/>
          </p:nvSpPr>
          <p:spPr>
            <a:xfrm>
              <a:off x="217207" y="1722598"/>
              <a:ext cx="1515212" cy="2166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　一元化</a:t>
              </a:r>
            </a:p>
          </p:txBody>
        </p:sp>
        <p:sp>
          <p:nvSpPr>
            <p:cNvPr id="9" name="角丸四角形 8"/>
            <p:cNvSpPr/>
            <p:nvPr/>
          </p:nvSpPr>
          <p:spPr>
            <a:xfrm>
              <a:off x="4621072" y="1722598"/>
              <a:ext cx="2817519"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　淀川系最適配置</a:t>
              </a:r>
            </a:p>
          </p:txBody>
        </p:sp>
        <p:grpSp>
          <p:nvGrpSpPr>
            <p:cNvPr id="16" name="グループ化 15"/>
            <p:cNvGrpSpPr/>
            <p:nvPr/>
          </p:nvGrpSpPr>
          <p:grpSpPr>
            <a:xfrm>
              <a:off x="217207" y="1996436"/>
              <a:ext cx="4320000" cy="4608000"/>
              <a:chOff x="-2143792" y="1996436"/>
              <a:chExt cx="4320000" cy="4608000"/>
            </a:xfrm>
          </p:grpSpPr>
          <p:sp>
            <p:nvSpPr>
              <p:cNvPr id="7" name="テキスト ボックス 6"/>
              <p:cNvSpPr txBox="1"/>
              <p:nvPr/>
            </p:nvSpPr>
            <p:spPr>
              <a:xfrm>
                <a:off x="-2143792" y="2500436"/>
                <a:ext cx="4320000" cy="1260000"/>
              </a:xfrm>
              <a:prstGeom prst="rect">
                <a:avLst/>
              </a:prstGeom>
              <a:solidFill>
                <a:schemeClr val="bg1"/>
              </a:solidFill>
              <a:ln>
                <a:solidFill>
                  <a:schemeClr val="tx1"/>
                </a:solidFill>
              </a:ln>
            </p:spPr>
            <p:txBody>
              <a:bodyPr wrap="square" lIns="72000" tIns="72000" rIns="72000" bIns="72000" rtlCol="0" anchor="t">
                <a:noAutofit/>
              </a:bodyPr>
              <a:lstStyle/>
              <a:p>
                <a:pPr marL="0" marR="0" lvl="0" indent="0" algn="l" defTabSz="914400" rtl="0" eaLnBrk="1" fontAlgn="auto" latinLnBrk="0" hangingPunct="1">
                  <a:spcBef>
                    <a:spcPts val="0"/>
                  </a:spcBef>
                  <a:spcAft>
                    <a:spcPts val="0"/>
                  </a:spcAft>
                  <a:buClrTx/>
                  <a:buSzTx/>
                  <a:buFontTx/>
                  <a:buNone/>
                  <a:tabLst/>
                  <a:defRPr/>
                </a:pPr>
                <a:r>
                  <a:rPr lang="ja-JP" altLang="en-US" sz="1400" spc="-20" dirty="0">
                    <a:solidFill>
                      <a:prstClr val="black"/>
                    </a:solidFill>
                    <a:latin typeface="+mn-ea"/>
                  </a:rPr>
                  <a:t>　</a:t>
                </a:r>
                <a:r>
                  <a:rPr kumimoji="1" lang="ja-JP" altLang="en-US" sz="1400" b="0" i="0" u="none" strike="noStrike" kern="1200" cap="none" spc="-50" normalizeH="0" baseline="0" noProof="0" dirty="0" smtClean="0">
                    <a:ln>
                      <a:noFill/>
                    </a:ln>
                    <a:solidFill>
                      <a:prstClr val="black"/>
                    </a:solidFill>
                    <a:effectLst/>
                    <a:uLnTx/>
                    <a:uFillTx/>
                    <a:latin typeface="+mn-ea"/>
                    <a:cs typeface="+mn-cs"/>
                  </a:rPr>
                  <a:t>府域</a:t>
                </a:r>
                <a:r>
                  <a:rPr kumimoji="1" lang="ja-JP" altLang="en-US" sz="1400" b="0" i="0" u="none" strike="noStrike" kern="1200" cap="none" spc="-50" normalizeH="0" baseline="0" noProof="0" dirty="0">
                    <a:ln>
                      <a:noFill/>
                    </a:ln>
                    <a:solidFill>
                      <a:prstClr val="black"/>
                    </a:solidFill>
                    <a:effectLst/>
                    <a:uLnTx/>
                    <a:uFillTx/>
                    <a:latin typeface="+mn-ea"/>
                    <a:cs typeface="+mn-cs"/>
                  </a:rPr>
                  <a:t>水道事業の最適化等を検討するため</a:t>
                </a:r>
                <a:r>
                  <a:rPr kumimoji="1" lang="ja-JP" altLang="en-US" sz="1400" b="0" i="0" u="none" strike="noStrike" kern="1200" cap="none" spc="-50" normalizeH="0" baseline="0" noProof="0" dirty="0" smtClean="0">
                    <a:ln>
                      <a:noFill/>
                    </a:ln>
                    <a:solidFill>
                      <a:prstClr val="black"/>
                    </a:solidFill>
                    <a:effectLst/>
                    <a:uLnTx/>
                    <a:uFillTx/>
                    <a:latin typeface="+mn-ea"/>
                    <a:cs typeface="+mn-cs"/>
                  </a:rPr>
                  <a:t>、</a:t>
                </a:r>
                <a:r>
                  <a:rPr kumimoji="1" lang="ja-JP" altLang="en-US" sz="1400" b="0" i="0" u="none" strike="noStrike" kern="1200" cap="none" spc="-20" normalizeH="0" baseline="0" noProof="0" dirty="0" smtClean="0">
                    <a:ln>
                      <a:noFill/>
                    </a:ln>
                    <a:solidFill>
                      <a:prstClr val="black"/>
                    </a:solidFill>
                    <a:effectLst/>
                    <a:uLnTx/>
                    <a:uFillTx/>
                    <a:latin typeface="+mn-ea"/>
                    <a:cs typeface="+mn-cs"/>
                  </a:rPr>
                  <a:t>既存</a:t>
                </a:r>
                <a:r>
                  <a:rPr kumimoji="1" lang="ja-JP" altLang="en-US" sz="1400" b="0" i="0" u="none" strike="noStrike" kern="1200" cap="none" spc="-20" normalizeH="0" baseline="0" noProof="0" dirty="0">
                    <a:ln>
                      <a:noFill/>
                    </a:ln>
                    <a:solidFill>
                      <a:prstClr val="black"/>
                    </a:solidFill>
                    <a:effectLst/>
                    <a:uLnTx/>
                    <a:uFillTx/>
                    <a:latin typeface="+mn-ea"/>
                    <a:cs typeface="+mn-cs"/>
                  </a:rPr>
                  <a:t>の「府域一水道に向けたあるべき</a:t>
                </a:r>
                <a:r>
                  <a:rPr kumimoji="1" lang="ja-JP" altLang="en-US" sz="1400" b="0" i="0" u="none" strike="noStrike" kern="1200" cap="none" spc="-20" normalizeH="0" baseline="0" noProof="0" dirty="0" smtClean="0">
                    <a:ln>
                      <a:noFill/>
                    </a:ln>
                    <a:solidFill>
                      <a:prstClr val="black"/>
                    </a:solidFill>
                    <a:effectLst/>
                    <a:uLnTx/>
                    <a:uFillTx/>
                    <a:latin typeface="+mn-ea"/>
                    <a:cs typeface="+mn-cs"/>
                  </a:rPr>
                  <a:t>姿</a:t>
                </a:r>
                <a:r>
                  <a:rPr kumimoji="1" lang="ja-JP" altLang="en-US" sz="1400" b="0" i="0" u="none" strike="noStrike" kern="1200" cap="none" spc="-20" normalizeH="0" baseline="0" noProof="0" dirty="0" smtClean="0">
                    <a:ln>
                      <a:noFill/>
                    </a:ln>
                    <a:effectLst/>
                    <a:uLnTx/>
                    <a:uFillTx/>
                    <a:latin typeface="+mn-ea"/>
                    <a:cs typeface="+mn-cs"/>
                  </a:rPr>
                  <a:t>の</a:t>
                </a:r>
                <a:r>
                  <a:rPr kumimoji="1" lang="ja-JP" altLang="en-US" sz="1400" b="0" i="0" u="none" strike="noStrike" kern="1200" cap="none" spc="-20" normalizeH="0" baseline="0" noProof="0" dirty="0" smtClean="0">
                    <a:ln>
                      <a:noFill/>
                    </a:ln>
                    <a:solidFill>
                      <a:prstClr val="black"/>
                    </a:solidFill>
                    <a:effectLst/>
                    <a:uLnTx/>
                    <a:uFillTx/>
                    <a:latin typeface="+mn-ea"/>
                    <a:cs typeface="+mn-cs"/>
                  </a:rPr>
                  <a:t>研究会</a:t>
                </a:r>
                <a:r>
                  <a:rPr kumimoji="1" lang="ja-JP" altLang="en-US" sz="1400" b="0" i="0" u="none" strike="noStrike" kern="1200" cap="none" spc="-20" normalizeH="0" baseline="0" noProof="0" dirty="0">
                    <a:ln>
                      <a:noFill/>
                    </a:ln>
                    <a:solidFill>
                      <a:prstClr val="black"/>
                    </a:solidFill>
                    <a:effectLst/>
                    <a:uLnTx/>
                    <a:uFillTx/>
                    <a:latin typeface="+mn-ea"/>
                    <a:cs typeface="+mn-cs"/>
                  </a:rPr>
                  <a:t>」を発展させ、設置・運営。</a:t>
                </a:r>
                <a:endParaRPr kumimoji="1" lang="en-US" altLang="ja-JP" sz="1400" b="0" i="0" u="none" strike="noStrike" kern="1200" cap="none" spc="-20" normalizeH="0" baseline="0" noProof="0" dirty="0">
                  <a:ln>
                    <a:noFill/>
                  </a:ln>
                  <a:solidFill>
                    <a:prstClr val="black"/>
                  </a:solidFill>
                  <a:effectLst/>
                  <a:uLnTx/>
                  <a:uFillTx/>
                  <a:latin typeface="+mn-ea"/>
                  <a:cs typeface="+mn-cs"/>
                </a:endParaRPr>
              </a:p>
              <a:p>
                <a:pPr marL="623888" marR="0" lvl="0" indent="-623888" algn="l" defTabSz="914400" rtl="0" eaLnBrk="1" fontAlgn="auto" latinLnBrk="0" hangingPunct="1">
                  <a:spcBef>
                    <a:spcPts val="300"/>
                  </a:spcBef>
                  <a:spcAft>
                    <a:spcPts val="0"/>
                  </a:spcAft>
                  <a:buClrTx/>
                  <a:buSzTx/>
                  <a:buFontTx/>
                  <a:buNone/>
                  <a:tabLst/>
                  <a:defRPr/>
                </a:pPr>
                <a:r>
                  <a:rPr kumimoji="1" lang="en-US" altLang="ja-JP" sz="1400" b="0" i="0" u="none" strike="noStrike" kern="1200" cap="none" spc="-20" normalizeH="0" baseline="0" noProof="0" dirty="0">
                    <a:ln>
                      <a:noFill/>
                    </a:ln>
                    <a:solidFill>
                      <a:prstClr val="black"/>
                    </a:solidFill>
                    <a:effectLst/>
                    <a:uLnTx/>
                    <a:uFillTx/>
                    <a:latin typeface="+mn-ea"/>
                    <a:cs typeface="+mn-cs"/>
                  </a:rPr>
                  <a:t>【</a:t>
                </a:r>
                <a:r>
                  <a:rPr kumimoji="1" lang="ja-JP" altLang="en-US" sz="1400" b="0" i="0" u="none" strike="noStrike" kern="1200" cap="none" spc="-20" normalizeH="0" baseline="0" noProof="0" dirty="0">
                    <a:ln>
                      <a:noFill/>
                    </a:ln>
                    <a:solidFill>
                      <a:prstClr val="black"/>
                    </a:solidFill>
                    <a:effectLst/>
                    <a:uLnTx/>
                    <a:uFillTx/>
                    <a:latin typeface="+mn-ea"/>
                    <a:cs typeface="+mn-cs"/>
                  </a:rPr>
                  <a:t>構成</a:t>
                </a:r>
                <a:r>
                  <a:rPr kumimoji="1" lang="en-US" altLang="ja-JP" sz="1400" b="0" i="0" u="none" strike="noStrike" kern="1200" cap="none" spc="-20" normalizeH="0" baseline="0" noProof="0" dirty="0" smtClean="0">
                    <a:ln>
                      <a:noFill/>
                    </a:ln>
                    <a:solidFill>
                      <a:prstClr val="black"/>
                    </a:solidFill>
                    <a:effectLst/>
                    <a:uLnTx/>
                    <a:uFillTx/>
                    <a:latin typeface="+mn-ea"/>
                    <a:cs typeface="+mn-cs"/>
                  </a:rPr>
                  <a:t>】</a:t>
                </a:r>
                <a:r>
                  <a:rPr kumimoji="1" lang="ja-JP" altLang="en-US" sz="1400" b="0" i="0" u="none" strike="noStrike" kern="1200" cap="none" spc="-20" normalizeH="0" baseline="0" noProof="0" dirty="0" smtClean="0">
                    <a:ln>
                      <a:noFill/>
                    </a:ln>
                    <a:solidFill>
                      <a:prstClr val="black"/>
                    </a:solidFill>
                    <a:effectLst/>
                    <a:uLnTx/>
                    <a:uFillTx/>
                    <a:latin typeface="+mn-ea"/>
                    <a:cs typeface="+mn-cs"/>
                  </a:rPr>
                  <a:t>　ブロック</a:t>
                </a:r>
                <a:r>
                  <a:rPr kumimoji="1" lang="ja-JP" altLang="en-US" sz="1400" b="0" i="0" u="none" strike="noStrike" kern="1200" cap="none" spc="-20" normalizeH="0" baseline="0" noProof="0" dirty="0">
                    <a:ln>
                      <a:noFill/>
                    </a:ln>
                    <a:solidFill>
                      <a:prstClr val="black"/>
                    </a:solidFill>
                    <a:effectLst/>
                    <a:uLnTx/>
                    <a:uFillTx/>
                    <a:latin typeface="+mn-ea"/>
                    <a:cs typeface="+mn-cs"/>
                  </a:rPr>
                  <a:t>代表市、</a:t>
                </a:r>
                <a:r>
                  <a:rPr kumimoji="1" lang="ja-JP" altLang="en-US" sz="1400" b="0" i="0" u="none" strike="noStrike" kern="1200" cap="none" spc="-20" normalizeH="0" baseline="0" noProof="0" dirty="0" smtClean="0">
                    <a:ln>
                      <a:noFill/>
                    </a:ln>
                    <a:solidFill>
                      <a:prstClr val="black"/>
                    </a:solidFill>
                    <a:effectLst/>
                    <a:uLnTx/>
                    <a:uFillTx/>
                    <a:latin typeface="+mn-ea"/>
                    <a:cs typeface="+mn-cs"/>
                  </a:rPr>
                  <a:t>堺市、</a:t>
                </a:r>
                <a:r>
                  <a:rPr kumimoji="1" lang="ja-JP" altLang="en-US" sz="1400" b="0" i="0" u="none" strike="noStrike" kern="1200" cap="none" spc="-20" normalizeH="0" baseline="0" noProof="0" dirty="0">
                    <a:ln>
                      <a:noFill/>
                    </a:ln>
                    <a:solidFill>
                      <a:prstClr val="black"/>
                    </a:solidFill>
                    <a:effectLst/>
                    <a:uLnTx/>
                    <a:uFillTx/>
                    <a:latin typeface="+mn-ea"/>
                    <a:cs typeface="+mn-cs"/>
                  </a:rPr>
                  <a:t>豊中市、 大阪広域水道企業団、大阪市、大阪府</a:t>
                </a:r>
              </a:p>
            </p:txBody>
          </p:sp>
          <p:sp>
            <p:nvSpPr>
              <p:cNvPr id="14" name="テキスト ボックス 13"/>
              <p:cNvSpPr txBox="1"/>
              <p:nvPr/>
            </p:nvSpPr>
            <p:spPr>
              <a:xfrm>
                <a:off x="-2143792" y="1996436"/>
                <a:ext cx="4320000" cy="504000"/>
              </a:xfrm>
              <a:prstGeom prst="rect">
                <a:avLst/>
              </a:prstGeom>
              <a:solidFill>
                <a:schemeClr val="tx2">
                  <a:lumMod val="20000"/>
                  <a:lumOff val="80000"/>
                </a:schemeClr>
              </a:solidFill>
              <a:ln>
                <a:solidFill>
                  <a:schemeClr val="tx1"/>
                </a:solidFill>
              </a:ln>
            </p:spPr>
            <p:txBody>
              <a:bodyPr wrap="square" lIns="72000" tIns="72000" rIns="72000" bIns="7200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400" b="0" i="0" u="none" strike="noStrike" kern="1200" cap="none" spc="-5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府域</a:t>
                </a:r>
                <a:r>
                  <a:rPr kumimoji="1" lang="ja-JP" altLang="en-US" sz="1400" b="0" i="0" u="none" strike="noStrike" kern="1200" cap="none" spc="-5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水道事業の最適化等を検討する専門</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部会の設置</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2143792" y="3760436"/>
                <a:ext cx="4320000" cy="2844000"/>
              </a:xfrm>
              <a:prstGeom prst="rect">
                <a:avLst/>
              </a:prstGeom>
              <a:noFill/>
              <a:ln>
                <a:solidFill>
                  <a:schemeClr val="tx1"/>
                </a:solidFill>
              </a:ln>
            </p:spPr>
            <p:txBody>
              <a:bodyPr wrap="square" lIns="72000" tIns="72000" rIns="72000" bIns="36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検討項目</a:t>
                </a:r>
                <a:r>
                  <a:rPr kumimoji="1" lang="en-US" altLang="ja-JP"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①基本条件の設定</a:t>
                </a: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（水需要予測の方法や予測期間を設定）</a:t>
                </a:r>
              </a:p>
              <a:p>
                <a:pPr lvl="0">
                  <a:defRPr/>
                </a:pP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②自己水のあり方</a:t>
                </a:r>
                <a:r>
                  <a:rPr kumimoji="1" lang="ja-JP" altLang="en-US" sz="1200" b="0" i="0" u="none" strike="noStrike" kern="1200" cap="none" spc="-50" normalizeH="0" noProof="0" dirty="0" smtClean="0">
                    <a:ln>
                      <a:noFill/>
                    </a:ln>
                    <a:effectLst/>
                    <a:uLnTx/>
                    <a:uFillTx/>
                    <a:latin typeface="Calibri" panose="020F0502020204030204"/>
                    <a:ea typeface="ＭＳ Ｐゴシック" panose="020B0600070205080204" pitchFamily="50" charset="-128"/>
                    <a:cs typeface="+mn-cs"/>
                  </a:rPr>
                  <a:t>（考え方</a:t>
                </a:r>
                <a:r>
                  <a:rPr lang="ja-JP" altLang="en-US" sz="1200" spc="-50" dirty="0"/>
                  <a:t>の整理と施設配置の検討）</a:t>
                </a:r>
                <a:endParaRPr kumimoji="1" lang="ja-JP" altLang="en-US" sz="1300" b="0" i="0" u="none" strike="noStrike" kern="1200" cap="none" spc="-50" normalizeH="0" noProof="0" dirty="0">
                  <a:ln>
                    <a:noFill/>
                  </a:ln>
                  <a:effectLst/>
                  <a:uLnTx/>
                  <a:uFillTx/>
                  <a:latin typeface="Calibri" panose="020F0502020204030204"/>
                  <a:ea typeface="ＭＳ Ｐゴシック" panose="020B0600070205080204" pitchFamily="50" charset="-128"/>
                </a:endParaRPr>
              </a:p>
              <a:p>
                <a:pPr>
                  <a:defRPr/>
                </a:pP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③送配水施設等の</a:t>
                </a:r>
                <a:r>
                  <a:rPr kumimoji="1" lang="ja-JP" altLang="en-US" sz="1300" b="1"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あり方</a:t>
                </a:r>
                <a:r>
                  <a:rPr lang="ja-JP" altLang="en-US" sz="1200" dirty="0" smtClean="0"/>
                  <a:t>（考え方の整理と施設配置の検討）</a:t>
                </a:r>
                <a:endParaRPr kumimoji="1" lang="en-US" altLang="ja-JP" sz="1300" b="1" i="0" u="none" strike="noStrike" kern="1200" cap="none" spc="0" normalizeH="0" baseline="0" noProof="0" dirty="0" smtClean="0">
                  <a:ln>
                    <a:noFill/>
                  </a:ln>
                  <a:effectLst/>
                  <a:uLnTx/>
                  <a:uFillTx/>
                  <a:latin typeface="Calibri" panose="020F0502020204030204"/>
                  <a:ea typeface="ＭＳ Ｐゴシック" panose="020B0600070205080204" pitchFamily="50" charset="-128"/>
                </a:endParaRPr>
              </a:p>
              <a:p>
                <a:pPr>
                  <a:defRPr/>
                </a:pPr>
                <a:r>
                  <a:rPr kumimoji="1" lang="ja-JP" altLang="en-US" sz="1300" b="1"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④</a:t>
                </a: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拠点施設等の</a:t>
                </a:r>
                <a:r>
                  <a:rPr kumimoji="1" lang="ja-JP" altLang="en-US" sz="1300" b="1"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あり方</a:t>
                </a:r>
                <a:r>
                  <a:rPr lang="ja-JP" altLang="en-US" sz="1200" dirty="0" smtClean="0"/>
                  <a:t>（水質管理、送配水運用拠点のあり方）</a:t>
                </a:r>
                <a:endParaRPr kumimoji="1" lang="en-US" altLang="ja-JP" sz="1300" b="1" i="0" u="none" strike="noStrike" kern="1200" cap="none" spc="0" normalizeH="0" baseline="0" noProof="0" dirty="0" smtClean="0">
                  <a:ln>
                    <a:noFill/>
                  </a:ln>
                  <a:effectLst/>
                  <a:uLnTx/>
                  <a:uFillTx/>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⑤</a:t>
                </a: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組織形態のあり方</a:t>
                </a: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（持続可能な組織形態）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⑥会計（料金）のあり方</a:t>
                </a: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（一水道における料金体系）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⑦一水道案の調整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⑧一水道の効果のまとめ</a:t>
                </a: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（コストや危機管理面等の効果）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⑨一水道のロードマップの作成</a:t>
                </a:r>
                <a:endParaRPr kumimoji="1" lang="en-US" altLang="ja-JP" sz="13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検討状況</a:t>
                </a:r>
                <a:r>
                  <a:rPr kumimoji="1" lang="en-US" altLang="ja-JP"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9</a:t>
                </a: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月～</a:t>
                </a:r>
                <a:r>
                  <a:rPr kumimoji="1" lang="en-US" altLang="ja-JP"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12</a:t>
                </a: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月にかけて専門部会・作業部会等を計４回開催。</a:t>
                </a:r>
                <a:endParaRPr kumimoji="1" lang="en-US" altLang="ja-JP"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①～③；検討に着手</a:t>
                </a:r>
              </a:p>
            </p:txBody>
          </p:sp>
        </p:grpSp>
        <p:grpSp>
          <p:nvGrpSpPr>
            <p:cNvPr id="20" name="グループ化 19"/>
            <p:cNvGrpSpPr/>
            <p:nvPr/>
          </p:nvGrpSpPr>
          <p:grpSpPr>
            <a:xfrm>
              <a:off x="4621072" y="1996436"/>
              <a:ext cx="4320000" cy="4608000"/>
              <a:chOff x="6798407" y="1996436"/>
              <a:chExt cx="4320000" cy="4608000"/>
            </a:xfrm>
          </p:grpSpPr>
          <p:sp>
            <p:nvSpPr>
              <p:cNvPr id="10" name="テキスト ボックス 9"/>
              <p:cNvSpPr txBox="1"/>
              <p:nvPr/>
            </p:nvSpPr>
            <p:spPr>
              <a:xfrm>
                <a:off x="6798407" y="1996436"/>
                <a:ext cx="4320000" cy="504000"/>
              </a:xfrm>
              <a:prstGeom prst="rect">
                <a:avLst/>
              </a:prstGeom>
              <a:solidFill>
                <a:schemeClr val="tx2">
                  <a:lumMod val="20000"/>
                  <a:lumOff val="80000"/>
                </a:schemeClr>
              </a:solidFill>
              <a:ln>
                <a:solidFill>
                  <a:schemeClr val="tx1"/>
                </a:solidFill>
              </a:ln>
            </p:spPr>
            <p:txBody>
              <a:bodyPr wrap="square" lIns="72000" tIns="36000" rIns="72000" bIns="36000" rtlCol="0" anchor="ctr">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淀川を水源とする浄水場の最適配置（案）に関する検討を行う専門部会の設置</a:t>
                </a:r>
              </a:p>
            </p:txBody>
          </p:sp>
          <p:sp>
            <p:nvSpPr>
              <p:cNvPr id="11" name="テキスト ボックス 10"/>
              <p:cNvSpPr txBox="1"/>
              <p:nvPr/>
            </p:nvSpPr>
            <p:spPr>
              <a:xfrm>
                <a:off x="6798407" y="2500436"/>
                <a:ext cx="4320000" cy="1260000"/>
              </a:xfrm>
              <a:prstGeom prst="rect">
                <a:avLst/>
              </a:prstGeom>
              <a:solidFill>
                <a:schemeClr val="bg1"/>
              </a:solidFill>
              <a:ln>
                <a:solidFill>
                  <a:schemeClr val="tx1"/>
                </a:solidFill>
              </a:ln>
            </p:spPr>
            <p:txBody>
              <a:bodyPr wrap="square" lIns="72000" tIns="72000" rIns="72000" bIns="72000" rtlCol="0" anchor="t">
                <a:noAutofit/>
              </a:bodyPr>
              <a:lstStyle/>
              <a:p>
                <a:pPr marL="0" marR="0" lvl="0" indent="0" algn="l" defTabSz="914400" rtl="0" eaLnBrk="1" fontAlgn="auto" latinLnBrk="0" hangingPunct="1">
                  <a:spcBef>
                    <a:spcPts val="0"/>
                  </a:spcBef>
                  <a:spcAft>
                    <a:spcPts val="0"/>
                  </a:spcAft>
                  <a:buClrTx/>
                  <a:buSzTx/>
                  <a:buFontTx/>
                  <a:buNone/>
                  <a:tabLst/>
                  <a:defRPr/>
                </a:pPr>
                <a:r>
                  <a:rPr lang="ja-JP" altLang="en-US" sz="1400" dirty="0">
                    <a:solidFill>
                      <a:prstClr val="black"/>
                    </a:solidFill>
                    <a:latin typeface="+mn-ea"/>
                  </a:rPr>
                  <a:t>　</a:t>
                </a:r>
                <a:r>
                  <a:rPr kumimoji="1" lang="ja-JP" altLang="en-US" sz="1400" b="0" i="0" u="none" strike="noStrike" kern="1200" cap="none" normalizeH="0" noProof="0" dirty="0" smtClean="0">
                    <a:ln>
                      <a:noFill/>
                    </a:ln>
                    <a:solidFill>
                      <a:prstClr val="black"/>
                    </a:solidFill>
                    <a:effectLst/>
                    <a:uLnTx/>
                    <a:uFillTx/>
                    <a:latin typeface="+mn-ea"/>
                  </a:rPr>
                  <a:t>府域</a:t>
                </a:r>
                <a:r>
                  <a:rPr kumimoji="1" lang="ja-JP" altLang="en-US" sz="1400" b="0" i="0" u="none" strike="noStrike" kern="1200" cap="none" normalizeH="0" noProof="0" dirty="0">
                    <a:ln>
                      <a:noFill/>
                    </a:ln>
                    <a:solidFill>
                      <a:prstClr val="black"/>
                    </a:solidFill>
                    <a:effectLst/>
                    <a:uLnTx/>
                    <a:uFillTx/>
                    <a:latin typeface="+mn-ea"/>
                  </a:rPr>
                  <a:t>全体で供給能力が過剰となる中、府域供給量の９割を占める淀川を水源とした９つの浄水場の再編案について技術的な検証を実施</a:t>
                </a:r>
                <a:r>
                  <a:rPr kumimoji="1" lang="ja-JP" altLang="en-US" sz="1400" b="0" i="0" u="none" strike="noStrike" kern="1200" cap="none" normalizeH="0" noProof="0" dirty="0" smtClean="0">
                    <a:ln>
                      <a:noFill/>
                    </a:ln>
                    <a:solidFill>
                      <a:prstClr val="black"/>
                    </a:solidFill>
                    <a:effectLst/>
                    <a:uLnTx/>
                    <a:uFillTx/>
                    <a:latin typeface="+mn-ea"/>
                  </a:rPr>
                  <a:t>。</a:t>
                </a:r>
                <a:endParaRPr kumimoji="1" lang="en-US" altLang="ja-JP" sz="1400" b="0" i="0" u="none" strike="noStrike" kern="1200" cap="none" normalizeH="0" noProof="0" dirty="0" smtClean="0">
                  <a:ln>
                    <a:noFill/>
                  </a:ln>
                  <a:solidFill>
                    <a:prstClr val="black"/>
                  </a:solidFill>
                  <a:effectLst/>
                  <a:uLnTx/>
                  <a:uFillTx/>
                  <a:latin typeface="+mn-ea"/>
                </a:endParaRPr>
              </a:p>
              <a:p>
                <a:pPr marL="623888" marR="0" lvl="0" indent="-623888" algn="l" defTabSz="914400" rtl="0" eaLnBrk="1" fontAlgn="auto" latinLnBrk="0" hangingPunct="1">
                  <a:spcBef>
                    <a:spcPts val="0"/>
                  </a:spcBef>
                  <a:spcAft>
                    <a:spcPts val="0"/>
                  </a:spcAft>
                  <a:buClrTx/>
                  <a:buSzTx/>
                  <a:buFontTx/>
                  <a:buNone/>
                  <a:tabLst/>
                  <a:defRPr/>
                </a:pPr>
                <a:r>
                  <a:rPr kumimoji="1" lang="en-US" altLang="ja-JP" sz="1400" b="0" i="0" u="none" strike="noStrike" kern="1200" cap="none" normalizeH="0" noProof="0" dirty="0" smtClean="0">
                    <a:ln>
                      <a:noFill/>
                    </a:ln>
                    <a:solidFill>
                      <a:prstClr val="black"/>
                    </a:solidFill>
                    <a:effectLst/>
                    <a:uLnTx/>
                    <a:uFillTx/>
                    <a:latin typeface="+mn-ea"/>
                  </a:rPr>
                  <a:t>【</a:t>
                </a:r>
                <a:r>
                  <a:rPr kumimoji="1" lang="ja-JP" altLang="en-US" sz="1400" b="0" i="0" u="none" strike="noStrike" kern="1200" cap="none" normalizeH="0" noProof="0" dirty="0">
                    <a:ln>
                      <a:noFill/>
                    </a:ln>
                    <a:solidFill>
                      <a:prstClr val="black"/>
                    </a:solidFill>
                    <a:effectLst/>
                    <a:uLnTx/>
                    <a:uFillTx/>
                    <a:latin typeface="+mn-ea"/>
                  </a:rPr>
                  <a:t>構成</a:t>
                </a:r>
                <a:r>
                  <a:rPr kumimoji="1" lang="en-US" altLang="ja-JP" sz="1400" b="0" i="0" u="none" strike="noStrike" kern="1200" cap="none" normalizeH="0" noProof="0" dirty="0">
                    <a:ln>
                      <a:noFill/>
                    </a:ln>
                    <a:solidFill>
                      <a:prstClr val="black"/>
                    </a:solidFill>
                    <a:effectLst/>
                    <a:uLnTx/>
                    <a:uFillTx/>
                    <a:latin typeface="+mn-ea"/>
                  </a:rPr>
                  <a:t>】</a:t>
                </a:r>
                <a:r>
                  <a:rPr kumimoji="1" lang="ja-JP" altLang="en-US" sz="1400" b="0" i="0" u="none" strike="noStrike" kern="1200" cap="none" normalizeH="0" noProof="0" dirty="0">
                    <a:ln>
                      <a:noFill/>
                    </a:ln>
                    <a:solidFill>
                      <a:prstClr val="black"/>
                    </a:solidFill>
                    <a:effectLst/>
                    <a:uLnTx/>
                    <a:uFillTx/>
                    <a:latin typeface="+mn-ea"/>
                  </a:rPr>
                  <a:t>　</a:t>
                </a:r>
                <a:r>
                  <a:rPr kumimoji="1" lang="ja-JP" altLang="en-US" sz="1400" b="0" i="0" u="none" strike="noStrike" kern="1200" cap="none" normalizeH="0" noProof="0" dirty="0" smtClean="0">
                    <a:ln>
                      <a:noFill/>
                    </a:ln>
                    <a:solidFill>
                      <a:prstClr val="black"/>
                    </a:solidFill>
                    <a:effectLst/>
                    <a:uLnTx/>
                    <a:uFillTx/>
                    <a:latin typeface="+mn-ea"/>
                  </a:rPr>
                  <a:t>大阪市、大阪広域水道企業団、吹田市、枚方市、守口市、大阪府</a:t>
                </a:r>
                <a:endParaRPr kumimoji="1" lang="zh-TW" altLang="en-US" sz="1400" b="0" i="0" u="none" strike="noStrike" kern="1200" cap="none" normalizeH="0" noProof="0" dirty="0">
                  <a:ln>
                    <a:noFill/>
                  </a:ln>
                  <a:solidFill>
                    <a:prstClr val="black"/>
                  </a:solidFill>
                  <a:effectLst/>
                  <a:uLnTx/>
                  <a:uFillTx/>
                  <a:latin typeface="+mn-ea"/>
                </a:endParaRPr>
              </a:p>
            </p:txBody>
          </p:sp>
          <p:sp>
            <p:nvSpPr>
              <p:cNvPr id="18" name="テキスト ボックス 17"/>
              <p:cNvSpPr txBox="1"/>
              <p:nvPr/>
            </p:nvSpPr>
            <p:spPr>
              <a:xfrm>
                <a:off x="6798407" y="3760436"/>
                <a:ext cx="4320000" cy="2844000"/>
              </a:xfrm>
              <a:prstGeom prst="rect">
                <a:avLst/>
              </a:prstGeom>
              <a:noFill/>
              <a:ln>
                <a:solidFill>
                  <a:schemeClr val="tx1"/>
                </a:solidFill>
              </a:ln>
            </p:spPr>
            <p:txBody>
              <a:bodyPr wrap="square" lIns="72000" tIns="72000" rIns="72000" bIns="36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検証項目</a:t>
                </a:r>
                <a:r>
                  <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検証１</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各事業体の整備方針等を反映した施設能力の設定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検証２</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送水管再編に伴う送水運用の技術的な実現可能性</a:t>
                </a:r>
                <a:endParaRPr kumimoji="1" lang="en-US"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検証３</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副首都本部案の施設配置の実現する時期の確認</a:t>
                </a:r>
                <a:endParaRPr kumimoji="1" lang="en-US"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検討状況</a:t>
                </a:r>
                <a:r>
                  <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9</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月にかけて専門部会・作業部会等を計１４回開催。</a:t>
                </a:r>
                <a:endPar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今後の予定</a:t>
                </a:r>
                <a:r>
                  <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lvl="0">
                  <a:defRPr/>
                </a:pP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淀川</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系浄水場以外も含めた府域全体の最適化に</a:t>
                </a:r>
                <a:r>
                  <a:rPr kumimoji="1" lang="ja-JP" altLang="en-US" sz="1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ついて検討</a:t>
                </a:r>
                <a:r>
                  <a:rPr lang="ja-JP" altLang="en-US" sz="1300" dirty="0">
                    <a:solidFill>
                      <a:prstClr val="black"/>
                    </a:solidFill>
                  </a:rPr>
                  <a:t>して</a:t>
                </a:r>
                <a:r>
                  <a:rPr lang="ja-JP" altLang="en-US" sz="1300" dirty="0" smtClean="0">
                    <a:solidFill>
                      <a:prstClr val="black"/>
                    </a:solidFill>
                  </a:rPr>
                  <a:t>いる一元化</a:t>
                </a:r>
                <a:r>
                  <a:rPr lang="ja-JP" altLang="en-US" sz="1300" dirty="0">
                    <a:solidFill>
                      <a:prstClr val="black"/>
                    </a:solidFill>
                  </a:rPr>
                  <a:t>専門部会で</a:t>
                </a:r>
                <a:r>
                  <a:rPr lang="ja-JP" altLang="en-US" sz="1300" dirty="0" smtClean="0">
                    <a:solidFill>
                      <a:prstClr val="black"/>
                    </a:solidFill>
                  </a:rPr>
                  <a:t>の</a:t>
                </a:r>
                <a:r>
                  <a:rPr kumimoji="1" lang="ja-JP" altLang="en-US" sz="1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検討結果を踏まえ、</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基本条件や自己水のあり方との整合性を</a:t>
                </a:r>
                <a:r>
                  <a:rPr kumimoji="1" lang="ja-JP" altLang="en-US" sz="1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図りながら議論</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を進めていく。</a:t>
                </a:r>
                <a:endParaRPr kumimoji="1" lang="en-US"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sp>
        <p:nvSpPr>
          <p:cNvPr id="3" name="テキスト ボックス 2"/>
          <p:cNvSpPr txBox="1"/>
          <p:nvPr/>
        </p:nvSpPr>
        <p:spPr>
          <a:xfrm>
            <a:off x="281350" y="751664"/>
            <a:ext cx="7877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府域一水道に向けた水道のあり方協議会</a:t>
            </a:r>
          </a:p>
        </p:txBody>
      </p:sp>
      <p:sp>
        <p:nvSpPr>
          <p:cNvPr id="12" name="スライド番号プレースホルダー 11"/>
          <p:cNvSpPr>
            <a:spLocks noGrp="1"/>
          </p:cNvSpPr>
          <p:nvPr>
            <p:ph type="sldNum" sz="quarter" idx="12"/>
          </p:nvPr>
        </p:nvSpPr>
        <p:spPr>
          <a:xfrm>
            <a:off x="7086600" y="6492875"/>
            <a:ext cx="2057400" cy="365125"/>
          </a:xfrm>
        </p:spPr>
        <p:txBody>
          <a:bodyPr/>
          <a:lstStyle/>
          <a:p>
            <a:fld id="{0852C555-0D64-4388-834A-3E059AADB174}" type="slidenum">
              <a:rPr lang="ja-JP" altLang="en-US" smtClean="0"/>
              <a:pPr/>
              <a:t>28</a:t>
            </a:fld>
            <a:endParaRPr lang="ja-JP" altLang="en-US" dirty="0"/>
          </a:p>
        </p:txBody>
      </p:sp>
    </p:spTree>
    <p:extLst>
      <p:ext uri="{BB962C8B-B14F-4D97-AF65-F5344CB8AC3E}">
        <p14:creationId xmlns:p14="http://schemas.microsoft.com/office/powerpoint/2010/main" val="1646481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0336" y="808372"/>
            <a:ext cx="25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府による情報発信</a:t>
            </a:r>
          </a:p>
        </p:txBody>
      </p:sp>
      <p:sp>
        <p:nvSpPr>
          <p:cNvPr id="10" name="テキスト ボックス 9"/>
          <p:cNvSpPr txBox="1"/>
          <p:nvPr/>
        </p:nvSpPr>
        <p:spPr>
          <a:xfrm>
            <a:off x="24944" y="4843347"/>
            <a:ext cx="2029052" cy="692497"/>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defRPr/>
            </a:pPr>
            <a:r>
              <a:rPr lang="ja-JP" altLang="en-US" sz="1300" dirty="0">
                <a:solidFill>
                  <a:prstClr val="black"/>
                </a:solidFill>
                <a:latin typeface="Meiryo UI" panose="020B0604030504040204" pitchFamily="50" charset="-128"/>
                <a:ea typeface="Meiryo UI" panose="020B0604030504040204" pitchFamily="50" charset="-128"/>
              </a:rPr>
              <a:t>事業概要</a:t>
            </a:r>
            <a:endParaRPr lang="en-US" altLang="ja-JP" sz="1300" dirty="0">
              <a:solidFill>
                <a:prstClr val="black"/>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300" dirty="0">
                <a:solidFill>
                  <a:prstClr val="black"/>
                </a:solidFill>
                <a:latin typeface="Meiryo UI" panose="020B0604030504040204" pitchFamily="50" charset="-128"/>
                <a:ea typeface="Meiryo UI" panose="020B0604030504040204" pitchFamily="50" charset="-128"/>
              </a:rPr>
              <a:t>施設規模</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dirty="0">
                <a:solidFill>
                  <a:prstClr val="black"/>
                </a:solidFill>
                <a:latin typeface="Meiryo UI" panose="020B0604030504040204" pitchFamily="50" charset="-128"/>
                <a:ea typeface="Meiryo UI" panose="020B0604030504040204" pitchFamily="50" charset="-128"/>
              </a:rPr>
              <a:t>経営</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状況</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136376" y="4843347"/>
            <a:ext cx="2096800" cy="692497"/>
          </a:xfrm>
          <a:prstGeom prst="rect">
            <a:avLst/>
          </a:prstGeom>
          <a:solidFill>
            <a:schemeClr val="accent5">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耐震化や経営状況に関する府内事業体との比較分析</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315556" y="4843347"/>
            <a:ext cx="2171663" cy="692497"/>
          </a:xfrm>
          <a:prstGeom prst="rect">
            <a:avLst/>
          </a:prstGeom>
          <a:solidFill>
            <a:schemeClr val="accent5">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計画策定状況</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耐震化の目標設定</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69598" y="4843347"/>
            <a:ext cx="2574401" cy="692497"/>
          </a:xfrm>
          <a:prstGeom prst="rect">
            <a:avLst/>
          </a:prstGeom>
          <a:solidFill>
            <a:schemeClr val="accent5">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給水人口と収入の見通し</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施設更新需要の見通し</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収支の見通し</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304293" y="4238335"/>
            <a:ext cx="2172175" cy="523220"/>
          </a:xfrm>
          <a:prstGeom prst="rect">
            <a:avLst/>
          </a:prstGeom>
          <a:solidFill>
            <a:schemeClr val="accent5">
              <a:lumMod val="60000"/>
              <a:lumOff val="40000"/>
            </a:schemeClr>
          </a:solidFill>
        </p:spPr>
        <p:txBody>
          <a:bodyPr wrap="square" rtlCol="0" anchor="ctr">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rPr>
              <a:t>耐震化</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計画等の状況</a:t>
            </a:r>
          </a:p>
        </p:txBody>
      </p:sp>
      <p:sp>
        <p:nvSpPr>
          <p:cNvPr id="16" name="テキスト ボックス 15"/>
          <p:cNvSpPr txBox="1"/>
          <p:nvPr/>
        </p:nvSpPr>
        <p:spPr>
          <a:xfrm>
            <a:off x="6550362" y="4238335"/>
            <a:ext cx="2593637" cy="523220"/>
          </a:xfrm>
          <a:prstGeom prst="rect">
            <a:avLst/>
          </a:prstGeom>
          <a:solidFill>
            <a:schemeClr val="accent5">
              <a:lumMod val="60000"/>
              <a:lumOff val="4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将来的</a:t>
            </a:r>
            <a:r>
              <a:rPr lang="ja-JP" altLang="en-US" sz="1400" b="1" dirty="0">
                <a:solidFill>
                  <a:prstClr val="black"/>
                </a:solidFill>
                <a:latin typeface="Meiryo UI" panose="020B0604030504040204" pitchFamily="50" charset="-128"/>
                <a:ea typeface="Meiryo UI" panose="020B0604030504040204" pitchFamily="50" charset="-128"/>
              </a:rPr>
              <a:t>な水需要や施設更新を踏まえた収支見通し</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7693" y="4238335"/>
            <a:ext cx="4192707" cy="523220"/>
          </a:xfrm>
          <a:prstGeom prst="rect">
            <a:avLst/>
          </a:prstGeom>
          <a:solidFill>
            <a:schemeClr val="accent5">
              <a:lumMod val="60000"/>
              <a:lumOff val="40000"/>
            </a:schemeClr>
          </a:solidFill>
        </p:spPr>
        <p:txBody>
          <a:bodyPr wrap="square" rtlCol="0" anchor="ctr">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各事業体の</a:t>
            </a:r>
            <a:r>
              <a:rPr lang="ja-JP" altLang="en-US" sz="1400" b="1" dirty="0">
                <a:solidFill>
                  <a:prstClr val="black"/>
                </a:solidFill>
                <a:latin typeface="Meiryo UI" panose="020B0604030504040204" pitchFamily="50" charset="-128"/>
                <a:ea typeface="Meiryo UI" panose="020B0604030504040204" pitchFamily="50" charset="-128"/>
              </a:rPr>
              <a:t>現状・課題</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右矢印 24"/>
          <p:cNvSpPr/>
          <p:nvPr/>
        </p:nvSpPr>
        <p:spPr>
          <a:xfrm>
            <a:off x="4300611" y="2798600"/>
            <a:ext cx="4405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右矢印 25"/>
          <p:cNvSpPr/>
          <p:nvPr/>
        </p:nvSpPr>
        <p:spPr>
          <a:xfrm>
            <a:off x="1724240" y="2814827"/>
            <a:ext cx="4405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2" name="角丸四角形 31"/>
          <p:cNvSpPr/>
          <p:nvPr/>
        </p:nvSpPr>
        <p:spPr>
          <a:xfrm>
            <a:off x="8091233" y="1978893"/>
            <a:ext cx="878653" cy="6368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経営統合</a:t>
            </a:r>
          </a:p>
        </p:txBody>
      </p:sp>
      <p:sp>
        <p:nvSpPr>
          <p:cNvPr id="33" name="角丸四角形 32"/>
          <p:cNvSpPr/>
          <p:nvPr/>
        </p:nvSpPr>
        <p:spPr>
          <a:xfrm>
            <a:off x="8055666" y="2620165"/>
            <a:ext cx="884499" cy="6368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施設の</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共同設置・</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共同利用</a:t>
            </a:r>
          </a:p>
        </p:txBody>
      </p:sp>
      <p:sp>
        <p:nvSpPr>
          <p:cNvPr id="34" name="角丸四角形 33"/>
          <p:cNvSpPr/>
          <p:nvPr/>
        </p:nvSpPr>
        <p:spPr>
          <a:xfrm>
            <a:off x="8055665" y="3260799"/>
            <a:ext cx="884499" cy="6368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管理の</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一体化</a:t>
            </a:r>
          </a:p>
        </p:txBody>
      </p:sp>
      <p:sp>
        <p:nvSpPr>
          <p:cNvPr id="27" name="テキスト ボックス 26"/>
          <p:cNvSpPr txBox="1"/>
          <p:nvPr/>
        </p:nvSpPr>
        <p:spPr>
          <a:xfrm>
            <a:off x="663794" y="71966"/>
            <a:ext cx="786676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持続可能な府域水道事業の構築に向けた府の</a:t>
            </a:r>
            <a:r>
              <a:rPr kumimoji="1"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取組み②</a:t>
            </a:r>
            <a:endParaRPr kumimoji="1" lang="en-US" altLang="ja-JP"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prstClr val="black"/>
                </a:solidFill>
                <a:latin typeface="Meiryo UI" panose="020B0604030504040204" pitchFamily="50" charset="-128"/>
                <a:ea typeface="Meiryo UI" panose="020B0604030504040204" pitchFamily="50" charset="-128"/>
              </a:rPr>
              <a:t>（府による情報発信）</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7693" y="5622047"/>
            <a:ext cx="901302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スケジュール</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　「大阪市」</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等</a:t>
            </a:r>
            <a:r>
              <a:rPr lang="en-US" altLang="ja-JP" sz="1400" dirty="0">
                <a:latin typeface="Meiryo UI" panose="020B0604030504040204" pitchFamily="50" charset="-128"/>
                <a:ea typeface="Meiryo UI" panose="020B0604030504040204" pitchFamily="50" charset="-128"/>
              </a:rPr>
              <a:t>10</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市</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程度については年内に府</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HP</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で公表</a:t>
            </a:r>
          </a:p>
          <a:p>
            <a:pPr>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2019</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年</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３月までに全水道事業体データを府</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HP</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で公表</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予定</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2018</a:t>
            </a:r>
            <a:r>
              <a:rPr lang="ja-JP" altLang="en-US" sz="1400" b="1" dirty="0" smtClean="0">
                <a:latin typeface="Meiryo UI" panose="020B0604030504040204" pitchFamily="50" charset="-128"/>
                <a:ea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rPr>
              <a:t>12</a:t>
            </a:r>
            <a:r>
              <a:rPr lang="ja-JP" altLang="en-US" sz="1400" b="1" dirty="0" smtClean="0">
                <a:latin typeface="Meiryo UI" panose="020B0604030504040204" pitchFamily="50" charset="-128"/>
                <a:ea typeface="Meiryo UI" panose="020B0604030504040204" pitchFamily="50" charset="-128"/>
              </a:rPr>
              <a:t>月</a:t>
            </a:r>
            <a:r>
              <a:rPr lang="ja-JP" altLang="en-US" sz="1400" b="1" dirty="0">
                <a:latin typeface="Meiryo UI" panose="020B0604030504040204" pitchFamily="50" charset="-128"/>
                <a:ea typeface="Meiryo UI" panose="020B0604030504040204" pitchFamily="50" charset="-128"/>
              </a:rPr>
              <a:t>から各月</a:t>
            </a:r>
            <a:r>
              <a:rPr lang="ja-JP" altLang="en-US" sz="1400" b="1" dirty="0" smtClean="0">
                <a:latin typeface="Meiryo UI" panose="020B0604030504040204" pitchFamily="50" charset="-128"/>
                <a:ea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rPr>
              <a:t>10</a:t>
            </a:r>
            <a:r>
              <a:rPr lang="ja-JP" altLang="en-US" sz="1400" b="1" dirty="0" smtClean="0">
                <a:latin typeface="Meiryo UI" panose="020B0604030504040204" pitchFamily="50" charset="-128"/>
                <a:ea typeface="Meiryo UI" panose="020B0604030504040204" pitchFamily="50" charset="-128"/>
              </a:rPr>
              <a:t>市町村</a:t>
            </a:r>
            <a:r>
              <a:rPr lang="ja-JP" altLang="en-US" sz="1400" b="1" dirty="0">
                <a:latin typeface="Meiryo UI" panose="020B0604030504040204" pitchFamily="50" charset="-128"/>
                <a:ea typeface="Meiryo UI" panose="020B0604030504040204" pitchFamily="50" charset="-128"/>
              </a:rPr>
              <a:t>ずつ公表予定</a:t>
            </a:r>
            <a:r>
              <a:rPr lang="ja-JP" altLang="en-US"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2323073" y="2565319"/>
            <a:ext cx="1907327" cy="917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各事業体の課題認識、府民の理解を促進</a:t>
            </a:r>
          </a:p>
        </p:txBody>
      </p:sp>
      <p:sp>
        <p:nvSpPr>
          <p:cNvPr id="8" name="左大かっこ 7"/>
          <p:cNvSpPr/>
          <p:nvPr/>
        </p:nvSpPr>
        <p:spPr>
          <a:xfrm>
            <a:off x="7887334" y="2323748"/>
            <a:ext cx="177887" cy="122466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76437" y="1220336"/>
            <a:ext cx="8488908" cy="523220"/>
          </a:xfrm>
          <a:prstGeom prst="rect">
            <a:avLst/>
          </a:prstGeom>
          <a:noFill/>
        </p:spPr>
        <p:txBody>
          <a:bodyPr wrap="square" rtlCol="0">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rPr>
              <a:t>・　各事業体の経営や耐震化等の現状・課題についてわかりやすく情報発信</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各事業体や府民において経営基盤強化に向けた機運を醸成</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7693" y="3928482"/>
            <a:ext cx="2504753" cy="307777"/>
          </a:xfrm>
          <a:prstGeom prst="rect">
            <a:avLst/>
          </a:prstGeom>
          <a:noFill/>
        </p:spPr>
        <p:txBody>
          <a:bodyPr wrap="square" rtlCol="0">
            <a:spAutoFit/>
          </a:bodyPr>
          <a:lstStyle/>
          <a:p>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情報発信の具体的な内容</a:t>
            </a:r>
            <a:r>
              <a:rPr lang="en-US" altLang="ja-JP" sz="1400" dirty="0">
                <a:solidFill>
                  <a:prstClr val="black"/>
                </a:solidFill>
                <a:latin typeface="Meiryo UI" panose="020B0604030504040204" pitchFamily="50" charset="-128"/>
                <a:ea typeface="Meiryo UI" panose="020B0604030504040204" pitchFamily="50" charset="-128"/>
              </a:rPr>
              <a:t>》</a:t>
            </a:r>
          </a:p>
        </p:txBody>
      </p:sp>
      <p:sp>
        <p:nvSpPr>
          <p:cNvPr id="22" name="正方形/長方形 21"/>
          <p:cNvSpPr/>
          <p:nvPr/>
        </p:nvSpPr>
        <p:spPr>
          <a:xfrm>
            <a:off x="276437" y="2565320"/>
            <a:ext cx="1331045" cy="917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各事業体の</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現状・課題を</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情報発信</a:t>
            </a:r>
          </a:p>
        </p:txBody>
      </p:sp>
      <p:sp>
        <p:nvSpPr>
          <p:cNvPr id="30" name="正方形/長方形 29"/>
          <p:cNvSpPr/>
          <p:nvPr/>
        </p:nvSpPr>
        <p:spPr>
          <a:xfrm>
            <a:off x="4808112" y="2565319"/>
            <a:ext cx="1694774" cy="917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経営基盤強化</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に向けた</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機運醸成</a:t>
            </a:r>
          </a:p>
        </p:txBody>
      </p:sp>
      <p:sp>
        <p:nvSpPr>
          <p:cNvPr id="19" name="楕円 18"/>
          <p:cNvSpPr/>
          <p:nvPr/>
        </p:nvSpPr>
        <p:spPr>
          <a:xfrm>
            <a:off x="6869809" y="2606263"/>
            <a:ext cx="1229459" cy="6521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広域化</a:t>
            </a:r>
          </a:p>
        </p:txBody>
      </p:sp>
      <p:sp>
        <p:nvSpPr>
          <p:cNvPr id="39" name="右矢印 38"/>
          <p:cNvSpPr/>
          <p:nvPr/>
        </p:nvSpPr>
        <p:spPr>
          <a:xfrm>
            <a:off x="6553262" y="2699035"/>
            <a:ext cx="440560" cy="48463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30719" y="70027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0852C555-0D64-4388-834A-3E059AADB174}" type="slidenum">
              <a:rPr lang="ja-JP" altLang="en-US" smtClean="0"/>
              <a:pPr/>
              <a:t>29</a:t>
            </a:fld>
            <a:endParaRPr lang="ja-JP" altLang="en-US"/>
          </a:p>
        </p:txBody>
      </p:sp>
    </p:spTree>
    <p:extLst>
      <p:ext uri="{BB962C8B-B14F-4D97-AF65-F5344CB8AC3E}">
        <p14:creationId xmlns:p14="http://schemas.microsoft.com/office/powerpoint/2010/main" val="318298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61624D16-5E49-44C8-A6EB-736FA09B78EB}"/>
              </a:ext>
            </a:extLst>
          </p:cNvPr>
          <p:cNvSpPr txBox="1"/>
          <p:nvPr/>
        </p:nvSpPr>
        <p:spPr>
          <a:xfrm>
            <a:off x="648000" y="799668"/>
            <a:ext cx="5152513"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はじめに（目的・位置づけ）</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12000" y="1811165"/>
            <a:ext cx="7920000" cy="4247317"/>
          </a:xfrm>
          <a:prstGeom prst="rect">
            <a:avLst/>
          </a:prstGeom>
          <a:noFill/>
        </p:spPr>
        <p:txBody>
          <a:bodyPr wrap="square" rtlCol="0">
            <a:spAutoFit/>
          </a:bodyPr>
          <a:lstStyle/>
          <a:p>
            <a:pPr marL="285750" indent="-285750">
              <a:buFont typeface="Arial" panose="020B0604020202020204" pitchFamily="34" charset="0"/>
              <a:buChar char="•"/>
            </a:pP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大阪の水道事業は、水</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需要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減少</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老朽施設</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の更新・</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耐震化</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、人材不足</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技術継承など様々な課題に直面して</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大阪市は</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、副首都推進本部会議の下、</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2017</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年８月</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に「大阪府市水道</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検討チーム</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を設置し、</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大阪における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水道</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事業</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の持続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可能性</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観点</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から、「府域水道事業の最適化」について検討を行</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っている。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前回</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月（第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回副首都推進本部会議）の報告では、</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府域全体で供給能力が過剰となる中、府域供給量の</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割を占める淀川を水源とした９つの浄水場の最適化に焦点を絞り、試算結果を示した</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ところである。</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次ページ参照</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pPr marL="171450" indent="-1714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今回の調査では、調査の対象を府内市町村の</a:t>
            </a:r>
            <a:r>
              <a:rPr lang="ja-JP" altLang="en-US" dirty="0" smtClean="0">
                <a:latin typeface="Meiryo UI" panose="020B0604030504040204" pitchFamily="50" charset="-128"/>
                <a:ea typeface="Meiryo UI" panose="020B0604030504040204" pitchFamily="50" charset="-128"/>
              </a:rPr>
              <a:t>水道のうち、</a:t>
            </a:r>
            <a:r>
              <a:rPr lang="ja-JP" altLang="en-US" dirty="0">
                <a:latin typeface="Meiryo UI" panose="020B0604030504040204" pitchFamily="50" charset="-128"/>
                <a:ea typeface="Meiryo UI" panose="020B0604030504040204" pitchFamily="50" charset="-128"/>
              </a:rPr>
              <a:t>資産の大半を占める管路の更新問題</a:t>
            </a:r>
            <a:r>
              <a:rPr lang="ja-JP" altLang="en-US" dirty="0" smtClean="0">
                <a:latin typeface="Meiryo UI" panose="020B0604030504040204" pitchFamily="50" charset="-128"/>
                <a:ea typeface="Meiryo UI" panose="020B0604030504040204" pitchFamily="50" charset="-128"/>
              </a:rPr>
              <a:t>を中心に</a:t>
            </a:r>
            <a:r>
              <a:rPr lang="ja-JP" altLang="en-US" dirty="0">
                <a:latin typeface="Meiryo UI" panose="020B0604030504040204" pitchFamily="50" charset="-128"/>
                <a:ea typeface="Meiryo UI" panose="020B0604030504040204" pitchFamily="50" charset="-128"/>
              </a:rPr>
              <a:t>、その現状分析や課題への対応策について検討を行った。</a:t>
            </a:r>
            <a:endParaRPr lang="en-US" altLang="ja-JP"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648000" y="1405719"/>
            <a:ext cx="78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0852C555-0D64-4388-834A-3E059AADB174}" type="slidenum">
              <a:rPr lang="ja-JP" altLang="en-US" smtClean="0"/>
              <a:pPr/>
              <a:t>3</a:t>
            </a:fld>
            <a:endParaRPr lang="ja-JP" altLang="en-US" dirty="0"/>
          </a:p>
        </p:txBody>
      </p:sp>
    </p:spTree>
    <p:extLst>
      <p:ext uri="{BB962C8B-B14F-4D97-AF65-F5344CB8AC3E}">
        <p14:creationId xmlns:p14="http://schemas.microsoft.com/office/powerpoint/2010/main" val="3942534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48051" y="26431"/>
            <a:ext cx="3935693" cy="369332"/>
          </a:xfrm>
          <a:prstGeom prst="rect">
            <a:avLst/>
          </a:prstGeom>
          <a:noFill/>
        </p:spPr>
        <p:txBody>
          <a:bodyPr wrap="none" rtlCol="0">
            <a:spAutoFit/>
          </a:bodyPr>
          <a:lstStyle/>
          <a:p>
            <a:r>
              <a:rPr lang="ja-JP" altLang="en-US" b="1" dirty="0">
                <a:solidFill>
                  <a:prstClr val="black"/>
                </a:solidFill>
                <a:latin typeface="Meiryo UI" panose="020B0604030504040204" pitchFamily="50" charset="-128"/>
                <a:ea typeface="Meiryo UI" panose="020B0604030504040204" pitchFamily="50" charset="-128"/>
              </a:rPr>
              <a:t>大阪市と他の水道事業者との連携事例</a:t>
            </a:r>
          </a:p>
        </p:txBody>
      </p:sp>
      <p:grpSp>
        <p:nvGrpSpPr>
          <p:cNvPr id="225" name="グループ化 224"/>
          <p:cNvGrpSpPr/>
          <p:nvPr/>
        </p:nvGrpSpPr>
        <p:grpSpPr>
          <a:xfrm>
            <a:off x="450761" y="2830428"/>
            <a:ext cx="4893971" cy="3918100"/>
            <a:chOff x="923925" y="2379663"/>
            <a:chExt cx="5322888" cy="4224337"/>
          </a:xfrm>
        </p:grpSpPr>
        <p:sp>
          <p:nvSpPr>
            <p:cNvPr id="3" name="AutoShape 3"/>
            <p:cNvSpPr>
              <a:spLocks noChangeAspect="1" noChangeArrowheads="1" noTextEdit="1"/>
            </p:cNvSpPr>
            <p:nvPr/>
          </p:nvSpPr>
          <p:spPr bwMode="auto">
            <a:xfrm>
              <a:off x="923925" y="2379663"/>
              <a:ext cx="5322888"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endParaRPr>
            </a:p>
          </p:txBody>
        </p:sp>
        <p:grpSp>
          <p:nvGrpSpPr>
            <p:cNvPr id="224" name="グループ化 223"/>
            <p:cNvGrpSpPr/>
            <p:nvPr/>
          </p:nvGrpSpPr>
          <p:grpSpPr>
            <a:xfrm>
              <a:off x="1758951" y="2382838"/>
              <a:ext cx="3275012" cy="4208462"/>
              <a:chOff x="1758951" y="2382838"/>
              <a:chExt cx="3275012" cy="4208462"/>
            </a:xfrm>
          </p:grpSpPr>
          <p:sp>
            <p:nvSpPr>
              <p:cNvPr id="25" name="Freeform 6"/>
              <p:cNvSpPr>
                <a:spLocks/>
              </p:cNvSpPr>
              <p:nvPr/>
            </p:nvSpPr>
            <p:spPr bwMode="auto">
              <a:xfrm>
                <a:off x="3060701" y="2382838"/>
                <a:ext cx="1223963" cy="928687"/>
              </a:xfrm>
              <a:custGeom>
                <a:avLst/>
                <a:gdLst>
                  <a:gd name="T0" fmla="*/ 29 w 771"/>
                  <a:gd name="T1" fmla="*/ 239 h 585"/>
                  <a:gd name="T2" fmla="*/ 153 w 771"/>
                  <a:gd name="T3" fmla="*/ 229 h 585"/>
                  <a:gd name="T4" fmla="*/ 258 w 771"/>
                  <a:gd name="T5" fmla="*/ 137 h 585"/>
                  <a:gd name="T6" fmla="*/ 272 w 771"/>
                  <a:gd name="T7" fmla="*/ 90 h 585"/>
                  <a:gd name="T8" fmla="*/ 344 w 771"/>
                  <a:gd name="T9" fmla="*/ 100 h 585"/>
                  <a:gd name="T10" fmla="*/ 362 w 771"/>
                  <a:gd name="T11" fmla="*/ 114 h 585"/>
                  <a:gd name="T12" fmla="*/ 442 w 771"/>
                  <a:gd name="T13" fmla="*/ 129 h 585"/>
                  <a:gd name="T14" fmla="*/ 460 w 771"/>
                  <a:gd name="T15" fmla="*/ 106 h 585"/>
                  <a:gd name="T16" fmla="*/ 489 w 771"/>
                  <a:gd name="T17" fmla="*/ 118 h 585"/>
                  <a:gd name="T18" fmla="*/ 499 w 771"/>
                  <a:gd name="T19" fmla="*/ 51 h 585"/>
                  <a:gd name="T20" fmla="*/ 595 w 771"/>
                  <a:gd name="T21" fmla="*/ 6 h 585"/>
                  <a:gd name="T22" fmla="*/ 626 w 771"/>
                  <a:gd name="T23" fmla="*/ 47 h 585"/>
                  <a:gd name="T24" fmla="*/ 626 w 771"/>
                  <a:gd name="T25" fmla="*/ 94 h 585"/>
                  <a:gd name="T26" fmla="*/ 677 w 771"/>
                  <a:gd name="T27" fmla="*/ 104 h 585"/>
                  <a:gd name="T28" fmla="*/ 698 w 771"/>
                  <a:gd name="T29" fmla="*/ 141 h 585"/>
                  <a:gd name="T30" fmla="*/ 724 w 771"/>
                  <a:gd name="T31" fmla="*/ 200 h 585"/>
                  <a:gd name="T32" fmla="*/ 753 w 771"/>
                  <a:gd name="T33" fmla="*/ 262 h 585"/>
                  <a:gd name="T34" fmla="*/ 755 w 771"/>
                  <a:gd name="T35" fmla="*/ 331 h 585"/>
                  <a:gd name="T36" fmla="*/ 749 w 771"/>
                  <a:gd name="T37" fmla="*/ 403 h 585"/>
                  <a:gd name="T38" fmla="*/ 683 w 771"/>
                  <a:gd name="T39" fmla="*/ 415 h 585"/>
                  <a:gd name="T40" fmla="*/ 665 w 771"/>
                  <a:gd name="T41" fmla="*/ 411 h 585"/>
                  <a:gd name="T42" fmla="*/ 646 w 771"/>
                  <a:gd name="T43" fmla="*/ 413 h 585"/>
                  <a:gd name="T44" fmla="*/ 624 w 771"/>
                  <a:gd name="T45" fmla="*/ 413 h 585"/>
                  <a:gd name="T46" fmla="*/ 599 w 771"/>
                  <a:gd name="T47" fmla="*/ 389 h 585"/>
                  <a:gd name="T48" fmla="*/ 559 w 771"/>
                  <a:gd name="T49" fmla="*/ 426 h 585"/>
                  <a:gd name="T50" fmla="*/ 581 w 771"/>
                  <a:gd name="T51" fmla="*/ 440 h 585"/>
                  <a:gd name="T52" fmla="*/ 540 w 771"/>
                  <a:gd name="T53" fmla="*/ 464 h 585"/>
                  <a:gd name="T54" fmla="*/ 544 w 771"/>
                  <a:gd name="T55" fmla="*/ 524 h 585"/>
                  <a:gd name="T56" fmla="*/ 593 w 771"/>
                  <a:gd name="T57" fmla="*/ 516 h 585"/>
                  <a:gd name="T58" fmla="*/ 563 w 771"/>
                  <a:gd name="T59" fmla="*/ 581 h 585"/>
                  <a:gd name="T60" fmla="*/ 509 w 771"/>
                  <a:gd name="T61" fmla="*/ 581 h 585"/>
                  <a:gd name="T62" fmla="*/ 489 w 771"/>
                  <a:gd name="T63" fmla="*/ 581 h 585"/>
                  <a:gd name="T64" fmla="*/ 471 w 771"/>
                  <a:gd name="T65" fmla="*/ 585 h 585"/>
                  <a:gd name="T66" fmla="*/ 462 w 771"/>
                  <a:gd name="T67" fmla="*/ 554 h 585"/>
                  <a:gd name="T68" fmla="*/ 411 w 771"/>
                  <a:gd name="T69" fmla="*/ 524 h 585"/>
                  <a:gd name="T70" fmla="*/ 395 w 771"/>
                  <a:gd name="T71" fmla="*/ 505 h 585"/>
                  <a:gd name="T72" fmla="*/ 381 w 771"/>
                  <a:gd name="T73" fmla="*/ 493 h 585"/>
                  <a:gd name="T74" fmla="*/ 346 w 771"/>
                  <a:gd name="T75" fmla="*/ 505 h 585"/>
                  <a:gd name="T76" fmla="*/ 319 w 771"/>
                  <a:gd name="T77" fmla="*/ 487 h 585"/>
                  <a:gd name="T78" fmla="*/ 313 w 771"/>
                  <a:gd name="T79" fmla="*/ 450 h 585"/>
                  <a:gd name="T80" fmla="*/ 297 w 771"/>
                  <a:gd name="T81" fmla="*/ 434 h 585"/>
                  <a:gd name="T82" fmla="*/ 321 w 771"/>
                  <a:gd name="T83" fmla="*/ 417 h 585"/>
                  <a:gd name="T84" fmla="*/ 305 w 771"/>
                  <a:gd name="T85" fmla="*/ 374 h 585"/>
                  <a:gd name="T86" fmla="*/ 336 w 771"/>
                  <a:gd name="T87" fmla="*/ 350 h 585"/>
                  <a:gd name="T88" fmla="*/ 297 w 771"/>
                  <a:gd name="T89" fmla="*/ 329 h 585"/>
                  <a:gd name="T90" fmla="*/ 237 w 771"/>
                  <a:gd name="T91" fmla="*/ 309 h 585"/>
                  <a:gd name="T92" fmla="*/ 170 w 771"/>
                  <a:gd name="T93" fmla="*/ 286 h 585"/>
                  <a:gd name="T94" fmla="*/ 92 w 771"/>
                  <a:gd name="T95" fmla="*/ 276 h 585"/>
                  <a:gd name="T96" fmla="*/ 59 w 771"/>
                  <a:gd name="T97" fmla="*/ 280 h 585"/>
                  <a:gd name="T98" fmla="*/ 31 w 771"/>
                  <a:gd name="T99" fmla="*/ 276 h 585"/>
                  <a:gd name="T100" fmla="*/ 8 w 771"/>
                  <a:gd name="T101" fmla="*/ 262 h 585"/>
                  <a:gd name="T102" fmla="*/ 0 w 771"/>
                  <a:gd name="T103" fmla="*/ 24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585">
                    <a:moveTo>
                      <a:pt x="10" y="221"/>
                    </a:moveTo>
                    <a:lnTo>
                      <a:pt x="29" y="239"/>
                    </a:lnTo>
                    <a:lnTo>
                      <a:pt x="141" y="239"/>
                    </a:lnTo>
                    <a:lnTo>
                      <a:pt x="153" y="229"/>
                    </a:lnTo>
                    <a:lnTo>
                      <a:pt x="160" y="213"/>
                    </a:lnTo>
                    <a:lnTo>
                      <a:pt x="258" y="137"/>
                    </a:lnTo>
                    <a:lnTo>
                      <a:pt x="264" y="108"/>
                    </a:lnTo>
                    <a:lnTo>
                      <a:pt x="272" y="90"/>
                    </a:lnTo>
                    <a:lnTo>
                      <a:pt x="290" y="92"/>
                    </a:lnTo>
                    <a:lnTo>
                      <a:pt x="344" y="100"/>
                    </a:lnTo>
                    <a:lnTo>
                      <a:pt x="360" y="100"/>
                    </a:lnTo>
                    <a:lnTo>
                      <a:pt x="362" y="114"/>
                    </a:lnTo>
                    <a:lnTo>
                      <a:pt x="424" y="129"/>
                    </a:lnTo>
                    <a:lnTo>
                      <a:pt x="442" y="129"/>
                    </a:lnTo>
                    <a:lnTo>
                      <a:pt x="454" y="123"/>
                    </a:lnTo>
                    <a:lnTo>
                      <a:pt x="460" y="106"/>
                    </a:lnTo>
                    <a:lnTo>
                      <a:pt x="468" y="108"/>
                    </a:lnTo>
                    <a:lnTo>
                      <a:pt x="489" y="118"/>
                    </a:lnTo>
                    <a:lnTo>
                      <a:pt x="501" y="108"/>
                    </a:lnTo>
                    <a:lnTo>
                      <a:pt x="499" y="51"/>
                    </a:lnTo>
                    <a:lnTo>
                      <a:pt x="538" y="0"/>
                    </a:lnTo>
                    <a:lnTo>
                      <a:pt x="595" y="6"/>
                    </a:lnTo>
                    <a:lnTo>
                      <a:pt x="644" y="18"/>
                    </a:lnTo>
                    <a:lnTo>
                      <a:pt x="626" y="47"/>
                    </a:lnTo>
                    <a:lnTo>
                      <a:pt x="618" y="74"/>
                    </a:lnTo>
                    <a:lnTo>
                      <a:pt x="626" y="94"/>
                    </a:lnTo>
                    <a:lnTo>
                      <a:pt x="659" y="116"/>
                    </a:lnTo>
                    <a:lnTo>
                      <a:pt x="677" y="104"/>
                    </a:lnTo>
                    <a:lnTo>
                      <a:pt x="698" y="106"/>
                    </a:lnTo>
                    <a:lnTo>
                      <a:pt x="698" y="141"/>
                    </a:lnTo>
                    <a:lnTo>
                      <a:pt x="694" y="182"/>
                    </a:lnTo>
                    <a:lnTo>
                      <a:pt x="724" y="200"/>
                    </a:lnTo>
                    <a:lnTo>
                      <a:pt x="755" y="239"/>
                    </a:lnTo>
                    <a:lnTo>
                      <a:pt x="753" y="262"/>
                    </a:lnTo>
                    <a:lnTo>
                      <a:pt x="771" y="309"/>
                    </a:lnTo>
                    <a:lnTo>
                      <a:pt x="755" y="331"/>
                    </a:lnTo>
                    <a:lnTo>
                      <a:pt x="761" y="393"/>
                    </a:lnTo>
                    <a:lnTo>
                      <a:pt x="749" y="403"/>
                    </a:lnTo>
                    <a:lnTo>
                      <a:pt x="722" y="401"/>
                    </a:lnTo>
                    <a:lnTo>
                      <a:pt x="683" y="415"/>
                    </a:lnTo>
                    <a:lnTo>
                      <a:pt x="681" y="407"/>
                    </a:lnTo>
                    <a:lnTo>
                      <a:pt x="665" y="411"/>
                    </a:lnTo>
                    <a:lnTo>
                      <a:pt x="665" y="411"/>
                    </a:lnTo>
                    <a:lnTo>
                      <a:pt x="646" y="413"/>
                    </a:lnTo>
                    <a:lnTo>
                      <a:pt x="624" y="413"/>
                    </a:lnTo>
                    <a:lnTo>
                      <a:pt x="624" y="413"/>
                    </a:lnTo>
                    <a:lnTo>
                      <a:pt x="608" y="415"/>
                    </a:lnTo>
                    <a:lnTo>
                      <a:pt x="599" y="389"/>
                    </a:lnTo>
                    <a:lnTo>
                      <a:pt x="559" y="405"/>
                    </a:lnTo>
                    <a:lnTo>
                      <a:pt x="559" y="426"/>
                    </a:lnTo>
                    <a:lnTo>
                      <a:pt x="567" y="440"/>
                    </a:lnTo>
                    <a:lnTo>
                      <a:pt x="581" y="440"/>
                    </a:lnTo>
                    <a:lnTo>
                      <a:pt x="581" y="456"/>
                    </a:lnTo>
                    <a:lnTo>
                      <a:pt x="540" y="464"/>
                    </a:lnTo>
                    <a:lnTo>
                      <a:pt x="516" y="526"/>
                    </a:lnTo>
                    <a:lnTo>
                      <a:pt x="544" y="524"/>
                    </a:lnTo>
                    <a:lnTo>
                      <a:pt x="561" y="510"/>
                    </a:lnTo>
                    <a:lnTo>
                      <a:pt x="593" y="516"/>
                    </a:lnTo>
                    <a:lnTo>
                      <a:pt x="589" y="557"/>
                    </a:lnTo>
                    <a:lnTo>
                      <a:pt x="563" y="581"/>
                    </a:lnTo>
                    <a:lnTo>
                      <a:pt x="526" y="579"/>
                    </a:lnTo>
                    <a:lnTo>
                      <a:pt x="509" y="581"/>
                    </a:lnTo>
                    <a:lnTo>
                      <a:pt x="495" y="575"/>
                    </a:lnTo>
                    <a:lnTo>
                      <a:pt x="489" y="581"/>
                    </a:lnTo>
                    <a:lnTo>
                      <a:pt x="481" y="581"/>
                    </a:lnTo>
                    <a:lnTo>
                      <a:pt x="471" y="585"/>
                    </a:lnTo>
                    <a:lnTo>
                      <a:pt x="462" y="567"/>
                    </a:lnTo>
                    <a:lnTo>
                      <a:pt x="462" y="554"/>
                    </a:lnTo>
                    <a:lnTo>
                      <a:pt x="426" y="542"/>
                    </a:lnTo>
                    <a:lnTo>
                      <a:pt x="411" y="524"/>
                    </a:lnTo>
                    <a:lnTo>
                      <a:pt x="403" y="528"/>
                    </a:lnTo>
                    <a:lnTo>
                      <a:pt x="395" y="505"/>
                    </a:lnTo>
                    <a:lnTo>
                      <a:pt x="395" y="495"/>
                    </a:lnTo>
                    <a:lnTo>
                      <a:pt x="381" y="493"/>
                    </a:lnTo>
                    <a:lnTo>
                      <a:pt x="368" y="485"/>
                    </a:lnTo>
                    <a:lnTo>
                      <a:pt x="346" y="505"/>
                    </a:lnTo>
                    <a:lnTo>
                      <a:pt x="327" y="501"/>
                    </a:lnTo>
                    <a:lnTo>
                      <a:pt x="319" y="487"/>
                    </a:lnTo>
                    <a:lnTo>
                      <a:pt x="301" y="471"/>
                    </a:lnTo>
                    <a:lnTo>
                      <a:pt x="313" y="450"/>
                    </a:lnTo>
                    <a:lnTo>
                      <a:pt x="309" y="442"/>
                    </a:lnTo>
                    <a:lnTo>
                      <a:pt x="297" y="434"/>
                    </a:lnTo>
                    <a:lnTo>
                      <a:pt x="301" y="428"/>
                    </a:lnTo>
                    <a:lnTo>
                      <a:pt x="321" y="417"/>
                    </a:lnTo>
                    <a:lnTo>
                      <a:pt x="315" y="397"/>
                    </a:lnTo>
                    <a:lnTo>
                      <a:pt x="305" y="374"/>
                    </a:lnTo>
                    <a:lnTo>
                      <a:pt x="319" y="358"/>
                    </a:lnTo>
                    <a:lnTo>
                      <a:pt x="336" y="350"/>
                    </a:lnTo>
                    <a:lnTo>
                      <a:pt x="313" y="338"/>
                    </a:lnTo>
                    <a:lnTo>
                      <a:pt x="297" y="329"/>
                    </a:lnTo>
                    <a:lnTo>
                      <a:pt x="272" y="331"/>
                    </a:lnTo>
                    <a:lnTo>
                      <a:pt x="237" y="309"/>
                    </a:lnTo>
                    <a:lnTo>
                      <a:pt x="217" y="305"/>
                    </a:lnTo>
                    <a:lnTo>
                      <a:pt x="170" y="286"/>
                    </a:lnTo>
                    <a:lnTo>
                      <a:pt x="123" y="307"/>
                    </a:lnTo>
                    <a:lnTo>
                      <a:pt x="92" y="276"/>
                    </a:lnTo>
                    <a:lnTo>
                      <a:pt x="72" y="293"/>
                    </a:lnTo>
                    <a:lnTo>
                      <a:pt x="59" y="280"/>
                    </a:lnTo>
                    <a:lnTo>
                      <a:pt x="45" y="286"/>
                    </a:lnTo>
                    <a:lnTo>
                      <a:pt x="31" y="276"/>
                    </a:lnTo>
                    <a:lnTo>
                      <a:pt x="14" y="280"/>
                    </a:lnTo>
                    <a:lnTo>
                      <a:pt x="8" y="262"/>
                    </a:lnTo>
                    <a:lnTo>
                      <a:pt x="0" y="264"/>
                    </a:lnTo>
                    <a:lnTo>
                      <a:pt x="0" y="247"/>
                    </a:lnTo>
                    <a:lnTo>
                      <a:pt x="10"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9" name="Freeform 10"/>
              <p:cNvSpPr>
                <a:spLocks/>
              </p:cNvSpPr>
              <p:nvPr/>
            </p:nvSpPr>
            <p:spPr bwMode="auto">
              <a:xfrm>
                <a:off x="2436813" y="5703888"/>
                <a:ext cx="92075" cy="87312"/>
              </a:xfrm>
              <a:custGeom>
                <a:avLst/>
                <a:gdLst>
                  <a:gd name="T0" fmla="*/ 38 w 58"/>
                  <a:gd name="T1" fmla="*/ 0 h 55"/>
                  <a:gd name="T2" fmla="*/ 58 w 58"/>
                  <a:gd name="T3" fmla="*/ 28 h 55"/>
                  <a:gd name="T4" fmla="*/ 20 w 58"/>
                  <a:gd name="T5" fmla="*/ 55 h 55"/>
                  <a:gd name="T6" fmla="*/ 0 w 58"/>
                  <a:gd name="T7" fmla="*/ 27 h 55"/>
                  <a:gd name="T8" fmla="*/ 38 w 58"/>
                  <a:gd name="T9" fmla="*/ 0 h 55"/>
                </a:gdLst>
                <a:ahLst/>
                <a:cxnLst>
                  <a:cxn ang="0">
                    <a:pos x="T0" y="T1"/>
                  </a:cxn>
                  <a:cxn ang="0">
                    <a:pos x="T2" y="T3"/>
                  </a:cxn>
                  <a:cxn ang="0">
                    <a:pos x="T4" y="T5"/>
                  </a:cxn>
                  <a:cxn ang="0">
                    <a:pos x="T6" y="T7"/>
                  </a:cxn>
                  <a:cxn ang="0">
                    <a:pos x="T8" y="T9"/>
                  </a:cxn>
                </a:cxnLst>
                <a:rect l="0" t="0" r="r" b="b"/>
                <a:pathLst>
                  <a:path w="58" h="55">
                    <a:moveTo>
                      <a:pt x="38" y="0"/>
                    </a:moveTo>
                    <a:lnTo>
                      <a:pt x="58" y="28"/>
                    </a:lnTo>
                    <a:lnTo>
                      <a:pt x="20" y="55"/>
                    </a:lnTo>
                    <a:lnTo>
                      <a:pt x="0" y="27"/>
                    </a:lnTo>
                    <a:lnTo>
                      <a:pt x="38"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0" name="Freeform 11"/>
              <p:cNvSpPr>
                <a:spLocks/>
              </p:cNvSpPr>
              <p:nvPr/>
            </p:nvSpPr>
            <p:spPr bwMode="auto">
              <a:xfrm>
                <a:off x="3205163" y="4062413"/>
                <a:ext cx="741363" cy="533400"/>
              </a:xfrm>
              <a:custGeom>
                <a:avLst/>
                <a:gdLst>
                  <a:gd name="T0" fmla="*/ 0 w 467"/>
                  <a:gd name="T1" fmla="*/ 228 h 336"/>
                  <a:gd name="T2" fmla="*/ 18 w 467"/>
                  <a:gd name="T3" fmla="*/ 210 h 336"/>
                  <a:gd name="T4" fmla="*/ 54 w 467"/>
                  <a:gd name="T5" fmla="*/ 201 h 336"/>
                  <a:gd name="T6" fmla="*/ 67 w 467"/>
                  <a:gd name="T7" fmla="*/ 180 h 336"/>
                  <a:gd name="T8" fmla="*/ 101 w 467"/>
                  <a:gd name="T9" fmla="*/ 167 h 336"/>
                  <a:gd name="T10" fmla="*/ 118 w 467"/>
                  <a:gd name="T11" fmla="*/ 146 h 336"/>
                  <a:gd name="T12" fmla="*/ 110 w 467"/>
                  <a:gd name="T13" fmla="*/ 122 h 336"/>
                  <a:gd name="T14" fmla="*/ 117 w 467"/>
                  <a:gd name="T15" fmla="*/ 113 h 336"/>
                  <a:gd name="T16" fmla="*/ 140 w 467"/>
                  <a:gd name="T17" fmla="*/ 107 h 336"/>
                  <a:gd name="T18" fmla="*/ 161 w 467"/>
                  <a:gd name="T19" fmla="*/ 118 h 336"/>
                  <a:gd name="T20" fmla="*/ 184 w 467"/>
                  <a:gd name="T21" fmla="*/ 117 h 336"/>
                  <a:gd name="T22" fmla="*/ 201 w 467"/>
                  <a:gd name="T23" fmla="*/ 103 h 336"/>
                  <a:gd name="T24" fmla="*/ 218 w 467"/>
                  <a:gd name="T25" fmla="*/ 91 h 336"/>
                  <a:gd name="T26" fmla="*/ 228 w 467"/>
                  <a:gd name="T27" fmla="*/ 60 h 336"/>
                  <a:gd name="T28" fmla="*/ 249 w 467"/>
                  <a:gd name="T29" fmla="*/ 58 h 336"/>
                  <a:gd name="T30" fmla="*/ 269 w 467"/>
                  <a:gd name="T31" fmla="*/ 67 h 336"/>
                  <a:gd name="T32" fmla="*/ 287 w 467"/>
                  <a:gd name="T33" fmla="*/ 76 h 336"/>
                  <a:gd name="T34" fmla="*/ 314 w 467"/>
                  <a:gd name="T35" fmla="*/ 62 h 336"/>
                  <a:gd name="T36" fmla="*/ 339 w 467"/>
                  <a:gd name="T37" fmla="*/ 66 h 336"/>
                  <a:gd name="T38" fmla="*/ 357 w 467"/>
                  <a:gd name="T39" fmla="*/ 54 h 336"/>
                  <a:gd name="T40" fmla="*/ 355 w 467"/>
                  <a:gd name="T41" fmla="*/ 35 h 336"/>
                  <a:gd name="T42" fmla="*/ 378 w 467"/>
                  <a:gd name="T43" fmla="*/ 23 h 336"/>
                  <a:gd name="T44" fmla="*/ 395 w 467"/>
                  <a:gd name="T45" fmla="*/ 0 h 336"/>
                  <a:gd name="T46" fmla="*/ 410 w 467"/>
                  <a:gd name="T47" fmla="*/ 5 h 336"/>
                  <a:gd name="T48" fmla="*/ 410 w 467"/>
                  <a:gd name="T49" fmla="*/ 27 h 336"/>
                  <a:gd name="T50" fmla="*/ 425 w 467"/>
                  <a:gd name="T51" fmla="*/ 38 h 336"/>
                  <a:gd name="T52" fmla="*/ 431 w 467"/>
                  <a:gd name="T53" fmla="*/ 69 h 336"/>
                  <a:gd name="T54" fmla="*/ 443 w 467"/>
                  <a:gd name="T55" fmla="*/ 97 h 336"/>
                  <a:gd name="T56" fmla="*/ 418 w 467"/>
                  <a:gd name="T57" fmla="*/ 109 h 336"/>
                  <a:gd name="T58" fmla="*/ 422 w 467"/>
                  <a:gd name="T59" fmla="*/ 140 h 336"/>
                  <a:gd name="T60" fmla="*/ 447 w 467"/>
                  <a:gd name="T61" fmla="*/ 142 h 336"/>
                  <a:gd name="T62" fmla="*/ 457 w 467"/>
                  <a:gd name="T63" fmla="*/ 162 h 336"/>
                  <a:gd name="T64" fmla="*/ 467 w 467"/>
                  <a:gd name="T65" fmla="*/ 195 h 336"/>
                  <a:gd name="T66" fmla="*/ 467 w 467"/>
                  <a:gd name="T67" fmla="*/ 223 h 336"/>
                  <a:gd name="T68" fmla="*/ 386 w 467"/>
                  <a:gd name="T69" fmla="*/ 222 h 336"/>
                  <a:gd name="T70" fmla="*/ 333 w 467"/>
                  <a:gd name="T71" fmla="*/ 240 h 336"/>
                  <a:gd name="T72" fmla="*/ 321 w 467"/>
                  <a:gd name="T73" fmla="*/ 251 h 336"/>
                  <a:gd name="T74" fmla="*/ 339 w 467"/>
                  <a:gd name="T75" fmla="*/ 255 h 336"/>
                  <a:gd name="T76" fmla="*/ 338 w 467"/>
                  <a:gd name="T77" fmla="*/ 336 h 336"/>
                  <a:gd name="T78" fmla="*/ 280 w 467"/>
                  <a:gd name="T79" fmla="*/ 336 h 336"/>
                  <a:gd name="T80" fmla="*/ 279 w 467"/>
                  <a:gd name="T81" fmla="*/ 256 h 336"/>
                  <a:gd name="T82" fmla="*/ 256 w 467"/>
                  <a:gd name="T83" fmla="*/ 257 h 336"/>
                  <a:gd name="T84" fmla="*/ 238 w 467"/>
                  <a:gd name="T85" fmla="*/ 272 h 336"/>
                  <a:gd name="T86" fmla="*/ 228 w 467"/>
                  <a:gd name="T87" fmla="*/ 257 h 336"/>
                  <a:gd name="T88" fmla="*/ 177 w 467"/>
                  <a:gd name="T89" fmla="*/ 283 h 336"/>
                  <a:gd name="T90" fmla="*/ 135 w 467"/>
                  <a:gd name="T91" fmla="*/ 294 h 336"/>
                  <a:gd name="T92" fmla="*/ 118 w 467"/>
                  <a:gd name="T93" fmla="*/ 313 h 336"/>
                  <a:gd name="T94" fmla="*/ 50 w 467"/>
                  <a:gd name="T95" fmla="*/ 334 h 336"/>
                  <a:gd name="T96" fmla="*/ 29 w 467"/>
                  <a:gd name="T97" fmla="*/ 334 h 336"/>
                  <a:gd name="T98" fmla="*/ 29 w 467"/>
                  <a:gd name="T99" fmla="*/ 320 h 336"/>
                  <a:gd name="T100" fmla="*/ 49 w 467"/>
                  <a:gd name="T101" fmla="*/ 309 h 336"/>
                  <a:gd name="T102" fmla="*/ 47 w 467"/>
                  <a:gd name="T103" fmla="*/ 296 h 336"/>
                  <a:gd name="T104" fmla="*/ 7 w 467"/>
                  <a:gd name="T105" fmla="*/ 310 h 336"/>
                  <a:gd name="T106" fmla="*/ 0 w 467"/>
                  <a:gd name="T107" fmla="*/ 299 h 336"/>
                  <a:gd name="T108" fmla="*/ 34 w 467"/>
                  <a:gd name="T109" fmla="*/ 285 h 336"/>
                  <a:gd name="T110" fmla="*/ 26 w 467"/>
                  <a:gd name="T111" fmla="*/ 256 h 336"/>
                  <a:gd name="T112" fmla="*/ 9 w 467"/>
                  <a:gd name="T113" fmla="*/ 244 h 336"/>
                  <a:gd name="T114" fmla="*/ 0 w 467"/>
                  <a:gd name="T115" fmla="*/ 22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336">
                    <a:moveTo>
                      <a:pt x="0" y="228"/>
                    </a:moveTo>
                    <a:lnTo>
                      <a:pt x="18" y="210"/>
                    </a:lnTo>
                    <a:lnTo>
                      <a:pt x="54" y="201"/>
                    </a:lnTo>
                    <a:lnTo>
                      <a:pt x="67" y="180"/>
                    </a:lnTo>
                    <a:lnTo>
                      <a:pt x="101" y="167"/>
                    </a:lnTo>
                    <a:lnTo>
                      <a:pt x="118" y="146"/>
                    </a:lnTo>
                    <a:lnTo>
                      <a:pt x="110" y="122"/>
                    </a:lnTo>
                    <a:lnTo>
                      <a:pt x="117" y="113"/>
                    </a:lnTo>
                    <a:lnTo>
                      <a:pt x="140" y="107"/>
                    </a:lnTo>
                    <a:lnTo>
                      <a:pt x="161" y="118"/>
                    </a:lnTo>
                    <a:lnTo>
                      <a:pt x="184" y="117"/>
                    </a:lnTo>
                    <a:lnTo>
                      <a:pt x="201" y="103"/>
                    </a:lnTo>
                    <a:lnTo>
                      <a:pt x="218" y="91"/>
                    </a:lnTo>
                    <a:lnTo>
                      <a:pt x="228" y="60"/>
                    </a:lnTo>
                    <a:lnTo>
                      <a:pt x="249" y="58"/>
                    </a:lnTo>
                    <a:lnTo>
                      <a:pt x="269" y="67"/>
                    </a:lnTo>
                    <a:lnTo>
                      <a:pt x="287" y="76"/>
                    </a:lnTo>
                    <a:lnTo>
                      <a:pt x="314" y="62"/>
                    </a:lnTo>
                    <a:lnTo>
                      <a:pt x="339" y="66"/>
                    </a:lnTo>
                    <a:lnTo>
                      <a:pt x="357" y="54"/>
                    </a:lnTo>
                    <a:lnTo>
                      <a:pt x="355" y="35"/>
                    </a:lnTo>
                    <a:lnTo>
                      <a:pt x="378" y="23"/>
                    </a:lnTo>
                    <a:lnTo>
                      <a:pt x="395" y="0"/>
                    </a:lnTo>
                    <a:lnTo>
                      <a:pt x="410" y="5"/>
                    </a:lnTo>
                    <a:lnTo>
                      <a:pt x="410" y="27"/>
                    </a:lnTo>
                    <a:lnTo>
                      <a:pt x="425" y="38"/>
                    </a:lnTo>
                    <a:lnTo>
                      <a:pt x="431" y="69"/>
                    </a:lnTo>
                    <a:lnTo>
                      <a:pt x="443" y="97"/>
                    </a:lnTo>
                    <a:lnTo>
                      <a:pt x="418" y="109"/>
                    </a:lnTo>
                    <a:lnTo>
                      <a:pt x="422" y="140"/>
                    </a:lnTo>
                    <a:lnTo>
                      <a:pt x="447" y="142"/>
                    </a:lnTo>
                    <a:lnTo>
                      <a:pt x="457" y="162"/>
                    </a:lnTo>
                    <a:lnTo>
                      <a:pt x="467" y="195"/>
                    </a:lnTo>
                    <a:lnTo>
                      <a:pt x="467" y="223"/>
                    </a:lnTo>
                    <a:lnTo>
                      <a:pt x="386" y="222"/>
                    </a:lnTo>
                    <a:lnTo>
                      <a:pt x="333" y="240"/>
                    </a:lnTo>
                    <a:lnTo>
                      <a:pt x="321" y="251"/>
                    </a:lnTo>
                    <a:lnTo>
                      <a:pt x="339" y="255"/>
                    </a:lnTo>
                    <a:lnTo>
                      <a:pt x="338" y="336"/>
                    </a:lnTo>
                    <a:lnTo>
                      <a:pt x="280" y="336"/>
                    </a:lnTo>
                    <a:lnTo>
                      <a:pt x="279" y="256"/>
                    </a:lnTo>
                    <a:lnTo>
                      <a:pt x="256" y="257"/>
                    </a:lnTo>
                    <a:lnTo>
                      <a:pt x="238" y="272"/>
                    </a:lnTo>
                    <a:lnTo>
                      <a:pt x="228" y="257"/>
                    </a:lnTo>
                    <a:lnTo>
                      <a:pt x="177" y="283"/>
                    </a:lnTo>
                    <a:lnTo>
                      <a:pt x="135" y="294"/>
                    </a:lnTo>
                    <a:lnTo>
                      <a:pt x="118" y="313"/>
                    </a:lnTo>
                    <a:lnTo>
                      <a:pt x="50" y="334"/>
                    </a:lnTo>
                    <a:lnTo>
                      <a:pt x="29" y="334"/>
                    </a:lnTo>
                    <a:lnTo>
                      <a:pt x="29" y="320"/>
                    </a:lnTo>
                    <a:lnTo>
                      <a:pt x="49" y="309"/>
                    </a:lnTo>
                    <a:lnTo>
                      <a:pt x="47" y="296"/>
                    </a:lnTo>
                    <a:lnTo>
                      <a:pt x="7" y="310"/>
                    </a:lnTo>
                    <a:lnTo>
                      <a:pt x="0" y="299"/>
                    </a:lnTo>
                    <a:lnTo>
                      <a:pt x="34" y="285"/>
                    </a:lnTo>
                    <a:lnTo>
                      <a:pt x="26" y="256"/>
                    </a:lnTo>
                    <a:lnTo>
                      <a:pt x="9" y="244"/>
                    </a:lnTo>
                    <a:lnTo>
                      <a:pt x="0" y="228"/>
                    </a:lnTo>
                    <a:close/>
                  </a:path>
                </a:pathLst>
              </a:cu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1" name="Freeform 12"/>
              <p:cNvSpPr>
                <a:spLocks/>
              </p:cNvSpPr>
              <p:nvPr/>
            </p:nvSpPr>
            <p:spPr bwMode="auto">
              <a:xfrm>
                <a:off x="4121151" y="4884738"/>
                <a:ext cx="341313" cy="303212"/>
              </a:xfrm>
              <a:custGeom>
                <a:avLst/>
                <a:gdLst>
                  <a:gd name="T0" fmla="*/ 32 w 215"/>
                  <a:gd name="T1" fmla="*/ 76 h 191"/>
                  <a:gd name="T2" fmla="*/ 24 w 215"/>
                  <a:gd name="T3" fmla="*/ 73 h 191"/>
                  <a:gd name="T4" fmla="*/ 20 w 215"/>
                  <a:gd name="T5" fmla="*/ 64 h 191"/>
                  <a:gd name="T6" fmla="*/ 9 w 215"/>
                  <a:gd name="T7" fmla="*/ 60 h 191"/>
                  <a:gd name="T8" fmla="*/ 0 w 215"/>
                  <a:gd name="T9" fmla="*/ 58 h 191"/>
                  <a:gd name="T10" fmla="*/ 2 w 215"/>
                  <a:gd name="T11" fmla="*/ 48 h 191"/>
                  <a:gd name="T12" fmla="*/ 33 w 215"/>
                  <a:gd name="T13" fmla="*/ 44 h 191"/>
                  <a:gd name="T14" fmla="*/ 43 w 215"/>
                  <a:gd name="T15" fmla="*/ 36 h 191"/>
                  <a:gd name="T16" fmla="*/ 42 w 215"/>
                  <a:gd name="T17" fmla="*/ 27 h 191"/>
                  <a:gd name="T18" fmla="*/ 47 w 215"/>
                  <a:gd name="T19" fmla="*/ 24 h 191"/>
                  <a:gd name="T20" fmla="*/ 71 w 215"/>
                  <a:gd name="T21" fmla="*/ 18 h 191"/>
                  <a:gd name="T22" fmla="*/ 94 w 215"/>
                  <a:gd name="T23" fmla="*/ 21 h 191"/>
                  <a:gd name="T24" fmla="*/ 104 w 215"/>
                  <a:gd name="T25" fmla="*/ 21 h 191"/>
                  <a:gd name="T26" fmla="*/ 119 w 215"/>
                  <a:gd name="T27" fmla="*/ 22 h 191"/>
                  <a:gd name="T28" fmla="*/ 125 w 215"/>
                  <a:gd name="T29" fmla="*/ 1 h 191"/>
                  <a:gd name="T30" fmla="*/ 133 w 215"/>
                  <a:gd name="T31" fmla="*/ 10 h 191"/>
                  <a:gd name="T32" fmla="*/ 150 w 215"/>
                  <a:gd name="T33" fmla="*/ 13 h 191"/>
                  <a:gd name="T34" fmla="*/ 179 w 215"/>
                  <a:gd name="T35" fmla="*/ 11 h 191"/>
                  <a:gd name="T36" fmla="*/ 188 w 215"/>
                  <a:gd name="T37" fmla="*/ 11 h 191"/>
                  <a:gd name="T38" fmla="*/ 198 w 215"/>
                  <a:gd name="T39" fmla="*/ 25 h 191"/>
                  <a:gd name="T40" fmla="*/ 203 w 215"/>
                  <a:gd name="T41" fmla="*/ 46 h 191"/>
                  <a:gd name="T42" fmla="*/ 206 w 215"/>
                  <a:gd name="T43" fmla="*/ 49 h 191"/>
                  <a:gd name="T44" fmla="*/ 201 w 215"/>
                  <a:gd name="T45" fmla="*/ 57 h 191"/>
                  <a:gd name="T46" fmla="*/ 210 w 215"/>
                  <a:gd name="T47" fmla="*/ 64 h 191"/>
                  <a:gd name="T48" fmla="*/ 211 w 215"/>
                  <a:gd name="T49" fmla="*/ 77 h 191"/>
                  <a:gd name="T50" fmla="*/ 185 w 215"/>
                  <a:gd name="T51" fmla="*/ 86 h 191"/>
                  <a:gd name="T52" fmla="*/ 183 w 215"/>
                  <a:gd name="T53" fmla="*/ 97 h 191"/>
                  <a:gd name="T54" fmla="*/ 190 w 215"/>
                  <a:gd name="T55" fmla="*/ 116 h 191"/>
                  <a:gd name="T56" fmla="*/ 166 w 215"/>
                  <a:gd name="T57" fmla="*/ 124 h 191"/>
                  <a:gd name="T58" fmla="*/ 144 w 215"/>
                  <a:gd name="T59" fmla="*/ 144 h 191"/>
                  <a:gd name="T60" fmla="*/ 134 w 215"/>
                  <a:gd name="T61" fmla="*/ 169 h 191"/>
                  <a:gd name="T62" fmla="*/ 140 w 215"/>
                  <a:gd name="T63" fmla="*/ 180 h 191"/>
                  <a:gd name="T64" fmla="*/ 131 w 215"/>
                  <a:gd name="T65" fmla="*/ 191 h 191"/>
                  <a:gd name="T66" fmla="*/ 101 w 215"/>
                  <a:gd name="T67" fmla="*/ 185 h 191"/>
                  <a:gd name="T68" fmla="*/ 89 w 215"/>
                  <a:gd name="T69" fmla="*/ 179 h 191"/>
                  <a:gd name="T70" fmla="*/ 83 w 215"/>
                  <a:gd name="T71" fmla="*/ 172 h 191"/>
                  <a:gd name="T72" fmla="*/ 83 w 215"/>
                  <a:gd name="T73" fmla="*/ 158 h 191"/>
                  <a:gd name="T74" fmla="*/ 76 w 215"/>
                  <a:gd name="T75" fmla="*/ 160 h 191"/>
                  <a:gd name="T76" fmla="*/ 62 w 215"/>
                  <a:gd name="T77" fmla="*/ 175 h 191"/>
                  <a:gd name="T78" fmla="*/ 46 w 215"/>
                  <a:gd name="T79" fmla="*/ 176 h 191"/>
                  <a:gd name="T80" fmla="*/ 42 w 215"/>
                  <a:gd name="T81" fmla="*/ 171 h 191"/>
                  <a:gd name="T82" fmla="*/ 42 w 215"/>
                  <a:gd name="T83" fmla="*/ 156 h 191"/>
                  <a:gd name="T84" fmla="*/ 42 w 215"/>
                  <a:gd name="T85" fmla="*/ 151 h 191"/>
                  <a:gd name="T86" fmla="*/ 42 w 215"/>
                  <a:gd name="T87" fmla="*/ 116 h 191"/>
                  <a:gd name="T88" fmla="*/ 56 w 215"/>
                  <a:gd name="T89" fmla="*/ 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91">
                    <a:moveTo>
                      <a:pt x="42" y="83"/>
                    </a:moveTo>
                    <a:lnTo>
                      <a:pt x="32" y="80"/>
                    </a:lnTo>
                    <a:lnTo>
                      <a:pt x="32" y="76"/>
                    </a:lnTo>
                    <a:lnTo>
                      <a:pt x="27" y="75"/>
                    </a:lnTo>
                    <a:lnTo>
                      <a:pt x="26" y="73"/>
                    </a:lnTo>
                    <a:lnTo>
                      <a:pt x="24" y="73"/>
                    </a:lnTo>
                    <a:lnTo>
                      <a:pt x="24" y="69"/>
                    </a:lnTo>
                    <a:lnTo>
                      <a:pt x="20" y="69"/>
                    </a:lnTo>
                    <a:lnTo>
                      <a:pt x="20" y="64"/>
                    </a:lnTo>
                    <a:lnTo>
                      <a:pt x="19" y="64"/>
                    </a:lnTo>
                    <a:lnTo>
                      <a:pt x="19" y="60"/>
                    </a:lnTo>
                    <a:lnTo>
                      <a:pt x="9" y="60"/>
                    </a:lnTo>
                    <a:lnTo>
                      <a:pt x="9" y="58"/>
                    </a:lnTo>
                    <a:lnTo>
                      <a:pt x="2" y="58"/>
                    </a:lnTo>
                    <a:lnTo>
                      <a:pt x="0" y="58"/>
                    </a:lnTo>
                    <a:lnTo>
                      <a:pt x="0" y="49"/>
                    </a:lnTo>
                    <a:lnTo>
                      <a:pt x="2" y="49"/>
                    </a:lnTo>
                    <a:lnTo>
                      <a:pt x="2" y="48"/>
                    </a:lnTo>
                    <a:lnTo>
                      <a:pt x="9" y="47"/>
                    </a:lnTo>
                    <a:lnTo>
                      <a:pt x="9" y="44"/>
                    </a:lnTo>
                    <a:lnTo>
                      <a:pt x="33" y="44"/>
                    </a:lnTo>
                    <a:lnTo>
                      <a:pt x="32" y="40"/>
                    </a:lnTo>
                    <a:lnTo>
                      <a:pt x="42" y="36"/>
                    </a:lnTo>
                    <a:lnTo>
                      <a:pt x="43" y="36"/>
                    </a:lnTo>
                    <a:lnTo>
                      <a:pt x="42" y="33"/>
                    </a:lnTo>
                    <a:lnTo>
                      <a:pt x="37" y="25"/>
                    </a:lnTo>
                    <a:lnTo>
                      <a:pt x="42" y="27"/>
                    </a:lnTo>
                    <a:lnTo>
                      <a:pt x="45" y="27"/>
                    </a:lnTo>
                    <a:lnTo>
                      <a:pt x="46" y="25"/>
                    </a:lnTo>
                    <a:lnTo>
                      <a:pt x="47" y="24"/>
                    </a:lnTo>
                    <a:lnTo>
                      <a:pt x="48" y="23"/>
                    </a:lnTo>
                    <a:lnTo>
                      <a:pt x="70" y="22"/>
                    </a:lnTo>
                    <a:lnTo>
                      <a:pt x="71" y="18"/>
                    </a:lnTo>
                    <a:lnTo>
                      <a:pt x="78" y="19"/>
                    </a:lnTo>
                    <a:lnTo>
                      <a:pt x="88" y="21"/>
                    </a:lnTo>
                    <a:lnTo>
                      <a:pt x="94" y="21"/>
                    </a:lnTo>
                    <a:lnTo>
                      <a:pt x="98" y="23"/>
                    </a:lnTo>
                    <a:lnTo>
                      <a:pt x="102" y="20"/>
                    </a:lnTo>
                    <a:lnTo>
                      <a:pt x="104" y="21"/>
                    </a:lnTo>
                    <a:lnTo>
                      <a:pt x="111" y="20"/>
                    </a:lnTo>
                    <a:lnTo>
                      <a:pt x="116" y="24"/>
                    </a:lnTo>
                    <a:lnTo>
                      <a:pt x="119" y="22"/>
                    </a:lnTo>
                    <a:lnTo>
                      <a:pt x="124" y="15"/>
                    </a:lnTo>
                    <a:lnTo>
                      <a:pt x="123" y="12"/>
                    </a:lnTo>
                    <a:lnTo>
                      <a:pt x="125" y="1"/>
                    </a:lnTo>
                    <a:lnTo>
                      <a:pt x="128" y="0"/>
                    </a:lnTo>
                    <a:lnTo>
                      <a:pt x="129" y="8"/>
                    </a:lnTo>
                    <a:lnTo>
                      <a:pt x="133" y="10"/>
                    </a:lnTo>
                    <a:lnTo>
                      <a:pt x="139" y="10"/>
                    </a:lnTo>
                    <a:lnTo>
                      <a:pt x="144" y="13"/>
                    </a:lnTo>
                    <a:lnTo>
                      <a:pt x="150" y="13"/>
                    </a:lnTo>
                    <a:lnTo>
                      <a:pt x="153" y="15"/>
                    </a:lnTo>
                    <a:lnTo>
                      <a:pt x="167" y="14"/>
                    </a:lnTo>
                    <a:lnTo>
                      <a:pt x="179" y="11"/>
                    </a:lnTo>
                    <a:lnTo>
                      <a:pt x="185" y="9"/>
                    </a:lnTo>
                    <a:lnTo>
                      <a:pt x="188" y="9"/>
                    </a:lnTo>
                    <a:lnTo>
                      <a:pt x="188" y="11"/>
                    </a:lnTo>
                    <a:lnTo>
                      <a:pt x="196" y="16"/>
                    </a:lnTo>
                    <a:lnTo>
                      <a:pt x="195" y="22"/>
                    </a:lnTo>
                    <a:lnTo>
                      <a:pt x="198" y="25"/>
                    </a:lnTo>
                    <a:lnTo>
                      <a:pt x="200" y="36"/>
                    </a:lnTo>
                    <a:lnTo>
                      <a:pt x="204" y="41"/>
                    </a:lnTo>
                    <a:lnTo>
                      <a:pt x="203" y="46"/>
                    </a:lnTo>
                    <a:lnTo>
                      <a:pt x="204" y="47"/>
                    </a:lnTo>
                    <a:lnTo>
                      <a:pt x="204" y="49"/>
                    </a:lnTo>
                    <a:lnTo>
                      <a:pt x="206" y="49"/>
                    </a:lnTo>
                    <a:lnTo>
                      <a:pt x="206" y="49"/>
                    </a:lnTo>
                    <a:lnTo>
                      <a:pt x="200" y="55"/>
                    </a:lnTo>
                    <a:lnTo>
                      <a:pt x="201" y="57"/>
                    </a:lnTo>
                    <a:lnTo>
                      <a:pt x="204" y="60"/>
                    </a:lnTo>
                    <a:lnTo>
                      <a:pt x="208" y="61"/>
                    </a:lnTo>
                    <a:lnTo>
                      <a:pt x="210" y="64"/>
                    </a:lnTo>
                    <a:lnTo>
                      <a:pt x="210" y="69"/>
                    </a:lnTo>
                    <a:lnTo>
                      <a:pt x="215" y="70"/>
                    </a:lnTo>
                    <a:lnTo>
                      <a:pt x="211" y="77"/>
                    </a:lnTo>
                    <a:lnTo>
                      <a:pt x="195" y="87"/>
                    </a:lnTo>
                    <a:lnTo>
                      <a:pt x="191" y="86"/>
                    </a:lnTo>
                    <a:lnTo>
                      <a:pt x="185" y="86"/>
                    </a:lnTo>
                    <a:lnTo>
                      <a:pt x="184" y="91"/>
                    </a:lnTo>
                    <a:lnTo>
                      <a:pt x="187" y="94"/>
                    </a:lnTo>
                    <a:lnTo>
                      <a:pt x="183" y="97"/>
                    </a:lnTo>
                    <a:lnTo>
                      <a:pt x="182" y="101"/>
                    </a:lnTo>
                    <a:lnTo>
                      <a:pt x="190" y="111"/>
                    </a:lnTo>
                    <a:lnTo>
                      <a:pt x="190" y="116"/>
                    </a:lnTo>
                    <a:lnTo>
                      <a:pt x="185" y="118"/>
                    </a:lnTo>
                    <a:lnTo>
                      <a:pt x="181" y="118"/>
                    </a:lnTo>
                    <a:lnTo>
                      <a:pt x="166" y="124"/>
                    </a:lnTo>
                    <a:lnTo>
                      <a:pt x="148" y="138"/>
                    </a:lnTo>
                    <a:lnTo>
                      <a:pt x="142" y="143"/>
                    </a:lnTo>
                    <a:lnTo>
                      <a:pt x="144" y="144"/>
                    </a:lnTo>
                    <a:lnTo>
                      <a:pt x="144" y="155"/>
                    </a:lnTo>
                    <a:lnTo>
                      <a:pt x="143" y="161"/>
                    </a:lnTo>
                    <a:lnTo>
                      <a:pt x="134" y="169"/>
                    </a:lnTo>
                    <a:lnTo>
                      <a:pt x="136" y="170"/>
                    </a:lnTo>
                    <a:lnTo>
                      <a:pt x="141" y="170"/>
                    </a:lnTo>
                    <a:lnTo>
                      <a:pt x="140" y="180"/>
                    </a:lnTo>
                    <a:lnTo>
                      <a:pt x="139" y="184"/>
                    </a:lnTo>
                    <a:lnTo>
                      <a:pt x="134" y="191"/>
                    </a:lnTo>
                    <a:lnTo>
                      <a:pt x="131" y="191"/>
                    </a:lnTo>
                    <a:lnTo>
                      <a:pt x="127" y="186"/>
                    </a:lnTo>
                    <a:lnTo>
                      <a:pt x="111" y="189"/>
                    </a:lnTo>
                    <a:lnTo>
                      <a:pt x="101" y="185"/>
                    </a:lnTo>
                    <a:lnTo>
                      <a:pt x="94" y="186"/>
                    </a:lnTo>
                    <a:lnTo>
                      <a:pt x="89" y="183"/>
                    </a:lnTo>
                    <a:lnTo>
                      <a:pt x="89" y="179"/>
                    </a:lnTo>
                    <a:lnTo>
                      <a:pt x="83" y="180"/>
                    </a:lnTo>
                    <a:lnTo>
                      <a:pt x="82" y="173"/>
                    </a:lnTo>
                    <a:lnTo>
                      <a:pt x="83" y="172"/>
                    </a:lnTo>
                    <a:lnTo>
                      <a:pt x="82" y="170"/>
                    </a:lnTo>
                    <a:lnTo>
                      <a:pt x="85" y="161"/>
                    </a:lnTo>
                    <a:lnTo>
                      <a:pt x="83" y="158"/>
                    </a:lnTo>
                    <a:lnTo>
                      <a:pt x="79" y="158"/>
                    </a:lnTo>
                    <a:lnTo>
                      <a:pt x="79" y="160"/>
                    </a:lnTo>
                    <a:lnTo>
                      <a:pt x="76" y="160"/>
                    </a:lnTo>
                    <a:lnTo>
                      <a:pt x="66" y="171"/>
                    </a:lnTo>
                    <a:lnTo>
                      <a:pt x="64" y="176"/>
                    </a:lnTo>
                    <a:lnTo>
                      <a:pt x="62" y="175"/>
                    </a:lnTo>
                    <a:lnTo>
                      <a:pt x="62" y="173"/>
                    </a:lnTo>
                    <a:lnTo>
                      <a:pt x="50" y="171"/>
                    </a:lnTo>
                    <a:lnTo>
                      <a:pt x="46" y="176"/>
                    </a:lnTo>
                    <a:lnTo>
                      <a:pt x="43" y="177"/>
                    </a:lnTo>
                    <a:lnTo>
                      <a:pt x="42" y="172"/>
                    </a:lnTo>
                    <a:lnTo>
                      <a:pt x="42" y="171"/>
                    </a:lnTo>
                    <a:lnTo>
                      <a:pt x="42" y="164"/>
                    </a:lnTo>
                    <a:lnTo>
                      <a:pt x="42" y="156"/>
                    </a:lnTo>
                    <a:lnTo>
                      <a:pt x="42" y="156"/>
                    </a:lnTo>
                    <a:lnTo>
                      <a:pt x="42" y="154"/>
                    </a:lnTo>
                    <a:lnTo>
                      <a:pt x="42" y="152"/>
                    </a:lnTo>
                    <a:lnTo>
                      <a:pt x="42" y="151"/>
                    </a:lnTo>
                    <a:lnTo>
                      <a:pt x="41" y="151"/>
                    </a:lnTo>
                    <a:lnTo>
                      <a:pt x="41" y="136"/>
                    </a:lnTo>
                    <a:lnTo>
                      <a:pt x="42" y="116"/>
                    </a:lnTo>
                    <a:lnTo>
                      <a:pt x="44" y="116"/>
                    </a:lnTo>
                    <a:lnTo>
                      <a:pt x="57" y="95"/>
                    </a:lnTo>
                    <a:lnTo>
                      <a:pt x="56" y="90"/>
                    </a:lnTo>
                    <a:lnTo>
                      <a:pt x="54" y="89"/>
                    </a:lnTo>
                    <a:lnTo>
                      <a:pt x="42" y="8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Freeform 13"/>
              <p:cNvSpPr>
                <a:spLocks/>
              </p:cNvSpPr>
              <p:nvPr/>
            </p:nvSpPr>
            <p:spPr bwMode="auto">
              <a:xfrm>
                <a:off x="4121151" y="4884738"/>
                <a:ext cx="341313" cy="303212"/>
              </a:xfrm>
              <a:custGeom>
                <a:avLst/>
                <a:gdLst>
                  <a:gd name="T0" fmla="*/ 32 w 215"/>
                  <a:gd name="T1" fmla="*/ 76 h 191"/>
                  <a:gd name="T2" fmla="*/ 24 w 215"/>
                  <a:gd name="T3" fmla="*/ 73 h 191"/>
                  <a:gd name="T4" fmla="*/ 20 w 215"/>
                  <a:gd name="T5" fmla="*/ 64 h 191"/>
                  <a:gd name="T6" fmla="*/ 9 w 215"/>
                  <a:gd name="T7" fmla="*/ 60 h 191"/>
                  <a:gd name="T8" fmla="*/ 0 w 215"/>
                  <a:gd name="T9" fmla="*/ 58 h 191"/>
                  <a:gd name="T10" fmla="*/ 2 w 215"/>
                  <a:gd name="T11" fmla="*/ 48 h 191"/>
                  <a:gd name="T12" fmla="*/ 33 w 215"/>
                  <a:gd name="T13" fmla="*/ 44 h 191"/>
                  <a:gd name="T14" fmla="*/ 43 w 215"/>
                  <a:gd name="T15" fmla="*/ 36 h 191"/>
                  <a:gd name="T16" fmla="*/ 42 w 215"/>
                  <a:gd name="T17" fmla="*/ 27 h 191"/>
                  <a:gd name="T18" fmla="*/ 47 w 215"/>
                  <a:gd name="T19" fmla="*/ 24 h 191"/>
                  <a:gd name="T20" fmla="*/ 71 w 215"/>
                  <a:gd name="T21" fmla="*/ 18 h 191"/>
                  <a:gd name="T22" fmla="*/ 94 w 215"/>
                  <a:gd name="T23" fmla="*/ 21 h 191"/>
                  <a:gd name="T24" fmla="*/ 104 w 215"/>
                  <a:gd name="T25" fmla="*/ 21 h 191"/>
                  <a:gd name="T26" fmla="*/ 119 w 215"/>
                  <a:gd name="T27" fmla="*/ 22 h 191"/>
                  <a:gd name="T28" fmla="*/ 125 w 215"/>
                  <a:gd name="T29" fmla="*/ 1 h 191"/>
                  <a:gd name="T30" fmla="*/ 133 w 215"/>
                  <a:gd name="T31" fmla="*/ 10 h 191"/>
                  <a:gd name="T32" fmla="*/ 150 w 215"/>
                  <a:gd name="T33" fmla="*/ 13 h 191"/>
                  <a:gd name="T34" fmla="*/ 179 w 215"/>
                  <a:gd name="T35" fmla="*/ 11 h 191"/>
                  <a:gd name="T36" fmla="*/ 188 w 215"/>
                  <a:gd name="T37" fmla="*/ 11 h 191"/>
                  <a:gd name="T38" fmla="*/ 198 w 215"/>
                  <a:gd name="T39" fmla="*/ 25 h 191"/>
                  <a:gd name="T40" fmla="*/ 203 w 215"/>
                  <a:gd name="T41" fmla="*/ 46 h 191"/>
                  <a:gd name="T42" fmla="*/ 206 w 215"/>
                  <a:gd name="T43" fmla="*/ 49 h 191"/>
                  <a:gd name="T44" fmla="*/ 201 w 215"/>
                  <a:gd name="T45" fmla="*/ 57 h 191"/>
                  <a:gd name="T46" fmla="*/ 210 w 215"/>
                  <a:gd name="T47" fmla="*/ 64 h 191"/>
                  <a:gd name="T48" fmla="*/ 211 w 215"/>
                  <a:gd name="T49" fmla="*/ 77 h 191"/>
                  <a:gd name="T50" fmla="*/ 185 w 215"/>
                  <a:gd name="T51" fmla="*/ 86 h 191"/>
                  <a:gd name="T52" fmla="*/ 183 w 215"/>
                  <a:gd name="T53" fmla="*/ 97 h 191"/>
                  <a:gd name="T54" fmla="*/ 190 w 215"/>
                  <a:gd name="T55" fmla="*/ 116 h 191"/>
                  <a:gd name="T56" fmla="*/ 166 w 215"/>
                  <a:gd name="T57" fmla="*/ 124 h 191"/>
                  <a:gd name="T58" fmla="*/ 144 w 215"/>
                  <a:gd name="T59" fmla="*/ 144 h 191"/>
                  <a:gd name="T60" fmla="*/ 134 w 215"/>
                  <a:gd name="T61" fmla="*/ 169 h 191"/>
                  <a:gd name="T62" fmla="*/ 140 w 215"/>
                  <a:gd name="T63" fmla="*/ 180 h 191"/>
                  <a:gd name="T64" fmla="*/ 131 w 215"/>
                  <a:gd name="T65" fmla="*/ 191 h 191"/>
                  <a:gd name="T66" fmla="*/ 101 w 215"/>
                  <a:gd name="T67" fmla="*/ 185 h 191"/>
                  <a:gd name="T68" fmla="*/ 89 w 215"/>
                  <a:gd name="T69" fmla="*/ 179 h 191"/>
                  <a:gd name="T70" fmla="*/ 83 w 215"/>
                  <a:gd name="T71" fmla="*/ 172 h 191"/>
                  <a:gd name="T72" fmla="*/ 83 w 215"/>
                  <a:gd name="T73" fmla="*/ 158 h 191"/>
                  <a:gd name="T74" fmla="*/ 76 w 215"/>
                  <a:gd name="T75" fmla="*/ 160 h 191"/>
                  <a:gd name="T76" fmla="*/ 62 w 215"/>
                  <a:gd name="T77" fmla="*/ 175 h 191"/>
                  <a:gd name="T78" fmla="*/ 46 w 215"/>
                  <a:gd name="T79" fmla="*/ 176 h 191"/>
                  <a:gd name="T80" fmla="*/ 42 w 215"/>
                  <a:gd name="T81" fmla="*/ 171 h 191"/>
                  <a:gd name="T82" fmla="*/ 42 w 215"/>
                  <a:gd name="T83" fmla="*/ 156 h 191"/>
                  <a:gd name="T84" fmla="*/ 42 w 215"/>
                  <a:gd name="T85" fmla="*/ 151 h 191"/>
                  <a:gd name="T86" fmla="*/ 42 w 215"/>
                  <a:gd name="T87" fmla="*/ 116 h 191"/>
                  <a:gd name="T88" fmla="*/ 56 w 215"/>
                  <a:gd name="T89" fmla="*/ 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91">
                    <a:moveTo>
                      <a:pt x="42" y="83"/>
                    </a:moveTo>
                    <a:lnTo>
                      <a:pt x="32" y="80"/>
                    </a:lnTo>
                    <a:lnTo>
                      <a:pt x="32" y="76"/>
                    </a:lnTo>
                    <a:lnTo>
                      <a:pt x="27" y="75"/>
                    </a:lnTo>
                    <a:lnTo>
                      <a:pt x="26" y="73"/>
                    </a:lnTo>
                    <a:lnTo>
                      <a:pt x="24" y="73"/>
                    </a:lnTo>
                    <a:lnTo>
                      <a:pt x="24" y="69"/>
                    </a:lnTo>
                    <a:lnTo>
                      <a:pt x="20" y="69"/>
                    </a:lnTo>
                    <a:lnTo>
                      <a:pt x="20" y="64"/>
                    </a:lnTo>
                    <a:lnTo>
                      <a:pt x="19" y="64"/>
                    </a:lnTo>
                    <a:lnTo>
                      <a:pt x="19" y="60"/>
                    </a:lnTo>
                    <a:lnTo>
                      <a:pt x="9" y="60"/>
                    </a:lnTo>
                    <a:lnTo>
                      <a:pt x="9" y="58"/>
                    </a:lnTo>
                    <a:lnTo>
                      <a:pt x="2" y="58"/>
                    </a:lnTo>
                    <a:lnTo>
                      <a:pt x="0" y="58"/>
                    </a:lnTo>
                    <a:lnTo>
                      <a:pt x="0" y="49"/>
                    </a:lnTo>
                    <a:lnTo>
                      <a:pt x="2" y="49"/>
                    </a:lnTo>
                    <a:lnTo>
                      <a:pt x="2" y="48"/>
                    </a:lnTo>
                    <a:lnTo>
                      <a:pt x="9" y="47"/>
                    </a:lnTo>
                    <a:lnTo>
                      <a:pt x="9" y="44"/>
                    </a:lnTo>
                    <a:lnTo>
                      <a:pt x="33" y="44"/>
                    </a:lnTo>
                    <a:lnTo>
                      <a:pt x="32" y="40"/>
                    </a:lnTo>
                    <a:lnTo>
                      <a:pt x="42" y="36"/>
                    </a:lnTo>
                    <a:lnTo>
                      <a:pt x="43" y="36"/>
                    </a:lnTo>
                    <a:lnTo>
                      <a:pt x="42" y="33"/>
                    </a:lnTo>
                    <a:lnTo>
                      <a:pt x="37" y="25"/>
                    </a:lnTo>
                    <a:lnTo>
                      <a:pt x="42" y="27"/>
                    </a:lnTo>
                    <a:lnTo>
                      <a:pt x="45" y="27"/>
                    </a:lnTo>
                    <a:lnTo>
                      <a:pt x="46" y="25"/>
                    </a:lnTo>
                    <a:lnTo>
                      <a:pt x="47" y="24"/>
                    </a:lnTo>
                    <a:lnTo>
                      <a:pt x="48" y="23"/>
                    </a:lnTo>
                    <a:lnTo>
                      <a:pt x="70" y="22"/>
                    </a:lnTo>
                    <a:lnTo>
                      <a:pt x="71" y="18"/>
                    </a:lnTo>
                    <a:lnTo>
                      <a:pt x="78" y="19"/>
                    </a:lnTo>
                    <a:lnTo>
                      <a:pt x="88" y="21"/>
                    </a:lnTo>
                    <a:lnTo>
                      <a:pt x="94" y="21"/>
                    </a:lnTo>
                    <a:lnTo>
                      <a:pt x="98" y="23"/>
                    </a:lnTo>
                    <a:lnTo>
                      <a:pt x="102" y="20"/>
                    </a:lnTo>
                    <a:lnTo>
                      <a:pt x="104" y="21"/>
                    </a:lnTo>
                    <a:lnTo>
                      <a:pt x="111" y="20"/>
                    </a:lnTo>
                    <a:lnTo>
                      <a:pt x="116" y="24"/>
                    </a:lnTo>
                    <a:lnTo>
                      <a:pt x="119" y="22"/>
                    </a:lnTo>
                    <a:lnTo>
                      <a:pt x="124" y="15"/>
                    </a:lnTo>
                    <a:lnTo>
                      <a:pt x="123" y="12"/>
                    </a:lnTo>
                    <a:lnTo>
                      <a:pt x="125" y="1"/>
                    </a:lnTo>
                    <a:lnTo>
                      <a:pt x="128" y="0"/>
                    </a:lnTo>
                    <a:lnTo>
                      <a:pt x="129" y="8"/>
                    </a:lnTo>
                    <a:lnTo>
                      <a:pt x="133" y="10"/>
                    </a:lnTo>
                    <a:lnTo>
                      <a:pt x="139" y="10"/>
                    </a:lnTo>
                    <a:lnTo>
                      <a:pt x="144" y="13"/>
                    </a:lnTo>
                    <a:lnTo>
                      <a:pt x="150" y="13"/>
                    </a:lnTo>
                    <a:lnTo>
                      <a:pt x="153" y="15"/>
                    </a:lnTo>
                    <a:lnTo>
                      <a:pt x="167" y="14"/>
                    </a:lnTo>
                    <a:lnTo>
                      <a:pt x="179" y="11"/>
                    </a:lnTo>
                    <a:lnTo>
                      <a:pt x="185" y="9"/>
                    </a:lnTo>
                    <a:lnTo>
                      <a:pt x="188" y="9"/>
                    </a:lnTo>
                    <a:lnTo>
                      <a:pt x="188" y="11"/>
                    </a:lnTo>
                    <a:lnTo>
                      <a:pt x="196" y="16"/>
                    </a:lnTo>
                    <a:lnTo>
                      <a:pt x="195" y="22"/>
                    </a:lnTo>
                    <a:lnTo>
                      <a:pt x="198" y="25"/>
                    </a:lnTo>
                    <a:lnTo>
                      <a:pt x="200" y="36"/>
                    </a:lnTo>
                    <a:lnTo>
                      <a:pt x="204" y="41"/>
                    </a:lnTo>
                    <a:lnTo>
                      <a:pt x="203" y="46"/>
                    </a:lnTo>
                    <a:lnTo>
                      <a:pt x="204" y="47"/>
                    </a:lnTo>
                    <a:lnTo>
                      <a:pt x="204" y="49"/>
                    </a:lnTo>
                    <a:lnTo>
                      <a:pt x="206" y="49"/>
                    </a:lnTo>
                    <a:lnTo>
                      <a:pt x="206" y="49"/>
                    </a:lnTo>
                    <a:lnTo>
                      <a:pt x="200" y="55"/>
                    </a:lnTo>
                    <a:lnTo>
                      <a:pt x="201" y="57"/>
                    </a:lnTo>
                    <a:lnTo>
                      <a:pt x="204" y="60"/>
                    </a:lnTo>
                    <a:lnTo>
                      <a:pt x="208" y="61"/>
                    </a:lnTo>
                    <a:lnTo>
                      <a:pt x="210" y="64"/>
                    </a:lnTo>
                    <a:lnTo>
                      <a:pt x="210" y="69"/>
                    </a:lnTo>
                    <a:lnTo>
                      <a:pt x="215" y="70"/>
                    </a:lnTo>
                    <a:lnTo>
                      <a:pt x="211" y="77"/>
                    </a:lnTo>
                    <a:lnTo>
                      <a:pt x="195" y="87"/>
                    </a:lnTo>
                    <a:lnTo>
                      <a:pt x="191" y="86"/>
                    </a:lnTo>
                    <a:lnTo>
                      <a:pt x="185" y="86"/>
                    </a:lnTo>
                    <a:lnTo>
                      <a:pt x="184" y="91"/>
                    </a:lnTo>
                    <a:lnTo>
                      <a:pt x="187" y="94"/>
                    </a:lnTo>
                    <a:lnTo>
                      <a:pt x="183" y="97"/>
                    </a:lnTo>
                    <a:lnTo>
                      <a:pt x="182" y="101"/>
                    </a:lnTo>
                    <a:lnTo>
                      <a:pt x="190" y="111"/>
                    </a:lnTo>
                    <a:lnTo>
                      <a:pt x="190" y="116"/>
                    </a:lnTo>
                    <a:lnTo>
                      <a:pt x="185" y="118"/>
                    </a:lnTo>
                    <a:lnTo>
                      <a:pt x="181" y="118"/>
                    </a:lnTo>
                    <a:lnTo>
                      <a:pt x="166" y="124"/>
                    </a:lnTo>
                    <a:lnTo>
                      <a:pt x="148" y="138"/>
                    </a:lnTo>
                    <a:lnTo>
                      <a:pt x="142" y="143"/>
                    </a:lnTo>
                    <a:lnTo>
                      <a:pt x="144" y="144"/>
                    </a:lnTo>
                    <a:lnTo>
                      <a:pt x="144" y="155"/>
                    </a:lnTo>
                    <a:lnTo>
                      <a:pt x="143" y="161"/>
                    </a:lnTo>
                    <a:lnTo>
                      <a:pt x="134" y="169"/>
                    </a:lnTo>
                    <a:lnTo>
                      <a:pt x="136" y="170"/>
                    </a:lnTo>
                    <a:lnTo>
                      <a:pt x="141" y="170"/>
                    </a:lnTo>
                    <a:lnTo>
                      <a:pt x="140" y="180"/>
                    </a:lnTo>
                    <a:lnTo>
                      <a:pt x="139" y="184"/>
                    </a:lnTo>
                    <a:lnTo>
                      <a:pt x="134" y="191"/>
                    </a:lnTo>
                    <a:lnTo>
                      <a:pt x="131" y="191"/>
                    </a:lnTo>
                    <a:lnTo>
                      <a:pt x="127" y="186"/>
                    </a:lnTo>
                    <a:lnTo>
                      <a:pt x="111" y="189"/>
                    </a:lnTo>
                    <a:lnTo>
                      <a:pt x="101" y="185"/>
                    </a:lnTo>
                    <a:lnTo>
                      <a:pt x="94" y="186"/>
                    </a:lnTo>
                    <a:lnTo>
                      <a:pt x="89" y="183"/>
                    </a:lnTo>
                    <a:lnTo>
                      <a:pt x="89" y="179"/>
                    </a:lnTo>
                    <a:lnTo>
                      <a:pt x="83" y="180"/>
                    </a:lnTo>
                    <a:lnTo>
                      <a:pt x="82" y="173"/>
                    </a:lnTo>
                    <a:lnTo>
                      <a:pt x="83" y="172"/>
                    </a:lnTo>
                    <a:lnTo>
                      <a:pt x="82" y="170"/>
                    </a:lnTo>
                    <a:lnTo>
                      <a:pt x="85" y="161"/>
                    </a:lnTo>
                    <a:lnTo>
                      <a:pt x="83" y="158"/>
                    </a:lnTo>
                    <a:lnTo>
                      <a:pt x="79" y="158"/>
                    </a:lnTo>
                    <a:lnTo>
                      <a:pt x="79" y="160"/>
                    </a:lnTo>
                    <a:lnTo>
                      <a:pt x="76" y="160"/>
                    </a:lnTo>
                    <a:lnTo>
                      <a:pt x="66" y="171"/>
                    </a:lnTo>
                    <a:lnTo>
                      <a:pt x="64" y="176"/>
                    </a:lnTo>
                    <a:lnTo>
                      <a:pt x="62" y="175"/>
                    </a:lnTo>
                    <a:lnTo>
                      <a:pt x="62" y="173"/>
                    </a:lnTo>
                    <a:lnTo>
                      <a:pt x="50" y="171"/>
                    </a:lnTo>
                    <a:lnTo>
                      <a:pt x="46" y="176"/>
                    </a:lnTo>
                    <a:lnTo>
                      <a:pt x="43" y="177"/>
                    </a:lnTo>
                    <a:lnTo>
                      <a:pt x="42" y="172"/>
                    </a:lnTo>
                    <a:lnTo>
                      <a:pt x="42" y="171"/>
                    </a:lnTo>
                    <a:lnTo>
                      <a:pt x="42" y="164"/>
                    </a:lnTo>
                    <a:lnTo>
                      <a:pt x="42" y="156"/>
                    </a:lnTo>
                    <a:lnTo>
                      <a:pt x="42" y="156"/>
                    </a:lnTo>
                    <a:lnTo>
                      <a:pt x="42" y="154"/>
                    </a:lnTo>
                    <a:lnTo>
                      <a:pt x="42" y="152"/>
                    </a:lnTo>
                    <a:lnTo>
                      <a:pt x="42" y="151"/>
                    </a:lnTo>
                    <a:lnTo>
                      <a:pt x="41" y="151"/>
                    </a:lnTo>
                    <a:lnTo>
                      <a:pt x="41" y="136"/>
                    </a:lnTo>
                    <a:lnTo>
                      <a:pt x="42" y="116"/>
                    </a:lnTo>
                    <a:lnTo>
                      <a:pt x="44" y="116"/>
                    </a:lnTo>
                    <a:lnTo>
                      <a:pt x="57" y="95"/>
                    </a:lnTo>
                    <a:lnTo>
                      <a:pt x="56" y="90"/>
                    </a:lnTo>
                    <a:lnTo>
                      <a:pt x="54" y="89"/>
                    </a:lnTo>
                    <a:lnTo>
                      <a:pt x="42" y="83"/>
                    </a:lnTo>
                    <a:close/>
                  </a:path>
                </a:pathLst>
              </a:custGeom>
              <a:noFill/>
              <a:ln w="158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3" name="Freeform 14"/>
              <p:cNvSpPr>
                <a:spLocks/>
              </p:cNvSpPr>
              <p:nvPr/>
            </p:nvSpPr>
            <p:spPr bwMode="auto">
              <a:xfrm>
                <a:off x="3025776" y="4621213"/>
                <a:ext cx="120650" cy="88900"/>
              </a:xfrm>
              <a:custGeom>
                <a:avLst/>
                <a:gdLst>
                  <a:gd name="T0" fmla="*/ 20 w 76"/>
                  <a:gd name="T1" fmla="*/ 0 h 56"/>
                  <a:gd name="T2" fmla="*/ 71 w 76"/>
                  <a:gd name="T3" fmla="*/ 10 h 56"/>
                  <a:gd name="T4" fmla="*/ 76 w 76"/>
                  <a:gd name="T5" fmla="*/ 24 h 56"/>
                  <a:gd name="T6" fmla="*/ 51 w 76"/>
                  <a:gd name="T7" fmla="*/ 56 h 56"/>
                  <a:gd name="T8" fmla="*/ 19 w 76"/>
                  <a:gd name="T9" fmla="*/ 54 h 56"/>
                  <a:gd name="T10" fmla="*/ 0 w 76"/>
                  <a:gd name="T11" fmla="*/ 26 h 56"/>
                  <a:gd name="T12" fmla="*/ 20 w 7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76" h="56">
                    <a:moveTo>
                      <a:pt x="20" y="0"/>
                    </a:moveTo>
                    <a:lnTo>
                      <a:pt x="71" y="10"/>
                    </a:lnTo>
                    <a:lnTo>
                      <a:pt x="76" y="24"/>
                    </a:lnTo>
                    <a:lnTo>
                      <a:pt x="51" y="56"/>
                    </a:lnTo>
                    <a:lnTo>
                      <a:pt x="19" y="54"/>
                    </a:lnTo>
                    <a:lnTo>
                      <a:pt x="0" y="26"/>
                    </a:lnTo>
                    <a:lnTo>
                      <a:pt x="20" y="0"/>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Freeform 15"/>
              <p:cNvSpPr>
                <a:spLocks/>
              </p:cNvSpPr>
              <p:nvPr/>
            </p:nvSpPr>
            <p:spPr bwMode="auto">
              <a:xfrm>
                <a:off x="3025776" y="4621213"/>
                <a:ext cx="120650" cy="88900"/>
              </a:xfrm>
              <a:custGeom>
                <a:avLst/>
                <a:gdLst>
                  <a:gd name="T0" fmla="*/ 20 w 76"/>
                  <a:gd name="T1" fmla="*/ 0 h 56"/>
                  <a:gd name="T2" fmla="*/ 71 w 76"/>
                  <a:gd name="T3" fmla="*/ 10 h 56"/>
                  <a:gd name="T4" fmla="*/ 76 w 76"/>
                  <a:gd name="T5" fmla="*/ 24 h 56"/>
                  <a:gd name="T6" fmla="*/ 51 w 76"/>
                  <a:gd name="T7" fmla="*/ 56 h 56"/>
                  <a:gd name="T8" fmla="*/ 19 w 76"/>
                  <a:gd name="T9" fmla="*/ 54 h 56"/>
                  <a:gd name="T10" fmla="*/ 0 w 76"/>
                  <a:gd name="T11" fmla="*/ 26 h 56"/>
                  <a:gd name="T12" fmla="*/ 20 w 7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76" h="56">
                    <a:moveTo>
                      <a:pt x="20" y="0"/>
                    </a:moveTo>
                    <a:lnTo>
                      <a:pt x="71" y="10"/>
                    </a:lnTo>
                    <a:lnTo>
                      <a:pt x="76" y="24"/>
                    </a:lnTo>
                    <a:lnTo>
                      <a:pt x="51" y="56"/>
                    </a:lnTo>
                    <a:lnTo>
                      <a:pt x="19" y="54"/>
                    </a:lnTo>
                    <a:lnTo>
                      <a:pt x="0" y="26"/>
                    </a:lnTo>
                    <a:lnTo>
                      <a:pt x="20" y="0"/>
                    </a:lnTo>
                    <a:close/>
                  </a:path>
                </a:pathLst>
              </a:custGeom>
              <a:noFill/>
              <a:ln w="17463"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5" name="Freeform 16"/>
              <p:cNvSpPr>
                <a:spLocks/>
              </p:cNvSpPr>
              <p:nvPr/>
            </p:nvSpPr>
            <p:spPr bwMode="auto">
              <a:xfrm>
                <a:off x="3154363" y="4695825"/>
                <a:ext cx="207963" cy="111125"/>
              </a:xfrm>
              <a:custGeom>
                <a:avLst/>
                <a:gdLst>
                  <a:gd name="T0" fmla="*/ 6 w 131"/>
                  <a:gd name="T1" fmla="*/ 19 h 70"/>
                  <a:gd name="T2" fmla="*/ 12 w 131"/>
                  <a:gd name="T3" fmla="*/ 19 h 70"/>
                  <a:gd name="T4" fmla="*/ 85 w 131"/>
                  <a:gd name="T5" fmla="*/ 5 h 70"/>
                  <a:gd name="T6" fmla="*/ 84 w 131"/>
                  <a:gd name="T7" fmla="*/ 3 h 70"/>
                  <a:gd name="T8" fmla="*/ 104 w 131"/>
                  <a:gd name="T9" fmla="*/ 0 h 70"/>
                  <a:gd name="T10" fmla="*/ 104 w 131"/>
                  <a:gd name="T11" fmla="*/ 1 h 70"/>
                  <a:gd name="T12" fmla="*/ 110 w 131"/>
                  <a:gd name="T13" fmla="*/ 2 h 70"/>
                  <a:gd name="T14" fmla="*/ 121 w 131"/>
                  <a:gd name="T15" fmla="*/ 8 h 70"/>
                  <a:gd name="T16" fmla="*/ 121 w 131"/>
                  <a:gd name="T17" fmla="*/ 8 h 70"/>
                  <a:gd name="T18" fmla="*/ 124 w 131"/>
                  <a:gd name="T19" fmla="*/ 8 h 70"/>
                  <a:gd name="T20" fmla="*/ 131 w 131"/>
                  <a:gd name="T21" fmla="*/ 48 h 70"/>
                  <a:gd name="T22" fmla="*/ 123 w 131"/>
                  <a:gd name="T23" fmla="*/ 54 h 70"/>
                  <a:gd name="T24" fmla="*/ 106 w 131"/>
                  <a:gd name="T25" fmla="*/ 60 h 70"/>
                  <a:gd name="T26" fmla="*/ 105 w 131"/>
                  <a:gd name="T27" fmla="*/ 63 h 70"/>
                  <a:gd name="T28" fmla="*/ 102 w 131"/>
                  <a:gd name="T29" fmla="*/ 62 h 70"/>
                  <a:gd name="T30" fmla="*/ 74 w 131"/>
                  <a:gd name="T31" fmla="*/ 70 h 70"/>
                  <a:gd name="T32" fmla="*/ 70 w 131"/>
                  <a:gd name="T33" fmla="*/ 57 h 70"/>
                  <a:gd name="T34" fmla="*/ 57 w 131"/>
                  <a:gd name="T35" fmla="*/ 56 h 70"/>
                  <a:gd name="T36" fmla="*/ 57 w 131"/>
                  <a:gd name="T37" fmla="*/ 57 h 70"/>
                  <a:gd name="T38" fmla="*/ 40 w 131"/>
                  <a:gd name="T39" fmla="*/ 57 h 70"/>
                  <a:gd name="T40" fmla="*/ 31 w 131"/>
                  <a:gd name="T41" fmla="*/ 46 h 70"/>
                  <a:gd name="T42" fmla="*/ 52 w 131"/>
                  <a:gd name="T43" fmla="*/ 29 h 70"/>
                  <a:gd name="T44" fmla="*/ 46 w 131"/>
                  <a:gd name="T45" fmla="*/ 22 h 70"/>
                  <a:gd name="T46" fmla="*/ 23 w 131"/>
                  <a:gd name="T47" fmla="*/ 40 h 70"/>
                  <a:gd name="T48" fmla="*/ 6 w 131"/>
                  <a:gd name="T49" fmla="*/ 41 h 70"/>
                  <a:gd name="T50" fmla="*/ 0 w 131"/>
                  <a:gd name="T51" fmla="*/ 48 h 70"/>
                  <a:gd name="T52" fmla="*/ 0 w 131"/>
                  <a:gd name="T53" fmla="*/ 48 h 70"/>
                  <a:gd name="T54" fmla="*/ 6 w 131"/>
                  <a:gd name="T55" fmla="*/ 40 h 70"/>
                  <a:gd name="T56" fmla="*/ 6 w 131"/>
                  <a:gd name="T57"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70">
                    <a:moveTo>
                      <a:pt x="6" y="19"/>
                    </a:moveTo>
                    <a:lnTo>
                      <a:pt x="12" y="19"/>
                    </a:lnTo>
                    <a:lnTo>
                      <a:pt x="85" y="5"/>
                    </a:lnTo>
                    <a:lnTo>
                      <a:pt x="84" y="3"/>
                    </a:lnTo>
                    <a:lnTo>
                      <a:pt x="104" y="0"/>
                    </a:lnTo>
                    <a:lnTo>
                      <a:pt x="104" y="1"/>
                    </a:lnTo>
                    <a:lnTo>
                      <a:pt x="110" y="2"/>
                    </a:lnTo>
                    <a:lnTo>
                      <a:pt x="121" y="8"/>
                    </a:lnTo>
                    <a:lnTo>
                      <a:pt x="121" y="8"/>
                    </a:lnTo>
                    <a:lnTo>
                      <a:pt x="124" y="8"/>
                    </a:lnTo>
                    <a:lnTo>
                      <a:pt x="131" y="48"/>
                    </a:lnTo>
                    <a:lnTo>
                      <a:pt x="123" y="54"/>
                    </a:lnTo>
                    <a:lnTo>
                      <a:pt x="106" y="60"/>
                    </a:lnTo>
                    <a:lnTo>
                      <a:pt x="105" y="63"/>
                    </a:lnTo>
                    <a:lnTo>
                      <a:pt x="102" y="62"/>
                    </a:lnTo>
                    <a:lnTo>
                      <a:pt x="74" y="70"/>
                    </a:lnTo>
                    <a:lnTo>
                      <a:pt x="70" y="57"/>
                    </a:lnTo>
                    <a:lnTo>
                      <a:pt x="57" y="56"/>
                    </a:lnTo>
                    <a:lnTo>
                      <a:pt x="57" y="57"/>
                    </a:lnTo>
                    <a:lnTo>
                      <a:pt x="40" y="57"/>
                    </a:lnTo>
                    <a:lnTo>
                      <a:pt x="31" y="46"/>
                    </a:lnTo>
                    <a:lnTo>
                      <a:pt x="52" y="29"/>
                    </a:lnTo>
                    <a:lnTo>
                      <a:pt x="46" y="22"/>
                    </a:lnTo>
                    <a:lnTo>
                      <a:pt x="23" y="40"/>
                    </a:lnTo>
                    <a:lnTo>
                      <a:pt x="6" y="41"/>
                    </a:lnTo>
                    <a:lnTo>
                      <a:pt x="0" y="48"/>
                    </a:lnTo>
                    <a:lnTo>
                      <a:pt x="0" y="48"/>
                    </a:lnTo>
                    <a:lnTo>
                      <a:pt x="6" y="40"/>
                    </a:lnTo>
                    <a:lnTo>
                      <a:pt x="6" y="19"/>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6" name="Freeform 17"/>
              <p:cNvSpPr>
                <a:spLocks/>
              </p:cNvSpPr>
              <p:nvPr/>
            </p:nvSpPr>
            <p:spPr bwMode="auto">
              <a:xfrm>
                <a:off x="3154363" y="4695825"/>
                <a:ext cx="207963" cy="111125"/>
              </a:xfrm>
              <a:custGeom>
                <a:avLst/>
                <a:gdLst>
                  <a:gd name="T0" fmla="*/ 6 w 131"/>
                  <a:gd name="T1" fmla="*/ 19 h 70"/>
                  <a:gd name="T2" fmla="*/ 12 w 131"/>
                  <a:gd name="T3" fmla="*/ 19 h 70"/>
                  <a:gd name="T4" fmla="*/ 85 w 131"/>
                  <a:gd name="T5" fmla="*/ 5 h 70"/>
                  <a:gd name="T6" fmla="*/ 84 w 131"/>
                  <a:gd name="T7" fmla="*/ 3 h 70"/>
                  <a:gd name="T8" fmla="*/ 104 w 131"/>
                  <a:gd name="T9" fmla="*/ 0 h 70"/>
                  <a:gd name="T10" fmla="*/ 104 w 131"/>
                  <a:gd name="T11" fmla="*/ 1 h 70"/>
                  <a:gd name="T12" fmla="*/ 110 w 131"/>
                  <a:gd name="T13" fmla="*/ 2 h 70"/>
                  <a:gd name="T14" fmla="*/ 121 w 131"/>
                  <a:gd name="T15" fmla="*/ 8 h 70"/>
                  <a:gd name="T16" fmla="*/ 121 w 131"/>
                  <a:gd name="T17" fmla="*/ 8 h 70"/>
                  <a:gd name="T18" fmla="*/ 124 w 131"/>
                  <a:gd name="T19" fmla="*/ 8 h 70"/>
                  <a:gd name="T20" fmla="*/ 131 w 131"/>
                  <a:gd name="T21" fmla="*/ 48 h 70"/>
                  <a:gd name="T22" fmla="*/ 123 w 131"/>
                  <a:gd name="T23" fmla="*/ 54 h 70"/>
                  <a:gd name="T24" fmla="*/ 106 w 131"/>
                  <a:gd name="T25" fmla="*/ 60 h 70"/>
                  <a:gd name="T26" fmla="*/ 105 w 131"/>
                  <a:gd name="T27" fmla="*/ 63 h 70"/>
                  <a:gd name="T28" fmla="*/ 102 w 131"/>
                  <a:gd name="T29" fmla="*/ 62 h 70"/>
                  <a:gd name="T30" fmla="*/ 74 w 131"/>
                  <a:gd name="T31" fmla="*/ 70 h 70"/>
                  <a:gd name="T32" fmla="*/ 70 w 131"/>
                  <a:gd name="T33" fmla="*/ 57 h 70"/>
                  <a:gd name="T34" fmla="*/ 57 w 131"/>
                  <a:gd name="T35" fmla="*/ 56 h 70"/>
                  <a:gd name="T36" fmla="*/ 57 w 131"/>
                  <a:gd name="T37" fmla="*/ 57 h 70"/>
                  <a:gd name="T38" fmla="*/ 40 w 131"/>
                  <a:gd name="T39" fmla="*/ 57 h 70"/>
                  <a:gd name="T40" fmla="*/ 31 w 131"/>
                  <a:gd name="T41" fmla="*/ 46 h 70"/>
                  <a:gd name="T42" fmla="*/ 52 w 131"/>
                  <a:gd name="T43" fmla="*/ 29 h 70"/>
                  <a:gd name="T44" fmla="*/ 46 w 131"/>
                  <a:gd name="T45" fmla="*/ 22 h 70"/>
                  <a:gd name="T46" fmla="*/ 23 w 131"/>
                  <a:gd name="T47" fmla="*/ 40 h 70"/>
                  <a:gd name="T48" fmla="*/ 6 w 131"/>
                  <a:gd name="T49" fmla="*/ 41 h 70"/>
                  <a:gd name="T50" fmla="*/ 0 w 131"/>
                  <a:gd name="T51" fmla="*/ 48 h 70"/>
                  <a:gd name="T52" fmla="*/ 0 w 131"/>
                  <a:gd name="T53" fmla="*/ 48 h 70"/>
                  <a:gd name="T54" fmla="*/ 6 w 131"/>
                  <a:gd name="T55" fmla="*/ 40 h 70"/>
                  <a:gd name="T56" fmla="*/ 6 w 131"/>
                  <a:gd name="T57"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70">
                    <a:moveTo>
                      <a:pt x="6" y="19"/>
                    </a:moveTo>
                    <a:lnTo>
                      <a:pt x="12" y="19"/>
                    </a:lnTo>
                    <a:lnTo>
                      <a:pt x="85" y="5"/>
                    </a:lnTo>
                    <a:lnTo>
                      <a:pt x="84" y="3"/>
                    </a:lnTo>
                    <a:lnTo>
                      <a:pt x="104" y="0"/>
                    </a:lnTo>
                    <a:lnTo>
                      <a:pt x="104" y="1"/>
                    </a:lnTo>
                    <a:lnTo>
                      <a:pt x="110" y="2"/>
                    </a:lnTo>
                    <a:lnTo>
                      <a:pt x="121" y="8"/>
                    </a:lnTo>
                    <a:lnTo>
                      <a:pt x="121" y="8"/>
                    </a:lnTo>
                    <a:lnTo>
                      <a:pt x="124" y="8"/>
                    </a:lnTo>
                    <a:lnTo>
                      <a:pt x="131" y="48"/>
                    </a:lnTo>
                    <a:lnTo>
                      <a:pt x="123" y="54"/>
                    </a:lnTo>
                    <a:lnTo>
                      <a:pt x="106" y="60"/>
                    </a:lnTo>
                    <a:lnTo>
                      <a:pt x="105" y="63"/>
                    </a:lnTo>
                    <a:lnTo>
                      <a:pt x="102" y="62"/>
                    </a:lnTo>
                    <a:lnTo>
                      <a:pt x="74" y="70"/>
                    </a:lnTo>
                    <a:lnTo>
                      <a:pt x="70" y="57"/>
                    </a:lnTo>
                    <a:lnTo>
                      <a:pt x="57" y="56"/>
                    </a:lnTo>
                    <a:lnTo>
                      <a:pt x="57" y="57"/>
                    </a:lnTo>
                    <a:lnTo>
                      <a:pt x="40" y="57"/>
                    </a:lnTo>
                    <a:lnTo>
                      <a:pt x="31" y="46"/>
                    </a:lnTo>
                    <a:lnTo>
                      <a:pt x="52" y="29"/>
                    </a:lnTo>
                    <a:lnTo>
                      <a:pt x="46" y="22"/>
                    </a:lnTo>
                    <a:lnTo>
                      <a:pt x="23" y="40"/>
                    </a:lnTo>
                    <a:lnTo>
                      <a:pt x="6" y="41"/>
                    </a:lnTo>
                    <a:lnTo>
                      <a:pt x="0" y="48"/>
                    </a:lnTo>
                    <a:lnTo>
                      <a:pt x="0" y="48"/>
                    </a:lnTo>
                    <a:lnTo>
                      <a:pt x="6" y="40"/>
                    </a:lnTo>
                    <a:lnTo>
                      <a:pt x="6" y="19"/>
                    </a:lnTo>
                    <a:close/>
                  </a:path>
                </a:pathLst>
              </a:custGeom>
              <a:noFill/>
              <a:ln w="158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7" name="Freeform 18"/>
              <p:cNvSpPr>
                <a:spLocks/>
              </p:cNvSpPr>
              <p:nvPr/>
            </p:nvSpPr>
            <p:spPr bwMode="auto">
              <a:xfrm>
                <a:off x="3154363" y="4695825"/>
                <a:ext cx="207963" cy="111125"/>
              </a:xfrm>
              <a:custGeom>
                <a:avLst/>
                <a:gdLst>
                  <a:gd name="T0" fmla="*/ 6 w 131"/>
                  <a:gd name="T1" fmla="*/ 19 h 70"/>
                  <a:gd name="T2" fmla="*/ 12 w 131"/>
                  <a:gd name="T3" fmla="*/ 19 h 70"/>
                  <a:gd name="T4" fmla="*/ 85 w 131"/>
                  <a:gd name="T5" fmla="*/ 5 h 70"/>
                  <a:gd name="T6" fmla="*/ 84 w 131"/>
                  <a:gd name="T7" fmla="*/ 3 h 70"/>
                  <a:gd name="T8" fmla="*/ 104 w 131"/>
                  <a:gd name="T9" fmla="*/ 0 h 70"/>
                  <a:gd name="T10" fmla="*/ 104 w 131"/>
                  <a:gd name="T11" fmla="*/ 1 h 70"/>
                  <a:gd name="T12" fmla="*/ 110 w 131"/>
                  <a:gd name="T13" fmla="*/ 2 h 70"/>
                  <a:gd name="T14" fmla="*/ 121 w 131"/>
                  <a:gd name="T15" fmla="*/ 8 h 70"/>
                  <a:gd name="T16" fmla="*/ 121 w 131"/>
                  <a:gd name="T17" fmla="*/ 8 h 70"/>
                  <a:gd name="T18" fmla="*/ 124 w 131"/>
                  <a:gd name="T19" fmla="*/ 8 h 70"/>
                  <a:gd name="T20" fmla="*/ 131 w 131"/>
                  <a:gd name="T21" fmla="*/ 48 h 70"/>
                  <a:gd name="T22" fmla="*/ 123 w 131"/>
                  <a:gd name="T23" fmla="*/ 54 h 70"/>
                  <a:gd name="T24" fmla="*/ 106 w 131"/>
                  <a:gd name="T25" fmla="*/ 60 h 70"/>
                  <a:gd name="T26" fmla="*/ 105 w 131"/>
                  <a:gd name="T27" fmla="*/ 63 h 70"/>
                  <a:gd name="T28" fmla="*/ 102 w 131"/>
                  <a:gd name="T29" fmla="*/ 62 h 70"/>
                  <a:gd name="T30" fmla="*/ 74 w 131"/>
                  <a:gd name="T31" fmla="*/ 70 h 70"/>
                  <a:gd name="T32" fmla="*/ 70 w 131"/>
                  <a:gd name="T33" fmla="*/ 57 h 70"/>
                  <a:gd name="T34" fmla="*/ 57 w 131"/>
                  <a:gd name="T35" fmla="*/ 56 h 70"/>
                  <a:gd name="T36" fmla="*/ 57 w 131"/>
                  <a:gd name="T37" fmla="*/ 57 h 70"/>
                  <a:gd name="T38" fmla="*/ 40 w 131"/>
                  <a:gd name="T39" fmla="*/ 57 h 70"/>
                  <a:gd name="T40" fmla="*/ 31 w 131"/>
                  <a:gd name="T41" fmla="*/ 46 h 70"/>
                  <a:gd name="T42" fmla="*/ 52 w 131"/>
                  <a:gd name="T43" fmla="*/ 29 h 70"/>
                  <a:gd name="T44" fmla="*/ 46 w 131"/>
                  <a:gd name="T45" fmla="*/ 22 h 70"/>
                  <a:gd name="T46" fmla="*/ 23 w 131"/>
                  <a:gd name="T47" fmla="*/ 40 h 70"/>
                  <a:gd name="T48" fmla="*/ 6 w 131"/>
                  <a:gd name="T49" fmla="*/ 41 h 70"/>
                  <a:gd name="T50" fmla="*/ 0 w 131"/>
                  <a:gd name="T51" fmla="*/ 48 h 70"/>
                  <a:gd name="T52" fmla="*/ 0 w 131"/>
                  <a:gd name="T53" fmla="*/ 48 h 70"/>
                  <a:gd name="T54" fmla="*/ 6 w 131"/>
                  <a:gd name="T55" fmla="*/ 40 h 70"/>
                  <a:gd name="T56" fmla="*/ 6 w 131"/>
                  <a:gd name="T57"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70">
                    <a:moveTo>
                      <a:pt x="6" y="19"/>
                    </a:moveTo>
                    <a:lnTo>
                      <a:pt x="12" y="19"/>
                    </a:lnTo>
                    <a:lnTo>
                      <a:pt x="85" y="5"/>
                    </a:lnTo>
                    <a:lnTo>
                      <a:pt x="84" y="3"/>
                    </a:lnTo>
                    <a:lnTo>
                      <a:pt x="104" y="0"/>
                    </a:lnTo>
                    <a:lnTo>
                      <a:pt x="104" y="1"/>
                    </a:lnTo>
                    <a:lnTo>
                      <a:pt x="110" y="2"/>
                    </a:lnTo>
                    <a:lnTo>
                      <a:pt x="121" y="8"/>
                    </a:lnTo>
                    <a:lnTo>
                      <a:pt x="121" y="8"/>
                    </a:lnTo>
                    <a:lnTo>
                      <a:pt x="124" y="8"/>
                    </a:lnTo>
                    <a:lnTo>
                      <a:pt x="131" y="48"/>
                    </a:lnTo>
                    <a:lnTo>
                      <a:pt x="123" y="54"/>
                    </a:lnTo>
                    <a:lnTo>
                      <a:pt x="106" y="60"/>
                    </a:lnTo>
                    <a:lnTo>
                      <a:pt x="105" y="63"/>
                    </a:lnTo>
                    <a:lnTo>
                      <a:pt x="102" y="62"/>
                    </a:lnTo>
                    <a:lnTo>
                      <a:pt x="74" y="70"/>
                    </a:lnTo>
                    <a:lnTo>
                      <a:pt x="70" y="57"/>
                    </a:lnTo>
                    <a:lnTo>
                      <a:pt x="57" y="56"/>
                    </a:lnTo>
                    <a:lnTo>
                      <a:pt x="57" y="57"/>
                    </a:lnTo>
                    <a:lnTo>
                      <a:pt x="40" y="57"/>
                    </a:lnTo>
                    <a:lnTo>
                      <a:pt x="31" y="46"/>
                    </a:lnTo>
                    <a:lnTo>
                      <a:pt x="52" y="29"/>
                    </a:lnTo>
                    <a:lnTo>
                      <a:pt x="46" y="22"/>
                    </a:lnTo>
                    <a:lnTo>
                      <a:pt x="23" y="40"/>
                    </a:lnTo>
                    <a:lnTo>
                      <a:pt x="6" y="41"/>
                    </a:lnTo>
                    <a:lnTo>
                      <a:pt x="0" y="48"/>
                    </a:lnTo>
                    <a:lnTo>
                      <a:pt x="0" y="48"/>
                    </a:lnTo>
                    <a:lnTo>
                      <a:pt x="6" y="40"/>
                    </a:lnTo>
                    <a:lnTo>
                      <a:pt x="6" y="19"/>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8" name="Freeform 19"/>
              <p:cNvSpPr>
                <a:spLocks/>
              </p:cNvSpPr>
              <p:nvPr/>
            </p:nvSpPr>
            <p:spPr bwMode="auto">
              <a:xfrm>
                <a:off x="3154363" y="4695825"/>
                <a:ext cx="207963" cy="111125"/>
              </a:xfrm>
              <a:custGeom>
                <a:avLst/>
                <a:gdLst>
                  <a:gd name="T0" fmla="*/ 6 w 131"/>
                  <a:gd name="T1" fmla="*/ 19 h 70"/>
                  <a:gd name="T2" fmla="*/ 12 w 131"/>
                  <a:gd name="T3" fmla="*/ 19 h 70"/>
                  <a:gd name="T4" fmla="*/ 85 w 131"/>
                  <a:gd name="T5" fmla="*/ 5 h 70"/>
                  <a:gd name="T6" fmla="*/ 84 w 131"/>
                  <a:gd name="T7" fmla="*/ 3 h 70"/>
                  <a:gd name="T8" fmla="*/ 104 w 131"/>
                  <a:gd name="T9" fmla="*/ 0 h 70"/>
                  <a:gd name="T10" fmla="*/ 104 w 131"/>
                  <a:gd name="T11" fmla="*/ 1 h 70"/>
                  <a:gd name="T12" fmla="*/ 110 w 131"/>
                  <a:gd name="T13" fmla="*/ 2 h 70"/>
                  <a:gd name="T14" fmla="*/ 121 w 131"/>
                  <a:gd name="T15" fmla="*/ 8 h 70"/>
                  <a:gd name="T16" fmla="*/ 121 w 131"/>
                  <a:gd name="T17" fmla="*/ 8 h 70"/>
                  <a:gd name="T18" fmla="*/ 124 w 131"/>
                  <a:gd name="T19" fmla="*/ 8 h 70"/>
                  <a:gd name="T20" fmla="*/ 131 w 131"/>
                  <a:gd name="T21" fmla="*/ 48 h 70"/>
                  <a:gd name="T22" fmla="*/ 123 w 131"/>
                  <a:gd name="T23" fmla="*/ 54 h 70"/>
                  <a:gd name="T24" fmla="*/ 106 w 131"/>
                  <a:gd name="T25" fmla="*/ 60 h 70"/>
                  <a:gd name="T26" fmla="*/ 105 w 131"/>
                  <a:gd name="T27" fmla="*/ 63 h 70"/>
                  <a:gd name="T28" fmla="*/ 102 w 131"/>
                  <a:gd name="T29" fmla="*/ 62 h 70"/>
                  <a:gd name="T30" fmla="*/ 74 w 131"/>
                  <a:gd name="T31" fmla="*/ 70 h 70"/>
                  <a:gd name="T32" fmla="*/ 70 w 131"/>
                  <a:gd name="T33" fmla="*/ 57 h 70"/>
                  <a:gd name="T34" fmla="*/ 57 w 131"/>
                  <a:gd name="T35" fmla="*/ 56 h 70"/>
                  <a:gd name="T36" fmla="*/ 57 w 131"/>
                  <a:gd name="T37" fmla="*/ 57 h 70"/>
                  <a:gd name="T38" fmla="*/ 40 w 131"/>
                  <a:gd name="T39" fmla="*/ 57 h 70"/>
                  <a:gd name="T40" fmla="*/ 31 w 131"/>
                  <a:gd name="T41" fmla="*/ 46 h 70"/>
                  <a:gd name="T42" fmla="*/ 52 w 131"/>
                  <a:gd name="T43" fmla="*/ 29 h 70"/>
                  <a:gd name="T44" fmla="*/ 46 w 131"/>
                  <a:gd name="T45" fmla="*/ 22 h 70"/>
                  <a:gd name="T46" fmla="*/ 23 w 131"/>
                  <a:gd name="T47" fmla="*/ 40 h 70"/>
                  <a:gd name="T48" fmla="*/ 6 w 131"/>
                  <a:gd name="T49" fmla="*/ 41 h 70"/>
                  <a:gd name="T50" fmla="*/ 0 w 131"/>
                  <a:gd name="T51" fmla="*/ 48 h 70"/>
                  <a:gd name="T52" fmla="*/ 0 w 131"/>
                  <a:gd name="T53" fmla="*/ 48 h 70"/>
                  <a:gd name="T54" fmla="*/ 6 w 131"/>
                  <a:gd name="T55" fmla="*/ 40 h 70"/>
                  <a:gd name="T56" fmla="*/ 6 w 131"/>
                  <a:gd name="T57"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70">
                    <a:moveTo>
                      <a:pt x="6" y="19"/>
                    </a:moveTo>
                    <a:lnTo>
                      <a:pt x="12" y="19"/>
                    </a:lnTo>
                    <a:lnTo>
                      <a:pt x="85" y="5"/>
                    </a:lnTo>
                    <a:lnTo>
                      <a:pt x="84" y="3"/>
                    </a:lnTo>
                    <a:lnTo>
                      <a:pt x="104" y="0"/>
                    </a:lnTo>
                    <a:lnTo>
                      <a:pt x="104" y="1"/>
                    </a:lnTo>
                    <a:lnTo>
                      <a:pt x="110" y="2"/>
                    </a:lnTo>
                    <a:lnTo>
                      <a:pt x="121" y="8"/>
                    </a:lnTo>
                    <a:lnTo>
                      <a:pt x="121" y="8"/>
                    </a:lnTo>
                    <a:lnTo>
                      <a:pt x="124" y="8"/>
                    </a:lnTo>
                    <a:lnTo>
                      <a:pt x="131" y="48"/>
                    </a:lnTo>
                    <a:lnTo>
                      <a:pt x="123" y="54"/>
                    </a:lnTo>
                    <a:lnTo>
                      <a:pt x="106" y="60"/>
                    </a:lnTo>
                    <a:lnTo>
                      <a:pt x="105" y="63"/>
                    </a:lnTo>
                    <a:lnTo>
                      <a:pt x="102" y="62"/>
                    </a:lnTo>
                    <a:lnTo>
                      <a:pt x="74" y="70"/>
                    </a:lnTo>
                    <a:lnTo>
                      <a:pt x="70" y="57"/>
                    </a:lnTo>
                    <a:lnTo>
                      <a:pt x="57" y="56"/>
                    </a:lnTo>
                    <a:lnTo>
                      <a:pt x="57" y="57"/>
                    </a:lnTo>
                    <a:lnTo>
                      <a:pt x="40" y="57"/>
                    </a:lnTo>
                    <a:lnTo>
                      <a:pt x="31" y="46"/>
                    </a:lnTo>
                    <a:lnTo>
                      <a:pt x="52" y="29"/>
                    </a:lnTo>
                    <a:lnTo>
                      <a:pt x="46" y="22"/>
                    </a:lnTo>
                    <a:lnTo>
                      <a:pt x="23" y="40"/>
                    </a:lnTo>
                    <a:lnTo>
                      <a:pt x="6" y="41"/>
                    </a:lnTo>
                    <a:lnTo>
                      <a:pt x="0" y="48"/>
                    </a:lnTo>
                    <a:lnTo>
                      <a:pt x="0" y="48"/>
                    </a:lnTo>
                    <a:lnTo>
                      <a:pt x="6" y="40"/>
                    </a:lnTo>
                    <a:lnTo>
                      <a:pt x="6" y="19"/>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Freeform 20"/>
              <p:cNvSpPr>
                <a:spLocks/>
              </p:cNvSpPr>
              <p:nvPr/>
            </p:nvSpPr>
            <p:spPr bwMode="auto">
              <a:xfrm>
                <a:off x="3167063" y="4814888"/>
                <a:ext cx="95250" cy="49212"/>
              </a:xfrm>
              <a:custGeom>
                <a:avLst/>
                <a:gdLst>
                  <a:gd name="T0" fmla="*/ 0 w 60"/>
                  <a:gd name="T1" fmla="*/ 0 h 31"/>
                  <a:gd name="T2" fmla="*/ 9 w 60"/>
                  <a:gd name="T3" fmla="*/ 0 h 31"/>
                  <a:gd name="T4" fmla="*/ 13 w 60"/>
                  <a:gd name="T5" fmla="*/ 3 h 31"/>
                  <a:gd name="T6" fmla="*/ 51 w 60"/>
                  <a:gd name="T7" fmla="*/ 3 h 31"/>
                  <a:gd name="T8" fmla="*/ 51 w 60"/>
                  <a:gd name="T9" fmla="*/ 3 h 31"/>
                  <a:gd name="T10" fmla="*/ 55 w 60"/>
                  <a:gd name="T11" fmla="*/ 3 h 31"/>
                  <a:gd name="T12" fmla="*/ 60 w 60"/>
                  <a:gd name="T13" fmla="*/ 24 h 31"/>
                  <a:gd name="T14" fmla="*/ 57 w 60"/>
                  <a:gd name="T15" fmla="*/ 25 h 31"/>
                  <a:gd name="T16" fmla="*/ 57 w 60"/>
                  <a:gd name="T17" fmla="*/ 31 h 31"/>
                  <a:gd name="T18" fmla="*/ 52 w 60"/>
                  <a:gd name="T19" fmla="*/ 31 h 31"/>
                  <a:gd name="T20" fmla="*/ 51 w 60"/>
                  <a:gd name="T21" fmla="*/ 28 h 31"/>
                  <a:gd name="T22" fmla="*/ 9 w 60"/>
                  <a:gd name="T23" fmla="*/ 28 h 31"/>
                  <a:gd name="T24" fmla="*/ 0 w 6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
                    <a:moveTo>
                      <a:pt x="0" y="0"/>
                    </a:moveTo>
                    <a:lnTo>
                      <a:pt x="9" y="0"/>
                    </a:lnTo>
                    <a:lnTo>
                      <a:pt x="13" y="3"/>
                    </a:lnTo>
                    <a:lnTo>
                      <a:pt x="51" y="3"/>
                    </a:lnTo>
                    <a:lnTo>
                      <a:pt x="51" y="3"/>
                    </a:lnTo>
                    <a:lnTo>
                      <a:pt x="55" y="3"/>
                    </a:lnTo>
                    <a:lnTo>
                      <a:pt x="60" y="24"/>
                    </a:lnTo>
                    <a:lnTo>
                      <a:pt x="57" y="25"/>
                    </a:lnTo>
                    <a:lnTo>
                      <a:pt x="57" y="31"/>
                    </a:lnTo>
                    <a:lnTo>
                      <a:pt x="52" y="31"/>
                    </a:lnTo>
                    <a:lnTo>
                      <a:pt x="51" y="28"/>
                    </a:lnTo>
                    <a:lnTo>
                      <a:pt x="9" y="2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0" name="Freeform 21"/>
              <p:cNvSpPr>
                <a:spLocks/>
              </p:cNvSpPr>
              <p:nvPr/>
            </p:nvSpPr>
            <p:spPr bwMode="auto">
              <a:xfrm>
                <a:off x="3167063" y="4814888"/>
                <a:ext cx="95250" cy="49212"/>
              </a:xfrm>
              <a:custGeom>
                <a:avLst/>
                <a:gdLst>
                  <a:gd name="T0" fmla="*/ 0 w 60"/>
                  <a:gd name="T1" fmla="*/ 0 h 31"/>
                  <a:gd name="T2" fmla="*/ 9 w 60"/>
                  <a:gd name="T3" fmla="*/ 0 h 31"/>
                  <a:gd name="T4" fmla="*/ 13 w 60"/>
                  <a:gd name="T5" fmla="*/ 3 h 31"/>
                  <a:gd name="T6" fmla="*/ 51 w 60"/>
                  <a:gd name="T7" fmla="*/ 3 h 31"/>
                  <a:gd name="T8" fmla="*/ 51 w 60"/>
                  <a:gd name="T9" fmla="*/ 3 h 31"/>
                  <a:gd name="T10" fmla="*/ 55 w 60"/>
                  <a:gd name="T11" fmla="*/ 3 h 31"/>
                  <a:gd name="T12" fmla="*/ 60 w 60"/>
                  <a:gd name="T13" fmla="*/ 24 h 31"/>
                  <a:gd name="T14" fmla="*/ 57 w 60"/>
                  <a:gd name="T15" fmla="*/ 25 h 31"/>
                  <a:gd name="T16" fmla="*/ 57 w 60"/>
                  <a:gd name="T17" fmla="*/ 31 h 31"/>
                  <a:gd name="T18" fmla="*/ 52 w 60"/>
                  <a:gd name="T19" fmla="*/ 31 h 31"/>
                  <a:gd name="T20" fmla="*/ 51 w 60"/>
                  <a:gd name="T21" fmla="*/ 28 h 31"/>
                  <a:gd name="T22" fmla="*/ 9 w 60"/>
                  <a:gd name="T23" fmla="*/ 28 h 31"/>
                  <a:gd name="T24" fmla="*/ 0 w 6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
                    <a:moveTo>
                      <a:pt x="0" y="0"/>
                    </a:moveTo>
                    <a:lnTo>
                      <a:pt x="9" y="0"/>
                    </a:lnTo>
                    <a:lnTo>
                      <a:pt x="13" y="3"/>
                    </a:lnTo>
                    <a:lnTo>
                      <a:pt x="51" y="3"/>
                    </a:lnTo>
                    <a:lnTo>
                      <a:pt x="51" y="3"/>
                    </a:lnTo>
                    <a:lnTo>
                      <a:pt x="55" y="3"/>
                    </a:lnTo>
                    <a:lnTo>
                      <a:pt x="60" y="24"/>
                    </a:lnTo>
                    <a:lnTo>
                      <a:pt x="57" y="25"/>
                    </a:lnTo>
                    <a:lnTo>
                      <a:pt x="57" y="31"/>
                    </a:lnTo>
                    <a:lnTo>
                      <a:pt x="52" y="31"/>
                    </a:lnTo>
                    <a:lnTo>
                      <a:pt x="51" y="28"/>
                    </a:lnTo>
                    <a:lnTo>
                      <a:pt x="9" y="28"/>
                    </a:lnTo>
                    <a:lnTo>
                      <a:pt x="0" y="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Freeform 22"/>
              <p:cNvSpPr>
                <a:spLocks/>
              </p:cNvSpPr>
              <p:nvPr/>
            </p:nvSpPr>
            <p:spPr bwMode="auto">
              <a:xfrm>
                <a:off x="3167063" y="4814888"/>
                <a:ext cx="95250" cy="49212"/>
              </a:xfrm>
              <a:custGeom>
                <a:avLst/>
                <a:gdLst>
                  <a:gd name="T0" fmla="*/ 0 w 60"/>
                  <a:gd name="T1" fmla="*/ 0 h 31"/>
                  <a:gd name="T2" fmla="*/ 9 w 60"/>
                  <a:gd name="T3" fmla="*/ 0 h 31"/>
                  <a:gd name="T4" fmla="*/ 13 w 60"/>
                  <a:gd name="T5" fmla="*/ 3 h 31"/>
                  <a:gd name="T6" fmla="*/ 51 w 60"/>
                  <a:gd name="T7" fmla="*/ 4 h 31"/>
                  <a:gd name="T8" fmla="*/ 51 w 60"/>
                  <a:gd name="T9" fmla="*/ 3 h 31"/>
                  <a:gd name="T10" fmla="*/ 55 w 60"/>
                  <a:gd name="T11" fmla="*/ 3 h 31"/>
                  <a:gd name="T12" fmla="*/ 60 w 60"/>
                  <a:gd name="T13" fmla="*/ 25 h 31"/>
                  <a:gd name="T14" fmla="*/ 57 w 60"/>
                  <a:gd name="T15" fmla="*/ 25 h 31"/>
                  <a:gd name="T16" fmla="*/ 57 w 60"/>
                  <a:gd name="T17" fmla="*/ 31 h 31"/>
                  <a:gd name="T18" fmla="*/ 52 w 60"/>
                  <a:gd name="T19" fmla="*/ 31 h 31"/>
                  <a:gd name="T20" fmla="*/ 51 w 60"/>
                  <a:gd name="T21" fmla="*/ 28 h 31"/>
                  <a:gd name="T22" fmla="*/ 10 w 60"/>
                  <a:gd name="T23" fmla="*/ 28 h 31"/>
                  <a:gd name="T24" fmla="*/ 0 w 6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
                    <a:moveTo>
                      <a:pt x="0" y="0"/>
                    </a:moveTo>
                    <a:lnTo>
                      <a:pt x="9" y="0"/>
                    </a:lnTo>
                    <a:lnTo>
                      <a:pt x="13" y="3"/>
                    </a:lnTo>
                    <a:lnTo>
                      <a:pt x="51" y="4"/>
                    </a:lnTo>
                    <a:lnTo>
                      <a:pt x="51" y="3"/>
                    </a:lnTo>
                    <a:lnTo>
                      <a:pt x="55" y="3"/>
                    </a:lnTo>
                    <a:lnTo>
                      <a:pt x="60" y="25"/>
                    </a:lnTo>
                    <a:lnTo>
                      <a:pt x="57" y="25"/>
                    </a:lnTo>
                    <a:lnTo>
                      <a:pt x="57" y="31"/>
                    </a:lnTo>
                    <a:lnTo>
                      <a:pt x="52" y="31"/>
                    </a:lnTo>
                    <a:lnTo>
                      <a:pt x="51" y="28"/>
                    </a:lnTo>
                    <a:lnTo>
                      <a:pt x="10" y="28"/>
                    </a:lnTo>
                    <a:lnTo>
                      <a:pt x="0" y="0"/>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2" name="Freeform 23"/>
              <p:cNvSpPr>
                <a:spLocks/>
              </p:cNvSpPr>
              <p:nvPr/>
            </p:nvSpPr>
            <p:spPr bwMode="auto">
              <a:xfrm>
                <a:off x="3167063" y="4814888"/>
                <a:ext cx="95250" cy="49212"/>
              </a:xfrm>
              <a:custGeom>
                <a:avLst/>
                <a:gdLst>
                  <a:gd name="T0" fmla="*/ 0 w 60"/>
                  <a:gd name="T1" fmla="*/ 0 h 31"/>
                  <a:gd name="T2" fmla="*/ 9 w 60"/>
                  <a:gd name="T3" fmla="*/ 0 h 31"/>
                  <a:gd name="T4" fmla="*/ 13 w 60"/>
                  <a:gd name="T5" fmla="*/ 3 h 31"/>
                  <a:gd name="T6" fmla="*/ 51 w 60"/>
                  <a:gd name="T7" fmla="*/ 4 h 31"/>
                  <a:gd name="T8" fmla="*/ 51 w 60"/>
                  <a:gd name="T9" fmla="*/ 3 h 31"/>
                  <a:gd name="T10" fmla="*/ 55 w 60"/>
                  <a:gd name="T11" fmla="*/ 3 h 31"/>
                  <a:gd name="T12" fmla="*/ 60 w 60"/>
                  <a:gd name="T13" fmla="*/ 25 h 31"/>
                  <a:gd name="T14" fmla="*/ 57 w 60"/>
                  <a:gd name="T15" fmla="*/ 25 h 31"/>
                  <a:gd name="T16" fmla="*/ 57 w 60"/>
                  <a:gd name="T17" fmla="*/ 31 h 31"/>
                  <a:gd name="T18" fmla="*/ 52 w 60"/>
                  <a:gd name="T19" fmla="*/ 31 h 31"/>
                  <a:gd name="T20" fmla="*/ 51 w 60"/>
                  <a:gd name="T21" fmla="*/ 28 h 31"/>
                  <a:gd name="T22" fmla="*/ 10 w 60"/>
                  <a:gd name="T23" fmla="*/ 28 h 31"/>
                  <a:gd name="T24" fmla="*/ 0 w 6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
                    <a:moveTo>
                      <a:pt x="0" y="0"/>
                    </a:moveTo>
                    <a:lnTo>
                      <a:pt x="9" y="0"/>
                    </a:lnTo>
                    <a:lnTo>
                      <a:pt x="13" y="3"/>
                    </a:lnTo>
                    <a:lnTo>
                      <a:pt x="51" y="4"/>
                    </a:lnTo>
                    <a:lnTo>
                      <a:pt x="51" y="3"/>
                    </a:lnTo>
                    <a:lnTo>
                      <a:pt x="55" y="3"/>
                    </a:lnTo>
                    <a:lnTo>
                      <a:pt x="60" y="25"/>
                    </a:lnTo>
                    <a:lnTo>
                      <a:pt x="57" y="25"/>
                    </a:lnTo>
                    <a:lnTo>
                      <a:pt x="57" y="31"/>
                    </a:lnTo>
                    <a:lnTo>
                      <a:pt x="52" y="31"/>
                    </a:lnTo>
                    <a:lnTo>
                      <a:pt x="51" y="28"/>
                    </a:lnTo>
                    <a:lnTo>
                      <a:pt x="10" y="28"/>
                    </a:lnTo>
                    <a:lnTo>
                      <a:pt x="0" y="0"/>
                    </a:lnTo>
                    <a:close/>
                  </a:path>
                </a:pathLst>
              </a:custGeom>
              <a:noFill/>
              <a:ln w="17463"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3" name="Freeform 24"/>
              <p:cNvSpPr>
                <a:spLocks/>
              </p:cNvSpPr>
              <p:nvPr/>
            </p:nvSpPr>
            <p:spPr bwMode="auto">
              <a:xfrm>
                <a:off x="4200526" y="4151313"/>
                <a:ext cx="365125" cy="247650"/>
              </a:xfrm>
              <a:custGeom>
                <a:avLst/>
                <a:gdLst>
                  <a:gd name="T0" fmla="*/ 111 w 230"/>
                  <a:gd name="T1" fmla="*/ 2 h 156"/>
                  <a:gd name="T2" fmla="*/ 127 w 230"/>
                  <a:gd name="T3" fmla="*/ 18 h 156"/>
                  <a:gd name="T4" fmla="*/ 138 w 230"/>
                  <a:gd name="T5" fmla="*/ 12 h 156"/>
                  <a:gd name="T6" fmla="*/ 146 w 230"/>
                  <a:gd name="T7" fmla="*/ 15 h 156"/>
                  <a:gd name="T8" fmla="*/ 155 w 230"/>
                  <a:gd name="T9" fmla="*/ 18 h 156"/>
                  <a:gd name="T10" fmla="*/ 162 w 230"/>
                  <a:gd name="T11" fmla="*/ 17 h 156"/>
                  <a:gd name="T12" fmla="*/ 173 w 230"/>
                  <a:gd name="T13" fmla="*/ 26 h 156"/>
                  <a:gd name="T14" fmla="*/ 181 w 230"/>
                  <a:gd name="T15" fmla="*/ 20 h 156"/>
                  <a:gd name="T16" fmla="*/ 195 w 230"/>
                  <a:gd name="T17" fmla="*/ 19 h 156"/>
                  <a:gd name="T18" fmla="*/ 207 w 230"/>
                  <a:gd name="T19" fmla="*/ 20 h 156"/>
                  <a:gd name="T20" fmla="*/ 209 w 230"/>
                  <a:gd name="T21" fmla="*/ 27 h 156"/>
                  <a:gd name="T22" fmla="*/ 217 w 230"/>
                  <a:gd name="T23" fmla="*/ 50 h 156"/>
                  <a:gd name="T24" fmla="*/ 226 w 230"/>
                  <a:gd name="T25" fmla="*/ 87 h 156"/>
                  <a:gd name="T26" fmla="*/ 215 w 230"/>
                  <a:gd name="T27" fmla="*/ 92 h 156"/>
                  <a:gd name="T28" fmla="*/ 202 w 230"/>
                  <a:gd name="T29" fmla="*/ 105 h 156"/>
                  <a:gd name="T30" fmla="*/ 190 w 230"/>
                  <a:gd name="T31" fmla="*/ 114 h 156"/>
                  <a:gd name="T32" fmla="*/ 177 w 230"/>
                  <a:gd name="T33" fmla="*/ 124 h 156"/>
                  <a:gd name="T34" fmla="*/ 157 w 230"/>
                  <a:gd name="T35" fmla="*/ 140 h 156"/>
                  <a:gd name="T36" fmla="*/ 145 w 230"/>
                  <a:gd name="T37" fmla="*/ 153 h 156"/>
                  <a:gd name="T38" fmla="*/ 139 w 230"/>
                  <a:gd name="T39" fmla="*/ 148 h 156"/>
                  <a:gd name="T40" fmla="*/ 144 w 230"/>
                  <a:gd name="T41" fmla="*/ 138 h 156"/>
                  <a:gd name="T42" fmla="*/ 146 w 230"/>
                  <a:gd name="T43" fmla="*/ 125 h 156"/>
                  <a:gd name="T44" fmla="*/ 141 w 230"/>
                  <a:gd name="T45" fmla="*/ 117 h 156"/>
                  <a:gd name="T46" fmla="*/ 138 w 230"/>
                  <a:gd name="T47" fmla="*/ 109 h 156"/>
                  <a:gd name="T48" fmla="*/ 123 w 230"/>
                  <a:gd name="T49" fmla="*/ 103 h 156"/>
                  <a:gd name="T50" fmla="*/ 104 w 230"/>
                  <a:gd name="T51" fmla="*/ 96 h 156"/>
                  <a:gd name="T52" fmla="*/ 95 w 230"/>
                  <a:gd name="T53" fmla="*/ 91 h 156"/>
                  <a:gd name="T54" fmla="*/ 83 w 230"/>
                  <a:gd name="T55" fmla="*/ 75 h 156"/>
                  <a:gd name="T56" fmla="*/ 74 w 230"/>
                  <a:gd name="T57" fmla="*/ 66 h 156"/>
                  <a:gd name="T58" fmla="*/ 21 w 230"/>
                  <a:gd name="T59" fmla="*/ 57 h 156"/>
                  <a:gd name="T60" fmla="*/ 17 w 230"/>
                  <a:gd name="T61" fmla="*/ 55 h 156"/>
                  <a:gd name="T62" fmla="*/ 9 w 230"/>
                  <a:gd name="T63" fmla="*/ 50 h 156"/>
                  <a:gd name="T64" fmla="*/ 4 w 230"/>
                  <a:gd name="T65" fmla="*/ 42 h 156"/>
                  <a:gd name="T66" fmla="*/ 6 w 230"/>
                  <a:gd name="T67" fmla="*/ 29 h 156"/>
                  <a:gd name="T68" fmla="*/ 10 w 230"/>
                  <a:gd name="T69" fmla="*/ 12 h 156"/>
                  <a:gd name="T70" fmla="*/ 16 w 230"/>
                  <a:gd name="T71" fmla="*/ 10 h 156"/>
                  <a:gd name="T72" fmla="*/ 38 w 230"/>
                  <a:gd name="T73" fmla="*/ 1 h 156"/>
                  <a:gd name="T74" fmla="*/ 58 w 230"/>
                  <a:gd name="T75" fmla="*/ 3 h 156"/>
                  <a:gd name="T76" fmla="*/ 76 w 230"/>
                  <a:gd name="T77" fmla="*/ 1 h 156"/>
                  <a:gd name="T78" fmla="*/ 81 w 230"/>
                  <a:gd name="T79" fmla="*/ 9 h 156"/>
                  <a:gd name="T80" fmla="*/ 90 w 230"/>
                  <a:gd name="T81" fmla="*/ 10 h 156"/>
                  <a:gd name="T82" fmla="*/ 92 w 230"/>
                  <a:gd name="T83" fmla="*/ 6 h 156"/>
                  <a:gd name="T84" fmla="*/ 101 w 230"/>
                  <a:gd name="T8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156">
                    <a:moveTo>
                      <a:pt x="101" y="0"/>
                    </a:moveTo>
                    <a:lnTo>
                      <a:pt x="107" y="5"/>
                    </a:lnTo>
                    <a:lnTo>
                      <a:pt x="111" y="2"/>
                    </a:lnTo>
                    <a:lnTo>
                      <a:pt x="118" y="11"/>
                    </a:lnTo>
                    <a:lnTo>
                      <a:pt x="126" y="14"/>
                    </a:lnTo>
                    <a:lnTo>
                      <a:pt x="127" y="18"/>
                    </a:lnTo>
                    <a:lnTo>
                      <a:pt x="133" y="17"/>
                    </a:lnTo>
                    <a:lnTo>
                      <a:pt x="136" y="11"/>
                    </a:lnTo>
                    <a:lnTo>
                      <a:pt x="138" y="12"/>
                    </a:lnTo>
                    <a:lnTo>
                      <a:pt x="140" y="18"/>
                    </a:lnTo>
                    <a:lnTo>
                      <a:pt x="146" y="18"/>
                    </a:lnTo>
                    <a:lnTo>
                      <a:pt x="146" y="15"/>
                    </a:lnTo>
                    <a:lnTo>
                      <a:pt x="151" y="18"/>
                    </a:lnTo>
                    <a:lnTo>
                      <a:pt x="152" y="18"/>
                    </a:lnTo>
                    <a:lnTo>
                      <a:pt x="155" y="18"/>
                    </a:lnTo>
                    <a:lnTo>
                      <a:pt x="158" y="22"/>
                    </a:lnTo>
                    <a:lnTo>
                      <a:pt x="160" y="21"/>
                    </a:lnTo>
                    <a:lnTo>
                      <a:pt x="162" y="17"/>
                    </a:lnTo>
                    <a:lnTo>
                      <a:pt x="168" y="15"/>
                    </a:lnTo>
                    <a:lnTo>
                      <a:pt x="170" y="25"/>
                    </a:lnTo>
                    <a:lnTo>
                      <a:pt x="173" y="26"/>
                    </a:lnTo>
                    <a:lnTo>
                      <a:pt x="177" y="23"/>
                    </a:lnTo>
                    <a:lnTo>
                      <a:pt x="178" y="23"/>
                    </a:lnTo>
                    <a:lnTo>
                      <a:pt x="181" y="20"/>
                    </a:lnTo>
                    <a:lnTo>
                      <a:pt x="186" y="20"/>
                    </a:lnTo>
                    <a:lnTo>
                      <a:pt x="187" y="18"/>
                    </a:lnTo>
                    <a:lnTo>
                      <a:pt x="195" y="19"/>
                    </a:lnTo>
                    <a:lnTo>
                      <a:pt x="197" y="23"/>
                    </a:lnTo>
                    <a:lnTo>
                      <a:pt x="205" y="23"/>
                    </a:lnTo>
                    <a:lnTo>
                      <a:pt x="207" y="20"/>
                    </a:lnTo>
                    <a:lnTo>
                      <a:pt x="208" y="20"/>
                    </a:lnTo>
                    <a:lnTo>
                      <a:pt x="211" y="23"/>
                    </a:lnTo>
                    <a:lnTo>
                      <a:pt x="209" y="27"/>
                    </a:lnTo>
                    <a:lnTo>
                      <a:pt x="219" y="45"/>
                    </a:lnTo>
                    <a:lnTo>
                      <a:pt x="219" y="49"/>
                    </a:lnTo>
                    <a:lnTo>
                      <a:pt x="217" y="50"/>
                    </a:lnTo>
                    <a:lnTo>
                      <a:pt x="225" y="79"/>
                    </a:lnTo>
                    <a:lnTo>
                      <a:pt x="230" y="85"/>
                    </a:lnTo>
                    <a:lnTo>
                      <a:pt x="226" y="87"/>
                    </a:lnTo>
                    <a:lnTo>
                      <a:pt x="223" y="91"/>
                    </a:lnTo>
                    <a:lnTo>
                      <a:pt x="219" y="93"/>
                    </a:lnTo>
                    <a:lnTo>
                      <a:pt x="215" y="92"/>
                    </a:lnTo>
                    <a:lnTo>
                      <a:pt x="211" y="96"/>
                    </a:lnTo>
                    <a:lnTo>
                      <a:pt x="209" y="99"/>
                    </a:lnTo>
                    <a:lnTo>
                      <a:pt x="202" y="105"/>
                    </a:lnTo>
                    <a:lnTo>
                      <a:pt x="199" y="105"/>
                    </a:lnTo>
                    <a:lnTo>
                      <a:pt x="197" y="111"/>
                    </a:lnTo>
                    <a:lnTo>
                      <a:pt x="190" y="114"/>
                    </a:lnTo>
                    <a:lnTo>
                      <a:pt x="181" y="124"/>
                    </a:lnTo>
                    <a:lnTo>
                      <a:pt x="178" y="124"/>
                    </a:lnTo>
                    <a:lnTo>
                      <a:pt x="177" y="124"/>
                    </a:lnTo>
                    <a:lnTo>
                      <a:pt x="168" y="124"/>
                    </a:lnTo>
                    <a:lnTo>
                      <a:pt x="158" y="134"/>
                    </a:lnTo>
                    <a:lnTo>
                      <a:pt x="157" y="140"/>
                    </a:lnTo>
                    <a:lnTo>
                      <a:pt x="148" y="148"/>
                    </a:lnTo>
                    <a:lnTo>
                      <a:pt x="146" y="149"/>
                    </a:lnTo>
                    <a:lnTo>
                      <a:pt x="145" y="153"/>
                    </a:lnTo>
                    <a:lnTo>
                      <a:pt x="140" y="156"/>
                    </a:lnTo>
                    <a:lnTo>
                      <a:pt x="140" y="153"/>
                    </a:lnTo>
                    <a:lnTo>
                      <a:pt x="139" y="148"/>
                    </a:lnTo>
                    <a:lnTo>
                      <a:pt x="141" y="148"/>
                    </a:lnTo>
                    <a:lnTo>
                      <a:pt x="141" y="143"/>
                    </a:lnTo>
                    <a:lnTo>
                      <a:pt x="144" y="138"/>
                    </a:lnTo>
                    <a:lnTo>
                      <a:pt x="143" y="133"/>
                    </a:lnTo>
                    <a:lnTo>
                      <a:pt x="145" y="129"/>
                    </a:lnTo>
                    <a:lnTo>
                      <a:pt x="146" y="125"/>
                    </a:lnTo>
                    <a:lnTo>
                      <a:pt x="144" y="124"/>
                    </a:lnTo>
                    <a:lnTo>
                      <a:pt x="145" y="124"/>
                    </a:lnTo>
                    <a:lnTo>
                      <a:pt x="141" y="117"/>
                    </a:lnTo>
                    <a:lnTo>
                      <a:pt x="141" y="114"/>
                    </a:lnTo>
                    <a:lnTo>
                      <a:pt x="139" y="112"/>
                    </a:lnTo>
                    <a:lnTo>
                      <a:pt x="138" y="109"/>
                    </a:lnTo>
                    <a:lnTo>
                      <a:pt x="126" y="109"/>
                    </a:lnTo>
                    <a:lnTo>
                      <a:pt x="127" y="105"/>
                    </a:lnTo>
                    <a:lnTo>
                      <a:pt x="123" y="103"/>
                    </a:lnTo>
                    <a:lnTo>
                      <a:pt x="121" y="102"/>
                    </a:lnTo>
                    <a:lnTo>
                      <a:pt x="120" y="102"/>
                    </a:lnTo>
                    <a:lnTo>
                      <a:pt x="104" y="96"/>
                    </a:lnTo>
                    <a:lnTo>
                      <a:pt x="102" y="94"/>
                    </a:lnTo>
                    <a:lnTo>
                      <a:pt x="98" y="91"/>
                    </a:lnTo>
                    <a:lnTo>
                      <a:pt x="95" y="91"/>
                    </a:lnTo>
                    <a:lnTo>
                      <a:pt x="93" y="88"/>
                    </a:lnTo>
                    <a:lnTo>
                      <a:pt x="93" y="72"/>
                    </a:lnTo>
                    <a:lnTo>
                      <a:pt x="83" y="75"/>
                    </a:lnTo>
                    <a:lnTo>
                      <a:pt x="81" y="68"/>
                    </a:lnTo>
                    <a:lnTo>
                      <a:pt x="76" y="65"/>
                    </a:lnTo>
                    <a:lnTo>
                      <a:pt x="74" y="66"/>
                    </a:lnTo>
                    <a:lnTo>
                      <a:pt x="68" y="60"/>
                    </a:lnTo>
                    <a:lnTo>
                      <a:pt x="66" y="60"/>
                    </a:lnTo>
                    <a:lnTo>
                      <a:pt x="21" y="57"/>
                    </a:lnTo>
                    <a:lnTo>
                      <a:pt x="19" y="57"/>
                    </a:lnTo>
                    <a:lnTo>
                      <a:pt x="19" y="55"/>
                    </a:lnTo>
                    <a:lnTo>
                      <a:pt x="17" y="55"/>
                    </a:lnTo>
                    <a:lnTo>
                      <a:pt x="16" y="52"/>
                    </a:lnTo>
                    <a:lnTo>
                      <a:pt x="18" y="52"/>
                    </a:lnTo>
                    <a:lnTo>
                      <a:pt x="9" y="50"/>
                    </a:lnTo>
                    <a:lnTo>
                      <a:pt x="1" y="51"/>
                    </a:lnTo>
                    <a:lnTo>
                      <a:pt x="0" y="45"/>
                    </a:lnTo>
                    <a:lnTo>
                      <a:pt x="4" y="42"/>
                    </a:lnTo>
                    <a:lnTo>
                      <a:pt x="6" y="37"/>
                    </a:lnTo>
                    <a:lnTo>
                      <a:pt x="4" y="34"/>
                    </a:lnTo>
                    <a:lnTo>
                      <a:pt x="6" y="29"/>
                    </a:lnTo>
                    <a:lnTo>
                      <a:pt x="6" y="15"/>
                    </a:lnTo>
                    <a:lnTo>
                      <a:pt x="9" y="15"/>
                    </a:lnTo>
                    <a:lnTo>
                      <a:pt x="10" y="12"/>
                    </a:lnTo>
                    <a:lnTo>
                      <a:pt x="13" y="12"/>
                    </a:lnTo>
                    <a:lnTo>
                      <a:pt x="13" y="10"/>
                    </a:lnTo>
                    <a:lnTo>
                      <a:pt x="16" y="10"/>
                    </a:lnTo>
                    <a:lnTo>
                      <a:pt x="16" y="1"/>
                    </a:lnTo>
                    <a:lnTo>
                      <a:pt x="33" y="2"/>
                    </a:lnTo>
                    <a:lnTo>
                      <a:pt x="38" y="1"/>
                    </a:lnTo>
                    <a:lnTo>
                      <a:pt x="43" y="2"/>
                    </a:lnTo>
                    <a:lnTo>
                      <a:pt x="58" y="2"/>
                    </a:lnTo>
                    <a:lnTo>
                      <a:pt x="58" y="3"/>
                    </a:lnTo>
                    <a:lnTo>
                      <a:pt x="73" y="2"/>
                    </a:lnTo>
                    <a:lnTo>
                      <a:pt x="73" y="3"/>
                    </a:lnTo>
                    <a:lnTo>
                      <a:pt x="76" y="1"/>
                    </a:lnTo>
                    <a:lnTo>
                      <a:pt x="76" y="3"/>
                    </a:lnTo>
                    <a:lnTo>
                      <a:pt x="79" y="3"/>
                    </a:lnTo>
                    <a:lnTo>
                      <a:pt x="81" y="9"/>
                    </a:lnTo>
                    <a:lnTo>
                      <a:pt x="83" y="9"/>
                    </a:lnTo>
                    <a:lnTo>
                      <a:pt x="90" y="12"/>
                    </a:lnTo>
                    <a:lnTo>
                      <a:pt x="90" y="10"/>
                    </a:lnTo>
                    <a:lnTo>
                      <a:pt x="92" y="11"/>
                    </a:lnTo>
                    <a:lnTo>
                      <a:pt x="95" y="11"/>
                    </a:lnTo>
                    <a:lnTo>
                      <a:pt x="92" y="6"/>
                    </a:lnTo>
                    <a:lnTo>
                      <a:pt x="94" y="4"/>
                    </a:lnTo>
                    <a:lnTo>
                      <a:pt x="101" y="3"/>
                    </a:lnTo>
                    <a:lnTo>
                      <a:pt x="1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Freeform 25"/>
              <p:cNvSpPr>
                <a:spLocks/>
              </p:cNvSpPr>
              <p:nvPr/>
            </p:nvSpPr>
            <p:spPr bwMode="auto">
              <a:xfrm>
                <a:off x="4200526" y="4151313"/>
                <a:ext cx="365125" cy="247650"/>
              </a:xfrm>
              <a:custGeom>
                <a:avLst/>
                <a:gdLst>
                  <a:gd name="T0" fmla="*/ 111 w 230"/>
                  <a:gd name="T1" fmla="*/ 2 h 156"/>
                  <a:gd name="T2" fmla="*/ 127 w 230"/>
                  <a:gd name="T3" fmla="*/ 18 h 156"/>
                  <a:gd name="T4" fmla="*/ 138 w 230"/>
                  <a:gd name="T5" fmla="*/ 12 h 156"/>
                  <a:gd name="T6" fmla="*/ 146 w 230"/>
                  <a:gd name="T7" fmla="*/ 15 h 156"/>
                  <a:gd name="T8" fmla="*/ 155 w 230"/>
                  <a:gd name="T9" fmla="*/ 18 h 156"/>
                  <a:gd name="T10" fmla="*/ 162 w 230"/>
                  <a:gd name="T11" fmla="*/ 17 h 156"/>
                  <a:gd name="T12" fmla="*/ 173 w 230"/>
                  <a:gd name="T13" fmla="*/ 26 h 156"/>
                  <a:gd name="T14" fmla="*/ 181 w 230"/>
                  <a:gd name="T15" fmla="*/ 20 h 156"/>
                  <a:gd name="T16" fmla="*/ 195 w 230"/>
                  <a:gd name="T17" fmla="*/ 19 h 156"/>
                  <a:gd name="T18" fmla="*/ 207 w 230"/>
                  <a:gd name="T19" fmla="*/ 20 h 156"/>
                  <a:gd name="T20" fmla="*/ 209 w 230"/>
                  <a:gd name="T21" fmla="*/ 27 h 156"/>
                  <a:gd name="T22" fmla="*/ 217 w 230"/>
                  <a:gd name="T23" fmla="*/ 50 h 156"/>
                  <a:gd name="T24" fmla="*/ 226 w 230"/>
                  <a:gd name="T25" fmla="*/ 87 h 156"/>
                  <a:gd name="T26" fmla="*/ 215 w 230"/>
                  <a:gd name="T27" fmla="*/ 92 h 156"/>
                  <a:gd name="T28" fmla="*/ 202 w 230"/>
                  <a:gd name="T29" fmla="*/ 105 h 156"/>
                  <a:gd name="T30" fmla="*/ 190 w 230"/>
                  <a:gd name="T31" fmla="*/ 114 h 156"/>
                  <a:gd name="T32" fmla="*/ 177 w 230"/>
                  <a:gd name="T33" fmla="*/ 124 h 156"/>
                  <a:gd name="T34" fmla="*/ 157 w 230"/>
                  <a:gd name="T35" fmla="*/ 140 h 156"/>
                  <a:gd name="T36" fmla="*/ 145 w 230"/>
                  <a:gd name="T37" fmla="*/ 153 h 156"/>
                  <a:gd name="T38" fmla="*/ 139 w 230"/>
                  <a:gd name="T39" fmla="*/ 148 h 156"/>
                  <a:gd name="T40" fmla="*/ 144 w 230"/>
                  <a:gd name="T41" fmla="*/ 138 h 156"/>
                  <a:gd name="T42" fmla="*/ 146 w 230"/>
                  <a:gd name="T43" fmla="*/ 125 h 156"/>
                  <a:gd name="T44" fmla="*/ 141 w 230"/>
                  <a:gd name="T45" fmla="*/ 117 h 156"/>
                  <a:gd name="T46" fmla="*/ 138 w 230"/>
                  <a:gd name="T47" fmla="*/ 109 h 156"/>
                  <a:gd name="T48" fmla="*/ 123 w 230"/>
                  <a:gd name="T49" fmla="*/ 103 h 156"/>
                  <a:gd name="T50" fmla="*/ 104 w 230"/>
                  <a:gd name="T51" fmla="*/ 96 h 156"/>
                  <a:gd name="T52" fmla="*/ 95 w 230"/>
                  <a:gd name="T53" fmla="*/ 91 h 156"/>
                  <a:gd name="T54" fmla="*/ 83 w 230"/>
                  <a:gd name="T55" fmla="*/ 75 h 156"/>
                  <a:gd name="T56" fmla="*/ 74 w 230"/>
                  <a:gd name="T57" fmla="*/ 66 h 156"/>
                  <a:gd name="T58" fmla="*/ 21 w 230"/>
                  <a:gd name="T59" fmla="*/ 57 h 156"/>
                  <a:gd name="T60" fmla="*/ 17 w 230"/>
                  <a:gd name="T61" fmla="*/ 55 h 156"/>
                  <a:gd name="T62" fmla="*/ 9 w 230"/>
                  <a:gd name="T63" fmla="*/ 50 h 156"/>
                  <a:gd name="T64" fmla="*/ 4 w 230"/>
                  <a:gd name="T65" fmla="*/ 42 h 156"/>
                  <a:gd name="T66" fmla="*/ 6 w 230"/>
                  <a:gd name="T67" fmla="*/ 29 h 156"/>
                  <a:gd name="T68" fmla="*/ 10 w 230"/>
                  <a:gd name="T69" fmla="*/ 12 h 156"/>
                  <a:gd name="T70" fmla="*/ 16 w 230"/>
                  <a:gd name="T71" fmla="*/ 10 h 156"/>
                  <a:gd name="T72" fmla="*/ 38 w 230"/>
                  <a:gd name="T73" fmla="*/ 1 h 156"/>
                  <a:gd name="T74" fmla="*/ 58 w 230"/>
                  <a:gd name="T75" fmla="*/ 3 h 156"/>
                  <a:gd name="T76" fmla="*/ 76 w 230"/>
                  <a:gd name="T77" fmla="*/ 1 h 156"/>
                  <a:gd name="T78" fmla="*/ 81 w 230"/>
                  <a:gd name="T79" fmla="*/ 9 h 156"/>
                  <a:gd name="T80" fmla="*/ 90 w 230"/>
                  <a:gd name="T81" fmla="*/ 10 h 156"/>
                  <a:gd name="T82" fmla="*/ 92 w 230"/>
                  <a:gd name="T83" fmla="*/ 6 h 156"/>
                  <a:gd name="T84" fmla="*/ 101 w 230"/>
                  <a:gd name="T8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156">
                    <a:moveTo>
                      <a:pt x="101" y="0"/>
                    </a:moveTo>
                    <a:lnTo>
                      <a:pt x="107" y="5"/>
                    </a:lnTo>
                    <a:lnTo>
                      <a:pt x="111" y="2"/>
                    </a:lnTo>
                    <a:lnTo>
                      <a:pt x="118" y="11"/>
                    </a:lnTo>
                    <a:lnTo>
                      <a:pt x="126" y="14"/>
                    </a:lnTo>
                    <a:lnTo>
                      <a:pt x="127" y="18"/>
                    </a:lnTo>
                    <a:lnTo>
                      <a:pt x="133" y="17"/>
                    </a:lnTo>
                    <a:lnTo>
                      <a:pt x="136" y="11"/>
                    </a:lnTo>
                    <a:lnTo>
                      <a:pt x="138" y="12"/>
                    </a:lnTo>
                    <a:lnTo>
                      <a:pt x="140" y="18"/>
                    </a:lnTo>
                    <a:lnTo>
                      <a:pt x="146" y="18"/>
                    </a:lnTo>
                    <a:lnTo>
                      <a:pt x="146" y="15"/>
                    </a:lnTo>
                    <a:lnTo>
                      <a:pt x="151" y="18"/>
                    </a:lnTo>
                    <a:lnTo>
                      <a:pt x="152" y="18"/>
                    </a:lnTo>
                    <a:lnTo>
                      <a:pt x="155" y="18"/>
                    </a:lnTo>
                    <a:lnTo>
                      <a:pt x="158" y="22"/>
                    </a:lnTo>
                    <a:lnTo>
                      <a:pt x="160" y="21"/>
                    </a:lnTo>
                    <a:lnTo>
                      <a:pt x="162" y="17"/>
                    </a:lnTo>
                    <a:lnTo>
                      <a:pt x="168" y="15"/>
                    </a:lnTo>
                    <a:lnTo>
                      <a:pt x="170" y="25"/>
                    </a:lnTo>
                    <a:lnTo>
                      <a:pt x="173" y="26"/>
                    </a:lnTo>
                    <a:lnTo>
                      <a:pt x="177" y="23"/>
                    </a:lnTo>
                    <a:lnTo>
                      <a:pt x="178" y="23"/>
                    </a:lnTo>
                    <a:lnTo>
                      <a:pt x="181" y="20"/>
                    </a:lnTo>
                    <a:lnTo>
                      <a:pt x="186" y="20"/>
                    </a:lnTo>
                    <a:lnTo>
                      <a:pt x="187" y="18"/>
                    </a:lnTo>
                    <a:lnTo>
                      <a:pt x="195" y="19"/>
                    </a:lnTo>
                    <a:lnTo>
                      <a:pt x="197" y="23"/>
                    </a:lnTo>
                    <a:lnTo>
                      <a:pt x="205" y="23"/>
                    </a:lnTo>
                    <a:lnTo>
                      <a:pt x="207" y="20"/>
                    </a:lnTo>
                    <a:lnTo>
                      <a:pt x="208" y="20"/>
                    </a:lnTo>
                    <a:lnTo>
                      <a:pt x="211" y="23"/>
                    </a:lnTo>
                    <a:lnTo>
                      <a:pt x="209" y="27"/>
                    </a:lnTo>
                    <a:lnTo>
                      <a:pt x="219" y="45"/>
                    </a:lnTo>
                    <a:lnTo>
                      <a:pt x="219" y="49"/>
                    </a:lnTo>
                    <a:lnTo>
                      <a:pt x="217" y="50"/>
                    </a:lnTo>
                    <a:lnTo>
                      <a:pt x="225" y="79"/>
                    </a:lnTo>
                    <a:lnTo>
                      <a:pt x="230" y="85"/>
                    </a:lnTo>
                    <a:lnTo>
                      <a:pt x="226" y="87"/>
                    </a:lnTo>
                    <a:lnTo>
                      <a:pt x="223" y="91"/>
                    </a:lnTo>
                    <a:lnTo>
                      <a:pt x="219" y="93"/>
                    </a:lnTo>
                    <a:lnTo>
                      <a:pt x="215" y="92"/>
                    </a:lnTo>
                    <a:lnTo>
                      <a:pt x="211" y="96"/>
                    </a:lnTo>
                    <a:lnTo>
                      <a:pt x="209" y="99"/>
                    </a:lnTo>
                    <a:lnTo>
                      <a:pt x="202" y="105"/>
                    </a:lnTo>
                    <a:lnTo>
                      <a:pt x="199" y="105"/>
                    </a:lnTo>
                    <a:lnTo>
                      <a:pt x="197" y="111"/>
                    </a:lnTo>
                    <a:lnTo>
                      <a:pt x="190" y="114"/>
                    </a:lnTo>
                    <a:lnTo>
                      <a:pt x="181" y="124"/>
                    </a:lnTo>
                    <a:lnTo>
                      <a:pt x="178" y="124"/>
                    </a:lnTo>
                    <a:lnTo>
                      <a:pt x="177" y="124"/>
                    </a:lnTo>
                    <a:lnTo>
                      <a:pt x="168" y="124"/>
                    </a:lnTo>
                    <a:lnTo>
                      <a:pt x="158" y="134"/>
                    </a:lnTo>
                    <a:lnTo>
                      <a:pt x="157" y="140"/>
                    </a:lnTo>
                    <a:lnTo>
                      <a:pt x="148" y="148"/>
                    </a:lnTo>
                    <a:lnTo>
                      <a:pt x="146" y="149"/>
                    </a:lnTo>
                    <a:lnTo>
                      <a:pt x="145" y="153"/>
                    </a:lnTo>
                    <a:lnTo>
                      <a:pt x="140" y="156"/>
                    </a:lnTo>
                    <a:lnTo>
                      <a:pt x="140" y="153"/>
                    </a:lnTo>
                    <a:lnTo>
                      <a:pt x="139" y="148"/>
                    </a:lnTo>
                    <a:lnTo>
                      <a:pt x="141" y="148"/>
                    </a:lnTo>
                    <a:lnTo>
                      <a:pt x="141" y="143"/>
                    </a:lnTo>
                    <a:lnTo>
                      <a:pt x="144" y="138"/>
                    </a:lnTo>
                    <a:lnTo>
                      <a:pt x="143" y="133"/>
                    </a:lnTo>
                    <a:lnTo>
                      <a:pt x="145" y="129"/>
                    </a:lnTo>
                    <a:lnTo>
                      <a:pt x="146" y="125"/>
                    </a:lnTo>
                    <a:lnTo>
                      <a:pt x="144" y="124"/>
                    </a:lnTo>
                    <a:lnTo>
                      <a:pt x="145" y="124"/>
                    </a:lnTo>
                    <a:lnTo>
                      <a:pt x="141" y="117"/>
                    </a:lnTo>
                    <a:lnTo>
                      <a:pt x="141" y="114"/>
                    </a:lnTo>
                    <a:lnTo>
                      <a:pt x="139" y="112"/>
                    </a:lnTo>
                    <a:lnTo>
                      <a:pt x="138" y="109"/>
                    </a:lnTo>
                    <a:lnTo>
                      <a:pt x="126" y="109"/>
                    </a:lnTo>
                    <a:lnTo>
                      <a:pt x="127" y="105"/>
                    </a:lnTo>
                    <a:lnTo>
                      <a:pt x="123" y="103"/>
                    </a:lnTo>
                    <a:lnTo>
                      <a:pt x="121" y="102"/>
                    </a:lnTo>
                    <a:lnTo>
                      <a:pt x="120" y="102"/>
                    </a:lnTo>
                    <a:lnTo>
                      <a:pt x="104" y="96"/>
                    </a:lnTo>
                    <a:lnTo>
                      <a:pt x="102" y="94"/>
                    </a:lnTo>
                    <a:lnTo>
                      <a:pt x="98" y="91"/>
                    </a:lnTo>
                    <a:lnTo>
                      <a:pt x="95" y="91"/>
                    </a:lnTo>
                    <a:lnTo>
                      <a:pt x="93" y="88"/>
                    </a:lnTo>
                    <a:lnTo>
                      <a:pt x="93" y="72"/>
                    </a:lnTo>
                    <a:lnTo>
                      <a:pt x="83" y="75"/>
                    </a:lnTo>
                    <a:lnTo>
                      <a:pt x="81" y="68"/>
                    </a:lnTo>
                    <a:lnTo>
                      <a:pt x="76" y="65"/>
                    </a:lnTo>
                    <a:lnTo>
                      <a:pt x="74" y="66"/>
                    </a:lnTo>
                    <a:lnTo>
                      <a:pt x="68" y="60"/>
                    </a:lnTo>
                    <a:lnTo>
                      <a:pt x="66" y="60"/>
                    </a:lnTo>
                    <a:lnTo>
                      <a:pt x="21" y="57"/>
                    </a:lnTo>
                    <a:lnTo>
                      <a:pt x="19" y="57"/>
                    </a:lnTo>
                    <a:lnTo>
                      <a:pt x="19" y="55"/>
                    </a:lnTo>
                    <a:lnTo>
                      <a:pt x="17" y="55"/>
                    </a:lnTo>
                    <a:lnTo>
                      <a:pt x="16" y="52"/>
                    </a:lnTo>
                    <a:lnTo>
                      <a:pt x="18" y="52"/>
                    </a:lnTo>
                    <a:lnTo>
                      <a:pt x="9" y="50"/>
                    </a:lnTo>
                    <a:lnTo>
                      <a:pt x="1" y="51"/>
                    </a:lnTo>
                    <a:lnTo>
                      <a:pt x="0" y="45"/>
                    </a:lnTo>
                    <a:lnTo>
                      <a:pt x="4" y="42"/>
                    </a:lnTo>
                    <a:lnTo>
                      <a:pt x="6" y="37"/>
                    </a:lnTo>
                    <a:lnTo>
                      <a:pt x="4" y="34"/>
                    </a:lnTo>
                    <a:lnTo>
                      <a:pt x="6" y="29"/>
                    </a:lnTo>
                    <a:lnTo>
                      <a:pt x="6" y="15"/>
                    </a:lnTo>
                    <a:lnTo>
                      <a:pt x="9" y="15"/>
                    </a:lnTo>
                    <a:lnTo>
                      <a:pt x="10" y="12"/>
                    </a:lnTo>
                    <a:lnTo>
                      <a:pt x="13" y="12"/>
                    </a:lnTo>
                    <a:lnTo>
                      <a:pt x="13" y="10"/>
                    </a:lnTo>
                    <a:lnTo>
                      <a:pt x="16" y="10"/>
                    </a:lnTo>
                    <a:lnTo>
                      <a:pt x="16" y="1"/>
                    </a:lnTo>
                    <a:lnTo>
                      <a:pt x="33" y="2"/>
                    </a:lnTo>
                    <a:lnTo>
                      <a:pt x="38" y="1"/>
                    </a:lnTo>
                    <a:lnTo>
                      <a:pt x="43" y="2"/>
                    </a:lnTo>
                    <a:lnTo>
                      <a:pt x="58" y="2"/>
                    </a:lnTo>
                    <a:lnTo>
                      <a:pt x="58" y="3"/>
                    </a:lnTo>
                    <a:lnTo>
                      <a:pt x="73" y="2"/>
                    </a:lnTo>
                    <a:lnTo>
                      <a:pt x="73" y="3"/>
                    </a:lnTo>
                    <a:lnTo>
                      <a:pt x="76" y="1"/>
                    </a:lnTo>
                    <a:lnTo>
                      <a:pt x="76" y="3"/>
                    </a:lnTo>
                    <a:lnTo>
                      <a:pt x="79" y="3"/>
                    </a:lnTo>
                    <a:lnTo>
                      <a:pt x="81" y="9"/>
                    </a:lnTo>
                    <a:lnTo>
                      <a:pt x="83" y="9"/>
                    </a:lnTo>
                    <a:lnTo>
                      <a:pt x="90" y="12"/>
                    </a:lnTo>
                    <a:lnTo>
                      <a:pt x="90" y="10"/>
                    </a:lnTo>
                    <a:lnTo>
                      <a:pt x="92" y="11"/>
                    </a:lnTo>
                    <a:lnTo>
                      <a:pt x="95" y="11"/>
                    </a:lnTo>
                    <a:lnTo>
                      <a:pt x="92" y="6"/>
                    </a:lnTo>
                    <a:lnTo>
                      <a:pt x="94" y="4"/>
                    </a:lnTo>
                    <a:lnTo>
                      <a:pt x="101" y="3"/>
                    </a:lnTo>
                    <a:lnTo>
                      <a:pt x="101" y="0"/>
                    </a:lnTo>
                    <a:close/>
                  </a:path>
                </a:pathLst>
              </a:custGeom>
              <a:noFill/>
              <a:ln w="793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26"/>
              <p:cNvSpPr>
                <a:spLocks/>
              </p:cNvSpPr>
              <p:nvPr/>
            </p:nvSpPr>
            <p:spPr bwMode="auto">
              <a:xfrm>
                <a:off x="4044951" y="4221163"/>
                <a:ext cx="387350" cy="206375"/>
              </a:xfrm>
              <a:custGeom>
                <a:avLst/>
                <a:gdLst>
                  <a:gd name="T0" fmla="*/ 89 w 244"/>
                  <a:gd name="T1" fmla="*/ 16 h 130"/>
                  <a:gd name="T2" fmla="*/ 94 w 244"/>
                  <a:gd name="T3" fmla="*/ 1 h 130"/>
                  <a:gd name="T4" fmla="*/ 98 w 244"/>
                  <a:gd name="T5" fmla="*/ 7 h 130"/>
                  <a:gd name="T6" fmla="*/ 119 w 244"/>
                  <a:gd name="T7" fmla="*/ 14 h 130"/>
                  <a:gd name="T8" fmla="*/ 166 w 244"/>
                  <a:gd name="T9" fmla="*/ 17 h 130"/>
                  <a:gd name="T10" fmla="*/ 174 w 244"/>
                  <a:gd name="T11" fmla="*/ 22 h 130"/>
                  <a:gd name="T12" fmla="*/ 180 w 244"/>
                  <a:gd name="T13" fmla="*/ 32 h 130"/>
                  <a:gd name="T14" fmla="*/ 191 w 244"/>
                  <a:gd name="T15" fmla="*/ 45 h 130"/>
                  <a:gd name="T16" fmla="*/ 196 w 244"/>
                  <a:gd name="T17" fmla="*/ 48 h 130"/>
                  <a:gd name="T18" fmla="*/ 202 w 244"/>
                  <a:gd name="T19" fmla="*/ 53 h 130"/>
                  <a:gd name="T20" fmla="*/ 219 w 244"/>
                  <a:gd name="T21" fmla="*/ 59 h 130"/>
                  <a:gd name="T22" fmla="*/ 225 w 244"/>
                  <a:gd name="T23" fmla="*/ 62 h 130"/>
                  <a:gd name="T24" fmla="*/ 236 w 244"/>
                  <a:gd name="T25" fmla="*/ 65 h 130"/>
                  <a:gd name="T26" fmla="*/ 239 w 244"/>
                  <a:gd name="T27" fmla="*/ 70 h 130"/>
                  <a:gd name="T28" fmla="*/ 243 w 244"/>
                  <a:gd name="T29" fmla="*/ 80 h 130"/>
                  <a:gd name="T30" fmla="*/ 244 w 244"/>
                  <a:gd name="T31" fmla="*/ 82 h 130"/>
                  <a:gd name="T32" fmla="*/ 241 w 244"/>
                  <a:gd name="T33" fmla="*/ 90 h 130"/>
                  <a:gd name="T34" fmla="*/ 239 w 244"/>
                  <a:gd name="T35" fmla="*/ 100 h 130"/>
                  <a:gd name="T36" fmla="*/ 237 w 244"/>
                  <a:gd name="T37" fmla="*/ 105 h 130"/>
                  <a:gd name="T38" fmla="*/ 238 w 244"/>
                  <a:gd name="T39" fmla="*/ 112 h 130"/>
                  <a:gd name="T40" fmla="*/ 238 w 244"/>
                  <a:gd name="T41" fmla="*/ 117 h 130"/>
                  <a:gd name="T42" fmla="*/ 234 w 244"/>
                  <a:gd name="T43" fmla="*/ 116 h 130"/>
                  <a:gd name="T44" fmla="*/ 228 w 244"/>
                  <a:gd name="T45" fmla="*/ 117 h 130"/>
                  <a:gd name="T46" fmla="*/ 209 w 244"/>
                  <a:gd name="T47" fmla="*/ 121 h 130"/>
                  <a:gd name="T48" fmla="*/ 197 w 244"/>
                  <a:gd name="T49" fmla="*/ 112 h 130"/>
                  <a:gd name="T50" fmla="*/ 179 w 244"/>
                  <a:gd name="T51" fmla="*/ 109 h 130"/>
                  <a:gd name="T52" fmla="*/ 174 w 244"/>
                  <a:gd name="T53" fmla="*/ 111 h 130"/>
                  <a:gd name="T54" fmla="*/ 138 w 244"/>
                  <a:gd name="T55" fmla="*/ 119 h 130"/>
                  <a:gd name="T56" fmla="*/ 134 w 244"/>
                  <a:gd name="T57" fmla="*/ 122 h 130"/>
                  <a:gd name="T58" fmla="*/ 125 w 244"/>
                  <a:gd name="T59" fmla="*/ 118 h 130"/>
                  <a:gd name="T60" fmla="*/ 110 w 244"/>
                  <a:gd name="T61" fmla="*/ 113 h 130"/>
                  <a:gd name="T62" fmla="*/ 105 w 244"/>
                  <a:gd name="T63" fmla="*/ 103 h 130"/>
                  <a:gd name="T64" fmla="*/ 105 w 244"/>
                  <a:gd name="T65" fmla="*/ 109 h 130"/>
                  <a:gd name="T66" fmla="*/ 102 w 244"/>
                  <a:gd name="T67" fmla="*/ 113 h 130"/>
                  <a:gd name="T68" fmla="*/ 78 w 244"/>
                  <a:gd name="T69" fmla="*/ 114 h 130"/>
                  <a:gd name="T70" fmla="*/ 79 w 244"/>
                  <a:gd name="T71" fmla="*/ 117 h 130"/>
                  <a:gd name="T72" fmla="*/ 78 w 244"/>
                  <a:gd name="T73" fmla="*/ 122 h 130"/>
                  <a:gd name="T74" fmla="*/ 80 w 244"/>
                  <a:gd name="T75" fmla="*/ 125 h 130"/>
                  <a:gd name="T76" fmla="*/ 81 w 244"/>
                  <a:gd name="T77" fmla="*/ 130 h 130"/>
                  <a:gd name="T78" fmla="*/ 67 w 244"/>
                  <a:gd name="T79" fmla="*/ 124 h 130"/>
                  <a:gd name="T80" fmla="*/ 66 w 244"/>
                  <a:gd name="T81" fmla="*/ 122 h 130"/>
                  <a:gd name="T82" fmla="*/ 64 w 244"/>
                  <a:gd name="T83" fmla="*/ 126 h 130"/>
                  <a:gd name="T84" fmla="*/ 53 w 244"/>
                  <a:gd name="T85" fmla="*/ 124 h 130"/>
                  <a:gd name="T86" fmla="*/ 49 w 244"/>
                  <a:gd name="T87" fmla="*/ 122 h 130"/>
                  <a:gd name="T88" fmla="*/ 35 w 244"/>
                  <a:gd name="T89" fmla="*/ 117 h 130"/>
                  <a:gd name="T90" fmla="*/ 30 w 244"/>
                  <a:gd name="T91" fmla="*/ 116 h 130"/>
                  <a:gd name="T92" fmla="*/ 15 w 244"/>
                  <a:gd name="T93" fmla="*/ 112 h 130"/>
                  <a:gd name="T94" fmla="*/ 0 w 244"/>
                  <a:gd name="T95" fmla="*/ 95 h 130"/>
                  <a:gd name="T96" fmla="*/ 17 w 244"/>
                  <a:gd name="T97" fmla="*/ 95 h 130"/>
                  <a:gd name="T98" fmla="*/ 33 w 244"/>
                  <a:gd name="T99" fmla="*/ 67 h 130"/>
                  <a:gd name="T100" fmla="*/ 37 w 244"/>
                  <a:gd name="T101" fmla="*/ 64 h 130"/>
                  <a:gd name="T102" fmla="*/ 46 w 244"/>
                  <a:gd name="T103" fmla="*/ 55 h 130"/>
                  <a:gd name="T104" fmla="*/ 51 w 244"/>
                  <a:gd name="T105" fmla="*/ 47 h 130"/>
                  <a:gd name="T106" fmla="*/ 66 w 244"/>
                  <a:gd name="T107" fmla="*/ 52 h 130"/>
                  <a:gd name="T108" fmla="*/ 83 w 244"/>
                  <a:gd name="T109" fmla="*/ 57 h 130"/>
                  <a:gd name="T110" fmla="*/ 91 w 244"/>
                  <a:gd name="T111" fmla="*/ 49 h 130"/>
                  <a:gd name="T112" fmla="*/ 96 w 244"/>
                  <a:gd name="T113" fmla="*/ 43 h 130"/>
                  <a:gd name="T114" fmla="*/ 86 w 244"/>
                  <a:gd name="T115" fmla="*/ 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130">
                    <a:moveTo>
                      <a:pt x="86" y="24"/>
                    </a:moveTo>
                    <a:lnTo>
                      <a:pt x="89" y="16"/>
                    </a:lnTo>
                    <a:lnTo>
                      <a:pt x="88" y="4"/>
                    </a:lnTo>
                    <a:lnTo>
                      <a:pt x="94" y="1"/>
                    </a:lnTo>
                    <a:lnTo>
                      <a:pt x="98" y="0"/>
                    </a:lnTo>
                    <a:lnTo>
                      <a:pt x="98" y="7"/>
                    </a:lnTo>
                    <a:lnTo>
                      <a:pt x="112" y="9"/>
                    </a:lnTo>
                    <a:lnTo>
                      <a:pt x="119" y="14"/>
                    </a:lnTo>
                    <a:lnTo>
                      <a:pt x="164" y="17"/>
                    </a:lnTo>
                    <a:lnTo>
                      <a:pt x="166" y="17"/>
                    </a:lnTo>
                    <a:lnTo>
                      <a:pt x="172" y="23"/>
                    </a:lnTo>
                    <a:lnTo>
                      <a:pt x="174" y="22"/>
                    </a:lnTo>
                    <a:lnTo>
                      <a:pt x="179" y="25"/>
                    </a:lnTo>
                    <a:lnTo>
                      <a:pt x="180" y="32"/>
                    </a:lnTo>
                    <a:lnTo>
                      <a:pt x="191" y="29"/>
                    </a:lnTo>
                    <a:lnTo>
                      <a:pt x="191" y="45"/>
                    </a:lnTo>
                    <a:lnTo>
                      <a:pt x="193" y="48"/>
                    </a:lnTo>
                    <a:lnTo>
                      <a:pt x="196" y="48"/>
                    </a:lnTo>
                    <a:lnTo>
                      <a:pt x="200" y="51"/>
                    </a:lnTo>
                    <a:lnTo>
                      <a:pt x="202" y="53"/>
                    </a:lnTo>
                    <a:lnTo>
                      <a:pt x="218" y="59"/>
                    </a:lnTo>
                    <a:lnTo>
                      <a:pt x="219" y="59"/>
                    </a:lnTo>
                    <a:lnTo>
                      <a:pt x="221" y="60"/>
                    </a:lnTo>
                    <a:lnTo>
                      <a:pt x="225" y="62"/>
                    </a:lnTo>
                    <a:lnTo>
                      <a:pt x="224" y="65"/>
                    </a:lnTo>
                    <a:lnTo>
                      <a:pt x="236" y="65"/>
                    </a:lnTo>
                    <a:lnTo>
                      <a:pt x="237" y="69"/>
                    </a:lnTo>
                    <a:lnTo>
                      <a:pt x="239" y="70"/>
                    </a:lnTo>
                    <a:lnTo>
                      <a:pt x="239" y="73"/>
                    </a:lnTo>
                    <a:lnTo>
                      <a:pt x="243" y="80"/>
                    </a:lnTo>
                    <a:lnTo>
                      <a:pt x="242" y="81"/>
                    </a:lnTo>
                    <a:lnTo>
                      <a:pt x="244" y="82"/>
                    </a:lnTo>
                    <a:lnTo>
                      <a:pt x="243" y="85"/>
                    </a:lnTo>
                    <a:lnTo>
                      <a:pt x="241" y="90"/>
                    </a:lnTo>
                    <a:lnTo>
                      <a:pt x="242" y="95"/>
                    </a:lnTo>
                    <a:lnTo>
                      <a:pt x="239" y="100"/>
                    </a:lnTo>
                    <a:lnTo>
                      <a:pt x="239" y="104"/>
                    </a:lnTo>
                    <a:lnTo>
                      <a:pt x="237" y="105"/>
                    </a:lnTo>
                    <a:lnTo>
                      <a:pt x="238" y="109"/>
                    </a:lnTo>
                    <a:lnTo>
                      <a:pt x="238" y="112"/>
                    </a:lnTo>
                    <a:lnTo>
                      <a:pt x="239" y="116"/>
                    </a:lnTo>
                    <a:lnTo>
                      <a:pt x="238" y="117"/>
                    </a:lnTo>
                    <a:lnTo>
                      <a:pt x="236" y="113"/>
                    </a:lnTo>
                    <a:lnTo>
                      <a:pt x="234" y="116"/>
                    </a:lnTo>
                    <a:lnTo>
                      <a:pt x="229" y="114"/>
                    </a:lnTo>
                    <a:lnTo>
                      <a:pt x="228" y="117"/>
                    </a:lnTo>
                    <a:lnTo>
                      <a:pt x="215" y="121"/>
                    </a:lnTo>
                    <a:lnTo>
                      <a:pt x="209" y="121"/>
                    </a:lnTo>
                    <a:lnTo>
                      <a:pt x="205" y="116"/>
                    </a:lnTo>
                    <a:lnTo>
                      <a:pt x="197" y="112"/>
                    </a:lnTo>
                    <a:lnTo>
                      <a:pt x="180" y="110"/>
                    </a:lnTo>
                    <a:lnTo>
                      <a:pt x="179" y="109"/>
                    </a:lnTo>
                    <a:lnTo>
                      <a:pt x="175" y="109"/>
                    </a:lnTo>
                    <a:lnTo>
                      <a:pt x="174" y="111"/>
                    </a:lnTo>
                    <a:lnTo>
                      <a:pt x="138" y="111"/>
                    </a:lnTo>
                    <a:lnTo>
                      <a:pt x="138" y="119"/>
                    </a:lnTo>
                    <a:lnTo>
                      <a:pt x="137" y="120"/>
                    </a:lnTo>
                    <a:lnTo>
                      <a:pt x="134" y="122"/>
                    </a:lnTo>
                    <a:lnTo>
                      <a:pt x="123" y="122"/>
                    </a:lnTo>
                    <a:lnTo>
                      <a:pt x="125" y="118"/>
                    </a:lnTo>
                    <a:lnTo>
                      <a:pt x="123" y="113"/>
                    </a:lnTo>
                    <a:lnTo>
                      <a:pt x="110" y="113"/>
                    </a:lnTo>
                    <a:lnTo>
                      <a:pt x="107" y="109"/>
                    </a:lnTo>
                    <a:lnTo>
                      <a:pt x="105" y="103"/>
                    </a:lnTo>
                    <a:lnTo>
                      <a:pt x="105" y="103"/>
                    </a:lnTo>
                    <a:lnTo>
                      <a:pt x="105" y="109"/>
                    </a:lnTo>
                    <a:lnTo>
                      <a:pt x="106" y="113"/>
                    </a:lnTo>
                    <a:lnTo>
                      <a:pt x="102" y="113"/>
                    </a:lnTo>
                    <a:lnTo>
                      <a:pt x="91" y="113"/>
                    </a:lnTo>
                    <a:lnTo>
                      <a:pt x="78" y="114"/>
                    </a:lnTo>
                    <a:lnTo>
                      <a:pt x="78" y="117"/>
                    </a:lnTo>
                    <a:lnTo>
                      <a:pt x="79" y="117"/>
                    </a:lnTo>
                    <a:lnTo>
                      <a:pt x="79" y="122"/>
                    </a:lnTo>
                    <a:lnTo>
                      <a:pt x="78" y="122"/>
                    </a:lnTo>
                    <a:lnTo>
                      <a:pt x="78" y="124"/>
                    </a:lnTo>
                    <a:lnTo>
                      <a:pt x="80" y="125"/>
                    </a:lnTo>
                    <a:lnTo>
                      <a:pt x="81" y="125"/>
                    </a:lnTo>
                    <a:lnTo>
                      <a:pt x="81" y="130"/>
                    </a:lnTo>
                    <a:lnTo>
                      <a:pt x="67" y="126"/>
                    </a:lnTo>
                    <a:lnTo>
                      <a:pt x="67" y="124"/>
                    </a:lnTo>
                    <a:lnTo>
                      <a:pt x="66" y="124"/>
                    </a:lnTo>
                    <a:lnTo>
                      <a:pt x="66" y="122"/>
                    </a:lnTo>
                    <a:lnTo>
                      <a:pt x="64" y="122"/>
                    </a:lnTo>
                    <a:lnTo>
                      <a:pt x="64" y="126"/>
                    </a:lnTo>
                    <a:lnTo>
                      <a:pt x="54" y="125"/>
                    </a:lnTo>
                    <a:lnTo>
                      <a:pt x="53" y="124"/>
                    </a:lnTo>
                    <a:lnTo>
                      <a:pt x="49" y="124"/>
                    </a:lnTo>
                    <a:lnTo>
                      <a:pt x="49" y="122"/>
                    </a:lnTo>
                    <a:lnTo>
                      <a:pt x="42" y="113"/>
                    </a:lnTo>
                    <a:lnTo>
                      <a:pt x="35" y="117"/>
                    </a:lnTo>
                    <a:lnTo>
                      <a:pt x="35" y="113"/>
                    </a:lnTo>
                    <a:lnTo>
                      <a:pt x="30" y="116"/>
                    </a:lnTo>
                    <a:lnTo>
                      <a:pt x="17" y="116"/>
                    </a:lnTo>
                    <a:lnTo>
                      <a:pt x="15" y="112"/>
                    </a:lnTo>
                    <a:lnTo>
                      <a:pt x="12" y="108"/>
                    </a:lnTo>
                    <a:lnTo>
                      <a:pt x="0" y="95"/>
                    </a:lnTo>
                    <a:lnTo>
                      <a:pt x="6" y="95"/>
                    </a:lnTo>
                    <a:lnTo>
                      <a:pt x="17" y="95"/>
                    </a:lnTo>
                    <a:lnTo>
                      <a:pt x="24" y="70"/>
                    </a:lnTo>
                    <a:lnTo>
                      <a:pt x="33" y="67"/>
                    </a:lnTo>
                    <a:lnTo>
                      <a:pt x="35" y="64"/>
                    </a:lnTo>
                    <a:lnTo>
                      <a:pt x="37" y="64"/>
                    </a:lnTo>
                    <a:lnTo>
                      <a:pt x="46" y="60"/>
                    </a:lnTo>
                    <a:lnTo>
                      <a:pt x="46" y="55"/>
                    </a:lnTo>
                    <a:lnTo>
                      <a:pt x="51" y="55"/>
                    </a:lnTo>
                    <a:lnTo>
                      <a:pt x="51" y="47"/>
                    </a:lnTo>
                    <a:lnTo>
                      <a:pt x="53" y="47"/>
                    </a:lnTo>
                    <a:lnTo>
                      <a:pt x="66" y="52"/>
                    </a:lnTo>
                    <a:lnTo>
                      <a:pt x="73" y="51"/>
                    </a:lnTo>
                    <a:lnTo>
                      <a:pt x="83" y="57"/>
                    </a:lnTo>
                    <a:lnTo>
                      <a:pt x="87" y="51"/>
                    </a:lnTo>
                    <a:lnTo>
                      <a:pt x="91" y="49"/>
                    </a:lnTo>
                    <a:lnTo>
                      <a:pt x="96" y="49"/>
                    </a:lnTo>
                    <a:lnTo>
                      <a:pt x="96" y="43"/>
                    </a:lnTo>
                    <a:lnTo>
                      <a:pt x="91" y="37"/>
                    </a:lnTo>
                    <a:lnTo>
                      <a:pt x="8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Freeform 27"/>
              <p:cNvSpPr>
                <a:spLocks/>
              </p:cNvSpPr>
              <p:nvPr/>
            </p:nvSpPr>
            <p:spPr bwMode="auto">
              <a:xfrm>
                <a:off x="4044951" y="4221163"/>
                <a:ext cx="387350" cy="206375"/>
              </a:xfrm>
              <a:custGeom>
                <a:avLst/>
                <a:gdLst>
                  <a:gd name="T0" fmla="*/ 89 w 244"/>
                  <a:gd name="T1" fmla="*/ 16 h 130"/>
                  <a:gd name="T2" fmla="*/ 94 w 244"/>
                  <a:gd name="T3" fmla="*/ 1 h 130"/>
                  <a:gd name="T4" fmla="*/ 98 w 244"/>
                  <a:gd name="T5" fmla="*/ 7 h 130"/>
                  <a:gd name="T6" fmla="*/ 119 w 244"/>
                  <a:gd name="T7" fmla="*/ 14 h 130"/>
                  <a:gd name="T8" fmla="*/ 166 w 244"/>
                  <a:gd name="T9" fmla="*/ 17 h 130"/>
                  <a:gd name="T10" fmla="*/ 174 w 244"/>
                  <a:gd name="T11" fmla="*/ 22 h 130"/>
                  <a:gd name="T12" fmla="*/ 180 w 244"/>
                  <a:gd name="T13" fmla="*/ 32 h 130"/>
                  <a:gd name="T14" fmla="*/ 191 w 244"/>
                  <a:gd name="T15" fmla="*/ 45 h 130"/>
                  <a:gd name="T16" fmla="*/ 196 w 244"/>
                  <a:gd name="T17" fmla="*/ 48 h 130"/>
                  <a:gd name="T18" fmla="*/ 202 w 244"/>
                  <a:gd name="T19" fmla="*/ 53 h 130"/>
                  <a:gd name="T20" fmla="*/ 219 w 244"/>
                  <a:gd name="T21" fmla="*/ 59 h 130"/>
                  <a:gd name="T22" fmla="*/ 225 w 244"/>
                  <a:gd name="T23" fmla="*/ 62 h 130"/>
                  <a:gd name="T24" fmla="*/ 236 w 244"/>
                  <a:gd name="T25" fmla="*/ 65 h 130"/>
                  <a:gd name="T26" fmla="*/ 239 w 244"/>
                  <a:gd name="T27" fmla="*/ 70 h 130"/>
                  <a:gd name="T28" fmla="*/ 243 w 244"/>
                  <a:gd name="T29" fmla="*/ 80 h 130"/>
                  <a:gd name="T30" fmla="*/ 244 w 244"/>
                  <a:gd name="T31" fmla="*/ 82 h 130"/>
                  <a:gd name="T32" fmla="*/ 241 w 244"/>
                  <a:gd name="T33" fmla="*/ 90 h 130"/>
                  <a:gd name="T34" fmla="*/ 239 w 244"/>
                  <a:gd name="T35" fmla="*/ 100 h 130"/>
                  <a:gd name="T36" fmla="*/ 237 w 244"/>
                  <a:gd name="T37" fmla="*/ 105 h 130"/>
                  <a:gd name="T38" fmla="*/ 238 w 244"/>
                  <a:gd name="T39" fmla="*/ 112 h 130"/>
                  <a:gd name="T40" fmla="*/ 238 w 244"/>
                  <a:gd name="T41" fmla="*/ 117 h 130"/>
                  <a:gd name="T42" fmla="*/ 234 w 244"/>
                  <a:gd name="T43" fmla="*/ 116 h 130"/>
                  <a:gd name="T44" fmla="*/ 228 w 244"/>
                  <a:gd name="T45" fmla="*/ 117 h 130"/>
                  <a:gd name="T46" fmla="*/ 209 w 244"/>
                  <a:gd name="T47" fmla="*/ 121 h 130"/>
                  <a:gd name="T48" fmla="*/ 197 w 244"/>
                  <a:gd name="T49" fmla="*/ 112 h 130"/>
                  <a:gd name="T50" fmla="*/ 179 w 244"/>
                  <a:gd name="T51" fmla="*/ 109 h 130"/>
                  <a:gd name="T52" fmla="*/ 174 w 244"/>
                  <a:gd name="T53" fmla="*/ 111 h 130"/>
                  <a:gd name="T54" fmla="*/ 138 w 244"/>
                  <a:gd name="T55" fmla="*/ 119 h 130"/>
                  <a:gd name="T56" fmla="*/ 134 w 244"/>
                  <a:gd name="T57" fmla="*/ 122 h 130"/>
                  <a:gd name="T58" fmla="*/ 125 w 244"/>
                  <a:gd name="T59" fmla="*/ 118 h 130"/>
                  <a:gd name="T60" fmla="*/ 110 w 244"/>
                  <a:gd name="T61" fmla="*/ 113 h 130"/>
                  <a:gd name="T62" fmla="*/ 105 w 244"/>
                  <a:gd name="T63" fmla="*/ 103 h 130"/>
                  <a:gd name="T64" fmla="*/ 105 w 244"/>
                  <a:gd name="T65" fmla="*/ 109 h 130"/>
                  <a:gd name="T66" fmla="*/ 102 w 244"/>
                  <a:gd name="T67" fmla="*/ 113 h 130"/>
                  <a:gd name="T68" fmla="*/ 78 w 244"/>
                  <a:gd name="T69" fmla="*/ 114 h 130"/>
                  <a:gd name="T70" fmla="*/ 79 w 244"/>
                  <a:gd name="T71" fmla="*/ 117 h 130"/>
                  <a:gd name="T72" fmla="*/ 78 w 244"/>
                  <a:gd name="T73" fmla="*/ 122 h 130"/>
                  <a:gd name="T74" fmla="*/ 80 w 244"/>
                  <a:gd name="T75" fmla="*/ 125 h 130"/>
                  <a:gd name="T76" fmla="*/ 81 w 244"/>
                  <a:gd name="T77" fmla="*/ 130 h 130"/>
                  <a:gd name="T78" fmla="*/ 67 w 244"/>
                  <a:gd name="T79" fmla="*/ 124 h 130"/>
                  <a:gd name="T80" fmla="*/ 66 w 244"/>
                  <a:gd name="T81" fmla="*/ 122 h 130"/>
                  <a:gd name="T82" fmla="*/ 64 w 244"/>
                  <a:gd name="T83" fmla="*/ 126 h 130"/>
                  <a:gd name="T84" fmla="*/ 53 w 244"/>
                  <a:gd name="T85" fmla="*/ 124 h 130"/>
                  <a:gd name="T86" fmla="*/ 49 w 244"/>
                  <a:gd name="T87" fmla="*/ 122 h 130"/>
                  <a:gd name="T88" fmla="*/ 35 w 244"/>
                  <a:gd name="T89" fmla="*/ 117 h 130"/>
                  <a:gd name="T90" fmla="*/ 30 w 244"/>
                  <a:gd name="T91" fmla="*/ 116 h 130"/>
                  <a:gd name="T92" fmla="*/ 15 w 244"/>
                  <a:gd name="T93" fmla="*/ 112 h 130"/>
                  <a:gd name="T94" fmla="*/ 0 w 244"/>
                  <a:gd name="T95" fmla="*/ 95 h 130"/>
                  <a:gd name="T96" fmla="*/ 17 w 244"/>
                  <a:gd name="T97" fmla="*/ 95 h 130"/>
                  <a:gd name="T98" fmla="*/ 33 w 244"/>
                  <a:gd name="T99" fmla="*/ 67 h 130"/>
                  <a:gd name="T100" fmla="*/ 37 w 244"/>
                  <a:gd name="T101" fmla="*/ 64 h 130"/>
                  <a:gd name="T102" fmla="*/ 46 w 244"/>
                  <a:gd name="T103" fmla="*/ 55 h 130"/>
                  <a:gd name="T104" fmla="*/ 51 w 244"/>
                  <a:gd name="T105" fmla="*/ 47 h 130"/>
                  <a:gd name="T106" fmla="*/ 66 w 244"/>
                  <a:gd name="T107" fmla="*/ 52 h 130"/>
                  <a:gd name="T108" fmla="*/ 83 w 244"/>
                  <a:gd name="T109" fmla="*/ 57 h 130"/>
                  <a:gd name="T110" fmla="*/ 91 w 244"/>
                  <a:gd name="T111" fmla="*/ 49 h 130"/>
                  <a:gd name="T112" fmla="*/ 96 w 244"/>
                  <a:gd name="T113" fmla="*/ 43 h 130"/>
                  <a:gd name="T114" fmla="*/ 86 w 244"/>
                  <a:gd name="T115" fmla="*/ 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130">
                    <a:moveTo>
                      <a:pt x="86" y="24"/>
                    </a:moveTo>
                    <a:lnTo>
                      <a:pt x="89" y="16"/>
                    </a:lnTo>
                    <a:lnTo>
                      <a:pt x="88" y="4"/>
                    </a:lnTo>
                    <a:lnTo>
                      <a:pt x="94" y="1"/>
                    </a:lnTo>
                    <a:lnTo>
                      <a:pt x="98" y="0"/>
                    </a:lnTo>
                    <a:lnTo>
                      <a:pt x="98" y="7"/>
                    </a:lnTo>
                    <a:lnTo>
                      <a:pt x="112" y="9"/>
                    </a:lnTo>
                    <a:lnTo>
                      <a:pt x="119" y="14"/>
                    </a:lnTo>
                    <a:lnTo>
                      <a:pt x="164" y="17"/>
                    </a:lnTo>
                    <a:lnTo>
                      <a:pt x="166" y="17"/>
                    </a:lnTo>
                    <a:lnTo>
                      <a:pt x="172" y="23"/>
                    </a:lnTo>
                    <a:lnTo>
                      <a:pt x="174" y="22"/>
                    </a:lnTo>
                    <a:lnTo>
                      <a:pt x="179" y="25"/>
                    </a:lnTo>
                    <a:lnTo>
                      <a:pt x="180" y="32"/>
                    </a:lnTo>
                    <a:lnTo>
                      <a:pt x="191" y="29"/>
                    </a:lnTo>
                    <a:lnTo>
                      <a:pt x="191" y="45"/>
                    </a:lnTo>
                    <a:lnTo>
                      <a:pt x="193" y="48"/>
                    </a:lnTo>
                    <a:lnTo>
                      <a:pt x="196" y="48"/>
                    </a:lnTo>
                    <a:lnTo>
                      <a:pt x="200" y="51"/>
                    </a:lnTo>
                    <a:lnTo>
                      <a:pt x="202" y="53"/>
                    </a:lnTo>
                    <a:lnTo>
                      <a:pt x="218" y="59"/>
                    </a:lnTo>
                    <a:lnTo>
                      <a:pt x="219" y="59"/>
                    </a:lnTo>
                    <a:lnTo>
                      <a:pt x="221" y="60"/>
                    </a:lnTo>
                    <a:lnTo>
                      <a:pt x="225" y="62"/>
                    </a:lnTo>
                    <a:lnTo>
                      <a:pt x="224" y="65"/>
                    </a:lnTo>
                    <a:lnTo>
                      <a:pt x="236" y="65"/>
                    </a:lnTo>
                    <a:lnTo>
                      <a:pt x="237" y="69"/>
                    </a:lnTo>
                    <a:lnTo>
                      <a:pt x="239" y="70"/>
                    </a:lnTo>
                    <a:lnTo>
                      <a:pt x="239" y="73"/>
                    </a:lnTo>
                    <a:lnTo>
                      <a:pt x="243" y="80"/>
                    </a:lnTo>
                    <a:lnTo>
                      <a:pt x="242" y="81"/>
                    </a:lnTo>
                    <a:lnTo>
                      <a:pt x="244" y="82"/>
                    </a:lnTo>
                    <a:lnTo>
                      <a:pt x="243" y="85"/>
                    </a:lnTo>
                    <a:lnTo>
                      <a:pt x="241" y="90"/>
                    </a:lnTo>
                    <a:lnTo>
                      <a:pt x="242" y="95"/>
                    </a:lnTo>
                    <a:lnTo>
                      <a:pt x="239" y="100"/>
                    </a:lnTo>
                    <a:lnTo>
                      <a:pt x="239" y="104"/>
                    </a:lnTo>
                    <a:lnTo>
                      <a:pt x="237" y="105"/>
                    </a:lnTo>
                    <a:lnTo>
                      <a:pt x="238" y="109"/>
                    </a:lnTo>
                    <a:lnTo>
                      <a:pt x="238" y="112"/>
                    </a:lnTo>
                    <a:lnTo>
                      <a:pt x="239" y="116"/>
                    </a:lnTo>
                    <a:lnTo>
                      <a:pt x="238" y="117"/>
                    </a:lnTo>
                    <a:lnTo>
                      <a:pt x="236" y="113"/>
                    </a:lnTo>
                    <a:lnTo>
                      <a:pt x="234" y="116"/>
                    </a:lnTo>
                    <a:lnTo>
                      <a:pt x="229" y="114"/>
                    </a:lnTo>
                    <a:lnTo>
                      <a:pt x="228" y="117"/>
                    </a:lnTo>
                    <a:lnTo>
                      <a:pt x="215" y="121"/>
                    </a:lnTo>
                    <a:lnTo>
                      <a:pt x="209" y="121"/>
                    </a:lnTo>
                    <a:lnTo>
                      <a:pt x="205" y="116"/>
                    </a:lnTo>
                    <a:lnTo>
                      <a:pt x="197" y="112"/>
                    </a:lnTo>
                    <a:lnTo>
                      <a:pt x="180" y="110"/>
                    </a:lnTo>
                    <a:lnTo>
                      <a:pt x="179" y="109"/>
                    </a:lnTo>
                    <a:lnTo>
                      <a:pt x="175" y="109"/>
                    </a:lnTo>
                    <a:lnTo>
                      <a:pt x="174" y="111"/>
                    </a:lnTo>
                    <a:lnTo>
                      <a:pt x="138" y="111"/>
                    </a:lnTo>
                    <a:lnTo>
                      <a:pt x="138" y="119"/>
                    </a:lnTo>
                    <a:lnTo>
                      <a:pt x="137" y="120"/>
                    </a:lnTo>
                    <a:lnTo>
                      <a:pt x="134" y="122"/>
                    </a:lnTo>
                    <a:lnTo>
                      <a:pt x="123" y="122"/>
                    </a:lnTo>
                    <a:lnTo>
                      <a:pt x="125" y="118"/>
                    </a:lnTo>
                    <a:lnTo>
                      <a:pt x="123" y="113"/>
                    </a:lnTo>
                    <a:lnTo>
                      <a:pt x="110" y="113"/>
                    </a:lnTo>
                    <a:lnTo>
                      <a:pt x="107" y="109"/>
                    </a:lnTo>
                    <a:lnTo>
                      <a:pt x="105" y="103"/>
                    </a:lnTo>
                    <a:lnTo>
                      <a:pt x="105" y="103"/>
                    </a:lnTo>
                    <a:lnTo>
                      <a:pt x="105" y="109"/>
                    </a:lnTo>
                    <a:lnTo>
                      <a:pt x="106" y="113"/>
                    </a:lnTo>
                    <a:lnTo>
                      <a:pt x="102" y="113"/>
                    </a:lnTo>
                    <a:lnTo>
                      <a:pt x="91" y="113"/>
                    </a:lnTo>
                    <a:lnTo>
                      <a:pt x="78" y="114"/>
                    </a:lnTo>
                    <a:lnTo>
                      <a:pt x="78" y="117"/>
                    </a:lnTo>
                    <a:lnTo>
                      <a:pt x="79" y="117"/>
                    </a:lnTo>
                    <a:lnTo>
                      <a:pt x="79" y="122"/>
                    </a:lnTo>
                    <a:lnTo>
                      <a:pt x="78" y="122"/>
                    </a:lnTo>
                    <a:lnTo>
                      <a:pt x="78" y="124"/>
                    </a:lnTo>
                    <a:lnTo>
                      <a:pt x="80" y="125"/>
                    </a:lnTo>
                    <a:lnTo>
                      <a:pt x="81" y="125"/>
                    </a:lnTo>
                    <a:lnTo>
                      <a:pt x="81" y="130"/>
                    </a:lnTo>
                    <a:lnTo>
                      <a:pt x="67" y="126"/>
                    </a:lnTo>
                    <a:lnTo>
                      <a:pt x="67" y="124"/>
                    </a:lnTo>
                    <a:lnTo>
                      <a:pt x="66" y="124"/>
                    </a:lnTo>
                    <a:lnTo>
                      <a:pt x="66" y="122"/>
                    </a:lnTo>
                    <a:lnTo>
                      <a:pt x="64" y="122"/>
                    </a:lnTo>
                    <a:lnTo>
                      <a:pt x="64" y="126"/>
                    </a:lnTo>
                    <a:lnTo>
                      <a:pt x="54" y="125"/>
                    </a:lnTo>
                    <a:lnTo>
                      <a:pt x="53" y="124"/>
                    </a:lnTo>
                    <a:lnTo>
                      <a:pt x="49" y="124"/>
                    </a:lnTo>
                    <a:lnTo>
                      <a:pt x="49" y="122"/>
                    </a:lnTo>
                    <a:lnTo>
                      <a:pt x="42" y="113"/>
                    </a:lnTo>
                    <a:lnTo>
                      <a:pt x="35" y="117"/>
                    </a:lnTo>
                    <a:lnTo>
                      <a:pt x="35" y="113"/>
                    </a:lnTo>
                    <a:lnTo>
                      <a:pt x="30" y="116"/>
                    </a:lnTo>
                    <a:lnTo>
                      <a:pt x="17" y="116"/>
                    </a:lnTo>
                    <a:lnTo>
                      <a:pt x="15" y="112"/>
                    </a:lnTo>
                    <a:lnTo>
                      <a:pt x="12" y="108"/>
                    </a:lnTo>
                    <a:lnTo>
                      <a:pt x="0" y="95"/>
                    </a:lnTo>
                    <a:lnTo>
                      <a:pt x="6" y="95"/>
                    </a:lnTo>
                    <a:lnTo>
                      <a:pt x="17" y="95"/>
                    </a:lnTo>
                    <a:lnTo>
                      <a:pt x="24" y="70"/>
                    </a:lnTo>
                    <a:lnTo>
                      <a:pt x="33" y="67"/>
                    </a:lnTo>
                    <a:lnTo>
                      <a:pt x="35" y="64"/>
                    </a:lnTo>
                    <a:lnTo>
                      <a:pt x="37" y="64"/>
                    </a:lnTo>
                    <a:lnTo>
                      <a:pt x="46" y="60"/>
                    </a:lnTo>
                    <a:lnTo>
                      <a:pt x="46" y="55"/>
                    </a:lnTo>
                    <a:lnTo>
                      <a:pt x="51" y="55"/>
                    </a:lnTo>
                    <a:lnTo>
                      <a:pt x="51" y="47"/>
                    </a:lnTo>
                    <a:lnTo>
                      <a:pt x="53" y="47"/>
                    </a:lnTo>
                    <a:lnTo>
                      <a:pt x="66" y="52"/>
                    </a:lnTo>
                    <a:lnTo>
                      <a:pt x="73" y="51"/>
                    </a:lnTo>
                    <a:lnTo>
                      <a:pt x="83" y="57"/>
                    </a:lnTo>
                    <a:lnTo>
                      <a:pt x="87" y="51"/>
                    </a:lnTo>
                    <a:lnTo>
                      <a:pt x="91" y="49"/>
                    </a:lnTo>
                    <a:lnTo>
                      <a:pt x="96" y="49"/>
                    </a:lnTo>
                    <a:lnTo>
                      <a:pt x="96" y="43"/>
                    </a:lnTo>
                    <a:lnTo>
                      <a:pt x="91" y="37"/>
                    </a:lnTo>
                    <a:lnTo>
                      <a:pt x="86" y="24"/>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28"/>
              <p:cNvSpPr>
                <a:spLocks/>
              </p:cNvSpPr>
              <p:nvPr/>
            </p:nvSpPr>
            <p:spPr bwMode="auto">
              <a:xfrm>
                <a:off x="3567113" y="3740150"/>
                <a:ext cx="314325" cy="441325"/>
              </a:xfrm>
              <a:custGeom>
                <a:avLst/>
                <a:gdLst>
                  <a:gd name="T0" fmla="*/ 4 w 198"/>
                  <a:gd name="T1" fmla="*/ 206 h 278"/>
                  <a:gd name="T2" fmla="*/ 14 w 198"/>
                  <a:gd name="T3" fmla="*/ 194 h 278"/>
                  <a:gd name="T4" fmla="*/ 27 w 198"/>
                  <a:gd name="T5" fmla="*/ 189 h 278"/>
                  <a:gd name="T6" fmla="*/ 30 w 198"/>
                  <a:gd name="T7" fmla="*/ 185 h 278"/>
                  <a:gd name="T8" fmla="*/ 34 w 198"/>
                  <a:gd name="T9" fmla="*/ 181 h 278"/>
                  <a:gd name="T10" fmla="*/ 36 w 198"/>
                  <a:gd name="T11" fmla="*/ 172 h 278"/>
                  <a:gd name="T12" fmla="*/ 24 w 198"/>
                  <a:gd name="T13" fmla="*/ 168 h 278"/>
                  <a:gd name="T14" fmla="*/ 15 w 198"/>
                  <a:gd name="T15" fmla="*/ 151 h 278"/>
                  <a:gd name="T16" fmla="*/ 19 w 198"/>
                  <a:gd name="T17" fmla="*/ 135 h 278"/>
                  <a:gd name="T18" fmla="*/ 20 w 198"/>
                  <a:gd name="T19" fmla="*/ 129 h 278"/>
                  <a:gd name="T20" fmla="*/ 25 w 198"/>
                  <a:gd name="T21" fmla="*/ 112 h 278"/>
                  <a:gd name="T22" fmla="*/ 33 w 198"/>
                  <a:gd name="T23" fmla="*/ 108 h 278"/>
                  <a:gd name="T24" fmla="*/ 50 w 198"/>
                  <a:gd name="T25" fmla="*/ 100 h 278"/>
                  <a:gd name="T26" fmla="*/ 49 w 198"/>
                  <a:gd name="T27" fmla="*/ 75 h 278"/>
                  <a:gd name="T28" fmla="*/ 63 w 198"/>
                  <a:gd name="T29" fmla="*/ 65 h 278"/>
                  <a:gd name="T30" fmla="*/ 58 w 198"/>
                  <a:gd name="T31" fmla="*/ 56 h 278"/>
                  <a:gd name="T32" fmla="*/ 45 w 198"/>
                  <a:gd name="T33" fmla="*/ 37 h 278"/>
                  <a:gd name="T34" fmla="*/ 31 w 198"/>
                  <a:gd name="T35" fmla="*/ 16 h 278"/>
                  <a:gd name="T36" fmla="*/ 39 w 198"/>
                  <a:gd name="T37" fmla="*/ 2 h 278"/>
                  <a:gd name="T38" fmla="*/ 56 w 198"/>
                  <a:gd name="T39" fmla="*/ 0 h 278"/>
                  <a:gd name="T40" fmla="*/ 73 w 198"/>
                  <a:gd name="T41" fmla="*/ 12 h 278"/>
                  <a:gd name="T42" fmla="*/ 84 w 198"/>
                  <a:gd name="T43" fmla="*/ 9 h 278"/>
                  <a:gd name="T44" fmla="*/ 94 w 198"/>
                  <a:gd name="T45" fmla="*/ 15 h 278"/>
                  <a:gd name="T46" fmla="*/ 106 w 198"/>
                  <a:gd name="T47" fmla="*/ 13 h 278"/>
                  <a:gd name="T48" fmla="*/ 106 w 198"/>
                  <a:gd name="T49" fmla="*/ 16 h 278"/>
                  <a:gd name="T50" fmla="*/ 124 w 198"/>
                  <a:gd name="T51" fmla="*/ 37 h 278"/>
                  <a:gd name="T52" fmla="*/ 126 w 198"/>
                  <a:gd name="T53" fmla="*/ 47 h 278"/>
                  <a:gd name="T54" fmla="*/ 138 w 198"/>
                  <a:gd name="T55" fmla="*/ 51 h 278"/>
                  <a:gd name="T56" fmla="*/ 146 w 198"/>
                  <a:gd name="T57" fmla="*/ 52 h 278"/>
                  <a:gd name="T58" fmla="*/ 156 w 198"/>
                  <a:gd name="T59" fmla="*/ 55 h 278"/>
                  <a:gd name="T60" fmla="*/ 170 w 198"/>
                  <a:gd name="T61" fmla="*/ 63 h 278"/>
                  <a:gd name="T62" fmla="*/ 187 w 198"/>
                  <a:gd name="T63" fmla="*/ 70 h 278"/>
                  <a:gd name="T64" fmla="*/ 190 w 198"/>
                  <a:gd name="T65" fmla="*/ 75 h 278"/>
                  <a:gd name="T66" fmla="*/ 198 w 198"/>
                  <a:gd name="T67" fmla="*/ 82 h 278"/>
                  <a:gd name="T68" fmla="*/ 196 w 198"/>
                  <a:gd name="T69" fmla="*/ 101 h 278"/>
                  <a:gd name="T70" fmla="*/ 158 w 198"/>
                  <a:gd name="T71" fmla="*/ 139 h 278"/>
                  <a:gd name="T72" fmla="*/ 152 w 198"/>
                  <a:gd name="T73" fmla="*/ 134 h 278"/>
                  <a:gd name="T74" fmla="*/ 148 w 198"/>
                  <a:gd name="T75" fmla="*/ 140 h 278"/>
                  <a:gd name="T76" fmla="*/ 149 w 198"/>
                  <a:gd name="T77" fmla="*/ 147 h 278"/>
                  <a:gd name="T78" fmla="*/ 181 w 198"/>
                  <a:gd name="T79" fmla="*/ 199 h 278"/>
                  <a:gd name="T80" fmla="*/ 169 w 198"/>
                  <a:gd name="T81" fmla="*/ 199 h 278"/>
                  <a:gd name="T82" fmla="*/ 153 w 198"/>
                  <a:gd name="T83" fmla="*/ 221 h 278"/>
                  <a:gd name="T84" fmla="*/ 131 w 198"/>
                  <a:gd name="T85" fmla="*/ 232 h 278"/>
                  <a:gd name="T86" fmla="*/ 130 w 198"/>
                  <a:gd name="T87" fmla="*/ 252 h 278"/>
                  <a:gd name="T88" fmla="*/ 122 w 198"/>
                  <a:gd name="T89" fmla="*/ 259 h 278"/>
                  <a:gd name="T90" fmla="*/ 103 w 198"/>
                  <a:gd name="T91" fmla="*/ 264 h 278"/>
                  <a:gd name="T92" fmla="*/ 85 w 198"/>
                  <a:gd name="T93" fmla="*/ 261 h 278"/>
                  <a:gd name="T94" fmla="*/ 58 w 198"/>
                  <a:gd name="T95" fmla="*/ 277 h 278"/>
                  <a:gd name="T96" fmla="*/ 37 w 198"/>
                  <a:gd name="T97" fmla="*/ 261 h 278"/>
                  <a:gd name="T98" fmla="*/ 24 w 198"/>
                  <a:gd name="T99" fmla="*/ 256 h 278"/>
                  <a:gd name="T100" fmla="*/ 10 w 198"/>
                  <a:gd name="T101" fmla="*/ 256 h 278"/>
                  <a:gd name="T102" fmla="*/ 0 w 198"/>
                  <a:gd name="T103" fmla="*/ 24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78">
                    <a:moveTo>
                      <a:pt x="0" y="249"/>
                    </a:moveTo>
                    <a:lnTo>
                      <a:pt x="4" y="228"/>
                    </a:lnTo>
                    <a:lnTo>
                      <a:pt x="4" y="206"/>
                    </a:lnTo>
                    <a:lnTo>
                      <a:pt x="10" y="195"/>
                    </a:lnTo>
                    <a:lnTo>
                      <a:pt x="13" y="196"/>
                    </a:lnTo>
                    <a:lnTo>
                      <a:pt x="14" y="194"/>
                    </a:lnTo>
                    <a:lnTo>
                      <a:pt x="16" y="193"/>
                    </a:lnTo>
                    <a:lnTo>
                      <a:pt x="27" y="191"/>
                    </a:lnTo>
                    <a:lnTo>
                      <a:pt x="27" y="189"/>
                    </a:lnTo>
                    <a:lnTo>
                      <a:pt x="29" y="187"/>
                    </a:lnTo>
                    <a:lnTo>
                      <a:pt x="29" y="186"/>
                    </a:lnTo>
                    <a:lnTo>
                      <a:pt x="30" y="185"/>
                    </a:lnTo>
                    <a:lnTo>
                      <a:pt x="29" y="182"/>
                    </a:lnTo>
                    <a:lnTo>
                      <a:pt x="31" y="182"/>
                    </a:lnTo>
                    <a:lnTo>
                      <a:pt x="34" y="181"/>
                    </a:lnTo>
                    <a:lnTo>
                      <a:pt x="33" y="179"/>
                    </a:lnTo>
                    <a:lnTo>
                      <a:pt x="39" y="174"/>
                    </a:lnTo>
                    <a:lnTo>
                      <a:pt x="36" y="172"/>
                    </a:lnTo>
                    <a:lnTo>
                      <a:pt x="36" y="173"/>
                    </a:lnTo>
                    <a:lnTo>
                      <a:pt x="31" y="171"/>
                    </a:lnTo>
                    <a:lnTo>
                      <a:pt x="24" y="168"/>
                    </a:lnTo>
                    <a:lnTo>
                      <a:pt x="24" y="163"/>
                    </a:lnTo>
                    <a:lnTo>
                      <a:pt x="16" y="160"/>
                    </a:lnTo>
                    <a:lnTo>
                      <a:pt x="15" y="151"/>
                    </a:lnTo>
                    <a:lnTo>
                      <a:pt x="16" y="143"/>
                    </a:lnTo>
                    <a:lnTo>
                      <a:pt x="21" y="139"/>
                    </a:lnTo>
                    <a:lnTo>
                      <a:pt x="19" y="135"/>
                    </a:lnTo>
                    <a:lnTo>
                      <a:pt x="14" y="135"/>
                    </a:lnTo>
                    <a:lnTo>
                      <a:pt x="13" y="133"/>
                    </a:lnTo>
                    <a:lnTo>
                      <a:pt x="20" y="129"/>
                    </a:lnTo>
                    <a:lnTo>
                      <a:pt x="24" y="124"/>
                    </a:lnTo>
                    <a:lnTo>
                      <a:pt x="29" y="123"/>
                    </a:lnTo>
                    <a:lnTo>
                      <a:pt x="25" y="112"/>
                    </a:lnTo>
                    <a:lnTo>
                      <a:pt x="30" y="110"/>
                    </a:lnTo>
                    <a:lnTo>
                      <a:pt x="31" y="110"/>
                    </a:lnTo>
                    <a:lnTo>
                      <a:pt x="33" y="108"/>
                    </a:lnTo>
                    <a:lnTo>
                      <a:pt x="39" y="108"/>
                    </a:lnTo>
                    <a:lnTo>
                      <a:pt x="45" y="104"/>
                    </a:lnTo>
                    <a:lnTo>
                      <a:pt x="50" y="100"/>
                    </a:lnTo>
                    <a:lnTo>
                      <a:pt x="53" y="98"/>
                    </a:lnTo>
                    <a:lnTo>
                      <a:pt x="51" y="88"/>
                    </a:lnTo>
                    <a:lnTo>
                      <a:pt x="49" y="75"/>
                    </a:lnTo>
                    <a:lnTo>
                      <a:pt x="53" y="75"/>
                    </a:lnTo>
                    <a:lnTo>
                      <a:pt x="58" y="70"/>
                    </a:lnTo>
                    <a:lnTo>
                      <a:pt x="63" y="65"/>
                    </a:lnTo>
                    <a:lnTo>
                      <a:pt x="59" y="62"/>
                    </a:lnTo>
                    <a:lnTo>
                      <a:pt x="60" y="56"/>
                    </a:lnTo>
                    <a:lnTo>
                      <a:pt x="58" y="56"/>
                    </a:lnTo>
                    <a:lnTo>
                      <a:pt x="55" y="52"/>
                    </a:lnTo>
                    <a:lnTo>
                      <a:pt x="49" y="41"/>
                    </a:lnTo>
                    <a:lnTo>
                      <a:pt x="45" y="37"/>
                    </a:lnTo>
                    <a:lnTo>
                      <a:pt x="38" y="30"/>
                    </a:lnTo>
                    <a:lnTo>
                      <a:pt x="31" y="19"/>
                    </a:lnTo>
                    <a:lnTo>
                      <a:pt x="31" y="16"/>
                    </a:lnTo>
                    <a:lnTo>
                      <a:pt x="41" y="7"/>
                    </a:lnTo>
                    <a:lnTo>
                      <a:pt x="38" y="5"/>
                    </a:lnTo>
                    <a:lnTo>
                      <a:pt x="39" y="2"/>
                    </a:lnTo>
                    <a:lnTo>
                      <a:pt x="45" y="2"/>
                    </a:lnTo>
                    <a:lnTo>
                      <a:pt x="51" y="1"/>
                    </a:lnTo>
                    <a:lnTo>
                      <a:pt x="56" y="0"/>
                    </a:lnTo>
                    <a:lnTo>
                      <a:pt x="61" y="5"/>
                    </a:lnTo>
                    <a:lnTo>
                      <a:pt x="68" y="6"/>
                    </a:lnTo>
                    <a:lnTo>
                      <a:pt x="73" y="12"/>
                    </a:lnTo>
                    <a:lnTo>
                      <a:pt x="76" y="13"/>
                    </a:lnTo>
                    <a:lnTo>
                      <a:pt x="83" y="9"/>
                    </a:lnTo>
                    <a:lnTo>
                      <a:pt x="84" y="9"/>
                    </a:lnTo>
                    <a:lnTo>
                      <a:pt x="93" y="9"/>
                    </a:lnTo>
                    <a:lnTo>
                      <a:pt x="93" y="14"/>
                    </a:lnTo>
                    <a:lnTo>
                      <a:pt x="94" y="15"/>
                    </a:lnTo>
                    <a:lnTo>
                      <a:pt x="99" y="13"/>
                    </a:lnTo>
                    <a:lnTo>
                      <a:pt x="103" y="16"/>
                    </a:lnTo>
                    <a:lnTo>
                      <a:pt x="106" y="13"/>
                    </a:lnTo>
                    <a:lnTo>
                      <a:pt x="108" y="15"/>
                    </a:lnTo>
                    <a:lnTo>
                      <a:pt x="108" y="16"/>
                    </a:lnTo>
                    <a:lnTo>
                      <a:pt x="106" y="16"/>
                    </a:lnTo>
                    <a:lnTo>
                      <a:pt x="104" y="20"/>
                    </a:lnTo>
                    <a:lnTo>
                      <a:pt x="113" y="25"/>
                    </a:lnTo>
                    <a:lnTo>
                      <a:pt x="124" y="37"/>
                    </a:lnTo>
                    <a:lnTo>
                      <a:pt x="122" y="41"/>
                    </a:lnTo>
                    <a:lnTo>
                      <a:pt x="126" y="44"/>
                    </a:lnTo>
                    <a:lnTo>
                      <a:pt x="126" y="47"/>
                    </a:lnTo>
                    <a:lnTo>
                      <a:pt x="133" y="50"/>
                    </a:lnTo>
                    <a:lnTo>
                      <a:pt x="133" y="49"/>
                    </a:lnTo>
                    <a:lnTo>
                      <a:pt x="138" y="51"/>
                    </a:lnTo>
                    <a:lnTo>
                      <a:pt x="144" y="48"/>
                    </a:lnTo>
                    <a:lnTo>
                      <a:pt x="146" y="50"/>
                    </a:lnTo>
                    <a:lnTo>
                      <a:pt x="146" y="52"/>
                    </a:lnTo>
                    <a:lnTo>
                      <a:pt x="152" y="56"/>
                    </a:lnTo>
                    <a:lnTo>
                      <a:pt x="155" y="56"/>
                    </a:lnTo>
                    <a:lnTo>
                      <a:pt x="156" y="55"/>
                    </a:lnTo>
                    <a:lnTo>
                      <a:pt x="161" y="55"/>
                    </a:lnTo>
                    <a:lnTo>
                      <a:pt x="161" y="59"/>
                    </a:lnTo>
                    <a:lnTo>
                      <a:pt x="170" y="63"/>
                    </a:lnTo>
                    <a:lnTo>
                      <a:pt x="175" y="65"/>
                    </a:lnTo>
                    <a:lnTo>
                      <a:pt x="178" y="68"/>
                    </a:lnTo>
                    <a:lnTo>
                      <a:pt x="187" y="70"/>
                    </a:lnTo>
                    <a:lnTo>
                      <a:pt x="189" y="70"/>
                    </a:lnTo>
                    <a:lnTo>
                      <a:pt x="192" y="71"/>
                    </a:lnTo>
                    <a:lnTo>
                      <a:pt x="190" y="75"/>
                    </a:lnTo>
                    <a:lnTo>
                      <a:pt x="195" y="76"/>
                    </a:lnTo>
                    <a:lnTo>
                      <a:pt x="196" y="76"/>
                    </a:lnTo>
                    <a:lnTo>
                      <a:pt x="198" y="82"/>
                    </a:lnTo>
                    <a:lnTo>
                      <a:pt x="192" y="90"/>
                    </a:lnTo>
                    <a:lnTo>
                      <a:pt x="196" y="95"/>
                    </a:lnTo>
                    <a:lnTo>
                      <a:pt x="196" y="101"/>
                    </a:lnTo>
                    <a:lnTo>
                      <a:pt x="189" y="121"/>
                    </a:lnTo>
                    <a:lnTo>
                      <a:pt x="176" y="126"/>
                    </a:lnTo>
                    <a:lnTo>
                      <a:pt x="158" y="139"/>
                    </a:lnTo>
                    <a:lnTo>
                      <a:pt x="156" y="139"/>
                    </a:lnTo>
                    <a:lnTo>
                      <a:pt x="153" y="134"/>
                    </a:lnTo>
                    <a:lnTo>
                      <a:pt x="152" y="134"/>
                    </a:lnTo>
                    <a:lnTo>
                      <a:pt x="153" y="136"/>
                    </a:lnTo>
                    <a:lnTo>
                      <a:pt x="147" y="137"/>
                    </a:lnTo>
                    <a:lnTo>
                      <a:pt x="148" y="140"/>
                    </a:lnTo>
                    <a:lnTo>
                      <a:pt x="145" y="144"/>
                    </a:lnTo>
                    <a:lnTo>
                      <a:pt x="147" y="147"/>
                    </a:lnTo>
                    <a:lnTo>
                      <a:pt x="149" y="147"/>
                    </a:lnTo>
                    <a:lnTo>
                      <a:pt x="178" y="187"/>
                    </a:lnTo>
                    <a:lnTo>
                      <a:pt x="186" y="200"/>
                    </a:lnTo>
                    <a:lnTo>
                      <a:pt x="181" y="199"/>
                    </a:lnTo>
                    <a:lnTo>
                      <a:pt x="180" y="201"/>
                    </a:lnTo>
                    <a:lnTo>
                      <a:pt x="173" y="202"/>
                    </a:lnTo>
                    <a:lnTo>
                      <a:pt x="169" y="199"/>
                    </a:lnTo>
                    <a:lnTo>
                      <a:pt x="162" y="203"/>
                    </a:lnTo>
                    <a:lnTo>
                      <a:pt x="159" y="207"/>
                    </a:lnTo>
                    <a:lnTo>
                      <a:pt x="153" y="221"/>
                    </a:lnTo>
                    <a:lnTo>
                      <a:pt x="151" y="224"/>
                    </a:lnTo>
                    <a:lnTo>
                      <a:pt x="133" y="229"/>
                    </a:lnTo>
                    <a:lnTo>
                      <a:pt x="131" y="232"/>
                    </a:lnTo>
                    <a:lnTo>
                      <a:pt x="122" y="246"/>
                    </a:lnTo>
                    <a:lnTo>
                      <a:pt x="124" y="249"/>
                    </a:lnTo>
                    <a:lnTo>
                      <a:pt x="130" y="252"/>
                    </a:lnTo>
                    <a:lnTo>
                      <a:pt x="127" y="256"/>
                    </a:lnTo>
                    <a:lnTo>
                      <a:pt x="127" y="257"/>
                    </a:lnTo>
                    <a:lnTo>
                      <a:pt x="122" y="259"/>
                    </a:lnTo>
                    <a:lnTo>
                      <a:pt x="122" y="262"/>
                    </a:lnTo>
                    <a:lnTo>
                      <a:pt x="112" y="267"/>
                    </a:lnTo>
                    <a:lnTo>
                      <a:pt x="103" y="264"/>
                    </a:lnTo>
                    <a:lnTo>
                      <a:pt x="94" y="264"/>
                    </a:lnTo>
                    <a:lnTo>
                      <a:pt x="93" y="260"/>
                    </a:lnTo>
                    <a:lnTo>
                      <a:pt x="85" y="261"/>
                    </a:lnTo>
                    <a:lnTo>
                      <a:pt x="78" y="265"/>
                    </a:lnTo>
                    <a:lnTo>
                      <a:pt x="63" y="278"/>
                    </a:lnTo>
                    <a:lnTo>
                      <a:pt x="58" y="277"/>
                    </a:lnTo>
                    <a:lnTo>
                      <a:pt x="37" y="267"/>
                    </a:lnTo>
                    <a:lnTo>
                      <a:pt x="39" y="260"/>
                    </a:lnTo>
                    <a:lnTo>
                      <a:pt x="37" y="261"/>
                    </a:lnTo>
                    <a:lnTo>
                      <a:pt x="31" y="258"/>
                    </a:lnTo>
                    <a:lnTo>
                      <a:pt x="27" y="257"/>
                    </a:lnTo>
                    <a:lnTo>
                      <a:pt x="24" y="256"/>
                    </a:lnTo>
                    <a:lnTo>
                      <a:pt x="21" y="258"/>
                    </a:lnTo>
                    <a:lnTo>
                      <a:pt x="16" y="256"/>
                    </a:lnTo>
                    <a:lnTo>
                      <a:pt x="10" y="256"/>
                    </a:lnTo>
                    <a:lnTo>
                      <a:pt x="4" y="260"/>
                    </a:lnTo>
                    <a:lnTo>
                      <a:pt x="1" y="258"/>
                    </a:lnTo>
                    <a:lnTo>
                      <a:pt x="0" y="249"/>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29"/>
              <p:cNvSpPr>
                <a:spLocks/>
              </p:cNvSpPr>
              <p:nvPr/>
            </p:nvSpPr>
            <p:spPr bwMode="auto">
              <a:xfrm>
                <a:off x="3567113" y="3740150"/>
                <a:ext cx="314325" cy="441325"/>
              </a:xfrm>
              <a:custGeom>
                <a:avLst/>
                <a:gdLst>
                  <a:gd name="T0" fmla="*/ 4 w 198"/>
                  <a:gd name="T1" fmla="*/ 206 h 278"/>
                  <a:gd name="T2" fmla="*/ 14 w 198"/>
                  <a:gd name="T3" fmla="*/ 194 h 278"/>
                  <a:gd name="T4" fmla="*/ 27 w 198"/>
                  <a:gd name="T5" fmla="*/ 189 h 278"/>
                  <a:gd name="T6" fmla="*/ 30 w 198"/>
                  <a:gd name="T7" fmla="*/ 185 h 278"/>
                  <a:gd name="T8" fmla="*/ 34 w 198"/>
                  <a:gd name="T9" fmla="*/ 181 h 278"/>
                  <a:gd name="T10" fmla="*/ 36 w 198"/>
                  <a:gd name="T11" fmla="*/ 172 h 278"/>
                  <a:gd name="T12" fmla="*/ 24 w 198"/>
                  <a:gd name="T13" fmla="*/ 168 h 278"/>
                  <a:gd name="T14" fmla="*/ 15 w 198"/>
                  <a:gd name="T15" fmla="*/ 151 h 278"/>
                  <a:gd name="T16" fmla="*/ 19 w 198"/>
                  <a:gd name="T17" fmla="*/ 135 h 278"/>
                  <a:gd name="T18" fmla="*/ 20 w 198"/>
                  <a:gd name="T19" fmla="*/ 129 h 278"/>
                  <a:gd name="T20" fmla="*/ 25 w 198"/>
                  <a:gd name="T21" fmla="*/ 112 h 278"/>
                  <a:gd name="T22" fmla="*/ 33 w 198"/>
                  <a:gd name="T23" fmla="*/ 108 h 278"/>
                  <a:gd name="T24" fmla="*/ 50 w 198"/>
                  <a:gd name="T25" fmla="*/ 100 h 278"/>
                  <a:gd name="T26" fmla="*/ 49 w 198"/>
                  <a:gd name="T27" fmla="*/ 75 h 278"/>
                  <a:gd name="T28" fmla="*/ 63 w 198"/>
                  <a:gd name="T29" fmla="*/ 65 h 278"/>
                  <a:gd name="T30" fmla="*/ 58 w 198"/>
                  <a:gd name="T31" fmla="*/ 56 h 278"/>
                  <a:gd name="T32" fmla="*/ 45 w 198"/>
                  <a:gd name="T33" fmla="*/ 37 h 278"/>
                  <a:gd name="T34" fmla="*/ 31 w 198"/>
                  <a:gd name="T35" fmla="*/ 16 h 278"/>
                  <a:gd name="T36" fmla="*/ 39 w 198"/>
                  <a:gd name="T37" fmla="*/ 2 h 278"/>
                  <a:gd name="T38" fmla="*/ 56 w 198"/>
                  <a:gd name="T39" fmla="*/ 0 h 278"/>
                  <a:gd name="T40" fmla="*/ 73 w 198"/>
                  <a:gd name="T41" fmla="*/ 12 h 278"/>
                  <a:gd name="T42" fmla="*/ 84 w 198"/>
                  <a:gd name="T43" fmla="*/ 9 h 278"/>
                  <a:gd name="T44" fmla="*/ 94 w 198"/>
                  <a:gd name="T45" fmla="*/ 15 h 278"/>
                  <a:gd name="T46" fmla="*/ 106 w 198"/>
                  <a:gd name="T47" fmla="*/ 13 h 278"/>
                  <a:gd name="T48" fmla="*/ 106 w 198"/>
                  <a:gd name="T49" fmla="*/ 16 h 278"/>
                  <a:gd name="T50" fmla="*/ 124 w 198"/>
                  <a:gd name="T51" fmla="*/ 37 h 278"/>
                  <a:gd name="T52" fmla="*/ 126 w 198"/>
                  <a:gd name="T53" fmla="*/ 47 h 278"/>
                  <a:gd name="T54" fmla="*/ 138 w 198"/>
                  <a:gd name="T55" fmla="*/ 51 h 278"/>
                  <a:gd name="T56" fmla="*/ 146 w 198"/>
                  <a:gd name="T57" fmla="*/ 52 h 278"/>
                  <a:gd name="T58" fmla="*/ 156 w 198"/>
                  <a:gd name="T59" fmla="*/ 55 h 278"/>
                  <a:gd name="T60" fmla="*/ 170 w 198"/>
                  <a:gd name="T61" fmla="*/ 63 h 278"/>
                  <a:gd name="T62" fmla="*/ 187 w 198"/>
                  <a:gd name="T63" fmla="*/ 70 h 278"/>
                  <a:gd name="T64" fmla="*/ 190 w 198"/>
                  <a:gd name="T65" fmla="*/ 75 h 278"/>
                  <a:gd name="T66" fmla="*/ 198 w 198"/>
                  <a:gd name="T67" fmla="*/ 82 h 278"/>
                  <a:gd name="T68" fmla="*/ 196 w 198"/>
                  <a:gd name="T69" fmla="*/ 101 h 278"/>
                  <a:gd name="T70" fmla="*/ 158 w 198"/>
                  <a:gd name="T71" fmla="*/ 139 h 278"/>
                  <a:gd name="T72" fmla="*/ 152 w 198"/>
                  <a:gd name="T73" fmla="*/ 134 h 278"/>
                  <a:gd name="T74" fmla="*/ 148 w 198"/>
                  <a:gd name="T75" fmla="*/ 140 h 278"/>
                  <a:gd name="T76" fmla="*/ 149 w 198"/>
                  <a:gd name="T77" fmla="*/ 147 h 278"/>
                  <a:gd name="T78" fmla="*/ 181 w 198"/>
                  <a:gd name="T79" fmla="*/ 199 h 278"/>
                  <a:gd name="T80" fmla="*/ 169 w 198"/>
                  <a:gd name="T81" fmla="*/ 199 h 278"/>
                  <a:gd name="T82" fmla="*/ 153 w 198"/>
                  <a:gd name="T83" fmla="*/ 221 h 278"/>
                  <a:gd name="T84" fmla="*/ 131 w 198"/>
                  <a:gd name="T85" fmla="*/ 232 h 278"/>
                  <a:gd name="T86" fmla="*/ 130 w 198"/>
                  <a:gd name="T87" fmla="*/ 252 h 278"/>
                  <a:gd name="T88" fmla="*/ 122 w 198"/>
                  <a:gd name="T89" fmla="*/ 259 h 278"/>
                  <a:gd name="T90" fmla="*/ 103 w 198"/>
                  <a:gd name="T91" fmla="*/ 264 h 278"/>
                  <a:gd name="T92" fmla="*/ 85 w 198"/>
                  <a:gd name="T93" fmla="*/ 261 h 278"/>
                  <a:gd name="T94" fmla="*/ 58 w 198"/>
                  <a:gd name="T95" fmla="*/ 277 h 278"/>
                  <a:gd name="T96" fmla="*/ 37 w 198"/>
                  <a:gd name="T97" fmla="*/ 261 h 278"/>
                  <a:gd name="T98" fmla="*/ 24 w 198"/>
                  <a:gd name="T99" fmla="*/ 256 h 278"/>
                  <a:gd name="T100" fmla="*/ 10 w 198"/>
                  <a:gd name="T101" fmla="*/ 256 h 278"/>
                  <a:gd name="T102" fmla="*/ 0 w 198"/>
                  <a:gd name="T103" fmla="*/ 24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78">
                    <a:moveTo>
                      <a:pt x="0" y="249"/>
                    </a:moveTo>
                    <a:lnTo>
                      <a:pt x="4" y="228"/>
                    </a:lnTo>
                    <a:lnTo>
                      <a:pt x="4" y="206"/>
                    </a:lnTo>
                    <a:lnTo>
                      <a:pt x="10" y="195"/>
                    </a:lnTo>
                    <a:lnTo>
                      <a:pt x="13" y="196"/>
                    </a:lnTo>
                    <a:lnTo>
                      <a:pt x="14" y="194"/>
                    </a:lnTo>
                    <a:lnTo>
                      <a:pt x="16" y="193"/>
                    </a:lnTo>
                    <a:lnTo>
                      <a:pt x="27" y="191"/>
                    </a:lnTo>
                    <a:lnTo>
                      <a:pt x="27" y="189"/>
                    </a:lnTo>
                    <a:lnTo>
                      <a:pt x="29" y="187"/>
                    </a:lnTo>
                    <a:lnTo>
                      <a:pt x="29" y="186"/>
                    </a:lnTo>
                    <a:lnTo>
                      <a:pt x="30" y="185"/>
                    </a:lnTo>
                    <a:lnTo>
                      <a:pt x="29" y="182"/>
                    </a:lnTo>
                    <a:lnTo>
                      <a:pt x="31" y="182"/>
                    </a:lnTo>
                    <a:lnTo>
                      <a:pt x="34" y="181"/>
                    </a:lnTo>
                    <a:lnTo>
                      <a:pt x="33" y="179"/>
                    </a:lnTo>
                    <a:lnTo>
                      <a:pt x="39" y="174"/>
                    </a:lnTo>
                    <a:lnTo>
                      <a:pt x="36" y="172"/>
                    </a:lnTo>
                    <a:lnTo>
                      <a:pt x="36" y="173"/>
                    </a:lnTo>
                    <a:lnTo>
                      <a:pt x="31" y="171"/>
                    </a:lnTo>
                    <a:lnTo>
                      <a:pt x="24" y="168"/>
                    </a:lnTo>
                    <a:lnTo>
                      <a:pt x="24" y="163"/>
                    </a:lnTo>
                    <a:lnTo>
                      <a:pt x="16" y="160"/>
                    </a:lnTo>
                    <a:lnTo>
                      <a:pt x="15" y="151"/>
                    </a:lnTo>
                    <a:lnTo>
                      <a:pt x="16" y="143"/>
                    </a:lnTo>
                    <a:lnTo>
                      <a:pt x="21" y="139"/>
                    </a:lnTo>
                    <a:lnTo>
                      <a:pt x="19" y="135"/>
                    </a:lnTo>
                    <a:lnTo>
                      <a:pt x="14" y="135"/>
                    </a:lnTo>
                    <a:lnTo>
                      <a:pt x="13" y="133"/>
                    </a:lnTo>
                    <a:lnTo>
                      <a:pt x="20" y="129"/>
                    </a:lnTo>
                    <a:lnTo>
                      <a:pt x="24" y="124"/>
                    </a:lnTo>
                    <a:lnTo>
                      <a:pt x="29" y="123"/>
                    </a:lnTo>
                    <a:lnTo>
                      <a:pt x="25" y="112"/>
                    </a:lnTo>
                    <a:lnTo>
                      <a:pt x="30" y="110"/>
                    </a:lnTo>
                    <a:lnTo>
                      <a:pt x="31" y="110"/>
                    </a:lnTo>
                    <a:lnTo>
                      <a:pt x="33" y="108"/>
                    </a:lnTo>
                    <a:lnTo>
                      <a:pt x="39" y="108"/>
                    </a:lnTo>
                    <a:lnTo>
                      <a:pt x="45" y="104"/>
                    </a:lnTo>
                    <a:lnTo>
                      <a:pt x="50" y="100"/>
                    </a:lnTo>
                    <a:lnTo>
                      <a:pt x="53" y="98"/>
                    </a:lnTo>
                    <a:lnTo>
                      <a:pt x="51" y="88"/>
                    </a:lnTo>
                    <a:lnTo>
                      <a:pt x="49" y="75"/>
                    </a:lnTo>
                    <a:lnTo>
                      <a:pt x="53" y="75"/>
                    </a:lnTo>
                    <a:lnTo>
                      <a:pt x="58" y="70"/>
                    </a:lnTo>
                    <a:lnTo>
                      <a:pt x="63" y="65"/>
                    </a:lnTo>
                    <a:lnTo>
                      <a:pt x="59" y="62"/>
                    </a:lnTo>
                    <a:lnTo>
                      <a:pt x="60" y="56"/>
                    </a:lnTo>
                    <a:lnTo>
                      <a:pt x="58" y="56"/>
                    </a:lnTo>
                    <a:lnTo>
                      <a:pt x="55" y="52"/>
                    </a:lnTo>
                    <a:lnTo>
                      <a:pt x="49" y="41"/>
                    </a:lnTo>
                    <a:lnTo>
                      <a:pt x="45" y="37"/>
                    </a:lnTo>
                    <a:lnTo>
                      <a:pt x="38" y="30"/>
                    </a:lnTo>
                    <a:lnTo>
                      <a:pt x="31" y="19"/>
                    </a:lnTo>
                    <a:lnTo>
                      <a:pt x="31" y="16"/>
                    </a:lnTo>
                    <a:lnTo>
                      <a:pt x="41" y="7"/>
                    </a:lnTo>
                    <a:lnTo>
                      <a:pt x="38" y="5"/>
                    </a:lnTo>
                    <a:lnTo>
                      <a:pt x="39" y="2"/>
                    </a:lnTo>
                    <a:lnTo>
                      <a:pt x="45" y="2"/>
                    </a:lnTo>
                    <a:lnTo>
                      <a:pt x="51" y="1"/>
                    </a:lnTo>
                    <a:lnTo>
                      <a:pt x="56" y="0"/>
                    </a:lnTo>
                    <a:lnTo>
                      <a:pt x="61" y="5"/>
                    </a:lnTo>
                    <a:lnTo>
                      <a:pt x="68" y="6"/>
                    </a:lnTo>
                    <a:lnTo>
                      <a:pt x="73" y="12"/>
                    </a:lnTo>
                    <a:lnTo>
                      <a:pt x="76" y="13"/>
                    </a:lnTo>
                    <a:lnTo>
                      <a:pt x="83" y="9"/>
                    </a:lnTo>
                    <a:lnTo>
                      <a:pt x="84" y="9"/>
                    </a:lnTo>
                    <a:lnTo>
                      <a:pt x="93" y="9"/>
                    </a:lnTo>
                    <a:lnTo>
                      <a:pt x="93" y="14"/>
                    </a:lnTo>
                    <a:lnTo>
                      <a:pt x="94" y="15"/>
                    </a:lnTo>
                    <a:lnTo>
                      <a:pt x="99" y="13"/>
                    </a:lnTo>
                    <a:lnTo>
                      <a:pt x="103" y="16"/>
                    </a:lnTo>
                    <a:lnTo>
                      <a:pt x="106" y="13"/>
                    </a:lnTo>
                    <a:lnTo>
                      <a:pt x="108" y="15"/>
                    </a:lnTo>
                    <a:lnTo>
                      <a:pt x="108" y="16"/>
                    </a:lnTo>
                    <a:lnTo>
                      <a:pt x="106" y="16"/>
                    </a:lnTo>
                    <a:lnTo>
                      <a:pt x="104" y="20"/>
                    </a:lnTo>
                    <a:lnTo>
                      <a:pt x="113" y="25"/>
                    </a:lnTo>
                    <a:lnTo>
                      <a:pt x="124" y="37"/>
                    </a:lnTo>
                    <a:lnTo>
                      <a:pt x="122" y="41"/>
                    </a:lnTo>
                    <a:lnTo>
                      <a:pt x="126" y="44"/>
                    </a:lnTo>
                    <a:lnTo>
                      <a:pt x="126" y="47"/>
                    </a:lnTo>
                    <a:lnTo>
                      <a:pt x="133" y="50"/>
                    </a:lnTo>
                    <a:lnTo>
                      <a:pt x="133" y="49"/>
                    </a:lnTo>
                    <a:lnTo>
                      <a:pt x="138" y="51"/>
                    </a:lnTo>
                    <a:lnTo>
                      <a:pt x="144" y="48"/>
                    </a:lnTo>
                    <a:lnTo>
                      <a:pt x="146" y="50"/>
                    </a:lnTo>
                    <a:lnTo>
                      <a:pt x="146" y="52"/>
                    </a:lnTo>
                    <a:lnTo>
                      <a:pt x="152" y="56"/>
                    </a:lnTo>
                    <a:lnTo>
                      <a:pt x="155" y="56"/>
                    </a:lnTo>
                    <a:lnTo>
                      <a:pt x="156" y="55"/>
                    </a:lnTo>
                    <a:lnTo>
                      <a:pt x="161" y="55"/>
                    </a:lnTo>
                    <a:lnTo>
                      <a:pt x="161" y="59"/>
                    </a:lnTo>
                    <a:lnTo>
                      <a:pt x="170" y="63"/>
                    </a:lnTo>
                    <a:lnTo>
                      <a:pt x="175" y="65"/>
                    </a:lnTo>
                    <a:lnTo>
                      <a:pt x="178" y="68"/>
                    </a:lnTo>
                    <a:lnTo>
                      <a:pt x="187" y="70"/>
                    </a:lnTo>
                    <a:lnTo>
                      <a:pt x="189" y="70"/>
                    </a:lnTo>
                    <a:lnTo>
                      <a:pt x="192" y="71"/>
                    </a:lnTo>
                    <a:lnTo>
                      <a:pt x="190" y="75"/>
                    </a:lnTo>
                    <a:lnTo>
                      <a:pt x="195" y="76"/>
                    </a:lnTo>
                    <a:lnTo>
                      <a:pt x="196" y="76"/>
                    </a:lnTo>
                    <a:lnTo>
                      <a:pt x="198" y="82"/>
                    </a:lnTo>
                    <a:lnTo>
                      <a:pt x="192" y="90"/>
                    </a:lnTo>
                    <a:lnTo>
                      <a:pt x="196" y="95"/>
                    </a:lnTo>
                    <a:lnTo>
                      <a:pt x="196" y="101"/>
                    </a:lnTo>
                    <a:lnTo>
                      <a:pt x="189" y="121"/>
                    </a:lnTo>
                    <a:lnTo>
                      <a:pt x="176" y="126"/>
                    </a:lnTo>
                    <a:lnTo>
                      <a:pt x="158" y="139"/>
                    </a:lnTo>
                    <a:lnTo>
                      <a:pt x="156" y="139"/>
                    </a:lnTo>
                    <a:lnTo>
                      <a:pt x="153" y="134"/>
                    </a:lnTo>
                    <a:lnTo>
                      <a:pt x="152" y="134"/>
                    </a:lnTo>
                    <a:lnTo>
                      <a:pt x="153" y="136"/>
                    </a:lnTo>
                    <a:lnTo>
                      <a:pt x="147" y="137"/>
                    </a:lnTo>
                    <a:lnTo>
                      <a:pt x="148" y="140"/>
                    </a:lnTo>
                    <a:lnTo>
                      <a:pt x="145" y="144"/>
                    </a:lnTo>
                    <a:lnTo>
                      <a:pt x="147" y="147"/>
                    </a:lnTo>
                    <a:lnTo>
                      <a:pt x="149" y="147"/>
                    </a:lnTo>
                    <a:lnTo>
                      <a:pt x="178" y="187"/>
                    </a:lnTo>
                    <a:lnTo>
                      <a:pt x="186" y="200"/>
                    </a:lnTo>
                    <a:lnTo>
                      <a:pt x="181" y="199"/>
                    </a:lnTo>
                    <a:lnTo>
                      <a:pt x="180" y="201"/>
                    </a:lnTo>
                    <a:lnTo>
                      <a:pt x="173" y="202"/>
                    </a:lnTo>
                    <a:lnTo>
                      <a:pt x="169" y="199"/>
                    </a:lnTo>
                    <a:lnTo>
                      <a:pt x="162" y="203"/>
                    </a:lnTo>
                    <a:lnTo>
                      <a:pt x="159" y="207"/>
                    </a:lnTo>
                    <a:lnTo>
                      <a:pt x="153" y="221"/>
                    </a:lnTo>
                    <a:lnTo>
                      <a:pt x="151" y="224"/>
                    </a:lnTo>
                    <a:lnTo>
                      <a:pt x="133" y="229"/>
                    </a:lnTo>
                    <a:lnTo>
                      <a:pt x="131" y="232"/>
                    </a:lnTo>
                    <a:lnTo>
                      <a:pt x="122" y="246"/>
                    </a:lnTo>
                    <a:lnTo>
                      <a:pt x="124" y="249"/>
                    </a:lnTo>
                    <a:lnTo>
                      <a:pt x="130" y="252"/>
                    </a:lnTo>
                    <a:lnTo>
                      <a:pt x="127" y="256"/>
                    </a:lnTo>
                    <a:lnTo>
                      <a:pt x="127" y="257"/>
                    </a:lnTo>
                    <a:lnTo>
                      <a:pt x="122" y="259"/>
                    </a:lnTo>
                    <a:lnTo>
                      <a:pt x="122" y="262"/>
                    </a:lnTo>
                    <a:lnTo>
                      <a:pt x="112" y="267"/>
                    </a:lnTo>
                    <a:lnTo>
                      <a:pt x="103" y="264"/>
                    </a:lnTo>
                    <a:lnTo>
                      <a:pt x="94" y="264"/>
                    </a:lnTo>
                    <a:lnTo>
                      <a:pt x="93" y="260"/>
                    </a:lnTo>
                    <a:lnTo>
                      <a:pt x="85" y="261"/>
                    </a:lnTo>
                    <a:lnTo>
                      <a:pt x="78" y="265"/>
                    </a:lnTo>
                    <a:lnTo>
                      <a:pt x="63" y="278"/>
                    </a:lnTo>
                    <a:lnTo>
                      <a:pt x="58" y="277"/>
                    </a:lnTo>
                    <a:lnTo>
                      <a:pt x="37" y="267"/>
                    </a:lnTo>
                    <a:lnTo>
                      <a:pt x="39" y="260"/>
                    </a:lnTo>
                    <a:lnTo>
                      <a:pt x="37" y="261"/>
                    </a:lnTo>
                    <a:lnTo>
                      <a:pt x="31" y="258"/>
                    </a:lnTo>
                    <a:lnTo>
                      <a:pt x="27" y="257"/>
                    </a:lnTo>
                    <a:lnTo>
                      <a:pt x="24" y="256"/>
                    </a:lnTo>
                    <a:lnTo>
                      <a:pt x="21" y="258"/>
                    </a:lnTo>
                    <a:lnTo>
                      <a:pt x="16" y="256"/>
                    </a:lnTo>
                    <a:lnTo>
                      <a:pt x="10" y="256"/>
                    </a:lnTo>
                    <a:lnTo>
                      <a:pt x="4" y="260"/>
                    </a:lnTo>
                    <a:lnTo>
                      <a:pt x="1" y="258"/>
                    </a:lnTo>
                    <a:lnTo>
                      <a:pt x="0" y="249"/>
                    </a:lnTo>
                    <a:close/>
                  </a:path>
                </a:pathLst>
              </a:custGeom>
              <a:noFill/>
              <a:ln w="17463"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30"/>
              <p:cNvSpPr>
                <a:spLocks/>
              </p:cNvSpPr>
              <p:nvPr/>
            </p:nvSpPr>
            <p:spPr bwMode="auto">
              <a:xfrm>
                <a:off x="3357563" y="3768725"/>
                <a:ext cx="309563" cy="481012"/>
              </a:xfrm>
              <a:custGeom>
                <a:avLst/>
                <a:gdLst>
                  <a:gd name="T0" fmla="*/ 45 w 195"/>
                  <a:gd name="T1" fmla="*/ 210 h 303"/>
                  <a:gd name="T2" fmla="*/ 35 w 195"/>
                  <a:gd name="T3" fmla="*/ 215 h 303"/>
                  <a:gd name="T4" fmla="*/ 26 w 195"/>
                  <a:gd name="T5" fmla="*/ 209 h 303"/>
                  <a:gd name="T6" fmla="*/ 27 w 195"/>
                  <a:gd name="T7" fmla="*/ 190 h 303"/>
                  <a:gd name="T8" fmla="*/ 11 w 195"/>
                  <a:gd name="T9" fmla="*/ 182 h 303"/>
                  <a:gd name="T10" fmla="*/ 14 w 195"/>
                  <a:gd name="T11" fmla="*/ 160 h 303"/>
                  <a:gd name="T12" fmla="*/ 13 w 195"/>
                  <a:gd name="T13" fmla="*/ 153 h 303"/>
                  <a:gd name="T14" fmla="*/ 10 w 195"/>
                  <a:gd name="T15" fmla="*/ 137 h 303"/>
                  <a:gd name="T16" fmla="*/ 4 w 195"/>
                  <a:gd name="T17" fmla="*/ 131 h 303"/>
                  <a:gd name="T18" fmla="*/ 4 w 195"/>
                  <a:gd name="T19" fmla="*/ 115 h 303"/>
                  <a:gd name="T20" fmla="*/ 5 w 195"/>
                  <a:gd name="T21" fmla="*/ 110 h 303"/>
                  <a:gd name="T22" fmla="*/ 0 w 195"/>
                  <a:gd name="T23" fmla="*/ 107 h 303"/>
                  <a:gd name="T24" fmla="*/ 2 w 195"/>
                  <a:gd name="T25" fmla="*/ 99 h 303"/>
                  <a:gd name="T26" fmla="*/ 6 w 195"/>
                  <a:gd name="T27" fmla="*/ 88 h 303"/>
                  <a:gd name="T28" fmla="*/ 8 w 195"/>
                  <a:gd name="T29" fmla="*/ 83 h 303"/>
                  <a:gd name="T30" fmla="*/ 15 w 195"/>
                  <a:gd name="T31" fmla="*/ 81 h 303"/>
                  <a:gd name="T32" fmla="*/ 16 w 195"/>
                  <a:gd name="T33" fmla="*/ 72 h 303"/>
                  <a:gd name="T34" fmla="*/ 16 w 195"/>
                  <a:gd name="T35" fmla="*/ 66 h 303"/>
                  <a:gd name="T36" fmla="*/ 31 w 195"/>
                  <a:gd name="T37" fmla="*/ 64 h 303"/>
                  <a:gd name="T38" fmla="*/ 25 w 195"/>
                  <a:gd name="T39" fmla="*/ 62 h 303"/>
                  <a:gd name="T40" fmla="*/ 25 w 195"/>
                  <a:gd name="T41" fmla="*/ 56 h 303"/>
                  <a:gd name="T42" fmla="*/ 45 w 195"/>
                  <a:gd name="T43" fmla="*/ 51 h 303"/>
                  <a:gd name="T44" fmla="*/ 58 w 195"/>
                  <a:gd name="T45" fmla="*/ 45 h 303"/>
                  <a:gd name="T46" fmla="*/ 77 w 195"/>
                  <a:gd name="T47" fmla="*/ 29 h 303"/>
                  <a:gd name="T48" fmla="*/ 102 w 195"/>
                  <a:gd name="T49" fmla="*/ 13 h 303"/>
                  <a:gd name="T50" fmla="*/ 113 w 195"/>
                  <a:gd name="T51" fmla="*/ 20 h 303"/>
                  <a:gd name="T52" fmla="*/ 138 w 195"/>
                  <a:gd name="T53" fmla="*/ 27 h 303"/>
                  <a:gd name="T54" fmla="*/ 146 w 195"/>
                  <a:gd name="T55" fmla="*/ 25 h 303"/>
                  <a:gd name="T56" fmla="*/ 151 w 195"/>
                  <a:gd name="T57" fmla="*/ 10 h 303"/>
                  <a:gd name="T58" fmla="*/ 159 w 195"/>
                  <a:gd name="T59" fmla="*/ 9 h 303"/>
                  <a:gd name="T60" fmla="*/ 162 w 195"/>
                  <a:gd name="T61" fmla="*/ 1 h 303"/>
                  <a:gd name="T62" fmla="*/ 177 w 195"/>
                  <a:gd name="T63" fmla="*/ 19 h 303"/>
                  <a:gd name="T64" fmla="*/ 190 w 195"/>
                  <a:gd name="T65" fmla="*/ 38 h 303"/>
                  <a:gd name="T66" fmla="*/ 195 w 195"/>
                  <a:gd name="T67" fmla="*/ 46 h 303"/>
                  <a:gd name="T68" fmla="*/ 181 w 195"/>
                  <a:gd name="T69" fmla="*/ 56 h 303"/>
                  <a:gd name="T70" fmla="*/ 182 w 195"/>
                  <a:gd name="T71" fmla="*/ 81 h 303"/>
                  <a:gd name="T72" fmla="*/ 165 w 195"/>
                  <a:gd name="T73" fmla="*/ 89 h 303"/>
                  <a:gd name="T74" fmla="*/ 157 w 195"/>
                  <a:gd name="T75" fmla="*/ 93 h 303"/>
                  <a:gd name="T76" fmla="*/ 151 w 195"/>
                  <a:gd name="T77" fmla="*/ 111 h 303"/>
                  <a:gd name="T78" fmla="*/ 150 w 195"/>
                  <a:gd name="T79" fmla="*/ 116 h 303"/>
                  <a:gd name="T80" fmla="*/ 146 w 195"/>
                  <a:gd name="T81" fmla="*/ 132 h 303"/>
                  <a:gd name="T82" fmla="*/ 156 w 195"/>
                  <a:gd name="T83" fmla="*/ 150 h 303"/>
                  <a:gd name="T84" fmla="*/ 168 w 195"/>
                  <a:gd name="T85" fmla="*/ 153 h 303"/>
                  <a:gd name="T86" fmla="*/ 166 w 195"/>
                  <a:gd name="T87" fmla="*/ 163 h 303"/>
                  <a:gd name="T88" fmla="*/ 162 w 195"/>
                  <a:gd name="T89" fmla="*/ 166 h 303"/>
                  <a:gd name="T90" fmla="*/ 159 w 195"/>
                  <a:gd name="T91" fmla="*/ 171 h 303"/>
                  <a:gd name="T92" fmla="*/ 146 w 195"/>
                  <a:gd name="T93" fmla="*/ 175 h 303"/>
                  <a:gd name="T94" fmla="*/ 136 w 195"/>
                  <a:gd name="T95" fmla="*/ 187 h 303"/>
                  <a:gd name="T96" fmla="*/ 133 w 195"/>
                  <a:gd name="T97" fmla="*/ 239 h 303"/>
                  <a:gd name="T98" fmla="*/ 130 w 195"/>
                  <a:gd name="T99" fmla="*/ 244 h 303"/>
                  <a:gd name="T100" fmla="*/ 122 w 195"/>
                  <a:gd name="T101" fmla="*/ 268 h 303"/>
                  <a:gd name="T102" fmla="*/ 120 w 195"/>
                  <a:gd name="T103" fmla="*/ 273 h 303"/>
                  <a:gd name="T104" fmla="*/ 99 w 195"/>
                  <a:gd name="T105" fmla="*/ 285 h 303"/>
                  <a:gd name="T106" fmla="*/ 83 w 195"/>
                  <a:gd name="T107" fmla="*/ 301 h 303"/>
                  <a:gd name="T108" fmla="*/ 56 w 195"/>
                  <a:gd name="T109" fmla="*/ 294 h 303"/>
                  <a:gd name="T110" fmla="*/ 50 w 195"/>
                  <a:gd name="T111" fmla="*/ 286 h 303"/>
                  <a:gd name="T112" fmla="*/ 52 w 195"/>
                  <a:gd name="T113" fmla="*/ 240 h 303"/>
                  <a:gd name="T114" fmla="*/ 51 w 195"/>
                  <a:gd name="T115" fmla="*/ 2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303">
                    <a:moveTo>
                      <a:pt x="43" y="230"/>
                    </a:moveTo>
                    <a:lnTo>
                      <a:pt x="43" y="226"/>
                    </a:lnTo>
                    <a:lnTo>
                      <a:pt x="45" y="210"/>
                    </a:lnTo>
                    <a:lnTo>
                      <a:pt x="43" y="208"/>
                    </a:lnTo>
                    <a:lnTo>
                      <a:pt x="40" y="209"/>
                    </a:lnTo>
                    <a:lnTo>
                      <a:pt x="35" y="215"/>
                    </a:lnTo>
                    <a:lnTo>
                      <a:pt x="33" y="216"/>
                    </a:lnTo>
                    <a:lnTo>
                      <a:pt x="30" y="214"/>
                    </a:lnTo>
                    <a:lnTo>
                      <a:pt x="26" y="209"/>
                    </a:lnTo>
                    <a:lnTo>
                      <a:pt x="27" y="203"/>
                    </a:lnTo>
                    <a:lnTo>
                      <a:pt x="25" y="193"/>
                    </a:lnTo>
                    <a:lnTo>
                      <a:pt x="27" y="190"/>
                    </a:lnTo>
                    <a:lnTo>
                      <a:pt x="25" y="185"/>
                    </a:lnTo>
                    <a:lnTo>
                      <a:pt x="19" y="182"/>
                    </a:lnTo>
                    <a:lnTo>
                      <a:pt x="11" y="182"/>
                    </a:lnTo>
                    <a:lnTo>
                      <a:pt x="10" y="176"/>
                    </a:lnTo>
                    <a:lnTo>
                      <a:pt x="13" y="171"/>
                    </a:lnTo>
                    <a:lnTo>
                      <a:pt x="14" y="160"/>
                    </a:lnTo>
                    <a:lnTo>
                      <a:pt x="15" y="160"/>
                    </a:lnTo>
                    <a:lnTo>
                      <a:pt x="15" y="153"/>
                    </a:lnTo>
                    <a:lnTo>
                      <a:pt x="13" y="153"/>
                    </a:lnTo>
                    <a:lnTo>
                      <a:pt x="11" y="143"/>
                    </a:lnTo>
                    <a:lnTo>
                      <a:pt x="10" y="140"/>
                    </a:lnTo>
                    <a:lnTo>
                      <a:pt x="10" y="137"/>
                    </a:lnTo>
                    <a:lnTo>
                      <a:pt x="8" y="137"/>
                    </a:lnTo>
                    <a:lnTo>
                      <a:pt x="8" y="131"/>
                    </a:lnTo>
                    <a:lnTo>
                      <a:pt x="4" y="131"/>
                    </a:lnTo>
                    <a:lnTo>
                      <a:pt x="5" y="124"/>
                    </a:lnTo>
                    <a:lnTo>
                      <a:pt x="1" y="115"/>
                    </a:lnTo>
                    <a:lnTo>
                      <a:pt x="4" y="115"/>
                    </a:lnTo>
                    <a:lnTo>
                      <a:pt x="5" y="113"/>
                    </a:lnTo>
                    <a:lnTo>
                      <a:pt x="1" y="111"/>
                    </a:lnTo>
                    <a:lnTo>
                      <a:pt x="5" y="110"/>
                    </a:lnTo>
                    <a:lnTo>
                      <a:pt x="2" y="108"/>
                    </a:lnTo>
                    <a:lnTo>
                      <a:pt x="2" y="106"/>
                    </a:lnTo>
                    <a:lnTo>
                      <a:pt x="0" y="107"/>
                    </a:lnTo>
                    <a:lnTo>
                      <a:pt x="0" y="104"/>
                    </a:lnTo>
                    <a:lnTo>
                      <a:pt x="2" y="102"/>
                    </a:lnTo>
                    <a:lnTo>
                      <a:pt x="2" y="99"/>
                    </a:lnTo>
                    <a:lnTo>
                      <a:pt x="5" y="99"/>
                    </a:lnTo>
                    <a:lnTo>
                      <a:pt x="8" y="89"/>
                    </a:lnTo>
                    <a:lnTo>
                      <a:pt x="6" y="88"/>
                    </a:lnTo>
                    <a:lnTo>
                      <a:pt x="5" y="81"/>
                    </a:lnTo>
                    <a:lnTo>
                      <a:pt x="6" y="80"/>
                    </a:lnTo>
                    <a:lnTo>
                      <a:pt x="8" y="83"/>
                    </a:lnTo>
                    <a:lnTo>
                      <a:pt x="11" y="81"/>
                    </a:lnTo>
                    <a:lnTo>
                      <a:pt x="12" y="83"/>
                    </a:lnTo>
                    <a:lnTo>
                      <a:pt x="15" y="81"/>
                    </a:lnTo>
                    <a:lnTo>
                      <a:pt x="16" y="83"/>
                    </a:lnTo>
                    <a:lnTo>
                      <a:pt x="20" y="83"/>
                    </a:lnTo>
                    <a:lnTo>
                      <a:pt x="16" y="72"/>
                    </a:lnTo>
                    <a:lnTo>
                      <a:pt x="17" y="72"/>
                    </a:lnTo>
                    <a:lnTo>
                      <a:pt x="15" y="68"/>
                    </a:lnTo>
                    <a:lnTo>
                      <a:pt x="16" y="66"/>
                    </a:lnTo>
                    <a:lnTo>
                      <a:pt x="23" y="66"/>
                    </a:lnTo>
                    <a:lnTo>
                      <a:pt x="26" y="64"/>
                    </a:lnTo>
                    <a:lnTo>
                      <a:pt x="31" y="64"/>
                    </a:lnTo>
                    <a:lnTo>
                      <a:pt x="33" y="62"/>
                    </a:lnTo>
                    <a:lnTo>
                      <a:pt x="28" y="60"/>
                    </a:lnTo>
                    <a:lnTo>
                      <a:pt x="25" y="62"/>
                    </a:lnTo>
                    <a:lnTo>
                      <a:pt x="20" y="61"/>
                    </a:lnTo>
                    <a:lnTo>
                      <a:pt x="20" y="53"/>
                    </a:lnTo>
                    <a:lnTo>
                      <a:pt x="25" y="56"/>
                    </a:lnTo>
                    <a:lnTo>
                      <a:pt x="35" y="57"/>
                    </a:lnTo>
                    <a:lnTo>
                      <a:pt x="40" y="53"/>
                    </a:lnTo>
                    <a:lnTo>
                      <a:pt x="45" y="51"/>
                    </a:lnTo>
                    <a:lnTo>
                      <a:pt x="48" y="48"/>
                    </a:lnTo>
                    <a:lnTo>
                      <a:pt x="51" y="48"/>
                    </a:lnTo>
                    <a:lnTo>
                      <a:pt x="58" y="45"/>
                    </a:lnTo>
                    <a:lnTo>
                      <a:pt x="62" y="40"/>
                    </a:lnTo>
                    <a:lnTo>
                      <a:pt x="72" y="30"/>
                    </a:lnTo>
                    <a:lnTo>
                      <a:pt x="77" y="29"/>
                    </a:lnTo>
                    <a:lnTo>
                      <a:pt x="90" y="17"/>
                    </a:lnTo>
                    <a:lnTo>
                      <a:pt x="102" y="13"/>
                    </a:lnTo>
                    <a:lnTo>
                      <a:pt x="102" y="13"/>
                    </a:lnTo>
                    <a:lnTo>
                      <a:pt x="105" y="15"/>
                    </a:lnTo>
                    <a:lnTo>
                      <a:pt x="108" y="18"/>
                    </a:lnTo>
                    <a:lnTo>
                      <a:pt x="113" y="20"/>
                    </a:lnTo>
                    <a:lnTo>
                      <a:pt x="122" y="26"/>
                    </a:lnTo>
                    <a:lnTo>
                      <a:pt x="135" y="27"/>
                    </a:lnTo>
                    <a:lnTo>
                      <a:pt x="138" y="27"/>
                    </a:lnTo>
                    <a:lnTo>
                      <a:pt x="142" y="28"/>
                    </a:lnTo>
                    <a:lnTo>
                      <a:pt x="146" y="26"/>
                    </a:lnTo>
                    <a:lnTo>
                      <a:pt x="146" y="25"/>
                    </a:lnTo>
                    <a:lnTo>
                      <a:pt x="150" y="25"/>
                    </a:lnTo>
                    <a:lnTo>
                      <a:pt x="148" y="15"/>
                    </a:lnTo>
                    <a:lnTo>
                      <a:pt x="151" y="10"/>
                    </a:lnTo>
                    <a:lnTo>
                      <a:pt x="154" y="11"/>
                    </a:lnTo>
                    <a:lnTo>
                      <a:pt x="156" y="9"/>
                    </a:lnTo>
                    <a:lnTo>
                      <a:pt x="159" y="9"/>
                    </a:lnTo>
                    <a:lnTo>
                      <a:pt x="159" y="5"/>
                    </a:lnTo>
                    <a:lnTo>
                      <a:pt x="162" y="0"/>
                    </a:lnTo>
                    <a:lnTo>
                      <a:pt x="162" y="1"/>
                    </a:lnTo>
                    <a:lnTo>
                      <a:pt x="162" y="0"/>
                    </a:lnTo>
                    <a:lnTo>
                      <a:pt x="170" y="11"/>
                    </a:lnTo>
                    <a:lnTo>
                      <a:pt x="177" y="19"/>
                    </a:lnTo>
                    <a:lnTo>
                      <a:pt x="181" y="24"/>
                    </a:lnTo>
                    <a:lnTo>
                      <a:pt x="187" y="34"/>
                    </a:lnTo>
                    <a:lnTo>
                      <a:pt x="190" y="38"/>
                    </a:lnTo>
                    <a:lnTo>
                      <a:pt x="192" y="38"/>
                    </a:lnTo>
                    <a:lnTo>
                      <a:pt x="190" y="44"/>
                    </a:lnTo>
                    <a:lnTo>
                      <a:pt x="195" y="46"/>
                    </a:lnTo>
                    <a:lnTo>
                      <a:pt x="189" y="51"/>
                    </a:lnTo>
                    <a:lnTo>
                      <a:pt x="185" y="56"/>
                    </a:lnTo>
                    <a:lnTo>
                      <a:pt x="181" y="56"/>
                    </a:lnTo>
                    <a:lnTo>
                      <a:pt x="182" y="70"/>
                    </a:lnTo>
                    <a:lnTo>
                      <a:pt x="185" y="80"/>
                    </a:lnTo>
                    <a:lnTo>
                      <a:pt x="182" y="81"/>
                    </a:lnTo>
                    <a:lnTo>
                      <a:pt x="177" y="86"/>
                    </a:lnTo>
                    <a:lnTo>
                      <a:pt x="170" y="89"/>
                    </a:lnTo>
                    <a:lnTo>
                      <a:pt x="165" y="89"/>
                    </a:lnTo>
                    <a:lnTo>
                      <a:pt x="162" y="91"/>
                    </a:lnTo>
                    <a:lnTo>
                      <a:pt x="162" y="91"/>
                    </a:lnTo>
                    <a:lnTo>
                      <a:pt x="157" y="93"/>
                    </a:lnTo>
                    <a:lnTo>
                      <a:pt x="161" y="104"/>
                    </a:lnTo>
                    <a:lnTo>
                      <a:pt x="155" y="105"/>
                    </a:lnTo>
                    <a:lnTo>
                      <a:pt x="151" y="111"/>
                    </a:lnTo>
                    <a:lnTo>
                      <a:pt x="145" y="115"/>
                    </a:lnTo>
                    <a:lnTo>
                      <a:pt x="146" y="116"/>
                    </a:lnTo>
                    <a:lnTo>
                      <a:pt x="150" y="116"/>
                    </a:lnTo>
                    <a:lnTo>
                      <a:pt x="152" y="120"/>
                    </a:lnTo>
                    <a:lnTo>
                      <a:pt x="148" y="124"/>
                    </a:lnTo>
                    <a:lnTo>
                      <a:pt x="146" y="132"/>
                    </a:lnTo>
                    <a:lnTo>
                      <a:pt x="148" y="141"/>
                    </a:lnTo>
                    <a:lnTo>
                      <a:pt x="155" y="144"/>
                    </a:lnTo>
                    <a:lnTo>
                      <a:pt x="156" y="150"/>
                    </a:lnTo>
                    <a:lnTo>
                      <a:pt x="162" y="152"/>
                    </a:lnTo>
                    <a:lnTo>
                      <a:pt x="167" y="155"/>
                    </a:lnTo>
                    <a:lnTo>
                      <a:pt x="168" y="153"/>
                    </a:lnTo>
                    <a:lnTo>
                      <a:pt x="170" y="155"/>
                    </a:lnTo>
                    <a:lnTo>
                      <a:pt x="165" y="160"/>
                    </a:lnTo>
                    <a:lnTo>
                      <a:pt x="166" y="163"/>
                    </a:lnTo>
                    <a:lnTo>
                      <a:pt x="162" y="163"/>
                    </a:lnTo>
                    <a:lnTo>
                      <a:pt x="161" y="163"/>
                    </a:lnTo>
                    <a:lnTo>
                      <a:pt x="162" y="166"/>
                    </a:lnTo>
                    <a:lnTo>
                      <a:pt x="160" y="167"/>
                    </a:lnTo>
                    <a:lnTo>
                      <a:pt x="161" y="168"/>
                    </a:lnTo>
                    <a:lnTo>
                      <a:pt x="159" y="171"/>
                    </a:lnTo>
                    <a:lnTo>
                      <a:pt x="159" y="172"/>
                    </a:lnTo>
                    <a:lnTo>
                      <a:pt x="148" y="174"/>
                    </a:lnTo>
                    <a:lnTo>
                      <a:pt x="146" y="175"/>
                    </a:lnTo>
                    <a:lnTo>
                      <a:pt x="145" y="178"/>
                    </a:lnTo>
                    <a:lnTo>
                      <a:pt x="142" y="177"/>
                    </a:lnTo>
                    <a:lnTo>
                      <a:pt x="136" y="187"/>
                    </a:lnTo>
                    <a:lnTo>
                      <a:pt x="136" y="209"/>
                    </a:lnTo>
                    <a:lnTo>
                      <a:pt x="132" y="230"/>
                    </a:lnTo>
                    <a:lnTo>
                      <a:pt x="133" y="239"/>
                    </a:lnTo>
                    <a:lnTo>
                      <a:pt x="135" y="241"/>
                    </a:lnTo>
                    <a:lnTo>
                      <a:pt x="134" y="244"/>
                    </a:lnTo>
                    <a:lnTo>
                      <a:pt x="130" y="244"/>
                    </a:lnTo>
                    <a:lnTo>
                      <a:pt x="125" y="250"/>
                    </a:lnTo>
                    <a:lnTo>
                      <a:pt x="127" y="256"/>
                    </a:lnTo>
                    <a:lnTo>
                      <a:pt x="122" y="268"/>
                    </a:lnTo>
                    <a:lnTo>
                      <a:pt x="119" y="268"/>
                    </a:lnTo>
                    <a:lnTo>
                      <a:pt x="118" y="271"/>
                    </a:lnTo>
                    <a:lnTo>
                      <a:pt x="120" y="273"/>
                    </a:lnTo>
                    <a:lnTo>
                      <a:pt x="117" y="278"/>
                    </a:lnTo>
                    <a:lnTo>
                      <a:pt x="109" y="282"/>
                    </a:lnTo>
                    <a:lnTo>
                      <a:pt x="99" y="285"/>
                    </a:lnTo>
                    <a:lnTo>
                      <a:pt x="86" y="296"/>
                    </a:lnTo>
                    <a:lnTo>
                      <a:pt x="84" y="297"/>
                    </a:lnTo>
                    <a:lnTo>
                      <a:pt x="83" y="301"/>
                    </a:lnTo>
                    <a:lnTo>
                      <a:pt x="76" y="303"/>
                    </a:lnTo>
                    <a:lnTo>
                      <a:pt x="64" y="299"/>
                    </a:lnTo>
                    <a:lnTo>
                      <a:pt x="56" y="294"/>
                    </a:lnTo>
                    <a:lnTo>
                      <a:pt x="54" y="291"/>
                    </a:lnTo>
                    <a:lnTo>
                      <a:pt x="52" y="290"/>
                    </a:lnTo>
                    <a:lnTo>
                      <a:pt x="50" y="286"/>
                    </a:lnTo>
                    <a:lnTo>
                      <a:pt x="52" y="282"/>
                    </a:lnTo>
                    <a:lnTo>
                      <a:pt x="55" y="248"/>
                    </a:lnTo>
                    <a:lnTo>
                      <a:pt x="52" y="240"/>
                    </a:lnTo>
                    <a:lnTo>
                      <a:pt x="54" y="238"/>
                    </a:lnTo>
                    <a:lnTo>
                      <a:pt x="53" y="235"/>
                    </a:lnTo>
                    <a:lnTo>
                      <a:pt x="51" y="235"/>
                    </a:lnTo>
                    <a:lnTo>
                      <a:pt x="46" y="238"/>
                    </a:lnTo>
                    <a:lnTo>
                      <a:pt x="43"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31"/>
              <p:cNvSpPr>
                <a:spLocks/>
              </p:cNvSpPr>
              <p:nvPr/>
            </p:nvSpPr>
            <p:spPr bwMode="auto">
              <a:xfrm>
                <a:off x="3357563" y="3768725"/>
                <a:ext cx="309563" cy="481012"/>
              </a:xfrm>
              <a:custGeom>
                <a:avLst/>
                <a:gdLst>
                  <a:gd name="T0" fmla="*/ 45 w 195"/>
                  <a:gd name="T1" fmla="*/ 210 h 303"/>
                  <a:gd name="T2" fmla="*/ 35 w 195"/>
                  <a:gd name="T3" fmla="*/ 215 h 303"/>
                  <a:gd name="T4" fmla="*/ 26 w 195"/>
                  <a:gd name="T5" fmla="*/ 209 h 303"/>
                  <a:gd name="T6" fmla="*/ 27 w 195"/>
                  <a:gd name="T7" fmla="*/ 190 h 303"/>
                  <a:gd name="T8" fmla="*/ 11 w 195"/>
                  <a:gd name="T9" fmla="*/ 182 h 303"/>
                  <a:gd name="T10" fmla="*/ 14 w 195"/>
                  <a:gd name="T11" fmla="*/ 160 h 303"/>
                  <a:gd name="T12" fmla="*/ 13 w 195"/>
                  <a:gd name="T13" fmla="*/ 153 h 303"/>
                  <a:gd name="T14" fmla="*/ 10 w 195"/>
                  <a:gd name="T15" fmla="*/ 137 h 303"/>
                  <a:gd name="T16" fmla="*/ 4 w 195"/>
                  <a:gd name="T17" fmla="*/ 131 h 303"/>
                  <a:gd name="T18" fmla="*/ 4 w 195"/>
                  <a:gd name="T19" fmla="*/ 115 h 303"/>
                  <a:gd name="T20" fmla="*/ 5 w 195"/>
                  <a:gd name="T21" fmla="*/ 110 h 303"/>
                  <a:gd name="T22" fmla="*/ 0 w 195"/>
                  <a:gd name="T23" fmla="*/ 107 h 303"/>
                  <a:gd name="T24" fmla="*/ 2 w 195"/>
                  <a:gd name="T25" fmla="*/ 99 h 303"/>
                  <a:gd name="T26" fmla="*/ 6 w 195"/>
                  <a:gd name="T27" fmla="*/ 88 h 303"/>
                  <a:gd name="T28" fmla="*/ 8 w 195"/>
                  <a:gd name="T29" fmla="*/ 83 h 303"/>
                  <a:gd name="T30" fmla="*/ 15 w 195"/>
                  <a:gd name="T31" fmla="*/ 81 h 303"/>
                  <a:gd name="T32" fmla="*/ 16 w 195"/>
                  <a:gd name="T33" fmla="*/ 72 h 303"/>
                  <a:gd name="T34" fmla="*/ 16 w 195"/>
                  <a:gd name="T35" fmla="*/ 66 h 303"/>
                  <a:gd name="T36" fmla="*/ 31 w 195"/>
                  <a:gd name="T37" fmla="*/ 64 h 303"/>
                  <a:gd name="T38" fmla="*/ 25 w 195"/>
                  <a:gd name="T39" fmla="*/ 62 h 303"/>
                  <a:gd name="T40" fmla="*/ 25 w 195"/>
                  <a:gd name="T41" fmla="*/ 56 h 303"/>
                  <a:gd name="T42" fmla="*/ 45 w 195"/>
                  <a:gd name="T43" fmla="*/ 51 h 303"/>
                  <a:gd name="T44" fmla="*/ 58 w 195"/>
                  <a:gd name="T45" fmla="*/ 45 h 303"/>
                  <a:gd name="T46" fmla="*/ 77 w 195"/>
                  <a:gd name="T47" fmla="*/ 29 h 303"/>
                  <a:gd name="T48" fmla="*/ 102 w 195"/>
                  <a:gd name="T49" fmla="*/ 13 h 303"/>
                  <a:gd name="T50" fmla="*/ 113 w 195"/>
                  <a:gd name="T51" fmla="*/ 20 h 303"/>
                  <a:gd name="T52" fmla="*/ 138 w 195"/>
                  <a:gd name="T53" fmla="*/ 27 h 303"/>
                  <a:gd name="T54" fmla="*/ 146 w 195"/>
                  <a:gd name="T55" fmla="*/ 25 h 303"/>
                  <a:gd name="T56" fmla="*/ 151 w 195"/>
                  <a:gd name="T57" fmla="*/ 10 h 303"/>
                  <a:gd name="T58" fmla="*/ 159 w 195"/>
                  <a:gd name="T59" fmla="*/ 9 h 303"/>
                  <a:gd name="T60" fmla="*/ 162 w 195"/>
                  <a:gd name="T61" fmla="*/ 1 h 303"/>
                  <a:gd name="T62" fmla="*/ 177 w 195"/>
                  <a:gd name="T63" fmla="*/ 19 h 303"/>
                  <a:gd name="T64" fmla="*/ 190 w 195"/>
                  <a:gd name="T65" fmla="*/ 38 h 303"/>
                  <a:gd name="T66" fmla="*/ 195 w 195"/>
                  <a:gd name="T67" fmla="*/ 46 h 303"/>
                  <a:gd name="T68" fmla="*/ 181 w 195"/>
                  <a:gd name="T69" fmla="*/ 56 h 303"/>
                  <a:gd name="T70" fmla="*/ 182 w 195"/>
                  <a:gd name="T71" fmla="*/ 81 h 303"/>
                  <a:gd name="T72" fmla="*/ 165 w 195"/>
                  <a:gd name="T73" fmla="*/ 89 h 303"/>
                  <a:gd name="T74" fmla="*/ 157 w 195"/>
                  <a:gd name="T75" fmla="*/ 93 h 303"/>
                  <a:gd name="T76" fmla="*/ 151 w 195"/>
                  <a:gd name="T77" fmla="*/ 111 h 303"/>
                  <a:gd name="T78" fmla="*/ 150 w 195"/>
                  <a:gd name="T79" fmla="*/ 116 h 303"/>
                  <a:gd name="T80" fmla="*/ 146 w 195"/>
                  <a:gd name="T81" fmla="*/ 132 h 303"/>
                  <a:gd name="T82" fmla="*/ 156 w 195"/>
                  <a:gd name="T83" fmla="*/ 150 h 303"/>
                  <a:gd name="T84" fmla="*/ 168 w 195"/>
                  <a:gd name="T85" fmla="*/ 153 h 303"/>
                  <a:gd name="T86" fmla="*/ 166 w 195"/>
                  <a:gd name="T87" fmla="*/ 163 h 303"/>
                  <a:gd name="T88" fmla="*/ 162 w 195"/>
                  <a:gd name="T89" fmla="*/ 166 h 303"/>
                  <a:gd name="T90" fmla="*/ 159 w 195"/>
                  <a:gd name="T91" fmla="*/ 171 h 303"/>
                  <a:gd name="T92" fmla="*/ 146 w 195"/>
                  <a:gd name="T93" fmla="*/ 175 h 303"/>
                  <a:gd name="T94" fmla="*/ 136 w 195"/>
                  <a:gd name="T95" fmla="*/ 187 h 303"/>
                  <a:gd name="T96" fmla="*/ 133 w 195"/>
                  <a:gd name="T97" fmla="*/ 239 h 303"/>
                  <a:gd name="T98" fmla="*/ 130 w 195"/>
                  <a:gd name="T99" fmla="*/ 244 h 303"/>
                  <a:gd name="T100" fmla="*/ 122 w 195"/>
                  <a:gd name="T101" fmla="*/ 268 h 303"/>
                  <a:gd name="T102" fmla="*/ 120 w 195"/>
                  <a:gd name="T103" fmla="*/ 273 h 303"/>
                  <a:gd name="T104" fmla="*/ 99 w 195"/>
                  <a:gd name="T105" fmla="*/ 285 h 303"/>
                  <a:gd name="T106" fmla="*/ 83 w 195"/>
                  <a:gd name="T107" fmla="*/ 301 h 303"/>
                  <a:gd name="T108" fmla="*/ 56 w 195"/>
                  <a:gd name="T109" fmla="*/ 294 h 303"/>
                  <a:gd name="T110" fmla="*/ 50 w 195"/>
                  <a:gd name="T111" fmla="*/ 286 h 303"/>
                  <a:gd name="T112" fmla="*/ 52 w 195"/>
                  <a:gd name="T113" fmla="*/ 240 h 303"/>
                  <a:gd name="T114" fmla="*/ 51 w 195"/>
                  <a:gd name="T115" fmla="*/ 2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303">
                    <a:moveTo>
                      <a:pt x="43" y="230"/>
                    </a:moveTo>
                    <a:lnTo>
                      <a:pt x="43" y="226"/>
                    </a:lnTo>
                    <a:lnTo>
                      <a:pt x="45" y="210"/>
                    </a:lnTo>
                    <a:lnTo>
                      <a:pt x="43" y="208"/>
                    </a:lnTo>
                    <a:lnTo>
                      <a:pt x="40" y="209"/>
                    </a:lnTo>
                    <a:lnTo>
                      <a:pt x="35" y="215"/>
                    </a:lnTo>
                    <a:lnTo>
                      <a:pt x="33" y="216"/>
                    </a:lnTo>
                    <a:lnTo>
                      <a:pt x="30" y="214"/>
                    </a:lnTo>
                    <a:lnTo>
                      <a:pt x="26" y="209"/>
                    </a:lnTo>
                    <a:lnTo>
                      <a:pt x="27" y="203"/>
                    </a:lnTo>
                    <a:lnTo>
                      <a:pt x="25" y="193"/>
                    </a:lnTo>
                    <a:lnTo>
                      <a:pt x="27" y="190"/>
                    </a:lnTo>
                    <a:lnTo>
                      <a:pt x="25" y="185"/>
                    </a:lnTo>
                    <a:lnTo>
                      <a:pt x="19" y="182"/>
                    </a:lnTo>
                    <a:lnTo>
                      <a:pt x="11" y="182"/>
                    </a:lnTo>
                    <a:lnTo>
                      <a:pt x="10" y="176"/>
                    </a:lnTo>
                    <a:lnTo>
                      <a:pt x="13" y="171"/>
                    </a:lnTo>
                    <a:lnTo>
                      <a:pt x="14" y="160"/>
                    </a:lnTo>
                    <a:lnTo>
                      <a:pt x="15" y="160"/>
                    </a:lnTo>
                    <a:lnTo>
                      <a:pt x="15" y="153"/>
                    </a:lnTo>
                    <a:lnTo>
                      <a:pt x="13" y="153"/>
                    </a:lnTo>
                    <a:lnTo>
                      <a:pt x="11" y="143"/>
                    </a:lnTo>
                    <a:lnTo>
                      <a:pt x="10" y="140"/>
                    </a:lnTo>
                    <a:lnTo>
                      <a:pt x="10" y="137"/>
                    </a:lnTo>
                    <a:lnTo>
                      <a:pt x="8" y="137"/>
                    </a:lnTo>
                    <a:lnTo>
                      <a:pt x="8" y="131"/>
                    </a:lnTo>
                    <a:lnTo>
                      <a:pt x="4" y="131"/>
                    </a:lnTo>
                    <a:lnTo>
                      <a:pt x="5" y="124"/>
                    </a:lnTo>
                    <a:lnTo>
                      <a:pt x="1" y="115"/>
                    </a:lnTo>
                    <a:lnTo>
                      <a:pt x="4" y="115"/>
                    </a:lnTo>
                    <a:lnTo>
                      <a:pt x="5" y="113"/>
                    </a:lnTo>
                    <a:lnTo>
                      <a:pt x="1" y="111"/>
                    </a:lnTo>
                    <a:lnTo>
                      <a:pt x="5" y="110"/>
                    </a:lnTo>
                    <a:lnTo>
                      <a:pt x="2" y="108"/>
                    </a:lnTo>
                    <a:lnTo>
                      <a:pt x="2" y="106"/>
                    </a:lnTo>
                    <a:lnTo>
                      <a:pt x="0" y="107"/>
                    </a:lnTo>
                    <a:lnTo>
                      <a:pt x="0" y="104"/>
                    </a:lnTo>
                    <a:lnTo>
                      <a:pt x="2" y="102"/>
                    </a:lnTo>
                    <a:lnTo>
                      <a:pt x="2" y="99"/>
                    </a:lnTo>
                    <a:lnTo>
                      <a:pt x="5" y="99"/>
                    </a:lnTo>
                    <a:lnTo>
                      <a:pt x="8" y="89"/>
                    </a:lnTo>
                    <a:lnTo>
                      <a:pt x="6" y="88"/>
                    </a:lnTo>
                    <a:lnTo>
                      <a:pt x="5" y="81"/>
                    </a:lnTo>
                    <a:lnTo>
                      <a:pt x="6" y="80"/>
                    </a:lnTo>
                    <a:lnTo>
                      <a:pt x="8" y="83"/>
                    </a:lnTo>
                    <a:lnTo>
                      <a:pt x="11" y="81"/>
                    </a:lnTo>
                    <a:lnTo>
                      <a:pt x="12" y="83"/>
                    </a:lnTo>
                    <a:lnTo>
                      <a:pt x="15" y="81"/>
                    </a:lnTo>
                    <a:lnTo>
                      <a:pt x="16" y="83"/>
                    </a:lnTo>
                    <a:lnTo>
                      <a:pt x="20" y="83"/>
                    </a:lnTo>
                    <a:lnTo>
                      <a:pt x="16" y="72"/>
                    </a:lnTo>
                    <a:lnTo>
                      <a:pt x="17" y="72"/>
                    </a:lnTo>
                    <a:lnTo>
                      <a:pt x="15" y="68"/>
                    </a:lnTo>
                    <a:lnTo>
                      <a:pt x="16" y="66"/>
                    </a:lnTo>
                    <a:lnTo>
                      <a:pt x="23" y="66"/>
                    </a:lnTo>
                    <a:lnTo>
                      <a:pt x="26" y="64"/>
                    </a:lnTo>
                    <a:lnTo>
                      <a:pt x="31" y="64"/>
                    </a:lnTo>
                    <a:lnTo>
                      <a:pt x="33" y="62"/>
                    </a:lnTo>
                    <a:lnTo>
                      <a:pt x="28" y="60"/>
                    </a:lnTo>
                    <a:lnTo>
                      <a:pt x="25" y="62"/>
                    </a:lnTo>
                    <a:lnTo>
                      <a:pt x="20" y="61"/>
                    </a:lnTo>
                    <a:lnTo>
                      <a:pt x="20" y="53"/>
                    </a:lnTo>
                    <a:lnTo>
                      <a:pt x="25" y="56"/>
                    </a:lnTo>
                    <a:lnTo>
                      <a:pt x="35" y="57"/>
                    </a:lnTo>
                    <a:lnTo>
                      <a:pt x="40" y="53"/>
                    </a:lnTo>
                    <a:lnTo>
                      <a:pt x="45" y="51"/>
                    </a:lnTo>
                    <a:lnTo>
                      <a:pt x="48" y="48"/>
                    </a:lnTo>
                    <a:lnTo>
                      <a:pt x="51" y="48"/>
                    </a:lnTo>
                    <a:lnTo>
                      <a:pt x="58" y="45"/>
                    </a:lnTo>
                    <a:lnTo>
                      <a:pt x="62" y="40"/>
                    </a:lnTo>
                    <a:lnTo>
                      <a:pt x="72" y="30"/>
                    </a:lnTo>
                    <a:lnTo>
                      <a:pt x="77" y="29"/>
                    </a:lnTo>
                    <a:lnTo>
                      <a:pt x="90" y="17"/>
                    </a:lnTo>
                    <a:lnTo>
                      <a:pt x="102" y="13"/>
                    </a:lnTo>
                    <a:lnTo>
                      <a:pt x="102" y="13"/>
                    </a:lnTo>
                    <a:lnTo>
                      <a:pt x="105" y="15"/>
                    </a:lnTo>
                    <a:lnTo>
                      <a:pt x="108" y="18"/>
                    </a:lnTo>
                    <a:lnTo>
                      <a:pt x="113" y="20"/>
                    </a:lnTo>
                    <a:lnTo>
                      <a:pt x="122" y="26"/>
                    </a:lnTo>
                    <a:lnTo>
                      <a:pt x="135" y="27"/>
                    </a:lnTo>
                    <a:lnTo>
                      <a:pt x="138" y="27"/>
                    </a:lnTo>
                    <a:lnTo>
                      <a:pt x="142" y="28"/>
                    </a:lnTo>
                    <a:lnTo>
                      <a:pt x="146" y="26"/>
                    </a:lnTo>
                    <a:lnTo>
                      <a:pt x="146" y="25"/>
                    </a:lnTo>
                    <a:lnTo>
                      <a:pt x="150" y="25"/>
                    </a:lnTo>
                    <a:lnTo>
                      <a:pt x="148" y="15"/>
                    </a:lnTo>
                    <a:lnTo>
                      <a:pt x="151" y="10"/>
                    </a:lnTo>
                    <a:lnTo>
                      <a:pt x="154" y="11"/>
                    </a:lnTo>
                    <a:lnTo>
                      <a:pt x="156" y="9"/>
                    </a:lnTo>
                    <a:lnTo>
                      <a:pt x="159" y="9"/>
                    </a:lnTo>
                    <a:lnTo>
                      <a:pt x="159" y="5"/>
                    </a:lnTo>
                    <a:lnTo>
                      <a:pt x="162" y="0"/>
                    </a:lnTo>
                    <a:lnTo>
                      <a:pt x="162" y="1"/>
                    </a:lnTo>
                    <a:lnTo>
                      <a:pt x="162" y="0"/>
                    </a:lnTo>
                    <a:lnTo>
                      <a:pt x="170" y="11"/>
                    </a:lnTo>
                    <a:lnTo>
                      <a:pt x="177" y="19"/>
                    </a:lnTo>
                    <a:lnTo>
                      <a:pt x="181" y="24"/>
                    </a:lnTo>
                    <a:lnTo>
                      <a:pt x="187" y="34"/>
                    </a:lnTo>
                    <a:lnTo>
                      <a:pt x="190" y="38"/>
                    </a:lnTo>
                    <a:lnTo>
                      <a:pt x="192" y="38"/>
                    </a:lnTo>
                    <a:lnTo>
                      <a:pt x="190" y="44"/>
                    </a:lnTo>
                    <a:lnTo>
                      <a:pt x="195" y="46"/>
                    </a:lnTo>
                    <a:lnTo>
                      <a:pt x="189" y="51"/>
                    </a:lnTo>
                    <a:lnTo>
                      <a:pt x="185" y="56"/>
                    </a:lnTo>
                    <a:lnTo>
                      <a:pt x="181" y="56"/>
                    </a:lnTo>
                    <a:lnTo>
                      <a:pt x="182" y="70"/>
                    </a:lnTo>
                    <a:lnTo>
                      <a:pt x="185" y="80"/>
                    </a:lnTo>
                    <a:lnTo>
                      <a:pt x="182" y="81"/>
                    </a:lnTo>
                    <a:lnTo>
                      <a:pt x="177" y="86"/>
                    </a:lnTo>
                    <a:lnTo>
                      <a:pt x="170" y="89"/>
                    </a:lnTo>
                    <a:lnTo>
                      <a:pt x="165" y="89"/>
                    </a:lnTo>
                    <a:lnTo>
                      <a:pt x="162" y="91"/>
                    </a:lnTo>
                    <a:lnTo>
                      <a:pt x="162" y="91"/>
                    </a:lnTo>
                    <a:lnTo>
                      <a:pt x="157" y="93"/>
                    </a:lnTo>
                    <a:lnTo>
                      <a:pt x="161" y="104"/>
                    </a:lnTo>
                    <a:lnTo>
                      <a:pt x="155" y="105"/>
                    </a:lnTo>
                    <a:lnTo>
                      <a:pt x="151" y="111"/>
                    </a:lnTo>
                    <a:lnTo>
                      <a:pt x="145" y="115"/>
                    </a:lnTo>
                    <a:lnTo>
                      <a:pt x="146" y="116"/>
                    </a:lnTo>
                    <a:lnTo>
                      <a:pt x="150" y="116"/>
                    </a:lnTo>
                    <a:lnTo>
                      <a:pt x="152" y="120"/>
                    </a:lnTo>
                    <a:lnTo>
                      <a:pt x="148" y="124"/>
                    </a:lnTo>
                    <a:lnTo>
                      <a:pt x="146" y="132"/>
                    </a:lnTo>
                    <a:lnTo>
                      <a:pt x="148" y="141"/>
                    </a:lnTo>
                    <a:lnTo>
                      <a:pt x="155" y="144"/>
                    </a:lnTo>
                    <a:lnTo>
                      <a:pt x="156" y="150"/>
                    </a:lnTo>
                    <a:lnTo>
                      <a:pt x="162" y="152"/>
                    </a:lnTo>
                    <a:lnTo>
                      <a:pt x="167" y="155"/>
                    </a:lnTo>
                    <a:lnTo>
                      <a:pt x="168" y="153"/>
                    </a:lnTo>
                    <a:lnTo>
                      <a:pt x="170" y="155"/>
                    </a:lnTo>
                    <a:lnTo>
                      <a:pt x="165" y="160"/>
                    </a:lnTo>
                    <a:lnTo>
                      <a:pt x="166" y="163"/>
                    </a:lnTo>
                    <a:lnTo>
                      <a:pt x="162" y="163"/>
                    </a:lnTo>
                    <a:lnTo>
                      <a:pt x="161" y="163"/>
                    </a:lnTo>
                    <a:lnTo>
                      <a:pt x="162" y="166"/>
                    </a:lnTo>
                    <a:lnTo>
                      <a:pt x="160" y="167"/>
                    </a:lnTo>
                    <a:lnTo>
                      <a:pt x="161" y="168"/>
                    </a:lnTo>
                    <a:lnTo>
                      <a:pt x="159" y="171"/>
                    </a:lnTo>
                    <a:lnTo>
                      <a:pt x="159" y="172"/>
                    </a:lnTo>
                    <a:lnTo>
                      <a:pt x="148" y="174"/>
                    </a:lnTo>
                    <a:lnTo>
                      <a:pt x="146" y="175"/>
                    </a:lnTo>
                    <a:lnTo>
                      <a:pt x="145" y="178"/>
                    </a:lnTo>
                    <a:lnTo>
                      <a:pt x="142" y="177"/>
                    </a:lnTo>
                    <a:lnTo>
                      <a:pt x="136" y="187"/>
                    </a:lnTo>
                    <a:lnTo>
                      <a:pt x="136" y="209"/>
                    </a:lnTo>
                    <a:lnTo>
                      <a:pt x="132" y="230"/>
                    </a:lnTo>
                    <a:lnTo>
                      <a:pt x="133" y="239"/>
                    </a:lnTo>
                    <a:lnTo>
                      <a:pt x="135" y="241"/>
                    </a:lnTo>
                    <a:lnTo>
                      <a:pt x="134" y="244"/>
                    </a:lnTo>
                    <a:lnTo>
                      <a:pt x="130" y="244"/>
                    </a:lnTo>
                    <a:lnTo>
                      <a:pt x="125" y="250"/>
                    </a:lnTo>
                    <a:lnTo>
                      <a:pt x="127" y="256"/>
                    </a:lnTo>
                    <a:lnTo>
                      <a:pt x="122" y="268"/>
                    </a:lnTo>
                    <a:lnTo>
                      <a:pt x="119" y="268"/>
                    </a:lnTo>
                    <a:lnTo>
                      <a:pt x="118" y="271"/>
                    </a:lnTo>
                    <a:lnTo>
                      <a:pt x="120" y="273"/>
                    </a:lnTo>
                    <a:lnTo>
                      <a:pt x="117" y="278"/>
                    </a:lnTo>
                    <a:lnTo>
                      <a:pt x="109" y="282"/>
                    </a:lnTo>
                    <a:lnTo>
                      <a:pt x="99" y="285"/>
                    </a:lnTo>
                    <a:lnTo>
                      <a:pt x="86" y="296"/>
                    </a:lnTo>
                    <a:lnTo>
                      <a:pt x="84" y="297"/>
                    </a:lnTo>
                    <a:lnTo>
                      <a:pt x="83" y="301"/>
                    </a:lnTo>
                    <a:lnTo>
                      <a:pt x="76" y="303"/>
                    </a:lnTo>
                    <a:lnTo>
                      <a:pt x="64" y="299"/>
                    </a:lnTo>
                    <a:lnTo>
                      <a:pt x="56" y="294"/>
                    </a:lnTo>
                    <a:lnTo>
                      <a:pt x="54" y="291"/>
                    </a:lnTo>
                    <a:lnTo>
                      <a:pt x="52" y="290"/>
                    </a:lnTo>
                    <a:lnTo>
                      <a:pt x="50" y="286"/>
                    </a:lnTo>
                    <a:lnTo>
                      <a:pt x="52" y="282"/>
                    </a:lnTo>
                    <a:lnTo>
                      <a:pt x="55" y="248"/>
                    </a:lnTo>
                    <a:lnTo>
                      <a:pt x="52" y="240"/>
                    </a:lnTo>
                    <a:lnTo>
                      <a:pt x="54" y="238"/>
                    </a:lnTo>
                    <a:lnTo>
                      <a:pt x="53" y="235"/>
                    </a:lnTo>
                    <a:lnTo>
                      <a:pt x="51" y="235"/>
                    </a:lnTo>
                    <a:lnTo>
                      <a:pt x="46" y="238"/>
                    </a:lnTo>
                    <a:lnTo>
                      <a:pt x="43" y="230"/>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32"/>
              <p:cNvSpPr>
                <a:spLocks/>
              </p:cNvSpPr>
              <p:nvPr/>
            </p:nvSpPr>
            <p:spPr bwMode="auto">
              <a:xfrm>
                <a:off x="3933826" y="5011738"/>
                <a:ext cx="430213" cy="288925"/>
              </a:xfrm>
              <a:custGeom>
                <a:avLst/>
                <a:gdLst>
                  <a:gd name="T0" fmla="*/ 10 w 271"/>
                  <a:gd name="T1" fmla="*/ 55 h 182"/>
                  <a:gd name="T2" fmla="*/ 5 w 271"/>
                  <a:gd name="T3" fmla="*/ 25 h 182"/>
                  <a:gd name="T4" fmla="*/ 28 w 271"/>
                  <a:gd name="T5" fmla="*/ 15 h 182"/>
                  <a:gd name="T6" fmla="*/ 36 w 271"/>
                  <a:gd name="T7" fmla="*/ 0 h 182"/>
                  <a:gd name="T8" fmla="*/ 45 w 271"/>
                  <a:gd name="T9" fmla="*/ 0 h 182"/>
                  <a:gd name="T10" fmla="*/ 55 w 271"/>
                  <a:gd name="T11" fmla="*/ 9 h 182"/>
                  <a:gd name="T12" fmla="*/ 61 w 271"/>
                  <a:gd name="T13" fmla="*/ 16 h 182"/>
                  <a:gd name="T14" fmla="*/ 68 w 271"/>
                  <a:gd name="T15" fmla="*/ 47 h 182"/>
                  <a:gd name="T16" fmla="*/ 71 w 271"/>
                  <a:gd name="T17" fmla="*/ 46 h 182"/>
                  <a:gd name="T18" fmla="*/ 82 w 271"/>
                  <a:gd name="T19" fmla="*/ 58 h 182"/>
                  <a:gd name="T20" fmla="*/ 86 w 271"/>
                  <a:gd name="T21" fmla="*/ 66 h 182"/>
                  <a:gd name="T22" fmla="*/ 76 w 271"/>
                  <a:gd name="T23" fmla="*/ 62 h 182"/>
                  <a:gd name="T24" fmla="*/ 86 w 271"/>
                  <a:gd name="T25" fmla="*/ 72 h 182"/>
                  <a:gd name="T26" fmla="*/ 89 w 271"/>
                  <a:gd name="T27" fmla="*/ 87 h 182"/>
                  <a:gd name="T28" fmla="*/ 101 w 271"/>
                  <a:gd name="T29" fmla="*/ 92 h 182"/>
                  <a:gd name="T30" fmla="*/ 105 w 271"/>
                  <a:gd name="T31" fmla="*/ 81 h 182"/>
                  <a:gd name="T32" fmla="*/ 111 w 271"/>
                  <a:gd name="T33" fmla="*/ 71 h 182"/>
                  <a:gd name="T34" fmla="*/ 121 w 271"/>
                  <a:gd name="T35" fmla="*/ 51 h 182"/>
                  <a:gd name="T36" fmla="*/ 136 w 271"/>
                  <a:gd name="T37" fmla="*/ 57 h 182"/>
                  <a:gd name="T38" fmla="*/ 151 w 271"/>
                  <a:gd name="T39" fmla="*/ 59 h 182"/>
                  <a:gd name="T40" fmla="*/ 161 w 271"/>
                  <a:gd name="T41" fmla="*/ 73 h 182"/>
                  <a:gd name="T42" fmla="*/ 161 w 271"/>
                  <a:gd name="T43" fmla="*/ 84 h 182"/>
                  <a:gd name="T44" fmla="*/ 165 w 271"/>
                  <a:gd name="T45" fmla="*/ 97 h 182"/>
                  <a:gd name="T46" fmla="*/ 183 w 271"/>
                  <a:gd name="T47" fmla="*/ 97 h 182"/>
                  <a:gd name="T48" fmla="*/ 198 w 271"/>
                  <a:gd name="T49" fmla="*/ 79 h 182"/>
                  <a:gd name="T50" fmla="*/ 202 w 271"/>
                  <a:gd name="T51" fmla="*/ 92 h 182"/>
                  <a:gd name="T52" fmla="*/ 208 w 271"/>
                  <a:gd name="T53" fmla="*/ 104 h 182"/>
                  <a:gd name="T54" fmla="*/ 246 w 271"/>
                  <a:gd name="T55" fmla="*/ 107 h 182"/>
                  <a:gd name="T56" fmla="*/ 247 w 271"/>
                  <a:gd name="T57" fmla="*/ 126 h 182"/>
                  <a:gd name="T58" fmla="*/ 266 w 271"/>
                  <a:gd name="T59" fmla="*/ 123 h 182"/>
                  <a:gd name="T60" fmla="*/ 258 w 271"/>
                  <a:gd name="T61" fmla="*/ 145 h 182"/>
                  <a:gd name="T62" fmla="*/ 234 w 271"/>
                  <a:gd name="T63" fmla="*/ 151 h 182"/>
                  <a:gd name="T64" fmla="*/ 215 w 271"/>
                  <a:gd name="T65" fmla="*/ 163 h 182"/>
                  <a:gd name="T66" fmla="*/ 185 w 271"/>
                  <a:gd name="T67" fmla="*/ 177 h 182"/>
                  <a:gd name="T68" fmla="*/ 184 w 271"/>
                  <a:gd name="T69" fmla="*/ 181 h 182"/>
                  <a:gd name="T70" fmla="*/ 164 w 271"/>
                  <a:gd name="T71" fmla="*/ 180 h 182"/>
                  <a:gd name="T72" fmla="*/ 147 w 271"/>
                  <a:gd name="T73" fmla="*/ 179 h 182"/>
                  <a:gd name="T74" fmla="*/ 128 w 271"/>
                  <a:gd name="T75" fmla="*/ 177 h 182"/>
                  <a:gd name="T76" fmla="*/ 104 w 271"/>
                  <a:gd name="T77" fmla="*/ 167 h 182"/>
                  <a:gd name="T78" fmla="*/ 82 w 271"/>
                  <a:gd name="T79" fmla="*/ 166 h 182"/>
                  <a:gd name="T80" fmla="*/ 59 w 271"/>
                  <a:gd name="T81" fmla="*/ 160 h 182"/>
                  <a:gd name="T82" fmla="*/ 42 w 271"/>
                  <a:gd name="T83" fmla="*/ 150 h 182"/>
                  <a:gd name="T84" fmla="*/ 42 w 271"/>
                  <a:gd name="T85" fmla="*/ 141 h 182"/>
                  <a:gd name="T86" fmla="*/ 32 w 271"/>
                  <a:gd name="T87" fmla="*/ 128 h 182"/>
                  <a:gd name="T88" fmla="*/ 27 w 271"/>
                  <a:gd name="T89" fmla="*/ 118 h 182"/>
                  <a:gd name="T90" fmla="*/ 18 w 271"/>
                  <a:gd name="T91" fmla="*/ 115 h 182"/>
                  <a:gd name="T92" fmla="*/ 10 w 271"/>
                  <a:gd name="T93" fmla="*/ 105 h 182"/>
                  <a:gd name="T94" fmla="*/ 7 w 271"/>
                  <a:gd name="T95" fmla="*/ 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1" h="182">
                    <a:moveTo>
                      <a:pt x="2" y="70"/>
                    </a:moveTo>
                    <a:lnTo>
                      <a:pt x="0" y="66"/>
                    </a:lnTo>
                    <a:lnTo>
                      <a:pt x="7" y="55"/>
                    </a:lnTo>
                    <a:lnTo>
                      <a:pt x="10" y="55"/>
                    </a:lnTo>
                    <a:lnTo>
                      <a:pt x="8" y="50"/>
                    </a:lnTo>
                    <a:lnTo>
                      <a:pt x="8" y="50"/>
                    </a:lnTo>
                    <a:lnTo>
                      <a:pt x="3" y="25"/>
                    </a:lnTo>
                    <a:lnTo>
                      <a:pt x="5" y="25"/>
                    </a:lnTo>
                    <a:lnTo>
                      <a:pt x="2" y="17"/>
                    </a:lnTo>
                    <a:lnTo>
                      <a:pt x="11" y="17"/>
                    </a:lnTo>
                    <a:lnTo>
                      <a:pt x="16" y="14"/>
                    </a:lnTo>
                    <a:lnTo>
                      <a:pt x="28" y="15"/>
                    </a:lnTo>
                    <a:lnTo>
                      <a:pt x="32" y="7"/>
                    </a:lnTo>
                    <a:lnTo>
                      <a:pt x="30" y="3"/>
                    </a:lnTo>
                    <a:lnTo>
                      <a:pt x="35" y="3"/>
                    </a:lnTo>
                    <a:lnTo>
                      <a:pt x="36" y="0"/>
                    </a:lnTo>
                    <a:lnTo>
                      <a:pt x="42" y="0"/>
                    </a:lnTo>
                    <a:lnTo>
                      <a:pt x="42" y="3"/>
                    </a:lnTo>
                    <a:lnTo>
                      <a:pt x="45" y="3"/>
                    </a:lnTo>
                    <a:lnTo>
                      <a:pt x="45" y="0"/>
                    </a:lnTo>
                    <a:lnTo>
                      <a:pt x="49" y="1"/>
                    </a:lnTo>
                    <a:lnTo>
                      <a:pt x="48" y="3"/>
                    </a:lnTo>
                    <a:lnTo>
                      <a:pt x="54" y="1"/>
                    </a:lnTo>
                    <a:lnTo>
                      <a:pt x="55" y="9"/>
                    </a:lnTo>
                    <a:lnTo>
                      <a:pt x="54" y="11"/>
                    </a:lnTo>
                    <a:lnTo>
                      <a:pt x="54" y="14"/>
                    </a:lnTo>
                    <a:lnTo>
                      <a:pt x="59" y="16"/>
                    </a:lnTo>
                    <a:lnTo>
                      <a:pt x="61" y="16"/>
                    </a:lnTo>
                    <a:lnTo>
                      <a:pt x="59" y="33"/>
                    </a:lnTo>
                    <a:lnTo>
                      <a:pt x="62" y="38"/>
                    </a:lnTo>
                    <a:lnTo>
                      <a:pt x="62" y="43"/>
                    </a:lnTo>
                    <a:lnTo>
                      <a:pt x="68" y="47"/>
                    </a:lnTo>
                    <a:lnTo>
                      <a:pt x="64" y="42"/>
                    </a:lnTo>
                    <a:lnTo>
                      <a:pt x="67" y="42"/>
                    </a:lnTo>
                    <a:lnTo>
                      <a:pt x="69" y="46"/>
                    </a:lnTo>
                    <a:lnTo>
                      <a:pt x="71" y="46"/>
                    </a:lnTo>
                    <a:lnTo>
                      <a:pt x="74" y="55"/>
                    </a:lnTo>
                    <a:lnTo>
                      <a:pt x="73" y="58"/>
                    </a:lnTo>
                    <a:lnTo>
                      <a:pt x="82" y="60"/>
                    </a:lnTo>
                    <a:lnTo>
                      <a:pt x="82" y="58"/>
                    </a:lnTo>
                    <a:lnTo>
                      <a:pt x="84" y="58"/>
                    </a:lnTo>
                    <a:lnTo>
                      <a:pt x="84" y="60"/>
                    </a:lnTo>
                    <a:lnTo>
                      <a:pt x="86" y="59"/>
                    </a:lnTo>
                    <a:lnTo>
                      <a:pt x="86" y="66"/>
                    </a:lnTo>
                    <a:lnTo>
                      <a:pt x="84" y="66"/>
                    </a:lnTo>
                    <a:lnTo>
                      <a:pt x="82" y="64"/>
                    </a:lnTo>
                    <a:lnTo>
                      <a:pt x="77" y="62"/>
                    </a:lnTo>
                    <a:lnTo>
                      <a:pt x="76" y="62"/>
                    </a:lnTo>
                    <a:lnTo>
                      <a:pt x="75" y="64"/>
                    </a:lnTo>
                    <a:lnTo>
                      <a:pt x="84" y="67"/>
                    </a:lnTo>
                    <a:lnTo>
                      <a:pt x="84" y="70"/>
                    </a:lnTo>
                    <a:lnTo>
                      <a:pt x="86" y="72"/>
                    </a:lnTo>
                    <a:lnTo>
                      <a:pt x="86" y="79"/>
                    </a:lnTo>
                    <a:lnTo>
                      <a:pt x="84" y="81"/>
                    </a:lnTo>
                    <a:lnTo>
                      <a:pt x="84" y="82"/>
                    </a:lnTo>
                    <a:lnTo>
                      <a:pt x="89" y="87"/>
                    </a:lnTo>
                    <a:lnTo>
                      <a:pt x="92" y="89"/>
                    </a:lnTo>
                    <a:lnTo>
                      <a:pt x="93" y="87"/>
                    </a:lnTo>
                    <a:lnTo>
                      <a:pt x="95" y="88"/>
                    </a:lnTo>
                    <a:lnTo>
                      <a:pt x="101" y="92"/>
                    </a:lnTo>
                    <a:lnTo>
                      <a:pt x="101" y="88"/>
                    </a:lnTo>
                    <a:lnTo>
                      <a:pt x="104" y="82"/>
                    </a:lnTo>
                    <a:lnTo>
                      <a:pt x="106" y="82"/>
                    </a:lnTo>
                    <a:lnTo>
                      <a:pt x="105" y="81"/>
                    </a:lnTo>
                    <a:lnTo>
                      <a:pt x="105" y="76"/>
                    </a:lnTo>
                    <a:lnTo>
                      <a:pt x="108" y="76"/>
                    </a:lnTo>
                    <a:lnTo>
                      <a:pt x="111" y="75"/>
                    </a:lnTo>
                    <a:lnTo>
                      <a:pt x="111" y="71"/>
                    </a:lnTo>
                    <a:lnTo>
                      <a:pt x="116" y="68"/>
                    </a:lnTo>
                    <a:lnTo>
                      <a:pt x="111" y="60"/>
                    </a:lnTo>
                    <a:lnTo>
                      <a:pt x="109" y="51"/>
                    </a:lnTo>
                    <a:lnTo>
                      <a:pt x="121" y="51"/>
                    </a:lnTo>
                    <a:lnTo>
                      <a:pt x="124" y="52"/>
                    </a:lnTo>
                    <a:lnTo>
                      <a:pt x="130" y="51"/>
                    </a:lnTo>
                    <a:lnTo>
                      <a:pt x="133" y="57"/>
                    </a:lnTo>
                    <a:lnTo>
                      <a:pt x="136" y="57"/>
                    </a:lnTo>
                    <a:lnTo>
                      <a:pt x="140" y="62"/>
                    </a:lnTo>
                    <a:lnTo>
                      <a:pt x="144" y="60"/>
                    </a:lnTo>
                    <a:lnTo>
                      <a:pt x="145" y="59"/>
                    </a:lnTo>
                    <a:lnTo>
                      <a:pt x="151" y="59"/>
                    </a:lnTo>
                    <a:lnTo>
                      <a:pt x="160" y="57"/>
                    </a:lnTo>
                    <a:lnTo>
                      <a:pt x="160" y="72"/>
                    </a:lnTo>
                    <a:lnTo>
                      <a:pt x="161" y="72"/>
                    </a:lnTo>
                    <a:lnTo>
                      <a:pt x="161" y="73"/>
                    </a:lnTo>
                    <a:lnTo>
                      <a:pt x="161" y="75"/>
                    </a:lnTo>
                    <a:lnTo>
                      <a:pt x="161" y="76"/>
                    </a:lnTo>
                    <a:lnTo>
                      <a:pt x="161" y="78"/>
                    </a:lnTo>
                    <a:lnTo>
                      <a:pt x="161" y="84"/>
                    </a:lnTo>
                    <a:lnTo>
                      <a:pt x="161" y="92"/>
                    </a:lnTo>
                    <a:lnTo>
                      <a:pt x="161" y="92"/>
                    </a:lnTo>
                    <a:lnTo>
                      <a:pt x="162" y="98"/>
                    </a:lnTo>
                    <a:lnTo>
                      <a:pt x="165" y="97"/>
                    </a:lnTo>
                    <a:lnTo>
                      <a:pt x="170" y="92"/>
                    </a:lnTo>
                    <a:lnTo>
                      <a:pt x="182" y="94"/>
                    </a:lnTo>
                    <a:lnTo>
                      <a:pt x="182" y="96"/>
                    </a:lnTo>
                    <a:lnTo>
                      <a:pt x="183" y="97"/>
                    </a:lnTo>
                    <a:lnTo>
                      <a:pt x="185" y="92"/>
                    </a:lnTo>
                    <a:lnTo>
                      <a:pt x="195" y="81"/>
                    </a:lnTo>
                    <a:lnTo>
                      <a:pt x="198" y="81"/>
                    </a:lnTo>
                    <a:lnTo>
                      <a:pt x="198" y="79"/>
                    </a:lnTo>
                    <a:lnTo>
                      <a:pt x="202" y="79"/>
                    </a:lnTo>
                    <a:lnTo>
                      <a:pt x="204" y="82"/>
                    </a:lnTo>
                    <a:lnTo>
                      <a:pt x="201" y="91"/>
                    </a:lnTo>
                    <a:lnTo>
                      <a:pt x="202" y="92"/>
                    </a:lnTo>
                    <a:lnTo>
                      <a:pt x="201" y="94"/>
                    </a:lnTo>
                    <a:lnTo>
                      <a:pt x="202" y="101"/>
                    </a:lnTo>
                    <a:lnTo>
                      <a:pt x="208" y="100"/>
                    </a:lnTo>
                    <a:lnTo>
                      <a:pt x="208" y="104"/>
                    </a:lnTo>
                    <a:lnTo>
                      <a:pt x="213" y="107"/>
                    </a:lnTo>
                    <a:lnTo>
                      <a:pt x="220" y="106"/>
                    </a:lnTo>
                    <a:lnTo>
                      <a:pt x="230" y="110"/>
                    </a:lnTo>
                    <a:lnTo>
                      <a:pt x="246" y="107"/>
                    </a:lnTo>
                    <a:lnTo>
                      <a:pt x="251" y="112"/>
                    </a:lnTo>
                    <a:lnTo>
                      <a:pt x="246" y="115"/>
                    </a:lnTo>
                    <a:lnTo>
                      <a:pt x="243" y="122"/>
                    </a:lnTo>
                    <a:lnTo>
                      <a:pt x="247" y="126"/>
                    </a:lnTo>
                    <a:lnTo>
                      <a:pt x="252" y="130"/>
                    </a:lnTo>
                    <a:lnTo>
                      <a:pt x="256" y="128"/>
                    </a:lnTo>
                    <a:lnTo>
                      <a:pt x="261" y="129"/>
                    </a:lnTo>
                    <a:lnTo>
                      <a:pt x="266" y="123"/>
                    </a:lnTo>
                    <a:lnTo>
                      <a:pt x="269" y="122"/>
                    </a:lnTo>
                    <a:lnTo>
                      <a:pt x="271" y="131"/>
                    </a:lnTo>
                    <a:lnTo>
                      <a:pt x="261" y="137"/>
                    </a:lnTo>
                    <a:lnTo>
                      <a:pt x="258" y="145"/>
                    </a:lnTo>
                    <a:lnTo>
                      <a:pt x="250" y="153"/>
                    </a:lnTo>
                    <a:lnTo>
                      <a:pt x="241" y="157"/>
                    </a:lnTo>
                    <a:lnTo>
                      <a:pt x="237" y="153"/>
                    </a:lnTo>
                    <a:lnTo>
                      <a:pt x="234" y="151"/>
                    </a:lnTo>
                    <a:lnTo>
                      <a:pt x="222" y="166"/>
                    </a:lnTo>
                    <a:lnTo>
                      <a:pt x="220" y="165"/>
                    </a:lnTo>
                    <a:lnTo>
                      <a:pt x="219" y="166"/>
                    </a:lnTo>
                    <a:lnTo>
                      <a:pt x="215" y="163"/>
                    </a:lnTo>
                    <a:lnTo>
                      <a:pt x="212" y="163"/>
                    </a:lnTo>
                    <a:lnTo>
                      <a:pt x="198" y="177"/>
                    </a:lnTo>
                    <a:lnTo>
                      <a:pt x="190" y="175"/>
                    </a:lnTo>
                    <a:lnTo>
                      <a:pt x="185" y="177"/>
                    </a:lnTo>
                    <a:lnTo>
                      <a:pt x="183" y="177"/>
                    </a:lnTo>
                    <a:lnTo>
                      <a:pt x="183" y="179"/>
                    </a:lnTo>
                    <a:lnTo>
                      <a:pt x="185" y="179"/>
                    </a:lnTo>
                    <a:lnTo>
                      <a:pt x="184" y="181"/>
                    </a:lnTo>
                    <a:lnTo>
                      <a:pt x="179" y="180"/>
                    </a:lnTo>
                    <a:lnTo>
                      <a:pt x="178" y="182"/>
                    </a:lnTo>
                    <a:lnTo>
                      <a:pt x="175" y="182"/>
                    </a:lnTo>
                    <a:lnTo>
                      <a:pt x="164" y="180"/>
                    </a:lnTo>
                    <a:lnTo>
                      <a:pt x="161" y="178"/>
                    </a:lnTo>
                    <a:lnTo>
                      <a:pt x="161" y="178"/>
                    </a:lnTo>
                    <a:lnTo>
                      <a:pt x="156" y="180"/>
                    </a:lnTo>
                    <a:lnTo>
                      <a:pt x="147" y="179"/>
                    </a:lnTo>
                    <a:lnTo>
                      <a:pt x="140" y="180"/>
                    </a:lnTo>
                    <a:lnTo>
                      <a:pt x="131" y="179"/>
                    </a:lnTo>
                    <a:lnTo>
                      <a:pt x="131" y="177"/>
                    </a:lnTo>
                    <a:lnTo>
                      <a:pt x="128" y="177"/>
                    </a:lnTo>
                    <a:lnTo>
                      <a:pt x="128" y="169"/>
                    </a:lnTo>
                    <a:lnTo>
                      <a:pt x="123" y="169"/>
                    </a:lnTo>
                    <a:lnTo>
                      <a:pt x="122" y="168"/>
                    </a:lnTo>
                    <a:lnTo>
                      <a:pt x="104" y="167"/>
                    </a:lnTo>
                    <a:lnTo>
                      <a:pt x="96" y="169"/>
                    </a:lnTo>
                    <a:lnTo>
                      <a:pt x="93" y="171"/>
                    </a:lnTo>
                    <a:lnTo>
                      <a:pt x="91" y="171"/>
                    </a:lnTo>
                    <a:lnTo>
                      <a:pt x="82" y="166"/>
                    </a:lnTo>
                    <a:lnTo>
                      <a:pt x="76" y="166"/>
                    </a:lnTo>
                    <a:lnTo>
                      <a:pt x="70" y="163"/>
                    </a:lnTo>
                    <a:lnTo>
                      <a:pt x="67" y="158"/>
                    </a:lnTo>
                    <a:lnTo>
                      <a:pt x="59" y="160"/>
                    </a:lnTo>
                    <a:lnTo>
                      <a:pt x="55" y="159"/>
                    </a:lnTo>
                    <a:lnTo>
                      <a:pt x="50" y="155"/>
                    </a:lnTo>
                    <a:lnTo>
                      <a:pt x="45" y="155"/>
                    </a:lnTo>
                    <a:lnTo>
                      <a:pt x="42" y="150"/>
                    </a:lnTo>
                    <a:lnTo>
                      <a:pt x="45" y="153"/>
                    </a:lnTo>
                    <a:lnTo>
                      <a:pt x="47" y="151"/>
                    </a:lnTo>
                    <a:lnTo>
                      <a:pt x="42" y="145"/>
                    </a:lnTo>
                    <a:lnTo>
                      <a:pt x="42" y="141"/>
                    </a:lnTo>
                    <a:lnTo>
                      <a:pt x="44" y="143"/>
                    </a:lnTo>
                    <a:lnTo>
                      <a:pt x="45" y="142"/>
                    </a:lnTo>
                    <a:lnTo>
                      <a:pt x="33" y="132"/>
                    </a:lnTo>
                    <a:lnTo>
                      <a:pt x="32" y="128"/>
                    </a:lnTo>
                    <a:lnTo>
                      <a:pt x="24" y="123"/>
                    </a:lnTo>
                    <a:lnTo>
                      <a:pt x="23" y="121"/>
                    </a:lnTo>
                    <a:lnTo>
                      <a:pt x="25" y="121"/>
                    </a:lnTo>
                    <a:lnTo>
                      <a:pt x="27" y="118"/>
                    </a:lnTo>
                    <a:lnTo>
                      <a:pt x="22" y="114"/>
                    </a:lnTo>
                    <a:lnTo>
                      <a:pt x="21" y="112"/>
                    </a:lnTo>
                    <a:lnTo>
                      <a:pt x="19" y="112"/>
                    </a:lnTo>
                    <a:lnTo>
                      <a:pt x="18" y="115"/>
                    </a:lnTo>
                    <a:lnTo>
                      <a:pt x="15" y="114"/>
                    </a:lnTo>
                    <a:lnTo>
                      <a:pt x="18" y="108"/>
                    </a:lnTo>
                    <a:lnTo>
                      <a:pt x="10" y="107"/>
                    </a:lnTo>
                    <a:lnTo>
                      <a:pt x="10" y="105"/>
                    </a:lnTo>
                    <a:lnTo>
                      <a:pt x="2" y="107"/>
                    </a:lnTo>
                    <a:lnTo>
                      <a:pt x="3" y="92"/>
                    </a:lnTo>
                    <a:lnTo>
                      <a:pt x="5" y="91"/>
                    </a:lnTo>
                    <a:lnTo>
                      <a:pt x="7" y="80"/>
                    </a:lnTo>
                    <a:lnTo>
                      <a:pt x="5" y="75"/>
                    </a:lnTo>
                    <a:lnTo>
                      <a:pt x="2" y="7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33"/>
              <p:cNvSpPr>
                <a:spLocks/>
              </p:cNvSpPr>
              <p:nvPr/>
            </p:nvSpPr>
            <p:spPr bwMode="auto">
              <a:xfrm>
                <a:off x="3933826" y="5011738"/>
                <a:ext cx="430213" cy="288925"/>
              </a:xfrm>
              <a:custGeom>
                <a:avLst/>
                <a:gdLst>
                  <a:gd name="T0" fmla="*/ 10 w 271"/>
                  <a:gd name="T1" fmla="*/ 55 h 182"/>
                  <a:gd name="T2" fmla="*/ 5 w 271"/>
                  <a:gd name="T3" fmla="*/ 25 h 182"/>
                  <a:gd name="T4" fmla="*/ 28 w 271"/>
                  <a:gd name="T5" fmla="*/ 15 h 182"/>
                  <a:gd name="T6" fmla="*/ 36 w 271"/>
                  <a:gd name="T7" fmla="*/ 0 h 182"/>
                  <a:gd name="T8" fmla="*/ 45 w 271"/>
                  <a:gd name="T9" fmla="*/ 0 h 182"/>
                  <a:gd name="T10" fmla="*/ 55 w 271"/>
                  <a:gd name="T11" fmla="*/ 9 h 182"/>
                  <a:gd name="T12" fmla="*/ 61 w 271"/>
                  <a:gd name="T13" fmla="*/ 16 h 182"/>
                  <a:gd name="T14" fmla="*/ 68 w 271"/>
                  <a:gd name="T15" fmla="*/ 47 h 182"/>
                  <a:gd name="T16" fmla="*/ 71 w 271"/>
                  <a:gd name="T17" fmla="*/ 46 h 182"/>
                  <a:gd name="T18" fmla="*/ 82 w 271"/>
                  <a:gd name="T19" fmla="*/ 58 h 182"/>
                  <a:gd name="T20" fmla="*/ 86 w 271"/>
                  <a:gd name="T21" fmla="*/ 66 h 182"/>
                  <a:gd name="T22" fmla="*/ 76 w 271"/>
                  <a:gd name="T23" fmla="*/ 62 h 182"/>
                  <a:gd name="T24" fmla="*/ 86 w 271"/>
                  <a:gd name="T25" fmla="*/ 72 h 182"/>
                  <a:gd name="T26" fmla="*/ 89 w 271"/>
                  <a:gd name="T27" fmla="*/ 87 h 182"/>
                  <a:gd name="T28" fmla="*/ 101 w 271"/>
                  <a:gd name="T29" fmla="*/ 92 h 182"/>
                  <a:gd name="T30" fmla="*/ 105 w 271"/>
                  <a:gd name="T31" fmla="*/ 81 h 182"/>
                  <a:gd name="T32" fmla="*/ 111 w 271"/>
                  <a:gd name="T33" fmla="*/ 71 h 182"/>
                  <a:gd name="T34" fmla="*/ 121 w 271"/>
                  <a:gd name="T35" fmla="*/ 51 h 182"/>
                  <a:gd name="T36" fmla="*/ 136 w 271"/>
                  <a:gd name="T37" fmla="*/ 57 h 182"/>
                  <a:gd name="T38" fmla="*/ 151 w 271"/>
                  <a:gd name="T39" fmla="*/ 59 h 182"/>
                  <a:gd name="T40" fmla="*/ 161 w 271"/>
                  <a:gd name="T41" fmla="*/ 73 h 182"/>
                  <a:gd name="T42" fmla="*/ 161 w 271"/>
                  <a:gd name="T43" fmla="*/ 84 h 182"/>
                  <a:gd name="T44" fmla="*/ 165 w 271"/>
                  <a:gd name="T45" fmla="*/ 97 h 182"/>
                  <a:gd name="T46" fmla="*/ 183 w 271"/>
                  <a:gd name="T47" fmla="*/ 97 h 182"/>
                  <a:gd name="T48" fmla="*/ 198 w 271"/>
                  <a:gd name="T49" fmla="*/ 79 h 182"/>
                  <a:gd name="T50" fmla="*/ 202 w 271"/>
                  <a:gd name="T51" fmla="*/ 92 h 182"/>
                  <a:gd name="T52" fmla="*/ 208 w 271"/>
                  <a:gd name="T53" fmla="*/ 104 h 182"/>
                  <a:gd name="T54" fmla="*/ 246 w 271"/>
                  <a:gd name="T55" fmla="*/ 107 h 182"/>
                  <a:gd name="T56" fmla="*/ 247 w 271"/>
                  <a:gd name="T57" fmla="*/ 126 h 182"/>
                  <a:gd name="T58" fmla="*/ 266 w 271"/>
                  <a:gd name="T59" fmla="*/ 123 h 182"/>
                  <a:gd name="T60" fmla="*/ 258 w 271"/>
                  <a:gd name="T61" fmla="*/ 145 h 182"/>
                  <a:gd name="T62" fmla="*/ 234 w 271"/>
                  <a:gd name="T63" fmla="*/ 151 h 182"/>
                  <a:gd name="T64" fmla="*/ 215 w 271"/>
                  <a:gd name="T65" fmla="*/ 163 h 182"/>
                  <a:gd name="T66" fmla="*/ 185 w 271"/>
                  <a:gd name="T67" fmla="*/ 177 h 182"/>
                  <a:gd name="T68" fmla="*/ 184 w 271"/>
                  <a:gd name="T69" fmla="*/ 181 h 182"/>
                  <a:gd name="T70" fmla="*/ 164 w 271"/>
                  <a:gd name="T71" fmla="*/ 180 h 182"/>
                  <a:gd name="T72" fmla="*/ 147 w 271"/>
                  <a:gd name="T73" fmla="*/ 179 h 182"/>
                  <a:gd name="T74" fmla="*/ 128 w 271"/>
                  <a:gd name="T75" fmla="*/ 177 h 182"/>
                  <a:gd name="T76" fmla="*/ 104 w 271"/>
                  <a:gd name="T77" fmla="*/ 167 h 182"/>
                  <a:gd name="T78" fmla="*/ 82 w 271"/>
                  <a:gd name="T79" fmla="*/ 166 h 182"/>
                  <a:gd name="T80" fmla="*/ 59 w 271"/>
                  <a:gd name="T81" fmla="*/ 160 h 182"/>
                  <a:gd name="T82" fmla="*/ 42 w 271"/>
                  <a:gd name="T83" fmla="*/ 150 h 182"/>
                  <a:gd name="T84" fmla="*/ 42 w 271"/>
                  <a:gd name="T85" fmla="*/ 141 h 182"/>
                  <a:gd name="T86" fmla="*/ 32 w 271"/>
                  <a:gd name="T87" fmla="*/ 128 h 182"/>
                  <a:gd name="T88" fmla="*/ 27 w 271"/>
                  <a:gd name="T89" fmla="*/ 118 h 182"/>
                  <a:gd name="T90" fmla="*/ 18 w 271"/>
                  <a:gd name="T91" fmla="*/ 115 h 182"/>
                  <a:gd name="T92" fmla="*/ 10 w 271"/>
                  <a:gd name="T93" fmla="*/ 105 h 182"/>
                  <a:gd name="T94" fmla="*/ 7 w 271"/>
                  <a:gd name="T95" fmla="*/ 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1" h="182">
                    <a:moveTo>
                      <a:pt x="2" y="70"/>
                    </a:moveTo>
                    <a:lnTo>
                      <a:pt x="0" y="66"/>
                    </a:lnTo>
                    <a:lnTo>
                      <a:pt x="7" y="55"/>
                    </a:lnTo>
                    <a:lnTo>
                      <a:pt x="10" y="55"/>
                    </a:lnTo>
                    <a:lnTo>
                      <a:pt x="8" y="50"/>
                    </a:lnTo>
                    <a:lnTo>
                      <a:pt x="8" y="50"/>
                    </a:lnTo>
                    <a:lnTo>
                      <a:pt x="3" y="25"/>
                    </a:lnTo>
                    <a:lnTo>
                      <a:pt x="5" y="25"/>
                    </a:lnTo>
                    <a:lnTo>
                      <a:pt x="2" y="17"/>
                    </a:lnTo>
                    <a:lnTo>
                      <a:pt x="11" y="17"/>
                    </a:lnTo>
                    <a:lnTo>
                      <a:pt x="16" y="14"/>
                    </a:lnTo>
                    <a:lnTo>
                      <a:pt x="28" y="15"/>
                    </a:lnTo>
                    <a:lnTo>
                      <a:pt x="32" y="7"/>
                    </a:lnTo>
                    <a:lnTo>
                      <a:pt x="30" y="3"/>
                    </a:lnTo>
                    <a:lnTo>
                      <a:pt x="35" y="3"/>
                    </a:lnTo>
                    <a:lnTo>
                      <a:pt x="36" y="0"/>
                    </a:lnTo>
                    <a:lnTo>
                      <a:pt x="42" y="0"/>
                    </a:lnTo>
                    <a:lnTo>
                      <a:pt x="42" y="3"/>
                    </a:lnTo>
                    <a:lnTo>
                      <a:pt x="45" y="3"/>
                    </a:lnTo>
                    <a:lnTo>
                      <a:pt x="45" y="0"/>
                    </a:lnTo>
                    <a:lnTo>
                      <a:pt x="49" y="1"/>
                    </a:lnTo>
                    <a:lnTo>
                      <a:pt x="48" y="3"/>
                    </a:lnTo>
                    <a:lnTo>
                      <a:pt x="54" y="1"/>
                    </a:lnTo>
                    <a:lnTo>
                      <a:pt x="55" y="9"/>
                    </a:lnTo>
                    <a:lnTo>
                      <a:pt x="54" y="11"/>
                    </a:lnTo>
                    <a:lnTo>
                      <a:pt x="54" y="14"/>
                    </a:lnTo>
                    <a:lnTo>
                      <a:pt x="59" y="16"/>
                    </a:lnTo>
                    <a:lnTo>
                      <a:pt x="61" y="16"/>
                    </a:lnTo>
                    <a:lnTo>
                      <a:pt x="59" y="33"/>
                    </a:lnTo>
                    <a:lnTo>
                      <a:pt x="62" y="38"/>
                    </a:lnTo>
                    <a:lnTo>
                      <a:pt x="62" y="43"/>
                    </a:lnTo>
                    <a:lnTo>
                      <a:pt x="68" y="47"/>
                    </a:lnTo>
                    <a:lnTo>
                      <a:pt x="64" y="42"/>
                    </a:lnTo>
                    <a:lnTo>
                      <a:pt x="67" y="42"/>
                    </a:lnTo>
                    <a:lnTo>
                      <a:pt x="69" y="46"/>
                    </a:lnTo>
                    <a:lnTo>
                      <a:pt x="71" y="46"/>
                    </a:lnTo>
                    <a:lnTo>
                      <a:pt x="74" y="55"/>
                    </a:lnTo>
                    <a:lnTo>
                      <a:pt x="73" y="58"/>
                    </a:lnTo>
                    <a:lnTo>
                      <a:pt x="82" y="60"/>
                    </a:lnTo>
                    <a:lnTo>
                      <a:pt x="82" y="58"/>
                    </a:lnTo>
                    <a:lnTo>
                      <a:pt x="84" y="58"/>
                    </a:lnTo>
                    <a:lnTo>
                      <a:pt x="84" y="60"/>
                    </a:lnTo>
                    <a:lnTo>
                      <a:pt x="86" y="59"/>
                    </a:lnTo>
                    <a:lnTo>
                      <a:pt x="86" y="66"/>
                    </a:lnTo>
                    <a:lnTo>
                      <a:pt x="84" y="66"/>
                    </a:lnTo>
                    <a:lnTo>
                      <a:pt x="82" y="64"/>
                    </a:lnTo>
                    <a:lnTo>
                      <a:pt x="77" y="62"/>
                    </a:lnTo>
                    <a:lnTo>
                      <a:pt x="76" y="62"/>
                    </a:lnTo>
                    <a:lnTo>
                      <a:pt x="75" y="64"/>
                    </a:lnTo>
                    <a:lnTo>
                      <a:pt x="84" y="67"/>
                    </a:lnTo>
                    <a:lnTo>
                      <a:pt x="84" y="70"/>
                    </a:lnTo>
                    <a:lnTo>
                      <a:pt x="86" y="72"/>
                    </a:lnTo>
                    <a:lnTo>
                      <a:pt x="86" y="79"/>
                    </a:lnTo>
                    <a:lnTo>
                      <a:pt x="84" y="81"/>
                    </a:lnTo>
                    <a:lnTo>
                      <a:pt x="84" y="82"/>
                    </a:lnTo>
                    <a:lnTo>
                      <a:pt x="89" y="87"/>
                    </a:lnTo>
                    <a:lnTo>
                      <a:pt x="92" y="89"/>
                    </a:lnTo>
                    <a:lnTo>
                      <a:pt x="93" y="87"/>
                    </a:lnTo>
                    <a:lnTo>
                      <a:pt x="95" y="88"/>
                    </a:lnTo>
                    <a:lnTo>
                      <a:pt x="101" y="92"/>
                    </a:lnTo>
                    <a:lnTo>
                      <a:pt x="101" y="88"/>
                    </a:lnTo>
                    <a:lnTo>
                      <a:pt x="104" y="82"/>
                    </a:lnTo>
                    <a:lnTo>
                      <a:pt x="106" y="82"/>
                    </a:lnTo>
                    <a:lnTo>
                      <a:pt x="105" y="81"/>
                    </a:lnTo>
                    <a:lnTo>
                      <a:pt x="105" y="76"/>
                    </a:lnTo>
                    <a:lnTo>
                      <a:pt x="108" y="76"/>
                    </a:lnTo>
                    <a:lnTo>
                      <a:pt x="111" y="75"/>
                    </a:lnTo>
                    <a:lnTo>
                      <a:pt x="111" y="71"/>
                    </a:lnTo>
                    <a:lnTo>
                      <a:pt x="116" y="68"/>
                    </a:lnTo>
                    <a:lnTo>
                      <a:pt x="111" y="60"/>
                    </a:lnTo>
                    <a:lnTo>
                      <a:pt x="109" y="51"/>
                    </a:lnTo>
                    <a:lnTo>
                      <a:pt x="121" y="51"/>
                    </a:lnTo>
                    <a:lnTo>
                      <a:pt x="124" y="52"/>
                    </a:lnTo>
                    <a:lnTo>
                      <a:pt x="130" y="51"/>
                    </a:lnTo>
                    <a:lnTo>
                      <a:pt x="133" y="57"/>
                    </a:lnTo>
                    <a:lnTo>
                      <a:pt x="136" y="57"/>
                    </a:lnTo>
                    <a:lnTo>
                      <a:pt x="140" y="62"/>
                    </a:lnTo>
                    <a:lnTo>
                      <a:pt x="144" y="60"/>
                    </a:lnTo>
                    <a:lnTo>
                      <a:pt x="145" y="59"/>
                    </a:lnTo>
                    <a:lnTo>
                      <a:pt x="151" y="59"/>
                    </a:lnTo>
                    <a:lnTo>
                      <a:pt x="160" y="57"/>
                    </a:lnTo>
                    <a:lnTo>
                      <a:pt x="160" y="72"/>
                    </a:lnTo>
                    <a:lnTo>
                      <a:pt x="161" y="72"/>
                    </a:lnTo>
                    <a:lnTo>
                      <a:pt x="161" y="73"/>
                    </a:lnTo>
                    <a:lnTo>
                      <a:pt x="161" y="75"/>
                    </a:lnTo>
                    <a:lnTo>
                      <a:pt x="161" y="76"/>
                    </a:lnTo>
                    <a:lnTo>
                      <a:pt x="161" y="78"/>
                    </a:lnTo>
                    <a:lnTo>
                      <a:pt x="161" y="84"/>
                    </a:lnTo>
                    <a:lnTo>
                      <a:pt x="161" y="92"/>
                    </a:lnTo>
                    <a:lnTo>
                      <a:pt x="161" y="92"/>
                    </a:lnTo>
                    <a:lnTo>
                      <a:pt x="162" y="98"/>
                    </a:lnTo>
                    <a:lnTo>
                      <a:pt x="165" y="97"/>
                    </a:lnTo>
                    <a:lnTo>
                      <a:pt x="170" y="92"/>
                    </a:lnTo>
                    <a:lnTo>
                      <a:pt x="182" y="94"/>
                    </a:lnTo>
                    <a:lnTo>
                      <a:pt x="182" y="96"/>
                    </a:lnTo>
                    <a:lnTo>
                      <a:pt x="183" y="97"/>
                    </a:lnTo>
                    <a:lnTo>
                      <a:pt x="185" y="92"/>
                    </a:lnTo>
                    <a:lnTo>
                      <a:pt x="195" y="81"/>
                    </a:lnTo>
                    <a:lnTo>
                      <a:pt x="198" y="81"/>
                    </a:lnTo>
                    <a:lnTo>
                      <a:pt x="198" y="79"/>
                    </a:lnTo>
                    <a:lnTo>
                      <a:pt x="202" y="79"/>
                    </a:lnTo>
                    <a:lnTo>
                      <a:pt x="204" y="82"/>
                    </a:lnTo>
                    <a:lnTo>
                      <a:pt x="201" y="91"/>
                    </a:lnTo>
                    <a:lnTo>
                      <a:pt x="202" y="92"/>
                    </a:lnTo>
                    <a:lnTo>
                      <a:pt x="201" y="94"/>
                    </a:lnTo>
                    <a:lnTo>
                      <a:pt x="202" y="101"/>
                    </a:lnTo>
                    <a:lnTo>
                      <a:pt x="208" y="100"/>
                    </a:lnTo>
                    <a:lnTo>
                      <a:pt x="208" y="104"/>
                    </a:lnTo>
                    <a:lnTo>
                      <a:pt x="213" y="107"/>
                    </a:lnTo>
                    <a:lnTo>
                      <a:pt x="220" y="106"/>
                    </a:lnTo>
                    <a:lnTo>
                      <a:pt x="230" y="110"/>
                    </a:lnTo>
                    <a:lnTo>
                      <a:pt x="246" y="107"/>
                    </a:lnTo>
                    <a:lnTo>
                      <a:pt x="251" y="112"/>
                    </a:lnTo>
                    <a:lnTo>
                      <a:pt x="246" y="115"/>
                    </a:lnTo>
                    <a:lnTo>
                      <a:pt x="243" y="122"/>
                    </a:lnTo>
                    <a:lnTo>
                      <a:pt x="247" y="126"/>
                    </a:lnTo>
                    <a:lnTo>
                      <a:pt x="252" y="130"/>
                    </a:lnTo>
                    <a:lnTo>
                      <a:pt x="256" y="128"/>
                    </a:lnTo>
                    <a:lnTo>
                      <a:pt x="261" y="129"/>
                    </a:lnTo>
                    <a:lnTo>
                      <a:pt x="266" y="123"/>
                    </a:lnTo>
                    <a:lnTo>
                      <a:pt x="269" y="122"/>
                    </a:lnTo>
                    <a:lnTo>
                      <a:pt x="271" y="131"/>
                    </a:lnTo>
                    <a:lnTo>
                      <a:pt x="261" y="137"/>
                    </a:lnTo>
                    <a:lnTo>
                      <a:pt x="258" y="145"/>
                    </a:lnTo>
                    <a:lnTo>
                      <a:pt x="250" y="153"/>
                    </a:lnTo>
                    <a:lnTo>
                      <a:pt x="241" y="157"/>
                    </a:lnTo>
                    <a:lnTo>
                      <a:pt x="237" y="153"/>
                    </a:lnTo>
                    <a:lnTo>
                      <a:pt x="234" y="151"/>
                    </a:lnTo>
                    <a:lnTo>
                      <a:pt x="222" y="166"/>
                    </a:lnTo>
                    <a:lnTo>
                      <a:pt x="220" y="165"/>
                    </a:lnTo>
                    <a:lnTo>
                      <a:pt x="219" y="166"/>
                    </a:lnTo>
                    <a:lnTo>
                      <a:pt x="215" y="163"/>
                    </a:lnTo>
                    <a:lnTo>
                      <a:pt x="212" y="163"/>
                    </a:lnTo>
                    <a:lnTo>
                      <a:pt x="198" y="177"/>
                    </a:lnTo>
                    <a:lnTo>
                      <a:pt x="190" y="175"/>
                    </a:lnTo>
                    <a:lnTo>
                      <a:pt x="185" y="177"/>
                    </a:lnTo>
                    <a:lnTo>
                      <a:pt x="183" y="177"/>
                    </a:lnTo>
                    <a:lnTo>
                      <a:pt x="183" y="179"/>
                    </a:lnTo>
                    <a:lnTo>
                      <a:pt x="185" y="179"/>
                    </a:lnTo>
                    <a:lnTo>
                      <a:pt x="184" y="181"/>
                    </a:lnTo>
                    <a:lnTo>
                      <a:pt x="179" y="180"/>
                    </a:lnTo>
                    <a:lnTo>
                      <a:pt x="178" y="182"/>
                    </a:lnTo>
                    <a:lnTo>
                      <a:pt x="175" y="182"/>
                    </a:lnTo>
                    <a:lnTo>
                      <a:pt x="164" y="180"/>
                    </a:lnTo>
                    <a:lnTo>
                      <a:pt x="161" y="178"/>
                    </a:lnTo>
                    <a:lnTo>
                      <a:pt x="161" y="178"/>
                    </a:lnTo>
                    <a:lnTo>
                      <a:pt x="156" y="180"/>
                    </a:lnTo>
                    <a:lnTo>
                      <a:pt x="147" y="179"/>
                    </a:lnTo>
                    <a:lnTo>
                      <a:pt x="140" y="180"/>
                    </a:lnTo>
                    <a:lnTo>
                      <a:pt x="131" y="179"/>
                    </a:lnTo>
                    <a:lnTo>
                      <a:pt x="131" y="177"/>
                    </a:lnTo>
                    <a:lnTo>
                      <a:pt x="128" y="177"/>
                    </a:lnTo>
                    <a:lnTo>
                      <a:pt x="128" y="169"/>
                    </a:lnTo>
                    <a:lnTo>
                      <a:pt x="123" y="169"/>
                    </a:lnTo>
                    <a:lnTo>
                      <a:pt x="122" y="168"/>
                    </a:lnTo>
                    <a:lnTo>
                      <a:pt x="104" y="167"/>
                    </a:lnTo>
                    <a:lnTo>
                      <a:pt x="96" y="169"/>
                    </a:lnTo>
                    <a:lnTo>
                      <a:pt x="93" y="171"/>
                    </a:lnTo>
                    <a:lnTo>
                      <a:pt x="91" y="171"/>
                    </a:lnTo>
                    <a:lnTo>
                      <a:pt x="82" y="166"/>
                    </a:lnTo>
                    <a:lnTo>
                      <a:pt x="76" y="166"/>
                    </a:lnTo>
                    <a:lnTo>
                      <a:pt x="70" y="163"/>
                    </a:lnTo>
                    <a:lnTo>
                      <a:pt x="67" y="158"/>
                    </a:lnTo>
                    <a:lnTo>
                      <a:pt x="59" y="160"/>
                    </a:lnTo>
                    <a:lnTo>
                      <a:pt x="55" y="159"/>
                    </a:lnTo>
                    <a:lnTo>
                      <a:pt x="50" y="155"/>
                    </a:lnTo>
                    <a:lnTo>
                      <a:pt x="45" y="155"/>
                    </a:lnTo>
                    <a:lnTo>
                      <a:pt x="42" y="150"/>
                    </a:lnTo>
                    <a:lnTo>
                      <a:pt x="45" y="153"/>
                    </a:lnTo>
                    <a:lnTo>
                      <a:pt x="47" y="151"/>
                    </a:lnTo>
                    <a:lnTo>
                      <a:pt x="42" y="145"/>
                    </a:lnTo>
                    <a:lnTo>
                      <a:pt x="42" y="141"/>
                    </a:lnTo>
                    <a:lnTo>
                      <a:pt x="44" y="143"/>
                    </a:lnTo>
                    <a:lnTo>
                      <a:pt x="45" y="142"/>
                    </a:lnTo>
                    <a:lnTo>
                      <a:pt x="33" y="132"/>
                    </a:lnTo>
                    <a:lnTo>
                      <a:pt x="32" y="128"/>
                    </a:lnTo>
                    <a:lnTo>
                      <a:pt x="24" y="123"/>
                    </a:lnTo>
                    <a:lnTo>
                      <a:pt x="23" y="121"/>
                    </a:lnTo>
                    <a:lnTo>
                      <a:pt x="25" y="121"/>
                    </a:lnTo>
                    <a:lnTo>
                      <a:pt x="27" y="118"/>
                    </a:lnTo>
                    <a:lnTo>
                      <a:pt x="22" y="114"/>
                    </a:lnTo>
                    <a:lnTo>
                      <a:pt x="21" y="112"/>
                    </a:lnTo>
                    <a:lnTo>
                      <a:pt x="19" y="112"/>
                    </a:lnTo>
                    <a:lnTo>
                      <a:pt x="18" y="115"/>
                    </a:lnTo>
                    <a:lnTo>
                      <a:pt x="15" y="114"/>
                    </a:lnTo>
                    <a:lnTo>
                      <a:pt x="18" y="108"/>
                    </a:lnTo>
                    <a:lnTo>
                      <a:pt x="10" y="107"/>
                    </a:lnTo>
                    <a:lnTo>
                      <a:pt x="10" y="105"/>
                    </a:lnTo>
                    <a:lnTo>
                      <a:pt x="2" y="107"/>
                    </a:lnTo>
                    <a:lnTo>
                      <a:pt x="3" y="92"/>
                    </a:lnTo>
                    <a:lnTo>
                      <a:pt x="5" y="91"/>
                    </a:lnTo>
                    <a:lnTo>
                      <a:pt x="7" y="80"/>
                    </a:lnTo>
                    <a:lnTo>
                      <a:pt x="5" y="75"/>
                    </a:lnTo>
                    <a:lnTo>
                      <a:pt x="2" y="7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34"/>
              <p:cNvSpPr>
                <a:spLocks/>
              </p:cNvSpPr>
              <p:nvPr/>
            </p:nvSpPr>
            <p:spPr bwMode="auto">
              <a:xfrm>
                <a:off x="3892551" y="5262563"/>
                <a:ext cx="320675" cy="476250"/>
              </a:xfrm>
              <a:custGeom>
                <a:avLst/>
                <a:gdLst>
                  <a:gd name="T0" fmla="*/ 166 w 202"/>
                  <a:gd name="T1" fmla="*/ 207 h 300"/>
                  <a:gd name="T2" fmla="*/ 168 w 202"/>
                  <a:gd name="T3" fmla="*/ 232 h 300"/>
                  <a:gd name="T4" fmla="*/ 168 w 202"/>
                  <a:gd name="T5" fmla="*/ 246 h 300"/>
                  <a:gd name="T6" fmla="*/ 161 w 202"/>
                  <a:gd name="T7" fmla="*/ 268 h 300"/>
                  <a:gd name="T8" fmla="*/ 145 w 202"/>
                  <a:gd name="T9" fmla="*/ 279 h 300"/>
                  <a:gd name="T10" fmla="*/ 131 w 202"/>
                  <a:gd name="T11" fmla="*/ 299 h 300"/>
                  <a:gd name="T12" fmla="*/ 112 w 202"/>
                  <a:gd name="T13" fmla="*/ 292 h 300"/>
                  <a:gd name="T14" fmla="*/ 84 w 202"/>
                  <a:gd name="T15" fmla="*/ 270 h 300"/>
                  <a:gd name="T16" fmla="*/ 70 w 202"/>
                  <a:gd name="T17" fmla="*/ 265 h 300"/>
                  <a:gd name="T18" fmla="*/ 57 w 202"/>
                  <a:gd name="T19" fmla="*/ 249 h 300"/>
                  <a:gd name="T20" fmla="*/ 63 w 202"/>
                  <a:gd name="T21" fmla="*/ 217 h 300"/>
                  <a:gd name="T22" fmla="*/ 66 w 202"/>
                  <a:gd name="T23" fmla="*/ 202 h 300"/>
                  <a:gd name="T24" fmla="*/ 56 w 202"/>
                  <a:gd name="T25" fmla="*/ 186 h 300"/>
                  <a:gd name="T26" fmla="*/ 42 w 202"/>
                  <a:gd name="T27" fmla="*/ 182 h 300"/>
                  <a:gd name="T28" fmla="*/ 33 w 202"/>
                  <a:gd name="T29" fmla="*/ 180 h 300"/>
                  <a:gd name="T30" fmla="*/ 8 w 202"/>
                  <a:gd name="T31" fmla="*/ 177 h 300"/>
                  <a:gd name="T32" fmla="*/ 8 w 202"/>
                  <a:gd name="T33" fmla="*/ 164 h 300"/>
                  <a:gd name="T34" fmla="*/ 2 w 202"/>
                  <a:gd name="T35" fmla="*/ 153 h 300"/>
                  <a:gd name="T36" fmla="*/ 0 w 202"/>
                  <a:gd name="T37" fmla="*/ 139 h 300"/>
                  <a:gd name="T38" fmla="*/ 9 w 202"/>
                  <a:gd name="T39" fmla="*/ 131 h 300"/>
                  <a:gd name="T40" fmla="*/ 8 w 202"/>
                  <a:gd name="T41" fmla="*/ 124 h 300"/>
                  <a:gd name="T42" fmla="*/ 8 w 202"/>
                  <a:gd name="T43" fmla="*/ 112 h 300"/>
                  <a:gd name="T44" fmla="*/ 4 w 202"/>
                  <a:gd name="T45" fmla="*/ 99 h 300"/>
                  <a:gd name="T46" fmla="*/ 6 w 202"/>
                  <a:gd name="T47" fmla="*/ 83 h 300"/>
                  <a:gd name="T48" fmla="*/ 25 w 202"/>
                  <a:gd name="T49" fmla="*/ 62 h 300"/>
                  <a:gd name="T50" fmla="*/ 39 w 202"/>
                  <a:gd name="T51" fmla="*/ 68 h 300"/>
                  <a:gd name="T52" fmla="*/ 59 w 202"/>
                  <a:gd name="T53" fmla="*/ 68 h 300"/>
                  <a:gd name="T54" fmla="*/ 71 w 202"/>
                  <a:gd name="T55" fmla="*/ 64 h 300"/>
                  <a:gd name="T56" fmla="*/ 70 w 202"/>
                  <a:gd name="T57" fmla="*/ 45 h 300"/>
                  <a:gd name="T58" fmla="*/ 75 w 202"/>
                  <a:gd name="T59" fmla="*/ 30 h 300"/>
                  <a:gd name="T60" fmla="*/ 78 w 202"/>
                  <a:gd name="T61" fmla="*/ 18 h 300"/>
                  <a:gd name="T62" fmla="*/ 84 w 202"/>
                  <a:gd name="T63" fmla="*/ 5 h 300"/>
                  <a:gd name="T64" fmla="*/ 99 w 202"/>
                  <a:gd name="T65" fmla="*/ 9 h 300"/>
                  <a:gd name="T66" fmla="*/ 119 w 202"/>
                  <a:gd name="T67" fmla="*/ 11 h 300"/>
                  <a:gd name="T68" fmla="*/ 151 w 202"/>
                  <a:gd name="T69" fmla="*/ 11 h 300"/>
                  <a:gd name="T70" fmla="*/ 163 w 202"/>
                  <a:gd name="T71" fmla="*/ 22 h 300"/>
                  <a:gd name="T72" fmla="*/ 185 w 202"/>
                  <a:gd name="T73" fmla="*/ 20 h 300"/>
                  <a:gd name="T74" fmla="*/ 199 w 202"/>
                  <a:gd name="T75" fmla="*/ 34 h 300"/>
                  <a:gd name="T76" fmla="*/ 191 w 202"/>
                  <a:gd name="T77" fmla="*/ 30 h 300"/>
                  <a:gd name="T78" fmla="*/ 183 w 202"/>
                  <a:gd name="T79" fmla="*/ 36 h 300"/>
                  <a:gd name="T80" fmla="*/ 180 w 202"/>
                  <a:gd name="T81" fmla="*/ 57 h 300"/>
                  <a:gd name="T82" fmla="*/ 174 w 202"/>
                  <a:gd name="T83" fmla="*/ 86 h 300"/>
                  <a:gd name="T84" fmla="*/ 185 w 202"/>
                  <a:gd name="T85" fmla="*/ 105 h 300"/>
                  <a:gd name="T86" fmla="*/ 202 w 202"/>
                  <a:gd name="T87" fmla="*/ 137 h 300"/>
                  <a:gd name="T88" fmla="*/ 195 w 202"/>
                  <a:gd name="T89" fmla="*/ 143 h 300"/>
                  <a:gd name="T90" fmla="*/ 183 w 202"/>
                  <a:gd name="T91" fmla="*/ 132 h 300"/>
                  <a:gd name="T92" fmla="*/ 174 w 202"/>
                  <a:gd name="T93" fmla="*/ 129 h 300"/>
                  <a:gd name="T94" fmla="*/ 169 w 202"/>
                  <a:gd name="T95" fmla="*/ 137 h 300"/>
                  <a:gd name="T96" fmla="*/ 157 w 202"/>
                  <a:gd name="T97" fmla="*/ 143 h 300"/>
                  <a:gd name="T98" fmla="*/ 157 w 202"/>
                  <a:gd name="T99" fmla="*/ 154 h 300"/>
                  <a:gd name="T100" fmla="*/ 171 w 202"/>
                  <a:gd name="T101" fmla="*/ 1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300">
                    <a:moveTo>
                      <a:pt x="169" y="186"/>
                    </a:moveTo>
                    <a:lnTo>
                      <a:pt x="165" y="194"/>
                    </a:lnTo>
                    <a:lnTo>
                      <a:pt x="164" y="202"/>
                    </a:lnTo>
                    <a:lnTo>
                      <a:pt x="166" y="207"/>
                    </a:lnTo>
                    <a:lnTo>
                      <a:pt x="166" y="212"/>
                    </a:lnTo>
                    <a:lnTo>
                      <a:pt x="170" y="217"/>
                    </a:lnTo>
                    <a:lnTo>
                      <a:pt x="171" y="227"/>
                    </a:lnTo>
                    <a:lnTo>
                      <a:pt x="168" y="232"/>
                    </a:lnTo>
                    <a:lnTo>
                      <a:pt x="169" y="236"/>
                    </a:lnTo>
                    <a:lnTo>
                      <a:pt x="168" y="240"/>
                    </a:lnTo>
                    <a:lnTo>
                      <a:pt x="163" y="241"/>
                    </a:lnTo>
                    <a:lnTo>
                      <a:pt x="168" y="246"/>
                    </a:lnTo>
                    <a:lnTo>
                      <a:pt x="165" y="251"/>
                    </a:lnTo>
                    <a:lnTo>
                      <a:pt x="166" y="259"/>
                    </a:lnTo>
                    <a:lnTo>
                      <a:pt x="163" y="262"/>
                    </a:lnTo>
                    <a:lnTo>
                      <a:pt x="161" y="268"/>
                    </a:lnTo>
                    <a:lnTo>
                      <a:pt x="157" y="270"/>
                    </a:lnTo>
                    <a:lnTo>
                      <a:pt x="157" y="273"/>
                    </a:lnTo>
                    <a:lnTo>
                      <a:pt x="151" y="280"/>
                    </a:lnTo>
                    <a:lnTo>
                      <a:pt x="145" y="279"/>
                    </a:lnTo>
                    <a:lnTo>
                      <a:pt x="141" y="279"/>
                    </a:lnTo>
                    <a:lnTo>
                      <a:pt x="137" y="288"/>
                    </a:lnTo>
                    <a:lnTo>
                      <a:pt x="134" y="289"/>
                    </a:lnTo>
                    <a:lnTo>
                      <a:pt x="131" y="299"/>
                    </a:lnTo>
                    <a:lnTo>
                      <a:pt x="128" y="300"/>
                    </a:lnTo>
                    <a:lnTo>
                      <a:pt x="123" y="295"/>
                    </a:lnTo>
                    <a:lnTo>
                      <a:pt x="117" y="294"/>
                    </a:lnTo>
                    <a:lnTo>
                      <a:pt x="112" y="292"/>
                    </a:lnTo>
                    <a:lnTo>
                      <a:pt x="108" y="295"/>
                    </a:lnTo>
                    <a:lnTo>
                      <a:pt x="94" y="285"/>
                    </a:lnTo>
                    <a:lnTo>
                      <a:pt x="91" y="277"/>
                    </a:lnTo>
                    <a:lnTo>
                      <a:pt x="84" y="270"/>
                    </a:lnTo>
                    <a:lnTo>
                      <a:pt x="81" y="272"/>
                    </a:lnTo>
                    <a:lnTo>
                      <a:pt x="79" y="270"/>
                    </a:lnTo>
                    <a:lnTo>
                      <a:pt x="75" y="269"/>
                    </a:lnTo>
                    <a:lnTo>
                      <a:pt x="70" y="265"/>
                    </a:lnTo>
                    <a:lnTo>
                      <a:pt x="70" y="262"/>
                    </a:lnTo>
                    <a:lnTo>
                      <a:pt x="72" y="254"/>
                    </a:lnTo>
                    <a:lnTo>
                      <a:pt x="67" y="254"/>
                    </a:lnTo>
                    <a:lnTo>
                      <a:pt x="57" y="249"/>
                    </a:lnTo>
                    <a:lnTo>
                      <a:pt x="58" y="246"/>
                    </a:lnTo>
                    <a:lnTo>
                      <a:pt x="57" y="234"/>
                    </a:lnTo>
                    <a:lnTo>
                      <a:pt x="60" y="221"/>
                    </a:lnTo>
                    <a:lnTo>
                      <a:pt x="63" y="217"/>
                    </a:lnTo>
                    <a:lnTo>
                      <a:pt x="68" y="217"/>
                    </a:lnTo>
                    <a:lnTo>
                      <a:pt x="71" y="208"/>
                    </a:lnTo>
                    <a:lnTo>
                      <a:pt x="70" y="204"/>
                    </a:lnTo>
                    <a:lnTo>
                      <a:pt x="66" y="202"/>
                    </a:lnTo>
                    <a:lnTo>
                      <a:pt x="59" y="195"/>
                    </a:lnTo>
                    <a:lnTo>
                      <a:pt x="54" y="193"/>
                    </a:lnTo>
                    <a:lnTo>
                      <a:pt x="53" y="190"/>
                    </a:lnTo>
                    <a:lnTo>
                      <a:pt x="56" y="186"/>
                    </a:lnTo>
                    <a:lnTo>
                      <a:pt x="48" y="182"/>
                    </a:lnTo>
                    <a:lnTo>
                      <a:pt x="46" y="182"/>
                    </a:lnTo>
                    <a:lnTo>
                      <a:pt x="44" y="180"/>
                    </a:lnTo>
                    <a:lnTo>
                      <a:pt x="42" y="182"/>
                    </a:lnTo>
                    <a:lnTo>
                      <a:pt x="41" y="182"/>
                    </a:lnTo>
                    <a:lnTo>
                      <a:pt x="41" y="185"/>
                    </a:lnTo>
                    <a:lnTo>
                      <a:pt x="40" y="182"/>
                    </a:lnTo>
                    <a:lnTo>
                      <a:pt x="33" y="180"/>
                    </a:lnTo>
                    <a:lnTo>
                      <a:pt x="26" y="177"/>
                    </a:lnTo>
                    <a:lnTo>
                      <a:pt x="18" y="182"/>
                    </a:lnTo>
                    <a:lnTo>
                      <a:pt x="14" y="182"/>
                    </a:lnTo>
                    <a:lnTo>
                      <a:pt x="8" y="177"/>
                    </a:lnTo>
                    <a:lnTo>
                      <a:pt x="6" y="172"/>
                    </a:lnTo>
                    <a:lnTo>
                      <a:pt x="4" y="170"/>
                    </a:lnTo>
                    <a:lnTo>
                      <a:pt x="3" y="169"/>
                    </a:lnTo>
                    <a:lnTo>
                      <a:pt x="8" y="164"/>
                    </a:lnTo>
                    <a:lnTo>
                      <a:pt x="4" y="156"/>
                    </a:lnTo>
                    <a:lnTo>
                      <a:pt x="2" y="156"/>
                    </a:lnTo>
                    <a:lnTo>
                      <a:pt x="0" y="153"/>
                    </a:lnTo>
                    <a:lnTo>
                      <a:pt x="2" y="153"/>
                    </a:lnTo>
                    <a:lnTo>
                      <a:pt x="0" y="150"/>
                    </a:lnTo>
                    <a:lnTo>
                      <a:pt x="1" y="148"/>
                    </a:lnTo>
                    <a:lnTo>
                      <a:pt x="2" y="148"/>
                    </a:lnTo>
                    <a:lnTo>
                      <a:pt x="0" y="139"/>
                    </a:lnTo>
                    <a:lnTo>
                      <a:pt x="2" y="137"/>
                    </a:lnTo>
                    <a:lnTo>
                      <a:pt x="4" y="136"/>
                    </a:lnTo>
                    <a:lnTo>
                      <a:pt x="6" y="132"/>
                    </a:lnTo>
                    <a:lnTo>
                      <a:pt x="9" y="131"/>
                    </a:lnTo>
                    <a:lnTo>
                      <a:pt x="15" y="133"/>
                    </a:lnTo>
                    <a:lnTo>
                      <a:pt x="17" y="128"/>
                    </a:lnTo>
                    <a:lnTo>
                      <a:pt x="12" y="128"/>
                    </a:lnTo>
                    <a:lnTo>
                      <a:pt x="8" y="124"/>
                    </a:lnTo>
                    <a:lnTo>
                      <a:pt x="7" y="119"/>
                    </a:lnTo>
                    <a:lnTo>
                      <a:pt x="4" y="120"/>
                    </a:lnTo>
                    <a:lnTo>
                      <a:pt x="3" y="113"/>
                    </a:lnTo>
                    <a:lnTo>
                      <a:pt x="8" y="112"/>
                    </a:lnTo>
                    <a:lnTo>
                      <a:pt x="8" y="105"/>
                    </a:lnTo>
                    <a:lnTo>
                      <a:pt x="9" y="105"/>
                    </a:lnTo>
                    <a:lnTo>
                      <a:pt x="9" y="102"/>
                    </a:lnTo>
                    <a:lnTo>
                      <a:pt x="4" y="99"/>
                    </a:lnTo>
                    <a:lnTo>
                      <a:pt x="4" y="94"/>
                    </a:lnTo>
                    <a:lnTo>
                      <a:pt x="3" y="92"/>
                    </a:lnTo>
                    <a:lnTo>
                      <a:pt x="6" y="90"/>
                    </a:lnTo>
                    <a:lnTo>
                      <a:pt x="6" y="83"/>
                    </a:lnTo>
                    <a:lnTo>
                      <a:pt x="6" y="81"/>
                    </a:lnTo>
                    <a:lnTo>
                      <a:pt x="7" y="65"/>
                    </a:lnTo>
                    <a:lnTo>
                      <a:pt x="9" y="64"/>
                    </a:lnTo>
                    <a:lnTo>
                      <a:pt x="25" y="62"/>
                    </a:lnTo>
                    <a:lnTo>
                      <a:pt x="28" y="63"/>
                    </a:lnTo>
                    <a:lnTo>
                      <a:pt x="32" y="65"/>
                    </a:lnTo>
                    <a:lnTo>
                      <a:pt x="39" y="66"/>
                    </a:lnTo>
                    <a:lnTo>
                      <a:pt x="39" y="68"/>
                    </a:lnTo>
                    <a:lnTo>
                      <a:pt x="46" y="66"/>
                    </a:lnTo>
                    <a:lnTo>
                      <a:pt x="48" y="70"/>
                    </a:lnTo>
                    <a:lnTo>
                      <a:pt x="58" y="70"/>
                    </a:lnTo>
                    <a:lnTo>
                      <a:pt x="59" y="68"/>
                    </a:lnTo>
                    <a:lnTo>
                      <a:pt x="63" y="69"/>
                    </a:lnTo>
                    <a:lnTo>
                      <a:pt x="66" y="72"/>
                    </a:lnTo>
                    <a:lnTo>
                      <a:pt x="69" y="70"/>
                    </a:lnTo>
                    <a:lnTo>
                      <a:pt x="71" y="64"/>
                    </a:lnTo>
                    <a:lnTo>
                      <a:pt x="70" y="56"/>
                    </a:lnTo>
                    <a:lnTo>
                      <a:pt x="66" y="48"/>
                    </a:lnTo>
                    <a:lnTo>
                      <a:pt x="67" y="46"/>
                    </a:lnTo>
                    <a:lnTo>
                      <a:pt x="70" y="45"/>
                    </a:lnTo>
                    <a:lnTo>
                      <a:pt x="71" y="43"/>
                    </a:lnTo>
                    <a:lnTo>
                      <a:pt x="79" y="44"/>
                    </a:lnTo>
                    <a:lnTo>
                      <a:pt x="79" y="39"/>
                    </a:lnTo>
                    <a:lnTo>
                      <a:pt x="75" y="30"/>
                    </a:lnTo>
                    <a:lnTo>
                      <a:pt x="77" y="22"/>
                    </a:lnTo>
                    <a:lnTo>
                      <a:pt x="76" y="20"/>
                    </a:lnTo>
                    <a:lnTo>
                      <a:pt x="79" y="20"/>
                    </a:lnTo>
                    <a:lnTo>
                      <a:pt x="78" y="18"/>
                    </a:lnTo>
                    <a:lnTo>
                      <a:pt x="79" y="17"/>
                    </a:lnTo>
                    <a:lnTo>
                      <a:pt x="79" y="15"/>
                    </a:lnTo>
                    <a:lnTo>
                      <a:pt x="83" y="5"/>
                    </a:lnTo>
                    <a:lnTo>
                      <a:pt x="84" y="5"/>
                    </a:lnTo>
                    <a:lnTo>
                      <a:pt x="83" y="2"/>
                    </a:lnTo>
                    <a:lnTo>
                      <a:pt x="91" y="0"/>
                    </a:lnTo>
                    <a:lnTo>
                      <a:pt x="94" y="5"/>
                    </a:lnTo>
                    <a:lnTo>
                      <a:pt x="99" y="9"/>
                    </a:lnTo>
                    <a:lnTo>
                      <a:pt x="106" y="8"/>
                    </a:lnTo>
                    <a:lnTo>
                      <a:pt x="114" y="13"/>
                    </a:lnTo>
                    <a:lnTo>
                      <a:pt x="117" y="13"/>
                    </a:lnTo>
                    <a:lnTo>
                      <a:pt x="119" y="11"/>
                    </a:lnTo>
                    <a:lnTo>
                      <a:pt x="128" y="9"/>
                    </a:lnTo>
                    <a:lnTo>
                      <a:pt x="146" y="10"/>
                    </a:lnTo>
                    <a:lnTo>
                      <a:pt x="147" y="11"/>
                    </a:lnTo>
                    <a:lnTo>
                      <a:pt x="151" y="11"/>
                    </a:lnTo>
                    <a:lnTo>
                      <a:pt x="151" y="18"/>
                    </a:lnTo>
                    <a:lnTo>
                      <a:pt x="155" y="18"/>
                    </a:lnTo>
                    <a:lnTo>
                      <a:pt x="155" y="21"/>
                    </a:lnTo>
                    <a:lnTo>
                      <a:pt x="163" y="22"/>
                    </a:lnTo>
                    <a:lnTo>
                      <a:pt x="171" y="21"/>
                    </a:lnTo>
                    <a:lnTo>
                      <a:pt x="180" y="22"/>
                    </a:lnTo>
                    <a:lnTo>
                      <a:pt x="185" y="20"/>
                    </a:lnTo>
                    <a:lnTo>
                      <a:pt x="185" y="20"/>
                    </a:lnTo>
                    <a:lnTo>
                      <a:pt x="188" y="22"/>
                    </a:lnTo>
                    <a:lnTo>
                      <a:pt x="199" y="23"/>
                    </a:lnTo>
                    <a:lnTo>
                      <a:pt x="200" y="34"/>
                    </a:lnTo>
                    <a:lnTo>
                      <a:pt x="199" y="34"/>
                    </a:lnTo>
                    <a:lnTo>
                      <a:pt x="198" y="30"/>
                    </a:lnTo>
                    <a:lnTo>
                      <a:pt x="196" y="28"/>
                    </a:lnTo>
                    <a:lnTo>
                      <a:pt x="192" y="30"/>
                    </a:lnTo>
                    <a:lnTo>
                      <a:pt x="191" y="30"/>
                    </a:lnTo>
                    <a:lnTo>
                      <a:pt x="191" y="32"/>
                    </a:lnTo>
                    <a:lnTo>
                      <a:pt x="185" y="32"/>
                    </a:lnTo>
                    <a:lnTo>
                      <a:pt x="183" y="32"/>
                    </a:lnTo>
                    <a:lnTo>
                      <a:pt x="183" y="36"/>
                    </a:lnTo>
                    <a:lnTo>
                      <a:pt x="183" y="38"/>
                    </a:lnTo>
                    <a:lnTo>
                      <a:pt x="182" y="42"/>
                    </a:lnTo>
                    <a:lnTo>
                      <a:pt x="183" y="50"/>
                    </a:lnTo>
                    <a:lnTo>
                      <a:pt x="180" y="57"/>
                    </a:lnTo>
                    <a:lnTo>
                      <a:pt x="174" y="61"/>
                    </a:lnTo>
                    <a:lnTo>
                      <a:pt x="171" y="70"/>
                    </a:lnTo>
                    <a:lnTo>
                      <a:pt x="171" y="81"/>
                    </a:lnTo>
                    <a:lnTo>
                      <a:pt x="174" y="86"/>
                    </a:lnTo>
                    <a:lnTo>
                      <a:pt x="177" y="88"/>
                    </a:lnTo>
                    <a:lnTo>
                      <a:pt x="180" y="94"/>
                    </a:lnTo>
                    <a:lnTo>
                      <a:pt x="183" y="104"/>
                    </a:lnTo>
                    <a:lnTo>
                      <a:pt x="185" y="105"/>
                    </a:lnTo>
                    <a:lnTo>
                      <a:pt x="191" y="106"/>
                    </a:lnTo>
                    <a:lnTo>
                      <a:pt x="196" y="112"/>
                    </a:lnTo>
                    <a:lnTo>
                      <a:pt x="201" y="112"/>
                    </a:lnTo>
                    <a:lnTo>
                      <a:pt x="202" y="137"/>
                    </a:lnTo>
                    <a:lnTo>
                      <a:pt x="199" y="137"/>
                    </a:lnTo>
                    <a:lnTo>
                      <a:pt x="199" y="149"/>
                    </a:lnTo>
                    <a:lnTo>
                      <a:pt x="195" y="149"/>
                    </a:lnTo>
                    <a:lnTo>
                      <a:pt x="195" y="143"/>
                    </a:lnTo>
                    <a:lnTo>
                      <a:pt x="186" y="141"/>
                    </a:lnTo>
                    <a:lnTo>
                      <a:pt x="188" y="137"/>
                    </a:lnTo>
                    <a:lnTo>
                      <a:pt x="185" y="132"/>
                    </a:lnTo>
                    <a:lnTo>
                      <a:pt x="183" y="132"/>
                    </a:lnTo>
                    <a:lnTo>
                      <a:pt x="182" y="125"/>
                    </a:lnTo>
                    <a:lnTo>
                      <a:pt x="181" y="124"/>
                    </a:lnTo>
                    <a:lnTo>
                      <a:pt x="175" y="125"/>
                    </a:lnTo>
                    <a:lnTo>
                      <a:pt x="174" y="129"/>
                    </a:lnTo>
                    <a:lnTo>
                      <a:pt x="173" y="130"/>
                    </a:lnTo>
                    <a:lnTo>
                      <a:pt x="174" y="132"/>
                    </a:lnTo>
                    <a:lnTo>
                      <a:pt x="173" y="137"/>
                    </a:lnTo>
                    <a:lnTo>
                      <a:pt x="169" y="137"/>
                    </a:lnTo>
                    <a:lnTo>
                      <a:pt x="166" y="136"/>
                    </a:lnTo>
                    <a:lnTo>
                      <a:pt x="159" y="134"/>
                    </a:lnTo>
                    <a:lnTo>
                      <a:pt x="158" y="142"/>
                    </a:lnTo>
                    <a:lnTo>
                      <a:pt x="157" y="143"/>
                    </a:lnTo>
                    <a:lnTo>
                      <a:pt x="161" y="149"/>
                    </a:lnTo>
                    <a:lnTo>
                      <a:pt x="161" y="153"/>
                    </a:lnTo>
                    <a:lnTo>
                      <a:pt x="159" y="154"/>
                    </a:lnTo>
                    <a:lnTo>
                      <a:pt x="157" y="154"/>
                    </a:lnTo>
                    <a:lnTo>
                      <a:pt x="156" y="160"/>
                    </a:lnTo>
                    <a:lnTo>
                      <a:pt x="160" y="164"/>
                    </a:lnTo>
                    <a:lnTo>
                      <a:pt x="163" y="166"/>
                    </a:lnTo>
                    <a:lnTo>
                      <a:pt x="171" y="176"/>
                    </a:lnTo>
                    <a:lnTo>
                      <a:pt x="169" y="186"/>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35"/>
              <p:cNvSpPr>
                <a:spLocks/>
              </p:cNvSpPr>
              <p:nvPr/>
            </p:nvSpPr>
            <p:spPr bwMode="auto">
              <a:xfrm>
                <a:off x="3892551" y="5262563"/>
                <a:ext cx="320675" cy="476250"/>
              </a:xfrm>
              <a:custGeom>
                <a:avLst/>
                <a:gdLst>
                  <a:gd name="T0" fmla="*/ 166 w 202"/>
                  <a:gd name="T1" fmla="*/ 207 h 300"/>
                  <a:gd name="T2" fmla="*/ 168 w 202"/>
                  <a:gd name="T3" fmla="*/ 232 h 300"/>
                  <a:gd name="T4" fmla="*/ 168 w 202"/>
                  <a:gd name="T5" fmla="*/ 246 h 300"/>
                  <a:gd name="T6" fmla="*/ 161 w 202"/>
                  <a:gd name="T7" fmla="*/ 268 h 300"/>
                  <a:gd name="T8" fmla="*/ 145 w 202"/>
                  <a:gd name="T9" fmla="*/ 279 h 300"/>
                  <a:gd name="T10" fmla="*/ 131 w 202"/>
                  <a:gd name="T11" fmla="*/ 299 h 300"/>
                  <a:gd name="T12" fmla="*/ 112 w 202"/>
                  <a:gd name="T13" fmla="*/ 292 h 300"/>
                  <a:gd name="T14" fmla="*/ 84 w 202"/>
                  <a:gd name="T15" fmla="*/ 270 h 300"/>
                  <a:gd name="T16" fmla="*/ 70 w 202"/>
                  <a:gd name="T17" fmla="*/ 265 h 300"/>
                  <a:gd name="T18" fmla="*/ 57 w 202"/>
                  <a:gd name="T19" fmla="*/ 249 h 300"/>
                  <a:gd name="T20" fmla="*/ 63 w 202"/>
                  <a:gd name="T21" fmla="*/ 217 h 300"/>
                  <a:gd name="T22" fmla="*/ 66 w 202"/>
                  <a:gd name="T23" fmla="*/ 202 h 300"/>
                  <a:gd name="T24" fmla="*/ 56 w 202"/>
                  <a:gd name="T25" fmla="*/ 186 h 300"/>
                  <a:gd name="T26" fmla="*/ 42 w 202"/>
                  <a:gd name="T27" fmla="*/ 182 h 300"/>
                  <a:gd name="T28" fmla="*/ 33 w 202"/>
                  <a:gd name="T29" fmla="*/ 180 h 300"/>
                  <a:gd name="T30" fmla="*/ 8 w 202"/>
                  <a:gd name="T31" fmla="*/ 177 h 300"/>
                  <a:gd name="T32" fmla="*/ 8 w 202"/>
                  <a:gd name="T33" fmla="*/ 164 h 300"/>
                  <a:gd name="T34" fmla="*/ 2 w 202"/>
                  <a:gd name="T35" fmla="*/ 153 h 300"/>
                  <a:gd name="T36" fmla="*/ 0 w 202"/>
                  <a:gd name="T37" fmla="*/ 139 h 300"/>
                  <a:gd name="T38" fmla="*/ 9 w 202"/>
                  <a:gd name="T39" fmla="*/ 131 h 300"/>
                  <a:gd name="T40" fmla="*/ 8 w 202"/>
                  <a:gd name="T41" fmla="*/ 124 h 300"/>
                  <a:gd name="T42" fmla="*/ 8 w 202"/>
                  <a:gd name="T43" fmla="*/ 112 h 300"/>
                  <a:gd name="T44" fmla="*/ 4 w 202"/>
                  <a:gd name="T45" fmla="*/ 99 h 300"/>
                  <a:gd name="T46" fmla="*/ 6 w 202"/>
                  <a:gd name="T47" fmla="*/ 83 h 300"/>
                  <a:gd name="T48" fmla="*/ 25 w 202"/>
                  <a:gd name="T49" fmla="*/ 62 h 300"/>
                  <a:gd name="T50" fmla="*/ 39 w 202"/>
                  <a:gd name="T51" fmla="*/ 68 h 300"/>
                  <a:gd name="T52" fmla="*/ 59 w 202"/>
                  <a:gd name="T53" fmla="*/ 68 h 300"/>
                  <a:gd name="T54" fmla="*/ 71 w 202"/>
                  <a:gd name="T55" fmla="*/ 64 h 300"/>
                  <a:gd name="T56" fmla="*/ 70 w 202"/>
                  <a:gd name="T57" fmla="*/ 45 h 300"/>
                  <a:gd name="T58" fmla="*/ 75 w 202"/>
                  <a:gd name="T59" fmla="*/ 30 h 300"/>
                  <a:gd name="T60" fmla="*/ 78 w 202"/>
                  <a:gd name="T61" fmla="*/ 18 h 300"/>
                  <a:gd name="T62" fmla="*/ 84 w 202"/>
                  <a:gd name="T63" fmla="*/ 5 h 300"/>
                  <a:gd name="T64" fmla="*/ 99 w 202"/>
                  <a:gd name="T65" fmla="*/ 9 h 300"/>
                  <a:gd name="T66" fmla="*/ 119 w 202"/>
                  <a:gd name="T67" fmla="*/ 11 h 300"/>
                  <a:gd name="T68" fmla="*/ 151 w 202"/>
                  <a:gd name="T69" fmla="*/ 11 h 300"/>
                  <a:gd name="T70" fmla="*/ 163 w 202"/>
                  <a:gd name="T71" fmla="*/ 22 h 300"/>
                  <a:gd name="T72" fmla="*/ 185 w 202"/>
                  <a:gd name="T73" fmla="*/ 20 h 300"/>
                  <a:gd name="T74" fmla="*/ 199 w 202"/>
                  <a:gd name="T75" fmla="*/ 34 h 300"/>
                  <a:gd name="T76" fmla="*/ 191 w 202"/>
                  <a:gd name="T77" fmla="*/ 30 h 300"/>
                  <a:gd name="T78" fmla="*/ 183 w 202"/>
                  <a:gd name="T79" fmla="*/ 36 h 300"/>
                  <a:gd name="T80" fmla="*/ 180 w 202"/>
                  <a:gd name="T81" fmla="*/ 57 h 300"/>
                  <a:gd name="T82" fmla="*/ 174 w 202"/>
                  <a:gd name="T83" fmla="*/ 86 h 300"/>
                  <a:gd name="T84" fmla="*/ 185 w 202"/>
                  <a:gd name="T85" fmla="*/ 105 h 300"/>
                  <a:gd name="T86" fmla="*/ 202 w 202"/>
                  <a:gd name="T87" fmla="*/ 137 h 300"/>
                  <a:gd name="T88" fmla="*/ 195 w 202"/>
                  <a:gd name="T89" fmla="*/ 143 h 300"/>
                  <a:gd name="T90" fmla="*/ 183 w 202"/>
                  <a:gd name="T91" fmla="*/ 132 h 300"/>
                  <a:gd name="T92" fmla="*/ 174 w 202"/>
                  <a:gd name="T93" fmla="*/ 129 h 300"/>
                  <a:gd name="T94" fmla="*/ 169 w 202"/>
                  <a:gd name="T95" fmla="*/ 137 h 300"/>
                  <a:gd name="T96" fmla="*/ 157 w 202"/>
                  <a:gd name="T97" fmla="*/ 143 h 300"/>
                  <a:gd name="T98" fmla="*/ 157 w 202"/>
                  <a:gd name="T99" fmla="*/ 154 h 300"/>
                  <a:gd name="T100" fmla="*/ 171 w 202"/>
                  <a:gd name="T101" fmla="*/ 1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300">
                    <a:moveTo>
                      <a:pt x="169" y="186"/>
                    </a:moveTo>
                    <a:lnTo>
                      <a:pt x="165" y="194"/>
                    </a:lnTo>
                    <a:lnTo>
                      <a:pt x="164" y="202"/>
                    </a:lnTo>
                    <a:lnTo>
                      <a:pt x="166" y="207"/>
                    </a:lnTo>
                    <a:lnTo>
                      <a:pt x="166" y="212"/>
                    </a:lnTo>
                    <a:lnTo>
                      <a:pt x="170" y="217"/>
                    </a:lnTo>
                    <a:lnTo>
                      <a:pt x="171" y="227"/>
                    </a:lnTo>
                    <a:lnTo>
                      <a:pt x="168" y="232"/>
                    </a:lnTo>
                    <a:lnTo>
                      <a:pt x="169" y="236"/>
                    </a:lnTo>
                    <a:lnTo>
                      <a:pt x="168" y="240"/>
                    </a:lnTo>
                    <a:lnTo>
                      <a:pt x="163" y="241"/>
                    </a:lnTo>
                    <a:lnTo>
                      <a:pt x="168" y="246"/>
                    </a:lnTo>
                    <a:lnTo>
                      <a:pt x="165" y="251"/>
                    </a:lnTo>
                    <a:lnTo>
                      <a:pt x="166" y="259"/>
                    </a:lnTo>
                    <a:lnTo>
                      <a:pt x="163" y="262"/>
                    </a:lnTo>
                    <a:lnTo>
                      <a:pt x="161" y="268"/>
                    </a:lnTo>
                    <a:lnTo>
                      <a:pt x="157" y="270"/>
                    </a:lnTo>
                    <a:lnTo>
                      <a:pt x="157" y="273"/>
                    </a:lnTo>
                    <a:lnTo>
                      <a:pt x="151" y="280"/>
                    </a:lnTo>
                    <a:lnTo>
                      <a:pt x="145" y="279"/>
                    </a:lnTo>
                    <a:lnTo>
                      <a:pt x="141" y="279"/>
                    </a:lnTo>
                    <a:lnTo>
                      <a:pt x="137" y="288"/>
                    </a:lnTo>
                    <a:lnTo>
                      <a:pt x="134" y="289"/>
                    </a:lnTo>
                    <a:lnTo>
                      <a:pt x="131" y="299"/>
                    </a:lnTo>
                    <a:lnTo>
                      <a:pt x="128" y="300"/>
                    </a:lnTo>
                    <a:lnTo>
                      <a:pt x="123" y="295"/>
                    </a:lnTo>
                    <a:lnTo>
                      <a:pt x="117" y="294"/>
                    </a:lnTo>
                    <a:lnTo>
                      <a:pt x="112" y="292"/>
                    </a:lnTo>
                    <a:lnTo>
                      <a:pt x="108" y="295"/>
                    </a:lnTo>
                    <a:lnTo>
                      <a:pt x="94" y="285"/>
                    </a:lnTo>
                    <a:lnTo>
                      <a:pt x="91" y="277"/>
                    </a:lnTo>
                    <a:lnTo>
                      <a:pt x="84" y="270"/>
                    </a:lnTo>
                    <a:lnTo>
                      <a:pt x="81" y="272"/>
                    </a:lnTo>
                    <a:lnTo>
                      <a:pt x="79" y="270"/>
                    </a:lnTo>
                    <a:lnTo>
                      <a:pt x="75" y="269"/>
                    </a:lnTo>
                    <a:lnTo>
                      <a:pt x="70" y="265"/>
                    </a:lnTo>
                    <a:lnTo>
                      <a:pt x="70" y="262"/>
                    </a:lnTo>
                    <a:lnTo>
                      <a:pt x="72" y="254"/>
                    </a:lnTo>
                    <a:lnTo>
                      <a:pt x="67" y="254"/>
                    </a:lnTo>
                    <a:lnTo>
                      <a:pt x="57" y="249"/>
                    </a:lnTo>
                    <a:lnTo>
                      <a:pt x="58" y="246"/>
                    </a:lnTo>
                    <a:lnTo>
                      <a:pt x="57" y="234"/>
                    </a:lnTo>
                    <a:lnTo>
                      <a:pt x="60" y="221"/>
                    </a:lnTo>
                    <a:lnTo>
                      <a:pt x="63" y="217"/>
                    </a:lnTo>
                    <a:lnTo>
                      <a:pt x="68" y="217"/>
                    </a:lnTo>
                    <a:lnTo>
                      <a:pt x="71" y="208"/>
                    </a:lnTo>
                    <a:lnTo>
                      <a:pt x="70" y="204"/>
                    </a:lnTo>
                    <a:lnTo>
                      <a:pt x="66" y="202"/>
                    </a:lnTo>
                    <a:lnTo>
                      <a:pt x="59" y="195"/>
                    </a:lnTo>
                    <a:lnTo>
                      <a:pt x="54" y="193"/>
                    </a:lnTo>
                    <a:lnTo>
                      <a:pt x="53" y="190"/>
                    </a:lnTo>
                    <a:lnTo>
                      <a:pt x="56" y="186"/>
                    </a:lnTo>
                    <a:lnTo>
                      <a:pt x="48" y="182"/>
                    </a:lnTo>
                    <a:lnTo>
                      <a:pt x="46" y="182"/>
                    </a:lnTo>
                    <a:lnTo>
                      <a:pt x="44" y="180"/>
                    </a:lnTo>
                    <a:lnTo>
                      <a:pt x="42" y="182"/>
                    </a:lnTo>
                    <a:lnTo>
                      <a:pt x="41" y="182"/>
                    </a:lnTo>
                    <a:lnTo>
                      <a:pt x="41" y="185"/>
                    </a:lnTo>
                    <a:lnTo>
                      <a:pt x="40" y="182"/>
                    </a:lnTo>
                    <a:lnTo>
                      <a:pt x="33" y="180"/>
                    </a:lnTo>
                    <a:lnTo>
                      <a:pt x="26" y="177"/>
                    </a:lnTo>
                    <a:lnTo>
                      <a:pt x="18" y="182"/>
                    </a:lnTo>
                    <a:lnTo>
                      <a:pt x="14" y="182"/>
                    </a:lnTo>
                    <a:lnTo>
                      <a:pt x="8" y="177"/>
                    </a:lnTo>
                    <a:lnTo>
                      <a:pt x="6" y="172"/>
                    </a:lnTo>
                    <a:lnTo>
                      <a:pt x="4" y="170"/>
                    </a:lnTo>
                    <a:lnTo>
                      <a:pt x="3" y="169"/>
                    </a:lnTo>
                    <a:lnTo>
                      <a:pt x="8" y="164"/>
                    </a:lnTo>
                    <a:lnTo>
                      <a:pt x="4" y="156"/>
                    </a:lnTo>
                    <a:lnTo>
                      <a:pt x="2" y="156"/>
                    </a:lnTo>
                    <a:lnTo>
                      <a:pt x="0" y="153"/>
                    </a:lnTo>
                    <a:lnTo>
                      <a:pt x="2" y="153"/>
                    </a:lnTo>
                    <a:lnTo>
                      <a:pt x="0" y="150"/>
                    </a:lnTo>
                    <a:lnTo>
                      <a:pt x="1" y="148"/>
                    </a:lnTo>
                    <a:lnTo>
                      <a:pt x="2" y="148"/>
                    </a:lnTo>
                    <a:lnTo>
                      <a:pt x="0" y="139"/>
                    </a:lnTo>
                    <a:lnTo>
                      <a:pt x="2" y="137"/>
                    </a:lnTo>
                    <a:lnTo>
                      <a:pt x="4" y="136"/>
                    </a:lnTo>
                    <a:lnTo>
                      <a:pt x="6" y="132"/>
                    </a:lnTo>
                    <a:lnTo>
                      <a:pt x="9" y="131"/>
                    </a:lnTo>
                    <a:lnTo>
                      <a:pt x="15" y="133"/>
                    </a:lnTo>
                    <a:lnTo>
                      <a:pt x="17" y="128"/>
                    </a:lnTo>
                    <a:lnTo>
                      <a:pt x="12" y="128"/>
                    </a:lnTo>
                    <a:lnTo>
                      <a:pt x="8" y="124"/>
                    </a:lnTo>
                    <a:lnTo>
                      <a:pt x="7" y="119"/>
                    </a:lnTo>
                    <a:lnTo>
                      <a:pt x="4" y="120"/>
                    </a:lnTo>
                    <a:lnTo>
                      <a:pt x="3" y="113"/>
                    </a:lnTo>
                    <a:lnTo>
                      <a:pt x="8" y="112"/>
                    </a:lnTo>
                    <a:lnTo>
                      <a:pt x="8" y="105"/>
                    </a:lnTo>
                    <a:lnTo>
                      <a:pt x="9" y="105"/>
                    </a:lnTo>
                    <a:lnTo>
                      <a:pt x="9" y="102"/>
                    </a:lnTo>
                    <a:lnTo>
                      <a:pt x="4" y="99"/>
                    </a:lnTo>
                    <a:lnTo>
                      <a:pt x="4" y="94"/>
                    </a:lnTo>
                    <a:lnTo>
                      <a:pt x="3" y="92"/>
                    </a:lnTo>
                    <a:lnTo>
                      <a:pt x="6" y="90"/>
                    </a:lnTo>
                    <a:lnTo>
                      <a:pt x="6" y="83"/>
                    </a:lnTo>
                    <a:lnTo>
                      <a:pt x="6" y="81"/>
                    </a:lnTo>
                    <a:lnTo>
                      <a:pt x="7" y="65"/>
                    </a:lnTo>
                    <a:lnTo>
                      <a:pt x="9" y="64"/>
                    </a:lnTo>
                    <a:lnTo>
                      <a:pt x="25" y="62"/>
                    </a:lnTo>
                    <a:lnTo>
                      <a:pt x="28" y="63"/>
                    </a:lnTo>
                    <a:lnTo>
                      <a:pt x="32" y="65"/>
                    </a:lnTo>
                    <a:lnTo>
                      <a:pt x="39" y="66"/>
                    </a:lnTo>
                    <a:lnTo>
                      <a:pt x="39" y="68"/>
                    </a:lnTo>
                    <a:lnTo>
                      <a:pt x="46" y="66"/>
                    </a:lnTo>
                    <a:lnTo>
                      <a:pt x="48" y="70"/>
                    </a:lnTo>
                    <a:lnTo>
                      <a:pt x="58" y="70"/>
                    </a:lnTo>
                    <a:lnTo>
                      <a:pt x="59" y="68"/>
                    </a:lnTo>
                    <a:lnTo>
                      <a:pt x="63" y="69"/>
                    </a:lnTo>
                    <a:lnTo>
                      <a:pt x="66" y="72"/>
                    </a:lnTo>
                    <a:lnTo>
                      <a:pt x="69" y="70"/>
                    </a:lnTo>
                    <a:lnTo>
                      <a:pt x="71" y="64"/>
                    </a:lnTo>
                    <a:lnTo>
                      <a:pt x="70" y="56"/>
                    </a:lnTo>
                    <a:lnTo>
                      <a:pt x="66" y="48"/>
                    </a:lnTo>
                    <a:lnTo>
                      <a:pt x="67" y="46"/>
                    </a:lnTo>
                    <a:lnTo>
                      <a:pt x="70" y="45"/>
                    </a:lnTo>
                    <a:lnTo>
                      <a:pt x="71" y="43"/>
                    </a:lnTo>
                    <a:lnTo>
                      <a:pt x="79" y="44"/>
                    </a:lnTo>
                    <a:lnTo>
                      <a:pt x="79" y="39"/>
                    </a:lnTo>
                    <a:lnTo>
                      <a:pt x="75" y="30"/>
                    </a:lnTo>
                    <a:lnTo>
                      <a:pt x="77" y="22"/>
                    </a:lnTo>
                    <a:lnTo>
                      <a:pt x="76" y="20"/>
                    </a:lnTo>
                    <a:lnTo>
                      <a:pt x="79" y="20"/>
                    </a:lnTo>
                    <a:lnTo>
                      <a:pt x="78" y="18"/>
                    </a:lnTo>
                    <a:lnTo>
                      <a:pt x="79" y="17"/>
                    </a:lnTo>
                    <a:lnTo>
                      <a:pt x="79" y="15"/>
                    </a:lnTo>
                    <a:lnTo>
                      <a:pt x="83" y="5"/>
                    </a:lnTo>
                    <a:lnTo>
                      <a:pt x="84" y="5"/>
                    </a:lnTo>
                    <a:lnTo>
                      <a:pt x="83" y="2"/>
                    </a:lnTo>
                    <a:lnTo>
                      <a:pt x="91" y="0"/>
                    </a:lnTo>
                    <a:lnTo>
                      <a:pt x="94" y="5"/>
                    </a:lnTo>
                    <a:lnTo>
                      <a:pt x="99" y="9"/>
                    </a:lnTo>
                    <a:lnTo>
                      <a:pt x="106" y="8"/>
                    </a:lnTo>
                    <a:lnTo>
                      <a:pt x="114" y="13"/>
                    </a:lnTo>
                    <a:lnTo>
                      <a:pt x="117" y="13"/>
                    </a:lnTo>
                    <a:lnTo>
                      <a:pt x="119" y="11"/>
                    </a:lnTo>
                    <a:lnTo>
                      <a:pt x="128" y="9"/>
                    </a:lnTo>
                    <a:lnTo>
                      <a:pt x="146" y="10"/>
                    </a:lnTo>
                    <a:lnTo>
                      <a:pt x="147" y="11"/>
                    </a:lnTo>
                    <a:lnTo>
                      <a:pt x="151" y="11"/>
                    </a:lnTo>
                    <a:lnTo>
                      <a:pt x="151" y="18"/>
                    </a:lnTo>
                    <a:lnTo>
                      <a:pt x="155" y="18"/>
                    </a:lnTo>
                    <a:lnTo>
                      <a:pt x="155" y="21"/>
                    </a:lnTo>
                    <a:lnTo>
                      <a:pt x="163" y="22"/>
                    </a:lnTo>
                    <a:lnTo>
                      <a:pt x="171" y="21"/>
                    </a:lnTo>
                    <a:lnTo>
                      <a:pt x="180" y="22"/>
                    </a:lnTo>
                    <a:lnTo>
                      <a:pt x="185" y="20"/>
                    </a:lnTo>
                    <a:lnTo>
                      <a:pt x="185" y="20"/>
                    </a:lnTo>
                    <a:lnTo>
                      <a:pt x="188" y="22"/>
                    </a:lnTo>
                    <a:lnTo>
                      <a:pt x="199" y="23"/>
                    </a:lnTo>
                    <a:lnTo>
                      <a:pt x="200" y="34"/>
                    </a:lnTo>
                    <a:lnTo>
                      <a:pt x="199" y="34"/>
                    </a:lnTo>
                    <a:lnTo>
                      <a:pt x="198" y="30"/>
                    </a:lnTo>
                    <a:lnTo>
                      <a:pt x="196" y="28"/>
                    </a:lnTo>
                    <a:lnTo>
                      <a:pt x="192" y="30"/>
                    </a:lnTo>
                    <a:lnTo>
                      <a:pt x="191" y="30"/>
                    </a:lnTo>
                    <a:lnTo>
                      <a:pt x="191" y="32"/>
                    </a:lnTo>
                    <a:lnTo>
                      <a:pt x="185" y="32"/>
                    </a:lnTo>
                    <a:lnTo>
                      <a:pt x="183" y="32"/>
                    </a:lnTo>
                    <a:lnTo>
                      <a:pt x="183" y="36"/>
                    </a:lnTo>
                    <a:lnTo>
                      <a:pt x="183" y="38"/>
                    </a:lnTo>
                    <a:lnTo>
                      <a:pt x="182" y="42"/>
                    </a:lnTo>
                    <a:lnTo>
                      <a:pt x="183" y="50"/>
                    </a:lnTo>
                    <a:lnTo>
                      <a:pt x="180" y="57"/>
                    </a:lnTo>
                    <a:lnTo>
                      <a:pt x="174" y="61"/>
                    </a:lnTo>
                    <a:lnTo>
                      <a:pt x="171" y="70"/>
                    </a:lnTo>
                    <a:lnTo>
                      <a:pt x="171" y="81"/>
                    </a:lnTo>
                    <a:lnTo>
                      <a:pt x="174" y="86"/>
                    </a:lnTo>
                    <a:lnTo>
                      <a:pt x="177" y="88"/>
                    </a:lnTo>
                    <a:lnTo>
                      <a:pt x="180" y="94"/>
                    </a:lnTo>
                    <a:lnTo>
                      <a:pt x="183" y="104"/>
                    </a:lnTo>
                    <a:lnTo>
                      <a:pt x="185" y="105"/>
                    </a:lnTo>
                    <a:lnTo>
                      <a:pt x="191" y="106"/>
                    </a:lnTo>
                    <a:lnTo>
                      <a:pt x="196" y="112"/>
                    </a:lnTo>
                    <a:lnTo>
                      <a:pt x="201" y="112"/>
                    </a:lnTo>
                    <a:lnTo>
                      <a:pt x="202" y="137"/>
                    </a:lnTo>
                    <a:lnTo>
                      <a:pt x="199" y="137"/>
                    </a:lnTo>
                    <a:lnTo>
                      <a:pt x="199" y="149"/>
                    </a:lnTo>
                    <a:lnTo>
                      <a:pt x="195" y="149"/>
                    </a:lnTo>
                    <a:lnTo>
                      <a:pt x="195" y="143"/>
                    </a:lnTo>
                    <a:lnTo>
                      <a:pt x="186" y="141"/>
                    </a:lnTo>
                    <a:lnTo>
                      <a:pt x="188" y="137"/>
                    </a:lnTo>
                    <a:lnTo>
                      <a:pt x="185" y="132"/>
                    </a:lnTo>
                    <a:lnTo>
                      <a:pt x="183" y="132"/>
                    </a:lnTo>
                    <a:lnTo>
                      <a:pt x="182" y="125"/>
                    </a:lnTo>
                    <a:lnTo>
                      <a:pt x="181" y="124"/>
                    </a:lnTo>
                    <a:lnTo>
                      <a:pt x="175" y="125"/>
                    </a:lnTo>
                    <a:lnTo>
                      <a:pt x="174" y="129"/>
                    </a:lnTo>
                    <a:lnTo>
                      <a:pt x="173" y="130"/>
                    </a:lnTo>
                    <a:lnTo>
                      <a:pt x="174" y="132"/>
                    </a:lnTo>
                    <a:lnTo>
                      <a:pt x="173" y="137"/>
                    </a:lnTo>
                    <a:lnTo>
                      <a:pt x="169" y="137"/>
                    </a:lnTo>
                    <a:lnTo>
                      <a:pt x="166" y="136"/>
                    </a:lnTo>
                    <a:lnTo>
                      <a:pt x="159" y="134"/>
                    </a:lnTo>
                    <a:lnTo>
                      <a:pt x="158" y="142"/>
                    </a:lnTo>
                    <a:lnTo>
                      <a:pt x="157" y="143"/>
                    </a:lnTo>
                    <a:lnTo>
                      <a:pt x="161" y="149"/>
                    </a:lnTo>
                    <a:lnTo>
                      <a:pt x="161" y="153"/>
                    </a:lnTo>
                    <a:lnTo>
                      <a:pt x="159" y="154"/>
                    </a:lnTo>
                    <a:lnTo>
                      <a:pt x="157" y="154"/>
                    </a:lnTo>
                    <a:lnTo>
                      <a:pt x="156" y="160"/>
                    </a:lnTo>
                    <a:lnTo>
                      <a:pt x="160" y="164"/>
                    </a:lnTo>
                    <a:lnTo>
                      <a:pt x="163" y="166"/>
                    </a:lnTo>
                    <a:lnTo>
                      <a:pt x="171" y="176"/>
                    </a:lnTo>
                    <a:lnTo>
                      <a:pt x="169" y="186"/>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36"/>
              <p:cNvSpPr>
                <a:spLocks/>
              </p:cNvSpPr>
              <p:nvPr/>
            </p:nvSpPr>
            <p:spPr bwMode="auto">
              <a:xfrm>
                <a:off x="3778251" y="5280025"/>
                <a:ext cx="153988" cy="320675"/>
              </a:xfrm>
              <a:custGeom>
                <a:avLst/>
                <a:gdLst>
                  <a:gd name="T0" fmla="*/ 25 w 97"/>
                  <a:gd name="T1" fmla="*/ 202 h 202"/>
                  <a:gd name="T2" fmla="*/ 17 w 97"/>
                  <a:gd name="T3" fmla="*/ 193 h 202"/>
                  <a:gd name="T4" fmla="*/ 14 w 97"/>
                  <a:gd name="T5" fmla="*/ 188 h 202"/>
                  <a:gd name="T6" fmla="*/ 11 w 97"/>
                  <a:gd name="T7" fmla="*/ 177 h 202"/>
                  <a:gd name="T8" fmla="*/ 8 w 97"/>
                  <a:gd name="T9" fmla="*/ 160 h 202"/>
                  <a:gd name="T10" fmla="*/ 9 w 97"/>
                  <a:gd name="T11" fmla="*/ 139 h 202"/>
                  <a:gd name="T12" fmla="*/ 4 w 97"/>
                  <a:gd name="T13" fmla="*/ 129 h 202"/>
                  <a:gd name="T14" fmla="*/ 5 w 97"/>
                  <a:gd name="T15" fmla="*/ 120 h 202"/>
                  <a:gd name="T16" fmla="*/ 12 w 97"/>
                  <a:gd name="T17" fmla="*/ 115 h 202"/>
                  <a:gd name="T18" fmla="*/ 17 w 97"/>
                  <a:gd name="T19" fmla="*/ 110 h 202"/>
                  <a:gd name="T20" fmla="*/ 19 w 97"/>
                  <a:gd name="T21" fmla="*/ 91 h 202"/>
                  <a:gd name="T22" fmla="*/ 9 w 97"/>
                  <a:gd name="T23" fmla="*/ 81 h 202"/>
                  <a:gd name="T24" fmla="*/ 0 w 97"/>
                  <a:gd name="T25" fmla="*/ 47 h 202"/>
                  <a:gd name="T26" fmla="*/ 2 w 97"/>
                  <a:gd name="T27" fmla="*/ 50 h 202"/>
                  <a:gd name="T28" fmla="*/ 3 w 97"/>
                  <a:gd name="T29" fmla="*/ 46 h 202"/>
                  <a:gd name="T30" fmla="*/ 7 w 97"/>
                  <a:gd name="T31" fmla="*/ 50 h 202"/>
                  <a:gd name="T32" fmla="*/ 11 w 97"/>
                  <a:gd name="T33" fmla="*/ 51 h 202"/>
                  <a:gd name="T34" fmla="*/ 23 w 97"/>
                  <a:gd name="T35" fmla="*/ 56 h 202"/>
                  <a:gd name="T36" fmla="*/ 28 w 97"/>
                  <a:gd name="T37" fmla="*/ 62 h 202"/>
                  <a:gd name="T38" fmla="*/ 30 w 97"/>
                  <a:gd name="T39" fmla="*/ 58 h 202"/>
                  <a:gd name="T40" fmla="*/ 31 w 97"/>
                  <a:gd name="T41" fmla="*/ 48 h 202"/>
                  <a:gd name="T42" fmla="*/ 41 w 97"/>
                  <a:gd name="T43" fmla="*/ 36 h 202"/>
                  <a:gd name="T44" fmla="*/ 57 w 97"/>
                  <a:gd name="T45" fmla="*/ 37 h 202"/>
                  <a:gd name="T46" fmla="*/ 64 w 97"/>
                  <a:gd name="T47" fmla="*/ 37 h 202"/>
                  <a:gd name="T48" fmla="*/ 58 w 97"/>
                  <a:gd name="T49" fmla="*/ 29 h 202"/>
                  <a:gd name="T50" fmla="*/ 61 w 97"/>
                  <a:gd name="T51" fmla="*/ 19 h 202"/>
                  <a:gd name="T52" fmla="*/ 64 w 97"/>
                  <a:gd name="T53" fmla="*/ 6 h 202"/>
                  <a:gd name="T54" fmla="*/ 69 w 97"/>
                  <a:gd name="T55" fmla="*/ 2 h 202"/>
                  <a:gd name="T56" fmla="*/ 72 w 97"/>
                  <a:gd name="T57" fmla="*/ 3 h 202"/>
                  <a:gd name="T58" fmla="*/ 73 w 97"/>
                  <a:gd name="T59" fmla="*/ 0 h 202"/>
                  <a:gd name="T60" fmla="*/ 74 w 97"/>
                  <a:gd name="T61" fmla="*/ 5 h 202"/>
                  <a:gd name="T62" fmla="*/ 81 w 97"/>
                  <a:gd name="T63" fmla="*/ 9 h 202"/>
                  <a:gd name="T64" fmla="*/ 81 w 97"/>
                  <a:gd name="T65" fmla="*/ 16 h 202"/>
                  <a:gd name="T66" fmla="*/ 83 w 97"/>
                  <a:gd name="T67" fmla="*/ 14 h 202"/>
                  <a:gd name="T68" fmla="*/ 85 w 97"/>
                  <a:gd name="T69" fmla="*/ 17 h 202"/>
                  <a:gd name="T70" fmla="*/ 86 w 97"/>
                  <a:gd name="T71" fmla="*/ 24 h 202"/>
                  <a:gd name="T72" fmla="*/ 89 w 97"/>
                  <a:gd name="T73" fmla="*/ 32 h 202"/>
                  <a:gd name="T74" fmla="*/ 86 w 97"/>
                  <a:gd name="T75" fmla="*/ 30 h 202"/>
                  <a:gd name="T76" fmla="*/ 95 w 97"/>
                  <a:gd name="T77" fmla="*/ 43 h 202"/>
                  <a:gd name="T78" fmla="*/ 82 w 97"/>
                  <a:gd name="T79" fmla="*/ 54 h 202"/>
                  <a:gd name="T80" fmla="*/ 78 w 97"/>
                  <a:gd name="T81" fmla="*/ 70 h 202"/>
                  <a:gd name="T82" fmla="*/ 78 w 97"/>
                  <a:gd name="T83" fmla="*/ 81 h 202"/>
                  <a:gd name="T84" fmla="*/ 77 w 97"/>
                  <a:gd name="T85" fmla="*/ 84 h 202"/>
                  <a:gd name="T86" fmla="*/ 81 w 97"/>
                  <a:gd name="T87" fmla="*/ 92 h 202"/>
                  <a:gd name="T88" fmla="*/ 80 w 97"/>
                  <a:gd name="T89" fmla="*/ 95 h 202"/>
                  <a:gd name="T90" fmla="*/ 75 w 97"/>
                  <a:gd name="T91" fmla="*/ 103 h 202"/>
                  <a:gd name="T92" fmla="*/ 80 w 97"/>
                  <a:gd name="T93" fmla="*/ 108 h 202"/>
                  <a:gd name="T94" fmla="*/ 84 w 97"/>
                  <a:gd name="T95" fmla="*/ 117 h 202"/>
                  <a:gd name="T96" fmla="*/ 87 w 97"/>
                  <a:gd name="T97" fmla="*/ 123 h 202"/>
                  <a:gd name="T98" fmla="*/ 78 w 97"/>
                  <a:gd name="T99" fmla="*/ 122 h 202"/>
                  <a:gd name="T100" fmla="*/ 75 w 97"/>
                  <a:gd name="T101" fmla="*/ 126 h 202"/>
                  <a:gd name="T102" fmla="*/ 75 w 97"/>
                  <a:gd name="T103" fmla="*/ 138 h 202"/>
                  <a:gd name="T104" fmla="*/ 72 w 97"/>
                  <a:gd name="T105" fmla="*/ 139 h 202"/>
                  <a:gd name="T106" fmla="*/ 72 w 97"/>
                  <a:gd name="T107" fmla="*/ 143 h 202"/>
                  <a:gd name="T108" fmla="*/ 77 w 97"/>
                  <a:gd name="T109" fmla="*/ 146 h 202"/>
                  <a:gd name="T110" fmla="*/ 75 w 97"/>
                  <a:gd name="T111" fmla="*/ 158 h 202"/>
                  <a:gd name="T112" fmla="*/ 75 w 97"/>
                  <a:gd name="T113" fmla="*/ 159 h 202"/>
                  <a:gd name="T114" fmla="*/ 67 w 97"/>
                  <a:gd name="T115" fmla="*/ 166 h 202"/>
                  <a:gd name="T116" fmla="*/ 59 w 97"/>
                  <a:gd name="T117" fmla="*/ 184 h 202"/>
                  <a:gd name="T118" fmla="*/ 47 w 97"/>
                  <a:gd name="T119" fmla="*/ 188 h 202"/>
                  <a:gd name="T120" fmla="*/ 26 w 97"/>
                  <a:gd name="T12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 h="202">
                    <a:moveTo>
                      <a:pt x="26" y="202"/>
                    </a:moveTo>
                    <a:lnTo>
                      <a:pt x="25" y="202"/>
                    </a:lnTo>
                    <a:lnTo>
                      <a:pt x="24" y="198"/>
                    </a:lnTo>
                    <a:lnTo>
                      <a:pt x="17" y="193"/>
                    </a:lnTo>
                    <a:lnTo>
                      <a:pt x="17" y="190"/>
                    </a:lnTo>
                    <a:lnTo>
                      <a:pt x="14" y="188"/>
                    </a:lnTo>
                    <a:lnTo>
                      <a:pt x="14" y="184"/>
                    </a:lnTo>
                    <a:lnTo>
                      <a:pt x="11" y="177"/>
                    </a:lnTo>
                    <a:lnTo>
                      <a:pt x="11" y="165"/>
                    </a:lnTo>
                    <a:lnTo>
                      <a:pt x="8" y="160"/>
                    </a:lnTo>
                    <a:lnTo>
                      <a:pt x="9" y="156"/>
                    </a:lnTo>
                    <a:lnTo>
                      <a:pt x="9" y="139"/>
                    </a:lnTo>
                    <a:lnTo>
                      <a:pt x="2" y="134"/>
                    </a:lnTo>
                    <a:lnTo>
                      <a:pt x="4" y="129"/>
                    </a:lnTo>
                    <a:lnTo>
                      <a:pt x="3" y="124"/>
                    </a:lnTo>
                    <a:lnTo>
                      <a:pt x="5" y="120"/>
                    </a:lnTo>
                    <a:lnTo>
                      <a:pt x="8" y="117"/>
                    </a:lnTo>
                    <a:lnTo>
                      <a:pt x="12" y="115"/>
                    </a:lnTo>
                    <a:lnTo>
                      <a:pt x="13" y="112"/>
                    </a:lnTo>
                    <a:lnTo>
                      <a:pt x="17" y="110"/>
                    </a:lnTo>
                    <a:lnTo>
                      <a:pt x="21" y="100"/>
                    </a:lnTo>
                    <a:lnTo>
                      <a:pt x="19" y="91"/>
                    </a:lnTo>
                    <a:lnTo>
                      <a:pt x="14" y="84"/>
                    </a:lnTo>
                    <a:lnTo>
                      <a:pt x="9" y="81"/>
                    </a:lnTo>
                    <a:lnTo>
                      <a:pt x="4" y="69"/>
                    </a:lnTo>
                    <a:lnTo>
                      <a:pt x="0" y="47"/>
                    </a:lnTo>
                    <a:lnTo>
                      <a:pt x="2" y="48"/>
                    </a:lnTo>
                    <a:lnTo>
                      <a:pt x="2" y="50"/>
                    </a:lnTo>
                    <a:lnTo>
                      <a:pt x="5" y="53"/>
                    </a:lnTo>
                    <a:lnTo>
                      <a:pt x="3" y="46"/>
                    </a:lnTo>
                    <a:lnTo>
                      <a:pt x="7" y="47"/>
                    </a:lnTo>
                    <a:lnTo>
                      <a:pt x="7" y="50"/>
                    </a:lnTo>
                    <a:lnTo>
                      <a:pt x="8" y="49"/>
                    </a:lnTo>
                    <a:lnTo>
                      <a:pt x="11" y="51"/>
                    </a:lnTo>
                    <a:lnTo>
                      <a:pt x="23" y="59"/>
                    </a:lnTo>
                    <a:lnTo>
                      <a:pt x="23" y="56"/>
                    </a:lnTo>
                    <a:lnTo>
                      <a:pt x="27" y="56"/>
                    </a:lnTo>
                    <a:lnTo>
                      <a:pt x="28" y="62"/>
                    </a:lnTo>
                    <a:lnTo>
                      <a:pt x="30" y="62"/>
                    </a:lnTo>
                    <a:lnTo>
                      <a:pt x="30" y="58"/>
                    </a:lnTo>
                    <a:lnTo>
                      <a:pt x="31" y="58"/>
                    </a:lnTo>
                    <a:lnTo>
                      <a:pt x="31" y="48"/>
                    </a:lnTo>
                    <a:lnTo>
                      <a:pt x="31" y="45"/>
                    </a:lnTo>
                    <a:lnTo>
                      <a:pt x="41" y="36"/>
                    </a:lnTo>
                    <a:lnTo>
                      <a:pt x="42" y="38"/>
                    </a:lnTo>
                    <a:lnTo>
                      <a:pt x="57" y="37"/>
                    </a:lnTo>
                    <a:lnTo>
                      <a:pt x="61" y="38"/>
                    </a:lnTo>
                    <a:lnTo>
                      <a:pt x="64" y="37"/>
                    </a:lnTo>
                    <a:lnTo>
                      <a:pt x="59" y="33"/>
                    </a:lnTo>
                    <a:lnTo>
                      <a:pt x="58" y="29"/>
                    </a:lnTo>
                    <a:lnTo>
                      <a:pt x="61" y="26"/>
                    </a:lnTo>
                    <a:lnTo>
                      <a:pt x="61" y="19"/>
                    </a:lnTo>
                    <a:lnTo>
                      <a:pt x="64" y="10"/>
                    </a:lnTo>
                    <a:lnTo>
                      <a:pt x="64" y="6"/>
                    </a:lnTo>
                    <a:lnTo>
                      <a:pt x="66" y="6"/>
                    </a:lnTo>
                    <a:lnTo>
                      <a:pt x="69" y="2"/>
                    </a:lnTo>
                    <a:lnTo>
                      <a:pt x="72" y="1"/>
                    </a:lnTo>
                    <a:lnTo>
                      <a:pt x="72" y="3"/>
                    </a:lnTo>
                    <a:lnTo>
                      <a:pt x="72" y="3"/>
                    </a:lnTo>
                    <a:lnTo>
                      <a:pt x="73" y="0"/>
                    </a:lnTo>
                    <a:lnTo>
                      <a:pt x="77" y="1"/>
                    </a:lnTo>
                    <a:lnTo>
                      <a:pt x="74" y="5"/>
                    </a:lnTo>
                    <a:lnTo>
                      <a:pt x="73" y="9"/>
                    </a:lnTo>
                    <a:lnTo>
                      <a:pt x="81" y="9"/>
                    </a:lnTo>
                    <a:lnTo>
                      <a:pt x="83" y="10"/>
                    </a:lnTo>
                    <a:lnTo>
                      <a:pt x="81" y="16"/>
                    </a:lnTo>
                    <a:lnTo>
                      <a:pt x="83" y="16"/>
                    </a:lnTo>
                    <a:lnTo>
                      <a:pt x="83" y="14"/>
                    </a:lnTo>
                    <a:lnTo>
                      <a:pt x="85" y="14"/>
                    </a:lnTo>
                    <a:lnTo>
                      <a:pt x="85" y="17"/>
                    </a:lnTo>
                    <a:lnTo>
                      <a:pt x="87" y="18"/>
                    </a:lnTo>
                    <a:lnTo>
                      <a:pt x="86" y="24"/>
                    </a:lnTo>
                    <a:lnTo>
                      <a:pt x="90" y="30"/>
                    </a:lnTo>
                    <a:lnTo>
                      <a:pt x="89" y="32"/>
                    </a:lnTo>
                    <a:lnTo>
                      <a:pt x="87" y="30"/>
                    </a:lnTo>
                    <a:lnTo>
                      <a:pt x="86" y="30"/>
                    </a:lnTo>
                    <a:lnTo>
                      <a:pt x="87" y="40"/>
                    </a:lnTo>
                    <a:lnTo>
                      <a:pt x="95" y="43"/>
                    </a:lnTo>
                    <a:lnTo>
                      <a:pt x="97" y="51"/>
                    </a:lnTo>
                    <a:lnTo>
                      <a:pt x="82" y="54"/>
                    </a:lnTo>
                    <a:lnTo>
                      <a:pt x="80" y="55"/>
                    </a:lnTo>
                    <a:lnTo>
                      <a:pt x="78" y="70"/>
                    </a:lnTo>
                    <a:lnTo>
                      <a:pt x="79" y="73"/>
                    </a:lnTo>
                    <a:lnTo>
                      <a:pt x="78" y="81"/>
                    </a:lnTo>
                    <a:lnTo>
                      <a:pt x="75" y="82"/>
                    </a:lnTo>
                    <a:lnTo>
                      <a:pt x="77" y="84"/>
                    </a:lnTo>
                    <a:lnTo>
                      <a:pt x="77" y="89"/>
                    </a:lnTo>
                    <a:lnTo>
                      <a:pt x="81" y="92"/>
                    </a:lnTo>
                    <a:lnTo>
                      <a:pt x="81" y="94"/>
                    </a:lnTo>
                    <a:lnTo>
                      <a:pt x="80" y="95"/>
                    </a:lnTo>
                    <a:lnTo>
                      <a:pt x="80" y="102"/>
                    </a:lnTo>
                    <a:lnTo>
                      <a:pt x="75" y="103"/>
                    </a:lnTo>
                    <a:lnTo>
                      <a:pt x="77" y="110"/>
                    </a:lnTo>
                    <a:lnTo>
                      <a:pt x="80" y="108"/>
                    </a:lnTo>
                    <a:lnTo>
                      <a:pt x="80" y="114"/>
                    </a:lnTo>
                    <a:lnTo>
                      <a:pt x="84" y="117"/>
                    </a:lnTo>
                    <a:lnTo>
                      <a:pt x="89" y="117"/>
                    </a:lnTo>
                    <a:lnTo>
                      <a:pt x="87" y="123"/>
                    </a:lnTo>
                    <a:lnTo>
                      <a:pt x="82" y="121"/>
                    </a:lnTo>
                    <a:lnTo>
                      <a:pt x="78" y="122"/>
                    </a:lnTo>
                    <a:lnTo>
                      <a:pt x="77" y="125"/>
                    </a:lnTo>
                    <a:lnTo>
                      <a:pt x="75" y="126"/>
                    </a:lnTo>
                    <a:lnTo>
                      <a:pt x="72" y="129"/>
                    </a:lnTo>
                    <a:lnTo>
                      <a:pt x="75" y="138"/>
                    </a:lnTo>
                    <a:lnTo>
                      <a:pt x="73" y="138"/>
                    </a:lnTo>
                    <a:lnTo>
                      <a:pt x="72" y="139"/>
                    </a:lnTo>
                    <a:lnTo>
                      <a:pt x="75" y="143"/>
                    </a:lnTo>
                    <a:lnTo>
                      <a:pt x="72" y="143"/>
                    </a:lnTo>
                    <a:lnTo>
                      <a:pt x="75" y="146"/>
                    </a:lnTo>
                    <a:lnTo>
                      <a:pt x="77" y="146"/>
                    </a:lnTo>
                    <a:lnTo>
                      <a:pt x="80" y="153"/>
                    </a:lnTo>
                    <a:lnTo>
                      <a:pt x="75" y="158"/>
                    </a:lnTo>
                    <a:lnTo>
                      <a:pt x="77" y="160"/>
                    </a:lnTo>
                    <a:lnTo>
                      <a:pt x="75" y="159"/>
                    </a:lnTo>
                    <a:lnTo>
                      <a:pt x="69" y="167"/>
                    </a:lnTo>
                    <a:lnTo>
                      <a:pt x="67" y="166"/>
                    </a:lnTo>
                    <a:lnTo>
                      <a:pt x="61" y="168"/>
                    </a:lnTo>
                    <a:lnTo>
                      <a:pt x="59" y="184"/>
                    </a:lnTo>
                    <a:lnTo>
                      <a:pt x="55" y="186"/>
                    </a:lnTo>
                    <a:lnTo>
                      <a:pt x="47" y="188"/>
                    </a:lnTo>
                    <a:lnTo>
                      <a:pt x="36" y="199"/>
                    </a:lnTo>
                    <a:lnTo>
                      <a:pt x="26" y="202"/>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37"/>
              <p:cNvSpPr>
                <a:spLocks/>
              </p:cNvSpPr>
              <p:nvPr/>
            </p:nvSpPr>
            <p:spPr bwMode="auto">
              <a:xfrm>
                <a:off x="3778251" y="5280025"/>
                <a:ext cx="153988" cy="320675"/>
              </a:xfrm>
              <a:custGeom>
                <a:avLst/>
                <a:gdLst>
                  <a:gd name="T0" fmla="*/ 25 w 97"/>
                  <a:gd name="T1" fmla="*/ 202 h 202"/>
                  <a:gd name="T2" fmla="*/ 17 w 97"/>
                  <a:gd name="T3" fmla="*/ 193 h 202"/>
                  <a:gd name="T4" fmla="*/ 14 w 97"/>
                  <a:gd name="T5" fmla="*/ 188 h 202"/>
                  <a:gd name="T6" fmla="*/ 11 w 97"/>
                  <a:gd name="T7" fmla="*/ 177 h 202"/>
                  <a:gd name="T8" fmla="*/ 8 w 97"/>
                  <a:gd name="T9" fmla="*/ 160 h 202"/>
                  <a:gd name="T10" fmla="*/ 9 w 97"/>
                  <a:gd name="T11" fmla="*/ 139 h 202"/>
                  <a:gd name="T12" fmla="*/ 4 w 97"/>
                  <a:gd name="T13" fmla="*/ 129 h 202"/>
                  <a:gd name="T14" fmla="*/ 5 w 97"/>
                  <a:gd name="T15" fmla="*/ 120 h 202"/>
                  <a:gd name="T16" fmla="*/ 12 w 97"/>
                  <a:gd name="T17" fmla="*/ 115 h 202"/>
                  <a:gd name="T18" fmla="*/ 17 w 97"/>
                  <a:gd name="T19" fmla="*/ 110 h 202"/>
                  <a:gd name="T20" fmla="*/ 19 w 97"/>
                  <a:gd name="T21" fmla="*/ 91 h 202"/>
                  <a:gd name="T22" fmla="*/ 9 w 97"/>
                  <a:gd name="T23" fmla="*/ 81 h 202"/>
                  <a:gd name="T24" fmla="*/ 0 w 97"/>
                  <a:gd name="T25" fmla="*/ 47 h 202"/>
                  <a:gd name="T26" fmla="*/ 2 w 97"/>
                  <a:gd name="T27" fmla="*/ 50 h 202"/>
                  <a:gd name="T28" fmla="*/ 3 w 97"/>
                  <a:gd name="T29" fmla="*/ 46 h 202"/>
                  <a:gd name="T30" fmla="*/ 7 w 97"/>
                  <a:gd name="T31" fmla="*/ 50 h 202"/>
                  <a:gd name="T32" fmla="*/ 11 w 97"/>
                  <a:gd name="T33" fmla="*/ 51 h 202"/>
                  <a:gd name="T34" fmla="*/ 23 w 97"/>
                  <a:gd name="T35" fmla="*/ 56 h 202"/>
                  <a:gd name="T36" fmla="*/ 28 w 97"/>
                  <a:gd name="T37" fmla="*/ 62 h 202"/>
                  <a:gd name="T38" fmla="*/ 30 w 97"/>
                  <a:gd name="T39" fmla="*/ 58 h 202"/>
                  <a:gd name="T40" fmla="*/ 31 w 97"/>
                  <a:gd name="T41" fmla="*/ 48 h 202"/>
                  <a:gd name="T42" fmla="*/ 41 w 97"/>
                  <a:gd name="T43" fmla="*/ 36 h 202"/>
                  <a:gd name="T44" fmla="*/ 57 w 97"/>
                  <a:gd name="T45" fmla="*/ 37 h 202"/>
                  <a:gd name="T46" fmla="*/ 64 w 97"/>
                  <a:gd name="T47" fmla="*/ 37 h 202"/>
                  <a:gd name="T48" fmla="*/ 58 w 97"/>
                  <a:gd name="T49" fmla="*/ 29 h 202"/>
                  <a:gd name="T50" fmla="*/ 61 w 97"/>
                  <a:gd name="T51" fmla="*/ 19 h 202"/>
                  <a:gd name="T52" fmla="*/ 64 w 97"/>
                  <a:gd name="T53" fmla="*/ 6 h 202"/>
                  <a:gd name="T54" fmla="*/ 69 w 97"/>
                  <a:gd name="T55" fmla="*/ 2 h 202"/>
                  <a:gd name="T56" fmla="*/ 72 w 97"/>
                  <a:gd name="T57" fmla="*/ 3 h 202"/>
                  <a:gd name="T58" fmla="*/ 73 w 97"/>
                  <a:gd name="T59" fmla="*/ 0 h 202"/>
                  <a:gd name="T60" fmla="*/ 74 w 97"/>
                  <a:gd name="T61" fmla="*/ 5 h 202"/>
                  <a:gd name="T62" fmla="*/ 81 w 97"/>
                  <a:gd name="T63" fmla="*/ 9 h 202"/>
                  <a:gd name="T64" fmla="*/ 81 w 97"/>
                  <a:gd name="T65" fmla="*/ 16 h 202"/>
                  <a:gd name="T66" fmla="*/ 83 w 97"/>
                  <a:gd name="T67" fmla="*/ 14 h 202"/>
                  <a:gd name="T68" fmla="*/ 85 w 97"/>
                  <a:gd name="T69" fmla="*/ 17 h 202"/>
                  <a:gd name="T70" fmla="*/ 86 w 97"/>
                  <a:gd name="T71" fmla="*/ 24 h 202"/>
                  <a:gd name="T72" fmla="*/ 89 w 97"/>
                  <a:gd name="T73" fmla="*/ 32 h 202"/>
                  <a:gd name="T74" fmla="*/ 86 w 97"/>
                  <a:gd name="T75" fmla="*/ 30 h 202"/>
                  <a:gd name="T76" fmla="*/ 95 w 97"/>
                  <a:gd name="T77" fmla="*/ 43 h 202"/>
                  <a:gd name="T78" fmla="*/ 82 w 97"/>
                  <a:gd name="T79" fmla="*/ 54 h 202"/>
                  <a:gd name="T80" fmla="*/ 78 w 97"/>
                  <a:gd name="T81" fmla="*/ 70 h 202"/>
                  <a:gd name="T82" fmla="*/ 78 w 97"/>
                  <a:gd name="T83" fmla="*/ 81 h 202"/>
                  <a:gd name="T84" fmla="*/ 77 w 97"/>
                  <a:gd name="T85" fmla="*/ 84 h 202"/>
                  <a:gd name="T86" fmla="*/ 81 w 97"/>
                  <a:gd name="T87" fmla="*/ 92 h 202"/>
                  <a:gd name="T88" fmla="*/ 80 w 97"/>
                  <a:gd name="T89" fmla="*/ 95 h 202"/>
                  <a:gd name="T90" fmla="*/ 75 w 97"/>
                  <a:gd name="T91" fmla="*/ 103 h 202"/>
                  <a:gd name="T92" fmla="*/ 80 w 97"/>
                  <a:gd name="T93" fmla="*/ 108 h 202"/>
                  <a:gd name="T94" fmla="*/ 84 w 97"/>
                  <a:gd name="T95" fmla="*/ 117 h 202"/>
                  <a:gd name="T96" fmla="*/ 87 w 97"/>
                  <a:gd name="T97" fmla="*/ 123 h 202"/>
                  <a:gd name="T98" fmla="*/ 78 w 97"/>
                  <a:gd name="T99" fmla="*/ 122 h 202"/>
                  <a:gd name="T100" fmla="*/ 75 w 97"/>
                  <a:gd name="T101" fmla="*/ 126 h 202"/>
                  <a:gd name="T102" fmla="*/ 75 w 97"/>
                  <a:gd name="T103" fmla="*/ 138 h 202"/>
                  <a:gd name="T104" fmla="*/ 72 w 97"/>
                  <a:gd name="T105" fmla="*/ 139 h 202"/>
                  <a:gd name="T106" fmla="*/ 72 w 97"/>
                  <a:gd name="T107" fmla="*/ 143 h 202"/>
                  <a:gd name="T108" fmla="*/ 77 w 97"/>
                  <a:gd name="T109" fmla="*/ 146 h 202"/>
                  <a:gd name="T110" fmla="*/ 75 w 97"/>
                  <a:gd name="T111" fmla="*/ 158 h 202"/>
                  <a:gd name="T112" fmla="*/ 75 w 97"/>
                  <a:gd name="T113" fmla="*/ 159 h 202"/>
                  <a:gd name="T114" fmla="*/ 67 w 97"/>
                  <a:gd name="T115" fmla="*/ 166 h 202"/>
                  <a:gd name="T116" fmla="*/ 59 w 97"/>
                  <a:gd name="T117" fmla="*/ 184 h 202"/>
                  <a:gd name="T118" fmla="*/ 47 w 97"/>
                  <a:gd name="T119" fmla="*/ 188 h 202"/>
                  <a:gd name="T120" fmla="*/ 26 w 97"/>
                  <a:gd name="T12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 h="202">
                    <a:moveTo>
                      <a:pt x="26" y="202"/>
                    </a:moveTo>
                    <a:lnTo>
                      <a:pt x="25" y="202"/>
                    </a:lnTo>
                    <a:lnTo>
                      <a:pt x="24" y="198"/>
                    </a:lnTo>
                    <a:lnTo>
                      <a:pt x="17" y="193"/>
                    </a:lnTo>
                    <a:lnTo>
                      <a:pt x="17" y="190"/>
                    </a:lnTo>
                    <a:lnTo>
                      <a:pt x="14" y="188"/>
                    </a:lnTo>
                    <a:lnTo>
                      <a:pt x="14" y="184"/>
                    </a:lnTo>
                    <a:lnTo>
                      <a:pt x="11" y="177"/>
                    </a:lnTo>
                    <a:lnTo>
                      <a:pt x="11" y="165"/>
                    </a:lnTo>
                    <a:lnTo>
                      <a:pt x="8" y="160"/>
                    </a:lnTo>
                    <a:lnTo>
                      <a:pt x="9" y="156"/>
                    </a:lnTo>
                    <a:lnTo>
                      <a:pt x="9" y="139"/>
                    </a:lnTo>
                    <a:lnTo>
                      <a:pt x="2" y="134"/>
                    </a:lnTo>
                    <a:lnTo>
                      <a:pt x="4" y="129"/>
                    </a:lnTo>
                    <a:lnTo>
                      <a:pt x="3" y="124"/>
                    </a:lnTo>
                    <a:lnTo>
                      <a:pt x="5" y="120"/>
                    </a:lnTo>
                    <a:lnTo>
                      <a:pt x="8" y="117"/>
                    </a:lnTo>
                    <a:lnTo>
                      <a:pt x="12" y="115"/>
                    </a:lnTo>
                    <a:lnTo>
                      <a:pt x="13" y="112"/>
                    </a:lnTo>
                    <a:lnTo>
                      <a:pt x="17" y="110"/>
                    </a:lnTo>
                    <a:lnTo>
                      <a:pt x="21" y="100"/>
                    </a:lnTo>
                    <a:lnTo>
                      <a:pt x="19" y="91"/>
                    </a:lnTo>
                    <a:lnTo>
                      <a:pt x="14" y="84"/>
                    </a:lnTo>
                    <a:lnTo>
                      <a:pt x="9" y="81"/>
                    </a:lnTo>
                    <a:lnTo>
                      <a:pt x="4" y="69"/>
                    </a:lnTo>
                    <a:lnTo>
                      <a:pt x="0" y="47"/>
                    </a:lnTo>
                    <a:lnTo>
                      <a:pt x="2" y="48"/>
                    </a:lnTo>
                    <a:lnTo>
                      <a:pt x="2" y="50"/>
                    </a:lnTo>
                    <a:lnTo>
                      <a:pt x="5" y="53"/>
                    </a:lnTo>
                    <a:lnTo>
                      <a:pt x="3" y="46"/>
                    </a:lnTo>
                    <a:lnTo>
                      <a:pt x="7" y="47"/>
                    </a:lnTo>
                    <a:lnTo>
                      <a:pt x="7" y="50"/>
                    </a:lnTo>
                    <a:lnTo>
                      <a:pt x="8" y="49"/>
                    </a:lnTo>
                    <a:lnTo>
                      <a:pt x="11" y="51"/>
                    </a:lnTo>
                    <a:lnTo>
                      <a:pt x="23" y="59"/>
                    </a:lnTo>
                    <a:lnTo>
                      <a:pt x="23" y="56"/>
                    </a:lnTo>
                    <a:lnTo>
                      <a:pt x="27" y="56"/>
                    </a:lnTo>
                    <a:lnTo>
                      <a:pt x="28" y="62"/>
                    </a:lnTo>
                    <a:lnTo>
                      <a:pt x="30" y="62"/>
                    </a:lnTo>
                    <a:lnTo>
                      <a:pt x="30" y="58"/>
                    </a:lnTo>
                    <a:lnTo>
                      <a:pt x="31" y="58"/>
                    </a:lnTo>
                    <a:lnTo>
                      <a:pt x="31" y="48"/>
                    </a:lnTo>
                    <a:lnTo>
                      <a:pt x="31" y="45"/>
                    </a:lnTo>
                    <a:lnTo>
                      <a:pt x="41" y="36"/>
                    </a:lnTo>
                    <a:lnTo>
                      <a:pt x="42" y="38"/>
                    </a:lnTo>
                    <a:lnTo>
                      <a:pt x="57" y="37"/>
                    </a:lnTo>
                    <a:lnTo>
                      <a:pt x="61" y="38"/>
                    </a:lnTo>
                    <a:lnTo>
                      <a:pt x="64" y="37"/>
                    </a:lnTo>
                    <a:lnTo>
                      <a:pt x="59" y="33"/>
                    </a:lnTo>
                    <a:lnTo>
                      <a:pt x="58" y="29"/>
                    </a:lnTo>
                    <a:lnTo>
                      <a:pt x="61" y="26"/>
                    </a:lnTo>
                    <a:lnTo>
                      <a:pt x="61" y="19"/>
                    </a:lnTo>
                    <a:lnTo>
                      <a:pt x="64" y="10"/>
                    </a:lnTo>
                    <a:lnTo>
                      <a:pt x="64" y="6"/>
                    </a:lnTo>
                    <a:lnTo>
                      <a:pt x="66" y="6"/>
                    </a:lnTo>
                    <a:lnTo>
                      <a:pt x="69" y="2"/>
                    </a:lnTo>
                    <a:lnTo>
                      <a:pt x="72" y="1"/>
                    </a:lnTo>
                    <a:lnTo>
                      <a:pt x="72" y="3"/>
                    </a:lnTo>
                    <a:lnTo>
                      <a:pt x="72" y="3"/>
                    </a:lnTo>
                    <a:lnTo>
                      <a:pt x="73" y="0"/>
                    </a:lnTo>
                    <a:lnTo>
                      <a:pt x="77" y="1"/>
                    </a:lnTo>
                    <a:lnTo>
                      <a:pt x="74" y="5"/>
                    </a:lnTo>
                    <a:lnTo>
                      <a:pt x="73" y="9"/>
                    </a:lnTo>
                    <a:lnTo>
                      <a:pt x="81" y="9"/>
                    </a:lnTo>
                    <a:lnTo>
                      <a:pt x="83" y="10"/>
                    </a:lnTo>
                    <a:lnTo>
                      <a:pt x="81" y="16"/>
                    </a:lnTo>
                    <a:lnTo>
                      <a:pt x="83" y="16"/>
                    </a:lnTo>
                    <a:lnTo>
                      <a:pt x="83" y="14"/>
                    </a:lnTo>
                    <a:lnTo>
                      <a:pt x="85" y="14"/>
                    </a:lnTo>
                    <a:lnTo>
                      <a:pt x="85" y="17"/>
                    </a:lnTo>
                    <a:lnTo>
                      <a:pt x="87" y="18"/>
                    </a:lnTo>
                    <a:lnTo>
                      <a:pt x="86" y="24"/>
                    </a:lnTo>
                    <a:lnTo>
                      <a:pt x="90" y="30"/>
                    </a:lnTo>
                    <a:lnTo>
                      <a:pt x="89" y="32"/>
                    </a:lnTo>
                    <a:lnTo>
                      <a:pt x="87" y="30"/>
                    </a:lnTo>
                    <a:lnTo>
                      <a:pt x="86" y="30"/>
                    </a:lnTo>
                    <a:lnTo>
                      <a:pt x="87" y="40"/>
                    </a:lnTo>
                    <a:lnTo>
                      <a:pt x="95" y="43"/>
                    </a:lnTo>
                    <a:lnTo>
                      <a:pt x="97" y="51"/>
                    </a:lnTo>
                    <a:lnTo>
                      <a:pt x="82" y="54"/>
                    </a:lnTo>
                    <a:lnTo>
                      <a:pt x="80" y="55"/>
                    </a:lnTo>
                    <a:lnTo>
                      <a:pt x="78" y="70"/>
                    </a:lnTo>
                    <a:lnTo>
                      <a:pt x="79" y="73"/>
                    </a:lnTo>
                    <a:lnTo>
                      <a:pt x="78" y="81"/>
                    </a:lnTo>
                    <a:lnTo>
                      <a:pt x="75" y="82"/>
                    </a:lnTo>
                    <a:lnTo>
                      <a:pt x="77" y="84"/>
                    </a:lnTo>
                    <a:lnTo>
                      <a:pt x="77" y="89"/>
                    </a:lnTo>
                    <a:lnTo>
                      <a:pt x="81" y="92"/>
                    </a:lnTo>
                    <a:lnTo>
                      <a:pt x="81" y="94"/>
                    </a:lnTo>
                    <a:lnTo>
                      <a:pt x="80" y="95"/>
                    </a:lnTo>
                    <a:lnTo>
                      <a:pt x="80" y="102"/>
                    </a:lnTo>
                    <a:lnTo>
                      <a:pt x="75" y="103"/>
                    </a:lnTo>
                    <a:lnTo>
                      <a:pt x="77" y="110"/>
                    </a:lnTo>
                    <a:lnTo>
                      <a:pt x="80" y="108"/>
                    </a:lnTo>
                    <a:lnTo>
                      <a:pt x="80" y="114"/>
                    </a:lnTo>
                    <a:lnTo>
                      <a:pt x="84" y="117"/>
                    </a:lnTo>
                    <a:lnTo>
                      <a:pt x="89" y="117"/>
                    </a:lnTo>
                    <a:lnTo>
                      <a:pt x="87" y="123"/>
                    </a:lnTo>
                    <a:lnTo>
                      <a:pt x="82" y="121"/>
                    </a:lnTo>
                    <a:lnTo>
                      <a:pt x="78" y="122"/>
                    </a:lnTo>
                    <a:lnTo>
                      <a:pt x="77" y="125"/>
                    </a:lnTo>
                    <a:lnTo>
                      <a:pt x="75" y="126"/>
                    </a:lnTo>
                    <a:lnTo>
                      <a:pt x="72" y="129"/>
                    </a:lnTo>
                    <a:lnTo>
                      <a:pt x="75" y="138"/>
                    </a:lnTo>
                    <a:lnTo>
                      <a:pt x="73" y="138"/>
                    </a:lnTo>
                    <a:lnTo>
                      <a:pt x="72" y="139"/>
                    </a:lnTo>
                    <a:lnTo>
                      <a:pt x="75" y="143"/>
                    </a:lnTo>
                    <a:lnTo>
                      <a:pt x="72" y="143"/>
                    </a:lnTo>
                    <a:lnTo>
                      <a:pt x="75" y="146"/>
                    </a:lnTo>
                    <a:lnTo>
                      <a:pt x="77" y="146"/>
                    </a:lnTo>
                    <a:lnTo>
                      <a:pt x="80" y="153"/>
                    </a:lnTo>
                    <a:lnTo>
                      <a:pt x="75" y="158"/>
                    </a:lnTo>
                    <a:lnTo>
                      <a:pt x="77" y="160"/>
                    </a:lnTo>
                    <a:lnTo>
                      <a:pt x="75" y="159"/>
                    </a:lnTo>
                    <a:lnTo>
                      <a:pt x="69" y="167"/>
                    </a:lnTo>
                    <a:lnTo>
                      <a:pt x="67" y="166"/>
                    </a:lnTo>
                    <a:lnTo>
                      <a:pt x="61" y="168"/>
                    </a:lnTo>
                    <a:lnTo>
                      <a:pt x="59" y="184"/>
                    </a:lnTo>
                    <a:lnTo>
                      <a:pt x="55" y="186"/>
                    </a:lnTo>
                    <a:lnTo>
                      <a:pt x="47" y="188"/>
                    </a:lnTo>
                    <a:lnTo>
                      <a:pt x="36" y="199"/>
                    </a:lnTo>
                    <a:lnTo>
                      <a:pt x="26" y="202"/>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Line 38"/>
              <p:cNvSpPr>
                <a:spLocks noChangeShapeType="1"/>
              </p:cNvSpPr>
              <p:nvPr/>
            </p:nvSpPr>
            <p:spPr bwMode="auto">
              <a:xfrm>
                <a:off x="2533651" y="5743575"/>
                <a:ext cx="166688" cy="165100"/>
              </a:xfrm>
              <a:prstGeom prst="line">
                <a:avLst/>
              </a:prstGeom>
              <a:noFill/>
              <a:ln w="158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39"/>
              <p:cNvSpPr>
                <a:spLocks/>
              </p:cNvSpPr>
              <p:nvPr/>
            </p:nvSpPr>
            <p:spPr bwMode="auto">
              <a:xfrm>
                <a:off x="1758951" y="6256338"/>
                <a:ext cx="530225" cy="334962"/>
              </a:xfrm>
              <a:custGeom>
                <a:avLst/>
                <a:gdLst>
                  <a:gd name="T0" fmla="*/ 2 w 334"/>
                  <a:gd name="T1" fmla="*/ 72 h 211"/>
                  <a:gd name="T2" fmla="*/ 18 w 334"/>
                  <a:gd name="T3" fmla="*/ 69 h 211"/>
                  <a:gd name="T4" fmla="*/ 54 w 334"/>
                  <a:gd name="T5" fmla="*/ 51 h 211"/>
                  <a:gd name="T6" fmla="*/ 72 w 334"/>
                  <a:gd name="T7" fmla="*/ 53 h 211"/>
                  <a:gd name="T8" fmla="*/ 84 w 334"/>
                  <a:gd name="T9" fmla="*/ 57 h 211"/>
                  <a:gd name="T10" fmla="*/ 84 w 334"/>
                  <a:gd name="T11" fmla="*/ 43 h 211"/>
                  <a:gd name="T12" fmla="*/ 99 w 334"/>
                  <a:gd name="T13" fmla="*/ 43 h 211"/>
                  <a:gd name="T14" fmla="*/ 108 w 334"/>
                  <a:gd name="T15" fmla="*/ 56 h 211"/>
                  <a:gd name="T16" fmla="*/ 133 w 334"/>
                  <a:gd name="T17" fmla="*/ 61 h 211"/>
                  <a:gd name="T18" fmla="*/ 142 w 334"/>
                  <a:gd name="T19" fmla="*/ 60 h 211"/>
                  <a:gd name="T20" fmla="*/ 146 w 334"/>
                  <a:gd name="T21" fmla="*/ 58 h 211"/>
                  <a:gd name="T22" fmla="*/ 153 w 334"/>
                  <a:gd name="T23" fmla="*/ 49 h 211"/>
                  <a:gd name="T24" fmla="*/ 162 w 334"/>
                  <a:gd name="T25" fmla="*/ 39 h 211"/>
                  <a:gd name="T26" fmla="*/ 191 w 334"/>
                  <a:gd name="T27" fmla="*/ 21 h 211"/>
                  <a:gd name="T28" fmla="*/ 222 w 334"/>
                  <a:gd name="T29" fmla="*/ 8 h 211"/>
                  <a:gd name="T30" fmla="*/ 233 w 334"/>
                  <a:gd name="T31" fmla="*/ 4 h 211"/>
                  <a:gd name="T32" fmla="*/ 259 w 334"/>
                  <a:gd name="T33" fmla="*/ 5 h 211"/>
                  <a:gd name="T34" fmla="*/ 278 w 334"/>
                  <a:gd name="T35" fmla="*/ 6 h 211"/>
                  <a:gd name="T36" fmla="*/ 286 w 334"/>
                  <a:gd name="T37" fmla="*/ 9 h 211"/>
                  <a:gd name="T38" fmla="*/ 278 w 334"/>
                  <a:gd name="T39" fmla="*/ 25 h 211"/>
                  <a:gd name="T40" fmla="*/ 284 w 334"/>
                  <a:gd name="T41" fmla="*/ 29 h 211"/>
                  <a:gd name="T42" fmla="*/ 292 w 334"/>
                  <a:gd name="T43" fmla="*/ 41 h 211"/>
                  <a:gd name="T44" fmla="*/ 287 w 334"/>
                  <a:gd name="T45" fmla="*/ 53 h 211"/>
                  <a:gd name="T46" fmla="*/ 279 w 334"/>
                  <a:gd name="T47" fmla="*/ 62 h 211"/>
                  <a:gd name="T48" fmla="*/ 297 w 334"/>
                  <a:gd name="T49" fmla="*/ 86 h 211"/>
                  <a:gd name="T50" fmla="*/ 316 w 334"/>
                  <a:gd name="T51" fmla="*/ 84 h 211"/>
                  <a:gd name="T52" fmla="*/ 331 w 334"/>
                  <a:gd name="T53" fmla="*/ 91 h 211"/>
                  <a:gd name="T54" fmla="*/ 327 w 334"/>
                  <a:gd name="T55" fmla="*/ 119 h 211"/>
                  <a:gd name="T56" fmla="*/ 322 w 334"/>
                  <a:gd name="T57" fmla="*/ 153 h 211"/>
                  <a:gd name="T58" fmla="*/ 317 w 334"/>
                  <a:gd name="T59" fmla="*/ 161 h 211"/>
                  <a:gd name="T60" fmla="*/ 299 w 334"/>
                  <a:gd name="T61" fmla="*/ 167 h 211"/>
                  <a:gd name="T62" fmla="*/ 286 w 334"/>
                  <a:gd name="T63" fmla="*/ 164 h 211"/>
                  <a:gd name="T64" fmla="*/ 265 w 334"/>
                  <a:gd name="T65" fmla="*/ 182 h 211"/>
                  <a:gd name="T66" fmla="*/ 249 w 334"/>
                  <a:gd name="T67" fmla="*/ 188 h 211"/>
                  <a:gd name="T68" fmla="*/ 228 w 334"/>
                  <a:gd name="T69" fmla="*/ 183 h 211"/>
                  <a:gd name="T70" fmla="*/ 210 w 334"/>
                  <a:gd name="T71" fmla="*/ 190 h 211"/>
                  <a:gd name="T72" fmla="*/ 191 w 334"/>
                  <a:gd name="T73" fmla="*/ 195 h 211"/>
                  <a:gd name="T74" fmla="*/ 172 w 334"/>
                  <a:gd name="T75" fmla="*/ 201 h 211"/>
                  <a:gd name="T76" fmla="*/ 179 w 334"/>
                  <a:gd name="T77" fmla="*/ 182 h 211"/>
                  <a:gd name="T78" fmla="*/ 162 w 334"/>
                  <a:gd name="T79" fmla="*/ 175 h 211"/>
                  <a:gd name="T80" fmla="*/ 138 w 334"/>
                  <a:gd name="T81" fmla="*/ 179 h 211"/>
                  <a:gd name="T82" fmla="*/ 130 w 334"/>
                  <a:gd name="T83" fmla="*/ 196 h 211"/>
                  <a:gd name="T84" fmla="*/ 125 w 334"/>
                  <a:gd name="T85" fmla="*/ 206 h 211"/>
                  <a:gd name="T86" fmla="*/ 103 w 334"/>
                  <a:gd name="T87" fmla="*/ 198 h 211"/>
                  <a:gd name="T88" fmla="*/ 85 w 334"/>
                  <a:gd name="T89" fmla="*/ 201 h 211"/>
                  <a:gd name="T90" fmla="*/ 73 w 334"/>
                  <a:gd name="T91" fmla="*/ 206 h 211"/>
                  <a:gd name="T92" fmla="*/ 59 w 334"/>
                  <a:gd name="T93" fmla="*/ 203 h 211"/>
                  <a:gd name="T94" fmla="*/ 50 w 334"/>
                  <a:gd name="T95" fmla="*/ 206 h 211"/>
                  <a:gd name="T96" fmla="*/ 41 w 334"/>
                  <a:gd name="T97" fmla="*/ 188 h 211"/>
                  <a:gd name="T98" fmla="*/ 32 w 334"/>
                  <a:gd name="T99" fmla="*/ 168 h 211"/>
                  <a:gd name="T100" fmla="*/ 16 w 334"/>
                  <a:gd name="T101" fmla="*/ 156 h 211"/>
                  <a:gd name="T102" fmla="*/ 11 w 334"/>
                  <a:gd name="T103" fmla="*/ 135 h 211"/>
                  <a:gd name="T104" fmla="*/ 20 w 334"/>
                  <a:gd name="T105" fmla="*/ 121 h 211"/>
                  <a:gd name="T106" fmla="*/ 38 w 334"/>
                  <a:gd name="T107" fmla="*/ 102 h 211"/>
                  <a:gd name="T108" fmla="*/ 30 w 334"/>
                  <a:gd name="T109" fmla="*/ 89 h 211"/>
                  <a:gd name="T110" fmla="*/ 14 w 334"/>
                  <a:gd name="T111" fmla="*/ 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4" h="211">
                    <a:moveTo>
                      <a:pt x="0" y="84"/>
                    </a:moveTo>
                    <a:lnTo>
                      <a:pt x="5" y="78"/>
                    </a:lnTo>
                    <a:lnTo>
                      <a:pt x="0" y="74"/>
                    </a:lnTo>
                    <a:lnTo>
                      <a:pt x="2" y="72"/>
                    </a:lnTo>
                    <a:lnTo>
                      <a:pt x="8" y="76"/>
                    </a:lnTo>
                    <a:lnTo>
                      <a:pt x="14" y="75"/>
                    </a:lnTo>
                    <a:lnTo>
                      <a:pt x="18" y="73"/>
                    </a:lnTo>
                    <a:lnTo>
                      <a:pt x="18" y="69"/>
                    </a:lnTo>
                    <a:lnTo>
                      <a:pt x="27" y="58"/>
                    </a:lnTo>
                    <a:lnTo>
                      <a:pt x="37" y="56"/>
                    </a:lnTo>
                    <a:lnTo>
                      <a:pt x="41" y="53"/>
                    </a:lnTo>
                    <a:lnTo>
                      <a:pt x="54" y="51"/>
                    </a:lnTo>
                    <a:lnTo>
                      <a:pt x="57" y="51"/>
                    </a:lnTo>
                    <a:lnTo>
                      <a:pt x="62" y="49"/>
                    </a:lnTo>
                    <a:lnTo>
                      <a:pt x="67" y="49"/>
                    </a:lnTo>
                    <a:lnTo>
                      <a:pt x="72" y="53"/>
                    </a:lnTo>
                    <a:lnTo>
                      <a:pt x="77" y="51"/>
                    </a:lnTo>
                    <a:lnTo>
                      <a:pt x="77" y="49"/>
                    </a:lnTo>
                    <a:lnTo>
                      <a:pt x="79" y="48"/>
                    </a:lnTo>
                    <a:lnTo>
                      <a:pt x="84" y="57"/>
                    </a:lnTo>
                    <a:lnTo>
                      <a:pt x="86" y="57"/>
                    </a:lnTo>
                    <a:lnTo>
                      <a:pt x="84" y="53"/>
                    </a:lnTo>
                    <a:lnTo>
                      <a:pt x="81" y="45"/>
                    </a:lnTo>
                    <a:lnTo>
                      <a:pt x="84" y="43"/>
                    </a:lnTo>
                    <a:lnTo>
                      <a:pt x="91" y="40"/>
                    </a:lnTo>
                    <a:lnTo>
                      <a:pt x="96" y="43"/>
                    </a:lnTo>
                    <a:lnTo>
                      <a:pt x="98" y="43"/>
                    </a:lnTo>
                    <a:lnTo>
                      <a:pt x="99" y="43"/>
                    </a:lnTo>
                    <a:lnTo>
                      <a:pt x="108" y="38"/>
                    </a:lnTo>
                    <a:lnTo>
                      <a:pt x="116" y="47"/>
                    </a:lnTo>
                    <a:lnTo>
                      <a:pt x="107" y="52"/>
                    </a:lnTo>
                    <a:lnTo>
                      <a:pt x="108" y="56"/>
                    </a:lnTo>
                    <a:lnTo>
                      <a:pt x="118" y="60"/>
                    </a:lnTo>
                    <a:lnTo>
                      <a:pt x="119" y="60"/>
                    </a:lnTo>
                    <a:lnTo>
                      <a:pt x="121" y="60"/>
                    </a:lnTo>
                    <a:lnTo>
                      <a:pt x="133" y="61"/>
                    </a:lnTo>
                    <a:lnTo>
                      <a:pt x="136" y="65"/>
                    </a:lnTo>
                    <a:lnTo>
                      <a:pt x="140" y="62"/>
                    </a:lnTo>
                    <a:lnTo>
                      <a:pt x="140" y="61"/>
                    </a:lnTo>
                    <a:lnTo>
                      <a:pt x="142" y="60"/>
                    </a:lnTo>
                    <a:lnTo>
                      <a:pt x="142" y="59"/>
                    </a:lnTo>
                    <a:lnTo>
                      <a:pt x="143" y="59"/>
                    </a:lnTo>
                    <a:lnTo>
                      <a:pt x="143" y="60"/>
                    </a:lnTo>
                    <a:lnTo>
                      <a:pt x="146" y="58"/>
                    </a:lnTo>
                    <a:lnTo>
                      <a:pt x="145" y="54"/>
                    </a:lnTo>
                    <a:lnTo>
                      <a:pt x="151" y="51"/>
                    </a:lnTo>
                    <a:lnTo>
                      <a:pt x="151" y="51"/>
                    </a:lnTo>
                    <a:lnTo>
                      <a:pt x="153" y="49"/>
                    </a:lnTo>
                    <a:lnTo>
                      <a:pt x="158" y="48"/>
                    </a:lnTo>
                    <a:lnTo>
                      <a:pt x="159" y="48"/>
                    </a:lnTo>
                    <a:lnTo>
                      <a:pt x="160" y="45"/>
                    </a:lnTo>
                    <a:lnTo>
                      <a:pt x="162" y="39"/>
                    </a:lnTo>
                    <a:lnTo>
                      <a:pt x="174" y="21"/>
                    </a:lnTo>
                    <a:lnTo>
                      <a:pt x="186" y="19"/>
                    </a:lnTo>
                    <a:lnTo>
                      <a:pt x="191" y="20"/>
                    </a:lnTo>
                    <a:lnTo>
                      <a:pt x="191" y="21"/>
                    </a:lnTo>
                    <a:lnTo>
                      <a:pt x="204" y="20"/>
                    </a:lnTo>
                    <a:lnTo>
                      <a:pt x="219" y="7"/>
                    </a:lnTo>
                    <a:lnTo>
                      <a:pt x="223" y="7"/>
                    </a:lnTo>
                    <a:lnTo>
                      <a:pt x="222" y="8"/>
                    </a:lnTo>
                    <a:lnTo>
                      <a:pt x="225" y="9"/>
                    </a:lnTo>
                    <a:lnTo>
                      <a:pt x="231" y="5"/>
                    </a:lnTo>
                    <a:lnTo>
                      <a:pt x="230" y="4"/>
                    </a:lnTo>
                    <a:lnTo>
                      <a:pt x="233" y="4"/>
                    </a:lnTo>
                    <a:lnTo>
                      <a:pt x="241" y="0"/>
                    </a:lnTo>
                    <a:lnTo>
                      <a:pt x="242" y="1"/>
                    </a:lnTo>
                    <a:lnTo>
                      <a:pt x="246" y="4"/>
                    </a:lnTo>
                    <a:lnTo>
                      <a:pt x="259" y="5"/>
                    </a:lnTo>
                    <a:lnTo>
                      <a:pt x="261" y="4"/>
                    </a:lnTo>
                    <a:lnTo>
                      <a:pt x="272" y="5"/>
                    </a:lnTo>
                    <a:lnTo>
                      <a:pt x="278" y="4"/>
                    </a:lnTo>
                    <a:lnTo>
                      <a:pt x="278" y="6"/>
                    </a:lnTo>
                    <a:lnTo>
                      <a:pt x="287" y="5"/>
                    </a:lnTo>
                    <a:lnTo>
                      <a:pt x="292" y="4"/>
                    </a:lnTo>
                    <a:lnTo>
                      <a:pt x="293" y="6"/>
                    </a:lnTo>
                    <a:lnTo>
                      <a:pt x="286" y="9"/>
                    </a:lnTo>
                    <a:lnTo>
                      <a:pt x="279" y="17"/>
                    </a:lnTo>
                    <a:lnTo>
                      <a:pt x="275" y="19"/>
                    </a:lnTo>
                    <a:lnTo>
                      <a:pt x="277" y="25"/>
                    </a:lnTo>
                    <a:lnTo>
                      <a:pt x="278" y="25"/>
                    </a:lnTo>
                    <a:lnTo>
                      <a:pt x="279" y="29"/>
                    </a:lnTo>
                    <a:lnTo>
                      <a:pt x="282" y="28"/>
                    </a:lnTo>
                    <a:lnTo>
                      <a:pt x="282" y="27"/>
                    </a:lnTo>
                    <a:lnTo>
                      <a:pt x="284" y="29"/>
                    </a:lnTo>
                    <a:lnTo>
                      <a:pt x="288" y="28"/>
                    </a:lnTo>
                    <a:lnTo>
                      <a:pt x="290" y="35"/>
                    </a:lnTo>
                    <a:lnTo>
                      <a:pt x="290" y="38"/>
                    </a:lnTo>
                    <a:lnTo>
                      <a:pt x="292" y="41"/>
                    </a:lnTo>
                    <a:lnTo>
                      <a:pt x="291" y="48"/>
                    </a:lnTo>
                    <a:lnTo>
                      <a:pt x="293" y="49"/>
                    </a:lnTo>
                    <a:lnTo>
                      <a:pt x="290" y="54"/>
                    </a:lnTo>
                    <a:lnTo>
                      <a:pt x="287" y="53"/>
                    </a:lnTo>
                    <a:lnTo>
                      <a:pt x="282" y="56"/>
                    </a:lnTo>
                    <a:lnTo>
                      <a:pt x="278" y="57"/>
                    </a:lnTo>
                    <a:lnTo>
                      <a:pt x="276" y="60"/>
                    </a:lnTo>
                    <a:lnTo>
                      <a:pt x="279" y="62"/>
                    </a:lnTo>
                    <a:lnTo>
                      <a:pt x="282" y="62"/>
                    </a:lnTo>
                    <a:lnTo>
                      <a:pt x="286" y="82"/>
                    </a:lnTo>
                    <a:lnTo>
                      <a:pt x="294" y="86"/>
                    </a:lnTo>
                    <a:lnTo>
                      <a:pt x="297" y="86"/>
                    </a:lnTo>
                    <a:lnTo>
                      <a:pt x="306" y="82"/>
                    </a:lnTo>
                    <a:lnTo>
                      <a:pt x="309" y="84"/>
                    </a:lnTo>
                    <a:lnTo>
                      <a:pt x="315" y="82"/>
                    </a:lnTo>
                    <a:lnTo>
                      <a:pt x="316" y="84"/>
                    </a:lnTo>
                    <a:lnTo>
                      <a:pt x="319" y="92"/>
                    </a:lnTo>
                    <a:lnTo>
                      <a:pt x="322" y="93"/>
                    </a:lnTo>
                    <a:lnTo>
                      <a:pt x="326" y="93"/>
                    </a:lnTo>
                    <a:lnTo>
                      <a:pt x="331" y="91"/>
                    </a:lnTo>
                    <a:lnTo>
                      <a:pt x="332" y="95"/>
                    </a:lnTo>
                    <a:lnTo>
                      <a:pt x="334" y="100"/>
                    </a:lnTo>
                    <a:lnTo>
                      <a:pt x="334" y="112"/>
                    </a:lnTo>
                    <a:lnTo>
                      <a:pt x="327" y="119"/>
                    </a:lnTo>
                    <a:lnTo>
                      <a:pt x="324" y="120"/>
                    </a:lnTo>
                    <a:lnTo>
                      <a:pt x="322" y="129"/>
                    </a:lnTo>
                    <a:lnTo>
                      <a:pt x="324" y="135"/>
                    </a:lnTo>
                    <a:lnTo>
                      <a:pt x="322" y="153"/>
                    </a:lnTo>
                    <a:lnTo>
                      <a:pt x="324" y="158"/>
                    </a:lnTo>
                    <a:lnTo>
                      <a:pt x="322" y="159"/>
                    </a:lnTo>
                    <a:lnTo>
                      <a:pt x="319" y="159"/>
                    </a:lnTo>
                    <a:lnTo>
                      <a:pt x="317" y="161"/>
                    </a:lnTo>
                    <a:lnTo>
                      <a:pt x="314" y="159"/>
                    </a:lnTo>
                    <a:lnTo>
                      <a:pt x="308" y="161"/>
                    </a:lnTo>
                    <a:lnTo>
                      <a:pt x="306" y="159"/>
                    </a:lnTo>
                    <a:lnTo>
                      <a:pt x="299" y="167"/>
                    </a:lnTo>
                    <a:lnTo>
                      <a:pt x="296" y="165"/>
                    </a:lnTo>
                    <a:lnTo>
                      <a:pt x="294" y="163"/>
                    </a:lnTo>
                    <a:lnTo>
                      <a:pt x="290" y="163"/>
                    </a:lnTo>
                    <a:lnTo>
                      <a:pt x="286" y="164"/>
                    </a:lnTo>
                    <a:lnTo>
                      <a:pt x="279" y="176"/>
                    </a:lnTo>
                    <a:lnTo>
                      <a:pt x="274" y="175"/>
                    </a:lnTo>
                    <a:lnTo>
                      <a:pt x="268" y="180"/>
                    </a:lnTo>
                    <a:lnTo>
                      <a:pt x="265" y="182"/>
                    </a:lnTo>
                    <a:lnTo>
                      <a:pt x="265" y="188"/>
                    </a:lnTo>
                    <a:lnTo>
                      <a:pt x="261" y="188"/>
                    </a:lnTo>
                    <a:lnTo>
                      <a:pt x="253" y="185"/>
                    </a:lnTo>
                    <a:lnTo>
                      <a:pt x="249" y="188"/>
                    </a:lnTo>
                    <a:lnTo>
                      <a:pt x="246" y="188"/>
                    </a:lnTo>
                    <a:lnTo>
                      <a:pt x="241" y="185"/>
                    </a:lnTo>
                    <a:lnTo>
                      <a:pt x="230" y="184"/>
                    </a:lnTo>
                    <a:lnTo>
                      <a:pt x="228" y="183"/>
                    </a:lnTo>
                    <a:lnTo>
                      <a:pt x="223" y="185"/>
                    </a:lnTo>
                    <a:lnTo>
                      <a:pt x="220" y="184"/>
                    </a:lnTo>
                    <a:lnTo>
                      <a:pt x="213" y="185"/>
                    </a:lnTo>
                    <a:lnTo>
                      <a:pt x="210" y="190"/>
                    </a:lnTo>
                    <a:lnTo>
                      <a:pt x="202" y="190"/>
                    </a:lnTo>
                    <a:lnTo>
                      <a:pt x="196" y="193"/>
                    </a:lnTo>
                    <a:lnTo>
                      <a:pt x="195" y="192"/>
                    </a:lnTo>
                    <a:lnTo>
                      <a:pt x="191" y="195"/>
                    </a:lnTo>
                    <a:lnTo>
                      <a:pt x="186" y="195"/>
                    </a:lnTo>
                    <a:lnTo>
                      <a:pt x="177" y="203"/>
                    </a:lnTo>
                    <a:lnTo>
                      <a:pt x="171" y="203"/>
                    </a:lnTo>
                    <a:lnTo>
                      <a:pt x="172" y="201"/>
                    </a:lnTo>
                    <a:lnTo>
                      <a:pt x="174" y="200"/>
                    </a:lnTo>
                    <a:lnTo>
                      <a:pt x="176" y="196"/>
                    </a:lnTo>
                    <a:lnTo>
                      <a:pt x="174" y="188"/>
                    </a:lnTo>
                    <a:lnTo>
                      <a:pt x="179" y="182"/>
                    </a:lnTo>
                    <a:lnTo>
                      <a:pt x="175" y="180"/>
                    </a:lnTo>
                    <a:lnTo>
                      <a:pt x="174" y="178"/>
                    </a:lnTo>
                    <a:lnTo>
                      <a:pt x="166" y="178"/>
                    </a:lnTo>
                    <a:lnTo>
                      <a:pt x="162" y="175"/>
                    </a:lnTo>
                    <a:lnTo>
                      <a:pt x="159" y="173"/>
                    </a:lnTo>
                    <a:lnTo>
                      <a:pt x="155" y="173"/>
                    </a:lnTo>
                    <a:lnTo>
                      <a:pt x="145" y="184"/>
                    </a:lnTo>
                    <a:lnTo>
                      <a:pt x="138" y="179"/>
                    </a:lnTo>
                    <a:lnTo>
                      <a:pt x="135" y="179"/>
                    </a:lnTo>
                    <a:lnTo>
                      <a:pt x="133" y="183"/>
                    </a:lnTo>
                    <a:lnTo>
                      <a:pt x="135" y="185"/>
                    </a:lnTo>
                    <a:lnTo>
                      <a:pt x="130" y="196"/>
                    </a:lnTo>
                    <a:lnTo>
                      <a:pt x="130" y="198"/>
                    </a:lnTo>
                    <a:lnTo>
                      <a:pt x="128" y="201"/>
                    </a:lnTo>
                    <a:lnTo>
                      <a:pt x="130" y="203"/>
                    </a:lnTo>
                    <a:lnTo>
                      <a:pt x="125" y="206"/>
                    </a:lnTo>
                    <a:lnTo>
                      <a:pt x="113" y="210"/>
                    </a:lnTo>
                    <a:lnTo>
                      <a:pt x="108" y="208"/>
                    </a:lnTo>
                    <a:lnTo>
                      <a:pt x="104" y="201"/>
                    </a:lnTo>
                    <a:lnTo>
                      <a:pt x="103" y="198"/>
                    </a:lnTo>
                    <a:lnTo>
                      <a:pt x="96" y="196"/>
                    </a:lnTo>
                    <a:lnTo>
                      <a:pt x="95" y="194"/>
                    </a:lnTo>
                    <a:lnTo>
                      <a:pt x="88" y="198"/>
                    </a:lnTo>
                    <a:lnTo>
                      <a:pt x="85" y="201"/>
                    </a:lnTo>
                    <a:lnTo>
                      <a:pt x="84" y="201"/>
                    </a:lnTo>
                    <a:lnTo>
                      <a:pt x="82" y="201"/>
                    </a:lnTo>
                    <a:lnTo>
                      <a:pt x="81" y="204"/>
                    </a:lnTo>
                    <a:lnTo>
                      <a:pt x="73" y="206"/>
                    </a:lnTo>
                    <a:lnTo>
                      <a:pt x="71" y="207"/>
                    </a:lnTo>
                    <a:lnTo>
                      <a:pt x="69" y="207"/>
                    </a:lnTo>
                    <a:lnTo>
                      <a:pt x="64" y="203"/>
                    </a:lnTo>
                    <a:lnTo>
                      <a:pt x="59" y="203"/>
                    </a:lnTo>
                    <a:lnTo>
                      <a:pt x="54" y="206"/>
                    </a:lnTo>
                    <a:lnTo>
                      <a:pt x="52" y="211"/>
                    </a:lnTo>
                    <a:lnTo>
                      <a:pt x="50" y="209"/>
                    </a:lnTo>
                    <a:lnTo>
                      <a:pt x="50" y="206"/>
                    </a:lnTo>
                    <a:lnTo>
                      <a:pt x="45" y="199"/>
                    </a:lnTo>
                    <a:lnTo>
                      <a:pt x="44" y="193"/>
                    </a:lnTo>
                    <a:lnTo>
                      <a:pt x="42" y="191"/>
                    </a:lnTo>
                    <a:lnTo>
                      <a:pt x="41" y="188"/>
                    </a:lnTo>
                    <a:lnTo>
                      <a:pt x="45" y="177"/>
                    </a:lnTo>
                    <a:lnTo>
                      <a:pt x="44" y="172"/>
                    </a:lnTo>
                    <a:lnTo>
                      <a:pt x="38" y="172"/>
                    </a:lnTo>
                    <a:lnTo>
                      <a:pt x="32" y="168"/>
                    </a:lnTo>
                    <a:lnTo>
                      <a:pt x="28" y="165"/>
                    </a:lnTo>
                    <a:lnTo>
                      <a:pt x="24" y="167"/>
                    </a:lnTo>
                    <a:lnTo>
                      <a:pt x="23" y="164"/>
                    </a:lnTo>
                    <a:lnTo>
                      <a:pt x="16" y="156"/>
                    </a:lnTo>
                    <a:lnTo>
                      <a:pt x="18" y="145"/>
                    </a:lnTo>
                    <a:lnTo>
                      <a:pt x="17" y="140"/>
                    </a:lnTo>
                    <a:lnTo>
                      <a:pt x="14" y="136"/>
                    </a:lnTo>
                    <a:lnTo>
                      <a:pt x="11" y="135"/>
                    </a:lnTo>
                    <a:lnTo>
                      <a:pt x="10" y="132"/>
                    </a:lnTo>
                    <a:lnTo>
                      <a:pt x="15" y="125"/>
                    </a:lnTo>
                    <a:lnTo>
                      <a:pt x="18" y="124"/>
                    </a:lnTo>
                    <a:lnTo>
                      <a:pt x="20" y="121"/>
                    </a:lnTo>
                    <a:lnTo>
                      <a:pt x="27" y="115"/>
                    </a:lnTo>
                    <a:lnTo>
                      <a:pt x="28" y="115"/>
                    </a:lnTo>
                    <a:lnTo>
                      <a:pt x="33" y="108"/>
                    </a:lnTo>
                    <a:lnTo>
                      <a:pt x="38" y="102"/>
                    </a:lnTo>
                    <a:lnTo>
                      <a:pt x="37" y="93"/>
                    </a:lnTo>
                    <a:lnTo>
                      <a:pt x="33" y="92"/>
                    </a:lnTo>
                    <a:lnTo>
                      <a:pt x="33" y="91"/>
                    </a:lnTo>
                    <a:lnTo>
                      <a:pt x="30" y="89"/>
                    </a:lnTo>
                    <a:lnTo>
                      <a:pt x="30" y="86"/>
                    </a:lnTo>
                    <a:lnTo>
                      <a:pt x="27" y="87"/>
                    </a:lnTo>
                    <a:lnTo>
                      <a:pt x="24" y="89"/>
                    </a:lnTo>
                    <a:lnTo>
                      <a:pt x="14" y="93"/>
                    </a:lnTo>
                    <a:lnTo>
                      <a:pt x="13" y="96"/>
                    </a:lnTo>
                    <a:lnTo>
                      <a:pt x="12" y="96"/>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Freeform 40"/>
              <p:cNvSpPr>
                <a:spLocks/>
              </p:cNvSpPr>
              <p:nvPr/>
            </p:nvSpPr>
            <p:spPr bwMode="auto">
              <a:xfrm>
                <a:off x="1758951" y="6256338"/>
                <a:ext cx="530225" cy="334962"/>
              </a:xfrm>
              <a:custGeom>
                <a:avLst/>
                <a:gdLst>
                  <a:gd name="T0" fmla="*/ 2 w 334"/>
                  <a:gd name="T1" fmla="*/ 72 h 211"/>
                  <a:gd name="T2" fmla="*/ 18 w 334"/>
                  <a:gd name="T3" fmla="*/ 69 h 211"/>
                  <a:gd name="T4" fmla="*/ 54 w 334"/>
                  <a:gd name="T5" fmla="*/ 51 h 211"/>
                  <a:gd name="T6" fmla="*/ 72 w 334"/>
                  <a:gd name="T7" fmla="*/ 53 h 211"/>
                  <a:gd name="T8" fmla="*/ 84 w 334"/>
                  <a:gd name="T9" fmla="*/ 57 h 211"/>
                  <a:gd name="T10" fmla="*/ 84 w 334"/>
                  <a:gd name="T11" fmla="*/ 43 h 211"/>
                  <a:gd name="T12" fmla="*/ 99 w 334"/>
                  <a:gd name="T13" fmla="*/ 43 h 211"/>
                  <a:gd name="T14" fmla="*/ 108 w 334"/>
                  <a:gd name="T15" fmla="*/ 56 h 211"/>
                  <a:gd name="T16" fmla="*/ 133 w 334"/>
                  <a:gd name="T17" fmla="*/ 61 h 211"/>
                  <a:gd name="T18" fmla="*/ 142 w 334"/>
                  <a:gd name="T19" fmla="*/ 60 h 211"/>
                  <a:gd name="T20" fmla="*/ 146 w 334"/>
                  <a:gd name="T21" fmla="*/ 58 h 211"/>
                  <a:gd name="T22" fmla="*/ 153 w 334"/>
                  <a:gd name="T23" fmla="*/ 49 h 211"/>
                  <a:gd name="T24" fmla="*/ 162 w 334"/>
                  <a:gd name="T25" fmla="*/ 39 h 211"/>
                  <a:gd name="T26" fmla="*/ 191 w 334"/>
                  <a:gd name="T27" fmla="*/ 21 h 211"/>
                  <a:gd name="T28" fmla="*/ 222 w 334"/>
                  <a:gd name="T29" fmla="*/ 8 h 211"/>
                  <a:gd name="T30" fmla="*/ 233 w 334"/>
                  <a:gd name="T31" fmla="*/ 4 h 211"/>
                  <a:gd name="T32" fmla="*/ 259 w 334"/>
                  <a:gd name="T33" fmla="*/ 5 h 211"/>
                  <a:gd name="T34" fmla="*/ 278 w 334"/>
                  <a:gd name="T35" fmla="*/ 6 h 211"/>
                  <a:gd name="T36" fmla="*/ 286 w 334"/>
                  <a:gd name="T37" fmla="*/ 9 h 211"/>
                  <a:gd name="T38" fmla="*/ 278 w 334"/>
                  <a:gd name="T39" fmla="*/ 25 h 211"/>
                  <a:gd name="T40" fmla="*/ 284 w 334"/>
                  <a:gd name="T41" fmla="*/ 29 h 211"/>
                  <a:gd name="T42" fmla="*/ 292 w 334"/>
                  <a:gd name="T43" fmla="*/ 41 h 211"/>
                  <a:gd name="T44" fmla="*/ 287 w 334"/>
                  <a:gd name="T45" fmla="*/ 53 h 211"/>
                  <a:gd name="T46" fmla="*/ 279 w 334"/>
                  <a:gd name="T47" fmla="*/ 62 h 211"/>
                  <a:gd name="T48" fmla="*/ 297 w 334"/>
                  <a:gd name="T49" fmla="*/ 86 h 211"/>
                  <a:gd name="T50" fmla="*/ 316 w 334"/>
                  <a:gd name="T51" fmla="*/ 84 h 211"/>
                  <a:gd name="T52" fmla="*/ 331 w 334"/>
                  <a:gd name="T53" fmla="*/ 91 h 211"/>
                  <a:gd name="T54" fmla="*/ 327 w 334"/>
                  <a:gd name="T55" fmla="*/ 119 h 211"/>
                  <a:gd name="T56" fmla="*/ 322 w 334"/>
                  <a:gd name="T57" fmla="*/ 153 h 211"/>
                  <a:gd name="T58" fmla="*/ 317 w 334"/>
                  <a:gd name="T59" fmla="*/ 161 h 211"/>
                  <a:gd name="T60" fmla="*/ 299 w 334"/>
                  <a:gd name="T61" fmla="*/ 167 h 211"/>
                  <a:gd name="T62" fmla="*/ 286 w 334"/>
                  <a:gd name="T63" fmla="*/ 164 h 211"/>
                  <a:gd name="T64" fmla="*/ 265 w 334"/>
                  <a:gd name="T65" fmla="*/ 182 h 211"/>
                  <a:gd name="T66" fmla="*/ 249 w 334"/>
                  <a:gd name="T67" fmla="*/ 188 h 211"/>
                  <a:gd name="T68" fmla="*/ 228 w 334"/>
                  <a:gd name="T69" fmla="*/ 183 h 211"/>
                  <a:gd name="T70" fmla="*/ 210 w 334"/>
                  <a:gd name="T71" fmla="*/ 190 h 211"/>
                  <a:gd name="T72" fmla="*/ 191 w 334"/>
                  <a:gd name="T73" fmla="*/ 195 h 211"/>
                  <a:gd name="T74" fmla="*/ 172 w 334"/>
                  <a:gd name="T75" fmla="*/ 201 h 211"/>
                  <a:gd name="T76" fmla="*/ 179 w 334"/>
                  <a:gd name="T77" fmla="*/ 182 h 211"/>
                  <a:gd name="T78" fmla="*/ 162 w 334"/>
                  <a:gd name="T79" fmla="*/ 175 h 211"/>
                  <a:gd name="T80" fmla="*/ 138 w 334"/>
                  <a:gd name="T81" fmla="*/ 179 h 211"/>
                  <a:gd name="T82" fmla="*/ 130 w 334"/>
                  <a:gd name="T83" fmla="*/ 196 h 211"/>
                  <a:gd name="T84" fmla="*/ 125 w 334"/>
                  <a:gd name="T85" fmla="*/ 206 h 211"/>
                  <a:gd name="T86" fmla="*/ 103 w 334"/>
                  <a:gd name="T87" fmla="*/ 198 h 211"/>
                  <a:gd name="T88" fmla="*/ 85 w 334"/>
                  <a:gd name="T89" fmla="*/ 201 h 211"/>
                  <a:gd name="T90" fmla="*/ 73 w 334"/>
                  <a:gd name="T91" fmla="*/ 206 h 211"/>
                  <a:gd name="T92" fmla="*/ 59 w 334"/>
                  <a:gd name="T93" fmla="*/ 203 h 211"/>
                  <a:gd name="T94" fmla="*/ 50 w 334"/>
                  <a:gd name="T95" fmla="*/ 206 h 211"/>
                  <a:gd name="T96" fmla="*/ 41 w 334"/>
                  <a:gd name="T97" fmla="*/ 188 h 211"/>
                  <a:gd name="T98" fmla="*/ 32 w 334"/>
                  <a:gd name="T99" fmla="*/ 168 h 211"/>
                  <a:gd name="T100" fmla="*/ 16 w 334"/>
                  <a:gd name="T101" fmla="*/ 156 h 211"/>
                  <a:gd name="T102" fmla="*/ 11 w 334"/>
                  <a:gd name="T103" fmla="*/ 135 h 211"/>
                  <a:gd name="T104" fmla="*/ 20 w 334"/>
                  <a:gd name="T105" fmla="*/ 121 h 211"/>
                  <a:gd name="T106" fmla="*/ 38 w 334"/>
                  <a:gd name="T107" fmla="*/ 102 h 211"/>
                  <a:gd name="T108" fmla="*/ 30 w 334"/>
                  <a:gd name="T109" fmla="*/ 89 h 211"/>
                  <a:gd name="T110" fmla="*/ 14 w 334"/>
                  <a:gd name="T111" fmla="*/ 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4" h="211">
                    <a:moveTo>
                      <a:pt x="0" y="84"/>
                    </a:moveTo>
                    <a:lnTo>
                      <a:pt x="5" y="78"/>
                    </a:lnTo>
                    <a:lnTo>
                      <a:pt x="0" y="74"/>
                    </a:lnTo>
                    <a:lnTo>
                      <a:pt x="2" y="72"/>
                    </a:lnTo>
                    <a:lnTo>
                      <a:pt x="8" y="76"/>
                    </a:lnTo>
                    <a:lnTo>
                      <a:pt x="14" y="75"/>
                    </a:lnTo>
                    <a:lnTo>
                      <a:pt x="18" y="73"/>
                    </a:lnTo>
                    <a:lnTo>
                      <a:pt x="18" y="69"/>
                    </a:lnTo>
                    <a:lnTo>
                      <a:pt x="27" y="58"/>
                    </a:lnTo>
                    <a:lnTo>
                      <a:pt x="37" y="56"/>
                    </a:lnTo>
                    <a:lnTo>
                      <a:pt x="41" y="53"/>
                    </a:lnTo>
                    <a:lnTo>
                      <a:pt x="54" y="51"/>
                    </a:lnTo>
                    <a:lnTo>
                      <a:pt x="57" y="51"/>
                    </a:lnTo>
                    <a:lnTo>
                      <a:pt x="62" y="49"/>
                    </a:lnTo>
                    <a:lnTo>
                      <a:pt x="67" y="49"/>
                    </a:lnTo>
                    <a:lnTo>
                      <a:pt x="72" y="53"/>
                    </a:lnTo>
                    <a:lnTo>
                      <a:pt x="77" y="51"/>
                    </a:lnTo>
                    <a:lnTo>
                      <a:pt x="77" y="49"/>
                    </a:lnTo>
                    <a:lnTo>
                      <a:pt x="79" y="48"/>
                    </a:lnTo>
                    <a:lnTo>
                      <a:pt x="84" y="57"/>
                    </a:lnTo>
                    <a:lnTo>
                      <a:pt x="86" y="57"/>
                    </a:lnTo>
                    <a:lnTo>
                      <a:pt x="84" y="53"/>
                    </a:lnTo>
                    <a:lnTo>
                      <a:pt x="81" y="45"/>
                    </a:lnTo>
                    <a:lnTo>
                      <a:pt x="84" y="43"/>
                    </a:lnTo>
                    <a:lnTo>
                      <a:pt x="91" y="40"/>
                    </a:lnTo>
                    <a:lnTo>
                      <a:pt x="96" y="43"/>
                    </a:lnTo>
                    <a:lnTo>
                      <a:pt x="98" y="43"/>
                    </a:lnTo>
                    <a:lnTo>
                      <a:pt x="99" y="43"/>
                    </a:lnTo>
                    <a:lnTo>
                      <a:pt x="108" y="38"/>
                    </a:lnTo>
                    <a:lnTo>
                      <a:pt x="116" y="47"/>
                    </a:lnTo>
                    <a:lnTo>
                      <a:pt x="107" y="52"/>
                    </a:lnTo>
                    <a:lnTo>
                      <a:pt x="108" y="56"/>
                    </a:lnTo>
                    <a:lnTo>
                      <a:pt x="118" y="60"/>
                    </a:lnTo>
                    <a:lnTo>
                      <a:pt x="119" y="60"/>
                    </a:lnTo>
                    <a:lnTo>
                      <a:pt x="121" y="60"/>
                    </a:lnTo>
                    <a:lnTo>
                      <a:pt x="133" y="61"/>
                    </a:lnTo>
                    <a:lnTo>
                      <a:pt x="136" y="65"/>
                    </a:lnTo>
                    <a:lnTo>
                      <a:pt x="140" y="62"/>
                    </a:lnTo>
                    <a:lnTo>
                      <a:pt x="140" y="61"/>
                    </a:lnTo>
                    <a:lnTo>
                      <a:pt x="142" y="60"/>
                    </a:lnTo>
                    <a:lnTo>
                      <a:pt x="142" y="59"/>
                    </a:lnTo>
                    <a:lnTo>
                      <a:pt x="143" y="59"/>
                    </a:lnTo>
                    <a:lnTo>
                      <a:pt x="143" y="60"/>
                    </a:lnTo>
                    <a:lnTo>
                      <a:pt x="146" y="58"/>
                    </a:lnTo>
                    <a:lnTo>
                      <a:pt x="145" y="54"/>
                    </a:lnTo>
                    <a:lnTo>
                      <a:pt x="151" y="51"/>
                    </a:lnTo>
                    <a:lnTo>
                      <a:pt x="151" y="51"/>
                    </a:lnTo>
                    <a:lnTo>
                      <a:pt x="153" y="49"/>
                    </a:lnTo>
                    <a:lnTo>
                      <a:pt x="158" y="48"/>
                    </a:lnTo>
                    <a:lnTo>
                      <a:pt x="159" y="48"/>
                    </a:lnTo>
                    <a:lnTo>
                      <a:pt x="160" y="45"/>
                    </a:lnTo>
                    <a:lnTo>
                      <a:pt x="162" y="39"/>
                    </a:lnTo>
                    <a:lnTo>
                      <a:pt x="174" y="21"/>
                    </a:lnTo>
                    <a:lnTo>
                      <a:pt x="186" y="19"/>
                    </a:lnTo>
                    <a:lnTo>
                      <a:pt x="191" y="20"/>
                    </a:lnTo>
                    <a:lnTo>
                      <a:pt x="191" y="21"/>
                    </a:lnTo>
                    <a:lnTo>
                      <a:pt x="204" y="20"/>
                    </a:lnTo>
                    <a:lnTo>
                      <a:pt x="219" y="7"/>
                    </a:lnTo>
                    <a:lnTo>
                      <a:pt x="223" y="7"/>
                    </a:lnTo>
                    <a:lnTo>
                      <a:pt x="222" y="8"/>
                    </a:lnTo>
                    <a:lnTo>
                      <a:pt x="225" y="9"/>
                    </a:lnTo>
                    <a:lnTo>
                      <a:pt x="231" y="5"/>
                    </a:lnTo>
                    <a:lnTo>
                      <a:pt x="230" y="4"/>
                    </a:lnTo>
                    <a:lnTo>
                      <a:pt x="233" y="4"/>
                    </a:lnTo>
                    <a:lnTo>
                      <a:pt x="241" y="0"/>
                    </a:lnTo>
                    <a:lnTo>
                      <a:pt x="242" y="1"/>
                    </a:lnTo>
                    <a:lnTo>
                      <a:pt x="246" y="4"/>
                    </a:lnTo>
                    <a:lnTo>
                      <a:pt x="259" y="5"/>
                    </a:lnTo>
                    <a:lnTo>
                      <a:pt x="261" y="4"/>
                    </a:lnTo>
                    <a:lnTo>
                      <a:pt x="272" y="5"/>
                    </a:lnTo>
                    <a:lnTo>
                      <a:pt x="278" y="4"/>
                    </a:lnTo>
                    <a:lnTo>
                      <a:pt x="278" y="6"/>
                    </a:lnTo>
                    <a:lnTo>
                      <a:pt x="287" y="5"/>
                    </a:lnTo>
                    <a:lnTo>
                      <a:pt x="292" y="4"/>
                    </a:lnTo>
                    <a:lnTo>
                      <a:pt x="293" y="6"/>
                    </a:lnTo>
                    <a:lnTo>
                      <a:pt x="286" y="9"/>
                    </a:lnTo>
                    <a:lnTo>
                      <a:pt x="279" y="17"/>
                    </a:lnTo>
                    <a:lnTo>
                      <a:pt x="275" y="19"/>
                    </a:lnTo>
                    <a:lnTo>
                      <a:pt x="277" y="25"/>
                    </a:lnTo>
                    <a:lnTo>
                      <a:pt x="278" y="25"/>
                    </a:lnTo>
                    <a:lnTo>
                      <a:pt x="279" y="29"/>
                    </a:lnTo>
                    <a:lnTo>
                      <a:pt x="282" y="28"/>
                    </a:lnTo>
                    <a:lnTo>
                      <a:pt x="282" y="27"/>
                    </a:lnTo>
                    <a:lnTo>
                      <a:pt x="284" y="29"/>
                    </a:lnTo>
                    <a:lnTo>
                      <a:pt x="288" y="28"/>
                    </a:lnTo>
                    <a:lnTo>
                      <a:pt x="290" y="35"/>
                    </a:lnTo>
                    <a:lnTo>
                      <a:pt x="290" y="38"/>
                    </a:lnTo>
                    <a:lnTo>
                      <a:pt x="292" y="41"/>
                    </a:lnTo>
                    <a:lnTo>
                      <a:pt x="291" y="48"/>
                    </a:lnTo>
                    <a:lnTo>
                      <a:pt x="293" y="49"/>
                    </a:lnTo>
                    <a:lnTo>
                      <a:pt x="290" y="54"/>
                    </a:lnTo>
                    <a:lnTo>
                      <a:pt x="287" y="53"/>
                    </a:lnTo>
                    <a:lnTo>
                      <a:pt x="282" y="56"/>
                    </a:lnTo>
                    <a:lnTo>
                      <a:pt x="278" y="57"/>
                    </a:lnTo>
                    <a:lnTo>
                      <a:pt x="276" y="60"/>
                    </a:lnTo>
                    <a:lnTo>
                      <a:pt x="279" y="62"/>
                    </a:lnTo>
                    <a:lnTo>
                      <a:pt x="282" y="62"/>
                    </a:lnTo>
                    <a:lnTo>
                      <a:pt x="286" y="82"/>
                    </a:lnTo>
                    <a:lnTo>
                      <a:pt x="294" y="86"/>
                    </a:lnTo>
                    <a:lnTo>
                      <a:pt x="297" y="86"/>
                    </a:lnTo>
                    <a:lnTo>
                      <a:pt x="306" y="82"/>
                    </a:lnTo>
                    <a:lnTo>
                      <a:pt x="309" y="84"/>
                    </a:lnTo>
                    <a:lnTo>
                      <a:pt x="315" y="82"/>
                    </a:lnTo>
                    <a:lnTo>
                      <a:pt x="316" y="84"/>
                    </a:lnTo>
                    <a:lnTo>
                      <a:pt x="319" y="92"/>
                    </a:lnTo>
                    <a:lnTo>
                      <a:pt x="322" y="93"/>
                    </a:lnTo>
                    <a:lnTo>
                      <a:pt x="326" y="93"/>
                    </a:lnTo>
                    <a:lnTo>
                      <a:pt x="331" y="91"/>
                    </a:lnTo>
                    <a:lnTo>
                      <a:pt x="332" y="95"/>
                    </a:lnTo>
                    <a:lnTo>
                      <a:pt x="334" y="100"/>
                    </a:lnTo>
                    <a:lnTo>
                      <a:pt x="334" y="112"/>
                    </a:lnTo>
                    <a:lnTo>
                      <a:pt x="327" y="119"/>
                    </a:lnTo>
                    <a:lnTo>
                      <a:pt x="324" y="120"/>
                    </a:lnTo>
                    <a:lnTo>
                      <a:pt x="322" y="129"/>
                    </a:lnTo>
                    <a:lnTo>
                      <a:pt x="324" y="135"/>
                    </a:lnTo>
                    <a:lnTo>
                      <a:pt x="322" y="153"/>
                    </a:lnTo>
                    <a:lnTo>
                      <a:pt x="324" y="158"/>
                    </a:lnTo>
                    <a:lnTo>
                      <a:pt x="322" y="159"/>
                    </a:lnTo>
                    <a:lnTo>
                      <a:pt x="319" y="159"/>
                    </a:lnTo>
                    <a:lnTo>
                      <a:pt x="317" y="161"/>
                    </a:lnTo>
                    <a:lnTo>
                      <a:pt x="314" y="159"/>
                    </a:lnTo>
                    <a:lnTo>
                      <a:pt x="308" y="161"/>
                    </a:lnTo>
                    <a:lnTo>
                      <a:pt x="306" y="159"/>
                    </a:lnTo>
                    <a:lnTo>
                      <a:pt x="299" y="167"/>
                    </a:lnTo>
                    <a:lnTo>
                      <a:pt x="296" y="165"/>
                    </a:lnTo>
                    <a:lnTo>
                      <a:pt x="294" y="163"/>
                    </a:lnTo>
                    <a:lnTo>
                      <a:pt x="290" y="163"/>
                    </a:lnTo>
                    <a:lnTo>
                      <a:pt x="286" y="164"/>
                    </a:lnTo>
                    <a:lnTo>
                      <a:pt x="279" y="176"/>
                    </a:lnTo>
                    <a:lnTo>
                      <a:pt x="274" y="175"/>
                    </a:lnTo>
                    <a:lnTo>
                      <a:pt x="268" y="180"/>
                    </a:lnTo>
                    <a:lnTo>
                      <a:pt x="265" y="182"/>
                    </a:lnTo>
                    <a:lnTo>
                      <a:pt x="265" y="188"/>
                    </a:lnTo>
                    <a:lnTo>
                      <a:pt x="261" y="188"/>
                    </a:lnTo>
                    <a:lnTo>
                      <a:pt x="253" y="185"/>
                    </a:lnTo>
                    <a:lnTo>
                      <a:pt x="249" y="188"/>
                    </a:lnTo>
                    <a:lnTo>
                      <a:pt x="246" y="188"/>
                    </a:lnTo>
                    <a:lnTo>
                      <a:pt x="241" y="185"/>
                    </a:lnTo>
                    <a:lnTo>
                      <a:pt x="230" y="184"/>
                    </a:lnTo>
                    <a:lnTo>
                      <a:pt x="228" y="183"/>
                    </a:lnTo>
                    <a:lnTo>
                      <a:pt x="223" y="185"/>
                    </a:lnTo>
                    <a:lnTo>
                      <a:pt x="220" y="184"/>
                    </a:lnTo>
                    <a:lnTo>
                      <a:pt x="213" y="185"/>
                    </a:lnTo>
                    <a:lnTo>
                      <a:pt x="210" y="190"/>
                    </a:lnTo>
                    <a:lnTo>
                      <a:pt x="202" y="190"/>
                    </a:lnTo>
                    <a:lnTo>
                      <a:pt x="196" y="193"/>
                    </a:lnTo>
                    <a:lnTo>
                      <a:pt x="195" y="192"/>
                    </a:lnTo>
                    <a:lnTo>
                      <a:pt x="191" y="195"/>
                    </a:lnTo>
                    <a:lnTo>
                      <a:pt x="186" y="195"/>
                    </a:lnTo>
                    <a:lnTo>
                      <a:pt x="177" y="203"/>
                    </a:lnTo>
                    <a:lnTo>
                      <a:pt x="171" y="203"/>
                    </a:lnTo>
                    <a:lnTo>
                      <a:pt x="172" y="201"/>
                    </a:lnTo>
                    <a:lnTo>
                      <a:pt x="174" y="200"/>
                    </a:lnTo>
                    <a:lnTo>
                      <a:pt x="176" y="196"/>
                    </a:lnTo>
                    <a:lnTo>
                      <a:pt x="174" y="188"/>
                    </a:lnTo>
                    <a:lnTo>
                      <a:pt x="179" y="182"/>
                    </a:lnTo>
                    <a:lnTo>
                      <a:pt x="175" y="180"/>
                    </a:lnTo>
                    <a:lnTo>
                      <a:pt x="174" y="178"/>
                    </a:lnTo>
                    <a:lnTo>
                      <a:pt x="166" y="178"/>
                    </a:lnTo>
                    <a:lnTo>
                      <a:pt x="162" y="175"/>
                    </a:lnTo>
                    <a:lnTo>
                      <a:pt x="159" y="173"/>
                    </a:lnTo>
                    <a:lnTo>
                      <a:pt x="155" y="173"/>
                    </a:lnTo>
                    <a:lnTo>
                      <a:pt x="145" y="184"/>
                    </a:lnTo>
                    <a:lnTo>
                      <a:pt x="138" y="179"/>
                    </a:lnTo>
                    <a:lnTo>
                      <a:pt x="135" y="179"/>
                    </a:lnTo>
                    <a:lnTo>
                      <a:pt x="133" y="183"/>
                    </a:lnTo>
                    <a:lnTo>
                      <a:pt x="135" y="185"/>
                    </a:lnTo>
                    <a:lnTo>
                      <a:pt x="130" y="196"/>
                    </a:lnTo>
                    <a:lnTo>
                      <a:pt x="130" y="198"/>
                    </a:lnTo>
                    <a:lnTo>
                      <a:pt x="128" y="201"/>
                    </a:lnTo>
                    <a:lnTo>
                      <a:pt x="130" y="203"/>
                    </a:lnTo>
                    <a:lnTo>
                      <a:pt x="125" y="206"/>
                    </a:lnTo>
                    <a:lnTo>
                      <a:pt x="113" y="210"/>
                    </a:lnTo>
                    <a:lnTo>
                      <a:pt x="108" y="208"/>
                    </a:lnTo>
                    <a:lnTo>
                      <a:pt x="104" y="201"/>
                    </a:lnTo>
                    <a:lnTo>
                      <a:pt x="103" y="198"/>
                    </a:lnTo>
                    <a:lnTo>
                      <a:pt x="96" y="196"/>
                    </a:lnTo>
                    <a:lnTo>
                      <a:pt x="95" y="194"/>
                    </a:lnTo>
                    <a:lnTo>
                      <a:pt x="88" y="198"/>
                    </a:lnTo>
                    <a:lnTo>
                      <a:pt x="85" y="201"/>
                    </a:lnTo>
                    <a:lnTo>
                      <a:pt x="84" y="201"/>
                    </a:lnTo>
                    <a:lnTo>
                      <a:pt x="82" y="201"/>
                    </a:lnTo>
                    <a:lnTo>
                      <a:pt x="81" y="204"/>
                    </a:lnTo>
                    <a:lnTo>
                      <a:pt x="73" y="206"/>
                    </a:lnTo>
                    <a:lnTo>
                      <a:pt x="71" y="207"/>
                    </a:lnTo>
                    <a:lnTo>
                      <a:pt x="69" y="207"/>
                    </a:lnTo>
                    <a:lnTo>
                      <a:pt x="64" y="203"/>
                    </a:lnTo>
                    <a:lnTo>
                      <a:pt x="59" y="203"/>
                    </a:lnTo>
                    <a:lnTo>
                      <a:pt x="54" y="206"/>
                    </a:lnTo>
                    <a:lnTo>
                      <a:pt x="52" y="211"/>
                    </a:lnTo>
                    <a:lnTo>
                      <a:pt x="50" y="209"/>
                    </a:lnTo>
                    <a:lnTo>
                      <a:pt x="50" y="206"/>
                    </a:lnTo>
                    <a:lnTo>
                      <a:pt x="45" y="199"/>
                    </a:lnTo>
                    <a:lnTo>
                      <a:pt x="44" y="193"/>
                    </a:lnTo>
                    <a:lnTo>
                      <a:pt x="42" y="191"/>
                    </a:lnTo>
                    <a:lnTo>
                      <a:pt x="41" y="188"/>
                    </a:lnTo>
                    <a:lnTo>
                      <a:pt x="45" y="177"/>
                    </a:lnTo>
                    <a:lnTo>
                      <a:pt x="44" y="172"/>
                    </a:lnTo>
                    <a:lnTo>
                      <a:pt x="38" y="172"/>
                    </a:lnTo>
                    <a:lnTo>
                      <a:pt x="32" y="168"/>
                    </a:lnTo>
                    <a:lnTo>
                      <a:pt x="28" y="165"/>
                    </a:lnTo>
                    <a:lnTo>
                      <a:pt x="24" y="167"/>
                    </a:lnTo>
                    <a:lnTo>
                      <a:pt x="23" y="164"/>
                    </a:lnTo>
                    <a:lnTo>
                      <a:pt x="16" y="156"/>
                    </a:lnTo>
                    <a:lnTo>
                      <a:pt x="18" y="145"/>
                    </a:lnTo>
                    <a:lnTo>
                      <a:pt x="17" y="140"/>
                    </a:lnTo>
                    <a:lnTo>
                      <a:pt x="14" y="136"/>
                    </a:lnTo>
                    <a:lnTo>
                      <a:pt x="11" y="135"/>
                    </a:lnTo>
                    <a:lnTo>
                      <a:pt x="10" y="132"/>
                    </a:lnTo>
                    <a:lnTo>
                      <a:pt x="15" y="125"/>
                    </a:lnTo>
                    <a:lnTo>
                      <a:pt x="18" y="124"/>
                    </a:lnTo>
                    <a:lnTo>
                      <a:pt x="20" y="121"/>
                    </a:lnTo>
                    <a:lnTo>
                      <a:pt x="27" y="115"/>
                    </a:lnTo>
                    <a:lnTo>
                      <a:pt x="28" y="115"/>
                    </a:lnTo>
                    <a:lnTo>
                      <a:pt x="33" y="108"/>
                    </a:lnTo>
                    <a:lnTo>
                      <a:pt x="38" y="102"/>
                    </a:lnTo>
                    <a:lnTo>
                      <a:pt x="37" y="93"/>
                    </a:lnTo>
                    <a:lnTo>
                      <a:pt x="33" y="92"/>
                    </a:lnTo>
                    <a:lnTo>
                      <a:pt x="33" y="91"/>
                    </a:lnTo>
                    <a:lnTo>
                      <a:pt x="30" y="89"/>
                    </a:lnTo>
                    <a:lnTo>
                      <a:pt x="30" y="86"/>
                    </a:lnTo>
                    <a:lnTo>
                      <a:pt x="27" y="87"/>
                    </a:lnTo>
                    <a:lnTo>
                      <a:pt x="24" y="89"/>
                    </a:lnTo>
                    <a:lnTo>
                      <a:pt x="14" y="93"/>
                    </a:lnTo>
                    <a:lnTo>
                      <a:pt x="13" y="96"/>
                    </a:lnTo>
                    <a:lnTo>
                      <a:pt x="12" y="96"/>
                    </a:lnTo>
                    <a:lnTo>
                      <a:pt x="0" y="84"/>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0" name="Freeform 41"/>
              <p:cNvSpPr>
                <a:spLocks/>
              </p:cNvSpPr>
              <p:nvPr/>
            </p:nvSpPr>
            <p:spPr bwMode="auto">
              <a:xfrm>
                <a:off x="2195513" y="6056313"/>
                <a:ext cx="433388" cy="388937"/>
              </a:xfrm>
              <a:custGeom>
                <a:avLst/>
                <a:gdLst>
                  <a:gd name="T0" fmla="*/ 52 w 273"/>
                  <a:gd name="T1" fmla="*/ 219 h 245"/>
                  <a:gd name="T2" fmla="*/ 41 w 273"/>
                  <a:gd name="T3" fmla="*/ 210 h 245"/>
                  <a:gd name="T4" fmla="*/ 31 w 273"/>
                  <a:gd name="T5" fmla="*/ 208 h 245"/>
                  <a:gd name="T6" fmla="*/ 11 w 273"/>
                  <a:gd name="T7" fmla="*/ 208 h 245"/>
                  <a:gd name="T8" fmla="*/ 1 w 273"/>
                  <a:gd name="T9" fmla="*/ 186 h 245"/>
                  <a:gd name="T10" fmla="*/ 12 w 273"/>
                  <a:gd name="T11" fmla="*/ 179 h 245"/>
                  <a:gd name="T12" fmla="*/ 17 w 273"/>
                  <a:gd name="T13" fmla="*/ 174 h 245"/>
                  <a:gd name="T14" fmla="*/ 15 w 273"/>
                  <a:gd name="T15" fmla="*/ 160 h 245"/>
                  <a:gd name="T16" fmla="*/ 7 w 273"/>
                  <a:gd name="T17" fmla="*/ 153 h 245"/>
                  <a:gd name="T18" fmla="*/ 4 w 273"/>
                  <a:gd name="T19" fmla="*/ 151 h 245"/>
                  <a:gd name="T20" fmla="*/ 5 w 273"/>
                  <a:gd name="T21" fmla="*/ 143 h 245"/>
                  <a:gd name="T22" fmla="*/ 17 w 273"/>
                  <a:gd name="T23" fmla="*/ 129 h 245"/>
                  <a:gd name="T24" fmla="*/ 30 w 273"/>
                  <a:gd name="T25" fmla="*/ 119 h 245"/>
                  <a:gd name="T26" fmla="*/ 52 w 273"/>
                  <a:gd name="T27" fmla="*/ 109 h 245"/>
                  <a:gd name="T28" fmla="*/ 54 w 273"/>
                  <a:gd name="T29" fmla="*/ 109 h 245"/>
                  <a:gd name="T30" fmla="*/ 57 w 273"/>
                  <a:gd name="T31" fmla="*/ 109 h 245"/>
                  <a:gd name="T32" fmla="*/ 87 w 273"/>
                  <a:gd name="T33" fmla="*/ 103 h 245"/>
                  <a:gd name="T34" fmla="*/ 128 w 273"/>
                  <a:gd name="T35" fmla="*/ 62 h 245"/>
                  <a:gd name="T36" fmla="*/ 132 w 273"/>
                  <a:gd name="T37" fmla="*/ 54 h 245"/>
                  <a:gd name="T38" fmla="*/ 155 w 273"/>
                  <a:gd name="T39" fmla="*/ 32 h 245"/>
                  <a:gd name="T40" fmla="*/ 159 w 273"/>
                  <a:gd name="T41" fmla="*/ 33 h 245"/>
                  <a:gd name="T42" fmla="*/ 171 w 273"/>
                  <a:gd name="T43" fmla="*/ 10 h 245"/>
                  <a:gd name="T44" fmla="*/ 180 w 273"/>
                  <a:gd name="T45" fmla="*/ 5 h 245"/>
                  <a:gd name="T46" fmla="*/ 185 w 273"/>
                  <a:gd name="T47" fmla="*/ 11 h 245"/>
                  <a:gd name="T48" fmla="*/ 180 w 273"/>
                  <a:gd name="T49" fmla="*/ 12 h 245"/>
                  <a:gd name="T50" fmla="*/ 178 w 273"/>
                  <a:gd name="T51" fmla="*/ 18 h 245"/>
                  <a:gd name="T52" fmla="*/ 188 w 273"/>
                  <a:gd name="T53" fmla="*/ 54 h 245"/>
                  <a:gd name="T54" fmla="*/ 208 w 273"/>
                  <a:gd name="T55" fmla="*/ 66 h 245"/>
                  <a:gd name="T56" fmla="*/ 211 w 273"/>
                  <a:gd name="T57" fmla="*/ 81 h 245"/>
                  <a:gd name="T58" fmla="*/ 226 w 273"/>
                  <a:gd name="T59" fmla="*/ 112 h 245"/>
                  <a:gd name="T60" fmla="*/ 235 w 273"/>
                  <a:gd name="T61" fmla="*/ 124 h 245"/>
                  <a:gd name="T62" fmla="*/ 252 w 273"/>
                  <a:gd name="T63" fmla="*/ 151 h 245"/>
                  <a:gd name="T64" fmla="*/ 262 w 273"/>
                  <a:gd name="T65" fmla="*/ 164 h 245"/>
                  <a:gd name="T66" fmla="*/ 265 w 273"/>
                  <a:gd name="T67" fmla="*/ 194 h 245"/>
                  <a:gd name="T68" fmla="*/ 256 w 273"/>
                  <a:gd name="T69" fmla="*/ 202 h 245"/>
                  <a:gd name="T70" fmla="*/ 242 w 273"/>
                  <a:gd name="T71" fmla="*/ 208 h 245"/>
                  <a:gd name="T72" fmla="*/ 217 w 273"/>
                  <a:gd name="T73" fmla="*/ 205 h 245"/>
                  <a:gd name="T74" fmla="*/ 192 w 273"/>
                  <a:gd name="T75" fmla="*/ 197 h 245"/>
                  <a:gd name="T76" fmla="*/ 176 w 273"/>
                  <a:gd name="T77" fmla="*/ 202 h 245"/>
                  <a:gd name="T78" fmla="*/ 169 w 273"/>
                  <a:gd name="T79" fmla="*/ 204 h 245"/>
                  <a:gd name="T80" fmla="*/ 159 w 273"/>
                  <a:gd name="T81" fmla="*/ 215 h 245"/>
                  <a:gd name="T82" fmla="*/ 145 w 273"/>
                  <a:gd name="T83" fmla="*/ 226 h 245"/>
                  <a:gd name="T84" fmla="*/ 106 w 273"/>
                  <a:gd name="T85" fmla="*/ 245 h 245"/>
                  <a:gd name="T86" fmla="*/ 81 w 273"/>
                  <a:gd name="T87" fmla="*/ 231 h 245"/>
                  <a:gd name="T88" fmla="*/ 57 w 273"/>
                  <a:gd name="T89" fmla="*/ 2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3" h="245">
                    <a:moveTo>
                      <a:pt x="57" y="221"/>
                    </a:moveTo>
                    <a:lnTo>
                      <a:pt x="57" y="218"/>
                    </a:lnTo>
                    <a:lnTo>
                      <a:pt x="52" y="219"/>
                    </a:lnTo>
                    <a:lnTo>
                      <a:pt x="47" y="219"/>
                    </a:lnTo>
                    <a:lnTo>
                      <a:pt x="44" y="218"/>
                    </a:lnTo>
                    <a:lnTo>
                      <a:pt x="41" y="210"/>
                    </a:lnTo>
                    <a:lnTo>
                      <a:pt x="40" y="208"/>
                    </a:lnTo>
                    <a:lnTo>
                      <a:pt x="34" y="210"/>
                    </a:lnTo>
                    <a:lnTo>
                      <a:pt x="31" y="208"/>
                    </a:lnTo>
                    <a:lnTo>
                      <a:pt x="23" y="211"/>
                    </a:lnTo>
                    <a:lnTo>
                      <a:pt x="19" y="212"/>
                    </a:lnTo>
                    <a:lnTo>
                      <a:pt x="11" y="208"/>
                    </a:lnTo>
                    <a:lnTo>
                      <a:pt x="7" y="188"/>
                    </a:lnTo>
                    <a:lnTo>
                      <a:pt x="5" y="188"/>
                    </a:lnTo>
                    <a:lnTo>
                      <a:pt x="1" y="186"/>
                    </a:lnTo>
                    <a:lnTo>
                      <a:pt x="4" y="183"/>
                    </a:lnTo>
                    <a:lnTo>
                      <a:pt x="7" y="182"/>
                    </a:lnTo>
                    <a:lnTo>
                      <a:pt x="12" y="179"/>
                    </a:lnTo>
                    <a:lnTo>
                      <a:pt x="16" y="180"/>
                    </a:lnTo>
                    <a:lnTo>
                      <a:pt x="18" y="176"/>
                    </a:lnTo>
                    <a:lnTo>
                      <a:pt x="17" y="174"/>
                    </a:lnTo>
                    <a:lnTo>
                      <a:pt x="17" y="167"/>
                    </a:lnTo>
                    <a:lnTo>
                      <a:pt x="15" y="163"/>
                    </a:lnTo>
                    <a:lnTo>
                      <a:pt x="15" y="160"/>
                    </a:lnTo>
                    <a:lnTo>
                      <a:pt x="13" y="154"/>
                    </a:lnTo>
                    <a:lnTo>
                      <a:pt x="9" y="155"/>
                    </a:lnTo>
                    <a:lnTo>
                      <a:pt x="7" y="153"/>
                    </a:lnTo>
                    <a:lnTo>
                      <a:pt x="7" y="154"/>
                    </a:lnTo>
                    <a:lnTo>
                      <a:pt x="5" y="155"/>
                    </a:lnTo>
                    <a:lnTo>
                      <a:pt x="4" y="151"/>
                    </a:lnTo>
                    <a:lnTo>
                      <a:pt x="2" y="151"/>
                    </a:lnTo>
                    <a:lnTo>
                      <a:pt x="0" y="145"/>
                    </a:lnTo>
                    <a:lnTo>
                      <a:pt x="5" y="143"/>
                    </a:lnTo>
                    <a:lnTo>
                      <a:pt x="11" y="135"/>
                    </a:lnTo>
                    <a:lnTo>
                      <a:pt x="18" y="132"/>
                    </a:lnTo>
                    <a:lnTo>
                      <a:pt x="17" y="129"/>
                    </a:lnTo>
                    <a:lnTo>
                      <a:pt x="24" y="126"/>
                    </a:lnTo>
                    <a:lnTo>
                      <a:pt x="32" y="120"/>
                    </a:lnTo>
                    <a:lnTo>
                      <a:pt x="30" y="119"/>
                    </a:lnTo>
                    <a:lnTo>
                      <a:pt x="43" y="111"/>
                    </a:lnTo>
                    <a:lnTo>
                      <a:pt x="45" y="116"/>
                    </a:lnTo>
                    <a:lnTo>
                      <a:pt x="52" y="109"/>
                    </a:lnTo>
                    <a:lnTo>
                      <a:pt x="54" y="111"/>
                    </a:lnTo>
                    <a:lnTo>
                      <a:pt x="56" y="109"/>
                    </a:lnTo>
                    <a:lnTo>
                      <a:pt x="54" y="109"/>
                    </a:lnTo>
                    <a:lnTo>
                      <a:pt x="54" y="109"/>
                    </a:lnTo>
                    <a:lnTo>
                      <a:pt x="57" y="108"/>
                    </a:lnTo>
                    <a:lnTo>
                      <a:pt x="57" y="109"/>
                    </a:lnTo>
                    <a:lnTo>
                      <a:pt x="64" y="107"/>
                    </a:lnTo>
                    <a:lnTo>
                      <a:pt x="83" y="105"/>
                    </a:lnTo>
                    <a:lnTo>
                      <a:pt x="87" y="103"/>
                    </a:lnTo>
                    <a:lnTo>
                      <a:pt x="103" y="93"/>
                    </a:lnTo>
                    <a:lnTo>
                      <a:pt x="112" y="84"/>
                    </a:lnTo>
                    <a:lnTo>
                      <a:pt x="128" y="62"/>
                    </a:lnTo>
                    <a:lnTo>
                      <a:pt x="127" y="62"/>
                    </a:lnTo>
                    <a:lnTo>
                      <a:pt x="134" y="55"/>
                    </a:lnTo>
                    <a:lnTo>
                      <a:pt x="132" y="54"/>
                    </a:lnTo>
                    <a:lnTo>
                      <a:pt x="151" y="34"/>
                    </a:lnTo>
                    <a:lnTo>
                      <a:pt x="153" y="31"/>
                    </a:lnTo>
                    <a:lnTo>
                      <a:pt x="155" y="32"/>
                    </a:lnTo>
                    <a:lnTo>
                      <a:pt x="155" y="32"/>
                    </a:lnTo>
                    <a:lnTo>
                      <a:pt x="157" y="34"/>
                    </a:lnTo>
                    <a:lnTo>
                      <a:pt x="159" y="33"/>
                    </a:lnTo>
                    <a:lnTo>
                      <a:pt x="155" y="29"/>
                    </a:lnTo>
                    <a:lnTo>
                      <a:pt x="159" y="26"/>
                    </a:lnTo>
                    <a:lnTo>
                      <a:pt x="171" y="10"/>
                    </a:lnTo>
                    <a:lnTo>
                      <a:pt x="175" y="3"/>
                    </a:lnTo>
                    <a:lnTo>
                      <a:pt x="180" y="0"/>
                    </a:lnTo>
                    <a:lnTo>
                      <a:pt x="180" y="5"/>
                    </a:lnTo>
                    <a:lnTo>
                      <a:pt x="190" y="8"/>
                    </a:lnTo>
                    <a:lnTo>
                      <a:pt x="188" y="12"/>
                    </a:lnTo>
                    <a:lnTo>
                      <a:pt x="185" y="11"/>
                    </a:lnTo>
                    <a:lnTo>
                      <a:pt x="184" y="9"/>
                    </a:lnTo>
                    <a:lnTo>
                      <a:pt x="180" y="9"/>
                    </a:lnTo>
                    <a:lnTo>
                      <a:pt x="180" y="12"/>
                    </a:lnTo>
                    <a:lnTo>
                      <a:pt x="184" y="13"/>
                    </a:lnTo>
                    <a:lnTo>
                      <a:pt x="182" y="18"/>
                    </a:lnTo>
                    <a:lnTo>
                      <a:pt x="178" y="18"/>
                    </a:lnTo>
                    <a:lnTo>
                      <a:pt x="177" y="32"/>
                    </a:lnTo>
                    <a:lnTo>
                      <a:pt x="178" y="45"/>
                    </a:lnTo>
                    <a:lnTo>
                      <a:pt x="188" y="54"/>
                    </a:lnTo>
                    <a:lnTo>
                      <a:pt x="194" y="58"/>
                    </a:lnTo>
                    <a:lnTo>
                      <a:pt x="202" y="59"/>
                    </a:lnTo>
                    <a:lnTo>
                      <a:pt x="208" y="66"/>
                    </a:lnTo>
                    <a:lnTo>
                      <a:pt x="209" y="78"/>
                    </a:lnTo>
                    <a:lnTo>
                      <a:pt x="211" y="79"/>
                    </a:lnTo>
                    <a:lnTo>
                      <a:pt x="211" y="81"/>
                    </a:lnTo>
                    <a:lnTo>
                      <a:pt x="225" y="101"/>
                    </a:lnTo>
                    <a:lnTo>
                      <a:pt x="227" y="109"/>
                    </a:lnTo>
                    <a:lnTo>
                      <a:pt x="226" y="112"/>
                    </a:lnTo>
                    <a:lnTo>
                      <a:pt x="231" y="119"/>
                    </a:lnTo>
                    <a:lnTo>
                      <a:pt x="233" y="119"/>
                    </a:lnTo>
                    <a:lnTo>
                      <a:pt x="235" y="124"/>
                    </a:lnTo>
                    <a:lnTo>
                      <a:pt x="237" y="124"/>
                    </a:lnTo>
                    <a:lnTo>
                      <a:pt x="236" y="129"/>
                    </a:lnTo>
                    <a:lnTo>
                      <a:pt x="252" y="151"/>
                    </a:lnTo>
                    <a:lnTo>
                      <a:pt x="256" y="152"/>
                    </a:lnTo>
                    <a:lnTo>
                      <a:pt x="264" y="162"/>
                    </a:lnTo>
                    <a:lnTo>
                      <a:pt x="262" y="164"/>
                    </a:lnTo>
                    <a:lnTo>
                      <a:pt x="273" y="190"/>
                    </a:lnTo>
                    <a:lnTo>
                      <a:pt x="267" y="194"/>
                    </a:lnTo>
                    <a:lnTo>
                      <a:pt x="265" y="194"/>
                    </a:lnTo>
                    <a:lnTo>
                      <a:pt x="263" y="196"/>
                    </a:lnTo>
                    <a:lnTo>
                      <a:pt x="257" y="197"/>
                    </a:lnTo>
                    <a:lnTo>
                      <a:pt x="256" y="202"/>
                    </a:lnTo>
                    <a:lnTo>
                      <a:pt x="246" y="206"/>
                    </a:lnTo>
                    <a:lnTo>
                      <a:pt x="244" y="208"/>
                    </a:lnTo>
                    <a:lnTo>
                      <a:pt x="242" y="208"/>
                    </a:lnTo>
                    <a:lnTo>
                      <a:pt x="242" y="208"/>
                    </a:lnTo>
                    <a:lnTo>
                      <a:pt x="240" y="208"/>
                    </a:lnTo>
                    <a:lnTo>
                      <a:pt x="217" y="205"/>
                    </a:lnTo>
                    <a:lnTo>
                      <a:pt x="213" y="208"/>
                    </a:lnTo>
                    <a:lnTo>
                      <a:pt x="202" y="198"/>
                    </a:lnTo>
                    <a:lnTo>
                      <a:pt x="192" y="197"/>
                    </a:lnTo>
                    <a:lnTo>
                      <a:pt x="187" y="199"/>
                    </a:lnTo>
                    <a:lnTo>
                      <a:pt x="186" y="200"/>
                    </a:lnTo>
                    <a:lnTo>
                      <a:pt x="176" y="202"/>
                    </a:lnTo>
                    <a:lnTo>
                      <a:pt x="174" y="206"/>
                    </a:lnTo>
                    <a:lnTo>
                      <a:pt x="171" y="205"/>
                    </a:lnTo>
                    <a:lnTo>
                      <a:pt x="169" y="204"/>
                    </a:lnTo>
                    <a:lnTo>
                      <a:pt x="168" y="207"/>
                    </a:lnTo>
                    <a:lnTo>
                      <a:pt x="160" y="215"/>
                    </a:lnTo>
                    <a:lnTo>
                      <a:pt x="159" y="215"/>
                    </a:lnTo>
                    <a:lnTo>
                      <a:pt x="154" y="220"/>
                    </a:lnTo>
                    <a:lnTo>
                      <a:pt x="152" y="220"/>
                    </a:lnTo>
                    <a:lnTo>
                      <a:pt x="145" y="226"/>
                    </a:lnTo>
                    <a:lnTo>
                      <a:pt x="139" y="229"/>
                    </a:lnTo>
                    <a:lnTo>
                      <a:pt x="137" y="235"/>
                    </a:lnTo>
                    <a:lnTo>
                      <a:pt x="106" y="245"/>
                    </a:lnTo>
                    <a:lnTo>
                      <a:pt x="100" y="237"/>
                    </a:lnTo>
                    <a:lnTo>
                      <a:pt x="91" y="231"/>
                    </a:lnTo>
                    <a:lnTo>
                      <a:pt x="81" y="231"/>
                    </a:lnTo>
                    <a:lnTo>
                      <a:pt x="66" y="226"/>
                    </a:lnTo>
                    <a:lnTo>
                      <a:pt x="62" y="222"/>
                    </a:lnTo>
                    <a:lnTo>
                      <a:pt x="57"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1" name="Freeform 42"/>
              <p:cNvSpPr>
                <a:spLocks/>
              </p:cNvSpPr>
              <p:nvPr/>
            </p:nvSpPr>
            <p:spPr bwMode="auto">
              <a:xfrm>
                <a:off x="2195513" y="6056313"/>
                <a:ext cx="433388" cy="388937"/>
              </a:xfrm>
              <a:custGeom>
                <a:avLst/>
                <a:gdLst>
                  <a:gd name="T0" fmla="*/ 52 w 273"/>
                  <a:gd name="T1" fmla="*/ 219 h 245"/>
                  <a:gd name="T2" fmla="*/ 41 w 273"/>
                  <a:gd name="T3" fmla="*/ 210 h 245"/>
                  <a:gd name="T4" fmla="*/ 31 w 273"/>
                  <a:gd name="T5" fmla="*/ 208 h 245"/>
                  <a:gd name="T6" fmla="*/ 11 w 273"/>
                  <a:gd name="T7" fmla="*/ 208 h 245"/>
                  <a:gd name="T8" fmla="*/ 1 w 273"/>
                  <a:gd name="T9" fmla="*/ 186 h 245"/>
                  <a:gd name="T10" fmla="*/ 12 w 273"/>
                  <a:gd name="T11" fmla="*/ 179 h 245"/>
                  <a:gd name="T12" fmla="*/ 17 w 273"/>
                  <a:gd name="T13" fmla="*/ 174 h 245"/>
                  <a:gd name="T14" fmla="*/ 15 w 273"/>
                  <a:gd name="T15" fmla="*/ 160 h 245"/>
                  <a:gd name="T16" fmla="*/ 7 w 273"/>
                  <a:gd name="T17" fmla="*/ 153 h 245"/>
                  <a:gd name="T18" fmla="*/ 4 w 273"/>
                  <a:gd name="T19" fmla="*/ 151 h 245"/>
                  <a:gd name="T20" fmla="*/ 5 w 273"/>
                  <a:gd name="T21" fmla="*/ 143 h 245"/>
                  <a:gd name="T22" fmla="*/ 17 w 273"/>
                  <a:gd name="T23" fmla="*/ 129 h 245"/>
                  <a:gd name="T24" fmla="*/ 30 w 273"/>
                  <a:gd name="T25" fmla="*/ 119 h 245"/>
                  <a:gd name="T26" fmla="*/ 52 w 273"/>
                  <a:gd name="T27" fmla="*/ 109 h 245"/>
                  <a:gd name="T28" fmla="*/ 54 w 273"/>
                  <a:gd name="T29" fmla="*/ 109 h 245"/>
                  <a:gd name="T30" fmla="*/ 57 w 273"/>
                  <a:gd name="T31" fmla="*/ 109 h 245"/>
                  <a:gd name="T32" fmla="*/ 87 w 273"/>
                  <a:gd name="T33" fmla="*/ 103 h 245"/>
                  <a:gd name="T34" fmla="*/ 128 w 273"/>
                  <a:gd name="T35" fmla="*/ 62 h 245"/>
                  <a:gd name="T36" fmla="*/ 132 w 273"/>
                  <a:gd name="T37" fmla="*/ 54 h 245"/>
                  <a:gd name="T38" fmla="*/ 155 w 273"/>
                  <a:gd name="T39" fmla="*/ 32 h 245"/>
                  <a:gd name="T40" fmla="*/ 159 w 273"/>
                  <a:gd name="T41" fmla="*/ 33 h 245"/>
                  <a:gd name="T42" fmla="*/ 171 w 273"/>
                  <a:gd name="T43" fmla="*/ 10 h 245"/>
                  <a:gd name="T44" fmla="*/ 180 w 273"/>
                  <a:gd name="T45" fmla="*/ 5 h 245"/>
                  <a:gd name="T46" fmla="*/ 185 w 273"/>
                  <a:gd name="T47" fmla="*/ 11 h 245"/>
                  <a:gd name="T48" fmla="*/ 180 w 273"/>
                  <a:gd name="T49" fmla="*/ 12 h 245"/>
                  <a:gd name="T50" fmla="*/ 179 w 273"/>
                  <a:gd name="T51" fmla="*/ 18 h 245"/>
                  <a:gd name="T52" fmla="*/ 188 w 273"/>
                  <a:gd name="T53" fmla="*/ 54 h 245"/>
                  <a:gd name="T54" fmla="*/ 208 w 273"/>
                  <a:gd name="T55" fmla="*/ 66 h 245"/>
                  <a:gd name="T56" fmla="*/ 211 w 273"/>
                  <a:gd name="T57" fmla="*/ 81 h 245"/>
                  <a:gd name="T58" fmla="*/ 226 w 273"/>
                  <a:gd name="T59" fmla="*/ 112 h 245"/>
                  <a:gd name="T60" fmla="*/ 235 w 273"/>
                  <a:gd name="T61" fmla="*/ 124 h 245"/>
                  <a:gd name="T62" fmla="*/ 252 w 273"/>
                  <a:gd name="T63" fmla="*/ 151 h 245"/>
                  <a:gd name="T64" fmla="*/ 262 w 273"/>
                  <a:gd name="T65" fmla="*/ 164 h 245"/>
                  <a:gd name="T66" fmla="*/ 265 w 273"/>
                  <a:gd name="T67" fmla="*/ 194 h 245"/>
                  <a:gd name="T68" fmla="*/ 256 w 273"/>
                  <a:gd name="T69" fmla="*/ 202 h 245"/>
                  <a:gd name="T70" fmla="*/ 242 w 273"/>
                  <a:gd name="T71" fmla="*/ 209 h 245"/>
                  <a:gd name="T72" fmla="*/ 217 w 273"/>
                  <a:gd name="T73" fmla="*/ 205 h 245"/>
                  <a:gd name="T74" fmla="*/ 192 w 273"/>
                  <a:gd name="T75" fmla="*/ 197 h 245"/>
                  <a:gd name="T76" fmla="*/ 176 w 273"/>
                  <a:gd name="T77" fmla="*/ 202 h 245"/>
                  <a:gd name="T78" fmla="*/ 169 w 273"/>
                  <a:gd name="T79" fmla="*/ 204 h 245"/>
                  <a:gd name="T80" fmla="*/ 159 w 273"/>
                  <a:gd name="T81" fmla="*/ 215 h 245"/>
                  <a:gd name="T82" fmla="*/ 145 w 273"/>
                  <a:gd name="T83" fmla="*/ 226 h 245"/>
                  <a:gd name="T84" fmla="*/ 106 w 273"/>
                  <a:gd name="T85" fmla="*/ 245 h 245"/>
                  <a:gd name="T86" fmla="*/ 81 w 273"/>
                  <a:gd name="T87" fmla="*/ 231 h 245"/>
                  <a:gd name="T88" fmla="*/ 57 w 273"/>
                  <a:gd name="T89" fmla="*/ 2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3" h="245">
                    <a:moveTo>
                      <a:pt x="57" y="221"/>
                    </a:moveTo>
                    <a:lnTo>
                      <a:pt x="57" y="218"/>
                    </a:lnTo>
                    <a:lnTo>
                      <a:pt x="52" y="219"/>
                    </a:lnTo>
                    <a:lnTo>
                      <a:pt x="47" y="219"/>
                    </a:lnTo>
                    <a:lnTo>
                      <a:pt x="44" y="218"/>
                    </a:lnTo>
                    <a:lnTo>
                      <a:pt x="41" y="210"/>
                    </a:lnTo>
                    <a:lnTo>
                      <a:pt x="40" y="208"/>
                    </a:lnTo>
                    <a:lnTo>
                      <a:pt x="34" y="210"/>
                    </a:lnTo>
                    <a:lnTo>
                      <a:pt x="31" y="208"/>
                    </a:lnTo>
                    <a:lnTo>
                      <a:pt x="23" y="211"/>
                    </a:lnTo>
                    <a:lnTo>
                      <a:pt x="19" y="212"/>
                    </a:lnTo>
                    <a:lnTo>
                      <a:pt x="11" y="208"/>
                    </a:lnTo>
                    <a:lnTo>
                      <a:pt x="7" y="188"/>
                    </a:lnTo>
                    <a:lnTo>
                      <a:pt x="5" y="188"/>
                    </a:lnTo>
                    <a:lnTo>
                      <a:pt x="1" y="186"/>
                    </a:lnTo>
                    <a:lnTo>
                      <a:pt x="4" y="183"/>
                    </a:lnTo>
                    <a:lnTo>
                      <a:pt x="7" y="182"/>
                    </a:lnTo>
                    <a:lnTo>
                      <a:pt x="12" y="179"/>
                    </a:lnTo>
                    <a:lnTo>
                      <a:pt x="16" y="180"/>
                    </a:lnTo>
                    <a:lnTo>
                      <a:pt x="18" y="176"/>
                    </a:lnTo>
                    <a:lnTo>
                      <a:pt x="17" y="174"/>
                    </a:lnTo>
                    <a:lnTo>
                      <a:pt x="17" y="167"/>
                    </a:lnTo>
                    <a:lnTo>
                      <a:pt x="15" y="163"/>
                    </a:lnTo>
                    <a:lnTo>
                      <a:pt x="15" y="160"/>
                    </a:lnTo>
                    <a:lnTo>
                      <a:pt x="13" y="154"/>
                    </a:lnTo>
                    <a:lnTo>
                      <a:pt x="9" y="155"/>
                    </a:lnTo>
                    <a:lnTo>
                      <a:pt x="7" y="153"/>
                    </a:lnTo>
                    <a:lnTo>
                      <a:pt x="7" y="154"/>
                    </a:lnTo>
                    <a:lnTo>
                      <a:pt x="5" y="155"/>
                    </a:lnTo>
                    <a:lnTo>
                      <a:pt x="4" y="151"/>
                    </a:lnTo>
                    <a:lnTo>
                      <a:pt x="2" y="151"/>
                    </a:lnTo>
                    <a:lnTo>
                      <a:pt x="0" y="145"/>
                    </a:lnTo>
                    <a:lnTo>
                      <a:pt x="5" y="143"/>
                    </a:lnTo>
                    <a:lnTo>
                      <a:pt x="11" y="135"/>
                    </a:lnTo>
                    <a:lnTo>
                      <a:pt x="18" y="132"/>
                    </a:lnTo>
                    <a:lnTo>
                      <a:pt x="17" y="129"/>
                    </a:lnTo>
                    <a:lnTo>
                      <a:pt x="24" y="126"/>
                    </a:lnTo>
                    <a:lnTo>
                      <a:pt x="32" y="120"/>
                    </a:lnTo>
                    <a:lnTo>
                      <a:pt x="30" y="119"/>
                    </a:lnTo>
                    <a:lnTo>
                      <a:pt x="43" y="111"/>
                    </a:lnTo>
                    <a:lnTo>
                      <a:pt x="46" y="116"/>
                    </a:lnTo>
                    <a:lnTo>
                      <a:pt x="52" y="109"/>
                    </a:lnTo>
                    <a:lnTo>
                      <a:pt x="54" y="111"/>
                    </a:lnTo>
                    <a:lnTo>
                      <a:pt x="56" y="109"/>
                    </a:lnTo>
                    <a:lnTo>
                      <a:pt x="54" y="109"/>
                    </a:lnTo>
                    <a:lnTo>
                      <a:pt x="54" y="109"/>
                    </a:lnTo>
                    <a:lnTo>
                      <a:pt x="57" y="108"/>
                    </a:lnTo>
                    <a:lnTo>
                      <a:pt x="57" y="109"/>
                    </a:lnTo>
                    <a:lnTo>
                      <a:pt x="64" y="107"/>
                    </a:lnTo>
                    <a:lnTo>
                      <a:pt x="83" y="105"/>
                    </a:lnTo>
                    <a:lnTo>
                      <a:pt x="87" y="103"/>
                    </a:lnTo>
                    <a:lnTo>
                      <a:pt x="103" y="93"/>
                    </a:lnTo>
                    <a:lnTo>
                      <a:pt x="112" y="84"/>
                    </a:lnTo>
                    <a:lnTo>
                      <a:pt x="128" y="62"/>
                    </a:lnTo>
                    <a:lnTo>
                      <a:pt x="127" y="62"/>
                    </a:lnTo>
                    <a:lnTo>
                      <a:pt x="134" y="55"/>
                    </a:lnTo>
                    <a:lnTo>
                      <a:pt x="132" y="54"/>
                    </a:lnTo>
                    <a:lnTo>
                      <a:pt x="151" y="34"/>
                    </a:lnTo>
                    <a:lnTo>
                      <a:pt x="153" y="31"/>
                    </a:lnTo>
                    <a:lnTo>
                      <a:pt x="155" y="32"/>
                    </a:lnTo>
                    <a:lnTo>
                      <a:pt x="155" y="32"/>
                    </a:lnTo>
                    <a:lnTo>
                      <a:pt x="157" y="34"/>
                    </a:lnTo>
                    <a:lnTo>
                      <a:pt x="159" y="33"/>
                    </a:lnTo>
                    <a:lnTo>
                      <a:pt x="155" y="29"/>
                    </a:lnTo>
                    <a:lnTo>
                      <a:pt x="159" y="26"/>
                    </a:lnTo>
                    <a:lnTo>
                      <a:pt x="171" y="10"/>
                    </a:lnTo>
                    <a:lnTo>
                      <a:pt x="175" y="3"/>
                    </a:lnTo>
                    <a:lnTo>
                      <a:pt x="180" y="0"/>
                    </a:lnTo>
                    <a:lnTo>
                      <a:pt x="180" y="5"/>
                    </a:lnTo>
                    <a:lnTo>
                      <a:pt x="190" y="8"/>
                    </a:lnTo>
                    <a:lnTo>
                      <a:pt x="189" y="12"/>
                    </a:lnTo>
                    <a:lnTo>
                      <a:pt x="185" y="11"/>
                    </a:lnTo>
                    <a:lnTo>
                      <a:pt x="184" y="9"/>
                    </a:lnTo>
                    <a:lnTo>
                      <a:pt x="180" y="9"/>
                    </a:lnTo>
                    <a:lnTo>
                      <a:pt x="180" y="12"/>
                    </a:lnTo>
                    <a:lnTo>
                      <a:pt x="184" y="13"/>
                    </a:lnTo>
                    <a:lnTo>
                      <a:pt x="182" y="18"/>
                    </a:lnTo>
                    <a:lnTo>
                      <a:pt x="179" y="18"/>
                    </a:lnTo>
                    <a:lnTo>
                      <a:pt x="177" y="32"/>
                    </a:lnTo>
                    <a:lnTo>
                      <a:pt x="179" y="45"/>
                    </a:lnTo>
                    <a:lnTo>
                      <a:pt x="188" y="54"/>
                    </a:lnTo>
                    <a:lnTo>
                      <a:pt x="194" y="58"/>
                    </a:lnTo>
                    <a:lnTo>
                      <a:pt x="202" y="59"/>
                    </a:lnTo>
                    <a:lnTo>
                      <a:pt x="208" y="66"/>
                    </a:lnTo>
                    <a:lnTo>
                      <a:pt x="209" y="78"/>
                    </a:lnTo>
                    <a:lnTo>
                      <a:pt x="211" y="79"/>
                    </a:lnTo>
                    <a:lnTo>
                      <a:pt x="211" y="81"/>
                    </a:lnTo>
                    <a:lnTo>
                      <a:pt x="225" y="101"/>
                    </a:lnTo>
                    <a:lnTo>
                      <a:pt x="227" y="109"/>
                    </a:lnTo>
                    <a:lnTo>
                      <a:pt x="226" y="112"/>
                    </a:lnTo>
                    <a:lnTo>
                      <a:pt x="231" y="119"/>
                    </a:lnTo>
                    <a:lnTo>
                      <a:pt x="233" y="119"/>
                    </a:lnTo>
                    <a:lnTo>
                      <a:pt x="235" y="124"/>
                    </a:lnTo>
                    <a:lnTo>
                      <a:pt x="237" y="124"/>
                    </a:lnTo>
                    <a:lnTo>
                      <a:pt x="236" y="129"/>
                    </a:lnTo>
                    <a:lnTo>
                      <a:pt x="252" y="151"/>
                    </a:lnTo>
                    <a:lnTo>
                      <a:pt x="256" y="152"/>
                    </a:lnTo>
                    <a:lnTo>
                      <a:pt x="264" y="162"/>
                    </a:lnTo>
                    <a:lnTo>
                      <a:pt x="262" y="164"/>
                    </a:lnTo>
                    <a:lnTo>
                      <a:pt x="273" y="190"/>
                    </a:lnTo>
                    <a:lnTo>
                      <a:pt x="267" y="194"/>
                    </a:lnTo>
                    <a:lnTo>
                      <a:pt x="265" y="194"/>
                    </a:lnTo>
                    <a:lnTo>
                      <a:pt x="263" y="196"/>
                    </a:lnTo>
                    <a:lnTo>
                      <a:pt x="257" y="197"/>
                    </a:lnTo>
                    <a:lnTo>
                      <a:pt x="256" y="202"/>
                    </a:lnTo>
                    <a:lnTo>
                      <a:pt x="246" y="206"/>
                    </a:lnTo>
                    <a:lnTo>
                      <a:pt x="244" y="209"/>
                    </a:lnTo>
                    <a:lnTo>
                      <a:pt x="242" y="209"/>
                    </a:lnTo>
                    <a:lnTo>
                      <a:pt x="242" y="208"/>
                    </a:lnTo>
                    <a:lnTo>
                      <a:pt x="240" y="208"/>
                    </a:lnTo>
                    <a:lnTo>
                      <a:pt x="217" y="205"/>
                    </a:lnTo>
                    <a:lnTo>
                      <a:pt x="213" y="208"/>
                    </a:lnTo>
                    <a:lnTo>
                      <a:pt x="202" y="198"/>
                    </a:lnTo>
                    <a:lnTo>
                      <a:pt x="192" y="197"/>
                    </a:lnTo>
                    <a:lnTo>
                      <a:pt x="187" y="199"/>
                    </a:lnTo>
                    <a:lnTo>
                      <a:pt x="186" y="200"/>
                    </a:lnTo>
                    <a:lnTo>
                      <a:pt x="176" y="202"/>
                    </a:lnTo>
                    <a:lnTo>
                      <a:pt x="174" y="206"/>
                    </a:lnTo>
                    <a:lnTo>
                      <a:pt x="171" y="205"/>
                    </a:lnTo>
                    <a:lnTo>
                      <a:pt x="169" y="204"/>
                    </a:lnTo>
                    <a:lnTo>
                      <a:pt x="168" y="207"/>
                    </a:lnTo>
                    <a:lnTo>
                      <a:pt x="160" y="215"/>
                    </a:lnTo>
                    <a:lnTo>
                      <a:pt x="159" y="215"/>
                    </a:lnTo>
                    <a:lnTo>
                      <a:pt x="154" y="220"/>
                    </a:lnTo>
                    <a:lnTo>
                      <a:pt x="152" y="220"/>
                    </a:lnTo>
                    <a:lnTo>
                      <a:pt x="145" y="226"/>
                    </a:lnTo>
                    <a:lnTo>
                      <a:pt x="139" y="229"/>
                    </a:lnTo>
                    <a:lnTo>
                      <a:pt x="137" y="235"/>
                    </a:lnTo>
                    <a:lnTo>
                      <a:pt x="106" y="245"/>
                    </a:lnTo>
                    <a:lnTo>
                      <a:pt x="100" y="237"/>
                    </a:lnTo>
                    <a:lnTo>
                      <a:pt x="91" y="231"/>
                    </a:lnTo>
                    <a:lnTo>
                      <a:pt x="81" y="231"/>
                    </a:lnTo>
                    <a:lnTo>
                      <a:pt x="66" y="226"/>
                    </a:lnTo>
                    <a:lnTo>
                      <a:pt x="62" y="222"/>
                    </a:lnTo>
                    <a:lnTo>
                      <a:pt x="57" y="221"/>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2" name="Freeform 43"/>
              <p:cNvSpPr>
                <a:spLocks/>
              </p:cNvSpPr>
              <p:nvPr/>
            </p:nvSpPr>
            <p:spPr bwMode="auto">
              <a:xfrm>
                <a:off x="2622551" y="5935663"/>
                <a:ext cx="87313" cy="90487"/>
              </a:xfrm>
              <a:custGeom>
                <a:avLst/>
                <a:gdLst>
                  <a:gd name="T0" fmla="*/ 25 w 55"/>
                  <a:gd name="T1" fmla="*/ 57 h 57"/>
                  <a:gd name="T2" fmla="*/ 18 w 55"/>
                  <a:gd name="T3" fmla="*/ 50 h 57"/>
                  <a:gd name="T4" fmla="*/ 12 w 55"/>
                  <a:gd name="T5" fmla="*/ 55 h 57"/>
                  <a:gd name="T6" fmla="*/ 0 w 55"/>
                  <a:gd name="T7" fmla="*/ 36 h 57"/>
                  <a:gd name="T8" fmla="*/ 8 w 55"/>
                  <a:gd name="T9" fmla="*/ 32 h 57"/>
                  <a:gd name="T10" fmla="*/ 4 w 55"/>
                  <a:gd name="T11" fmla="*/ 22 h 57"/>
                  <a:gd name="T12" fmla="*/ 10 w 55"/>
                  <a:gd name="T13" fmla="*/ 19 h 57"/>
                  <a:gd name="T14" fmla="*/ 16 w 55"/>
                  <a:gd name="T15" fmla="*/ 14 h 57"/>
                  <a:gd name="T16" fmla="*/ 17 w 55"/>
                  <a:gd name="T17" fmla="*/ 15 h 57"/>
                  <a:gd name="T18" fmla="*/ 23 w 55"/>
                  <a:gd name="T19" fmla="*/ 10 h 57"/>
                  <a:gd name="T20" fmla="*/ 34 w 55"/>
                  <a:gd name="T21" fmla="*/ 0 h 57"/>
                  <a:gd name="T22" fmla="*/ 39 w 55"/>
                  <a:gd name="T23" fmla="*/ 4 h 57"/>
                  <a:gd name="T24" fmla="*/ 41 w 55"/>
                  <a:gd name="T25" fmla="*/ 3 h 57"/>
                  <a:gd name="T26" fmla="*/ 45 w 55"/>
                  <a:gd name="T27" fmla="*/ 5 h 57"/>
                  <a:gd name="T28" fmla="*/ 42 w 55"/>
                  <a:gd name="T29" fmla="*/ 8 h 57"/>
                  <a:gd name="T30" fmla="*/ 42 w 55"/>
                  <a:gd name="T31" fmla="*/ 8 h 57"/>
                  <a:gd name="T32" fmla="*/ 41 w 55"/>
                  <a:gd name="T33" fmla="*/ 10 h 57"/>
                  <a:gd name="T34" fmla="*/ 49 w 55"/>
                  <a:gd name="T35" fmla="*/ 19 h 57"/>
                  <a:gd name="T36" fmla="*/ 51 w 55"/>
                  <a:gd name="T37" fmla="*/ 24 h 57"/>
                  <a:gd name="T38" fmla="*/ 46 w 55"/>
                  <a:gd name="T39" fmla="*/ 26 h 57"/>
                  <a:gd name="T40" fmla="*/ 47 w 55"/>
                  <a:gd name="T41" fmla="*/ 29 h 57"/>
                  <a:gd name="T42" fmla="*/ 53 w 55"/>
                  <a:gd name="T43" fmla="*/ 31 h 57"/>
                  <a:gd name="T44" fmla="*/ 55 w 55"/>
                  <a:gd name="T45" fmla="*/ 34 h 57"/>
                  <a:gd name="T46" fmla="*/ 51 w 55"/>
                  <a:gd name="T47" fmla="*/ 37 h 57"/>
                  <a:gd name="T48" fmla="*/ 46 w 55"/>
                  <a:gd name="T49" fmla="*/ 37 h 57"/>
                  <a:gd name="T50" fmla="*/ 48 w 55"/>
                  <a:gd name="T51" fmla="*/ 40 h 57"/>
                  <a:gd name="T52" fmla="*/ 46 w 55"/>
                  <a:gd name="T53" fmla="*/ 40 h 57"/>
                  <a:gd name="T54" fmla="*/ 51 w 55"/>
                  <a:gd name="T55" fmla="*/ 48 h 57"/>
                  <a:gd name="T56" fmla="*/ 45 w 55"/>
                  <a:gd name="T57" fmla="*/ 52 h 57"/>
                  <a:gd name="T58" fmla="*/ 40 w 55"/>
                  <a:gd name="T59" fmla="*/ 45 h 57"/>
                  <a:gd name="T60" fmla="*/ 39 w 55"/>
                  <a:gd name="T61" fmla="*/ 47 h 57"/>
                  <a:gd name="T62" fmla="*/ 39 w 55"/>
                  <a:gd name="T63" fmla="*/ 47 h 57"/>
                  <a:gd name="T64" fmla="*/ 36 w 55"/>
                  <a:gd name="T65" fmla="*/ 50 h 57"/>
                  <a:gd name="T66" fmla="*/ 32 w 55"/>
                  <a:gd name="T67" fmla="*/ 50 h 57"/>
                  <a:gd name="T68" fmla="*/ 23 w 55"/>
                  <a:gd name="T69" fmla="*/ 53 h 57"/>
                  <a:gd name="T70" fmla="*/ 25 w 55"/>
                  <a:gd name="T71" fmla="*/ 55 h 57"/>
                  <a:gd name="T72" fmla="*/ 25 w 55"/>
                  <a:gd name="T7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57">
                    <a:moveTo>
                      <a:pt x="25" y="57"/>
                    </a:moveTo>
                    <a:lnTo>
                      <a:pt x="18" y="50"/>
                    </a:lnTo>
                    <a:lnTo>
                      <a:pt x="12" y="55"/>
                    </a:lnTo>
                    <a:lnTo>
                      <a:pt x="0" y="36"/>
                    </a:lnTo>
                    <a:lnTo>
                      <a:pt x="8" y="32"/>
                    </a:lnTo>
                    <a:lnTo>
                      <a:pt x="4" y="22"/>
                    </a:lnTo>
                    <a:lnTo>
                      <a:pt x="10" y="19"/>
                    </a:lnTo>
                    <a:lnTo>
                      <a:pt x="16" y="14"/>
                    </a:lnTo>
                    <a:lnTo>
                      <a:pt x="17" y="15"/>
                    </a:lnTo>
                    <a:lnTo>
                      <a:pt x="23" y="10"/>
                    </a:lnTo>
                    <a:lnTo>
                      <a:pt x="34" y="0"/>
                    </a:lnTo>
                    <a:lnTo>
                      <a:pt x="39" y="4"/>
                    </a:lnTo>
                    <a:lnTo>
                      <a:pt x="41" y="3"/>
                    </a:lnTo>
                    <a:lnTo>
                      <a:pt x="45" y="5"/>
                    </a:lnTo>
                    <a:lnTo>
                      <a:pt x="42" y="8"/>
                    </a:lnTo>
                    <a:lnTo>
                      <a:pt x="42" y="8"/>
                    </a:lnTo>
                    <a:lnTo>
                      <a:pt x="41" y="10"/>
                    </a:lnTo>
                    <a:lnTo>
                      <a:pt x="49" y="19"/>
                    </a:lnTo>
                    <a:lnTo>
                      <a:pt x="51" y="24"/>
                    </a:lnTo>
                    <a:lnTo>
                      <a:pt x="46" y="26"/>
                    </a:lnTo>
                    <a:lnTo>
                      <a:pt x="47" y="29"/>
                    </a:lnTo>
                    <a:lnTo>
                      <a:pt x="53" y="31"/>
                    </a:lnTo>
                    <a:lnTo>
                      <a:pt x="55" y="34"/>
                    </a:lnTo>
                    <a:lnTo>
                      <a:pt x="51" y="37"/>
                    </a:lnTo>
                    <a:lnTo>
                      <a:pt x="46" y="37"/>
                    </a:lnTo>
                    <a:lnTo>
                      <a:pt x="48" y="40"/>
                    </a:lnTo>
                    <a:lnTo>
                      <a:pt x="46" y="40"/>
                    </a:lnTo>
                    <a:lnTo>
                      <a:pt x="51" y="48"/>
                    </a:lnTo>
                    <a:lnTo>
                      <a:pt x="45" y="52"/>
                    </a:lnTo>
                    <a:lnTo>
                      <a:pt x="40" y="45"/>
                    </a:lnTo>
                    <a:lnTo>
                      <a:pt x="39" y="47"/>
                    </a:lnTo>
                    <a:lnTo>
                      <a:pt x="39" y="47"/>
                    </a:lnTo>
                    <a:lnTo>
                      <a:pt x="36" y="50"/>
                    </a:lnTo>
                    <a:lnTo>
                      <a:pt x="32" y="50"/>
                    </a:lnTo>
                    <a:lnTo>
                      <a:pt x="23" y="53"/>
                    </a:lnTo>
                    <a:lnTo>
                      <a:pt x="25" y="55"/>
                    </a:lnTo>
                    <a:lnTo>
                      <a:pt x="25"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3" name="Freeform 44"/>
              <p:cNvSpPr>
                <a:spLocks/>
              </p:cNvSpPr>
              <p:nvPr/>
            </p:nvSpPr>
            <p:spPr bwMode="auto">
              <a:xfrm>
                <a:off x="2622551" y="5935663"/>
                <a:ext cx="87313" cy="90487"/>
              </a:xfrm>
              <a:custGeom>
                <a:avLst/>
                <a:gdLst>
                  <a:gd name="T0" fmla="*/ 25 w 55"/>
                  <a:gd name="T1" fmla="*/ 57 h 57"/>
                  <a:gd name="T2" fmla="*/ 18 w 55"/>
                  <a:gd name="T3" fmla="*/ 50 h 57"/>
                  <a:gd name="T4" fmla="*/ 12 w 55"/>
                  <a:gd name="T5" fmla="*/ 55 h 57"/>
                  <a:gd name="T6" fmla="*/ 0 w 55"/>
                  <a:gd name="T7" fmla="*/ 36 h 57"/>
                  <a:gd name="T8" fmla="*/ 8 w 55"/>
                  <a:gd name="T9" fmla="*/ 32 h 57"/>
                  <a:gd name="T10" fmla="*/ 4 w 55"/>
                  <a:gd name="T11" fmla="*/ 22 h 57"/>
                  <a:gd name="T12" fmla="*/ 10 w 55"/>
                  <a:gd name="T13" fmla="*/ 19 h 57"/>
                  <a:gd name="T14" fmla="*/ 16 w 55"/>
                  <a:gd name="T15" fmla="*/ 14 h 57"/>
                  <a:gd name="T16" fmla="*/ 17 w 55"/>
                  <a:gd name="T17" fmla="*/ 15 h 57"/>
                  <a:gd name="T18" fmla="*/ 23 w 55"/>
                  <a:gd name="T19" fmla="*/ 10 h 57"/>
                  <a:gd name="T20" fmla="*/ 34 w 55"/>
                  <a:gd name="T21" fmla="*/ 0 h 57"/>
                  <a:gd name="T22" fmla="*/ 39 w 55"/>
                  <a:gd name="T23" fmla="*/ 4 h 57"/>
                  <a:gd name="T24" fmla="*/ 41 w 55"/>
                  <a:gd name="T25" fmla="*/ 3 h 57"/>
                  <a:gd name="T26" fmla="*/ 45 w 55"/>
                  <a:gd name="T27" fmla="*/ 5 h 57"/>
                  <a:gd name="T28" fmla="*/ 42 w 55"/>
                  <a:gd name="T29" fmla="*/ 8 h 57"/>
                  <a:gd name="T30" fmla="*/ 42 w 55"/>
                  <a:gd name="T31" fmla="*/ 8 h 57"/>
                  <a:gd name="T32" fmla="*/ 41 w 55"/>
                  <a:gd name="T33" fmla="*/ 10 h 57"/>
                  <a:gd name="T34" fmla="*/ 49 w 55"/>
                  <a:gd name="T35" fmla="*/ 19 h 57"/>
                  <a:gd name="T36" fmla="*/ 51 w 55"/>
                  <a:gd name="T37" fmla="*/ 24 h 57"/>
                  <a:gd name="T38" fmla="*/ 46 w 55"/>
                  <a:gd name="T39" fmla="*/ 26 h 57"/>
                  <a:gd name="T40" fmla="*/ 47 w 55"/>
                  <a:gd name="T41" fmla="*/ 29 h 57"/>
                  <a:gd name="T42" fmla="*/ 53 w 55"/>
                  <a:gd name="T43" fmla="*/ 31 h 57"/>
                  <a:gd name="T44" fmla="*/ 55 w 55"/>
                  <a:gd name="T45" fmla="*/ 34 h 57"/>
                  <a:gd name="T46" fmla="*/ 51 w 55"/>
                  <a:gd name="T47" fmla="*/ 37 h 57"/>
                  <a:gd name="T48" fmla="*/ 46 w 55"/>
                  <a:gd name="T49" fmla="*/ 37 h 57"/>
                  <a:gd name="T50" fmla="*/ 48 w 55"/>
                  <a:gd name="T51" fmla="*/ 40 h 57"/>
                  <a:gd name="T52" fmla="*/ 46 w 55"/>
                  <a:gd name="T53" fmla="*/ 40 h 57"/>
                  <a:gd name="T54" fmla="*/ 51 w 55"/>
                  <a:gd name="T55" fmla="*/ 48 h 57"/>
                  <a:gd name="T56" fmla="*/ 45 w 55"/>
                  <a:gd name="T57" fmla="*/ 52 h 57"/>
                  <a:gd name="T58" fmla="*/ 40 w 55"/>
                  <a:gd name="T59" fmla="*/ 45 h 57"/>
                  <a:gd name="T60" fmla="*/ 39 w 55"/>
                  <a:gd name="T61" fmla="*/ 47 h 57"/>
                  <a:gd name="T62" fmla="*/ 39 w 55"/>
                  <a:gd name="T63" fmla="*/ 47 h 57"/>
                  <a:gd name="T64" fmla="*/ 36 w 55"/>
                  <a:gd name="T65" fmla="*/ 50 h 57"/>
                  <a:gd name="T66" fmla="*/ 32 w 55"/>
                  <a:gd name="T67" fmla="*/ 50 h 57"/>
                  <a:gd name="T68" fmla="*/ 23 w 55"/>
                  <a:gd name="T69" fmla="*/ 53 h 57"/>
                  <a:gd name="T70" fmla="*/ 25 w 55"/>
                  <a:gd name="T71" fmla="*/ 55 h 57"/>
                  <a:gd name="T72" fmla="*/ 25 w 55"/>
                  <a:gd name="T7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57">
                    <a:moveTo>
                      <a:pt x="25" y="57"/>
                    </a:moveTo>
                    <a:lnTo>
                      <a:pt x="18" y="50"/>
                    </a:lnTo>
                    <a:lnTo>
                      <a:pt x="12" y="55"/>
                    </a:lnTo>
                    <a:lnTo>
                      <a:pt x="0" y="36"/>
                    </a:lnTo>
                    <a:lnTo>
                      <a:pt x="8" y="32"/>
                    </a:lnTo>
                    <a:lnTo>
                      <a:pt x="4" y="22"/>
                    </a:lnTo>
                    <a:lnTo>
                      <a:pt x="10" y="19"/>
                    </a:lnTo>
                    <a:lnTo>
                      <a:pt x="16" y="14"/>
                    </a:lnTo>
                    <a:lnTo>
                      <a:pt x="17" y="15"/>
                    </a:lnTo>
                    <a:lnTo>
                      <a:pt x="23" y="10"/>
                    </a:lnTo>
                    <a:lnTo>
                      <a:pt x="34" y="0"/>
                    </a:lnTo>
                    <a:lnTo>
                      <a:pt x="39" y="4"/>
                    </a:lnTo>
                    <a:lnTo>
                      <a:pt x="41" y="3"/>
                    </a:lnTo>
                    <a:lnTo>
                      <a:pt x="45" y="5"/>
                    </a:lnTo>
                    <a:lnTo>
                      <a:pt x="42" y="8"/>
                    </a:lnTo>
                    <a:lnTo>
                      <a:pt x="42" y="8"/>
                    </a:lnTo>
                    <a:lnTo>
                      <a:pt x="41" y="10"/>
                    </a:lnTo>
                    <a:lnTo>
                      <a:pt x="49" y="19"/>
                    </a:lnTo>
                    <a:lnTo>
                      <a:pt x="51" y="24"/>
                    </a:lnTo>
                    <a:lnTo>
                      <a:pt x="46" y="26"/>
                    </a:lnTo>
                    <a:lnTo>
                      <a:pt x="47" y="29"/>
                    </a:lnTo>
                    <a:lnTo>
                      <a:pt x="53" y="31"/>
                    </a:lnTo>
                    <a:lnTo>
                      <a:pt x="55" y="34"/>
                    </a:lnTo>
                    <a:lnTo>
                      <a:pt x="51" y="37"/>
                    </a:lnTo>
                    <a:lnTo>
                      <a:pt x="46" y="37"/>
                    </a:lnTo>
                    <a:lnTo>
                      <a:pt x="48" y="40"/>
                    </a:lnTo>
                    <a:lnTo>
                      <a:pt x="46" y="40"/>
                    </a:lnTo>
                    <a:lnTo>
                      <a:pt x="51" y="48"/>
                    </a:lnTo>
                    <a:lnTo>
                      <a:pt x="45" y="52"/>
                    </a:lnTo>
                    <a:lnTo>
                      <a:pt x="40" y="45"/>
                    </a:lnTo>
                    <a:lnTo>
                      <a:pt x="39" y="47"/>
                    </a:lnTo>
                    <a:lnTo>
                      <a:pt x="39" y="47"/>
                    </a:lnTo>
                    <a:lnTo>
                      <a:pt x="36" y="50"/>
                    </a:lnTo>
                    <a:lnTo>
                      <a:pt x="32" y="50"/>
                    </a:lnTo>
                    <a:lnTo>
                      <a:pt x="23" y="53"/>
                    </a:lnTo>
                    <a:lnTo>
                      <a:pt x="25" y="55"/>
                    </a:lnTo>
                    <a:lnTo>
                      <a:pt x="25" y="57"/>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4" name="Freeform 45"/>
              <p:cNvSpPr>
                <a:spLocks/>
              </p:cNvSpPr>
              <p:nvPr/>
            </p:nvSpPr>
            <p:spPr bwMode="auto">
              <a:xfrm>
                <a:off x="2474913" y="5969000"/>
                <a:ext cx="419100" cy="484187"/>
              </a:xfrm>
              <a:custGeom>
                <a:avLst/>
                <a:gdLst>
                  <a:gd name="T0" fmla="*/ 88 w 264"/>
                  <a:gd name="T1" fmla="*/ 217 h 305"/>
                  <a:gd name="T2" fmla="*/ 59 w 264"/>
                  <a:gd name="T3" fmla="*/ 184 h 305"/>
                  <a:gd name="T4" fmla="*/ 57 w 264"/>
                  <a:gd name="T5" fmla="*/ 174 h 305"/>
                  <a:gd name="T6" fmla="*/ 51 w 264"/>
                  <a:gd name="T7" fmla="*/ 163 h 305"/>
                  <a:gd name="T8" fmla="*/ 35 w 264"/>
                  <a:gd name="T9" fmla="*/ 134 h 305"/>
                  <a:gd name="T10" fmla="*/ 25 w 264"/>
                  <a:gd name="T11" fmla="*/ 115 h 305"/>
                  <a:gd name="T12" fmla="*/ 2 w 264"/>
                  <a:gd name="T13" fmla="*/ 100 h 305"/>
                  <a:gd name="T14" fmla="*/ 6 w 264"/>
                  <a:gd name="T15" fmla="*/ 72 h 305"/>
                  <a:gd name="T16" fmla="*/ 4 w 264"/>
                  <a:gd name="T17" fmla="*/ 64 h 305"/>
                  <a:gd name="T18" fmla="*/ 12 w 264"/>
                  <a:gd name="T19" fmla="*/ 67 h 305"/>
                  <a:gd name="T20" fmla="*/ 4 w 264"/>
                  <a:gd name="T21" fmla="*/ 54 h 305"/>
                  <a:gd name="T22" fmla="*/ 12 w 264"/>
                  <a:gd name="T23" fmla="*/ 59 h 305"/>
                  <a:gd name="T24" fmla="*/ 22 w 264"/>
                  <a:gd name="T25" fmla="*/ 62 h 305"/>
                  <a:gd name="T26" fmla="*/ 36 w 264"/>
                  <a:gd name="T27" fmla="*/ 59 h 305"/>
                  <a:gd name="T28" fmla="*/ 49 w 264"/>
                  <a:gd name="T29" fmla="*/ 54 h 305"/>
                  <a:gd name="T30" fmla="*/ 78 w 264"/>
                  <a:gd name="T31" fmla="*/ 14 h 305"/>
                  <a:gd name="T32" fmla="*/ 83 w 264"/>
                  <a:gd name="T33" fmla="*/ 9 h 305"/>
                  <a:gd name="T34" fmla="*/ 79 w 264"/>
                  <a:gd name="T35" fmla="*/ 11 h 305"/>
                  <a:gd name="T36" fmla="*/ 78 w 264"/>
                  <a:gd name="T37" fmla="*/ 6 h 305"/>
                  <a:gd name="T38" fmla="*/ 91 w 264"/>
                  <a:gd name="T39" fmla="*/ 1 h 305"/>
                  <a:gd name="T40" fmla="*/ 93 w 264"/>
                  <a:gd name="T41" fmla="*/ 14 h 305"/>
                  <a:gd name="T42" fmla="*/ 118 w 264"/>
                  <a:gd name="T43" fmla="*/ 35 h 305"/>
                  <a:gd name="T44" fmla="*/ 118 w 264"/>
                  <a:gd name="T45" fmla="*/ 42 h 305"/>
                  <a:gd name="T46" fmla="*/ 129 w 264"/>
                  <a:gd name="T47" fmla="*/ 46 h 305"/>
                  <a:gd name="T48" fmla="*/ 137 w 264"/>
                  <a:gd name="T49" fmla="*/ 42 h 305"/>
                  <a:gd name="T50" fmla="*/ 163 w 264"/>
                  <a:gd name="T51" fmla="*/ 38 h 305"/>
                  <a:gd name="T52" fmla="*/ 190 w 264"/>
                  <a:gd name="T53" fmla="*/ 61 h 305"/>
                  <a:gd name="T54" fmla="*/ 203 w 264"/>
                  <a:gd name="T55" fmla="*/ 80 h 305"/>
                  <a:gd name="T56" fmla="*/ 211 w 264"/>
                  <a:gd name="T57" fmla="*/ 92 h 305"/>
                  <a:gd name="T58" fmla="*/ 217 w 264"/>
                  <a:gd name="T59" fmla="*/ 99 h 305"/>
                  <a:gd name="T60" fmla="*/ 219 w 264"/>
                  <a:gd name="T61" fmla="*/ 103 h 305"/>
                  <a:gd name="T62" fmla="*/ 213 w 264"/>
                  <a:gd name="T63" fmla="*/ 126 h 305"/>
                  <a:gd name="T64" fmla="*/ 215 w 264"/>
                  <a:gd name="T65" fmla="*/ 134 h 305"/>
                  <a:gd name="T66" fmla="*/ 224 w 264"/>
                  <a:gd name="T67" fmla="*/ 139 h 305"/>
                  <a:gd name="T68" fmla="*/ 231 w 264"/>
                  <a:gd name="T69" fmla="*/ 161 h 305"/>
                  <a:gd name="T70" fmla="*/ 236 w 264"/>
                  <a:gd name="T71" fmla="*/ 174 h 305"/>
                  <a:gd name="T72" fmla="*/ 247 w 264"/>
                  <a:gd name="T73" fmla="*/ 166 h 305"/>
                  <a:gd name="T74" fmla="*/ 256 w 264"/>
                  <a:gd name="T75" fmla="*/ 171 h 305"/>
                  <a:gd name="T76" fmla="*/ 264 w 264"/>
                  <a:gd name="T77" fmla="*/ 184 h 305"/>
                  <a:gd name="T78" fmla="*/ 255 w 264"/>
                  <a:gd name="T79" fmla="*/ 189 h 305"/>
                  <a:gd name="T80" fmla="*/ 260 w 264"/>
                  <a:gd name="T81" fmla="*/ 208 h 305"/>
                  <a:gd name="T82" fmla="*/ 247 w 264"/>
                  <a:gd name="T83" fmla="*/ 221 h 305"/>
                  <a:gd name="T84" fmla="*/ 232 w 264"/>
                  <a:gd name="T85" fmla="*/ 224 h 305"/>
                  <a:gd name="T86" fmla="*/ 236 w 264"/>
                  <a:gd name="T87" fmla="*/ 240 h 305"/>
                  <a:gd name="T88" fmla="*/ 224 w 264"/>
                  <a:gd name="T89" fmla="*/ 242 h 305"/>
                  <a:gd name="T90" fmla="*/ 200 w 264"/>
                  <a:gd name="T91" fmla="*/ 249 h 305"/>
                  <a:gd name="T92" fmla="*/ 185 w 264"/>
                  <a:gd name="T93" fmla="*/ 258 h 305"/>
                  <a:gd name="T94" fmla="*/ 179 w 264"/>
                  <a:gd name="T95" fmla="*/ 259 h 305"/>
                  <a:gd name="T96" fmla="*/ 159 w 264"/>
                  <a:gd name="T97" fmla="*/ 259 h 305"/>
                  <a:gd name="T98" fmla="*/ 152 w 264"/>
                  <a:gd name="T99" fmla="*/ 288 h 305"/>
                  <a:gd name="T100" fmla="*/ 150 w 264"/>
                  <a:gd name="T101" fmla="*/ 294 h 305"/>
                  <a:gd name="T102" fmla="*/ 137 w 264"/>
                  <a:gd name="T103" fmla="*/ 298 h 305"/>
                  <a:gd name="T104" fmla="*/ 130 w 264"/>
                  <a:gd name="T105" fmla="*/ 302 h 305"/>
                  <a:gd name="T106" fmla="*/ 114 w 264"/>
                  <a:gd name="T107" fmla="*/ 290 h 305"/>
                  <a:gd name="T108" fmla="*/ 107 w 264"/>
                  <a:gd name="T109" fmla="*/ 271 h 305"/>
                  <a:gd name="T110" fmla="*/ 97 w 264"/>
                  <a:gd name="T111" fmla="*/ 24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305">
                    <a:moveTo>
                      <a:pt x="97" y="245"/>
                    </a:moveTo>
                    <a:lnTo>
                      <a:pt x="86" y="219"/>
                    </a:lnTo>
                    <a:lnTo>
                      <a:pt x="88" y="217"/>
                    </a:lnTo>
                    <a:lnTo>
                      <a:pt x="80" y="207"/>
                    </a:lnTo>
                    <a:lnTo>
                      <a:pt x="76" y="206"/>
                    </a:lnTo>
                    <a:lnTo>
                      <a:pt x="59" y="184"/>
                    </a:lnTo>
                    <a:lnTo>
                      <a:pt x="61" y="180"/>
                    </a:lnTo>
                    <a:lnTo>
                      <a:pt x="59" y="179"/>
                    </a:lnTo>
                    <a:lnTo>
                      <a:pt x="57" y="174"/>
                    </a:lnTo>
                    <a:lnTo>
                      <a:pt x="55" y="174"/>
                    </a:lnTo>
                    <a:lnTo>
                      <a:pt x="50" y="167"/>
                    </a:lnTo>
                    <a:lnTo>
                      <a:pt x="51" y="163"/>
                    </a:lnTo>
                    <a:lnTo>
                      <a:pt x="49" y="157"/>
                    </a:lnTo>
                    <a:lnTo>
                      <a:pt x="35" y="136"/>
                    </a:lnTo>
                    <a:lnTo>
                      <a:pt x="35" y="134"/>
                    </a:lnTo>
                    <a:lnTo>
                      <a:pt x="33" y="134"/>
                    </a:lnTo>
                    <a:lnTo>
                      <a:pt x="31" y="122"/>
                    </a:lnTo>
                    <a:lnTo>
                      <a:pt x="25" y="115"/>
                    </a:lnTo>
                    <a:lnTo>
                      <a:pt x="18" y="113"/>
                    </a:lnTo>
                    <a:lnTo>
                      <a:pt x="12" y="109"/>
                    </a:lnTo>
                    <a:lnTo>
                      <a:pt x="2" y="100"/>
                    </a:lnTo>
                    <a:lnTo>
                      <a:pt x="0" y="86"/>
                    </a:lnTo>
                    <a:lnTo>
                      <a:pt x="2" y="72"/>
                    </a:lnTo>
                    <a:lnTo>
                      <a:pt x="6" y="72"/>
                    </a:lnTo>
                    <a:lnTo>
                      <a:pt x="8" y="68"/>
                    </a:lnTo>
                    <a:lnTo>
                      <a:pt x="4" y="67"/>
                    </a:lnTo>
                    <a:lnTo>
                      <a:pt x="4" y="64"/>
                    </a:lnTo>
                    <a:lnTo>
                      <a:pt x="8" y="64"/>
                    </a:lnTo>
                    <a:lnTo>
                      <a:pt x="9" y="66"/>
                    </a:lnTo>
                    <a:lnTo>
                      <a:pt x="12" y="67"/>
                    </a:lnTo>
                    <a:lnTo>
                      <a:pt x="14" y="63"/>
                    </a:lnTo>
                    <a:lnTo>
                      <a:pt x="4" y="60"/>
                    </a:lnTo>
                    <a:lnTo>
                      <a:pt x="4" y="54"/>
                    </a:lnTo>
                    <a:lnTo>
                      <a:pt x="7" y="54"/>
                    </a:lnTo>
                    <a:lnTo>
                      <a:pt x="11" y="56"/>
                    </a:lnTo>
                    <a:lnTo>
                      <a:pt x="12" y="59"/>
                    </a:lnTo>
                    <a:lnTo>
                      <a:pt x="14" y="61"/>
                    </a:lnTo>
                    <a:lnTo>
                      <a:pt x="21" y="63"/>
                    </a:lnTo>
                    <a:lnTo>
                      <a:pt x="22" y="62"/>
                    </a:lnTo>
                    <a:lnTo>
                      <a:pt x="23" y="62"/>
                    </a:lnTo>
                    <a:lnTo>
                      <a:pt x="36" y="59"/>
                    </a:lnTo>
                    <a:lnTo>
                      <a:pt x="36" y="59"/>
                    </a:lnTo>
                    <a:lnTo>
                      <a:pt x="38" y="56"/>
                    </a:lnTo>
                    <a:lnTo>
                      <a:pt x="39" y="59"/>
                    </a:lnTo>
                    <a:lnTo>
                      <a:pt x="49" y="54"/>
                    </a:lnTo>
                    <a:lnTo>
                      <a:pt x="59" y="44"/>
                    </a:lnTo>
                    <a:lnTo>
                      <a:pt x="69" y="32"/>
                    </a:lnTo>
                    <a:lnTo>
                      <a:pt x="78" y="14"/>
                    </a:lnTo>
                    <a:lnTo>
                      <a:pt x="83" y="15"/>
                    </a:lnTo>
                    <a:lnTo>
                      <a:pt x="81" y="13"/>
                    </a:lnTo>
                    <a:lnTo>
                      <a:pt x="83" y="9"/>
                    </a:lnTo>
                    <a:lnTo>
                      <a:pt x="81" y="8"/>
                    </a:lnTo>
                    <a:lnTo>
                      <a:pt x="80" y="14"/>
                    </a:lnTo>
                    <a:lnTo>
                      <a:pt x="79" y="11"/>
                    </a:lnTo>
                    <a:lnTo>
                      <a:pt x="78" y="11"/>
                    </a:lnTo>
                    <a:lnTo>
                      <a:pt x="79" y="11"/>
                    </a:lnTo>
                    <a:lnTo>
                      <a:pt x="78" y="6"/>
                    </a:lnTo>
                    <a:lnTo>
                      <a:pt x="84" y="1"/>
                    </a:lnTo>
                    <a:lnTo>
                      <a:pt x="90" y="0"/>
                    </a:lnTo>
                    <a:lnTo>
                      <a:pt x="91" y="1"/>
                    </a:lnTo>
                    <a:lnTo>
                      <a:pt x="97" y="1"/>
                    </a:lnTo>
                    <a:lnTo>
                      <a:pt x="101" y="11"/>
                    </a:lnTo>
                    <a:lnTo>
                      <a:pt x="93" y="14"/>
                    </a:lnTo>
                    <a:lnTo>
                      <a:pt x="105" y="33"/>
                    </a:lnTo>
                    <a:lnTo>
                      <a:pt x="111" y="28"/>
                    </a:lnTo>
                    <a:lnTo>
                      <a:pt x="118" y="35"/>
                    </a:lnTo>
                    <a:lnTo>
                      <a:pt x="120" y="38"/>
                    </a:lnTo>
                    <a:lnTo>
                      <a:pt x="116" y="40"/>
                    </a:lnTo>
                    <a:lnTo>
                      <a:pt x="118" y="42"/>
                    </a:lnTo>
                    <a:lnTo>
                      <a:pt x="116" y="42"/>
                    </a:lnTo>
                    <a:lnTo>
                      <a:pt x="116" y="48"/>
                    </a:lnTo>
                    <a:lnTo>
                      <a:pt x="129" y="46"/>
                    </a:lnTo>
                    <a:lnTo>
                      <a:pt x="130" y="48"/>
                    </a:lnTo>
                    <a:lnTo>
                      <a:pt x="137" y="45"/>
                    </a:lnTo>
                    <a:lnTo>
                      <a:pt x="137" y="42"/>
                    </a:lnTo>
                    <a:lnTo>
                      <a:pt x="144" y="40"/>
                    </a:lnTo>
                    <a:lnTo>
                      <a:pt x="148" y="44"/>
                    </a:lnTo>
                    <a:lnTo>
                      <a:pt x="163" y="38"/>
                    </a:lnTo>
                    <a:lnTo>
                      <a:pt x="175" y="45"/>
                    </a:lnTo>
                    <a:lnTo>
                      <a:pt x="178" y="52"/>
                    </a:lnTo>
                    <a:lnTo>
                      <a:pt x="190" y="61"/>
                    </a:lnTo>
                    <a:lnTo>
                      <a:pt x="195" y="70"/>
                    </a:lnTo>
                    <a:lnTo>
                      <a:pt x="198" y="72"/>
                    </a:lnTo>
                    <a:lnTo>
                      <a:pt x="203" y="80"/>
                    </a:lnTo>
                    <a:lnTo>
                      <a:pt x="205" y="81"/>
                    </a:lnTo>
                    <a:lnTo>
                      <a:pt x="205" y="84"/>
                    </a:lnTo>
                    <a:lnTo>
                      <a:pt x="211" y="92"/>
                    </a:lnTo>
                    <a:lnTo>
                      <a:pt x="211" y="96"/>
                    </a:lnTo>
                    <a:lnTo>
                      <a:pt x="213" y="98"/>
                    </a:lnTo>
                    <a:lnTo>
                      <a:pt x="217" y="99"/>
                    </a:lnTo>
                    <a:lnTo>
                      <a:pt x="219" y="98"/>
                    </a:lnTo>
                    <a:lnTo>
                      <a:pt x="218" y="100"/>
                    </a:lnTo>
                    <a:lnTo>
                      <a:pt x="219" y="103"/>
                    </a:lnTo>
                    <a:lnTo>
                      <a:pt x="215" y="104"/>
                    </a:lnTo>
                    <a:lnTo>
                      <a:pt x="211" y="125"/>
                    </a:lnTo>
                    <a:lnTo>
                      <a:pt x="213" y="126"/>
                    </a:lnTo>
                    <a:lnTo>
                      <a:pt x="213" y="129"/>
                    </a:lnTo>
                    <a:lnTo>
                      <a:pt x="216" y="130"/>
                    </a:lnTo>
                    <a:lnTo>
                      <a:pt x="215" y="134"/>
                    </a:lnTo>
                    <a:lnTo>
                      <a:pt x="218" y="139"/>
                    </a:lnTo>
                    <a:lnTo>
                      <a:pt x="219" y="139"/>
                    </a:lnTo>
                    <a:lnTo>
                      <a:pt x="224" y="139"/>
                    </a:lnTo>
                    <a:lnTo>
                      <a:pt x="226" y="149"/>
                    </a:lnTo>
                    <a:lnTo>
                      <a:pt x="226" y="151"/>
                    </a:lnTo>
                    <a:lnTo>
                      <a:pt x="231" y="161"/>
                    </a:lnTo>
                    <a:lnTo>
                      <a:pt x="230" y="168"/>
                    </a:lnTo>
                    <a:lnTo>
                      <a:pt x="233" y="174"/>
                    </a:lnTo>
                    <a:lnTo>
                      <a:pt x="236" y="174"/>
                    </a:lnTo>
                    <a:lnTo>
                      <a:pt x="238" y="171"/>
                    </a:lnTo>
                    <a:lnTo>
                      <a:pt x="243" y="167"/>
                    </a:lnTo>
                    <a:lnTo>
                      <a:pt x="247" y="166"/>
                    </a:lnTo>
                    <a:lnTo>
                      <a:pt x="249" y="169"/>
                    </a:lnTo>
                    <a:lnTo>
                      <a:pt x="252" y="168"/>
                    </a:lnTo>
                    <a:lnTo>
                      <a:pt x="256" y="171"/>
                    </a:lnTo>
                    <a:lnTo>
                      <a:pt x="257" y="170"/>
                    </a:lnTo>
                    <a:lnTo>
                      <a:pt x="260" y="170"/>
                    </a:lnTo>
                    <a:lnTo>
                      <a:pt x="264" y="184"/>
                    </a:lnTo>
                    <a:lnTo>
                      <a:pt x="260" y="189"/>
                    </a:lnTo>
                    <a:lnTo>
                      <a:pt x="258" y="189"/>
                    </a:lnTo>
                    <a:lnTo>
                      <a:pt x="255" y="189"/>
                    </a:lnTo>
                    <a:lnTo>
                      <a:pt x="260" y="194"/>
                    </a:lnTo>
                    <a:lnTo>
                      <a:pt x="261" y="200"/>
                    </a:lnTo>
                    <a:lnTo>
                      <a:pt x="260" y="208"/>
                    </a:lnTo>
                    <a:lnTo>
                      <a:pt x="255" y="214"/>
                    </a:lnTo>
                    <a:lnTo>
                      <a:pt x="250" y="216"/>
                    </a:lnTo>
                    <a:lnTo>
                      <a:pt x="247" y="221"/>
                    </a:lnTo>
                    <a:lnTo>
                      <a:pt x="243" y="220"/>
                    </a:lnTo>
                    <a:lnTo>
                      <a:pt x="234" y="222"/>
                    </a:lnTo>
                    <a:lnTo>
                      <a:pt x="232" y="224"/>
                    </a:lnTo>
                    <a:lnTo>
                      <a:pt x="229" y="225"/>
                    </a:lnTo>
                    <a:lnTo>
                      <a:pt x="230" y="234"/>
                    </a:lnTo>
                    <a:lnTo>
                      <a:pt x="236" y="240"/>
                    </a:lnTo>
                    <a:lnTo>
                      <a:pt x="235" y="248"/>
                    </a:lnTo>
                    <a:lnTo>
                      <a:pt x="232" y="244"/>
                    </a:lnTo>
                    <a:lnTo>
                      <a:pt x="224" y="242"/>
                    </a:lnTo>
                    <a:lnTo>
                      <a:pt x="217" y="241"/>
                    </a:lnTo>
                    <a:lnTo>
                      <a:pt x="205" y="248"/>
                    </a:lnTo>
                    <a:lnTo>
                      <a:pt x="200" y="249"/>
                    </a:lnTo>
                    <a:lnTo>
                      <a:pt x="197" y="252"/>
                    </a:lnTo>
                    <a:lnTo>
                      <a:pt x="187" y="254"/>
                    </a:lnTo>
                    <a:lnTo>
                      <a:pt x="185" y="258"/>
                    </a:lnTo>
                    <a:lnTo>
                      <a:pt x="182" y="258"/>
                    </a:lnTo>
                    <a:lnTo>
                      <a:pt x="180" y="259"/>
                    </a:lnTo>
                    <a:lnTo>
                      <a:pt x="179" y="259"/>
                    </a:lnTo>
                    <a:lnTo>
                      <a:pt x="175" y="259"/>
                    </a:lnTo>
                    <a:lnTo>
                      <a:pt x="169" y="255"/>
                    </a:lnTo>
                    <a:lnTo>
                      <a:pt x="159" y="259"/>
                    </a:lnTo>
                    <a:lnTo>
                      <a:pt x="160" y="268"/>
                    </a:lnTo>
                    <a:lnTo>
                      <a:pt x="155" y="288"/>
                    </a:lnTo>
                    <a:lnTo>
                      <a:pt x="152" y="288"/>
                    </a:lnTo>
                    <a:lnTo>
                      <a:pt x="152" y="291"/>
                    </a:lnTo>
                    <a:lnTo>
                      <a:pt x="150" y="293"/>
                    </a:lnTo>
                    <a:lnTo>
                      <a:pt x="150" y="294"/>
                    </a:lnTo>
                    <a:lnTo>
                      <a:pt x="144" y="294"/>
                    </a:lnTo>
                    <a:lnTo>
                      <a:pt x="140" y="299"/>
                    </a:lnTo>
                    <a:lnTo>
                      <a:pt x="137" y="298"/>
                    </a:lnTo>
                    <a:lnTo>
                      <a:pt x="135" y="302"/>
                    </a:lnTo>
                    <a:lnTo>
                      <a:pt x="132" y="301"/>
                    </a:lnTo>
                    <a:lnTo>
                      <a:pt x="130" y="302"/>
                    </a:lnTo>
                    <a:lnTo>
                      <a:pt x="128" y="305"/>
                    </a:lnTo>
                    <a:lnTo>
                      <a:pt x="123" y="304"/>
                    </a:lnTo>
                    <a:lnTo>
                      <a:pt x="114" y="290"/>
                    </a:lnTo>
                    <a:lnTo>
                      <a:pt x="112" y="283"/>
                    </a:lnTo>
                    <a:lnTo>
                      <a:pt x="110" y="282"/>
                    </a:lnTo>
                    <a:lnTo>
                      <a:pt x="107" y="271"/>
                    </a:lnTo>
                    <a:lnTo>
                      <a:pt x="109" y="263"/>
                    </a:lnTo>
                    <a:lnTo>
                      <a:pt x="103" y="250"/>
                    </a:lnTo>
                    <a:lnTo>
                      <a:pt x="97"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5" name="Freeform 46"/>
              <p:cNvSpPr>
                <a:spLocks/>
              </p:cNvSpPr>
              <p:nvPr/>
            </p:nvSpPr>
            <p:spPr bwMode="auto">
              <a:xfrm>
                <a:off x="2474913" y="5969000"/>
                <a:ext cx="419100" cy="484187"/>
              </a:xfrm>
              <a:custGeom>
                <a:avLst/>
                <a:gdLst>
                  <a:gd name="T0" fmla="*/ 88 w 264"/>
                  <a:gd name="T1" fmla="*/ 217 h 305"/>
                  <a:gd name="T2" fmla="*/ 59 w 264"/>
                  <a:gd name="T3" fmla="*/ 184 h 305"/>
                  <a:gd name="T4" fmla="*/ 57 w 264"/>
                  <a:gd name="T5" fmla="*/ 174 h 305"/>
                  <a:gd name="T6" fmla="*/ 51 w 264"/>
                  <a:gd name="T7" fmla="*/ 163 h 305"/>
                  <a:gd name="T8" fmla="*/ 35 w 264"/>
                  <a:gd name="T9" fmla="*/ 134 h 305"/>
                  <a:gd name="T10" fmla="*/ 25 w 264"/>
                  <a:gd name="T11" fmla="*/ 115 h 305"/>
                  <a:gd name="T12" fmla="*/ 2 w 264"/>
                  <a:gd name="T13" fmla="*/ 100 h 305"/>
                  <a:gd name="T14" fmla="*/ 6 w 264"/>
                  <a:gd name="T15" fmla="*/ 72 h 305"/>
                  <a:gd name="T16" fmla="*/ 4 w 264"/>
                  <a:gd name="T17" fmla="*/ 64 h 305"/>
                  <a:gd name="T18" fmla="*/ 12 w 264"/>
                  <a:gd name="T19" fmla="*/ 67 h 305"/>
                  <a:gd name="T20" fmla="*/ 4 w 264"/>
                  <a:gd name="T21" fmla="*/ 54 h 305"/>
                  <a:gd name="T22" fmla="*/ 12 w 264"/>
                  <a:gd name="T23" fmla="*/ 59 h 305"/>
                  <a:gd name="T24" fmla="*/ 22 w 264"/>
                  <a:gd name="T25" fmla="*/ 62 h 305"/>
                  <a:gd name="T26" fmla="*/ 36 w 264"/>
                  <a:gd name="T27" fmla="*/ 59 h 305"/>
                  <a:gd name="T28" fmla="*/ 49 w 264"/>
                  <a:gd name="T29" fmla="*/ 54 h 305"/>
                  <a:gd name="T30" fmla="*/ 78 w 264"/>
                  <a:gd name="T31" fmla="*/ 14 h 305"/>
                  <a:gd name="T32" fmla="*/ 83 w 264"/>
                  <a:gd name="T33" fmla="*/ 9 h 305"/>
                  <a:gd name="T34" fmla="*/ 79 w 264"/>
                  <a:gd name="T35" fmla="*/ 11 h 305"/>
                  <a:gd name="T36" fmla="*/ 78 w 264"/>
                  <a:gd name="T37" fmla="*/ 6 h 305"/>
                  <a:gd name="T38" fmla="*/ 91 w 264"/>
                  <a:gd name="T39" fmla="*/ 1 h 305"/>
                  <a:gd name="T40" fmla="*/ 93 w 264"/>
                  <a:gd name="T41" fmla="*/ 14 h 305"/>
                  <a:gd name="T42" fmla="*/ 118 w 264"/>
                  <a:gd name="T43" fmla="*/ 35 h 305"/>
                  <a:gd name="T44" fmla="*/ 118 w 264"/>
                  <a:gd name="T45" fmla="*/ 42 h 305"/>
                  <a:gd name="T46" fmla="*/ 129 w 264"/>
                  <a:gd name="T47" fmla="*/ 46 h 305"/>
                  <a:gd name="T48" fmla="*/ 137 w 264"/>
                  <a:gd name="T49" fmla="*/ 42 h 305"/>
                  <a:gd name="T50" fmla="*/ 163 w 264"/>
                  <a:gd name="T51" fmla="*/ 38 h 305"/>
                  <a:gd name="T52" fmla="*/ 190 w 264"/>
                  <a:gd name="T53" fmla="*/ 61 h 305"/>
                  <a:gd name="T54" fmla="*/ 203 w 264"/>
                  <a:gd name="T55" fmla="*/ 80 h 305"/>
                  <a:gd name="T56" fmla="*/ 211 w 264"/>
                  <a:gd name="T57" fmla="*/ 92 h 305"/>
                  <a:gd name="T58" fmla="*/ 217 w 264"/>
                  <a:gd name="T59" fmla="*/ 99 h 305"/>
                  <a:gd name="T60" fmla="*/ 219 w 264"/>
                  <a:gd name="T61" fmla="*/ 103 h 305"/>
                  <a:gd name="T62" fmla="*/ 213 w 264"/>
                  <a:gd name="T63" fmla="*/ 126 h 305"/>
                  <a:gd name="T64" fmla="*/ 215 w 264"/>
                  <a:gd name="T65" fmla="*/ 134 h 305"/>
                  <a:gd name="T66" fmla="*/ 224 w 264"/>
                  <a:gd name="T67" fmla="*/ 139 h 305"/>
                  <a:gd name="T68" fmla="*/ 231 w 264"/>
                  <a:gd name="T69" fmla="*/ 161 h 305"/>
                  <a:gd name="T70" fmla="*/ 236 w 264"/>
                  <a:gd name="T71" fmla="*/ 174 h 305"/>
                  <a:gd name="T72" fmla="*/ 247 w 264"/>
                  <a:gd name="T73" fmla="*/ 166 h 305"/>
                  <a:gd name="T74" fmla="*/ 256 w 264"/>
                  <a:gd name="T75" fmla="*/ 171 h 305"/>
                  <a:gd name="T76" fmla="*/ 264 w 264"/>
                  <a:gd name="T77" fmla="*/ 184 h 305"/>
                  <a:gd name="T78" fmla="*/ 255 w 264"/>
                  <a:gd name="T79" fmla="*/ 189 h 305"/>
                  <a:gd name="T80" fmla="*/ 260 w 264"/>
                  <a:gd name="T81" fmla="*/ 208 h 305"/>
                  <a:gd name="T82" fmla="*/ 247 w 264"/>
                  <a:gd name="T83" fmla="*/ 221 h 305"/>
                  <a:gd name="T84" fmla="*/ 232 w 264"/>
                  <a:gd name="T85" fmla="*/ 224 h 305"/>
                  <a:gd name="T86" fmla="*/ 236 w 264"/>
                  <a:gd name="T87" fmla="*/ 240 h 305"/>
                  <a:gd name="T88" fmla="*/ 224 w 264"/>
                  <a:gd name="T89" fmla="*/ 242 h 305"/>
                  <a:gd name="T90" fmla="*/ 200 w 264"/>
                  <a:gd name="T91" fmla="*/ 249 h 305"/>
                  <a:gd name="T92" fmla="*/ 185 w 264"/>
                  <a:gd name="T93" fmla="*/ 258 h 305"/>
                  <a:gd name="T94" fmla="*/ 179 w 264"/>
                  <a:gd name="T95" fmla="*/ 259 h 305"/>
                  <a:gd name="T96" fmla="*/ 159 w 264"/>
                  <a:gd name="T97" fmla="*/ 259 h 305"/>
                  <a:gd name="T98" fmla="*/ 152 w 264"/>
                  <a:gd name="T99" fmla="*/ 288 h 305"/>
                  <a:gd name="T100" fmla="*/ 150 w 264"/>
                  <a:gd name="T101" fmla="*/ 294 h 305"/>
                  <a:gd name="T102" fmla="*/ 137 w 264"/>
                  <a:gd name="T103" fmla="*/ 298 h 305"/>
                  <a:gd name="T104" fmla="*/ 130 w 264"/>
                  <a:gd name="T105" fmla="*/ 302 h 305"/>
                  <a:gd name="T106" fmla="*/ 114 w 264"/>
                  <a:gd name="T107" fmla="*/ 290 h 305"/>
                  <a:gd name="T108" fmla="*/ 107 w 264"/>
                  <a:gd name="T109" fmla="*/ 271 h 305"/>
                  <a:gd name="T110" fmla="*/ 97 w 264"/>
                  <a:gd name="T111" fmla="*/ 24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305">
                    <a:moveTo>
                      <a:pt x="97" y="245"/>
                    </a:moveTo>
                    <a:lnTo>
                      <a:pt x="86" y="219"/>
                    </a:lnTo>
                    <a:lnTo>
                      <a:pt x="88" y="217"/>
                    </a:lnTo>
                    <a:lnTo>
                      <a:pt x="80" y="207"/>
                    </a:lnTo>
                    <a:lnTo>
                      <a:pt x="76" y="206"/>
                    </a:lnTo>
                    <a:lnTo>
                      <a:pt x="59" y="184"/>
                    </a:lnTo>
                    <a:lnTo>
                      <a:pt x="61" y="180"/>
                    </a:lnTo>
                    <a:lnTo>
                      <a:pt x="59" y="179"/>
                    </a:lnTo>
                    <a:lnTo>
                      <a:pt x="57" y="174"/>
                    </a:lnTo>
                    <a:lnTo>
                      <a:pt x="55" y="174"/>
                    </a:lnTo>
                    <a:lnTo>
                      <a:pt x="50" y="167"/>
                    </a:lnTo>
                    <a:lnTo>
                      <a:pt x="51" y="163"/>
                    </a:lnTo>
                    <a:lnTo>
                      <a:pt x="49" y="157"/>
                    </a:lnTo>
                    <a:lnTo>
                      <a:pt x="35" y="136"/>
                    </a:lnTo>
                    <a:lnTo>
                      <a:pt x="35" y="134"/>
                    </a:lnTo>
                    <a:lnTo>
                      <a:pt x="33" y="134"/>
                    </a:lnTo>
                    <a:lnTo>
                      <a:pt x="31" y="122"/>
                    </a:lnTo>
                    <a:lnTo>
                      <a:pt x="25" y="115"/>
                    </a:lnTo>
                    <a:lnTo>
                      <a:pt x="18" y="113"/>
                    </a:lnTo>
                    <a:lnTo>
                      <a:pt x="12" y="109"/>
                    </a:lnTo>
                    <a:lnTo>
                      <a:pt x="2" y="100"/>
                    </a:lnTo>
                    <a:lnTo>
                      <a:pt x="0" y="86"/>
                    </a:lnTo>
                    <a:lnTo>
                      <a:pt x="2" y="72"/>
                    </a:lnTo>
                    <a:lnTo>
                      <a:pt x="6" y="72"/>
                    </a:lnTo>
                    <a:lnTo>
                      <a:pt x="8" y="68"/>
                    </a:lnTo>
                    <a:lnTo>
                      <a:pt x="4" y="67"/>
                    </a:lnTo>
                    <a:lnTo>
                      <a:pt x="4" y="64"/>
                    </a:lnTo>
                    <a:lnTo>
                      <a:pt x="8" y="64"/>
                    </a:lnTo>
                    <a:lnTo>
                      <a:pt x="9" y="66"/>
                    </a:lnTo>
                    <a:lnTo>
                      <a:pt x="12" y="67"/>
                    </a:lnTo>
                    <a:lnTo>
                      <a:pt x="14" y="63"/>
                    </a:lnTo>
                    <a:lnTo>
                      <a:pt x="4" y="60"/>
                    </a:lnTo>
                    <a:lnTo>
                      <a:pt x="4" y="54"/>
                    </a:lnTo>
                    <a:lnTo>
                      <a:pt x="7" y="54"/>
                    </a:lnTo>
                    <a:lnTo>
                      <a:pt x="11" y="56"/>
                    </a:lnTo>
                    <a:lnTo>
                      <a:pt x="12" y="59"/>
                    </a:lnTo>
                    <a:lnTo>
                      <a:pt x="14" y="61"/>
                    </a:lnTo>
                    <a:lnTo>
                      <a:pt x="21" y="63"/>
                    </a:lnTo>
                    <a:lnTo>
                      <a:pt x="22" y="62"/>
                    </a:lnTo>
                    <a:lnTo>
                      <a:pt x="23" y="62"/>
                    </a:lnTo>
                    <a:lnTo>
                      <a:pt x="36" y="59"/>
                    </a:lnTo>
                    <a:lnTo>
                      <a:pt x="36" y="59"/>
                    </a:lnTo>
                    <a:lnTo>
                      <a:pt x="38" y="56"/>
                    </a:lnTo>
                    <a:lnTo>
                      <a:pt x="39" y="59"/>
                    </a:lnTo>
                    <a:lnTo>
                      <a:pt x="49" y="54"/>
                    </a:lnTo>
                    <a:lnTo>
                      <a:pt x="59" y="44"/>
                    </a:lnTo>
                    <a:lnTo>
                      <a:pt x="69" y="32"/>
                    </a:lnTo>
                    <a:lnTo>
                      <a:pt x="78" y="14"/>
                    </a:lnTo>
                    <a:lnTo>
                      <a:pt x="83" y="15"/>
                    </a:lnTo>
                    <a:lnTo>
                      <a:pt x="81" y="13"/>
                    </a:lnTo>
                    <a:lnTo>
                      <a:pt x="83" y="9"/>
                    </a:lnTo>
                    <a:lnTo>
                      <a:pt x="81" y="8"/>
                    </a:lnTo>
                    <a:lnTo>
                      <a:pt x="80" y="14"/>
                    </a:lnTo>
                    <a:lnTo>
                      <a:pt x="79" y="11"/>
                    </a:lnTo>
                    <a:lnTo>
                      <a:pt x="78" y="11"/>
                    </a:lnTo>
                    <a:lnTo>
                      <a:pt x="79" y="11"/>
                    </a:lnTo>
                    <a:lnTo>
                      <a:pt x="78" y="6"/>
                    </a:lnTo>
                    <a:lnTo>
                      <a:pt x="84" y="1"/>
                    </a:lnTo>
                    <a:lnTo>
                      <a:pt x="90" y="0"/>
                    </a:lnTo>
                    <a:lnTo>
                      <a:pt x="91" y="1"/>
                    </a:lnTo>
                    <a:lnTo>
                      <a:pt x="97" y="1"/>
                    </a:lnTo>
                    <a:lnTo>
                      <a:pt x="101" y="11"/>
                    </a:lnTo>
                    <a:lnTo>
                      <a:pt x="93" y="14"/>
                    </a:lnTo>
                    <a:lnTo>
                      <a:pt x="105" y="33"/>
                    </a:lnTo>
                    <a:lnTo>
                      <a:pt x="111" y="28"/>
                    </a:lnTo>
                    <a:lnTo>
                      <a:pt x="118" y="35"/>
                    </a:lnTo>
                    <a:lnTo>
                      <a:pt x="120" y="38"/>
                    </a:lnTo>
                    <a:lnTo>
                      <a:pt x="116" y="40"/>
                    </a:lnTo>
                    <a:lnTo>
                      <a:pt x="118" y="42"/>
                    </a:lnTo>
                    <a:lnTo>
                      <a:pt x="116" y="42"/>
                    </a:lnTo>
                    <a:lnTo>
                      <a:pt x="116" y="48"/>
                    </a:lnTo>
                    <a:lnTo>
                      <a:pt x="129" y="46"/>
                    </a:lnTo>
                    <a:lnTo>
                      <a:pt x="130" y="48"/>
                    </a:lnTo>
                    <a:lnTo>
                      <a:pt x="137" y="45"/>
                    </a:lnTo>
                    <a:lnTo>
                      <a:pt x="137" y="42"/>
                    </a:lnTo>
                    <a:lnTo>
                      <a:pt x="144" y="40"/>
                    </a:lnTo>
                    <a:lnTo>
                      <a:pt x="148" y="44"/>
                    </a:lnTo>
                    <a:lnTo>
                      <a:pt x="163" y="38"/>
                    </a:lnTo>
                    <a:lnTo>
                      <a:pt x="175" y="45"/>
                    </a:lnTo>
                    <a:lnTo>
                      <a:pt x="178" y="52"/>
                    </a:lnTo>
                    <a:lnTo>
                      <a:pt x="190" y="61"/>
                    </a:lnTo>
                    <a:lnTo>
                      <a:pt x="195" y="70"/>
                    </a:lnTo>
                    <a:lnTo>
                      <a:pt x="198" y="72"/>
                    </a:lnTo>
                    <a:lnTo>
                      <a:pt x="203" y="80"/>
                    </a:lnTo>
                    <a:lnTo>
                      <a:pt x="205" y="81"/>
                    </a:lnTo>
                    <a:lnTo>
                      <a:pt x="205" y="84"/>
                    </a:lnTo>
                    <a:lnTo>
                      <a:pt x="211" y="92"/>
                    </a:lnTo>
                    <a:lnTo>
                      <a:pt x="211" y="96"/>
                    </a:lnTo>
                    <a:lnTo>
                      <a:pt x="213" y="98"/>
                    </a:lnTo>
                    <a:lnTo>
                      <a:pt x="217" y="99"/>
                    </a:lnTo>
                    <a:lnTo>
                      <a:pt x="219" y="98"/>
                    </a:lnTo>
                    <a:lnTo>
                      <a:pt x="218" y="100"/>
                    </a:lnTo>
                    <a:lnTo>
                      <a:pt x="219" y="103"/>
                    </a:lnTo>
                    <a:lnTo>
                      <a:pt x="215" y="104"/>
                    </a:lnTo>
                    <a:lnTo>
                      <a:pt x="211" y="125"/>
                    </a:lnTo>
                    <a:lnTo>
                      <a:pt x="213" y="126"/>
                    </a:lnTo>
                    <a:lnTo>
                      <a:pt x="213" y="129"/>
                    </a:lnTo>
                    <a:lnTo>
                      <a:pt x="216" y="130"/>
                    </a:lnTo>
                    <a:lnTo>
                      <a:pt x="215" y="134"/>
                    </a:lnTo>
                    <a:lnTo>
                      <a:pt x="218" y="139"/>
                    </a:lnTo>
                    <a:lnTo>
                      <a:pt x="219" y="139"/>
                    </a:lnTo>
                    <a:lnTo>
                      <a:pt x="224" y="139"/>
                    </a:lnTo>
                    <a:lnTo>
                      <a:pt x="226" y="149"/>
                    </a:lnTo>
                    <a:lnTo>
                      <a:pt x="226" y="151"/>
                    </a:lnTo>
                    <a:lnTo>
                      <a:pt x="231" y="161"/>
                    </a:lnTo>
                    <a:lnTo>
                      <a:pt x="230" y="168"/>
                    </a:lnTo>
                    <a:lnTo>
                      <a:pt x="233" y="174"/>
                    </a:lnTo>
                    <a:lnTo>
                      <a:pt x="236" y="174"/>
                    </a:lnTo>
                    <a:lnTo>
                      <a:pt x="238" y="171"/>
                    </a:lnTo>
                    <a:lnTo>
                      <a:pt x="243" y="167"/>
                    </a:lnTo>
                    <a:lnTo>
                      <a:pt x="247" y="166"/>
                    </a:lnTo>
                    <a:lnTo>
                      <a:pt x="249" y="169"/>
                    </a:lnTo>
                    <a:lnTo>
                      <a:pt x="252" y="168"/>
                    </a:lnTo>
                    <a:lnTo>
                      <a:pt x="256" y="171"/>
                    </a:lnTo>
                    <a:lnTo>
                      <a:pt x="257" y="170"/>
                    </a:lnTo>
                    <a:lnTo>
                      <a:pt x="260" y="170"/>
                    </a:lnTo>
                    <a:lnTo>
                      <a:pt x="264" y="184"/>
                    </a:lnTo>
                    <a:lnTo>
                      <a:pt x="260" y="189"/>
                    </a:lnTo>
                    <a:lnTo>
                      <a:pt x="258" y="189"/>
                    </a:lnTo>
                    <a:lnTo>
                      <a:pt x="255" y="189"/>
                    </a:lnTo>
                    <a:lnTo>
                      <a:pt x="260" y="194"/>
                    </a:lnTo>
                    <a:lnTo>
                      <a:pt x="261" y="200"/>
                    </a:lnTo>
                    <a:lnTo>
                      <a:pt x="260" y="208"/>
                    </a:lnTo>
                    <a:lnTo>
                      <a:pt x="255" y="214"/>
                    </a:lnTo>
                    <a:lnTo>
                      <a:pt x="250" y="216"/>
                    </a:lnTo>
                    <a:lnTo>
                      <a:pt x="247" y="221"/>
                    </a:lnTo>
                    <a:lnTo>
                      <a:pt x="243" y="220"/>
                    </a:lnTo>
                    <a:lnTo>
                      <a:pt x="234" y="222"/>
                    </a:lnTo>
                    <a:lnTo>
                      <a:pt x="232" y="224"/>
                    </a:lnTo>
                    <a:lnTo>
                      <a:pt x="229" y="225"/>
                    </a:lnTo>
                    <a:lnTo>
                      <a:pt x="230" y="234"/>
                    </a:lnTo>
                    <a:lnTo>
                      <a:pt x="236" y="240"/>
                    </a:lnTo>
                    <a:lnTo>
                      <a:pt x="235" y="248"/>
                    </a:lnTo>
                    <a:lnTo>
                      <a:pt x="232" y="244"/>
                    </a:lnTo>
                    <a:lnTo>
                      <a:pt x="224" y="242"/>
                    </a:lnTo>
                    <a:lnTo>
                      <a:pt x="217" y="241"/>
                    </a:lnTo>
                    <a:lnTo>
                      <a:pt x="205" y="248"/>
                    </a:lnTo>
                    <a:lnTo>
                      <a:pt x="200" y="249"/>
                    </a:lnTo>
                    <a:lnTo>
                      <a:pt x="197" y="252"/>
                    </a:lnTo>
                    <a:lnTo>
                      <a:pt x="187" y="254"/>
                    </a:lnTo>
                    <a:lnTo>
                      <a:pt x="185" y="258"/>
                    </a:lnTo>
                    <a:lnTo>
                      <a:pt x="182" y="258"/>
                    </a:lnTo>
                    <a:lnTo>
                      <a:pt x="180" y="259"/>
                    </a:lnTo>
                    <a:lnTo>
                      <a:pt x="179" y="259"/>
                    </a:lnTo>
                    <a:lnTo>
                      <a:pt x="175" y="259"/>
                    </a:lnTo>
                    <a:lnTo>
                      <a:pt x="169" y="255"/>
                    </a:lnTo>
                    <a:lnTo>
                      <a:pt x="159" y="259"/>
                    </a:lnTo>
                    <a:lnTo>
                      <a:pt x="160" y="268"/>
                    </a:lnTo>
                    <a:lnTo>
                      <a:pt x="155" y="288"/>
                    </a:lnTo>
                    <a:lnTo>
                      <a:pt x="152" y="288"/>
                    </a:lnTo>
                    <a:lnTo>
                      <a:pt x="152" y="291"/>
                    </a:lnTo>
                    <a:lnTo>
                      <a:pt x="150" y="293"/>
                    </a:lnTo>
                    <a:lnTo>
                      <a:pt x="150" y="294"/>
                    </a:lnTo>
                    <a:lnTo>
                      <a:pt x="144" y="294"/>
                    </a:lnTo>
                    <a:lnTo>
                      <a:pt x="140" y="299"/>
                    </a:lnTo>
                    <a:lnTo>
                      <a:pt x="137" y="298"/>
                    </a:lnTo>
                    <a:lnTo>
                      <a:pt x="135" y="302"/>
                    </a:lnTo>
                    <a:lnTo>
                      <a:pt x="132" y="301"/>
                    </a:lnTo>
                    <a:lnTo>
                      <a:pt x="130" y="302"/>
                    </a:lnTo>
                    <a:lnTo>
                      <a:pt x="128" y="305"/>
                    </a:lnTo>
                    <a:lnTo>
                      <a:pt x="123" y="304"/>
                    </a:lnTo>
                    <a:lnTo>
                      <a:pt x="114" y="290"/>
                    </a:lnTo>
                    <a:lnTo>
                      <a:pt x="112" y="283"/>
                    </a:lnTo>
                    <a:lnTo>
                      <a:pt x="110" y="282"/>
                    </a:lnTo>
                    <a:lnTo>
                      <a:pt x="107" y="271"/>
                    </a:lnTo>
                    <a:lnTo>
                      <a:pt x="109" y="263"/>
                    </a:lnTo>
                    <a:lnTo>
                      <a:pt x="103" y="250"/>
                    </a:lnTo>
                    <a:lnTo>
                      <a:pt x="97" y="245"/>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 name="Freeform 47"/>
              <p:cNvSpPr>
                <a:spLocks/>
              </p:cNvSpPr>
              <p:nvPr/>
            </p:nvSpPr>
            <p:spPr bwMode="auto">
              <a:xfrm>
                <a:off x="2660651" y="5748338"/>
                <a:ext cx="550863" cy="555625"/>
              </a:xfrm>
              <a:custGeom>
                <a:avLst/>
                <a:gdLst>
                  <a:gd name="T0" fmla="*/ 139 w 347"/>
                  <a:gd name="T1" fmla="*/ 310 h 350"/>
                  <a:gd name="T2" fmla="*/ 121 w 347"/>
                  <a:gd name="T3" fmla="*/ 311 h 350"/>
                  <a:gd name="T4" fmla="*/ 110 w 347"/>
                  <a:gd name="T5" fmla="*/ 290 h 350"/>
                  <a:gd name="T6" fmla="*/ 99 w 347"/>
                  <a:gd name="T7" fmla="*/ 273 h 350"/>
                  <a:gd name="T8" fmla="*/ 99 w 347"/>
                  <a:gd name="T9" fmla="*/ 243 h 350"/>
                  <a:gd name="T10" fmla="*/ 96 w 347"/>
                  <a:gd name="T11" fmla="*/ 238 h 350"/>
                  <a:gd name="T12" fmla="*/ 87 w 347"/>
                  <a:gd name="T13" fmla="*/ 219 h 350"/>
                  <a:gd name="T14" fmla="*/ 59 w 347"/>
                  <a:gd name="T15" fmla="*/ 184 h 350"/>
                  <a:gd name="T16" fmla="*/ 21 w 347"/>
                  <a:gd name="T17" fmla="*/ 184 h 350"/>
                  <a:gd name="T18" fmla="*/ 2 w 347"/>
                  <a:gd name="T19" fmla="*/ 181 h 350"/>
                  <a:gd name="T20" fmla="*/ 0 w 347"/>
                  <a:gd name="T21" fmla="*/ 171 h 350"/>
                  <a:gd name="T22" fmla="*/ 17 w 347"/>
                  <a:gd name="T23" fmla="*/ 163 h 350"/>
                  <a:gd name="T24" fmla="*/ 23 w 347"/>
                  <a:gd name="T25" fmla="*/ 155 h 350"/>
                  <a:gd name="T26" fmla="*/ 22 w 347"/>
                  <a:gd name="T27" fmla="*/ 144 h 350"/>
                  <a:gd name="T28" fmla="*/ 19 w 347"/>
                  <a:gd name="T29" fmla="*/ 126 h 350"/>
                  <a:gd name="T30" fmla="*/ 34 w 347"/>
                  <a:gd name="T31" fmla="*/ 92 h 350"/>
                  <a:gd name="T32" fmla="*/ 71 w 347"/>
                  <a:gd name="T33" fmla="*/ 65 h 350"/>
                  <a:gd name="T34" fmla="*/ 84 w 347"/>
                  <a:gd name="T35" fmla="*/ 56 h 350"/>
                  <a:gd name="T36" fmla="*/ 81 w 347"/>
                  <a:gd name="T37" fmla="*/ 49 h 350"/>
                  <a:gd name="T38" fmla="*/ 85 w 347"/>
                  <a:gd name="T39" fmla="*/ 21 h 350"/>
                  <a:gd name="T40" fmla="*/ 97 w 347"/>
                  <a:gd name="T41" fmla="*/ 37 h 350"/>
                  <a:gd name="T42" fmla="*/ 104 w 347"/>
                  <a:gd name="T43" fmla="*/ 22 h 350"/>
                  <a:gd name="T44" fmla="*/ 133 w 347"/>
                  <a:gd name="T45" fmla="*/ 18 h 350"/>
                  <a:gd name="T46" fmla="*/ 170 w 347"/>
                  <a:gd name="T47" fmla="*/ 40 h 350"/>
                  <a:gd name="T48" fmla="*/ 190 w 347"/>
                  <a:gd name="T49" fmla="*/ 59 h 350"/>
                  <a:gd name="T50" fmla="*/ 189 w 347"/>
                  <a:gd name="T51" fmla="*/ 68 h 350"/>
                  <a:gd name="T52" fmla="*/ 186 w 347"/>
                  <a:gd name="T53" fmla="*/ 100 h 350"/>
                  <a:gd name="T54" fmla="*/ 161 w 347"/>
                  <a:gd name="T55" fmla="*/ 95 h 350"/>
                  <a:gd name="T56" fmla="*/ 143 w 347"/>
                  <a:gd name="T57" fmla="*/ 98 h 350"/>
                  <a:gd name="T58" fmla="*/ 141 w 347"/>
                  <a:gd name="T59" fmla="*/ 109 h 350"/>
                  <a:gd name="T60" fmla="*/ 136 w 347"/>
                  <a:gd name="T61" fmla="*/ 128 h 350"/>
                  <a:gd name="T62" fmla="*/ 156 w 347"/>
                  <a:gd name="T63" fmla="*/ 153 h 350"/>
                  <a:gd name="T64" fmla="*/ 170 w 347"/>
                  <a:gd name="T65" fmla="*/ 181 h 350"/>
                  <a:gd name="T66" fmla="*/ 190 w 347"/>
                  <a:gd name="T67" fmla="*/ 188 h 350"/>
                  <a:gd name="T68" fmla="*/ 205 w 347"/>
                  <a:gd name="T69" fmla="*/ 219 h 350"/>
                  <a:gd name="T70" fmla="*/ 230 w 347"/>
                  <a:gd name="T71" fmla="*/ 230 h 350"/>
                  <a:gd name="T72" fmla="*/ 247 w 347"/>
                  <a:gd name="T73" fmla="*/ 235 h 350"/>
                  <a:gd name="T74" fmla="*/ 261 w 347"/>
                  <a:gd name="T75" fmla="*/ 254 h 350"/>
                  <a:gd name="T76" fmla="*/ 289 w 347"/>
                  <a:gd name="T77" fmla="*/ 267 h 350"/>
                  <a:gd name="T78" fmla="*/ 300 w 347"/>
                  <a:gd name="T79" fmla="*/ 287 h 350"/>
                  <a:gd name="T80" fmla="*/ 322 w 347"/>
                  <a:gd name="T81" fmla="*/ 291 h 350"/>
                  <a:gd name="T82" fmla="*/ 345 w 347"/>
                  <a:gd name="T83" fmla="*/ 297 h 350"/>
                  <a:gd name="T84" fmla="*/ 339 w 347"/>
                  <a:gd name="T85" fmla="*/ 327 h 350"/>
                  <a:gd name="T86" fmla="*/ 318 w 347"/>
                  <a:gd name="T87" fmla="*/ 337 h 350"/>
                  <a:gd name="T88" fmla="*/ 294 w 347"/>
                  <a:gd name="T89" fmla="*/ 335 h 350"/>
                  <a:gd name="T90" fmla="*/ 255 w 347"/>
                  <a:gd name="T91" fmla="*/ 345 h 350"/>
                  <a:gd name="T92" fmla="*/ 233 w 347"/>
                  <a:gd name="T93" fmla="*/ 344 h 350"/>
                  <a:gd name="T94" fmla="*/ 214 w 347"/>
                  <a:gd name="T95" fmla="*/ 345 h 350"/>
                  <a:gd name="T96" fmla="*/ 199 w 347"/>
                  <a:gd name="T97" fmla="*/ 335 h 350"/>
                  <a:gd name="T98" fmla="*/ 182 w 347"/>
                  <a:gd name="T99" fmla="*/ 337 h 350"/>
                  <a:gd name="T100" fmla="*/ 164 w 347"/>
                  <a:gd name="T101" fmla="*/ 34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7" h="350">
                    <a:moveTo>
                      <a:pt x="143" y="329"/>
                    </a:moveTo>
                    <a:lnTo>
                      <a:pt x="148" y="323"/>
                    </a:lnTo>
                    <a:lnTo>
                      <a:pt x="143" y="309"/>
                    </a:lnTo>
                    <a:lnTo>
                      <a:pt x="141" y="309"/>
                    </a:lnTo>
                    <a:lnTo>
                      <a:pt x="139" y="310"/>
                    </a:lnTo>
                    <a:lnTo>
                      <a:pt x="136" y="307"/>
                    </a:lnTo>
                    <a:lnTo>
                      <a:pt x="132" y="308"/>
                    </a:lnTo>
                    <a:lnTo>
                      <a:pt x="131" y="305"/>
                    </a:lnTo>
                    <a:lnTo>
                      <a:pt x="126" y="306"/>
                    </a:lnTo>
                    <a:lnTo>
                      <a:pt x="121" y="311"/>
                    </a:lnTo>
                    <a:lnTo>
                      <a:pt x="120" y="313"/>
                    </a:lnTo>
                    <a:lnTo>
                      <a:pt x="116" y="313"/>
                    </a:lnTo>
                    <a:lnTo>
                      <a:pt x="114" y="307"/>
                    </a:lnTo>
                    <a:lnTo>
                      <a:pt x="114" y="300"/>
                    </a:lnTo>
                    <a:lnTo>
                      <a:pt x="110" y="290"/>
                    </a:lnTo>
                    <a:lnTo>
                      <a:pt x="110" y="287"/>
                    </a:lnTo>
                    <a:lnTo>
                      <a:pt x="107" y="279"/>
                    </a:lnTo>
                    <a:lnTo>
                      <a:pt x="102" y="278"/>
                    </a:lnTo>
                    <a:lnTo>
                      <a:pt x="101" y="278"/>
                    </a:lnTo>
                    <a:lnTo>
                      <a:pt x="99" y="273"/>
                    </a:lnTo>
                    <a:lnTo>
                      <a:pt x="99" y="269"/>
                    </a:lnTo>
                    <a:lnTo>
                      <a:pt x="97" y="268"/>
                    </a:lnTo>
                    <a:lnTo>
                      <a:pt x="96" y="265"/>
                    </a:lnTo>
                    <a:lnTo>
                      <a:pt x="94" y="263"/>
                    </a:lnTo>
                    <a:lnTo>
                      <a:pt x="99" y="243"/>
                    </a:lnTo>
                    <a:lnTo>
                      <a:pt x="102" y="242"/>
                    </a:lnTo>
                    <a:lnTo>
                      <a:pt x="102" y="239"/>
                    </a:lnTo>
                    <a:lnTo>
                      <a:pt x="102" y="238"/>
                    </a:lnTo>
                    <a:lnTo>
                      <a:pt x="100" y="239"/>
                    </a:lnTo>
                    <a:lnTo>
                      <a:pt x="96" y="238"/>
                    </a:lnTo>
                    <a:lnTo>
                      <a:pt x="94" y="235"/>
                    </a:lnTo>
                    <a:lnTo>
                      <a:pt x="94" y="231"/>
                    </a:lnTo>
                    <a:lnTo>
                      <a:pt x="89" y="223"/>
                    </a:lnTo>
                    <a:lnTo>
                      <a:pt x="88" y="220"/>
                    </a:lnTo>
                    <a:lnTo>
                      <a:pt x="87" y="219"/>
                    </a:lnTo>
                    <a:lnTo>
                      <a:pt x="82" y="211"/>
                    </a:lnTo>
                    <a:lnTo>
                      <a:pt x="79" y="209"/>
                    </a:lnTo>
                    <a:lnTo>
                      <a:pt x="74" y="200"/>
                    </a:lnTo>
                    <a:lnTo>
                      <a:pt x="62" y="191"/>
                    </a:lnTo>
                    <a:lnTo>
                      <a:pt x="59" y="184"/>
                    </a:lnTo>
                    <a:lnTo>
                      <a:pt x="46" y="178"/>
                    </a:lnTo>
                    <a:lnTo>
                      <a:pt x="32" y="183"/>
                    </a:lnTo>
                    <a:lnTo>
                      <a:pt x="28" y="179"/>
                    </a:lnTo>
                    <a:lnTo>
                      <a:pt x="20" y="181"/>
                    </a:lnTo>
                    <a:lnTo>
                      <a:pt x="21" y="184"/>
                    </a:lnTo>
                    <a:lnTo>
                      <a:pt x="14" y="187"/>
                    </a:lnTo>
                    <a:lnTo>
                      <a:pt x="13" y="185"/>
                    </a:lnTo>
                    <a:lnTo>
                      <a:pt x="0" y="187"/>
                    </a:lnTo>
                    <a:lnTo>
                      <a:pt x="0" y="181"/>
                    </a:lnTo>
                    <a:lnTo>
                      <a:pt x="2" y="181"/>
                    </a:lnTo>
                    <a:lnTo>
                      <a:pt x="0" y="179"/>
                    </a:lnTo>
                    <a:lnTo>
                      <a:pt x="4" y="177"/>
                    </a:lnTo>
                    <a:lnTo>
                      <a:pt x="2" y="174"/>
                    </a:lnTo>
                    <a:lnTo>
                      <a:pt x="2" y="173"/>
                    </a:lnTo>
                    <a:lnTo>
                      <a:pt x="0" y="171"/>
                    </a:lnTo>
                    <a:lnTo>
                      <a:pt x="9" y="167"/>
                    </a:lnTo>
                    <a:lnTo>
                      <a:pt x="12" y="168"/>
                    </a:lnTo>
                    <a:lnTo>
                      <a:pt x="16" y="165"/>
                    </a:lnTo>
                    <a:lnTo>
                      <a:pt x="15" y="164"/>
                    </a:lnTo>
                    <a:lnTo>
                      <a:pt x="17" y="163"/>
                    </a:lnTo>
                    <a:lnTo>
                      <a:pt x="21" y="169"/>
                    </a:lnTo>
                    <a:lnTo>
                      <a:pt x="27" y="166"/>
                    </a:lnTo>
                    <a:lnTo>
                      <a:pt x="22" y="158"/>
                    </a:lnTo>
                    <a:lnTo>
                      <a:pt x="25" y="157"/>
                    </a:lnTo>
                    <a:lnTo>
                      <a:pt x="23" y="155"/>
                    </a:lnTo>
                    <a:lnTo>
                      <a:pt x="28" y="155"/>
                    </a:lnTo>
                    <a:lnTo>
                      <a:pt x="32" y="152"/>
                    </a:lnTo>
                    <a:lnTo>
                      <a:pt x="29" y="149"/>
                    </a:lnTo>
                    <a:lnTo>
                      <a:pt x="24" y="147"/>
                    </a:lnTo>
                    <a:lnTo>
                      <a:pt x="22" y="144"/>
                    </a:lnTo>
                    <a:lnTo>
                      <a:pt x="27" y="142"/>
                    </a:lnTo>
                    <a:lnTo>
                      <a:pt x="25" y="137"/>
                    </a:lnTo>
                    <a:lnTo>
                      <a:pt x="17" y="128"/>
                    </a:lnTo>
                    <a:lnTo>
                      <a:pt x="19" y="127"/>
                    </a:lnTo>
                    <a:lnTo>
                      <a:pt x="19" y="126"/>
                    </a:lnTo>
                    <a:lnTo>
                      <a:pt x="21" y="123"/>
                    </a:lnTo>
                    <a:lnTo>
                      <a:pt x="17" y="121"/>
                    </a:lnTo>
                    <a:lnTo>
                      <a:pt x="15" y="122"/>
                    </a:lnTo>
                    <a:lnTo>
                      <a:pt x="10" y="118"/>
                    </a:lnTo>
                    <a:lnTo>
                      <a:pt x="34" y="92"/>
                    </a:lnTo>
                    <a:lnTo>
                      <a:pt x="34" y="92"/>
                    </a:lnTo>
                    <a:lnTo>
                      <a:pt x="58" y="73"/>
                    </a:lnTo>
                    <a:lnTo>
                      <a:pt x="62" y="66"/>
                    </a:lnTo>
                    <a:lnTo>
                      <a:pt x="64" y="69"/>
                    </a:lnTo>
                    <a:lnTo>
                      <a:pt x="71" y="65"/>
                    </a:lnTo>
                    <a:lnTo>
                      <a:pt x="74" y="66"/>
                    </a:lnTo>
                    <a:lnTo>
                      <a:pt x="79" y="61"/>
                    </a:lnTo>
                    <a:lnTo>
                      <a:pt x="80" y="62"/>
                    </a:lnTo>
                    <a:lnTo>
                      <a:pt x="85" y="59"/>
                    </a:lnTo>
                    <a:lnTo>
                      <a:pt x="84" y="56"/>
                    </a:lnTo>
                    <a:lnTo>
                      <a:pt x="72" y="54"/>
                    </a:lnTo>
                    <a:lnTo>
                      <a:pt x="70" y="52"/>
                    </a:lnTo>
                    <a:lnTo>
                      <a:pt x="74" y="48"/>
                    </a:lnTo>
                    <a:lnTo>
                      <a:pt x="78" y="49"/>
                    </a:lnTo>
                    <a:lnTo>
                      <a:pt x="81" y="49"/>
                    </a:lnTo>
                    <a:lnTo>
                      <a:pt x="84" y="49"/>
                    </a:lnTo>
                    <a:lnTo>
                      <a:pt x="88" y="47"/>
                    </a:lnTo>
                    <a:lnTo>
                      <a:pt x="71" y="34"/>
                    </a:lnTo>
                    <a:lnTo>
                      <a:pt x="82" y="21"/>
                    </a:lnTo>
                    <a:lnTo>
                      <a:pt x="85" y="21"/>
                    </a:lnTo>
                    <a:lnTo>
                      <a:pt x="97" y="30"/>
                    </a:lnTo>
                    <a:lnTo>
                      <a:pt x="91" y="37"/>
                    </a:lnTo>
                    <a:lnTo>
                      <a:pt x="97" y="41"/>
                    </a:lnTo>
                    <a:lnTo>
                      <a:pt x="99" y="39"/>
                    </a:lnTo>
                    <a:lnTo>
                      <a:pt x="97" y="37"/>
                    </a:lnTo>
                    <a:lnTo>
                      <a:pt x="97" y="37"/>
                    </a:lnTo>
                    <a:lnTo>
                      <a:pt x="100" y="38"/>
                    </a:lnTo>
                    <a:lnTo>
                      <a:pt x="113" y="23"/>
                    </a:lnTo>
                    <a:lnTo>
                      <a:pt x="107" y="19"/>
                    </a:lnTo>
                    <a:lnTo>
                      <a:pt x="104" y="22"/>
                    </a:lnTo>
                    <a:lnTo>
                      <a:pt x="92" y="14"/>
                    </a:lnTo>
                    <a:lnTo>
                      <a:pt x="104" y="0"/>
                    </a:lnTo>
                    <a:lnTo>
                      <a:pt x="115" y="9"/>
                    </a:lnTo>
                    <a:lnTo>
                      <a:pt x="121" y="14"/>
                    </a:lnTo>
                    <a:lnTo>
                      <a:pt x="133" y="18"/>
                    </a:lnTo>
                    <a:lnTo>
                      <a:pt x="139" y="17"/>
                    </a:lnTo>
                    <a:lnTo>
                      <a:pt x="146" y="26"/>
                    </a:lnTo>
                    <a:lnTo>
                      <a:pt x="156" y="30"/>
                    </a:lnTo>
                    <a:lnTo>
                      <a:pt x="164" y="38"/>
                    </a:lnTo>
                    <a:lnTo>
                      <a:pt x="170" y="40"/>
                    </a:lnTo>
                    <a:lnTo>
                      <a:pt x="173" y="47"/>
                    </a:lnTo>
                    <a:lnTo>
                      <a:pt x="176" y="52"/>
                    </a:lnTo>
                    <a:lnTo>
                      <a:pt x="184" y="56"/>
                    </a:lnTo>
                    <a:lnTo>
                      <a:pt x="188" y="60"/>
                    </a:lnTo>
                    <a:lnTo>
                      <a:pt x="190" y="59"/>
                    </a:lnTo>
                    <a:lnTo>
                      <a:pt x="193" y="56"/>
                    </a:lnTo>
                    <a:lnTo>
                      <a:pt x="196" y="62"/>
                    </a:lnTo>
                    <a:lnTo>
                      <a:pt x="193" y="68"/>
                    </a:lnTo>
                    <a:lnTo>
                      <a:pt x="190" y="67"/>
                    </a:lnTo>
                    <a:lnTo>
                      <a:pt x="189" y="68"/>
                    </a:lnTo>
                    <a:lnTo>
                      <a:pt x="189" y="76"/>
                    </a:lnTo>
                    <a:lnTo>
                      <a:pt x="186" y="83"/>
                    </a:lnTo>
                    <a:lnTo>
                      <a:pt x="185" y="93"/>
                    </a:lnTo>
                    <a:lnTo>
                      <a:pt x="187" y="99"/>
                    </a:lnTo>
                    <a:lnTo>
                      <a:pt x="186" y="100"/>
                    </a:lnTo>
                    <a:lnTo>
                      <a:pt x="184" y="98"/>
                    </a:lnTo>
                    <a:lnTo>
                      <a:pt x="170" y="90"/>
                    </a:lnTo>
                    <a:lnTo>
                      <a:pt x="168" y="87"/>
                    </a:lnTo>
                    <a:lnTo>
                      <a:pt x="165" y="87"/>
                    </a:lnTo>
                    <a:lnTo>
                      <a:pt x="161" y="95"/>
                    </a:lnTo>
                    <a:lnTo>
                      <a:pt x="156" y="92"/>
                    </a:lnTo>
                    <a:lnTo>
                      <a:pt x="151" y="98"/>
                    </a:lnTo>
                    <a:lnTo>
                      <a:pt x="148" y="96"/>
                    </a:lnTo>
                    <a:lnTo>
                      <a:pt x="147" y="98"/>
                    </a:lnTo>
                    <a:lnTo>
                      <a:pt x="143" y="98"/>
                    </a:lnTo>
                    <a:lnTo>
                      <a:pt x="141" y="98"/>
                    </a:lnTo>
                    <a:lnTo>
                      <a:pt x="143" y="102"/>
                    </a:lnTo>
                    <a:lnTo>
                      <a:pt x="143" y="105"/>
                    </a:lnTo>
                    <a:lnTo>
                      <a:pt x="141" y="106"/>
                    </a:lnTo>
                    <a:lnTo>
                      <a:pt x="141" y="109"/>
                    </a:lnTo>
                    <a:lnTo>
                      <a:pt x="134" y="116"/>
                    </a:lnTo>
                    <a:lnTo>
                      <a:pt x="136" y="117"/>
                    </a:lnTo>
                    <a:lnTo>
                      <a:pt x="133" y="123"/>
                    </a:lnTo>
                    <a:lnTo>
                      <a:pt x="136" y="125"/>
                    </a:lnTo>
                    <a:lnTo>
                      <a:pt x="136" y="128"/>
                    </a:lnTo>
                    <a:lnTo>
                      <a:pt x="137" y="134"/>
                    </a:lnTo>
                    <a:lnTo>
                      <a:pt x="144" y="135"/>
                    </a:lnTo>
                    <a:lnTo>
                      <a:pt x="147" y="140"/>
                    </a:lnTo>
                    <a:lnTo>
                      <a:pt x="147" y="145"/>
                    </a:lnTo>
                    <a:lnTo>
                      <a:pt x="156" y="153"/>
                    </a:lnTo>
                    <a:lnTo>
                      <a:pt x="154" y="159"/>
                    </a:lnTo>
                    <a:lnTo>
                      <a:pt x="154" y="161"/>
                    </a:lnTo>
                    <a:lnTo>
                      <a:pt x="168" y="175"/>
                    </a:lnTo>
                    <a:lnTo>
                      <a:pt x="171" y="179"/>
                    </a:lnTo>
                    <a:lnTo>
                      <a:pt x="170" y="181"/>
                    </a:lnTo>
                    <a:lnTo>
                      <a:pt x="174" y="184"/>
                    </a:lnTo>
                    <a:lnTo>
                      <a:pt x="178" y="183"/>
                    </a:lnTo>
                    <a:lnTo>
                      <a:pt x="184" y="187"/>
                    </a:lnTo>
                    <a:lnTo>
                      <a:pt x="187" y="185"/>
                    </a:lnTo>
                    <a:lnTo>
                      <a:pt x="190" y="188"/>
                    </a:lnTo>
                    <a:lnTo>
                      <a:pt x="190" y="198"/>
                    </a:lnTo>
                    <a:lnTo>
                      <a:pt x="191" y="202"/>
                    </a:lnTo>
                    <a:lnTo>
                      <a:pt x="191" y="207"/>
                    </a:lnTo>
                    <a:lnTo>
                      <a:pt x="194" y="209"/>
                    </a:lnTo>
                    <a:lnTo>
                      <a:pt x="205" y="219"/>
                    </a:lnTo>
                    <a:lnTo>
                      <a:pt x="211" y="221"/>
                    </a:lnTo>
                    <a:lnTo>
                      <a:pt x="213" y="223"/>
                    </a:lnTo>
                    <a:lnTo>
                      <a:pt x="219" y="224"/>
                    </a:lnTo>
                    <a:lnTo>
                      <a:pt x="223" y="223"/>
                    </a:lnTo>
                    <a:lnTo>
                      <a:pt x="230" y="230"/>
                    </a:lnTo>
                    <a:lnTo>
                      <a:pt x="230" y="228"/>
                    </a:lnTo>
                    <a:lnTo>
                      <a:pt x="234" y="234"/>
                    </a:lnTo>
                    <a:lnTo>
                      <a:pt x="238" y="234"/>
                    </a:lnTo>
                    <a:lnTo>
                      <a:pt x="240" y="230"/>
                    </a:lnTo>
                    <a:lnTo>
                      <a:pt x="247" y="235"/>
                    </a:lnTo>
                    <a:lnTo>
                      <a:pt x="250" y="234"/>
                    </a:lnTo>
                    <a:lnTo>
                      <a:pt x="261" y="236"/>
                    </a:lnTo>
                    <a:lnTo>
                      <a:pt x="265" y="238"/>
                    </a:lnTo>
                    <a:lnTo>
                      <a:pt x="267" y="241"/>
                    </a:lnTo>
                    <a:lnTo>
                      <a:pt x="261" y="254"/>
                    </a:lnTo>
                    <a:lnTo>
                      <a:pt x="265" y="260"/>
                    </a:lnTo>
                    <a:lnTo>
                      <a:pt x="271" y="263"/>
                    </a:lnTo>
                    <a:lnTo>
                      <a:pt x="279" y="265"/>
                    </a:lnTo>
                    <a:lnTo>
                      <a:pt x="286" y="263"/>
                    </a:lnTo>
                    <a:lnTo>
                      <a:pt x="289" y="267"/>
                    </a:lnTo>
                    <a:lnTo>
                      <a:pt x="290" y="274"/>
                    </a:lnTo>
                    <a:lnTo>
                      <a:pt x="295" y="276"/>
                    </a:lnTo>
                    <a:lnTo>
                      <a:pt x="296" y="287"/>
                    </a:lnTo>
                    <a:lnTo>
                      <a:pt x="299" y="289"/>
                    </a:lnTo>
                    <a:lnTo>
                      <a:pt x="300" y="287"/>
                    </a:lnTo>
                    <a:lnTo>
                      <a:pt x="304" y="289"/>
                    </a:lnTo>
                    <a:lnTo>
                      <a:pt x="306" y="287"/>
                    </a:lnTo>
                    <a:lnTo>
                      <a:pt x="308" y="287"/>
                    </a:lnTo>
                    <a:lnTo>
                      <a:pt x="311" y="290"/>
                    </a:lnTo>
                    <a:lnTo>
                      <a:pt x="322" y="291"/>
                    </a:lnTo>
                    <a:lnTo>
                      <a:pt x="325" y="286"/>
                    </a:lnTo>
                    <a:lnTo>
                      <a:pt x="330" y="286"/>
                    </a:lnTo>
                    <a:lnTo>
                      <a:pt x="337" y="287"/>
                    </a:lnTo>
                    <a:lnTo>
                      <a:pt x="342" y="289"/>
                    </a:lnTo>
                    <a:lnTo>
                      <a:pt x="345" y="297"/>
                    </a:lnTo>
                    <a:lnTo>
                      <a:pt x="347" y="306"/>
                    </a:lnTo>
                    <a:lnTo>
                      <a:pt x="344" y="313"/>
                    </a:lnTo>
                    <a:lnTo>
                      <a:pt x="340" y="317"/>
                    </a:lnTo>
                    <a:lnTo>
                      <a:pt x="340" y="323"/>
                    </a:lnTo>
                    <a:lnTo>
                      <a:pt x="339" y="327"/>
                    </a:lnTo>
                    <a:lnTo>
                      <a:pt x="336" y="333"/>
                    </a:lnTo>
                    <a:lnTo>
                      <a:pt x="330" y="332"/>
                    </a:lnTo>
                    <a:lnTo>
                      <a:pt x="325" y="337"/>
                    </a:lnTo>
                    <a:lnTo>
                      <a:pt x="322" y="335"/>
                    </a:lnTo>
                    <a:lnTo>
                      <a:pt x="318" y="337"/>
                    </a:lnTo>
                    <a:lnTo>
                      <a:pt x="313" y="340"/>
                    </a:lnTo>
                    <a:lnTo>
                      <a:pt x="312" y="344"/>
                    </a:lnTo>
                    <a:lnTo>
                      <a:pt x="304" y="342"/>
                    </a:lnTo>
                    <a:lnTo>
                      <a:pt x="301" y="340"/>
                    </a:lnTo>
                    <a:lnTo>
                      <a:pt x="294" y="335"/>
                    </a:lnTo>
                    <a:lnTo>
                      <a:pt x="285" y="337"/>
                    </a:lnTo>
                    <a:lnTo>
                      <a:pt x="281" y="347"/>
                    </a:lnTo>
                    <a:lnTo>
                      <a:pt x="272" y="346"/>
                    </a:lnTo>
                    <a:lnTo>
                      <a:pt x="262" y="350"/>
                    </a:lnTo>
                    <a:lnTo>
                      <a:pt x="255" y="345"/>
                    </a:lnTo>
                    <a:lnTo>
                      <a:pt x="251" y="343"/>
                    </a:lnTo>
                    <a:lnTo>
                      <a:pt x="248" y="341"/>
                    </a:lnTo>
                    <a:lnTo>
                      <a:pt x="245" y="342"/>
                    </a:lnTo>
                    <a:lnTo>
                      <a:pt x="240" y="344"/>
                    </a:lnTo>
                    <a:lnTo>
                      <a:pt x="233" y="344"/>
                    </a:lnTo>
                    <a:lnTo>
                      <a:pt x="228" y="341"/>
                    </a:lnTo>
                    <a:lnTo>
                      <a:pt x="226" y="342"/>
                    </a:lnTo>
                    <a:lnTo>
                      <a:pt x="224" y="345"/>
                    </a:lnTo>
                    <a:lnTo>
                      <a:pt x="221" y="345"/>
                    </a:lnTo>
                    <a:lnTo>
                      <a:pt x="214" y="345"/>
                    </a:lnTo>
                    <a:lnTo>
                      <a:pt x="211" y="347"/>
                    </a:lnTo>
                    <a:lnTo>
                      <a:pt x="210" y="347"/>
                    </a:lnTo>
                    <a:lnTo>
                      <a:pt x="205" y="339"/>
                    </a:lnTo>
                    <a:lnTo>
                      <a:pt x="201" y="335"/>
                    </a:lnTo>
                    <a:lnTo>
                      <a:pt x="199" y="335"/>
                    </a:lnTo>
                    <a:lnTo>
                      <a:pt x="197" y="333"/>
                    </a:lnTo>
                    <a:lnTo>
                      <a:pt x="194" y="335"/>
                    </a:lnTo>
                    <a:lnTo>
                      <a:pt x="191" y="333"/>
                    </a:lnTo>
                    <a:lnTo>
                      <a:pt x="187" y="338"/>
                    </a:lnTo>
                    <a:lnTo>
                      <a:pt x="182" y="337"/>
                    </a:lnTo>
                    <a:lnTo>
                      <a:pt x="176" y="339"/>
                    </a:lnTo>
                    <a:lnTo>
                      <a:pt x="173" y="338"/>
                    </a:lnTo>
                    <a:lnTo>
                      <a:pt x="170" y="341"/>
                    </a:lnTo>
                    <a:lnTo>
                      <a:pt x="167" y="341"/>
                    </a:lnTo>
                    <a:lnTo>
                      <a:pt x="164" y="344"/>
                    </a:lnTo>
                    <a:lnTo>
                      <a:pt x="153" y="327"/>
                    </a:lnTo>
                    <a:lnTo>
                      <a:pt x="143" y="329"/>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 name="Freeform 48"/>
              <p:cNvSpPr>
                <a:spLocks/>
              </p:cNvSpPr>
              <p:nvPr/>
            </p:nvSpPr>
            <p:spPr bwMode="auto">
              <a:xfrm>
                <a:off x="2660651" y="5748338"/>
                <a:ext cx="550863" cy="555625"/>
              </a:xfrm>
              <a:custGeom>
                <a:avLst/>
                <a:gdLst>
                  <a:gd name="T0" fmla="*/ 139 w 347"/>
                  <a:gd name="T1" fmla="*/ 310 h 350"/>
                  <a:gd name="T2" fmla="*/ 121 w 347"/>
                  <a:gd name="T3" fmla="*/ 311 h 350"/>
                  <a:gd name="T4" fmla="*/ 110 w 347"/>
                  <a:gd name="T5" fmla="*/ 290 h 350"/>
                  <a:gd name="T6" fmla="*/ 99 w 347"/>
                  <a:gd name="T7" fmla="*/ 273 h 350"/>
                  <a:gd name="T8" fmla="*/ 99 w 347"/>
                  <a:gd name="T9" fmla="*/ 243 h 350"/>
                  <a:gd name="T10" fmla="*/ 96 w 347"/>
                  <a:gd name="T11" fmla="*/ 238 h 350"/>
                  <a:gd name="T12" fmla="*/ 87 w 347"/>
                  <a:gd name="T13" fmla="*/ 219 h 350"/>
                  <a:gd name="T14" fmla="*/ 59 w 347"/>
                  <a:gd name="T15" fmla="*/ 184 h 350"/>
                  <a:gd name="T16" fmla="*/ 21 w 347"/>
                  <a:gd name="T17" fmla="*/ 184 h 350"/>
                  <a:gd name="T18" fmla="*/ 2 w 347"/>
                  <a:gd name="T19" fmla="*/ 181 h 350"/>
                  <a:gd name="T20" fmla="*/ 0 w 347"/>
                  <a:gd name="T21" fmla="*/ 171 h 350"/>
                  <a:gd name="T22" fmla="*/ 17 w 347"/>
                  <a:gd name="T23" fmla="*/ 163 h 350"/>
                  <a:gd name="T24" fmla="*/ 23 w 347"/>
                  <a:gd name="T25" fmla="*/ 155 h 350"/>
                  <a:gd name="T26" fmla="*/ 22 w 347"/>
                  <a:gd name="T27" fmla="*/ 144 h 350"/>
                  <a:gd name="T28" fmla="*/ 19 w 347"/>
                  <a:gd name="T29" fmla="*/ 126 h 350"/>
                  <a:gd name="T30" fmla="*/ 34 w 347"/>
                  <a:gd name="T31" fmla="*/ 92 h 350"/>
                  <a:gd name="T32" fmla="*/ 71 w 347"/>
                  <a:gd name="T33" fmla="*/ 65 h 350"/>
                  <a:gd name="T34" fmla="*/ 84 w 347"/>
                  <a:gd name="T35" fmla="*/ 56 h 350"/>
                  <a:gd name="T36" fmla="*/ 81 w 347"/>
                  <a:gd name="T37" fmla="*/ 49 h 350"/>
                  <a:gd name="T38" fmla="*/ 85 w 347"/>
                  <a:gd name="T39" fmla="*/ 21 h 350"/>
                  <a:gd name="T40" fmla="*/ 97 w 347"/>
                  <a:gd name="T41" fmla="*/ 37 h 350"/>
                  <a:gd name="T42" fmla="*/ 104 w 347"/>
                  <a:gd name="T43" fmla="*/ 22 h 350"/>
                  <a:gd name="T44" fmla="*/ 133 w 347"/>
                  <a:gd name="T45" fmla="*/ 18 h 350"/>
                  <a:gd name="T46" fmla="*/ 170 w 347"/>
                  <a:gd name="T47" fmla="*/ 40 h 350"/>
                  <a:gd name="T48" fmla="*/ 190 w 347"/>
                  <a:gd name="T49" fmla="*/ 59 h 350"/>
                  <a:gd name="T50" fmla="*/ 189 w 347"/>
                  <a:gd name="T51" fmla="*/ 68 h 350"/>
                  <a:gd name="T52" fmla="*/ 186 w 347"/>
                  <a:gd name="T53" fmla="*/ 100 h 350"/>
                  <a:gd name="T54" fmla="*/ 161 w 347"/>
                  <a:gd name="T55" fmla="*/ 95 h 350"/>
                  <a:gd name="T56" fmla="*/ 143 w 347"/>
                  <a:gd name="T57" fmla="*/ 98 h 350"/>
                  <a:gd name="T58" fmla="*/ 141 w 347"/>
                  <a:gd name="T59" fmla="*/ 109 h 350"/>
                  <a:gd name="T60" fmla="*/ 136 w 347"/>
                  <a:gd name="T61" fmla="*/ 128 h 350"/>
                  <a:gd name="T62" fmla="*/ 156 w 347"/>
                  <a:gd name="T63" fmla="*/ 153 h 350"/>
                  <a:gd name="T64" fmla="*/ 170 w 347"/>
                  <a:gd name="T65" fmla="*/ 181 h 350"/>
                  <a:gd name="T66" fmla="*/ 190 w 347"/>
                  <a:gd name="T67" fmla="*/ 188 h 350"/>
                  <a:gd name="T68" fmla="*/ 205 w 347"/>
                  <a:gd name="T69" fmla="*/ 219 h 350"/>
                  <a:gd name="T70" fmla="*/ 230 w 347"/>
                  <a:gd name="T71" fmla="*/ 230 h 350"/>
                  <a:gd name="T72" fmla="*/ 247 w 347"/>
                  <a:gd name="T73" fmla="*/ 235 h 350"/>
                  <a:gd name="T74" fmla="*/ 261 w 347"/>
                  <a:gd name="T75" fmla="*/ 254 h 350"/>
                  <a:gd name="T76" fmla="*/ 289 w 347"/>
                  <a:gd name="T77" fmla="*/ 267 h 350"/>
                  <a:gd name="T78" fmla="*/ 300 w 347"/>
                  <a:gd name="T79" fmla="*/ 287 h 350"/>
                  <a:gd name="T80" fmla="*/ 322 w 347"/>
                  <a:gd name="T81" fmla="*/ 291 h 350"/>
                  <a:gd name="T82" fmla="*/ 345 w 347"/>
                  <a:gd name="T83" fmla="*/ 297 h 350"/>
                  <a:gd name="T84" fmla="*/ 339 w 347"/>
                  <a:gd name="T85" fmla="*/ 327 h 350"/>
                  <a:gd name="T86" fmla="*/ 318 w 347"/>
                  <a:gd name="T87" fmla="*/ 337 h 350"/>
                  <a:gd name="T88" fmla="*/ 294 w 347"/>
                  <a:gd name="T89" fmla="*/ 335 h 350"/>
                  <a:gd name="T90" fmla="*/ 255 w 347"/>
                  <a:gd name="T91" fmla="*/ 345 h 350"/>
                  <a:gd name="T92" fmla="*/ 233 w 347"/>
                  <a:gd name="T93" fmla="*/ 344 h 350"/>
                  <a:gd name="T94" fmla="*/ 214 w 347"/>
                  <a:gd name="T95" fmla="*/ 345 h 350"/>
                  <a:gd name="T96" fmla="*/ 199 w 347"/>
                  <a:gd name="T97" fmla="*/ 335 h 350"/>
                  <a:gd name="T98" fmla="*/ 182 w 347"/>
                  <a:gd name="T99" fmla="*/ 337 h 350"/>
                  <a:gd name="T100" fmla="*/ 164 w 347"/>
                  <a:gd name="T101" fmla="*/ 34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7" h="350">
                    <a:moveTo>
                      <a:pt x="143" y="329"/>
                    </a:moveTo>
                    <a:lnTo>
                      <a:pt x="148" y="323"/>
                    </a:lnTo>
                    <a:lnTo>
                      <a:pt x="143" y="309"/>
                    </a:lnTo>
                    <a:lnTo>
                      <a:pt x="141" y="309"/>
                    </a:lnTo>
                    <a:lnTo>
                      <a:pt x="139" y="310"/>
                    </a:lnTo>
                    <a:lnTo>
                      <a:pt x="136" y="307"/>
                    </a:lnTo>
                    <a:lnTo>
                      <a:pt x="132" y="308"/>
                    </a:lnTo>
                    <a:lnTo>
                      <a:pt x="131" y="305"/>
                    </a:lnTo>
                    <a:lnTo>
                      <a:pt x="126" y="306"/>
                    </a:lnTo>
                    <a:lnTo>
                      <a:pt x="121" y="311"/>
                    </a:lnTo>
                    <a:lnTo>
                      <a:pt x="120" y="313"/>
                    </a:lnTo>
                    <a:lnTo>
                      <a:pt x="116" y="313"/>
                    </a:lnTo>
                    <a:lnTo>
                      <a:pt x="114" y="307"/>
                    </a:lnTo>
                    <a:lnTo>
                      <a:pt x="114" y="300"/>
                    </a:lnTo>
                    <a:lnTo>
                      <a:pt x="110" y="290"/>
                    </a:lnTo>
                    <a:lnTo>
                      <a:pt x="110" y="287"/>
                    </a:lnTo>
                    <a:lnTo>
                      <a:pt x="107" y="279"/>
                    </a:lnTo>
                    <a:lnTo>
                      <a:pt x="102" y="278"/>
                    </a:lnTo>
                    <a:lnTo>
                      <a:pt x="101" y="278"/>
                    </a:lnTo>
                    <a:lnTo>
                      <a:pt x="99" y="273"/>
                    </a:lnTo>
                    <a:lnTo>
                      <a:pt x="99" y="269"/>
                    </a:lnTo>
                    <a:lnTo>
                      <a:pt x="97" y="268"/>
                    </a:lnTo>
                    <a:lnTo>
                      <a:pt x="96" y="265"/>
                    </a:lnTo>
                    <a:lnTo>
                      <a:pt x="94" y="263"/>
                    </a:lnTo>
                    <a:lnTo>
                      <a:pt x="99" y="243"/>
                    </a:lnTo>
                    <a:lnTo>
                      <a:pt x="102" y="242"/>
                    </a:lnTo>
                    <a:lnTo>
                      <a:pt x="102" y="239"/>
                    </a:lnTo>
                    <a:lnTo>
                      <a:pt x="102" y="238"/>
                    </a:lnTo>
                    <a:lnTo>
                      <a:pt x="100" y="239"/>
                    </a:lnTo>
                    <a:lnTo>
                      <a:pt x="96" y="238"/>
                    </a:lnTo>
                    <a:lnTo>
                      <a:pt x="94" y="235"/>
                    </a:lnTo>
                    <a:lnTo>
                      <a:pt x="94" y="231"/>
                    </a:lnTo>
                    <a:lnTo>
                      <a:pt x="89" y="223"/>
                    </a:lnTo>
                    <a:lnTo>
                      <a:pt x="88" y="220"/>
                    </a:lnTo>
                    <a:lnTo>
                      <a:pt x="87" y="219"/>
                    </a:lnTo>
                    <a:lnTo>
                      <a:pt x="82" y="211"/>
                    </a:lnTo>
                    <a:lnTo>
                      <a:pt x="79" y="209"/>
                    </a:lnTo>
                    <a:lnTo>
                      <a:pt x="74" y="200"/>
                    </a:lnTo>
                    <a:lnTo>
                      <a:pt x="62" y="191"/>
                    </a:lnTo>
                    <a:lnTo>
                      <a:pt x="59" y="184"/>
                    </a:lnTo>
                    <a:lnTo>
                      <a:pt x="46" y="178"/>
                    </a:lnTo>
                    <a:lnTo>
                      <a:pt x="32" y="183"/>
                    </a:lnTo>
                    <a:lnTo>
                      <a:pt x="28" y="179"/>
                    </a:lnTo>
                    <a:lnTo>
                      <a:pt x="20" y="181"/>
                    </a:lnTo>
                    <a:lnTo>
                      <a:pt x="21" y="184"/>
                    </a:lnTo>
                    <a:lnTo>
                      <a:pt x="14" y="187"/>
                    </a:lnTo>
                    <a:lnTo>
                      <a:pt x="13" y="185"/>
                    </a:lnTo>
                    <a:lnTo>
                      <a:pt x="0" y="187"/>
                    </a:lnTo>
                    <a:lnTo>
                      <a:pt x="0" y="181"/>
                    </a:lnTo>
                    <a:lnTo>
                      <a:pt x="2" y="181"/>
                    </a:lnTo>
                    <a:lnTo>
                      <a:pt x="0" y="179"/>
                    </a:lnTo>
                    <a:lnTo>
                      <a:pt x="4" y="177"/>
                    </a:lnTo>
                    <a:lnTo>
                      <a:pt x="2" y="174"/>
                    </a:lnTo>
                    <a:lnTo>
                      <a:pt x="2" y="173"/>
                    </a:lnTo>
                    <a:lnTo>
                      <a:pt x="0" y="171"/>
                    </a:lnTo>
                    <a:lnTo>
                      <a:pt x="9" y="167"/>
                    </a:lnTo>
                    <a:lnTo>
                      <a:pt x="12" y="168"/>
                    </a:lnTo>
                    <a:lnTo>
                      <a:pt x="16" y="165"/>
                    </a:lnTo>
                    <a:lnTo>
                      <a:pt x="15" y="164"/>
                    </a:lnTo>
                    <a:lnTo>
                      <a:pt x="17" y="163"/>
                    </a:lnTo>
                    <a:lnTo>
                      <a:pt x="21" y="169"/>
                    </a:lnTo>
                    <a:lnTo>
                      <a:pt x="27" y="166"/>
                    </a:lnTo>
                    <a:lnTo>
                      <a:pt x="22" y="158"/>
                    </a:lnTo>
                    <a:lnTo>
                      <a:pt x="25" y="157"/>
                    </a:lnTo>
                    <a:lnTo>
                      <a:pt x="23" y="155"/>
                    </a:lnTo>
                    <a:lnTo>
                      <a:pt x="28" y="155"/>
                    </a:lnTo>
                    <a:lnTo>
                      <a:pt x="32" y="152"/>
                    </a:lnTo>
                    <a:lnTo>
                      <a:pt x="29" y="149"/>
                    </a:lnTo>
                    <a:lnTo>
                      <a:pt x="24" y="147"/>
                    </a:lnTo>
                    <a:lnTo>
                      <a:pt x="22" y="144"/>
                    </a:lnTo>
                    <a:lnTo>
                      <a:pt x="27" y="142"/>
                    </a:lnTo>
                    <a:lnTo>
                      <a:pt x="25" y="137"/>
                    </a:lnTo>
                    <a:lnTo>
                      <a:pt x="17" y="128"/>
                    </a:lnTo>
                    <a:lnTo>
                      <a:pt x="19" y="127"/>
                    </a:lnTo>
                    <a:lnTo>
                      <a:pt x="19" y="126"/>
                    </a:lnTo>
                    <a:lnTo>
                      <a:pt x="21" y="123"/>
                    </a:lnTo>
                    <a:lnTo>
                      <a:pt x="17" y="121"/>
                    </a:lnTo>
                    <a:lnTo>
                      <a:pt x="15" y="122"/>
                    </a:lnTo>
                    <a:lnTo>
                      <a:pt x="10" y="118"/>
                    </a:lnTo>
                    <a:lnTo>
                      <a:pt x="34" y="92"/>
                    </a:lnTo>
                    <a:lnTo>
                      <a:pt x="34" y="92"/>
                    </a:lnTo>
                    <a:lnTo>
                      <a:pt x="58" y="73"/>
                    </a:lnTo>
                    <a:lnTo>
                      <a:pt x="62" y="66"/>
                    </a:lnTo>
                    <a:lnTo>
                      <a:pt x="64" y="69"/>
                    </a:lnTo>
                    <a:lnTo>
                      <a:pt x="71" y="65"/>
                    </a:lnTo>
                    <a:lnTo>
                      <a:pt x="74" y="66"/>
                    </a:lnTo>
                    <a:lnTo>
                      <a:pt x="79" y="61"/>
                    </a:lnTo>
                    <a:lnTo>
                      <a:pt x="80" y="62"/>
                    </a:lnTo>
                    <a:lnTo>
                      <a:pt x="85" y="59"/>
                    </a:lnTo>
                    <a:lnTo>
                      <a:pt x="84" y="56"/>
                    </a:lnTo>
                    <a:lnTo>
                      <a:pt x="72" y="54"/>
                    </a:lnTo>
                    <a:lnTo>
                      <a:pt x="70" y="52"/>
                    </a:lnTo>
                    <a:lnTo>
                      <a:pt x="74" y="48"/>
                    </a:lnTo>
                    <a:lnTo>
                      <a:pt x="78" y="49"/>
                    </a:lnTo>
                    <a:lnTo>
                      <a:pt x="81" y="49"/>
                    </a:lnTo>
                    <a:lnTo>
                      <a:pt x="84" y="49"/>
                    </a:lnTo>
                    <a:lnTo>
                      <a:pt x="88" y="47"/>
                    </a:lnTo>
                    <a:lnTo>
                      <a:pt x="71" y="34"/>
                    </a:lnTo>
                    <a:lnTo>
                      <a:pt x="82" y="21"/>
                    </a:lnTo>
                    <a:lnTo>
                      <a:pt x="85" y="21"/>
                    </a:lnTo>
                    <a:lnTo>
                      <a:pt x="97" y="30"/>
                    </a:lnTo>
                    <a:lnTo>
                      <a:pt x="91" y="37"/>
                    </a:lnTo>
                    <a:lnTo>
                      <a:pt x="97" y="41"/>
                    </a:lnTo>
                    <a:lnTo>
                      <a:pt x="99" y="39"/>
                    </a:lnTo>
                    <a:lnTo>
                      <a:pt x="97" y="37"/>
                    </a:lnTo>
                    <a:lnTo>
                      <a:pt x="97" y="37"/>
                    </a:lnTo>
                    <a:lnTo>
                      <a:pt x="100" y="38"/>
                    </a:lnTo>
                    <a:lnTo>
                      <a:pt x="113" y="23"/>
                    </a:lnTo>
                    <a:lnTo>
                      <a:pt x="107" y="19"/>
                    </a:lnTo>
                    <a:lnTo>
                      <a:pt x="104" y="22"/>
                    </a:lnTo>
                    <a:lnTo>
                      <a:pt x="92" y="14"/>
                    </a:lnTo>
                    <a:lnTo>
                      <a:pt x="104" y="0"/>
                    </a:lnTo>
                    <a:lnTo>
                      <a:pt x="115" y="9"/>
                    </a:lnTo>
                    <a:lnTo>
                      <a:pt x="121" y="14"/>
                    </a:lnTo>
                    <a:lnTo>
                      <a:pt x="133" y="18"/>
                    </a:lnTo>
                    <a:lnTo>
                      <a:pt x="139" y="17"/>
                    </a:lnTo>
                    <a:lnTo>
                      <a:pt x="146" y="26"/>
                    </a:lnTo>
                    <a:lnTo>
                      <a:pt x="156" y="30"/>
                    </a:lnTo>
                    <a:lnTo>
                      <a:pt x="164" y="38"/>
                    </a:lnTo>
                    <a:lnTo>
                      <a:pt x="170" y="40"/>
                    </a:lnTo>
                    <a:lnTo>
                      <a:pt x="173" y="47"/>
                    </a:lnTo>
                    <a:lnTo>
                      <a:pt x="176" y="52"/>
                    </a:lnTo>
                    <a:lnTo>
                      <a:pt x="184" y="56"/>
                    </a:lnTo>
                    <a:lnTo>
                      <a:pt x="188" y="60"/>
                    </a:lnTo>
                    <a:lnTo>
                      <a:pt x="190" y="59"/>
                    </a:lnTo>
                    <a:lnTo>
                      <a:pt x="193" y="56"/>
                    </a:lnTo>
                    <a:lnTo>
                      <a:pt x="196" y="62"/>
                    </a:lnTo>
                    <a:lnTo>
                      <a:pt x="193" y="68"/>
                    </a:lnTo>
                    <a:lnTo>
                      <a:pt x="190" y="67"/>
                    </a:lnTo>
                    <a:lnTo>
                      <a:pt x="189" y="68"/>
                    </a:lnTo>
                    <a:lnTo>
                      <a:pt x="189" y="76"/>
                    </a:lnTo>
                    <a:lnTo>
                      <a:pt x="186" y="83"/>
                    </a:lnTo>
                    <a:lnTo>
                      <a:pt x="185" y="93"/>
                    </a:lnTo>
                    <a:lnTo>
                      <a:pt x="187" y="99"/>
                    </a:lnTo>
                    <a:lnTo>
                      <a:pt x="186" y="100"/>
                    </a:lnTo>
                    <a:lnTo>
                      <a:pt x="184" y="98"/>
                    </a:lnTo>
                    <a:lnTo>
                      <a:pt x="170" y="90"/>
                    </a:lnTo>
                    <a:lnTo>
                      <a:pt x="168" y="87"/>
                    </a:lnTo>
                    <a:lnTo>
                      <a:pt x="165" y="87"/>
                    </a:lnTo>
                    <a:lnTo>
                      <a:pt x="161" y="95"/>
                    </a:lnTo>
                    <a:lnTo>
                      <a:pt x="156" y="92"/>
                    </a:lnTo>
                    <a:lnTo>
                      <a:pt x="151" y="98"/>
                    </a:lnTo>
                    <a:lnTo>
                      <a:pt x="148" y="96"/>
                    </a:lnTo>
                    <a:lnTo>
                      <a:pt x="147" y="98"/>
                    </a:lnTo>
                    <a:lnTo>
                      <a:pt x="143" y="98"/>
                    </a:lnTo>
                    <a:lnTo>
                      <a:pt x="141" y="98"/>
                    </a:lnTo>
                    <a:lnTo>
                      <a:pt x="143" y="102"/>
                    </a:lnTo>
                    <a:lnTo>
                      <a:pt x="143" y="105"/>
                    </a:lnTo>
                    <a:lnTo>
                      <a:pt x="141" y="106"/>
                    </a:lnTo>
                    <a:lnTo>
                      <a:pt x="141" y="109"/>
                    </a:lnTo>
                    <a:lnTo>
                      <a:pt x="134" y="116"/>
                    </a:lnTo>
                    <a:lnTo>
                      <a:pt x="136" y="117"/>
                    </a:lnTo>
                    <a:lnTo>
                      <a:pt x="133" y="123"/>
                    </a:lnTo>
                    <a:lnTo>
                      <a:pt x="136" y="125"/>
                    </a:lnTo>
                    <a:lnTo>
                      <a:pt x="136" y="128"/>
                    </a:lnTo>
                    <a:lnTo>
                      <a:pt x="137" y="134"/>
                    </a:lnTo>
                    <a:lnTo>
                      <a:pt x="144" y="135"/>
                    </a:lnTo>
                    <a:lnTo>
                      <a:pt x="147" y="140"/>
                    </a:lnTo>
                    <a:lnTo>
                      <a:pt x="147" y="145"/>
                    </a:lnTo>
                    <a:lnTo>
                      <a:pt x="156" y="153"/>
                    </a:lnTo>
                    <a:lnTo>
                      <a:pt x="154" y="159"/>
                    </a:lnTo>
                    <a:lnTo>
                      <a:pt x="154" y="161"/>
                    </a:lnTo>
                    <a:lnTo>
                      <a:pt x="168" y="175"/>
                    </a:lnTo>
                    <a:lnTo>
                      <a:pt x="171" y="179"/>
                    </a:lnTo>
                    <a:lnTo>
                      <a:pt x="170" y="181"/>
                    </a:lnTo>
                    <a:lnTo>
                      <a:pt x="174" y="184"/>
                    </a:lnTo>
                    <a:lnTo>
                      <a:pt x="178" y="183"/>
                    </a:lnTo>
                    <a:lnTo>
                      <a:pt x="184" y="187"/>
                    </a:lnTo>
                    <a:lnTo>
                      <a:pt x="187" y="185"/>
                    </a:lnTo>
                    <a:lnTo>
                      <a:pt x="190" y="188"/>
                    </a:lnTo>
                    <a:lnTo>
                      <a:pt x="190" y="198"/>
                    </a:lnTo>
                    <a:lnTo>
                      <a:pt x="191" y="202"/>
                    </a:lnTo>
                    <a:lnTo>
                      <a:pt x="191" y="207"/>
                    </a:lnTo>
                    <a:lnTo>
                      <a:pt x="194" y="209"/>
                    </a:lnTo>
                    <a:lnTo>
                      <a:pt x="205" y="219"/>
                    </a:lnTo>
                    <a:lnTo>
                      <a:pt x="211" y="221"/>
                    </a:lnTo>
                    <a:lnTo>
                      <a:pt x="213" y="223"/>
                    </a:lnTo>
                    <a:lnTo>
                      <a:pt x="219" y="224"/>
                    </a:lnTo>
                    <a:lnTo>
                      <a:pt x="223" y="223"/>
                    </a:lnTo>
                    <a:lnTo>
                      <a:pt x="230" y="230"/>
                    </a:lnTo>
                    <a:lnTo>
                      <a:pt x="230" y="228"/>
                    </a:lnTo>
                    <a:lnTo>
                      <a:pt x="234" y="234"/>
                    </a:lnTo>
                    <a:lnTo>
                      <a:pt x="238" y="234"/>
                    </a:lnTo>
                    <a:lnTo>
                      <a:pt x="240" y="230"/>
                    </a:lnTo>
                    <a:lnTo>
                      <a:pt x="247" y="235"/>
                    </a:lnTo>
                    <a:lnTo>
                      <a:pt x="250" y="234"/>
                    </a:lnTo>
                    <a:lnTo>
                      <a:pt x="261" y="236"/>
                    </a:lnTo>
                    <a:lnTo>
                      <a:pt x="265" y="238"/>
                    </a:lnTo>
                    <a:lnTo>
                      <a:pt x="267" y="241"/>
                    </a:lnTo>
                    <a:lnTo>
                      <a:pt x="261" y="254"/>
                    </a:lnTo>
                    <a:lnTo>
                      <a:pt x="265" y="260"/>
                    </a:lnTo>
                    <a:lnTo>
                      <a:pt x="271" y="263"/>
                    </a:lnTo>
                    <a:lnTo>
                      <a:pt x="279" y="265"/>
                    </a:lnTo>
                    <a:lnTo>
                      <a:pt x="286" y="263"/>
                    </a:lnTo>
                    <a:lnTo>
                      <a:pt x="289" y="267"/>
                    </a:lnTo>
                    <a:lnTo>
                      <a:pt x="290" y="274"/>
                    </a:lnTo>
                    <a:lnTo>
                      <a:pt x="295" y="276"/>
                    </a:lnTo>
                    <a:lnTo>
                      <a:pt x="296" y="287"/>
                    </a:lnTo>
                    <a:lnTo>
                      <a:pt x="299" y="289"/>
                    </a:lnTo>
                    <a:lnTo>
                      <a:pt x="300" y="287"/>
                    </a:lnTo>
                    <a:lnTo>
                      <a:pt x="304" y="289"/>
                    </a:lnTo>
                    <a:lnTo>
                      <a:pt x="306" y="287"/>
                    </a:lnTo>
                    <a:lnTo>
                      <a:pt x="308" y="287"/>
                    </a:lnTo>
                    <a:lnTo>
                      <a:pt x="311" y="290"/>
                    </a:lnTo>
                    <a:lnTo>
                      <a:pt x="322" y="291"/>
                    </a:lnTo>
                    <a:lnTo>
                      <a:pt x="325" y="286"/>
                    </a:lnTo>
                    <a:lnTo>
                      <a:pt x="330" y="286"/>
                    </a:lnTo>
                    <a:lnTo>
                      <a:pt x="337" y="287"/>
                    </a:lnTo>
                    <a:lnTo>
                      <a:pt x="342" y="289"/>
                    </a:lnTo>
                    <a:lnTo>
                      <a:pt x="345" y="297"/>
                    </a:lnTo>
                    <a:lnTo>
                      <a:pt x="347" y="306"/>
                    </a:lnTo>
                    <a:lnTo>
                      <a:pt x="344" y="313"/>
                    </a:lnTo>
                    <a:lnTo>
                      <a:pt x="340" y="317"/>
                    </a:lnTo>
                    <a:lnTo>
                      <a:pt x="340" y="323"/>
                    </a:lnTo>
                    <a:lnTo>
                      <a:pt x="339" y="327"/>
                    </a:lnTo>
                    <a:lnTo>
                      <a:pt x="336" y="333"/>
                    </a:lnTo>
                    <a:lnTo>
                      <a:pt x="330" y="332"/>
                    </a:lnTo>
                    <a:lnTo>
                      <a:pt x="325" y="337"/>
                    </a:lnTo>
                    <a:lnTo>
                      <a:pt x="322" y="335"/>
                    </a:lnTo>
                    <a:lnTo>
                      <a:pt x="318" y="337"/>
                    </a:lnTo>
                    <a:lnTo>
                      <a:pt x="313" y="340"/>
                    </a:lnTo>
                    <a:lnTo>
                      <a:pt x="312" y="344"/>
                    </a:lnTo>
                    <a:lnTo>
                      <a:pt x="304" y="342"/>
                    </a:lnTo>
                    <a:lnTo>
                      <a:pt x="301" y="340"/>
                    </a:lnTo>
                    <a:lnTo>
                      <a:pt x="294" y="335"/>
                    </a:lnTo>
                    <a:lnTo>
                      <a:pt x="285" y="337"/>
                    </a:lnTo>
                    <a:lnTo>
                      <a:pt x="281" y="347"/>
                    </a:lnTo>
                    <a:lnTo>
                      <a:pt x="272" y="346"/>
                    </a:lnTo>
                    <a:lnTo>
                      <a:pt x="262" y="350"/>
                    </a:lnTo>
                    <a:lnTo>
                      <a:pt x="255" y="345"/>
                    </a:lnTo>
                    <a:lnTo>
                      <a:pt x="251" y="343"/>
                    </a:lnTo>
                    <a:lnTo>
                      <a:pt x="248" y="341"/>
                    </a:lnTo>
                    <a:lnTo>
                      <a:pt x="245" y="342"/>
                    </a:lnTo>
                    <a:lnTo>
                      <a:pt x="240" y="344"/>
                    </a:lnTo>
                    <a:lnTo>
                      <a:pt x="233" y="344"/>
                    </a:lnTo>
                    <a:lnTo>
                      <a:pt x="228" y="341"/>
                    </a:lnTo>
                    <a:lnTo>
                      <a:pt x="226" y="342"/>
                    </a:lnTo>
                    <a:lnTo>
                      <a:pt x="224" y="345"/>
                    </a:lnTo>
                    <a:lnTo>
                      <a:pt x="221" y="345"/>
                    </a:lnTo>
                    <a:lnTo>
                      <a:pt x="214" y="345"/>
                    </a:lnTo>
                    <a:lnTo>
                      <a:pt x="211" y="347"/>
                    </a:lnTo>
                    <a:lnTo>
                      <a:pt x="210" y="347"/>
                    </a:lnTo>
                    <a:lnTo>
                      <a:pt x="205" y="339"/>
                    </a:lnTo>
                    <a:lnTo>
                      <a:pt x="201" y="335"/>
                    </a:lnTo>
                    <a:lnTo>
                      <a:pt x="199" y="335"/>
                    </a:lnTo>
                    <a:lnTo>
                      <a:pt x="197" y="333"/>
                    </a:lnTo>
                    <a:lnTo>
                      <a:pt x="194" y="335"/>
                    </a:lnTo>
                    <a:lnTo>
                      <a:pt x="191" y="333"/>
                    </a:lnTo>
                    <a:lnTo>
                      <a:pt x="187" y="338"/>
                    </a:lnTo>
                    <a:lnTo>
                      <a:pt x="182" y="337"/>
                    </a:lnTo>
                    <a:lnTo>
                      <a:pt x="176" y="339"/>
                    </a:lnTo>
                    <a:lnTo>
                      <a:pt x="173" y="338"/>
                    </a:lnTo>
                    <a:lnTo>
                      <a:pt x="170" y="341"/>
                    </a:lnTo>
                    <a:lnTo>
                      <a:pt x="167" y="341"/>
                    </a:lnTo>
                    <a:lnTo>
                      <a:pt x="164" y="344"/>
                    </a:lnTo>
                    <a:lnTo>
                      <a:pt x="153" y="327"/>
                    </a:lnTo>
                    <a:lnTo>
                      <a:pt x="143" y="329"/>
                    </a:lnTo>
                    <a:close/>
                  </a:path>
                </a:pathLst>
              </a:custGeom>
              <a:noFill/>
              <a:ln w="793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 name="Freeform 49"/>
              <p:cNvSpPr>
                <a:spLocks/>
              </p:cNvSpPr>
              <p:nvPr/>
            </p:nvSpPr>
            <p:spPr bwMode="auto">
              <a:xfrm>
                <a:off x="3036888" y="5907088"/>
                <a:ext cx="30163" cy="44450"/>
              </a:xfrm>
              <a:custGeom>
                <a:avLst/>
                <a:gdLst>
                  <a:gd name="T0" fmla="*/ 3 w 19"/>
                  <a:gd name="T1" fmla="*/ 1 h 28"/>
                  <a:gd name="T2" fmla="*/ 10 w 19"/>
                  <a:gd name="T3" fmla="*/ 12 h 28"/>
                  <a:gd name="T4" fmla="*/ 12 w 19"/>
                  <a:gd name="T5" fmla="*/ 18 h 28"/>
                  <a:gd name="T6" fmla="*/ 15 w 19"/>
                  <a:gd name="T7" fmla="*/ 23 h 28"/>
                  <a:gd name="T8" fmla="*/ 18 w 19"/>
                  <a:gd name="T9" fmla="*/ 21 h 28"/>
                  <a:gd name="T10" fmla="*/ 19 w 19"/>
                  <a:gd name="T11" fmla="*/ 24 h 28"/>
                  <a:gd name="T12" fmla="*/ 17 w 19"/>
                  <a:gd name="T13" fmla="*/ 28 h 28"/>
                  <a:gd name="T14" fmla="*/ 12 w 19"/>
                  <a:gd name="T15" fmla="*/ 25 h 28"/>
                  <a:gd name="T16" fmla="*/ 8 w 19"/>
                  <a:gd name="T17" fmla="*/ 12 h 28"/>
                  <a:gd name="T18" fmla="*/ 3 w 19"/>
                  <a:gd name="T19" fmla="*/ 7 h 28"/>
                  <a:gd name="T20" fmla="*/ 0 w 19"/>
                  <a:gd name="T21" fmla="*/ 4 h 28"/>
                  <a:gd name="T22" fmla="*/ 1 w 19"/>
                  <a:gd name="T23" fmla="*/ 0 h 28"/>
                  <a:gd name="T24" fmla="*/ 3 w 19"/>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8">
                    <a:moveTo>
                      <a:pt x="3" y="1"/>
                    </a:moveTo>
                    <a:lnTo>
                      <a:pt x="10" y="12"/>
                    </a:lnTo>
                    <a:lnTo>
                      <a:pt x="12" y="18"/>
                    </a:lnTo>
                    <a:lnTo>
                      <a:pt x="15" y="23"/>
                    </a:lnTo>
                    <a:lnTo>
                      <a:pt x="18" y="21"/>
                    </a:lnTo>
                    <a:lnTo>
                      <a:pt x="19" y="24"/>
                    </a:lnTo>
                    <a:lnTo>
                      <a:pt x="17" y="28"/>
                    </a:lnTo>
                    <a:lnTo>
                      <a:pt x="12" y="25"/>
                    </a:lnTo>
                    <a:lnTo>
                      <a:pt x="8" y="12"/>
                    </a:lnTo>
                    <a:lnTo>
                      <a:pt x="3" y="7"/>
                    </a:lnTo>
                    <a:lnTo>
                      <a:pt x="0" y="4"/>
                    </a:lnTo>
                    <a:lnTo>
                      <a:pt x="1" y="0"/>
                    </a:lnTo>
                    <a:lnTo>
                      <a:pt x="3" y="1"/>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 name="Freeform 50"/>
              <p:cNvSpPr>
                <a:spLocks/>
              </p:cNvSpPr>
              <p:nvPr/>
            </p:nvSpPr>
            <p:spPr bwMode="auto">
              <a:xfrm>
                <a:off x="3036888" y="5907088"/>
                <a:ext cx="30163" cy="44450"/>
              </a:xfrm>
              <a:custGeom>
                <a:avLst/>
                <a:gdLst>
                  <a:gd name="T0" fmla="*/ 3 w 19"/>
                  <a:gd name="T1" fmla="*/ 1 h 28"/>
                  <a:gd name="T2" fmla="*/ 10 w 19"/>
                  <a:gd name="T3" fmla="*/ 12 h 28"/>
                  <a:gd name="T4" fmla="*/ 12 w 19"/>
                  <a:gd name="T5" fmla="*/ 18 h 28"/>
                  <a:gd name="T6" fmla="*/ 15 w 19"/>
                  <a:gd name="T7" fmla="*/ 23 h 28"/>
                  <a:gd name="T8" fmla="*/ 18 w 19"/>
                  <a:gd name="T9" fmla="*/ 21 h 28"/>
                  <a:gd name="T10" fmla="*/ 19 w 19"/>
                  <a:gd name="T11" fmla="*/ 24 h 28"/>
                  <a:gd name="T12" fmla="*/ 17 w 19"/>
                  <a:gd name="T13" fmla="*/ 28 h 28"/>
                  <a:gd name="T14" fmla="*/ 12 w 19"/>
                  <a:gd name="T15" fmla="*/ 25 h 28"/>
                  <a:gd name="T16" fmla="*/ 8 w 19"/>
                  <a:gd name="T17" fmla="*/ 12 h 28"/>
                  <a:gd name="T18" fmla="*/ 3 w 19"/>
                  <a:gd name="T19" fmla="*/ 7 h 28"/>
                  <a:gd name="T20" fmla="*/ 0 w 19"/>
                  <a:gd name="T21" fmla="*/ 4 h 28"/>
                  <a:gd name="T22" fmla="*/ 1 w 19"/>
                  <a:gd name="T23" fmla="*/ 0 h 28"/>
                  <a:gd name="T24" fmla="*/ 3 w 19"/>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8">
                    <a:moveTo>
                      <a:pt x="3" y="1"/>
                    </a:moveTo>
                    <a:lnTo>
                      <a:pt x="10" y="12"/>
                    </a:lnTo>
                    <a:lnTo>
                      <a:pt x="12" y="18"/>
                    </a:lnTo>
                    <a:lnTo>
                      <a:pt x="15" y="23"/>
                    </a:lnTo>
                    <a:lnTo>
                      <a:pt x="18" y="21"/>
                    </a:lnTo>
                    <a:lnTo>
                      <a:pt x="19" y="24"/>
                    </a:lnTo>
                    <a:lnTo>
                      <a:pt x="17" y="28"/>
                    </a:lnTo>
                    <a:lnTo>
                      <a:pt x="12" y="25"/>
                    </a:lnTo>
                    <a:lnTo>
                      <a:pt x="8" y="12"/>
                    </a:lnTo>
                    <a:lnTo>
                      <a:pt x="3" y="7"/>
                    </a:lnTo>
                    <a:lnTo>
                      <a:pt x="0" y="4"/>
                    </a:lnTo>
                    <a:lnTo>
                      <a:pt x="1" y="0"/>
                    </a:lnTo>
                    <a:lnTo>
                      <a:pt x="3" y="1"/>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 name="Freeform 51"/>
              <p:cNvSpPr>
                <a:spLocks/>
              </p:cNvSpPr>
              <p:nvPr/>
            </p:nvSpPr>
            <p:spPr bwMode="auto">
              <a:xfrm>
                <a:off x="2843213" y="5632450"/>
                <a:ext cx="482600" cy="612775"/>
              </a:xfrm>
              <a:custGeom>
                <a:avLst/>
                <a:gdLst>
                  <a:gd name="T0" fmla="*/ 55 w 304"/>
                  <a:gd name="T1" fmla="*/ 112 h 386"/>
                  <a:gd name="T2" fmla="*/ 24 w 304"/>
                  <a:gd name="T3" fmla="*/ 90 h 386"/>
                  <a:gd name="T4" fmla="*/ 2 w 304"/>
                  <a:gd name="T5" fmla="*/ 80 h 386"/>
                  <a:gd name="T6" fmla="*/ 24 w 304"/>
                  <a:gd name="T7" fmla="*/ 60 h 386"/>
                  <a:gd name="T8" fmla="*/ 28 w 304"/>
                  <a:gd name="T9" fmla="*/ 55 h 386"/>
                  <a:gd name="T10" fmla="*/ 51 w 304"/>
                  <a:gd name="T11" fmla="*/ 38 h 386"/>
                  <a:gd name="T12" fmla="*/ 66 w 304"/>
                  <a:gd name="T13" fmla="*/ 26 h 386"/>
                  <a:gd name="T14" fmla="*/ 79 w 304"/>
                  <a:gd name="T15" fmla="*/ 15 h 386"/>
                  <a:gd name="T16" fmla="*/ 84 w 304"/>
                  <a:gd name="T17" fmla="*/ 10 h 386"/>
                  <a:gd name="T18" fmla="*/ 96 w 304"/>
                  <a:gd name="T19" fmla="*/ 6 h 386"/>
                  <a:gd name="T20" fmla="*/ 96 w 304"/>
                  <a:gd name="T21" fmla="*/ 8 h 386"/>
                  <a:gd name="T22" fmla="*/ 100 w 304"/>
                  <a:gd name="T23" fmla="*/ 12 h 386"/>
                  <a:gd name="T24" fmla="*/ 104 w 304"/>
                  <a:gd name="T25" fmla="*/ 17 h 386"/>
                  <a:gd name="T26" fmla="*/ 109 w 304"/>
                  <a:gd name="T27" fmla="*/ 19 h 386"/>
                  <a:gd name="T28" fmla="*/ 115 w 304"/>
                  <a:gd name="T29" fmla="*/ 26 h 386"/>
                  <a:gd name="T30" fmla="*/ 119 w 304"/>
                  <a:gd name="T31" fmla="*/ 27 h 386"/>
                  <a:gd name="T32" fmla="*/ 125 w 304"/>
                  <a:gd name="T33" fmla="*/ 30 h 386"/>
                  <a:gd name="T34" fmla="*/ 150 w 304"/>
                  <a:gd name="T35" fmla="*/ 47 h 386"/>
                  <a:gd name="T36" fmla="*/ 141 w 304"/>
                  <a:gd name="T37" fmla="*/ 66 h 386"/>
                  <a:gd name="T38" fmla="*/ 146 w 304"/>
                  <a:gd name="T39" fmla="*/ 90 h 386"/>
                  <a:gd name="T40" fmla="*/ 166 w 304"/>
                  <a:gd name="T41" fmla="*/ 128 h 386"/>
                  <a:gd name="T42" fmla="*/ 188 w 304"/>
                  <a:gd name="T43" fmla="*/ 141 h 386"/>
                  <a:gd name="T44" fmla="*/ 201 w 304"/>
                  <a:gd name="T45" fmla="*/ 136 h 386"/>
                  <a:gd name="T46" fmla="*/ 207 w 304"/>
                  <a:gd name="T47" fmla="*/ 156 h 386"/>
                  <a:gd name="T48" fmla="*/ 222 w 304"/>
                  <a:gd name="T49" fmla="*/ 154 h 386"/>
                  <a:gd name="T50" fmla="*/ 232 w 304"/>
                  <a:gd name="T51" fmla="*/ 153 h 386"/>
                  <a:gd name="T52" fmla="*/ 237 w 304"/>
                  <a:gd name="T53" fmla="*/ 165 h 386"/>
                  <a:gd name="T54" fmla="*/ 228 w 304"/>
                  <a:gd name="T55" fmla="*/ 173 h 386"/>
                  <a:gd name="T56" fmla="*/ 230 w 304"/>
                  <a:gd name="T57" fmla="*/ 194 h 386"/>
                  <a:gd name="T58" fmla="*/ 230 w 304"/>
                  <a:gd name="T59" fmla="*/ 215 h 386"/>
                  <a:gd name="T60" fmla="*/ 243 w 304"/>
                  <a:gd name="T61" fmla="*/ 237 h 386"/>
                  <a:gd name="T62" fmla="*/ 252 w 304"/>
                  <a:gd name="T63" fmla="*/ 259 h 386"/>
                  <a:gd name="T64" fmla="*/ 270 w 304"/>
                  <a:gd name="T65" fmla="*/ 269 h 386"/>
                  <a:gd name="T66" fmla="*/ 281 w 304"/>
                  <a:gd name="T67" fmla="*/ 271 h 386"/>
                  <a:gd name="T68" fmla="*/ 289 w 304"/>
                  <a:gd name="T69" fmla="*/ 291 h 386"/>
                  <a:gd name="T70" fmla="*/ 295 w 304"/>
                  <a:gd name="T71" fmla="*/ 333 h 386"/>
                  <a:gd name="T72" fmla="*/ 299 w 304"/>
                  <a:gd name="T73" fmla="*/ 353 h 386"/>
                  <a:gd name="T74" fmla="*/ 295 w 304"/>
                  <a:gd name="T75" fmla="*/ 362 h 386"/>
                  <a:gd name="T76" fmla="*/ 283 w 304"/>
                  <a:gd name="T77" fmla="*/ 378 h 386"/>
                  <a:gd name="T78" fmla="*/ 273 w 304"/>
                  <a:gd name="T79" fmla="*/ 384 h 386"/>
                  <a:gd name="T80" fmla="*/ 251 w 304"/>
                  <a:gd name="T81" fmla="*/ 386 h 386"/>
                  <a:gd name="T82" fmla="*/ 227 w 304"/>
                  <a:gd name="T83" fmla="*/ 362 h 386"/>
                  <a:gd name="T84" fmla="*/ 207 w 304"/>
                  <a:gd name="T85" fmla="*/ 363 h 386"/>
                  <a:gd name="T86" fmla="*/ 189 w 304"/>
                  <a:gd name="T87" fmla="*/ 362 h 386"/>
                  <a:gd name="T88" fmla="*/ 180 w 304"/>
                  <a:gd name="T89" fmla="*/ 349 h 386"/>
                  <a:gd name="T90" fmla="*/ 168 w 304"/>
                  <a:gd name="T91" fmla="*/ 331 h 386"/>
                  <a:gd name="T92" fmla="*/ 153 w 304"/>
                  <a:gd name="T93" fmla="*/ 298 h 386"/>
                  <a:gd name="T94" fmla="*/ 168 w 304"/>
                  <a:gd name="T95" fmla="*/ 288 h 386"/>
                  <a:gd name="T96" fmla="*/ 164 w 304"/>
                  <a:gd name="T97" fmla="*/ 256 h 386"/>
                  <a:gd name="T98" fmla="*/ 158 w 304"/>
                  <a:gd name="T99" fmla="*/ 240 h 386"/>
                  <a:gd name="T100" fmla="*/ 147 w 304"/>
                  <a:gd name="T101" fmla="*/ 217 h 386"/>
                  <a:gd name="T102" fmla="*/ 143 w 304"/>
                  <a:gd name="T103" fmla="*/ 192 h 386"/>
                  <a:gd name="T104" fmla="*/ 125 w 304"/>
                  <a:gd name="T105" fmla="*/ 172 h 386"/>
                  <a:gd name="T106" fmla="*/ 111 w 304"/>
                  <a:gd name="T107" fmla="*/ 160 h 386"/>
                  <a:gd name="T108" fmla="*/ 115 w 304"/>
                  <a:gd name="T109" fmla="*/ 147 h 386"/>
                  <a:gd name="T110" fmla="*/ 106 w 304"/>
                  <a:gd name="T111" fmla="*/ 149 h 386"/>
                  <a:gd name="T112" fmla="*/ 109 w 304"/>
                  <a:gd name="T113" fmla="*/ 144 h 386"/>
                  <a:gd name="T114" fmla="*/ 99 w 304"/>
                  <a:gd name="T115" fmla="*/ 146 h 386"/>
                  <a:gd name="T116" fmla="*/ 107 w 304"/>
                  <a:gd name="T117" fmla="*/ 140 h 386"/>
                  <a:gd name="T118" fmla="*/ 104 w 304"/>
                  <a:gd name="T119" fmla="*/ 138 h 386"/>
                  <a:gd name="T120" fmla="*/ 93 w 304"/>
                  <a:gd name="T121" fmla="*/ 136 h 386"/>
                  <a:gd name="T122" fmla="*/ 88 w 304"/>
                  <a:gd name="T123" fmla="*/ 130 h 386"/>
                  <a:gd name="T124" fmla="*/ 75 w 304"/>
                  <a:gd name="T125" fmla="*/ 13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386">
                    <a:moveTo>
                      <a:pt x="69" y="128"/>
                    </a:moveTo>
                    <a:lnTo>
                      <a:pt x="61" y="125"/>
                    </a:lnTo>
                    <a:lnTo>
                      <a:pt x="58" y="120"/>
                    </a:lnTo>
                    <a:lnTo>
                      <a:pt x="55" y="112"/>
                    </a:lnTo>
                    <a:lnTo>
                      <a:pt x="49" y="110"/>
                    </a:lnTo>
                    <a:lnTo>
                      <a:pt x="41" y="102"/>
                    </a:lnTo>
                    <a:lnTo>
                      <a:pt x="31" y="98"/>
                    </a:lnTo>
                    <a:lnTo>
                      <a:pt x="24" y="90"/>
                    </a:lnTo>
                    <a:lnTo>
                      <a:pt x="18" y="90"/>
                    </a:lnTo>
                    <a:lnTo>
                      <a:pt x="6" y="87"/>
                    </a:lnTo>
                    <a:lnTo>
                      <a:pt x="0" y="82"/>
                    </a:lnTo>
                    <a:lnTo>
                      <a:pt x="2" y="80"/>
                    </a:lnTo>
                    <a:lnTo>
                      <a:pt x="9" y="81"/>
                    </a:lnTo>
                    <a:lnTo>
                      <a:pt x="14" y="73"/>
                    </a:lnTo>
                    <a:lnTo>
                      <a:pt x="21" y="59"/>
                    </a:lnTo>
                    <a:lnTo>
                      <a:pt x="24" y="60"/>
                    </a:lnTo>
                    <a:lnTo>
                      <a:pt x="26" y="58"/>
                    </a:lnTo>
                    <a:lnTo>
                      <a:pt x="27" y="57"/>
                    </a:lnTo>
                    <a:lnTo>
                      <a:pt x="27" y="56"/>
                    </a:lnTo>
                    <a:lnTo>
                      <a:pt x="28" y="55"/>
                    </a:lnTo>
                    <a:lnTo>
                      <a:pt x="22" y="50"/>
                    </a:lnTo>
                    <a:lnTo>
                      <a:pt x="24" y="45"/>
                    </a:lnTo>
                    <a:lnTo>
                      <a:pt x="43" y="31"/>
                    </a:lnTo>
                    <a:lnTo>
                      <a:pt x="51" y="38"/>
                    </a:lnTo>
                    <a:lnTo>
                      <a:pt x="61" y="26"/>
                    </a:lnTo>
                    <a:lnTo>
                      <a:pt x="66" y="6"/>
                    </a:lnTo>
                    <a:lnTo>
                      <a:pt x="71" y="8"/>
                    </a:lnTo>
                    <a:lnTo>
                      <a:pt x="66" y="26"/>
                    </a:lnTo>
                    <a:lnTo>
                      <a:pt x="71" y="28"/>
                    </a:lnTo>
                    <a:lnTo>
                      <a:pt x="71" y="28"/>
                    </a:lnTo>
                    <a:lnTo>
                      <a:pt x="71" y="27"/>
                    </a:lnTo>
                    <a:lnTo>
                      <a:pt x="79" y="15"/>
                    </a:lnTo>
                    <a:lnTo>
                      <a:pt x="78" y="14"/>
                    </a:lnTo>
                    <a:lnTo>
                      <a:pt x="81" y="10"/>
                    </a:lnTo>
                    <a:lnTo>
                      <a:pt x="83" y="12"/>
                    </a:lnTo>
                    <a:lnTo>
                      <a:pt x="84" y="10"/>
                    </a:lnTo>
                    <a:lnTo>
                      <a:pt x="83" y="8"/>
                    </a:lnTo>
                    <a:lnTo>
                      <a:pt x="88" y="0"/>
                    </a:lnTo>
                    <a:lnTo>
                      <a:pt x="96" y="5"/>
                    </a:lnTo>
                    <a:lnTo>
                      <a:pt x="96" y="6"/>
                    </a:lnTo>
                    <a:lnTo>
                      <a:pt x="92" y="8"/>
                    </a:lnTo>
                    <a:lnTo>
                      <a:pt x="93" y="10"/>
                    </a:lnTo>
                    <a:lnTo>
                      <a:pt x="95" y="9"/>
                    </a:lnTo>
                    <a:lnTo>
                      <a:pt x="96" y="8"/>
                    </a:lnTo>
                    <a:lnTo>
                      <a:pt x="97" y="8"/>
                    </a:lnTo>
                    <a:lnTo>
                      <a:pt x="98" y="10"/>
                    </a:lnTo>
                    <a:lnTo>
                      <a:pt x="99" y="10"/>
                    </a:lnTo>
                    <a:lnTo>
                      <a:pt x="100" y="12"/>
                    </a:lnTo>
                    <a:lnTo>
                      <a:pt x="101" y="14"/>
                    </a:lnTo>
                    <a:lnTo>
                      <a:pt x="103" y="15"/>
                    </a:lnTo>
                    <a:lnTo>
                      <a:pt x="104" y="16"/>
                    </a:lnTo>
                    <a:lnTo>
                      <a:pt x="104" y="17"/>
                    </a:lnTo>
                    <a:lnTo>
                      <a:pt x="105" y="17"/>
                    </a:lnTo>
                    <a:lnTo>
                      <a:pt x="106" y="17"/>
                    </a:lnTo>
                    <a:lnTo>
                      <a:pt x="108" y="18"/>
                    </a:lnTo>
                    <a:lnTo>
                      <a:pt x="109" y="19"/>
                    </a:lnTo>
                    <a:lnTo>
                      <a:pt x="110" y="22"/>
                    </a:lnTo>
                    <a:lnTo>
                      <a:pt x="112" y="24"/>
                    </a:lnTo>
                    <a:lnTo>
                      <a:pt x="114" y="26"/>
                    </a:lnTo>
                    <a:lnTo>
                      <a:pt x="115" y="26"/>
                    </a:lnTo>
                    <a:lnTo>
                      <a:pt x="116" y="27"/>
                    </a:lnTo>
                    <a:lnTo>
                      <a:pt x="117" y="27"/>
                    </a:lnTo>
                    <a:lnTo>
                      <a:pt x="118" y="28"/>
                    </a:lnTo>
                    <a:lnTo>
                      <a:pt x="119" y="27"/>
                    </a:lnTo>
                    <a:lnTo>
                      <a:pt x="121" y="28"/>
                    </a:lnTo>
                    <a:lnTo>
                      <a:pt x="121" y="27"/>
                    </a:lnTo>
                    <a:lnTo>
                      <a:pt x="124" y="30"/>
                    </a:lnTo>
                    <a:lnTo>
                      <a:pt x="125" y="30"/>
                    </a:lnTo>
                    <a:lnTo>
                      <a:pt x="126" y="29"/>
                    </a:lnTo>
                    <a:lnTo>
                      <a:pt x="125" y="28"/>
                    </a:lnTo>
                    <a:lnTo>
                      <a:pt x="126" y="27"/>
                    </a:lnTo>
                    <a:lnTo>
                      <a:pt x="150" y="47"/>
                    </a:lnTo>
                    <a:lnTo>
                      <a:pt x="151" y="55"/>
                    </a:lnTo>
                    <a:lnTo>
                      <a:pt x="146" y="62"/>
                    </a:lnTo>
                    <a:lnTo>
                      <a:pt x="146" y="66"/>
                    </a:lnTo>
                    <a:lnTo>
                      <a:pt x="141" y="66"/>
                    </a:lnTo>
                    <a:lnTo>
                      <a:pt x="141" y="71"/>
                    </a:lnTo>
                    <a:lnTo>
                      <a:pt x="145" y="75"/>
                    </a:lnTo>
                    <a:lnTo>
                      <a:pt x="149" y="82"/>
                    </a:lnTo>
                    <a:lnTo>
                      <a:pt x="146" y="90"/>
                    </a:lnTo>
                    <a:lnTo>
                      <a:pt x="158" y="117"/>
                    </a:lnTo>
                    <a:lnTo>
                      <a:pt x="160" y="117"/>
                    </a:lnTo>
                    <a:lnTo>
                      <a:pt x="163" y="125"/>
                    </a:lnTo>
                    <a:lnTo>
                      <a:pt x="166" y="128"/>
                    </a:lnTo>
                    <a:lnTo>
                      <a:pt x="171" y="137"/>
                    </a:lnTo>
                    <a:lnTo>
                      <a:pt x="177" y="133"/>
                    </a:lnTo>
                    <a:lnTo>
                      <a:pt x="183" y="129"/>
                    </a:lnTo>
                    <a:lnTo>
                      <a:pt x="188" y="141"/>
                    </a:lnTo>
                    <a:lnTo>
                      <a:pt x="191" y="141"/>
                    </a:lnTo>
                    <a:lnTo>
                      <a:pt x="196" y="132"/>
                    </a:lnTo>
                    <a:lnTo>
                      <a:pt x="198" y="133"/>
                    </a:lnTo>
                    <a:lnTo>
                      <a:pt x="201" y="136"/>
                    </a:lnTo>
                    <a:lnTo>
                      <a:pt x="201" y="142"/>
                    </a:lnTo>
                    <a:lnTo>
                      <a:pt x="199" y="147"/>
                    </a:lnTo>
                    <a:lnTo>
                      <a:pt x="206" y="156"/>
                    </a:lnTo>
                    <a:lnTo>
                      <a:pt x="207" y="156"/>
                    </a:lnTo>
                    <a:lnTo>
                      <a:pt x="209" y="153"/>
                    </a:lnTo>
                    <a:lnTo>
                      <a:pt x="214" y="152"/>
                    </a:lnTo>
                    <a:lnTo>
                      <a:pt x="218" y="154"/>
                    </a:lnTo>
                    <a:lnTo>
                      <a:pt x="222" y="154"/>
                    </a:lnTo>
                    <a:lnTo>
                      <a:pt x="222" y="151"/>
                    </a:lnTo>
                    <a:lnTo>
                      <a:pt x="231" y="149"/>
                    </a:lnTo>
                    <a:lnTo>
                      <a:pt x="232" y="150"/>
                    </a:lnTo>
                    <a:lnTo>
                      <a:pt x="232" y="153"/>
                    </a:lnTo>
                    <a:lnTo>
                      <a:pt x="235" y="156"/>
                    </a:lnTo>
                    <a:lnTo>
                      <a:pt x="233" y="160"/>
                    </a:lnTo>
                    <a:lnTo>
                      <a:pt x="237" y="162"/>
                    </a:lnTo>
                    <a:lnTo>
                      <a:pt x="237" y="165"/>
                    </a:lnTo>
                    <a:lnTo>
                      <a:pt x="232" y="165"/>
                    </a:lnTo>
                    <a:lnTo>
                      <a:pt x="230" y="169"/>
                    </a:lnTo>
                    <a:lnTo>
                      <a:pt x="228" y="169"/>
                    </a:lnTo>
                    <a:lnTo>
                      <a:pt x="228" y="173"/>
                    </a:lnTo>
                    <a:lnTo>
                      <a:pt x="220" y="177"/>
                    </a:lnTo>
                    <a:lnTo>
                      <a:pt x="220" y="185"/>
                    </a:lnTo>
                    <a:lnTo>
                      <a:pt x="222" y="190"/>
                    </a:lnTo>
                    <a:lnTo>
                      <a:pt x="230" y="194"/>
                    </a:lnTo>
                    <a:lnTo>
                      <a:pt x="230" y="199"/>
                    </a:lnTo>
                    <a:lnTo>
                      <a:pt x="232" y="203"/>
                    </a:lnTo>
                    <a:lnTo>
                      <a:pt x="231" y="205"/>
                    </a:lnTo>
                    <a:lnTo>
                      <a:pt x="230" y="215"/>
                    </a:lnTo>
                    <a:lnTo>
                      <a:pt x="234" y="217"/>
                    </a:lnTo>
                    <a:lnTo>
                      <a:pt x="235" y="227"/>
                    </a:lnTo>
                    <a:lnTo>
                      <a:pt x="240" y="237"/>
                    </a:lnTo>
                    <a:lnTo>
                      <a:pt x="243" y="237"/>
                    </a:lnTo>
                    <a:lnTo>
                      <a:pt x="245" y="243"/>
                    </a:lnTo>
                    <a:lnTo>
                      <a:pt x="248" y="244"/>
                    </a:lnTo>
                    <a:lnTo>
                      <a:pt x="252" y="248"/>
                    </a:lnTo>
                    <a:lnTo>
                      <a:pt x="252" y="259"/>
                    </a:lnTo>
                    <a:lnTo>
                      <a:pt x="261" y="260"/>
                    </a:lnTo>
                    <a:lnTo>
                      <a:pt x="265" y="264"/>
                    </a:lnTo>
                    <a:lnTo>
                      <a:pt x="267" y="264"/>
                    </a:lnTo>
                    <a:lnTo>
                      <a:pt x="270" y="269"/>
                    </a:lnTo>
                    <a:lnTo>
                      <a:pt x="273" y="268"/>
                    </a:lnTo>
                    <a:lnTo>
                      <a:pt x="277" y="269"/>
                    </a:lnTo>
                    <a:lnTo>
                      <a:pt x="280" y="268"/>
                    </a:lnTo>
                    <a:lnTo>
                      <a:pt x="281" y="271"/>
                    </a:lnTo>
                    <a:lnTo>
                      <a:pt x="283" y="275"/>
                    </a:lnTo>
                    <a:lnTo>
                      <a:pt x="282" y="280"/>
                    </a:lnTo>
                    <a:lnTo>
                      <a:pt x="285" y="288"/>
                    </a:lnTo>
                    <a:lnTo>
                      <a:pt x="289" y="291"/>
                    </a:lnTo>
                    <a:lnTo>
                      <a:pt x="291" y="311"/>
                    </a:lnTo>
                    <a:lnTo>
                      <a:pt x="294" y="318"/>
                    </a:lnTo>
                    <a:lnTo>
                      <a:pt x="292" y="325"/>
                    </a:lnTo>
                    <a:lnTo>
                      <a:pt x="295" y="333"/>
                    </a:lnTo>
                    <a:lnTo>
                      <a:pt x="294" y="338"/>
                    </a:lnTo>
                    <a:lnTo>
                      <a:pt x="295" y="342"/>
                    </a:lnTo>
                    <a:lnTo>
                      <a:pt x="298" y="344"/>
                    </a:lnTo>
                    <a:lnTo>
                      <a:pt x="299" y="353"/>
                    </a:lnTo>
                    <a:lnTo>
                      <a:pt x="300" y="356"/>
                    </a:lnTo>
                    <a:lnTo>
                      <a:pt x="304" y="360"/>
                    </a:lnTo>
                    <a:lnTo>
                      <a:pt x="300" y="362"/>
                    </a:lnTo>
                    <a:lnTo>
                      <a:pt x="295" y="362"/>
                    </a:lnTo>
                    <a:lnTo>
                      <a:pt x="288" y="367"/>
                    </a:lnTo>
                    <a:lnTo>
                      <a:pt x="286" y="373"/>
                    </a:lnTo>
                    <a:lnTo>
                      <a:pt x="286" y="375"/>
                    </a:lnTo>
                    <a:lnTo>
                      <a:pt x="283" y="378"/>
                    </a:lnTo>
                    <a:lnTo>
                      <a:pt x="282" y="382"/>
                    </a:lnTo>
                    <a:lnTo>
                      <a:pt x="282" y="383"/>
                    </a:lnTo>
                    <a:lnTo>
                      <a:pt x="277" y="386"/>
                    </a:lnTo>
                    <a:lnTo>
                      <a:pt x="273" y="384"/>
                    </a:lnTo>
                    <a:lnTo>
                      <a:pt x="267" y="386"/>
                    </a:lnTo>
                    <a:lnTo>
                      <a:pt x="258" y="384"/>
                    </a:lnTo>
                    <a:lnTo>
                      <a:pt x="255" y="386"/>
                    </a:lnTo>
                    <a:lnTo>
                      <a:pt x="251" y="386"/>
                    </a:lnTo>
                    <a:lnTo>
                      <a:pt x="242" y="380"/>
                    </a:lnTo>
                    <a:lnTo>
                      <a:pt x="232" y="378"/>
                    </a:lnTo>
                    <a:lnTo>
                      <a:pt x="230" y="369"/>
                    </a:lnTo>
                    <a:lnTo>
                      <a:pt x="227" y="362"/>
                    </a:lnTo>
                    <a:lnTo>
                      <a:pt x="222" y="360"/>
                    </a:lnTo>
                    <a:lnTo>
                      <a:pt x="215" y="358"/>
                    </a:lnTo>
                    <a:lnTo>
                      <a:pt x="210" y="358"/>
                    </a:lnTo>
                    <a:lnTo>
                      <a:pt x="207" y="363"/>
                    </a:lnTo>
                    <a:lnTo>
                      <a:pt x="196" y="363"/>
                    </a:lnTo>
                    <a:lnTo>
                      <a:pt x="194" y="360"/>
                    </a:lnTo>
                    <a:lnTo>
                      <a:pt x="191" y="360"/>
                    </a:lnTo>
                    <a:lnTo>
                      <a:pt x="189" y="362"/>
                    </a:lnTo>
                    <a:lnTo>
                      <a:pt x="185" y="360"/>
                    </a:lnTo>
                    <a:lnTo>
                      <a:pt x="185" y="362"/>
                    </a:lnTo>
                    <a:lnTo>
                      <a:pt x="181" y="360"/>
                    </a:lnTo>
                    <a:lnTo>
                      <a:pt x="180" y="349"/>
                    </a:lnTo>
                    <a:lnTo>
                      <a:pt x="175" y="347"/>
                    </a:lnTo>
                    <a:lnTo>
                      <a:pt x="174" y="339"/>
                    </a:lnTo>
                    <a:lnTo>
                      <a:pt x="171" y="336"/>
                    </a:lnTo>
                    <a:lnTo>
                      <a:pt x="168" y="331"/>
                    </a:lnTo>
                    <a:lnTo>
                      <a:pt x="169" y="315"/>
                    </a:lnTo>
                    <a:lnTo>
                      <a:pt x="160" y="303"/>
                    </a:lnTo>
                    <a:lnTo>
                      <a:pt x="155" y="301"/>
                    </a:lnTo>
                    <a:lnTo>
                      <a:pt x="153" y="298"/>
                    </a:lnTo>
                    <a:lnTo>
                      <a:pt x="158" y="293"/>
                    </a:lnTo>
                    <a:lnTo>
                      <a:pt x="162" y="294"/>
                    </a:lnTo>
                    <a:lnTo>
                      <a:pt x="166" y="293"/>
                    </a:lnTo>
                    <a:lnTo>
                      <a:pt x="168" y="288"/>
                    </a:lnTo>
                    <a:lnTo>
                      <a:pt x="164" y="276"/>
                    </a:lnTo>
                    <a:lnTo>
                      <a:pt x="162" y="272"/>
                    </a:lnTo>
                    <a:lnTo>
                      <a:pt x="166" y="263"/>
                    </a:lnTo>
                    <a:lnTo>
                      <a:pt x="164" y="256"/>
                    </a:lnTo>
                    <a:lnTo>
                      <a:pt x="170" y="239"/>
                    </a:lnTo>
                    <a:lnTo>
                      <a:pt x="166" y="239"/>
                    </a:lnTo>
                    <a:lnTo>
                      <a:pt x="163" y="241"/>
                    </a:lnTo>
                    <a:lnTo>
                      <a:pt x="158" y="240"/>
                    </a:lnTo>
                    <a:lnTo>
                      <a:pt x="156" y="236"/>
                    </a:lnTo>
                    <a:lnTo>
                      <a:pt x="158" y="228"/>
                    </a:lnTo>
                    <a:lnTo>
                      <a:pt x="145" y="221"/>
                    </a:lnTo>
                    <a:lnTo>
                      <a:pt x="147" y="217"/>
                    </a:lnTo>
                    <a:lnTo>
                      <a:pt x="146" y="216"/>
                    </a:lnTo>
                    <a:lnTo>
                      <a:pt x="146" y="208"/>
                    </a:lnTo>
                    <a:lnTo>
                      <a:pt x="143" y="201"/>
                    </a:lnTo>
                    <a:lnTo>
                      <a:pt x="143" y="192"/>
                    </a:lnTo>
                    <a:lnTo>
                      <a:pt x="136" y="188"/>
                    </a:lnTo>
                    <a:lnTo>
                      <a:pt x="138" y="181"/>
                    </a:lnTo>
                    <a:lnTo>
                      <a:pt x="128" y="173"/>
                    </a:lnTo>
                    <a:lnTo>
                      <a:pt x="125" y="172"/>
                    </a:lnTo>
                    <a:lnTo>
                      <a:pt x="121" y="171"/>
                    </a:lnTo>
                    <a:lnTo>
                      <a:pt x="123" y="168"/>
                    </a:lnTo>
                    <a:lnTo>
                      <a:pt x="120" y="165"/>
                    </a:lnTo>
                    <a:lnTo>
                      <a:pt x="111" y="160"/>
                    </a:lnTo>
                    <a:lnTo>
                      <a:pt x="109" y="156"/>
                    </a:lnTo>
                    <a:lnTo>
                      <a:pt x="109" y="154"/>
                    </a:lnTo>
                    <a:lnTo>
                      <a:pt x="115" y="150"/>
                    </a:lnTo>
                    <a:lnTo>
                      <a:pt x="115" y="147"/>
                    </a:lnTo>
                    <a:lnTo>
                      <a:pt x="111" y="148"/>
                    </a:lnTo>
                    <a:lnTo>
                      <a:pt x="110" y="151"/>
                    </a:lnTo>
                    <a:lnTo>
                      <a:pt x="106" y="151"/>
                    </a:lnTo>
                    <a:lnTo>
                      <a:pt x="106" y="149"/>
                    </a:lnTo>
                    <a:lnTo>
                      <a:pt x="103" y="148"/>
                    </a:lnTo>
                    <a:lnTo>
                      <a:pt x="106" y="144"/>
                    </a:lnTo>
                    <a:lnTo>
                      <a:pt x="109" y="145"/>
                    </a:lnTo>
                    <a:lnTo>
                      <a:pt x="109" y="144"/>
                    </a:lnTo>
                    <a:lnTo>
                      <a:pt x="108" y="143"/>
                    </a:lnTo>
                    <a:lnTo>
                      <a:pt x="104" y="142"/>
                    </a:lnTo>
                    <a:lnTo>
                      <a:pt x="101" y="145"/>
                    </a:lnTo>
                    <a:lnTo>
                      <a:pt x="99" y="146"/>
                    </a:lnTo>
                    <a:lnTo>
                      <a:pt x="96" y="142"/>
                    </a:lnTo>
                    <a:lnTo>
                      <a:pt x="96" y="141"/>
                    </a:lnTo>
                    <a:lnTo>
                      <a:pt x="101" y="142"/>
                    </a:lnTo>
                    <a:lnTo>
                      <a:pt x="107" y="140"/>
                    </a:lnTo>
                    <a:lnTo>
                      <a:pt x="111" y="144"/>
                    </a:lnTo>
                    <a:lnTo>
                      <a:pt x="115" y="143"/>
                    </a:lnTo>
                    <a:lnTo>
                      <a:pt x="108" y="136"/>
                    </a:lnTo>
                    <a:lnTo>
                      <a:pt x="104" y="138"/>
                    </a:lnTo>
                    <a:lnTo>
                      <a:pt x="94" y="138"/>
                    </a:lnTo>
                    <a:lnTo>
                      <a:pt x="98" y="134"/>
                    </a:lnTo>
                    <a:lnTo>
                      <a:pt x="95" y="134"/>
                    </a:lnTo>
                    <a:lnTo>
                      <a:pt x="93" y="136"/>
                    </a:lnTo>
                    <a:lnTo>
                      <a:pt x="91" y="135"/>
                    </a:lnTo>
                    <a:lnTo>
                      <a:pt x="90" y="133"/>
                    </a:lnTo>
                    <a:lnTo>
                      <a:pt x="92" y="130"/>
                    </a:lnTo>
                    <a:lnTo>
                      <a:pt x="88" y="130"/>
                    </a:lnTo>
                    <a:lnTo>
                      <a:pt x="83" y="132"/>
                    </a:lnTo>
                    <a:lnTo>
                      <a:pt x="81" y="134"/>
                    </a:lnTo>
                    <a:lnTo>
                      <a:pt x="78" y="129"/>
                    </a:lnTo>
                    <a:lnTo>
                      <a:pt x="75" y="132"/>
                    </a:lnTo>
                    <a:lnTo>
                      <a:pt x="73" y="133"/>
                    </a:lnTo>
                    <a:lnTo>
                      <a:pt x="69"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 name="Freeform 52"/>
              <p:cNvSpPr>
                <a:spLocks/>
              </p:cNvSpPr>
              <p:nvPr/>
            </p:nvSpPr>
            <p:spPr bwMode="auto">
              <a:xfrm>
                <a:off x="2843213" y="5632450"/>
                <a:ext cx="482600" cy="612775"/>
              </a:xfrm>
              <a:custGeom>
                <a:avLst/>
                <a:gdLst>
                  <a:gd name="T0" fmla="*/ 55 w 304"/>
                  <a:gd name="T1" fmla="*/ 112 h 386"/>
                  <a:gd name="T2" fmla="*/ 24 w 304"/>
                  <a:gd name="T3" fmla="*/ 90 h 386"/>
                  <a:gd name="T4" fmla="*/ 2 w 304"/>
                  <a:gd name="T5" fmla="*/ 80 h 386"/>
                  <a:gd name="T6" fmla="*/ 24 w 304"/>
                  <a:gd name="T7" fmla="*/ 60 h 386"/>
                  <a:gd name="T8" fmla="*/ 28 w 304"/>
                  <a:gd name="T9" fmla="*/ 55 h 386"/>
                  <a:gd name="T10" fmla="*/ 51 w 304"/>
                  <a:gd name="T11" fmla="*/ 38 h 386"/>
                  <a:gd name="T12" fmla="*/ 66 w 304"/>
                  <a:gd name="T13" fmla="*/ 26 h 386"/>
                  <a:gd name="T14" fmla="*/ 79 w 304"/>
                  <a:gd name="T15" fmla="*/ 15 h 386"/>
                  <a:gd name="T16" fmla="*/ 84 w 304"/>
                  <a:gd name="T17" fmla="*/ 10 h 386"/>
                  <a:gd name="T18" fmla="*/ 96 w 304"/>
                  <a:gd name="T19" fmla="*/ 6 h 386"/>
                  <a:gd name="T20" fmla="*/ 96 w 304"/>
                  <a:gd name="T21" fmla="*/ 8 h 386"/>
                  <a:gd name="T22" fmla="*/ 100 w 304"/>
                  <a:gd name="T23" fmla="*/ 12 h 386"/>
                  <a:gd name="T24" fmla="*/ 104 w 304"/>
                  <a:gd name="T25" fmla="*/ 17 h 386"/>
                  <a:gd name="T26" fmla="*/ 109 w 304"/>
                  <a:gd name="T27" fmla="*/ 19 h 386"/>
                  <a:gd name="T28" fmla="*/ 115 w 304"/>
                  <a:gd name="T29" fmla="*/ 26 h 386"/>
                  <a:gd name="T30" fmla="*/ 119 w 304"/>
                  <a:gd name="T31" fmla="*/ 27 h 386"/>
                  <a:gd name="T32" fmla="*/ 125 w 304"/>
                  <a:gd name="T33" fmla="*/ 30 h 386"/>
                  <a:gd name="T34" fmla="*/ 150 w 304"/>
                  <a:gd name="T35" fmla="*/ 47 h 386"/>
                  <a:gd name="T36" fmla="*/ 141 w 304"/>
                  <a:gd name="T37" fmla="*/ 66 h 386"/>
                  <a:gd name="T38" fmla="*/ 146 w 304"/>
                  <a:gd name="T39" fmla="*/ 90 h 386"/>
                  <a:gd name="T40" fmla="*/ 166 w 304"/>
                  <a:gd name="T41" fmla="*/ 128 h 386"/>
                  <a:gd name="T42" fmla="*/ 188 w 304"/>
                  <a:gd name="T43" fmla="*/ 141 h 386"/>
                  <a:gd name="T44" fmla="*/ 201 w 304"/>
                  <a:gd name="T45" fmla="*/ 136 h 386"/>
                  <a:gd name="T46" fmla="*/ 207 w 304"/>
                  <a:gd name="T47" fmla="*/ 156 h 386"/>
                  <a:gd name="T48" fmla="*/ 222 w 304"/>
                  <a:gd name="T49" fmla="*/ 154 h 386"/>
                  <a:gd name="T50" fmla="*/ 232 w 304"/>
                  <a:gd name="T51" fmla="*/ 153 h 386"/>
                  <a:gd name="T52" fmla="*/ 237 w 304"/>
                  <a:gd name="T53" fmla="*/ 165 h 386"/>
                  <a:gd name="T54" fmla="*/ 228 w 304"/>
                  <a:gd name="T55" fmla="*/ 173 h 386"/>
                  <a:gd name="T56" fmla="*/ 230 w 304"/>
                  <a:gd name="T57" fmla="*/ 194 h 386"/>
                  <a:gd name="T58" fmla="*/ 230 w 304"/>
                  <a:gd name="T59" fmla="*/ 215 h 386"/>
                  <a:gd name="T60" fmla="*/ 243 w 304"/>
                  <a:gd name="T61" fmla="*/ 237 h 386"/>
                  <a:gd name="T62" fmla="*/ 252 w 304"/>
                  <a:gd name="T63" fmla="*/ 259 h 386"/>
                  <a:gd name="T64" fmla="*/ 270 w 304"/>
                  <a:gd name="T65" fmla="*/ 269 h 386"/>
                  <a:gd name="T66" fmla="*/ 281 w 304"/>
                  <a:gd name="T67" fmla="*/ 271 h 386"/>
                  <a:gd name="T68" fmla="*/ 289 w 304"/>
                  <a:gd name="T69" fmla="*/ 291 h 386"/>
                  <a:gd name="T70" fmla="*/ 295 w 304"/>
                  <a:gd name="T71" fmla="*/ 333 h 386"/>
                  <a:gd name="T72" fmla="*/ 299 w 304"/>
                  <a:gd name="T73" fmla="*/ 353 h 386"/>
                  <a:gd name="T74" fmla="*/ 295 w 304"/>
                  <a:gd name="T75" fmla="*/ 362 h 386"/>
                  <a:gd name="T76" fmla="*/ 283 w 304"/>
                  <a:gd name="T77" fmla="*/ 378 h 386"/>
                  <a:gd name="T78" fmla="*/ 273 w 304"/>
                  <a:gd name="T79" fmla="*/ 384 h 386"/>
                  <a:gd name="T80" fmla="*/ 251 w 304"/>
                  <a:gd name="T81" fmla="*/ 386 h 386"/>
                  <a:gd name="T82" fmla="*/ 227 w 304"/>
                  <a:gd name="T83" fmla="*/ 362 h 386"/>
                  <a:gd name="T84" fmla="*/ 207 w 304"/>
                  <a:gd name="T85" fmla="*/ 363 h 386"/>
                  <a:gd name="T86" fmla="*/ 189 w 304"/>
                  <a:gd name="T87" fmla="*/ 362 h 386"/>
                  <a:gd name="T88" fmla="*/ 180 w 304"/>
                  <a:gd name="T89" fmla="*/ 349 h 386"/>
                  <a:gd name="T90" fmla="*/ 168 w 304"/>
                  <a:gd name="T91" fmla="*/ 331 h 386"/>
                  <a:gd name="T92" fmla="*/ 153 w 304"/>
                  <a:gd name="T93" fmla="*/ 298 h 386"/>
                  <a:gd name="T94" fmla="*/ 168 w 304"/>
                  <a:gd name="T95" fmla="*/ 288 h 386"/>
                  <a:gd name="T96" fmla="*/ 164 w 304"/>
                  <a:gd name="T97" fmla="*/ 256 h 386"/>
                  <a:gd name="T98" fmla="*/ 158 w 304"/>
                  <a:gd name="T99" fmla="*/ 240 h 386"/>
                  <a:gd name="T100" fmla="*/ 147 w 304"/>
                  <a:gd name="T101" fmla="*/ 217 h 386"/>
                  <a:gd name="T102" fmla="*/ 143 w 304"/>
                  <a:gd name="T103" fmla="*/ 192 h 386"/>
                  <a:gd name="T104" fmla="*/ 125 w 304"/>
                  <a:gd name="T105" fmla="*/ 172 h 386"/>
                  <a:gd name="T106" fmla="*/ 111 w 304"/>
                  <a:gd name="T107" fmla="*/ 160 h 386"/>
                  <a:gd name="T108" fmla="*/ 115 w 304"/>
                  <a:gd name="T109" fmla="*/ 147 h 386"/>
                  <a:gd name="T110" fmla="*/ 106 w 304"/>
                  <a:gd name="T111" fmla="*/ 149 h 386"/>
                  <a:gd name="T112" fmla="*/ 109 w 304"/>
                  <a:gd name="T113" fmla="*/ 144 h 386"/>
                  <a:gd name="T114" fmla="*/ 99 w 304"/>
                  <a:gd name="T115" fmla="*/ 146 h 386"/>
                  <a:gd name="T116" fmla="*/ 107 w 304"/>
                  <a:gd name="T117" fmla="*/ 140 h 386"/>
                  <a:gd name="T118" fmla="*/ 104 w 304"/>
                  <a:gd name="T119" fmla="*/ 138 h 386"/>
                  <a:gd name="T120" fmla="*/ 93 w 304"/>
                  <a:gd name="T121" fmla="*/ 136 h 386"/>
                  <a:gd name="T122" fmla="*/ 88 w 304"/>
                  <a:gd name="T123" fmla="*/ 130 h 386"/>
                  <a:gd name="T124" fmla="*/ 75 w 304"/>
                  <a:gd name="T125" fmla="*/ 13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386">
                    <a:moveTo>
                      <a:pt x="69" y="128"/>
                    </a:moveTo>
                    <a:lnTo>
                      <a:pt x="61" y="125"/>
                    </a:lnTo>
                    <a:lnTo>
                      <a:pt x="58" y="120"/>
                    </a:lnTo>
                    <a:lnTo>
                      <a:pt x="55" y="112"/>
                    </a:lnTo>
                    <a:lnTo>
                      <a:pt x="49" y="110"/>
                    </a:lnTo>
                    <a:lnTo>
                      <a:pt x="41" y="102"/>
                    </a:lnTo>
                    <a:lnTo>
                      <a:pt x="31" y="98"/>
                    </a:lnTo>
                    <a:lnTo>
                      <a:pt x="24" y="90"/>
                    </a:lnTo>
                    <a:lnTo>
                      <a:pt x="18" y="90"/>
                    </a:lnTo>
                    <a:lnTo>
                      <a:pt x="6" y="87"/>
                    </a:lnTo>
                    <a:lnTo>
                      <a:pt x="0" y="82"/>
                    </a:lnTo>
                    <a:lnTo>
                      <a:pt x="2" y="80"/>
                    </a:lnTo>
                    <a:lnTo>
                      <a:pt x="9" y="81"/>
                    </a:lnTo>
                    <a:lnTo>
                      <a:pt x="14" y="73"/>
                    </a:lnTo>
                    <a:lnTo>
                      <a:pt x="21" y="59"/>
                    </a:lnTo>
                    <a:lnTo>
                      <a:pt x="24" y="60"/>
                    </a:lnTo>
                    <a:lnTo>
                      <a:pt x="26" y="58"/>
                    </a:lnTo>
                    <a:lnTo>
                      <a:pt x="27" y="57"/>
                    </a:lnTo>
                    <a:lnTo>
                      <a:pt x="27" y="56"/>
                    </a:lnTo>
                    <a:lnTo>
                      <a:pt x="28" y="55"/>
                    </a:lnTo>
                    <a:lnTo>
                      <a:pt x="22" y="50"/>
                    </a:lnTo>
                    <a:lnTo>
                      <a:pt x="24" y="45"/>
                    </a:lnTo>
                    <a:lnTo>
                      <a:pt x="43" y="31"/>
                    </a:lnTo>
                    <a:lnTo>
                      <a:pt x="51" y="38"/>
                    </a:lnTo>
                    <a:lnTo>
                      <a:pt x="61" y="26"/>
                    </a:lnTo>
                    <a:lnTo>
                      <a:pt x="66" y="6"/>
                    </a:lnTo>
                    <a:lnTo>
                      <a:pt x="71" y="8"/>
                    </a:lnTo>
                    <a:lnTo>
                      <a:pt x="66" y="26"/>
                    </a:lnTo>
                    <a:lnTo>
                      <a:pt x="71" y="28"/>
                    </a:lnTo>
                    <a:lnTo>
                      <a:pt x="71" y="28"/>
                    </a:lnTo>
                    <a:lnTo>
                      <a:pt x="71" y="27"/>
                    </a:lnTo>
                    <a:lnTo>
                      <a:pt x="79" y="15"/>
                    </a:lnTo>
                    <a:lnTo>
                      <a:pt x="78" y="14"/>
                    </a:lnTo>
                    <a:lnTo>
                      <a:pt x="81" y="10"/>
                    </a:lnTo>
                    <a:lnTo>
                      <a:pt x="83" y="12"/>
                    </a:lnTo>
                    <a:lnTo>
                      <a:pt x="84" y="10"/>
                    </a:lnTo>
                    <a:lnTo>
                      <a:pt x="83" y="8"/>
                    </a:lnTo>
                    <a:lnTo>
                      <a:pt x="88" y="0"/>
                    </a:lnTo>
                    <a:lnTo>
                      <a:pt x="96" y="5"/>
                    </a:lnTo>
                    <a:lnTo>
                      <a:pt x="96" y="6"/>
                    </a:lnTo>
                    <a:lnTo>
                      <a:pt x="92" y="8"/>
                    </a:lnTo>
                    <a:lnTo>
                      <a:pt x="93" y="10"/>
                    </a:lnTo>
                    <a:lnTo>
                      <a:pt x="95" y="9"/>
                    </a:lnTo>
                    <a:lnTo>
                      <a:pt x="96" y="8"/>
                    </a:lnTo>
                    <a:lnTo>
                      <a:pt x="97" y="8"/>
                    </a:lnTo>
                    <a:lnTo>
                      <a:pt x="98" y="10"/>
                    </a:lnTo>
                    <a:lnTo>
                      <a:pt x="99" y="10"/>
                    </a:lnTo>
                    <a:lnTo>
                      <a:pt x="100" y="12"/>
                    </a:lnTo>
                    <a:lnTo>
                      <a:pt x="101" y="14"/>
                    </a:lnTo>
                    <a:lnTo>
                      <a:pt x="103" y="15"/>
                    </a:lnTo>
                    <a:lnTo>
                      <a:pt x="104" y="16"/>
                    </a:lnTo>
                    <a:lnTo>
                      <a:pt x="104" y="17"/>
                    </a:lnTo>
                    <a:lnTo>
                      <a:pt x="105" y="17"/>
                    </a:lnTo>
                    <a:lnTo>
                      <a:pt x="106" y="17"/>
                    </a:lnTo>
                    <a:lnTo>
                      <a:pt x="108" y="18"/>
                    </a:lnTo>
                    <a:lnTo>
                      <a:pt x="109" y="19"/>
                    </a:lnTo>
                    <a:lnTo>
                      <a:pt x="110" y="22"/>
                    </a:lnTo>
                    <a:lnTo>
                      <a:pt x="112" y="24"/>
                    </a:lnTo>
                    <a:lnTo>
                      <a:pt x="114" y="26"/>
                    </a:lnTo>
                    <a:lnTo>
                      <a:pt x="115" y="26"/>
                    </a:lnTo>
                    <a:lnTo>
                      <a:pt x="116" y="27"/>
                    </a:lnTo>
                    <a:lnTo>
                      <a:pt x="117" y="27"/>
                    </a:lnTo>
                    <a:lnTo>
                      <a:pt x="118" y="28"/>
                    </a:lnTo>
                    <a:lnTo>
                      <a:pt x="119" y="27"/>
                    </a:lnTo>
                    <a:lnTo>
                      <a:pt x="121" y="28"/>
                    </a:lnTo>
                    <a:lnTo>
                      <a:pt x="121" y="27"/>
                    </a:lnTo>
                    <a:lnTo>
                      <a:pt x="124" y="30"/>
                    </a:lnTo>
                    <a:lnTo>
                      <a:pt x="125" y="30"/>
                    </a:lnTo>
                    <a:lnTo>
                      <a:pt x="126" y="29"/>
                    </a:lnTo>
                    <a:lnTo>
                      <a:pt x="125" y="28"/>
                    </a:lnTo>
                    <a:lnTo>
                      <a:pt x="126" y="27"/>
                    </a:lnTo>
                    <a:lnTo>
                      <a:pt x="150" y="47"/>
                    </a:lnTo>
                    <a:lnTo>
                      <a:pt x="151" y="55"/>
                    </a:lnTo>
                    <a:lnTo>
                      <a:pt x="146" y="62"/>
                    </a:lnTo>
                    <a:lnTo>
                      <a:pt x="146" y="66"/>
                    </a:lnTo>
                    <a:lnTo>
                      <a:pt x="141" y="66"/>
                    </a:lnTo>
                    <a:lnTo>
                      <a:pt x="141" y="71"/>
                    </a:lnTo>
                    <a:lnTo>
                      <a:pt x="145" y="75"/>
                    </a:lnTo>
                    <a:lnTo>
                      <a:pt x="149" y="82"/>
                    </a:lnTo>
                    <a:lnTo>
                      <a:pt x="146" y="90"/>
                    </a:lnTo>
                    <a:lnTo>
                      <a:pt x="158" y="117"/>
                    </a:lnTo>
                    <a:lnTo>
                      <a:pt x="160" y="117"/>
                    </a:lnTo>
                    <a:lnTo>
                      <a:pt x="163" y="125"/>
                    </a:lnTo>
                    <a:lnTo>
                      <a:pt x="166" y="128"/>
                    </a:lnTo>
                    <a:lnTo>
                      <a:pt x="171" y="137"/>
                    </a:lnTo>
                    <a:lnTo>
                      <a:pt x="177" y="133"/>
                    </a:lnTo>
                    <a:lnTo>
                      <a:pt x="183" y="129"/>
                    </a:lnTo>
                    <a:lnTo>
                      <a:pt x="188" y="141"/>
                    </a:lnTo>
                    <a:lnTo>
                      <a:pt x="191" y="141"/>
                    </a:lnTo>
                    <a:lnTo>
                      <a:pt x="196" y="132"/>
                    </a:lnTo>
                    <a:lnTo>
                      <a:pt x="198" y="133"/>
                    </a:lnTo>
                    <a:lnTo>
                      <a:pt x="201" y="136"/>
                    </a:lnTo>
                    <a:lnTo>
                      <a:pt x="201" y="142"/>
                    </a:lnTo>
                    <a:lnTo>
                      <a:pt x="199" y="147"/>
                    </a:lnTo>
                    <a:lnTo>
                      <a:pt x="206" y="156"/>
                    </a:lnTo>
                    <a:lnTo>
                      <a:pt x="207" y="156"/>
                    </a:lnTo>
                    <a:lnTo>
                      <a:pt x="209" y="153"/>
                    </a:lnTo>
                    <a:lnTo>
                      <a:pt x="214" y="152"/>
                    </a:lnTo>
                    <a:lnTo>
                      <a:pt x="218" y="154"/>
                    </a:lnTo>
                    <a:lnTo>
                      <a:pt x="222" y="154"/>
                    </a:lnTo>
                    <a:lnTo>
                      <a:pt x="222" y="151"/>
                    </a:lnTo>
                    <a:lnTo>
                      <a:pt x="231" y="149"/>
                    </a:lnTo>
                    <a:lnTo>
                      <a:pt x="232" y="150"/>
                    </a:lnTo>
                    <a:lnTo>
                      <a:pt x="232" y="153"/>
                    </a:lnTo>
                    <a:lnTo>
                      <a:pt x="235" y="156"/>
                    </a:lnTo>
                    <a:lnTo>
                      <a:pt x="233" y="160"/>
                    </a:lnTo>
                    <a:lnTo>
                      <a:pt x="237" y="162"/>
                    </a:lnTo>
                    <a:lnTo>
                      <a:pt x="237" y="165"/>
                    </a:lnTo>
                    <a:lnTo>
                      <a:pt x="232" y="165"/>
                    </a:lnTo>
                    <a:lnTo>
                      <a:pt x="230" y="169"/>
                    </a:lnTo>
                    <a:lnTo>
                      <a:pt x="228" y="169"/>
                    </a:lnTo>
                    <a:lnTo>
                      <a:pt x="228" y="173"/>
                    </a:lnTo>
                    <a:lnTo>
                      <a:pt x="220" y="177"/>
                    </a:lnTo>
                    <a:lnTo>
                      <a:pt x="220" y="185"/>
                    </a:lnTo>
                    <a:lnTo>
                      <a:pt x="222" y="190"/>
                    </a:lnTo>
                    <a:lnTo>
                      <a:pt x="230" y="194"/>
                    </a:lnTo>
                    <a:lnTo>
                      <a:pt x="230" y="199"/>
                    </a:lnTo>
                    <a:lnTo>
                      <a:pt x="232" y="203"/>
                    </a:lnTo>
                    <a:lnTo>
                      <a:pt x="231" y="205"/>
                    </a:lnTo>
                    <a:lnTo>
                      <a:pt x="230" y="215"/>
                    </a:lnTo>
                    <a:lnTo>
                      <a:pt x="234" y="217"/>
                    </a:lnTo>
                    <a:lnTo>
                      <a:pt x="235" y="227"/>
                    </a:lnTo>
                    <a:lnTo>
                      <a:pt x="240" y="237"/>
                    </a:lnTo>
                    <a:lnTo>
                      <a:pt x="243" y="237"/>
                    </a:lnTo>
                    <a:lnTo>
                      <a:pt x="245" y="243"/>
                    </a:lnTo>
                    <a:lnTo>
                      <a:pt x="248" y="244"/>
                    </a:lnTo>
                    <a:lnTo>
                      <a:pt x="252" y="248"/>
                    </a:lnTo>
                    <a:lnTo>
                      <a:pt x="252" y="259"/>
                    </a:lnTo>
                    <a:lnTo>
                      <a:pt x="261" y="260"/>
                    </a:lnTo>
                    <a:lnTo>
                      <a:pt x="265" y="264"/>
                    </a:lnTo>
                    <a:lnTo>
                      <a:pt x="267" y="264"/>
                    </a:lnTo>
                    <a:lnTo>
                      <a:pt x="270" y="269"/>
                    </a:lnTo>
                    <a:lnTo>
                      <a:pt x="273" y="268"/>
                    </a:lnTo>
                    <a:lnTo>
                      <a:pt x="277" y="269"/>
                    </a:lnTo>
                    <a:lnTo>
                      <a:pt x="280" y="268"/>
                    </a:lnTo>
                    <a:lnTo>
                      <a:pt x="281" y="271"/>
                    </a:lnTo>
                    <a:lnTo>
                      <a:pt x="283" y="275"/>
                    </a:lnTo>
                    <a:lnTo>
                      <a:pt x="282" y="280"/>
                    </a:lnTo>
                    <a:lnTo>
                      <a:pt x="285" y="288"/>
                    </a:lnTo>
                    <a:lnTo>
                      <a:pt x="289" y="291"/>
                    </a:lnTo>
                    <a:lnTo>
                      <a:pt x="291" y="311"/>
                    </a:lnTo>
                    <a:lnTo>
                      <a:pt x="294" y="318"/>
                    </a:lnTo>
                    <a:lnTo>
                      <a:pt x="292" y="325"/>
                    </a:lnTo>
                    <a:lnTo>
                      <a:pt x="295" y="333"/>
                    </a:lnTo>
                    <a:lnTo>
                      <a:pt x="294" y="338"/>
                    </a:lnTo>
                    <a:lnTo>
                      <a:pt x="295" y="342"/>
                    </a:lnTo>
                    <a:lnTo>
                      <a:pt x="298" y="344"/>
                    </a:lnTo>
                    <a:lnTo>
                      <a:pt x="299" y="353"/>
                    </a:lnTo>
                    <a:lnTo>
                      <a:pt x="300" y="356"/>
                    </a:lnTo>
                    <a:lnTo>
                      <a:pt x="304" y="360"/>
                    </a:lnTo>
                    <a:lnTo>
                      <a:pt x="300" y="362"/>
                    </a:lnTo>
                    <a:lnTo>
                      <a:pt x="295" y="362"/>
                    </a:lnTo>
                    <a:lnTo>
                      <a:pt x="288" y="367"/>
                    </a:lnTo>
                    <a:lnTo>
                      <a:pt x="286" y="373"/>
                    </a:lnTo>
                    <a:lnTo>
                      <a:pt x="286" y="375"/>
                    </a:lnTo>
                    <a:lnTo>
                      <a:pt x="283" y="378"/>
                    </a:lnTo>
                    <a:lnTo>
                      <a:pt x="282" y="382"/>
                    </a:lnTo>
                    <a:lnTo>
                      <a:pt x="282" y="383"/>
                    </a:lnTo>
                    <a:lnTo>
                      <a:pt x="277" y="386"/>
                    </a:lnTo>
                    <a:lnTo>
                      <a:pt x="273" y="384"/>
                    </a:lnTo>
                    <a:lnTo>
                      <a:pt x="267" y="386"/>
                    </a:lnTo>
                    <a:lnTo>
                      <a:pt x="258" y="384"/>
                    </a:lnTo>
                    <a:lnTo>
                      <a:pt x="255" y="386"/>
                    </a:lnTo>
                    <a:lnTo>
                      <a:pt x="251" y="386"/>
                    </a:lnTo>
                    <a:lnTo>
                      <a:pt x="242" y="380"/>
                    </a:lnTo>
                    <a:lnTo>
                      <a:pt x="232" y="378"/>
                    </a:lnTo>
                    <a:lnTo>
                      <a:pt x="230" y="369"/>
                    </a:lnTo>
                    <a:lnTo>
                      <a:pt x="227" y="362"/>
                    </a:lnTo>
                    <a:lnTo>
                      <a:pt x="222" y="360"/>
                    </a:lnTo>
                    <a:lnTo>
                      <a:pt x="215" y="358"/>
                    </a:lnTo>
                    <a:lnTo>
                      <a:pt x="210" y="358"/>
                    </a:lnTo>
                    <a:lnTo>
                      <a:pt x="207" y="363"/>
                    </a:lnTo>
                    <a:lnTo>
                      <a:pt x="196" y="363"/>
                    </a:lnTo>
                    <a:lnTo>
                      <a:pt x="194" y="360"/>
                    </a:lnTo>
                    <a:lnTo>
                      <a:pt x="191" y="360"/>
                    </a:lnTo>
                    <a:lnTo>
                      <a:pt x="189" y="362"/>
                    </a:lnTo>
                    <a:lnTo>
                      <a:pt x="185" y="360"/>
                    </a:lnTo>
                    <a:lnTo>
                      <a:pt x="185" y="362"/>
                    </a:lnTo>
                    <a:lnTo>
                      <a:pt x="181" y="360"/>
                    </a:lnTo>
                    <a:lnTo>
                      <a:pt x="180" y="349"/>
                    </a:lnTo>
                    <a:lnTo>
                      <a:pt x="175" y="347"/>
                    </a:lnTo>
                    <a:lnTo>
                      <a:pt x="174" y="339"/>
                    </a:lnTo>
                    <a:lnTo>
                      <a:pt x="171" y="336"/>
                    </a:lnTo>
                    <a:lnTo>
                      <a:pt x="168" y="331"/>
                    </a:lnTo>
                    <a:lnTo>
                      <a:pt x="169" y="315"/>
                    </a:lnTo>
                    <a:lnTo>
                      <a:pt x="160" y="303"/>
                    </a:lnTo>
                    <a:lnTo>
                      <a:pt x="155" y="301"/>
                    </a:lnTo>
                    <a:lnTo>
                      <a:pt x="153" y="298"/>
                    </a:lnTo>
                    <a:lnTo>
                      <a:pt x="158" y="293"/>
                    </a:lnTo>
                    <a:lnTo>
                      <a:pt x="162" y="294"/>
                    </a:lnTo>
                    <a:lnTo>
                      <a:pt x="166" y="293"/>
                    </a:lnTo>
                    <a:lnTo>
                      <a:pt x="168" y="288"/>
                    </a:lnTo>
                    <a:lnTo>
                      <a:pt x="164" y="276"/>
                    </a:lnTo>
                    <a:lnTo>
                      <a:pt x="162" y="272"/>
                    </a:lnTo>
                    <a:lnTo>
                      <a:pt x="166" y="263"/>
                    </a:lnTo>
                    <a:lnTo>
                      <a:pt x="164" y="256"/>
                    </a:lnTo>
                    <a:lnTo>
                      <a:pt x="170" y="239"/>
                    </a:lnTo>
                    <a:lnTo>
                      <a:pt x="166" y="239"/>
                    </a:lnTo>
                    <a:lnTo>
                      <a:pt x="163" y="241"/>
                    </a:lnTo>
                    <a:lnTo>
                      <a:pt x="158" y="240"/>
                    </a:lnTo>
                    <a:lnTo>
                      <a:pt x="156" y="236"/>
                    </a:lnTo>
                    <a:lnTo>
                      <a:pt x="158" y="228"/>
                    </a:lnTo>
                    <a:lnTo>
                      <a:pt x="145" y="221"/>
                    </a:lnTo>
                    <a:lnTo>
                      <a:pt x="147" y="217"/>
                    </a:lnTo>
                    <a:lnTo>
                      <a:pt x="146" y="216"/>
                    </a:lnTo>
                    <a:lnTo>
                      <a:pt x="146" y="208"/>
                    </a:lnTo>
                    <a:lnTo>
                      <a:pt x="143" y="201"/>
                    </a:lnTo>
                    <a:lnTo>
                      <a:pt x="143" y="192"/>
                    </a:lnTo>
                    <a:lnTo>
                      <a:pt x="136" y="188"/>
                    </a:lnTo>
                    <a:lnTo>
                      <a:pt x="138" y="181"/>
                    </a:lnTo>
                    <a:lnTo>
                      <a:pt x="128" y="173"/>
                    </a:lnTo>
                    <a:lnTo>
                      <a:pt x="125" y="172"/>
                    </a:lnTo>
                    <a:lnTo>
                      <a:pt x="121" y="171"/>
                    </a:lnTo>
                    <a:lnTo>
                      <a:pt x="123" y="168"/>
                    </a:lnTo>
                    <a:lnTo>
                      <a:pt x="120" y="165"/>
                    </a:lnTo>
                    <a:lnTo>
                      <a:pt x="111" y="160"/>
                    </a:lnTo>
                    <a:lnTo>
                      <a:pt x="109" y="156"/>
                    </a:lnTo>
                    <a:lnTo>
                      <a:pt x="109" y="154"/>
                    </a:lnTo>
                    <a:lnTo>
                      <a:pt x="115" y="150"/>
                    </a:lnTo>
                    <a:lnTo>
                      <a:pt x="115" y="147"/>
                    </a:lnTo>
                    <a:lnTo>
                      <a:pt x="111" y="148"/>
                    </a:lnTo>
                    <a:lnTo>
                      <a:pt x="110" y="151"/>
                    </a:lnTo>
                    <a:lnTo>
                      <a:pt x="106" y="151"/>
                    </a:lnTo>
                    <a:lnTo>
                      <a:pt x="106" y="149"/>
                    </a:lnTo>
                    <a:lnTo>
                      <a:pt x="103" y="148"/>
                    </a:lnTo>
                    <a:lnTo>
                      <a:pt x="106" y="144"/>
                    </a:lnTo>
                    <a:lnTo>
                      <a:pt x="109" y="145"/>
                    </a:lnTo>
                    <a:lnTo>
                      <a:pt x="109" y="144"/>
                    </a:lnTo>
                    <a:lnTo>
                      <a:pt x="108" y="143"/>
                    </a:lnTo>
                    <a:lnTo>
                      <a:pt x="104" y="142"/>
                    </a:lnTo>
                    <a:lnTo>
                      <a:pt x="101" y="145"/>
                    </a:lnTo>
                    <a:lnTo>
                      <a:pt x="99" y="146"/>
                    </a:lnTo>
                    <a:lnTo>
                      <a:pt x="96" y="142"/>
                    </a:lnTo>
                    <a:lnTo>
                      <a:pt x="96" y="141"/>
                    </a:lnTo>
                    <a:lnTo>
                      <a:pt x="101" y="142"/>
                    </a:lnTo>
                    <a:lnTo>
                      <a:pt x="107" y="140"/>
                    </a:lnTo>
                    <a:lnTo>
                      <a:pt x="111" y="144"/>
                    </a:lnTo>
                    <a:lnTo>
                      <a:pt x="115" y="143"/>
                    </a:lnTo>
                    <a:lnTo>
                      <a:pt x="108" y="136"/>
                    </a:lnTo>
                    <a:lnTo>
                      <a:pt x="104" y="138"/>
                    </a:lnTo>
                    <a:lnTo>
                      <a:pt x="94" y="138"/>
                    </a:lnTo>
                    <a:lnTo>
                      <a:pt x="98" y="134"/>
                    </a:lnTo>
                    <a:lnTo>
                      <a:pt x="95" y="134"/>
                    </a:lnTo>
                    <a:lnTo>
                      <a:pt x="93" y="136"/>
                    </a:lnTo>
                    <a:lnTo>
                      <a:pt x="91" y="135"/>
                    </a:lnTo>
                    <a:lnTo>
                      <a:pt x="90" y="133"/>
                    </a:lnTo>
                    <a:lnTo>
                      <a:pt x="92" y="130"/>
                    </a:lnTo>
                    <a:lnTo>
                      <a:pt x="88" y="130"/>
                    </a:lnTo>
                    <a:lnTo>
                      <a:pt x="83" y="132"/>
                    </a:lnTo>
                    <a:lnTo>
                      <a:pt x="81" y="134"/>
                    </a:lnTo>
                    <a:lnTo>
                      <a:pt x="78" y="129"/>
                    </a:lnTo>
                    <a:lnTo>
                      <a:pt x="75" y="132"/>
                    </a:lnTo>
                    <a:lnTo>
                      <a:pt x="73" y="133"/>
                    </a:lnTo>
                    <a:lnTo>
                      <a:pt x="69" y="128"/>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 name="Freeform 53"/>
              <p:cNvSpPr>
                <a:spLocks/>
              </p:cNvSpPr>
              <p:nvPr/>
            </p:nvSpPr>
            <p:spPr bwMode="auto">
              <a:xfrm>
                <a:off x="2870201" y="5840413"/>
                <a:ext cx="244475" cy="328612"/>
              </a:xfrm>
              <a:custGeom>
                <a:avLst/>
                <a:gdLst>
                  <a:gd name="T0" fmla="*/ 70 w 154"/>
                  <a:gd name="T1" fmla="*/ 0 h 207"/>
                  <a:gd name="T2" fmla="*/ 74 w 154"/>
                  <a:gd name="T3" fmla="*/ 4 h 207"/>
                  <a:gd name="T4" fmla="*/ 80 w 154"/>
                  <a:gd name="T5" fmla="*/ 4 h 207"/>
                  <a:gd name="T6" fmla="*/ 91 w 154"/>
                  <a:gd name="T7" fmla="*/ 5 h 207"/>
                  <a:gd name="T8" fmla="*/ 90 w 154"/>
                  <a:gd name="T9" fmla="*/ 9 h 207"/>
                  <a:gd name="T10" fmla="*/ 78 w 154"/>
                  <a:gd name="T11" fmla="*/ 12 h 207"/>
                  <a:gd name="T12" fmla="*/ 87 w 154"/>
                  <a:gd name="T13" fmla="*/ 12 h 207"/>
                  <a:gd name="T14" fmla="*/ 92 w 154"/>
                  <a:gd name="T15" fmla="*/ 14 h 207"/>
                  <a:gd name="T16" fmla="*/ 89 w 154"/>
                  <a:gd name="T17" fmla="*/ 18 h 207"/>
                  <a:gd name="T18" fmla="*/ 94 w 154"/>
                  <a:gd name="T19" fmla="*/ 17 h 207"/>
                  <a:gd name="T20" fmla="*/ 92 w 154"/>
                  <a:gd name="T21" fmla="*/ 23 h 207"/>
                  <a:gd name="T22" fmla="*/ 103 w 154"/>
                  <a:gd name="T23" fmla="*/ 34 h 207"/>
                  <a:gd name="T24" fmla="*/ 108 w 154"/>
                  <a:gd name="T25" fmla="*/ 41 h 207"/>
                  <a:gd name="T26" fmla="*/ 119 w 154"/>
                  <a:gd name="T27" fmla="*/ 57 h 207"/>
                  <a:gd name="T28" fmla="*/ 129 w 154"/>
                  <a:gd name="T29" fmla="*/ 78 h 207"/>
                  <a:gd name="T30" fmla="*/ 128 w 154"/>
                  <a:gd name="T31" fmla="*/ 90 h 207"/>
                  <a:gd name="T32" fmla="*/ 142 w 154"/>
                  <a:gd name="T33" fmla="*/ 109 h 207"/>
                  <a:gd name="T34" fmla="*/ 153 w 154"/>
                  <a:gd name="T35" fmla="*/ 108 h 207"/>
                  <a:gd name="T36" fmla="*/ 145 w 154"/>
                  <a:gd name="T37" fmla="*/ 142 h 207"/>
                  <a:gd name="T38" fmla="*/ 149 w 154"/>
                  <a:gd name="T39" fmla="*/ 162 h 207"/>
                  <a:gd name="T40" fmla="*/ 136 w 154"/>
                  <a:gd name="T41" fmla="*/ 167 h 207"/>
                  <a:gd name="T42" fmla="*/ 152 w 154"/>
                  <a:gd name="T43" fmla="*/ 184 h 207"/>
                  <a:gd name="T44" fmla="*/ 147 w 154"/>
                  <a:gd name="T45" fmla="*/ 207 h 207"/>
                  <a:gd name="T46" fmla="*/ 129 w 154"/>
                  <a:gd name="T47" fmla="*/ 196 h 207"/>
                  <a:gd name="T48" fmla="*/ 129 w 154"/>
                  <a:gd name="T49" fmla="*/ 179 h 207"/>
                  <a:gd name="T50" fmla="*/ 108 w 154"/>
                  <a:gd name="T51" fmla="*/ 172 h 207"/>
                  <a:gd name="T52" fmla="*/ 98 w 154"/>
                  <a:gd name="T53" fmla="*/ 171 h 207"/>
                  <a:gd name="T54" fmla="*/ 87 w 154"/>
                  <a:gd name="T55" fmla="*/ 167 h 207"/>
                  <a:gd name="T56" fmla="*/ 73 w 154"/>
                  <a:gd name="T57" fmla="*/ 161 h 207"/>
                  <a:gd name="T58" fmla="*/ 60 w 154"/>
                  <a:gd name="T59" fmla="*/ 144 h 207"/>
                  <a:gd name="T60" fmla="*/ 55 w 154"/>
                  <a:gd name="T61" fmla="*/ 128 h 207"/>
                  <a:gd name="T62" fmla="*/ 42 w 154"/>
                  <a:gd name="T63" fmla="*/ 126 h 207"/>
                  <a:gd name="T64" fmla="*/ 36 w 154"/>
                  <a:gd name="T65" fmla="*/ 117 h 207"/>
                  <a:gd name="T66" fmla="*/ 24 w 154"/>
                  <a:gd name="T67" fmla="*/ 95 h 207"/>
                  <a:gd name="T68" fmla="*/ 12 w 154"/>
                  <a:gd name="T69" fmla="*/ 77 h 207"/>
                  <a:gd name="T70" fmla="*/ 4 w 154"/>
                  <a:gd name="T71" fmla="*/ 67 h 207"/>
                  <a:gd name="T72" fmla="*/ 2 w 154"/>
                  <a:gd name="T73" fmla="*/ 58 h 207"/>
                  <a:gd name="T74" fmla="*/ 11 w 154"/>
                  <a:gd name="T75" fmla="*/ 47 h 207"/>
                  <a:gd name="T76" fmla="*/ 11 w 154"/>
                  <a:gd name="T77" fmla="*/ 40 h 207"/>
                  <a:gd name="T78" fmla="*/ 19 w 154"/>
                  <a:gd name="T79" fmla="*/ 40 h 207"/>
                  <a:gd name="T80" fmla="*/ 33 w 154"/>
                  <a:gd name="T81" fmla="*/ 29 h 207"/>
                  <a:gd name="T82" fmla="*/ 52 w 154"/>
                  <a:gd name="T83" fmla="*/ 40 h 207"/>
                  <a:gd name="T84" fmla="*/ 53 w 154"/>
                  <a:gd name="T85" fmla="*/ 35 h 207"/>
                  <a:gd name="T86" fmla="*/ 57 w 154"/>
                  <a:gd name="T87" fmla="*/ 10 h 207"/>
                  <a:gd name="T88" fmla="*/ 64 w 154"/>
                  <a:gd name="T89"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207">
                    <a:moveTo>
                      <a:pt x="64" y="4"/>
                    </a:moveTo>
                    <a:lnTo>
                      <a:pt x="66" y="1"/>
                    </a:lnTo>
                    <a:lnTo>
                      <a:pt x="70" y="0"/>
                    </a:lnTo>
                    <a:lnTo>
                      <a:pt x="75" y="0"/>
                    </a:lnTo>
                    <a:lnTo>
                      <a:pt x="73" y="2"/>
                    </a:lnTo>
                    <a:lnTo>
                      <a:pt x="74" y="4"/>
                    </a:lnTo>
                    <a:lnTo>
                      <a:pt x="76" y="5"/>
                    </a:lnTo>
                    <a:lnTo>
                      <a:pt x="78" y="4"/>
                    </a:lnTo>
                    <a:lnTo>
                      <a:pt x="80" y="4"/>
                    </a:lnTo>
                    <a:lnTo>
                      <a:pt x="77" y="7"/>
                    </a:lnTo>
                    <a:lnTo>
                      <a:pt x="88" y="7"/>
                    </a:lnTo>
                    <a:lnTo>
                      <a:pt x="91" y="5"/>
                    </a:lnTo>
                    <a:lnTo>
                      <a:pt x="97" y="12"/>
                    </a:lnTo>
                    <a:lnTo>
                      <a:pt x="94" y="13"/>
                    </a:lnTo>
                    <a:lnTo>
                      <a:pt x="90" y="9"/>
                    </a:lnTo>
                    <a:lnTo>
                      <a:pt x="85" y="11"/>
                    </a:lnTo>
                    <a:lnTo>
                      <a:pt x="80" y="10"/>
                    </a:lnTo>
                    <a:lnTo>
                      <a:pt x="78" y="12"/>
                    </a:lnTo>
                    <a:lnTo>
                      <a:pt x="82" y="15"/>
                    </a:lnTo>
                    <a:lnTo>
                      <a:pt x="85" y="14"/>
                    </a:lnTo>
                    <a:lnTo>
                      <a:pt x="87" y="12"/>
                    </a:lnTo>
                    <a:lnTo>
                      <a:pt x="91" y="12"/>
                    </a:lnTo>
                    <a:lnTo>
                      <a:pt x="92" y="13"/>
                    </a:lnTo>
                    <a:lnTo>
                      <a:pt x="92" y="14"/>
                    </a:lnTo>
                    <a:lnTo>
                      <a:pt x="89" y="13"/>
                    </a:lnTo>
                    <a:lnTo>
                      <a:pt x="86" y="17"/>
                    </a:lnTo>
                    <a:lnTo>
                      <a:pt x="89" y="18"/>
                    </a:lnTo>
                    <a:lnTo>
                      <a:pt x="89" y="20"/>
                    </a:lnTo>
                    <a:lnTo>
                      <a:pt x="94" y="20"/>
                    </a:lnTo>
                    <a:lnTo>
                      <a:pt x="94" y="17"/>
                    </a:lnTo>
                    <a:lnTo>
                      <a:pt x="97" y="16"/>
                    </a:lnTo>
                    <a:lnTo>
                      <a:pt x="98" y="20"/>
                    </a:lnTo>
                    <a:lnTo>
                      <a:pt x="92" y="23"/>
                    </a:lnTo>
                    <a:lnTo>
                      <a:pt x="92" y="25"/>
                    </a:lnTo>
                    <a:lnTo>
                      <a:pt x="94" y="29"/>
                    </a:lnTo>
                    <a:lnTo>
                      <a:pt x="103" y="34"/>
                    </a:lnTo>
                    <a:lnTo>
                      <a:pt x="105" y="37"/>
                    </a:lnTo>
                    <a:lnTo>
                      <a:pt x="104" y="40"/>
                    </a:lnTo>
                    <a:lnTo>
                      <a:pt x="108" y="41"/>
                    </a:lnTo>
                    <a:lnTo>
                      <a:pt x="111" y="43"/>
                    </a:lnTo>
                    <a:lnTo>
                      <a:pt x="121" y="51"/>
                    </a:lnTo>
                    <a:lnTo>
                      <a:pt x="119" y="57"/>
                    </a:lnTo>
                    <a:lnTo>
                      <a:pt x="126" y="61"/>
                    </a:lnTo>
                    <a:lnTo>
                      <a:pt x="126" y="70"/>
                    </a:lnTo>
                    <a:lnTo>
                      <a:pt x="129" y="78"/>
                    </a:lnTo>
                    <a:lnTo>
                      <a:pt x="129" y="86"/>
                    </a:lnTo>
                    <a:lnTo>
                      <a:pt x="130" y="87"/>
                    </a:lnTo>
                    <a:lnTo>
                      <a:pt x="128" y="90"/>
                    </a:lnTo>
                    <a:lnTo>
                      <a:pt x="142" y="97"/>
                    </a:lnTo>
                    <a:lnTo>
                      <a:pt x="139" y="105"/>
                    </a:lnTo>
                    <a:lnTo>
                      <a:pt x="142" y="109"/>
                    </a:lnTo>
                    <a:lnTo>
                      <a:pt x="146" y="111"/>
                    </a:lnTo>
                    <a:lnTo>
                      <a:pt x="149" y="108"/>
                    </a:lnTo>
                    <a:lnTo>
                      <a:pt x="153" y="108"/>
                    </a:lnTo>
                    <a:lnTo>
                      <a:pt x="147" y="126"/>
                    </a:lnTo>
                    <a:lnTo>
                      <a:pt x="149" y="133"/>
                    </a:lnTo>
                    <a:lnTo>
                      <a:pt x="145" y="142"/>
                    </a:lnTo>
                    <a:lnTo>
                      <a:pt x="147" y="146"/>
                    </a:lnTo>
                    <a:lnTo>
                      <a:pt x="151" y="158"/>
                    </a:lnTo>
                    <a:lnTo>
                      <a:pt x="149" y="162"/>
                    </a:lnTo>
                    <a:lnTo>
                      <a:pt x="145" y="163"/>
                    </a:lnTo>
                    <a:lnTo>
                      <a:pt x="141" y="162"/>
                    </a:lnTo>
                    <a:lnTo>
                      <a:pt x="136" y="167"/>
                    </a:lnTo>
                    <a:lnTo>
                      <a:pt x="138" y="171"/>
                    </a:lnTo>
                    <a:lnTo>
                      <a:pt x="143" y="172"/>
                    </a:lnTo>
                    <a:lnTo>
                      <a:pt x="152" y="184"/>
                    </a:lnTo>
                    <a:lnTo>
                      <a:pt x="151" y="201"/>
                    </a:lnTo>
                    <a:lnTo>
                      <a:pt x="154" y="206"/>
                    </a:lnTo>
                    <a:lnTo>
                      <a:pt x="147" y="207"/>
                    </a:lnTo>
                    <a:lnTo>
                      <a:pt x="139" y="206"/>
                    </a:lnTo>
                    <a:lnTo>
                      <a:pt x="132" y="202"/>
                    </a:lnTo>
                    <a:lnTo>
                      <a:pt x="129" y="196"/>
                    </a:lnTo>
                    <a:lnTo>
                      <a:pt x="135" y="183"/>
                    </a:lnTo>
                    <a:lnTo>
                      <a:pt x="134" y="179"/>
                    </a:lnTo>
                    <a:lnTo>
                      <a:pt x="129" y="179"/>
                    </a:lnTo>
                    <a:lnTo>
                      <a:pt x="118" y="176"/>
                    </a:lnTo>
                    <a:lnTo>
                      <a:pt x="115" y="177"/>
                    </a:lnTo>
                    <a:lnTo>
                      <a:pt x="108" y="172"/>
                    </a:lnTo>
                    <a:lnTo>
                      <a:pt x="106" y="176"/>
                    </a:lnTo>
                    <a:lnTo>
                      <a:pt x="102" y="176"/>
                    </a:lnTo>
                    <a:lnTo>
                      <a:pt x="98" y="171"/>
                    </a:lnTo>
                    <a:lnTo>
                      <a:pt x="97" y="172"/>
                    </a:lnTo>
                    <a:lnTo>
                      <a:pt x="91" y="164"/>
                    </a:lnTo>
                    <a:lnTo>
                      <a:pt x="87" y="167"/>
                    </a:lnTo>
                    <a:lnTo>
                      <a:pt x="81" y="164"/>
                    </a:lnTo>
                    <a:lnTo>
                      <a:pt x="78" y="162"/>
                    </a:lnTo>
                    <a:lnTo>
                      <a:pt x="73" y="161"/>
                    </a:lnTo>
                    <a:lnTo>
                      <a:pt x="63" y="151"/>
                    </a:lnTo>
                    <a:lnTo>
                      <a:pt x="59" y="149"/>
                    </a:lnTo>
                    <a:lnTo>
                      <a:pt x="60" y="144"/>
                    </a:lnTo>
                    <a:lnTo>
                      <a:pt x="58" y="140"/>
                    </a:lnTo>
                    <a:lnTo>
                      <a:pt x="58" y="130"/>
                    </a:lnTo>
                    <a:lnTo>
                      <a:pt x="55" y="128"/>
                    </a:lnTo>
                    <a:lnTo>
                      <a:pt x="52" y="129"/>
                    </a:lnTo>
                    <a:lnTo>
                      <a:pt x="46" y="125"/>
                    </a:lnTo>
                    <a:lnTo>
                      <a:pt x="42" y="126"/>
                    </a:lnTo>
                    <a:lnTo>
                      <a:pt x="38" y="123"/>
                    </a:lnTo>
                    <a:lnTo>
                      <a:pt x="39" y="121"/>
                    </a:lnTo>
                    <a:lnTo>
                      <a:pt x="36" y="117"/>
                    </a:lnTo>
                    <a:lnTo>
                      <a:pt x="22" y="103"/>
                    </a:lnTo>
                    <a:lnTo>
                      <a:pt x="22" y="101"/>
                    </a:lnTo>
                    <a:lnTo>
                      <a:pt x="24" y="95"/>
                    </a:lnTo>
                    <a:lnTo>
                      <a:pt x="14" y="87"/>
                    </a:lnTo>
                    <a:lnTo>
                      <a:pt x="14" y="82"/>
                    </a:lnTo>
                    <a:lnTo>
                      <a:pt x="12" y="77"/>
                    </a:lnTo>
                    <a:lnTo>
                      <a:pt x="5" y="76"/>
                    </a:lnTo>
                    <a:lnTo>
                      <a:pt x="3" y="70"/>
                    </a:lnTo>
                    <a:lnTo>
                      <a:pt x="4" y="67"/>
                    </a:lnTo>
                    <a:lnTo>
                      <a:pt x="0" y="65"/>
                    </a:lnTo>
                    <a:lnTo>
                      <a:pt x="4" y="59"/>
                    </a:lnTo>
                    <a:lnTo>
                      <a:pt x="2" y="58"/>
                    </a:lnTo>
                    <a:lnTo>
                      <a:pt x="8" y="51"/>
                    </a:lnTo>
                    <a:lnTo>
                      <a:pt x="8" y="48"/>
                    </a:lnTo>
                    <a:lnTo>
                      <a:pt x="11" y="47"/>
                    </a:lnTo>
                    <a:lnTo>
                      <a:pt x="11" y="44"/>
                    </a:lnTo>
                    <a:lnTo>
                      <a:pt x="8" y="40"/>
                    </a:lnTo>
                    <a:lnTo>
                      <a:pt x="11" y="40"/>
                    </a:lnTo>
                    <a:lnTo>
                      <a:pt x="14" y="40"/>
                    </a:lnTo>
                    <a:lnTo>
                      <a:pt x="15" y="37"/>
                    </a:lnTo>
                    <a:lnTo>
                      <a:pt x="19" y="40"/>
                    </a:lnTo>
                    <a:lnTo>
                      <a:pt x="24" y="34"/>
                    </a:lnTo>
                    <a:lnTo>
                      <a:pt x="28" y="37"/>
                    </a:lnTo>
                    <a:lnTo>
                      <a:pt x="33" y="29"/>
                    </a:lnTo>
                    <a:lnTo>
                      <a:pt x="36" y="29"/>
                    </a:lnTo>
                    <a:lnTo>
                      <a:pt x="38" y="32"/>
                    </a:lnTo>
                    <a:lnTo>
                      <a:pt x="52" y="40"/>
                    </a:lnTo>
                    <a:lnTo>
                      <a:pt x="54" y="42"/>
                    </a:lnTo>
                    <a:lnTo>
                      <a:pt x="55" y="41"/>
                    </a:lnTo>
                    <a:lnTo>
                      <a:pt x="53" y="35"/>
                    </a:lnTo>
                    <a:lnTo>
                      <a:pt x="54" y="25"/>
                    </a:lnTo>
                    <a:lnTo>
                      <a:pt x="57" y="18"/>
                    </a:lnTo>
                    <a:lnTo>
                      <a:pt x="57" y="10"/>
                    </a:lnTo>
                    <a:lnTo>
                      <a:pt x="58" y="9"/>
                    </a:lnTo>
                    <a:lnTo>
                      <a:pt x="60" y="10"/>
                    </a:lnTo>
                    <a:lnTo>
                      <a:pt x="6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 name="Freeform 54"/>
              <p:cNvSpPr>
                <a:spLocks/>
              </p:cNvSpPr>
              <p:nvPr/>
            </p:nvSpPr>
            <p:spPr bwMode="auto">
              <a:xfrm>
                <a:off x="2870201" y="5840413"/>
                <a:ext cx="244475" cy="328612"/>
              </a:xfrm>
              <a:custGeom>
                <a:avLst/>
                <a:gdLst>
                  <a:gd name="T0" fmla="*/ 70 w 154"/>
                  <a:gd name="T1" fmla="*/ 0 h 207"/>
                  <a:gd name="T2" fmla="*/ 74 w 154"/>
                  <a:gd name="T3" fmla="*/ 4 h 207"/>
                  <a:gd name="T4" fmla="*/ 80 w 154"/>
                  <a:gd name="T5" fmla="*/ 4 h 207"/>
                  <a:gd name="T6" fmla="*/ 91 w 154"/>
                  <a:gd name="T7" fmla="*/ 5 h 207"/>
                  <a:gd name="T8" fmla="*/ 90 w 154"/>
                  <a:gd name="T9" fmla="*/ 9 h 207"/>
                  <a:gd name="T10" fmla="*/ 78 w 154"/>
                  <a:gd name="T11" fmla="*/ 12 h 207"/>
                  <a:gd name="T12" fmla="*/ 87 w 154"/>
                  <a:gd name="T13" fmla="*/ 12 h 207"/>
                  <a:gd name="T14" fmla="*/ 92 w 154"/>
                  <a:gd name="T15" fmla="*/ 14 h 207"/>
                  <a:gd name="T16" fmla="*/ 89 w 154"/>
                  <a:gd name="T17" fmla="*/ 18 h 207"/>
                  <a:gd name="T18" fmla="*/ 94 w 154"/>
                  <a:gd name="T19" fmla="*/ 17 h 207"/>
                  <a:gd name="T20" fmla="*/ 92 w 154"/>
                  <a:gd name="T21" fmla="*/ 23 h 207"/>
                  <a:gd name="T22" fmla="*/ 103 w 154"/>
                  <a:gd name="T23" fmla="*/ 34 h 207"/>
                  <a:gd name="T24" fmla="*/ 108 w 154"/>
                  <a:gd name="T25" fmla="*/ 41 h 207"/>
                  <a:gd name="T26" fmla="*/ 119 w 154"/>
                  <a:gd name="T27" fmla="*/ 57 h 207"/>
                  <a:gd name="T28" fmla="*/ 129 w 154"/>
                  <a:gd name="T29" fmla="*/ 78 h 207"/>
                  <a:gd name="T30" fmla="*/ 128 w 154"/>
                  <a:gd name="T31" fmla="*/ 90 h 207"/>
                  <a:gd name="T32" fmla="*/ 142 w 154"/>
                  <a:gd name="T33" fmla="*/ 109 h 207"/>
                  <a:gd name="T34" fmla="*/ 153 w 154"/>
                  <a:gd name="T35" fmla="*/ 108 h 207"/>
                  <a:gd name="T36" fmla="*/ 145 w 154"/>
                  <a:gd name="T37" fmla="*/ 142 h 207"/>
                  <a:gd name="T38" fmla="*/ 149 w 154"/>
                  <a:gd name="T39" fmla="*/ 162 h 207"/>
                  <a:gd name="T40" fmla="*/ 136 w 154"/>
                  <a:gd name="T41" fmla="*/ 167 h 207"/>
                  <a:gd name="T42" fmla="*/ 152 w 154"/>
                  <a:gd name="T43" fmla="*/ 184 h 207"/>
                  <a:gd name="T44" fmla="*/ 147 w 154"/>
                  <a:gd name="T45" fmla="*/ 207 h 207"/>
                  <a:gd name="T46" fmla="*/ 129 w 154"/>
                  <a:gd name="T47" fmla="*/ 196 h 207"/>
                  <a:gd name="T48" fmla="*/ 129 w 154"/>
                  <a:gd name="T49" fmla="*/ 179 h 207"/>
                  <a:gd name="T50" fmla="*/ 108 w 154"/>
                  <a:gd name="T51" fmla="*/ 172 h 207"/>
                  <a:gd name="T52" fmla="*/ 98 w 154"/>
                  <a:gd name="T53" fmla="*/ 171 h 207"/>
                  <a:gd name="T54" fmla="*/ 87 w 154"/>
                  <a:gd name="T55" fmla="*/ 167 h 207"/>
                  <a:gd name="T56" fmla="*/ 73 w 154"/>
                  <a:gd name="T57" fmla="*/ 161 h 207"/>
                  <a:gd name="T58" fmla="*/ 60 w 154"/>
                  <a:gd name="T59" fmla="*/ 144 h 207"/>
                  <a:gd name="T60" fmla="*/ 55 w 154"/>
                  <a:gd name="T61" fmla="*/ 128 h 207"/>
                  <a:gd name="T62" fmla="*/ 42 w 154"/>
                  <a:gd name="T63" fmla="*/ 126 h 207"/>
                  <a:gd name="T64" fmla="*/ 36 w 154"/>
                  <a:gd name="T65" fmla="*/ 117 h 207"/>
                  <a:gd name="T66" fmla="*/ 24 w 154"/>
                  <a:gd name="T67" fmla="*/ 95 h 207"/>
                  <a:gd name="T68" fmla="*/ 12 w 154"/>
                  <a:gd name="T69" fmla="*/ 77 h 207"/>
                  <a:gd name="T70" fmla="*/ 4 w 154"/>
                  <a:gd name="T71" fmla="*/ 67 h 207"/>
                  <a:gd name="T72" fmla="*/ 2 w 154"/>
                  <a:gd name="T73" fmla="*/ 58 h 207"/>
                  <a:gd name="T74" fmla="*/ 11 w 154"/>
                  <a:gd name="T75" fmla="*/ 47 h 207"/>
                  <a:gd name="T76" fmla="*/ 11 w 154"/>
                  <a:gd name="T77" fmla="*/ 40 h 207"/>
                  <a:gd name="T78" fmla="*/ 19 w 154"/>
                  <a:gd name="T79" fmla="*/ 40 h 207"/>
                  <a:gd name="T80" fmla="*/ 33 w 154"/>
                  <a:gd name="T81" fmla="*/ 29 h 207"/>
                  <a:gd name="T82" fmla="*/ 52 w 154"/>
                  <a:gd name="T83" fmla="*/ 40 h 207"/>
                  <a:gd name="T84" fmla="*/ 53 w 154"/>
                  <a:gd name="T85" fmla="*/ 35 h 207"/>
                  <a:gd name="T86" fmla="*/ 57 w 154"/>
                  <a:gd name="T87" fmla="*/ 10 h 207"/>
                  <a:gd name="T88" fmla="*/ 64 w 154"/>
                  <a:gd name="T89"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207">
                    <a:moveTo>
                      <a:pt x="64" y="4"/>
                    </a:moveTo>
                    <a:lnTo>
                      <a:pt x="66" y="1"/>
                    </a:lnTo>
                    <a:lnTo>
                      <a:pt x="70" y="0"/>
                    </a:lnTo>
                    <a:lnTo>
                      <a:pt x="75" y="0"/>
                    </a:lnTo>
                    <a:lnTo>
                      <a:pt x="73" y="2"/>
                    </a:lnTo>
                    <a:lnTo>
                      <a:pt x="74" y="4"/>
                    </a:lnTo>
                    <a:lnTo>
                      <a:pt x="76" y="5"/>
                    </a:lnTo>
                    <a:lnTo>
                      <a:pt x="78" y="4"/>
                    </a:lnTo>
                    <a:lnTo>
                      <a:pt x="80" y="4"/>
                    </a:lnTo>
                    <a:lnTo>
                      <a:pt x="77" y="7"/>
                    </a:lnTo>
                    <a:lnTo>
                      <a:pt x="88" y="7"/>
                    </a:lnTo>
                    <a:lnTo>
                      <a:pt x="91" y="5"/>
                    </a:lnTo>
                    <a:lnTo>
                      <a:pt x="97" y="12"/>
                    </a:lnTo>
                    <a:lnTo>
                      <a:pt x="94" y="13"/>
                    </a:lnTo>
                    <a:lnTo>
                      <a:pt x="90" y="9"/>
                    </a:lnTo>
                    <a:lnTo>
                      <a:pt x="85" y="11"/>
                    </a:lnTo>
                    <a:lnTo>
                      <a:pt x="80" y="10"/>
                    </a:lnTo>
                    <a:lnTo>
                      <a:pt x="78" y="12"/>
                    </a:lnTo>
                    <a:lnTo>
                      <a:pt x="82" y="15"/>
                    </a:lnTo>
                    <a:lnTo>
                      <a:pt x="85" y="14"/>
                    </a:lnTo>
                    <a:lnTo>
                      <a:pt x="87" y="12"/>
                    </a:lnTo>
                    <a:lnTo>
                      <a:pt x="91" y="12"/>
                    </a:lnTo>
                    <a:lnTo>
                      <a:pt x="92" y="13"/>
                    </a:lnTo>
                    <a:lnTo>
                      <a:pt x="92" y="14"/>
                    </a:lnTo>
                    <a:lnTo>
                      <a:pt x="89" y="13"/>
                    </a:lnTo>
                    <a:lnTo>
                      <a:pt x="86" y="17"/>
                    </a:lnTo>
                    <a:lnTo>
                      <a:pt x="89" y="18"/>
                    </a:lnTo>
                    <a:lnTo>
                      <a:pt x="89" y="20"/>
                    </a:lnTo>
                    <a:lnTo>
                      <a:pt x="94" y="20"/>
                    </a:lnTo>
                    <a:lnTo>
                      <a:pt x="94" y="17"/>
                    </a:lnTo>
                    <a:lnTo>
                      <a:pt x="97" y="16"/>
                    </a:lnTo>
                    <a:lnTo>
                      <a:pt x="98" y="20"/>
                    </a:lnTo>
                    <a:lnTo>
                      <a:pt x="92" y="23"/>
                    </a:lnTo>
                    <a:lnTo>
                      <a:pt x="92" y="25"/>
                    </a:lnTo>
                    <a:lnTo>
                      <a:pt x="94" y="29"/>
                    </a:lnTo>
                    <a:lnTo>
                      <a:pt x="103" y="34"/>
                    </a:lnTo>
                    <a:lnTo>
                      <a:pt x="105" y="37"/>
                    </a:lnTo>
                    <a:lnTo>
                      <a:pt x="104" y="40"/>
                    </a:lnTo>
                    <a:lnTo>
                      <a:pt x="108" y="41"/>
                    </a:lnTo>
                    <a:lnTo>
                      <a:pt x="111" y="43"/>
                    </a:lnTo>
                    <a:lnTo>
                      <a:pt x="121" y="51"/>
                    </a:lnTo>
                    <a:lnTo>
                      <a:pt x="119" y="57"/>
                    </a:lnTo>
                    <a:lnTo>
                      <a:pt x="126" y="61"/>
                    </a:lnTo>
                    <a:lnTo>
                      <a:pt x="126" y="70"/>
                    </a:lnTo>
                    <a:lnTo>
                      <a:pt x="129" y="78"/>
                    </a:lnTo>
                    <a:lnTo>
                      <a:pt x="129" y="86"/>
                    </a:lnTo>
                    <a:lnTo>
                      <a:pt x="130" y="87"/>
                    </a:lnTo>
                    <a:lnTo>
                      <a:pt x="128" y="90"/>
                    </a:lnTo>
                    <a:lnTo>
                      <a:pt x="142" y="97"/>
                    </a:lnTo>
                    <a:lnTo>
                      <a:pt x="139" y="105"/>
                    </a:lnTo>
                    <a:lnTo>
                      <a:pt x="142" y="109"/>
                    </a:lnTo>
                    <a:lnTo>
                      <a:pt x="146" y="111"/>
                    </a:lnTo>
                    <a:lnTo>
                      <a:pt x="149" y="108"/>
                    </a:lnTo>
                    <a:lnTo>
                      <a:pt x="153" y="108"/>
                    </a:lnTo>
                    <a:lnTo>
                      <a:pt x="147" y="126"/>
                    </a:lnTo>
                    <a:lnTo>
                      <a:pt x="149" y="133"/>
                    </a:lnTo>
                    <a:lnTo>
                      <a:pt x="145" y="142"/>
                    </a:lnTo>
                    <a:lnTo>
                      <a:pt x="147" y="146"/>
                    </a:lnTo>
                    <a:lnTo>
                      <a:pt x="151" y="158"/>
                    </a:lnTo>
                    <a:lnTo>
                      <a:pt x="149" y="162"/>
                    </a:lnTo>
                    <a:lnTo>
                      <a:pt x="145" y="163"/>
                    </a:lnTo>
                    <a:lnTo>
                      <a:pt x="141" y="162"/>
                    </a:lnTo>
                    <a:lnTo>
                      <a:pt x="136" y="167"/>
                    </a:lnTo>
                    <a:lnTo>
                      <a:pt x="138" y="171"/>
                    </a:lnTo>
                    <a:lnTo>
                      <a:pt x="143" y="172"/>
                    </a:lnTo>
                    <a:lnTo>
                      <a:pt x="152" y="184"/>
                    </a:lnTo>
                    <a:lnTo>
                      <a:pt x="151" y="201"/>
                    </a:lnTo>
                    <a:lnTo>
                      <a:pt x="154" y="206"/>
                    </a:lnTo>
                    <a:lnTo>
                      <a:pt x="147" y="207"/>
                    </a:lnTo>
                    <a:lnTo>
                      <a:pt x="139" y="206"/>
                    </a:lnTo>
                    <a:lnTo>
                      <a:pt x="132" y="202"/>
                    </a:lnTo>
                    <a:lnTo>
                      <a:pt x="129" y="196"/>
                    </a:lnTo>
                    <a:lnTo>
                      <a:pt x="135" y="183"/>
                    </a:lnTo>
                    <a:lnTo>
                      <a:pt x="134" y="179"/>
                    </a:lnTo>
                    <a:lnTo>
                      <a:pt x="129" y="179"/>
                    </a:lnTo>
                    <a:lnTo>
                      <a:pt x="118" y="176"/>
                    </a:lnTo>
                    <a:lnTo>
                      <a:pt x="115" y="177"/>
                    </a:lnTo>
                    <a:lnTo>
                      <a:pt x="108" y="172"/>
                    </a:lnTo>
                    <a:lnTo>
                      <a:pt x="106" y="176"/>
                    </a:lnTo>
                    <a:lnTo>
                      <a:pt x="102" y="176"/>
                    </a:lnTo>
                    <a:lnTo>
                      <a:pt x="98" y="171"/>
                    </a:lnTo>
                    <a:lnTo>
                      <a:pt x="97" y="172"/>
                    </a:lnTo>
                    <a:lnTo>
                      <a:pt x="91" y="164"/>
                    </a:lnTo>
                    <a:lnTo>
                      <a:pt x="87" y="167"/>
                    </a:lnTo>
                    <a:lnTo>
                      <a:pt x="81" y="164"/>
                    </a:lnTo>
                    <a:lnTo>
                      <a:pt x="78" y="162"/>
                    </a:lnTo>
                    <a:lnTo>
                      <a:pt x="73" y="161"/>
                    </a:lnTo>
                    <a:lnTo>
                      <a:pt x="63" y="151"/>
                    </a:lnTo>
                    <a:lnTo>
                      <a:pt x="59" y="149"/>
                    </a:lnTo>
                    <a:lnTo>
                      <a:pt x="60" y="144"/>
                    </a:lnTo>
                    <a:lnTo>
                      <a:pt x="58" y="140"/>
                    </a:lnTo>
                    <a:lnTo>
                      <a:pt x="58" y="130"/>
                    </a:lnTo>
                    <a:lnTo>
                      <a:pt x="55" y="128"/>
                    </a:lnTo>
                    <a:lnTo>
                      <a:pt x="52" y="129"/>
                    </a:lnTo>
                    <a:lnTo>
                      <a:pt x="46" y="125"/>
                    </a:lnTo>
                    <a:lnTo>
                      <a:pt x="42" y="126"/>
                    </a:lnTo>
                    <a:lnTo>
                      <a:pt x="38" y="123"/>
                    </a:lnTo>
                    <a:lnTo>
                      <a:pt x="39" y="121"/>
                    </a:lnTo>
                    <a:lnTo>
                      <a:pt x="36" y="117"/>
                    </a:lnTo>
                    <a:lnTo>
                      <a:pt x="22" y="103"/>
                    </a:lnTo>
                    <a:lnTo>
                      <a:pt x="22" y="101"/>
                    </a:lnTo>
                    <a:lnTo>
                      <a:pt x="24" y="95"/>
                    </a:lnTo>
                    <a:lnTo>
                      <a:pt x="14" y="87"/>
                    </a:lnTo>
                    <a:lnTo>
                      <a:pt x="14" y="82"/>
                    </a:lnTo>
                    <a:lnTo>
                      <a:pt x="12" y="77"/>
                    </a:lnTo>
                    <a:lnTo>
                      <a:pt x="5" y="76"/>
                    </a:lnTo>
                    <a:lnTo>
                      <a:pt x="3" y="70"/>
                    </a:lnTo>
                    <a:lnTo>
                      <a:pt x="4" y="67"/>
                    </a:lnTo>
                    <a:lnTo>
                      <a:pt x="0" y="65"/>
                    </a:lnTo>
                    <a:lnTo>
                      <a:pt x="4" y="59"/>
                    </a:lnTo>
                    <a:lnTo>
                      <a:pt x="2" y="58"/>
                    </a:lnTo>
                    <a:lnTo>
                      <a:pt x="8" y="51"/>
                    </a:lnTo>
                    <a:lnTo>
                      <a:pt x="8" y="48"/>
                    </a:lnTo>
                    <a:lnTo>
                      <a:pt x="11" y="47"/>
                    </a:lnTo>
                    <a:lnTo>
                      <a:pt x="11" y="44"/>
                    </a:lnTo>
                    <a:lnTo>
                      <a:pt x="8" y="40"/>
                    </a:lnTo>
                    <a:lnTo>
                      <a:pt x="11" y="40"/>
                    </a:lnTo>
                    <a:lnTo>
                      <a:pt x="14" y="40"/>
                    </a:lnTo>
                    <a:lnTo>
                      <a:pt x="15" y="37"/>
                    </a:lnTo>
                    <a:lnTo>
                      <a:pt x="19" y="40"/>
                    </a:lnTo>
                    <a:lnTo>
                      <a:pt x="24" y="34"/>
                    </a:lnTo>
                    <a:lnTo>
                      <a:pt x="28" y="37"/>
                    </a:lnTo>
                    <a:lnTo>
                      <a:pt x="33" y="29"/>
                    </a:lnTo>
                    <a:lnTo>
                      <a:pt x="36" y="29"/>
                    </a:lnTo>
                    <a:lnTo>
                      <a:pt x="38" y="32"/>
                    </a:lnTo>
                    <a:lnTo>
                      <a:pt x="52" y="40"/>
                    </a:lnTo>
                    <a:lnTo>
                      <a:pt x="54" y="42"/>
                    </a:lnTo>
                    <a:lnTo>
                      <a:pt x="55" y="41"/>
                    </a:lnTo>
                    <a:lnTo>
                      <a:pt x="53" y="35"/>
                    </a:lnTo>
                    <a:lnTo>
                      <a:pt x="54" y="25"/>
                    </a:lnTo>
                    <a:lnTo>
                      <a:pt x="57" y="18"/>
                    </a:lnTo>
                    <a:lnTo>
                      <a:pt x="57" y="10"/>
                    </a:lnTo>
                    <a:lnTo>
                      <a:pt x="58" y="9"/>
                    </a:lnTo>
                    <a:lnTo>
                      <a:pt x="60" y="10"/>
                    </a:lnTo>
                    <a:lnTo>
                      <a:pt x="64" y="4"/>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 name="Freeform 55"/>
              <p:cNvSpPr>
                <a:spLocks/>
              </p:cNvSpPr>
              <p:nvPr/>
            </p:nvSpPr>
            <p:spPr bwMode="auto">
              <a:xfrm>
                <a:off x="2957513" y="5426075"/>
                <a:ext cx="503238" cy="781050"/>
              </a:xfrm>
              <a:custGeom>
                <a:avLst/>
                <a:gdLst>
                  <a:gd name="T0" fmla="*/ 277 w 317"/>
                  <a:gd name="T1" fmla="*/ 275 h 492"/>
                  <a:gd name="T2" fmla="*/ 288 w 317"/>
                  <a:gd name="T3" fmla="*/ 299 h 492"/>
                  <a:gd name="T4" fmla="*/ 286 w 317"/>
                  <a:gd name="T5" fmla="*/ 322 h 492"/>
                  <a:gd name="T6" fmla="*/ 288 w 317"/>
                  <a:gd name="T7" fmla="*/ 355 h 492"/>
                  <a:gd name="T8" fmla="*/ 300 w 317"/>
                  <a:gd name="T9" fmla="*/ 373 h 492"/>
                  <a:gd name="T10" fmla="*/ 312 w 317"/>
                  <a:gd name="T11" fmla="*/ 404 h 492"/>
                  <a:gd name="T12" fmla="*/ 300 w 317"/>
                  <a:gd name="T13" fmla="*/ 427 h 492"/>
                  <a:gd name="T14" fmla="*/ 290 w 317"/>
                  <a:gd name="T15" fmla="*/ 455 h 492"/>
                  <a:gd name="T16" fmla="*/ 282 w 317"/>
                  <a:gd name="T17" fmla="*/ 487 h 492"/>
                  <a:gd name="T18" fmla="*/ 253 w 317"/>
                  <a:gd name="T19" fmla="*/ 492 h 492"/>
                  <a:gd name="T20" fmla="*/ 228 w 317"/>
                  <a:gd name="T21" fmla="*/ 487 h 492"/>
                  <a:gd name="T22" fmla="*/ 223 w 317"/>
                  <a:gd name="T23" fmla="*/ 463 h 492"/>
                  <a:gd name="T24" fmla="*/ 213 w 317"/>
                  <a:gd name="T25" fmla="*/ 418 h 492"/>
                  <a:gd name="T26" fmla="*/ 205 w 317"/>
                  <a:gd name="T27" fmla="*/ 399 h 492"/>
                  <a:gd name="T28" fmla="*/ 189 w 317"/>
                  <a:gd name="T29" fmla="*/ 391 h 492"/>
                  <a:gd name="T30" fmla="*/ 171 w 317"/>
                  <a:gd name="T31" fmla="*/ 368 h 492"/>
                  <a:gd name="T32" fmla="*/ 159 w 317"/>
                  <a:gd name="T33" fmla="*/ 336 h 492"/>
                  <a:gd name="T34" fmla="*/ 148 w 317"/>
                  <a:gd name="T35" fmla="*/ 315 h 492"/>
                  <a:gd name="T36" fmla="*/ 160 w 317"/>
                  <a:gd name="T37" fmla="*/ 296 h 492"/>
                  <a:gd name="T38" fmla="*/ 160 w 317"/>
                  <a:gd name="T39" fmla="*/ 283 h 492"/>
                  <a:gd name="T40" fmla="*/ 146 w 317"/>
                  <a:gd name="T41" fmla="*/ 285 h 492"/>
                  <a:gd name="T42" fmla="*/ 127 w 317"/>
                  <a:gd name="T43" fmla="*/ 277 h 492"/>
                  <a:gd name="T44" fmla="*/ 119 w 317"/>
                  <a:gd name="T45" fmla="*/ 271 h 492"/>
                  <a:gd name="T46" fmla="*/ 94 w 317"/>
                  <a:gd name="T47" fmla="*/ 258 h 492"/>
                  <a:gd name="T48" fmla="*/ 77 w 317"/>
                  <a:gd name="T49" fmla="*/ 212 h 492"/>
                  <a:gd name="T50" fmla="*/ 74 w 317"/>
                  <a:gd name="T51" fmla="*/ 192 h 492"/>
                  <a:gd name="T52" fmla="*/ 53 w 317"/>
                  <a:gd name="T53" fmla="*/ 159 h 492"/>
                  <a:gd name="T54" fmla="*/ 47 w 317"/>
                  <a:gd name="T55" fmla="*/ 157 h 492"/>
                  <a:gd name="T56" fmla="*/ 41 w 317"/>
                  <a:gd name="T57" fmla="*/ 156 h 492"/>
                  <a:gd name="T58" fmla="*/ 34 w 317"/>
                  <a:gd name="T59" fmla="*/ 147 h 492"/>
                  <a:gd name="T60" fmla="*/ 29 w 317"/>
                  <a:gd name="T61" fmla="*/ 144 h 492"/>
                  <a:gd name="T62" fmla="*/ 24 w 317"/>
                  <a:gd name="T63" fmla="*/ 139 h 492"/>
                  <a:gd name="T64" fmla="*/ 24 w 317"/>
                  <a:gd name="T65" fmla="*/ 135 h 492"/>
                  <a:gd name="T66" fmla="*/ 0 w 317"/>
                  <a:gd name="T67" fmla="*/ 120 h 492"/>
                  <a:gd name="T68" fmla="*/ 27 w 317"/>
                  <a:gd name="T69" fmla="*/ 105 h 492"/>
                  <a:gd name="T70" fmla="*/ 37 w 317"/>
                  <a:gd name="T71" fmla="*/ 102 h 492"/>
                  <a:gd name="T72" fmla="*/ 46 w 317"/>
                  <a:gd name="T73" fmla="*/ 106 h 492"/>
                  <a:gd name="T74" fmla="*/ 43 w 317"/>
                  <a:gd name="T75" fmla="*/ 93 h 492"/>
                  <a:gd name="T76" fmla="*/ 39 w 317"/>
                  <a:gd name="T77" fmla="*/ 88 h 492"/>
                  <a:gd name="T78" fmla="*/ 53 w 317"/>
                  <a:gd name="T79" fmla="*/ 74 h 492"/>
                  <a:gd name="T80" fmla="*/ 61 w 317"/>
                  <a:gd name="T81" fmla="*/ 86 h 492"/>
                  <a:gd name="T82" fmla="*/ 65 w 317"/>
                  <a:gd name="T83" fmla="*/ 79 h 492"/>
                  <a:gd name="T84" fmla="*/ 53 w 317"/>
                  <a:gd name="T85" fmla="*/ 58 h 492"/>
                  <a:gd name="T86" fmla="*/ 53 w 317"/>
                  <a:gd name="T87" fmla="*/ 54 h 492"/>
                  <a:gd name="T88" fmla="*/ 69 w 317"/>
                  <a:gd name="T89" fmla="*/ 47 h 492"/>
                  <a:gd name="T90" fmla="*/ 46 w 317"/>
                  <a:gd name="T91" fmla="*/ 32 h 492"/>
                  <a:gd name="T92" fmla="*/ 49 w 317"/>
                  <a:gd name="T93" fmla="*/ 0 h 492"/>
                  <a:gd name="T94" fmla="*/ 115 w 317"/>
                  <a:gd name="T95" fmla="*/ 35 h 492"/>
                  <a:gd name="T96" fmla="*/ 203 w 317"/>
                  <a:gd name="T97" fmla="*/ 110 h 492"/>
                  <a:gd name="T98" fmla="*/ 254 w 317"/>
                  <a:gd name="T99" fmla="*/ 133 h 492"/>
                  <a:gd name="T100" fmla="*/ 249 w 317"/>
                  <a:gd name="T101" fmla="*/ 160 h 492"/>
                  <a:gd name="T102" fmla="*/ 255 w 317"/>
                  <a:gd name="T103" fmla="*/ 165 h 492"/>
                  <a:gd name="T104" fmla="*/ 262 w 317"/>
                  <a:gd name="T105" fmla="*/ 204 h 492"/>
                  <a:gd name="T106" fmla="*/ 272 w 317"/>
                  <a:gd name="T107" fmla="*/ 224 h 492"/>
                  <a:gd name="T108" fmla="*/ 280 w 317"/>
                  <a:gd name="T109" fmla="*/ 25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7" h="492">
                    <a:moveTo>
                      <a:pt x="282" y="258"/>
                    </a:moveTo>
                    <a:lnTo>
                      <a:pt x="281" y="262"/>
                    </a:lnTo>
                    <a:lnTo>
                      <a:pt x="282" y="267"/>
                    </a:lnTo>
                    <a:lnTo>
                      <a:pt x="276" y="272"/>
                    </a:lnTo>
                    <a:lnTo>
                      <a:pt x="277" y="275"/>
                    </a:lnTo>
                    <a:lnTo>
                      <a:pt x="283" y="276"/>
                    </a:lnTo>
                    <a:lnTo>
                      <a:pt x="282" y="281"/>
                    </a:lnTo>
                    <a:lnTo>
                      <a:pt x="286" y="284"/>
                    </a:lnTo>
                    <a:lnTo>
                      <a:pt x="286" y="293"/>
                    </a:lnTo>
                    <a:lnTo>
                      <a:pt x="288" y="299"/>
                    </a:lnTo>
                    <a:lnTo>
                      <a:pt x="293" y="303"/>
                    </a:lnTo>
                    <a:lnTo>
                      <a:pt x="293" y="306"/>
                    </a:lnTo>
                    <a:lnTo>
                      <a:pt x="288" y="315"/>
                    </a:lnTo>
                    <a:lnTo>
                      <a:pt x="290" y="321"/>
                    </a:lnTo>
                    <a:lnTo>
                      <a:pt x="286" y="322"/>
                    </a:lnTo>
                    <a:lnTo>
                      <a:pt x="283" y="330"/>
                    </a:lnTo>
                    <a:lnTo>
                      <a:pt x="285" y="338"/>
                    </a:lnTo>
                    <a:lnTo>
                      <a:pt x="278" y="346"/>
                    </a:lnTo>
                    <a:lnTo>
                      <a:pt x="277" y="352"/>
                    </a:lnTo>
                    <a:lnTo>
                      <a:pt x="288" y="355"/>
                    </a:lnTo>
                    <a:lnTo>
                      <a:pt x="292" y="357"/>
                    </a:lnTo>
                    <a:lnTo>
                      <a:pt x="292" y="362"/>
                    </a:lnTo>
                    <a:lnTo>
                      <a:pt x="295" y="366"/>
                    </a:lnTo>
                    <a:lnTo>
                      <a:pt x="295" y="369"/>
                    </a:lnTo>
                    <a:lnTo>
                      <a:pt x="300" y="373"/>
                    </a:lnTo>
                    <a:lnTo>
                      <a:pt x="309" y="375"/>
                    </a:lnTo>
                    <a:lnTo>
                      <a:pt x="313" y="381"/>
                    </a:lnTo>
                    <a:lnTo>
                      <a:pt x="317" y="397"/>
                    </a:lnTo>
                    <a:lnTo>
                      <a:pt x="315" y="402"/>
                    </a:lnTo>
                    <a:lnTo>
                      <a:pt x="312" y="404"/>
                    </a:lnTo>
                    <a:lnTo>
                      <a:pt x="306" y="404"/>
                    </a:lnTo>
                    <a:lnTo>
                      <a:pt x="303" y="410"/>
                    </a:lnTo>
                    <a:lnTo>
                      <a:pt x="302" y="418"/>
                    </a:lnTo>
                    <a:lnTo>
                      <a:pt x="304" y="422"/>
                    </a:lnTo>
                    <a:lnTo>
                      <a:pt x="300" y="427"/>
                    </a:lnTo>
                    <a:lnTo>
                      <a:pt x="296" y="429"/>
                    </a:lnTo>
                    <a:lnTo>
                      <a:pt x="294" y="434"/>
                    </a:lnTo>
                    <a:lnTo>
                      <a:pt x="296" y="440"/>
                    </a:lnTo>
                    <a:lnTo>
                      <a:pt x="293" y="450"/>
                    </a:lnTo>
                    <a:lnTo>
                      <a:pt x="290" y="455"/>
                    </a:lnTo>
                    <a:lnTo>
                      <a:pt x="298" y="474"/>
                    </a:lnTo>
                    <a:lnTo>
                      <a:pt x="295" y="478"/>
                    </a:lnTo>
                    <a:lnTo>
                      <a:pt x="292" y="479"/>
                    </a:lnTo>
                    <a:lnTo>
                      <a:pt x="286" y="484"/>
                    </a:lnTo>
                    <a:lnTo>
                      <a:pt x="282" y="487"/>
                    </a:lnTo>
                    <a:lnTo>
                      <a:pt x="278" y="486"/>
                    </a:lnTo>
                    <a:lnTo>
                      <a:pt x="273" y="487"/>
                    </a:lnTo>
                    <a:lnTo>
                      <a:pt x="270" y="486"/>
                    </a:lnTo>
                    <a:lnTo>
                      <a:pt x="261" y="491"/>
                    </a:lnTo>
                    <a:lnTo>
                      <a:pt x="253" y="492"/>
                    </a:lnTo>
                    <a:lnTo>
                      <a:pt x="251" y="491"/>
                    </a:lnTo>
                    <a:lnTo>
                      <a:pt x="241" y="490"/>
                    </a:lnTo>
                    <a:lnTo>
                      <a:pt x="237" y="488"/>
                    </a:lnTo>
                    <a:lnTo>
                      <a:pt x="232" y="490"/>
                    </a:lnTo>
                    <a:lnTo>
                      <a:pt x="228" y="487"/>
                    </a:lnTo>
                    <a:lnTo>
                      <a:pt x="227" y="483"/>
                    </a:lnTo>
                    <a:lnTo>
                      <a:pt x="226" y="474"/>
                    </a:lnTo>
                    <a:lnTo>
                      <a:pt x="223" y="473"/>
                    </a:lnTo>
                    <a:lnTo>
                      <a:pt x="222" y="468"/>
                    </a:lnTo>
                    <a:lnTo>
                      <a:pt x="223" y="463"/>
                    </a:lnTo>
                    <a:lnTo>
                      <a:pt x="220" y="455"/>
                    </a:lnTo>
                    <a:lnTo>
                      <a:pt x="222" y="448"/>
                    </a:lnTo>
                    <a:lnTo>
                      <a:pt x="219" y="442"/>
                    </a:lnTo>
                    <a:lnTo>
                      <a:pt x="217" y="422"/>
                    </a:lnTo>
                    <a:lnTo>
                      <a:pt x="213" y="418"/>
                    </a:lnTo>
                    <a:lnTo>
                      <a:pt x="210" y="410"/>
                    </a:lnTo>
                    <a:lnTo>
                      <a:pt x="211" y="406"/>
                    </a:lnTo>
                    <a:lnTo>
                      <a:pt x="208" y="402"/>
                    </a:lnTo>
                    <a:lnTo>
                      <a:pt x="208" y="399"/>
                    </a:lnTo>
                    <a:lnTo>
                      <a:pt x="205" y="399"/>
                    </a:lnTo>
                    <a:lnTo>
                      <a:pt x="201" y="399"/>
                    </a:lnTo>
                    <a:lnTo>
                      <a:pt x="198" y="399"/>
                    </a:lnTo>
                    <a:lnTo>
                      <a:pt x="195" y="395"/>
                    </a:lnTo>
                    <a:lnTo>
                      <a:pt x="193" y="395"/>
                    </a:lnTo>
                    <a:lnTo>
                      <a:pt x="189" y="391"/>
                    </a:lnTo>
                    <a:lnTo>
                      <a:pt x="180" y="389"/>
                    </a:lnTo>
                    <a:lnTo>
                      <a:pt x="180" y="378"/>
                    </a:lnTo>
                    <a:lnTo>
                      <a:pt x="176" y="375"/>
                    </a:lnTo>
                    <a:lnTo>
                      <a:pt x="173" y="373"/>
                    </a:lnTo>
                    <a:lnTo>
                      <a:pt x="171" y="368"/>
                    </a:lnTo>
                    <a:lnTo>
                      <a:pt x="168" y="367"/>
                    </a:lnTo>
                    <a:lnTo>
                      <a:pt x="163" y="357"/>
                    </a:lnTo>
                    <a:lnTo>
                      <a:pt x="162" y="348"/>
                    </a:lnTo>
                    <a:lnTo>
                      <a:pt x="158" y="345"/>
                    </a:lnTo>
                    <a:lnTo>
                      <a:pt x="159" y="336"/>
                    </a:lnTo>
                    <a:lnTo>
                      <a:pt x="160" y="333"/>
                    </a:lnTo>
                    <a:lnTo>
                      <a:pt x="158" y="329"/>
                    </a:lnTo>
                    <a:lnTo>
                      <a:pt x="158" y="324"/>
                    </a:lnTo>
                    <a:lnTo>
                      <a:pt x="150" y="320"/>
                    </a:lnTo>
                    <a:lnTo>
                      <a:pt x="148" y="315"/>
                    </a:lnTo>
                    <a:lnTo>
                      <a:pt x="148" y="308"/>
                    </a:lnTo>
                    <a:lnTo>
                      <a:pt x="155" y="303"/>
                    </a:lnTo>
                    <a:lnTo>
                      <a:pt x="156" y="299"/>
                    </a:lnTo>
                    <a:lnTo>
                      <a:pt x="158" y="299"/>
                    </a:lnTo>
                    <a:lnTo>
                      <a:pt x="160" y="296"/>
                    </a:lnTo>
                    <a:lnTo>
                      <a:pt x="165" y="295"/>
                    </a:lnTo>
                    <a:lnTo>
                      <a:pt x="165" y="292"/>
                    </a:lnTo>
                    <a:lnTo>
                      <a:pt x="161" y="290"/>
                    </a:lnTo>
                    <a:lnTo>
                      <a:pt x="163" y="286"/>
                    </a:lnTo>
                    <a:lnTo>
                      <a:pt x="160" y="283"/>
                    </a:lnTo>
                    <a:lnTo>
                      <a:pt x="160" y="281"/>
                    </a:lnTo>
                    <a:lnTo>
                      <a:pt x="159" y="279"/>
                    </a:lnTo>
                    <a:lnTo>
                      <a:pt x="150" y="282"/>
                    </a:lnTo>
                    <a:lnTo>
                      <a:pt x="149" y="284"/>
                    </a:lnTo>
                    <a:lnTo>
                      <a:pt x="146" y="285"/>
                    </a:lnTo>
                    <a:lnTo>
                      <a:pt x="142" y="282"/>
                    </a:lnTo>
                    <a:lnTo>
                      <a:pt x="137" y="283"/>
                    </a:lnTo>
                    <a:lnTo>
                      <a:pt x="135" y="287"/>
                    </a:lnTo>
                    <a:lnTo>
                      <a:pt x="134" y="287"/>
                    </a:lnTo>
                    <a:lnTo>
                      <a:pt x="127" y="277"/>
                    </a:lnTo>
                    <a:lnTo>
                      <a:pt x="129" y="273"/>
                    </a:lnTo>
                    <a:lnTo>
                      <a:pt x="129" y="266"/>
                    </a:lnTo>
                    <a:lnTo>
                      <a:pt x="126" y="263"/>
                    </a:lnTo>
                    <a:lnTo>
                      <a:pt x="124" y="262"/>
                    </a:lnTo>
                    <a:lnTo>
                      <a:pt x="119" y="271"/>
                    </a:lnTo>
                    <a:lnTo>
                      <a:pt x="116" y="271"/>
                    </a:lnTo>
                    <a:lnTo>
                      <a:pt x="111" y="259"/>
                    </a:lnTo>
                    <a:lnTo>
                      <a:pt x="105" y="264"/>
                    </a:lnTo>
                    <a:lnTo>
                      <a:pt x="99" y="267"/>
                    </a:lnTo>
                    <a:lnTo>
                      <a:pt x="94" y="258"/>
                    </a:lnTo>
                    <a:lnTo>
                      <a:pt x="91" y="255"/>
                    </a:lnTo>
                    <a:lnTo>
                      <a:pt x="88" y="248"/>
                    </a:lnTo>
                    <a:lnTo>
                      <a:pt x="86" y="247"/>
                    </a:lnTo>
                    <a:lnTo>
                      <a:pt x="74" y="221"/>
                    </a:lnTo>
                    <a:lnTo>
                      <a:pt x="77" y="212"/>
                    </a:lnTo>
                    <a:lnTo>
                      <a:pt x="73" y="205"/>
                    </a:lnTo>
                    <a:lnTo>
                      <a:pt x="69" y="201"/>
                    </a:lnTo>
                    <a:lnTo>
                      <a:pt x="69" y="197"/>
                    </a:lnTo>
                    <a:lnTo>
                      <a:pt x="74" y="197"/>
                    </a:lnTo>
                    <a:lnTo>
                      <a:pt x="74" y="192"/>
                    </a:lnTo>
                    <a:lnTo>
                      <a:pt x="79" y="185"/>
                    </a:lnTo>
                    <a:lnTo>
                      <a:pt x="78" y="177"/>
                    </a:lnTo>
                    <a:lnTo>
                      <a:pt x="53" y="157"/>
                    </a:lnTo>
                    <a:lnTo>
                      <a:pt x="53" y="158"/>
                    </a:lnTo>
                    <a:lnTo>
                      <a:pt x="53" y="159"/>
                    </a:lnTo>
                    <a:lnTo>
                      <a:pt x="53" y="160"/>
                    </a:lnTo>
                    <a:lnTo>
                      <a:pt x="52" y="160"/>
                    </a:lnTo>
                    <a:lnTo>
                      <a:pt x="49" y="158"/>
                    </a:lnTo>
                    <a:lnTo>
                      <a:pt x="49" y="158"/>
                    </a:lnTo>
                    <a:lnTo>
                      <a:pt x="47" y="157"/>
                    </a:lnTo>
                    <a:lnTo>
                      <a:pt x="46" y="158"/>
                    </a:lnTo>
                    <a:lnTo>
                      <a:pt x="45" y="158"/>
                    </a:lnTo>
                    <a:lnTo>
                      <a:pt x="44" y="157"/>
                    </a:lnTo>
                    <a:lnTo>
                      <a:pt x="43" y="156"/>
                    </a:lnTo>
                    <a:lnTo>
                      <a:pt x="41" y="156"/>
                    </a:lnTo>
                    <a:lnTo>
                      <a:pt x="40" y="154"/>
                    </a:lnTo>
                    <a:lnTo>
                      <a:pt x="38" y="152"/>
                    </a:lnTo>
                    <a:lnTo>
                      <a:pt x="37" y="149"/>
                    </a:lnTo>
                    <a:lnTo>
                      <a:pt x="36" y="148"/>
                    </a:lnTo>
                    <a:lnTo>
                      <a:pt x="34" y="147"/>
                    </a:lnTo>
                    <a:lnTo>
                      <a:pt x="33" y="147"/>
                    </a:lnTo>
                    <a:lnTo>
                      <a:pt x="32" y="147"/>
                    </a:lnTo>
                    <a:lnTo>
                      <a:pt x="32" y="146"/>
                    </a:lnTo>
                    <a:lnTo>
                      <a:pt x="31" y="146"/>
                    </a:lnTo>
                    <a:lnTo>
                      <a:pt x="29" y="144"/>
                    </a:lnTo>
                    <a:lnTo>
                      <a:pt x="28" y="142"/>
                    </a:lnTo>
                    <a:lnTo>
                      <a:pt x="27" y="141"/>
                    </a:lnTo>
                    <a:lnTo>
                      <a:pt x="26" y="140"/>
                    </a:lnTo>
                    <a:lnTo>
                      <a:pt x="25" y="138"/>
                    </a:lnTo>
                    <a:lnTo>
                      <a:pt x="24" y="139"/>
                    </a:lnTo>
                    <a:lnTo>
                      <a:pt x="23" y="140"/>
                    </a:lnTo>
                    <a:lnTo>
                      <a:pt x="21" y="141"/>
                    </a:lnTo>
                    <a:lnTo>
                      <a:pt x="20" y="138"/>
                    </a:lnTo>
                    <a:lnTo>
                      <a:pt x="24" y="136"/>
                    </a:lnTo>
                    <a:lnTo>
                      <a:pt x="24" y="135"/>
                    </a:lnTo>
                    <a:lnTo>
                      <a:pt x="16" y="130"/>
                    </a:lnTo>
                    <a:lnTo>
                      <a:pt x="20" y="125"/>
                    </a:lnTo>
                    <a:lnTo>
                      <a:pt x="15" y="122"/>
                    </a:lnTo>
                    <a:lnTo>
                      <a:pt x="11" y="127"/>
                    </a:lnTo>
                    <a:lnTo>
                      <a:pt x="0" y="120"/>
                    </a:lnTo>
                    <a:lnTo>
                      <a:pt x="7" y="116"/>
                    </a:lnTo>
                    <a:lnTo>
                      <a:pt x="26" y="91"/>
                    </a:lnTo>
                    <a:lnTo>
                      <a:pt x="29" y="96"/>
                    </a:lnTo>
                    <a:lnTo>
                      <a:pt x="24" y="102"/>
                    </a:lnTo>
                    <a:lnTo>
                      <a:pt x="27" y="105"/>
                    </a:lnTo>
                    <a:lnTo>
                      <a:pt x="24" y="109"/>
                    </a:lnTo>
                    <a:lnTo>
                      <a:pt x="28" y="111"/>
                    </a:lnTo>
                    <a:lnTo>
                      <a:pt x="34" y="103"/>
                    </a:lnTo>
                    <a:lnTo>
                      <a:pt x="37" y="104"/>
                    </a:lnTo>
                    <a:lnTo>
                      <a:pt x="37" y="102"/>
                    </a:lnTo>
                    <a:lnTo>
                      <a:pt x="39" y="102"/>
                    </a:lnTo>
                    <a:lnTo>
                      <a:pt x="38" y="105"/>
                    </a:lnTo>
                    <a:lnTo>
                      <a:pt x="39" y="106"/>
                    </a:lnTo>
                    <a:lnTo>
                      <a:pt x="43" y="105"/>
                    </a:lnTo>
                    <a:lnTo>
                      <a:pt x="46" y="106"/>
                    </a:lnTo>
                    <a:lnTo>
                      <a:pt x="48" y="104"/>
                    </a:lnTo>
                    <a:lnTo>
                      <a:pt x="48" y="98"/>
                    </a:lnTo>
                    <a:lnTo>
                      <a:pt x="53" y="93"/>
                    </a:lnTo>
                    <a:lnTo>
                      <a:pt x="50" y="91"/>
                    </a:lnTo>
                    <a:lnTo>
                      <a:pt x="43" y="93"/>
                    </a:lnTo>
                    <a:lnTo>
                      <a:pt x="37" y="97"/>
                    </a:lnTo>
                    <a:lnTo>
                      <a:pt x="36" y="94"/>
                    </a:lnTo>
                    <a:lnTo>
                      <a:pt x="40" y="91"/>
                    </a:lnTo>
                    <a:lnTo>
                      <a:pt x="38" y="89"/>
                    </a:lnTo>
                    <a:lnTo>
                      <a:pt x="39" y="88"/>
                    </a:lnTo>
                    <a:lnTo>
                      <a:pt x="29" y="73"/>
                    </a:lnTo>
                    <a:lnTo>
                      <a:pt x="35" y="63"/>
                    </a:lnTo>
                    <a:lnTo>
                      <a:pt x="51" y="72"/>
                    </a:lnTo>
                    <a:lnTo>
                      <a:pt x="51" y="72"/>
                    </a:lnTo>
                    <a:lnTo>
                      <a:pt x="53" y="74"/>
                    </a:lnTo>
                    <a:lnTo>
                      <a:pt x="58" y="78"/>
                    </a:lnTo>
                    <a:lnTo>
                      <a:pt x="58" y="78"/>
                    </a:lnTo>
                    <a:lnTo>
                      <a:pt x="59" y="79"/>
                    </a:lnTo>
                    <a:lnTo>
                      <a:pt x="56" y="82"/>
                    </a:lnTo>
                    <a:lnTo>
                      <a:pt x="61" y="86"/>
                    </a:lnTo>
                    <a:lnTo>
                      <a:pt x="64" y="82"/>
                    </a:lnTo>
                    <a:lnTo>
                      <a:pt x="61" y="80"/>
                    </a:lnTo>
                    <a:lnTo>
                      <a:pt x="62" y="79"/>
                    </a:lnTo>
                    <a:lnTo>
                      <a:pt x="64" y="81"/>
                    </a:lnTo>
                    <a:lnTo>
                      <a:pt x="65" y="79"/>
                    </a:lnTo>
                    <a:lnTo>
                      <a:pt x="64" y="78"/>
                    </a:lnTo>
                    <a:lnTo>
                      <a:pt x="66" y="70"/>
                    </a:lnTo>
                    <a:lnTo>
                      <a:pt x="53" y="62"/>
                    </a:lnTo>
                    <a:lnTo>
                      <a:pt x="51" y="62"/>
                    </a:lnTo>
                    <a:lnTo>
                      <a:pt x="53" y="58"/>
                    </a:lnTo>
                    <a:lnTo>
                      <a:pt x="53" y="56"/>
                    </a:lnTo>
                    <a:lnTo>
                      <a:pt x="53" y="56"/>
                    </a:lnTo>
                    <a:lnTo>
                      <a:pt x="53" y="56"/>
                    </a:lnTo>
                    <a:lnTo>
                      <a:pt x="53" y="55"/>
                    </a:lnTo>
                    <a:lnTo>
                      <a:pt x="53" y="54"/>
                    </a:lnTo>
                    <a:lnTo>
                      <a:pt x="63" y="57"/>
                    </a:lnTo>
                    <a:lnTo>
                      <a:pt x="64" y="57"/>
                    </a:lnTo>
                    <a:lnTo>
                      <a:pt x="67" y="47"/>
                    </a:lnTo>
                    <a:lnTo>
                      <a:pt x="69" y="48"/>
                    </a:lnTo>
                    <a:lnTo>
                      <a:pt x="69" y="47"/>
                    </a:lnTo>
                    <a:lnTo>
                      <a:pt x="68" y="46"/>
                    </a:lnTo>
                    <a:lnTo>
                      <a:pt x="67" y="46"/>
                    </a:lnTo>
                    <a:lnTo>
                      <a:pt x="68" y="44"/>
                    </a:lnTo>
                    <a:lnTo>
                      <a:pt x="53" y="36"/>
                    </a:lnTo>
                    <a:lnTo>
                      <a:pt x="46" y="32"/>
                    </a:lnTo>
                    <a:lnTo>
                      <a:pt x="53" y="21"/>
                    </a:lnTo>
                    <a:lnTo>
                      <a:pt x="53" y="20"/>
                    </a:lnTo>
                    <a:lnTo>
                      <a:pt x="53" y="19"/>
                    </a:lnTo>
                    <a:lnTo>
                      <a:pt x="49" y="16"/>
                    </a:lnTo>
                    <a:lnTo>
                      <a:pt x="49" y="0"/>
                    </a:lnTo>
                    <a:lnTo>
                      <a:pt x="53" y="2"/>
                    </a:lnTo>
                    <a:lnTo>
                      <a:pt x="80" y="18"/>
                    </a:lnTo>
                    <a:lnTo>
                      <a:pt x="86" y="19"/>
                    </a:lnTo>
                    <a:lnTo>
                      <a:pt x="96" y="24"/>
                    </a:lnTo>
                    <a:lnTo>
                      <a:pt x="115" y="35"/>
                    </a:lnTo>
                    <a:lnTo>
                      <a:pt x="171" y="82"/>
                    </a:lnTo>
                    <a:lnTo>
                      <a:pt x="173" y="86"/>
                    </a:lnTo>
                    <a:lnTo>
                      <a:pt x="175" y="85"/>
                    </a:lnTo>
                    <a:lnTo>
                      <a:pt x="176" y="86"/>
                    </a:lnTo>
                    <a:lnTo>
                      <a:pt x="203" y="110"/>
                    </a:lnTo>
                    <a:lnTo>
                      <a:pt x="207" y="109"/>
                    </a:lnTo>
                    <a:lnTo>
                      <a:pt x="216" y="97"/>
                    </a:lnTo>
                    <a:lnTo>
                      <a:pt x="220" y="98"/>
                    </a:lnTo>
                    <a:lnTo>
                      <a:pt x="254" y="128"/>
                    </a:lnTo>
                    <a:lnTo>
                      <a:pt x="254" y="133"/>
                    </a:lnTo>
                    <a:lnTo>
                      <a:pt x="252" y="141"/>
                    </a:lnTo>
                    <a:lnTo>
                      <a:pt x="254" y="143"/>
                    </a:lnTo>
                    <a:lnTo>
                      <a:pt x="253" y="149"/>
                    </a:lnTo>
                    <a:lnTo>
                      <a:pt x="248" y="154"/>
                    </a:lnTo>
                    <a:lnTo>
                      <a:pt x="249" y="160"/>
                    </a:lnTo>
                    <a:lnTo>
                      <a:pt x="250" y="161"/>
                    </a:lnTo>
                    <a:lnTo>
                      <a:pt x="250" y="162"/>
                    </a:lnTo>
                    <a:lnTo>
                      <a:pt x="252" y="162"/>
                    </a:lnTo>
                    <a:lnTo>
                      <a:pt x="252" y="165"/>
                    </a:lnTo>
                    <a:lnTo>
                      <a:pt x="255" y="165"/>
                    </a:lnTo>
                    <a:lnTo>
                      <a:pt x="253" y="171"/>
                    </a:lnTo>
                    <a:lnTo>
                      <a:pt x="258" y="177"/>
                    </a:lnTo>
                    <a:lnTo>
                      <a:pt x="255" y="180"/>
                    </a:lnTo>
                    <a:lnTo>
                      <a:pt x="255" y="189"/>
                    </a:lnTo>
                    <a:lnTo>
                      <a:pt x="262" y="204"/>
                    </a:lnTo>
                    <a:lnTo>
                      <a:pt x="259" y="208"/>
                    </a:lnTo>
                    <a:lnTo>
                      <a:pt x="263" y="215"/>
                    </a:lnTo>
                    <a:lnTo>
                      <a:pt x="267" y="215"/>
                    </a:lnTo>
                    <a:lnTo>
                      <a:pt x="273" y="219"/>
                    </a:lnTo>
                    <a:lnTo>
                      <a:pt x="272" y="224"/>
                    </a:lnTo>
                    <a:lnTo>
                      <a:pt x="273" y="227"/>
                    </a:lnTo>
                    <a:lnTo>
                      <a:pt x="272" y="231"/>
                    </a:lnTo>
                    <a:lnTo>
                      <a:pt x="282" y="247"/>
                    </a:lnTo>
                    <a:lnTo>
                      <a:pt x="280" y="248"/>
                    </a:lnTo>
                    <a:lnTo>
                      <a:pt x="280" y="255"/>
                    </a:lnTo>
                    <a:lnTo>
                      <a:pt x="282" y="257"/>
                    </a:lnTo>
                    <a:lnTo>
                      <a:pt x="28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 name="Freeform 56"/>
              <p:cNvSpPr>
                <a:spLocks/>
              </p:cNvSpPr>
              <p:nvPr/>
            </p:nvSpPr>
            <p:spPr bwMode="auto">
              <a:xfrm>
                <a:off x="2957513" y="5426075"/>
                <a:ext cx="503238" cy="781050"/>
              </a:xfrm>
              <a:custGeom>
                <a:avLst/>
                <a:gdLst>
                  <a:gd name="T0" fmla="*/ 277 w 317"/>
                  <a:gd name="T1" fmla="*/ 275 h 492"/>
                  <a:gd name="T2" fmla="*/ 288 w 317"/>
                  <a:gd name="T3" fmla="*/ 299 h 492"/>
                  <a:gd name="T4" fmla="*/ 286 w 317"/>
                  <a:gd name="T5" fmla="*/ 322 h 492"/>
                  <a:gd name="T6" fmla="*/ 288 w 317"/>
                  <a:gd name="T7" fmla="*/ 355 h 492"/>
                  <a:gd name="T8" fmla="*/ 300 w 317"/>
                  <a:gd name="T9" fmla="*/ 373 h 492"/>
                  <a:gd name="T10" fmla="*/ 312 w 317"/>
                  <a:gd name="T11" fmla="*/ 404 h 492"/>
                  <a:gd name="T12" fmla="*/ 300 w 317"/>
                  <a:gd name="T13" fmla="*/ 427 h 492"/>
                  <a:gd name="T14" fmla="*/ 290 w 317"/>
                  <a:gd name="T15" fmla="*/ 455 h 492"/>
                  <a:gd name="T16" fmla="*/ 282 w 317"/>
                  <a:gd name="T17" fmla="*/ 487 h 492"/>
                  <a:gd name="T18" fmla="*/ 253 w 317"/>
                  <a:gd name="T19" fmla="*/ 492 h 492"/>
                  <a:gd name="T20" fmla="*/ 228 w 317"/>
                  <a:gd name="T21" fmla="*/ 487 h 492"/>
                  <a:gd name="T22" fmla="*/ 223 w 317"/>
                  <a:gd name="T23" fmla="*/ 463 h 492"/>
                  <a:gd name="T24" fmla="*/ 213 w 317"/>
                  <a:gd name="T25" fmla="*/ 418 h 492"/>
                  <a:gd name="T26" fmla="*/ 205 w 317"/>
                  <a:gd name="T27" fmla="*/ 399 h 492"/>
                  <a:gd name="T28" fmla="*/ 189 w 317"/>
                  <a:gd name="T29" fmla="*/ 391 h 492"/>
                  <a:gd name="T30" fmla="*/ 171 w 317"/>
                  <a:gd name="T31" fmla="*/ 368 h 492"/>
                  <a:gd name="T32" fmla="*/ 159 w 317"/>
                  <a:gd name="T33" fmla="*/ 336 h 492"/>
                  <a:gd name="T34" fmla="*/ 148 w 317"/>
                  <a:gd name="T35" fmla="*/ 315 h 492"/>
                  <a:gd name="T36" fmla="*/ 160 w 317"/>
                  <a:gd name="T37" fmla="*/ 296 h 492"/>
                  <a:gd name="T38" fmla="*/ 160 w 317"/>
                  <a:gd name="T39" fmla="*/ 283 h 492"/>
                  <a:gd name="T40" fmla="*/ 146 w 317"/>
                  <a:gd name="T41" fmla="*/ 285 h 492"/>
                  <a:gd name="T42" fmla="*/ 127 w 317"/>
                  <a:gd name="T43" fmla="*/ 277 h 492"/>
                  <a:gd name="T44" fmla="*/ 119 w 317"/>
                  <a:gd name="T45" fmla="*/ 271 h 492"/>
                  <a:gd name="T46" fmla="*/ 94 w 317"/>
                  <a:gd name="T47" fmla="*/ 258 h 492"/>
                  <a:gd name="T48" fmla="*/ 77 w 317"/>
                  <a:gd name="T49" fmla="*/ 212 h 492"/>
                  <a:gd name="T50" fmla="*/ 74 w 317"/>
                  <a:gd name="T51" fmla="*/ 192 h 492"/>
                  <a:gd name="T52" fmla="*/ 53 w 317"/>
                  <a:gd name="T53" fmla="*/ 159 h 492"/>
                  <a:gd name="T54" fmla="*/ 47 w 317"/>
                  <a:gd name="T55" fmla="*/ 157 h 492"/>
                  <a:gd name="T56" fmla="*/ 41 w 317"/>
                  <a:gd name="T57" fmla="*/ 156 h 492"/>
                  <a:gd name="T58" fmla="*/ 34 w 317"/>
                  <a:gd name="T59" fmla="*/ 147 h 492"/>
                  <a:gd name="T60" fmla="*/ 29 w 317"/>
                  <a:gd name="T61" fmla="*/ 144 h 492"/>
                  <a:gd name="T62" fmla="*/ 24 w 317"/>
                  <a:gd name="T63" fmla="*/ 139 h 492"/>
                  <a:gd name="T64" fmla="*/ 24 w 317"/>
                  <a:gd name="T65" fmla="*/ 135 h 492"/>
                  <a:gd name="T66" fmla="*/ 0 w 317"/>
                  <a:gd name="T67" fmla="*/ 120 h 492"/>
                  <a:gd name="T68" fmla="*/ 27 w 317"/>
                  <a:gd name="T69" fmla="*/ 105 h 492"/>
                  <a:gd name="T70" fmla="*/ 37 w 317"/>
                  <a:gd name="T71" fmla="*/ 102 h 492"/>
                  <a:gd name="T72" fmla="*/ 46 w 317"/>
                  <a:gd name="T73" fmla="*/ 106 h 492"/>
                  <a:gd name="T74" fmla="*/ 43 w 317"/>
                  <a:gd name="T75" fmla="*/ 93 h 492"/>
                  <a:gd name="T76" fmla="*/ 39 w 317"/>
                  <a:gd name="T77" fmla="*/ 88 h 492"/>
                  <a:gd name="T78" fmla="*/ 53 w 317"/>
                  <a:gd name="T79" fmla="*/ 74 h 492"/>
                  <a:gd name="T80" fmla="*/ 61 w 317"/>
                  <a:gd name="T81" fmla="*/ 86 h 492"/>
                  <a:gd name="T82" fmla="*/ 65 w 317"/>
                  <a:gd name="T83" fmla="*/ 79 h 492"/>
                  <a:gd name="T84" fmla="*/ 53 w 317"/>
                  <a:gd name="T85" fmla="*/ 58 h 492"/>
                  <a:gd name="T86" fmla="*/ 53 w 317"/>
                  <a:gd name="T87" fmla="*/ 54 h 492"/>
                  <a:gd name="T88" fmla="*/ 69 w 317"/>
                  <a:gd name="T89" fmla="*/ 47 h 492"/>
                  <a:gd name="T90" fmla="*/ 46 w 317"/>
                  <a:gd name="T91" fmla="*/ 32 h 492"/>
                  <a:gd name="T92" fmla="*/ 49 w 317"/>
                  <a:gd name="T93" fmla="*/ 0 h 492"/>
                  <a:gd name="T94" fmla="*/ 115 w 317"/>
                  <a:gd name="T95" fmla="*/ 35 h 492"/>
                  <a:gd name="T96" fmla="*/ 203 w 317"/>
                  <a:gd name="T97" fmla="*/ 110 h 492"/>
                  <a:gd name="T98" fmla="*/ 254 w 317"/>
                  <a:gd name="T99" fmla="*/ 133 h 492"/>
                  <a:gd name="T100" fmla="*/ 249 w 317"/>
                  <a:gd name="T101" fmla="*/ 160 h 492"/>
                  <a:gd name="T102" fmla="*/ 255 w 317"/>
                  <a:gd name="T103" fmla="*/ 165 h 492"/>
                  <a:gd name="T104" fmla="*/ 262 w 317"/>
                  <a:gd name="T105" fmla="*/ 204 h 492"/>
                  <a:gd name="T106" fmla="*/ 272 w 317"/>
                  <a:gd name="T107" fmla="*/ 224 h 492"/>
                  <a:gd name="T108" fmla="*/ 280 w 317"/>
                  <a:gd name="T109" fmla="*/ 25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7" h="492">
                    <a:moveTo>
                      <a:pt x="282" y="258"/>
                    </a:moveTo>
                    <a:lnTo>
                      <a:pt x="281" y="262"/>
                    </a:lnTo>
                    <a:lnTo>
                      <a:pt x="282" y="267"/>
                    </a:lnTo>
                    <a:lnTo>
                      <a:pt x="276" y="272"/>
                    </a:lnTo>
                    <a:lnTo>
                      <a:pt x="277" y="275"/>
                    </a:lnTo>
                    <a:lnTo>
                      <a:pt x="283" y="276"/>
                    </a:lnTo>
                    <a:lnTo>
                      <a:pt x="282" y="281"/>
                    </a:lnTo>
                    <a:lnTo>
                      <a:pt x="286" y="284"/>
                    </a:lnTo>
                    <a:lnTo>
                      <a:pt x="286" y="293"/>
                    </a:lnTo>
                    <a:lnTo>
                      <a:pt x="288" y="299"/>
                    </a:lnTo>
                    <a:lnTo>
                      <a:pt x="293" y="303"/>
                    </a:lnTo>
                    <a:lnTo>
                      <a:pt x="293" y="306"/>
                    </a:lnTo>
                    <a:lnTo>
                      <a:pt x="288" y="315"/>
                    </a:lnTo>
                    <a:lnTo>
                      <a:pt x="290" y="321"/>
                    </a:lnTo>
                    <a:lnTo>
                      <a:pt x="286" y="322"/>
                    </a:lnTo>
                    <a:lnTo>
                      <a:pt x="283" y="330"/>
                    </a:lnTo>
                    <a:lnTo>
                      <a:pt x="285" y="338"/>
                    </a:lnTo>
                    <a:lnTo>
                      <a:pt x="278" y="346"/>
                    </a:lnTo>
                    <a:lnTo>
                      <a:pt x="277" y="352"/>
                    </a:lnTo>
                    <a:lnTo>
                      <a:pt x="288" y="355"/>
                    </a:lnTo>
                    <a:lnTo>
                      <a:pt x="292" y="357"/>
                    </a:lnTo>
                    <a:lnTo>
                      <a:pt x="292" y="362"/>
                    </a:lnTo>
                    <a:lnTo>
                      <a:pt x="295" y="366"/>
                    </a:lnTo>
                    <a:lnTo>
                      <a:pt x="295" y="369"/>
                    </a:lnTo>
                    <a:lnTo>
                      <a:pt x="300" y="373"/>
                    </a:lnTo>
                    <a:lnTo>
                      <a:pt x="309" y="375"/>
                    </a:lnTo>
                    <a:lnTo>
                      <a:pt x="313" y="381"/>
                    </a:lnTo>
                    <a:lnTo>
                      <a:pt x="317" y="397"/>
                    </a:lnTo>
                    <a:lnTo>
                      <a:pt x="315" y="402"/>
                    </a:lnTo>
                    <a:lnTo>
                      <a:pt x="312" y="404"/>
                    </a:lnTo>
                    <a:lnTo>
                      <a:pt x="306" y="404"/>
                    </a:lnTo>
                    <a:lnTo>
                      <a:pt x="303" y="410"/>
                    </a:lnTo>
                    <a:lnTo>
                      <a:pt x="302" y="418"/>
                    </a:lnTo>
                    <a:lnTo>
                      <a:pt x="304" y="422"/>
                    </a:lnTo>
                    <a:lnTo>
                      <a:pt x="300" y="427"/>
                    </a:lnTo>
                    <a:lnTo>
                      <a:pt x="296" y="429"/>
                    </a:lnTo>
                    <a:lnTo>
                      <a:pt x="294" y="434"/>
                    </a:lnTo>
                    <a:lnTo>
                      <a:pt x="296" y="440"/>
                    </a:lnTo>
                    <a:lnTo>
                      <a:pt x="293" y="450"/>
                    </a:lnTo>
                    <a:lnTo>
                      <a:pt x="290" y="455"/>
                    </a:lnTo>
                    <a:lnTo>
                      <a:pt x="298" y="474"/>
                    </a:lnTo>
                    <a:lnTo>
                      <a:pt x="295" y="478"/>
                    </a:lnTo>
                    <a:lnTo>
                      <a:pt x="292" y="479"/>
                    </a:lnTo>
                    <a:lnTo>
                      <a:pt x="286" y="484"/>
                    </a:lnTo>
                    <a:lnTo>
                      <a:pt x="282" y="487"/>
                    </a:lnTo>
                    <a:lnTo>
                      <a:pt x="278" y="486"/>
                    </a:lnTo>
                    <a:lnTo>
                      <a:pt x="273" y="487"/>
                    </a:lnTo>
                    <a:lnTo>
                      <a:pt x="270" y="486"/>
                    </a:lnTo>
                    <a:lnTo>
                      <a:pt x="261" y="491"/>
                    </a:lnTo>
                    <a:lnTo>
                      <a:pt x="253" y="492"/>
                    </a:lnTo>
                    <a:lnTo>
                      <a:pt x="251" y="491"/>
                    </a:lnTo>
                    <a:lnTo>
                      <a:pt x="241" y="490"/>
                    </a:lnTo>
                    <a:lnTo>
                      <a:pt x="237" y="488"/>
                    </a:lnTo>
                    <a:lnTo>
                      <a:pt x="232" y="490"/>
                    </a:lnTo>
                    <a:lnTo>
                      <a:pt x="228" y="487"/>
                    </a:lnTo>
                    <a:lnTo>
                      <a:pt x="227" y="483"/>
                    </a:lnTo>
                    <a:lnTo>
                      <a:pt x="226" y="474"/>
                    </a:lnTo>
                    <a:lnTo>
                      <a:pt x="223" y="473"/>
                    </a:lnTo>
                    <a:lnTo>
                      <a:pt x="222" y="468"/>
                    </a:lnTo>
                    <a:lnTo>
                      <a:pt x="223" y="463"/>
                    </a:lnTo>
                    <a:lnTo>
                      <a:pt x="220" y="455"/>
                    </a:lnTo>
                    <a:lnTo>
                      <a:pt x="222" y="448"/>
                    </a:lnTo>
                    <a:lnTo>
                      <a:pt x="219" y="442"/>
                    </a:lnTo>
                    <a:lnTo>
                      <a:pt x="217" y="422"/>
                    </a:lnTo>
                    <a:lnTo>
                      <a:pt x="213" y="418"/>
                    </a:lnTo>
                    <a:lnTo>
                      <a:pt x="210" y="410"/>
                    </a:lnTo>
                    <a:lnTo>
                      <a:pt x="211" y="406"/>
                    </a:lnTo>
                    <a:lnTo>
                      <a:pt x="208" y="402"/>
                    </a:lnTo>
                    <a:lnTo>
                      <a:pt x="208" y="399"/>
                    </a:lnTo>
                    <a:lnTo>
                      <a:pt x="205" y="399"/>
                    </a:lnTo>
                    <a:lnTo>
                      <a:pt x="201" y="399"/>
                    </a:lnTo>
                    <a:lnTo>
                      <a:pt x="198" y="399"/>
                    </a:lnTo>
                    <a:lnTo>
                      <a:pt x="195" y="395"/>
                    </a:lnTo>
                    <a:lnTo>
                      <a:pt x="193" y="395"/>
                    </a:lnTo>
                    <a:lnTo>
                      <a:pt x="189" y="391"/>
                    </a:lnTo>
                    <a:lnTo>
                      <a:pt x="180" y="389"/>
                    </a:lnTo>
                    <a:lnTo>
                      <a:pt x="180" y="378"/>
                    </a:lnTo>
                    <a:lnTo>
                      <a:pt x="176" y="375"/>
                    </a:lnTo>
                    <a:lnTo>
                      <a:pt x="173" y="373"/>
                    </a:lnTo>
                    <a:lnTo>
                      <a:pt x="171" y="368"/>
                    </a:lnTo>
                    <a:lnTo>
                      <a:pt x="168" y="367"/>
                    </a:lnTo>
                    <a:lnTo>
                      <a:pt x="163" y="357"/>
                    </a:lnTo>
                    <a:lnTo>
                      <a:pt x="162" y="348"/>
                    </a:lnTo>
                    <a:lnTo>
                      <a:pt x="158" y="345"/>
                    </a:lnTo>
                    <a:lnTo>
                      <a:pt x="159" y="336"/>
                    </a:lnTo>
                    <a:lnTo>
                      <a:pt x="160" y="333"/>
                    </a:lnTo>
                    <a:lnTo>
                      <a:pt x="158" y="329"/>
                    </a:lnTo>
                    <a:lnTo>
                      <a:pt x="158" y="324"/>
                    </a:lnTo>
                    <a:lnTo>
                      <a:pt x="150" y="320"/>
                    </a:lnTo>
                    <a:lnTo>
                      <a:pt x="148" y="315"/>
                    </a:lnTo>
                    <a:lnTo>
                      <a:pt x="148" y="308"/>
                    </a:lnTo>
                    <a:lnTo>
                      <a:pt x="155" y="303"/>
                    </a:lnTo>
                    <a:lnTo>
                      <a:pt x="156" y="299"/>
                    </a:lnTo>
                    <a:lnTo>
                      <a:pt x="158" y="299"/>
                    </a:lnTo>
                    <a:lnTo>
                      <a:pt x="160" y="296"/>
                    </a:lnTo>
                    <a:lnTo>
                      <a:pt x="165" y="295"/>
                    </a:lnTo>
                    <a:lnTo>
                      <a:pt x="165" y="292"/>
                    </a:lnTo>
                    <a:lnTo>
                      <a:pt x="161" y="290"/>
                    </a:lnTo>
                    <a:lnTo>
                      <a:pt x="163" y="286"/>
                    </a:lnTo>
                    <a:lnTo>
                      <a:pt x="160" y="283"/>
                    </a:lnTo>
                    <a:lnTo>
                      <a:pt x="160" y="281"/>
                    </a:lnTo>
                    <a:lnTo>
                      <a:pt x="159" y="279"/>
                    </a:lnTo>
                    <a:lnTo>
                      <a:pt x="150" y="282"/>
                    </a:lnTo>
                    <a:lnTo>
                      <a:pt x="149" y="284"/>
                    </a:lnTo>
                    <a:lnTo>
                      <a:pt x="146" y="285"/>
                    </a:lnTo>
                    <a:lnTo>
                      <a:pt x="142" y="282"/>
                    </a:lnTo>
                    <a:lnTo>
                      <a:pt x="137" y="283"/>
                    </a:lnTo>
                    <a:lnTo>
                      <a:pt x="135" y="287"/>
                    </a:lnTo>
                    <a:lnTo>
                      <a:pt x="134" y="287"/>
                    </a:lnTo>
                    <a:lnTo>
                      <a:pt x="127" y="277"/>
                    </a:lnTo>
                    <a:lnTo>
                      <a:pt x="129" y="273"/>
                    </a:lnTo>
                    <a:lnTo>
                      <a:pt x="129" y="266"/>
                    </a:lnTo>
                    <a:lnTo>
                      <a:pt x="126" y="263"/>
                    </a:lnTo>
                    <a:lnTo>
                      <a:pt x="124" y="262"/>
                    </a:lnTo>
                    <a:lnTo>
                      <a:pt x="119" y="271"/>
                    </a:lnTo>
                    <a:lnTo>
                      <a:pt x="116" y="271"/>
                    </a:lnTo>
                    <a:lnTo>
                      <a:pt x="111" y="259"/>
                    </a:lnTo>
                    <a:lnTo>
                      <a:pt x="105" y="264"/>
                    </a:lnTo>
                    <a:lnTo>
                      <a:pt x="99" y="267"/>
                    </a:lnTo>
                    <a:lnTo>
                      <a:pt x="94" y="258"/>
                    </a:lnTo>
                    <a:lnTo>
                      <a:pt x="91" y="255"/>
                    </a:lnTo>
                    <a:lnTo>
                      <a:pt x="88" y="248"/>
                    </a:lnTo>
                    <a:lnTo>
                      <a:pt x="86" y="247"/>
                    </a:lnTo>
                    <a:lnTo>
                      <a:pt x="74" y="221"/>
                    </a:lnTo>
                    <a:lnTo>
                      <a:pt x="77" y="212"/>
                    </a:lnTo>
                    <a:lnTo>
                      <a:pt x="73" y="205"/>
                    </a:lnTo>
                    <a:lnTo>
                      <a:pt x="69" y="201"/>
                    </a:lnTo>
                    <a:lnTo>
                      <a:pt x="69" y="197"/>
                    </a:lnTo>
                    <a:lnTo>
                      <a:pt x="74" y="197"/>
                    </a:lnTo>
                    <a:lnTo>
                      <a:pt x="74" y="192"/>
                    </a:lnTo>
                    <a:lnTo>
                      <a:pt x="79" y="185"/>
                    </a:lnTo>
                    <a:lnTo>
                      <a:pt x="78" y="177"/>
                    </a:lnTo>
                    <a:lnTo>
                      <a:pt x="53" y="157"/>
                    </a:lnTo>
                    <a:lnTo>
                      <a:pt x="53" y="158"/>
                    </a:lnTo>
                    <a:lnTo>
                      <a:pt x="53" y="159"/>
                    </a:lnTo>
                    <a:lnTo>
                      <a:pt x="53" y="160"/>
                    </a:lnTo>
                    <a:lnTo>
                      <a:pt x="52" y="160"/>
                    </a:lnTo>
                    <a:lnTo>
                      <a:pt x="49" y="158"/>
                    </a:lnTo>
                    <a:lnTo>
                      <a:pt x="49" y="158"/>
                    </a:lnTo>
                    <a:lnTo>
                      <a:pt x="47" y="157"/>
                    </a:lnTo>
                    <a:lnTo>
                      <a:pt x="46" y="158"/>
                    </a:lnTo>
                    <a:lnTo>
                      <a:pt x="45" y="158"/>
                    </a:lnTo>
                    <a:lnTo>
                      <a:pt x="44" y="157"/>
                    </a:lnTo>
                    <a:lnTo>
                      <a:pt x="43" y="156"/>
                    </a:lnTo>
                    <a:lnTo>
                      <a:pt x="41" y="156"/>
                    </a:lnTo>
                    <a:lnTo>
                      <a:pt x="40" y="154"/>
                    </a:lnTo>
                    <a:lnTo>
                      <a:pt x="38" y="152"/>
                    </a:lnTo>
                    <a:lnTo>
                      <a:pt x="37" y="149"/>
                    </a:lnTo>
                    <a:lnTo>
                      <a:pt x="36" y="148"/>
                    </a:lnTo>
                    <a:lnTo>
                      <a:pt x="34" y="147"/>
                    </a:lnTo>
                    <a:lnTo>
                      <a:pt x="33" y="147"/>
                    </a:lnTo>
                    <a:lnTo>
                      <a:pt x="32" y="147"/>
                    </a:lnTo>
                    <a:lnTo>
                      <a:pt x="32" y="146"/>
                    </a:lnTo>
                    <a:lnTo>
                      <a:pt x="31" y="146"/>
                    </a:lnTo>
                    <a:lnTo>
                      <a:pt x="29" y="144"/>
                    </a:lnTo>
                    <a:lnTo>
                      <a:pt x="28" y="142"/>
                    </a:lnTo>
                    <a:lnTo>
                      <a:pt x="27" y="141"/>
                    </a:lnTo>
                    <a:lnTo>
                      <a:pt x="26" y="140"/>
                    </a:lnTo>
                    <a:lnTo>
                      <a:pt x="25" y="138"/>
                    </a:lnTo>
                    <a:lnTo>
                      <a:pt x="24" y="139"/>
                    </a:lnTo>
                    <a:lnTo>
                      <a:pt x="23" y="140"/>
                    </a:lnTo>
                    <a:lnTo>
                      <a:pt x="21" y="141"/>
                    </a:lnTo>
                    <a:lnTo>
                      <a:pt x="20" y="138"/>
                    </a:lnTo>
                    <a:lnTo>
                      <a:pt x="24" y="136"/>
                    </a:lnTo>
                    <a:lnTo>
                      <a:pt x="24" y="135"/>
                    </a:lnTo>
                    <a:lnTo>
                      <a:pt x="16" y="130"/>
                    </a:lnTo>
                    <a:lnTo>
                      <a:pt x="20" y="125"/>
                    </a:lnTo>
                    <a:lnTo>
                      <a:pt x="15" y="122"/>
                    </a:lnTo>
                    <a:lnTo>
                      <a:pt x="11" y="127"/>
                    </a:lnTo>
                    <a:lnTo>
                      <a:pt x="0" y="120"/>
                    </a:lnTo>
                    <a:lnTo>
                      <a:pt x="7" y="116"/>
                    </a:lnTo>
                    <a:lnTo>
                      <a:pt x="26" y="91"/>
                    </a:lnTo>
                    <a:lnTo>
                      <a:pt x="29" y="96"/>
                    </a:lnTo>
                    <a:lnTo>
                      <a:pt x="24" y="102"/>
                    </a:lnTo>
                    <a:lnTo>
                      <a:pt x="27" y="105"/>
                    </a:lnTo>
                    <a:lnTo>
                      <a:pt x="24" y="109"/>
                    </a:lnTo>
                    <a:lnTo>
                      <a:pt x="28" y="111"/>
                    </a:lnTo>
                    <a:lnTo>
                      <a:pt x="34" y="103"/>
                    </a:lnTo>
                    <a:lnTo>
                      <a:pt x="37" y="104"/>
                    </a:lnTo>
                    <a:lnTo>
                      <a:pt x="37" y="102"/>
                    </a:lnTo>
                    <a:lnTo>
                      <a:pt x="39" y="102"/>
                    </a:lnTo>
                    <a:lnTo>
                      <a:pt x="38" y="105"/>
                    </a:lnTo>
                    <a:lnTo>
                      <a:pt x="39" y="106"/>
                    </a:lnTo>
                    <a:lnTo>
                      <a:pt x="43" y="105"/>
                    </a:lnTo>
                    <a:lnTo>
                      <a:pt x="46" y="106"/>
                    </a:lnTo>
                    <a:lnTo>
                      <a:pt x="48" y="104"/>
                    </a:lnTo>
                    <a:lnTo>
                      <a:pt x="48" y="98"/>
                    </a:lnTo>
                    <a:lnTo>
                      <a:pt x="53" y="93"/>
                    </a:lnTo>
                    <a:lnTo>
                      <a:pt x="50" y="91"/>
                    </a:lnTo>
                    <a:lnTo>
                      <a:pt x="43" y="93"/>
                    </a:lnTo>
                    <a:lnTo>
                      <a:pt x="37" y="97"/>
                    </a:lnTo>
                    <a:lnTo>
                      <a:pt x="36" y="94"/>
                    </a:lnTo>
                    <a:lnTo>
                      <a:pt x="40" y="91"/>
                    </a:lnTo>
                    <a:lnTo>
                      <a:pt x="38" y="89"/>
                    </a:lnTo>
                    <a:lnTo>
                      <a:pt x="39" y="88"/>
                    </a:lnTo>
                    <a:lnTo>
                      <a:pt x="29" y="73"/>
                    </a:lnTo>
                    <a:lnTo>
                      <a:pt x="35" y="63"/>
                    </a:lnTo>
                    <a:lnTo>
                      <a:pt x="51" y="72"/>
                    </a:lnTo>
                    <a:lnTo>
                      <a:pt x="51" y="72"/>
                    </a:lnTo>
                    <a:lnTo>
                      <a:pt x="53" y="74"/>
                    </a:lnTo>
                    <a:lnTo>
                      <a:pt x="58" y="78"/>
                    </a:lnTo>
                    <a:lnTo>
                      <a:pt x="58" y="78"/>
                    </a:lnTo>
                    <a:lnTo>
                      <a:pt x="59" y="79"/>
                    </a:lnTo>
                    <a:lnTo>
                      <a:pt x="56" y="82"/>
                    </a:lnTo>
                    <a:lnTo>
                      <a:pt x="61" y="86"/>
                    </a:lnTo>
                    <a:lnTo>
                      <a:pt x="64" y="82"/>
                    </a:lnTo>
                    <a:lnTo>
                      <a:pt x="61" y="80"/>
                    </a:lnTo>
                    <a:lnTo>
                      <a:pt x="62" y="79"/>
                    </a:lnTo>
                    <a:lnTo>
                      <a:pt x="64" y="81"/>
                    </a:lnTo>
                    <a:lnTo>
                      <a:pt x="65" y="79"/>
                    </a:lnTo>
                    <a:lnTo>
                      <a:pt x="64" y="78"/>
                    </a:lnTo>
                    <a:lnTo>
                      <a:pt x="66" y="70"/>
                    </a:lnTo>
                    <a:lnTo>
                      <a:pt x="53" y="62"/>
                    </a:lnTo>
                    <a:lnTo>
                      <a:pt x="51" y="62"/>
                    </a:lnTo>
                    <a:lnTo>
                      <a:pt x="53" y="58"/>
                    </a:lnTo>
                    <a:lnTo>
                      <a:pt x="53" y="56"/>
                    </a:lnTo>
                    <a:lnTo>
                      <a:pt x="53" y="56"/>
                    </a:lnTo>
                    <a:lnTo>
                      <a:pt x="53" y="56"/>
                    </a:lnTo>
                    <a:lnTo>
                      <a:pt x="53" y="55"/>
                    </a:lnTo>
                    <a:lnTo>
                      <a:pt x="53" y="54"/>
                    </a:lnTo>
                    <a:lnTo>
                      <a:pt x="63" y="57"/>
                    </a:lnTo>
                    <a:lnTo>
                      <a:pt x="64" y="57"/>
                    </a:lnTo>
                    <a:lnTo>
                      <a:pt x="67" y="47"/>
                    </a:lnTo>
                    <a:lnTo>
                      <a:pt x="69" y="48"/>
                    </a:lnTo>
                    <a:lnTo>
                      <a:pt x="69" y="47"/>
                    </a:lnTo>
                    <a:lnTo>
                      <a:pt x="68" y="46"/>
                    </a:lnTo>
                    <a:lnTo>
                      <a:pt x="67" y="46"/>
                    </a:lnTo>
                    <a:lnTo>
                      <a:pt x="68" y="44"/>
                    </a:lnTo>
                    <a:lnTo>
                      <a:pt x="53" y="36"/>
                    </a:lnTo>
                    <a:lnTo>
                      <a:pt x="46" y="32"/>
                    </a:lnTo>
                    <a:lnTo>
                      <a:pt x="53" y="21"/>
                    </a:lnTo>
                    <a:lnTo>
                      <a:pt x="53" y="20"/>
                    </a:lnTo>
                    <a:lnTo>
                      <a:pt x="53" y="19"/>
                    </a:lnTo>
                    <a:lnTo>
                      <a:pt x="49" y="16"/>
                    </a:lnTo>
                    <a:lnTo>
                      <a:pt x="49" y="0"/>
                    </a:lnTo>
                    <a:lnTo>
                      <a:pt x="53" y="2"/>
                    </a:lnTo>
                    <a:lnTo>
                      <a:pt x="80" y="18"/>
                    </a:lnTo>
                    <a:lnTo>
                      <a:pt x="86" y="19"/>
                    </a:lnTo>
                    <a:lnTo>
                      <a:pt x="96" y="24"/>
                    </a:lnTo>
                    <a:lnTo>
                      <a:pt x="115" y="35"/>
                    </a:lnTo>
                    <a:lnTo>
                      <a:pt x="171" y="82"/>
                    </a:lnTo>
                    <a:lnTo>
                      <a:pt x="173" y="86"/>
                    </a:lnTo>
                    <a:lnTo>
                      <a:pt x="175" y="85"/>
                    </a:lnTo>
                    <a:lnTo>
                      <a:pt x="176" y="86"/>
                    </a:lnTo>
                    <a:lnTo>
                      <a:pt x="203" y="110"/>
                    </a:lnTo>
                    <a:lnTo>
                      <a:pt x="207" y="109"/>
                    </a:lnTo>
                    <a:lnTo>
                      <a:pt x="216" y="97"/>
                    </a:lnTo>
                    <a:lnTo>
                      <a:pt x="220" y="98"/>
                    </a:lnTo>
                    <a:lnTo>
                      <a:pt x="254" y="128"/>
                    </a:lnTo>
                    <a:lnTo>
                      <a:pt x="254" y="133"/>
                    </a:lnTo>
                    <a:lnTo>
                      <a:pt x="252" y="141"/>
                    </a:lnTo>
                    <a:lnTo>
                      <a:pt x="254" y="143"/>
                    </a:lnTo>
                    <a:lnTo>
                      <a:pt x="253" y="149"/>
                    </a:lnTo>
                    <a:lnTo>
                      <a:pt x="248" y="154"/>
                    </a:lnTo>
                    <a:lnTo>
                      <a:pt x="249" y="160"/>
                    </a:lnTo>
                    <a:lnTo>
                      <a:pt x="250" y="161"/>
                    </a:lnTo>
                    <a:lnTo>
                      <a:pt x="250" y="162"/>
                    </a:lnTo>
                    <a:lnTo>
                      <a:pt x="252" y="162"/>
                    </a:lnTo>
                    <a:lnTo>
                      <a:pt x="252" y="165"/>
                    </a:lnTo>
                    <a:lnTo>
                      <a:pt x="255" y="165"/>
                    </a:lnTo>
                    <a:lnTo>
                      <a:pt x="253" y="171"/>
                    </a:lnTo>
                    <a:lnTo>
                      <a:pt x="258" y="177"/>
                    </a:lnTo>
                    <a:lnTo>
                      <a:pt x="255" y="180"/>
                    </a:lnTo>
                    <a:lnTo>
                      <a:pt x="255" y="189"/>
                    </a:lnTo>
                    <a:lnTo>
                      <a:pt x="262" y="204"/>
                    </a:lnTo>
                    <a:lnTo>
                      <a:pt x="259" y="208"/>
                    </a:lnTo>
                    <a:lnTo>
                      <a:pt x="263" y="215"/>
                    </a:lnTo>
                    <a:lnTo>
                      <a:pt x="267" y="215"/>
                    </a:lnTo>
                    <a:lnTo>
                      <a:pt x="273" y="219"/>
                    </a:lnTo>
                    <a:lnTo>
                      <a:pt x="272" y="224"/>
                    </a:lnTo>
                    <a:lnTo>
                      <a:pt x="273" y="227"/>
                    </a:lnTo>
                    <a:lnTo>
                      <a:pt x="272" y="231"/>
                    </a:lnTo>
                    <a:lnTo>
                      <a:pt x="282" y="247"/>
                    </a:lnTo>
                    <a:lnTo>
                      <a:pt x="280" y="248"/>
                    </a:lnTo>
                    <a:lnTo>
                      <a:pt x="280" y="255"/>
                    </a:lnTo>
                    <a:lnTo>
                      <a:pt x="282" y="257"/>
                    </a:lnTo>
                    <a:lnTo>
                      <a:pt x="282" y="258"/>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 name="Freeform 57"/>
              <p:cNvSpPr>
                <a:spLocks/>
              </p:cNvSpPr>
              <p:nvPr/>
            </p:nvSpPr>
            <p:spPr bwMode="auto">
              <a:xfrm>
                <a:off x="3033713" y="5383213"/>
                <a:ext cx="222250" cy="180975"/>
              </a:xfrm>
              <a:custGeom>
                <a:avLst/>
                <a:gdLst>
                  <a:gd name="T0" fmla="*/ 0 w 140"/>
                  <a:gd name="T1" fmla="*/ 28 h 114"/>
                  <a:gd name="T2" fmla="*/ 0 w 140"/>
                  <a:gd name="T3" fmla="*/ 20 h 114"/>
                  <a:gd name="T4" fmla="*/ 1 w 140"/>
                  <a:gd name="T5" fmla="*/ 18 h 114"/>
                  <a:gd name="T6" fmla="*/ 5 w 140"/>
                  <a:gd name="T7" fmla="*/ 13 h 114"/>
                  <a:gd name="T8" fmla="*/ 8 w 140"/>
                  <a:gd name="T9" fmla="*/ 5 h 114"/>
                  <a:gd name="T10" fmla="*/ 17 w 140"/>
                  <a:gd name="T11" fmla="*/ 0 h 114"/>
                  <a:gd name="T12" fmla="*/ 39 w 140"/>
                  <a:gd name="T13" fmla="*/ 18 h 114"/>
                  <a:gd name="T14" fmla="*/ 43 w 140"/>
                  <a:gd name="T15" fmla="*/ 24 h 114"/>
                  <a:gd name="T16" fmla="*/ 62 w 140"/>
                  <a:gd name="T17" fmla="*/ 36 h 114"/>
                  <a:gd name="T18" fmla="*/ 73 w 140"/>
                  <a:gd name="T19" fmla="*/ 41 h 114"/>
                  <a:gd name="T20" fmla="*/ 95 w 140"/>
                  <a:gd name="T21" fmla="*/ 44 h 114"/>
                  <a:gd name="T22" fmla="*/ 101 w 140"/>
                  <a:gd name="T23" fmla="*/ 53 h 114"/>
                  <a:gd name="T24" fmla="*/ 102 w 140"/>
                  <a:gd name="T25" fmla="*/ 65 h 114"/>
                  <a:gd name="T26" fmla="*/ 112 w 140"/>
                  <a:gd name="T27" fmla="*/ 79 h 114"/>
                  <a:gd name="T28" fmla="*/ 118 w 140"/>
                  <a:gd name="T29" fmla="*/ 86 h 114"/>
                  <a:gd name="T30" fmla="*/ 128 w 140"/>
                  <a:gd name="T31" fmla="*/ 86 h 114"/>
                  <a:gd name="T32" fmla="*/ 132 w 140"/>
                  <a:gd name="T33" fmla="*/ 90 h 114"/>
                  <a:gd name="T34" fmla="*/ 133 w 140"/>
                  <a:gd name="T35" fmla="*/ 91 h 114"/>
                  <a:gd name="T36" fmla="*/ 132 w 140"/>
                  <a:gd name="T37" fmla="*/ 92 h 114"/>
                  <a:gd name="T38" fmla="*/ 137 w 140"/>
                  <a:gd name="T39" fmla="*/ 94 h 114"/>
                  <a:gd name="T40" fmla="*/ 137 w 140"/>
                  <a:gd name="T41" fmla="*/ 98 h 114"/>
                  <a:gd name="T42" fmla="*/ 140 w 140"/>
                  <a:gd name="T43" fmla="*/ 100 h 114"/>
                  <a:gd name="T44" fmla="*/ 135 w 140"/>
                  <a:gd name="T45" fmla="*/ 104 h 114"/>
                  <a:gd name="T46" fmla="*/ 132 w 140"/>
                  <a:gd name="T47" fmla="*/ 106 h 114"/>
                  <a:gd name="T48" fmla="*/ 129 w 140"/>
                  <a:gd name="T49" fmla="*/ 114 h 114"/>
                  <a:gd name="T50" fmla="*/ 128 w 140"/>
                  <a:gd name="T51" fmla="*/ 112 h 114"/>
                  <a:gd name="T52" fmla="*/ 125 w 140"/>
                  <a:gd name="T53" fmla="*/ 114 h 114"/>
                  <a:gd name="T54" fmla="*/ 123 w 140"/>
                  <a:gd name="T55" fmla="*/ 110 h 114"/>
                  <a:gd name="T56" fmla="*/ 68 w 140"/>
                  <a:gd name="T57" fmla="*/ 63 h 114"/>
                  <a:gd name="T58" fmla="*/ 48 w 140"/>
                  <a:gd name="T59" fmla="*/ 51 h 114"/>
                  <a:gd name="T60" fmla="*/ 37 w 140"/>
                  <a:gd name="T61" fmla="*/ 47 h 114"/>
                  <a:gd name="T62" fmla="*/ 32 w 140"/>
                  <a:gd name="T63" fmla="*/ 46 h 114"/>
                  <a:gd name="T64" fmla="*/ 5 w 140"/>
                  <a:gd name="T65" fmla="*/ 29 h 114"/>
                  <a:gd name="T66" fmla="*/ 0 w 140"/>
                  <a:gd name="T67"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14">
                    <a:moveTo>
                      <a:pt x="0" y="28"/>
                    </a:moveTo>
                    <a:lnTo>
                      <a:pt x="0" y="20"/>
                    </a:lnTo>
                    <a:lnTo>
                      <a:pt x="1" y="18"/>
                    </a:lnTo>
                    <a:lnTo>
                      <a:pt x="5" y="13"/>
                    </a:lnTo>
                    <a:lnTo>
                      <a:pt x="8" y="5"/>
                    </a:lnTo>
                    <a:lnTo>
                      <a:pt x="17" y="0"/>
                    </a:lnTo>
                    <a:lnTo>
                      <a:pt x="39" y="18"/>
                    </a:lnTo>
                    <a:lnTo>
                      <a:pt x="43" y="24"/>
                    </a:lnTo>
                    <a:lnTo>
                      <a:pt x="62" y="36"/>
                    </a:lnTo>
                    <a:lnTo>
                      <a:pt x="73" y="41"/>
                    </a:lnTo>
                    <a:lnTo>
                      <a:pt x="95" y="44"/>
                    </a:lnTo>
                    <a:lnTo>
                      <a:pt x="101" y="53"/>
                    </a:lnTo>
                    <a:lnTo>
                      <a:pt x="102" y="65"/>
                    </a:lnTo>
                    <a:lnTo>
                      <a:pt x="112" y="79"/>
                    </a:lnTo>
                    <a:lnTo>
                      <a:pt x="118" y="86"/>
                    </a:lnTo>
                    <a:lnTo>
                      <a:pt x="128" y="86"/>
                    </a:lnTo>
                    <a:lnTo>
                      <a:pt x="132" y="90"/>
                    </a:lnTo>
                    <a:lnTo>
                      <a:pt x="133" y="91"/>
                    </a:lnTo>
                    <a:lnTo>
                      <a:pt x="132" y="92"/>
                    </a:lnTo>
                    <a:lnTo>
                      <a:pt x="137" y="94"/>
                    </a:lnTo>
                    <a:lnTo>
                      <a:pt x="137" y="98"/>
                    </a:lnTo>
                    <a:lnTo>
                      <a:pt x="140" y="100"/>
                    </a:lnTo>
                    <a:lnTo>
                      <a:pt x="135" y="104"/>
                    </a:lnTo>
                    <a:lnTo>
                      <a:pt x="132" y="106"/>
                    </a:lnTo>
                    <a:lnTo>
                      <a:pt x="129" y="114"/>
                    </a:lnTo>
                    <a:lnTo>
                      <a:pt x="128" y="112"/>
                    </a:lnTo>
                    <a:lnTo>
                      <a:pt x="125" y="114"/>
                    </a:lnTo>
                    <a:lnTo>
                      <a:pt x="123" y="110"/>
                    </a:lnTo>
                    <a:lnTo>
                      <a:pt x="68" y="63"/>
                    </a:lnTo>
                    <a:lnTo>
                      <a:pt x="48" y="51"/>
                    </a:lnTo>
                    <a:lnTo>
                      <a:pt x="37" y="47"/>
                    </a:lnTo>
                    <a:lnTo>
                      <a:pt x="32" y="46"/>
                    </a:lnTo>
                    <a:lnTo>
                      <a:pt x="5" y="29"/>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 name="Freeform 58"/>
              <p:cNvSpPr>
                <a:spLocks/>
              </p:cNvSpPr>
              <p:nvPr/>
            </p:nvSpPr>
            <p:spPr bwMode="auto">
              <a:xfrm>
                <a:off x="3033713" y="5383213"/>
                <a:ext cx="222250" cy="180975"/>
              </a:xfrm>
              <a:custGeom>
                <a:avLst/>
                <a:gdLst>
                  <a:gd name="T0" fmla="*/ 0 w 140"/>
                  <a:gd name="T1" fmla="*/ 28 h 114"/>
                  <a:gd name="T2" fmla="*/ 0 w 140"/>
                  <a:gd name="T3" fmla="*/ 20 h 114"/>
                  <a:gd name="T4" fmla="*/ 1 w 140"/>
                  <a:gd name="T5" fmla="*/ 18 h 114"/>
                  <a:gd name="T6" fmla="*/ 5 w 140"/>
                  <a:gd name="T7" fmla="*/ 13 h 114"/>
                  <a:gd name="T8" fmla="*/ 8 w 140"/>
                  <a:gd name="T9" fmla="*/ 5 h 114"/>
                  <a:gd name="T10" fmla="*/ 17 w 140"/>
                  <a:gd name="T11" fmla="*/ 0 h 114"/>
                  <a:gd name="T12" fmla="*/ 39 w 140"/>
                  <a:gd name="T13" fmla="*/ 18 h 114"/>
                  <a:gd name="T14" fmla="*/ 43 w 140"/>
                  <a:gd name="T15" fmla="*/ 24 h 114"/>
                  <a:gd name="T16" fmla="*/ 62 w 140"/>
                  <a:gd name="T17" fmla="*/ 36 h 114"/>
                  <a:gd name="T18" fmla="*/ 73 w 140"/>
                  <a:gd name="T19" fmla="*/ 41 h 114"/>
                  <a:gd name="T20" fmla="*/ 95 w 140"/>
                  <a:gd name="T21" fmla="*/ 44 h 114"/>
                  <a:gd name="T22" fmla="*/ 101 w 140"/>
                  <a:gd name="T23" fmla="*/ 53 h 114"/>
                  <a:gd name="T24" fmla="*/ 102 w 140"/>
                  <a:gd name="T25" fmla="*/ 65 h 114"/>
                  <a:gd name="T26" fmla="*/ 112 w 140"/>
                  <a:gd name="T27" fmla="*/ 79 h 114"/>
                  <a:gd name="T28" fmla="*/ 118 w 140"/>
                  <a:gd name="T29" fmla="*/ 86 h 114"/>
                  <a:gd name="T30" fmla="*/ 128 w 140"/>
                  <a:gd name="T31" fmla="*/ 86 h 114"/>
                  <a:gd name="T32" fmla="*/ 132 w 140"/>
                  <a:gd name="T33" fmla="*/ 90 h 114"/>
                  <a:gd name="T34" fmla="*/ 133 w 140"/>
                  <a:gd name="T35" fmla="*/ 91 h 114"/>
                  <a:gd name="T36" fmla="*/ 132 w 140"/>
                  <a:gd name="T37" fmla="*/ 92 h 114"/>
                  <a:gd name="T38" fmla="*/ 137 w 140"/>
                  <a:gd name="T39" fmla="*/ 94 h 114"/>
                  <a:gd name="T40" fmla="*/ 137 w 140"/>
                  <a:gd name="T41" fmla="*/ 98 h 114"/>
                  <a:gd name="T42" fmla="*/ 140 w 140"/>
                  <a:gd name="T43" fmla="*/ 100 h 114"/>
                  <a:gd name="T44" fmla="*/ 135 w 140"/>
                  <a:gd name="T45" fmla="*/ 104 h 114"/>
                  <a:gd name="T46" fmla="*/ 132 w 140"/>
                  <a:gd name="T47" fmla="*/ 106 h 114"/>
                  <a:gd name="T48" fmla="*/ 129 w 140"/>
                  <a:gd name="T49" fmla="*/ 114 h 114"/>
                  <a:gd name="T50" fmla="*/ 128 w 140"/>
                  <a:gd name="T51" fmla="*/ 112 h 114"/>
                  <a:gd name="T52" fmla="*/ 125 w 140"/>
                  <a:gd name="T53" fmla="*/ 114 h 114"/>
                  <a:gd name="T54" fmla="*/ 123 w 140"/>
                  <a:gd name="T55" fmla="*/ 110 h 114"/>
                  <a:gd name="T56" fmla="*/ 68 w 140"/>
                  <a:gd name="T57" fmla="*/ 63 h 114"/>
                  <a:gd name="T58" fmla="*/ 48 w 140"/>
                  <a:gd name="T59" fmla="*/ 51 h 114"/>
                  <a:gd name="T60" fmla="*/ 37 w 140"/>
                  <a:gd name="T61" fmla="*/ 47 h 114"/>
                  <a:gd name="T62" fmla="*/ 32 w 140"/>
                  <a:gd name="T63" fmla="*/ 46 h 114"/>
                  <a:gd name="T64" fmla="*/ 5 w 140"/>
                  <a:gd name="T65" fmla="*/ 29 h 114"/>
                  <a:gd name="T66" fmla="*/ 0 w 140"/>
                  <a:gd name="T67"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14">
                    <a:moveTo>
                      <a:pt x="0" y="28"/>
                    </a:moveTo>
                    <a:lnTo>
                      <a:pt x="0" y="20"/>
                    </a:lnTo>
                    <a:lnTo>
                      <a:pt x="1" y="18"/>
                    </a:lnTo>
                    <a:lnTo>
                      <a:pt x="5" y="13"/>
                    </a:lnTo>
                    <a:lnTo>
                      <a:pt x="8" y="5"/>
                    </a:lnTo>
                    <a:lnTo>
                      <a:pt x="17" y="0"/>
                    </a:lnTo>
                    <a:lnTo>
                      <a:pt x="39" y="18"/>
                    </a:lnTo>
                    <a:lnTo>
                      <a:pt x="43" y="24"/>
                    </a:lnTo>
                    <a:lnTo>
                      <a:pt x="62" y="36"/>
                    </a:lnTo>
                    <a:lnTo>
                      <a:pt x="73" y="41"/>
                    </a:lnTo>
                    <a:lnTo>
                      <a:pt x="95" y="44"/>
                    </a:lnTo>
                    <a:lnTo>
                      <a:pt x="101" y="53"/>
                    </a:lnTo>
                    <a:lnTo>
                      <a:pt x="102" y="65"/>
                    </a:lnTo>
                    <a:lnTo>
                      <a:pt x="112" y="79"/>
                    </a:lnTo>
                    <a:lnTo>
                      <a:pt x="118" y="86"/>
                    </a:lnTo>
                    <a:lnTo>
                      <a:pt x="128" y="86"/>
                    </a:lnTo>
                    <a:lnTo>
                      <a:pt x="132" y="90"/>
                    </a:lnTo>
                    <a:lnTo>
                      <a:pt x="133" y="91"/>
                    </a:lnTo>
                    <a:lnTo>
                      <a:pt x="132" y="92"/>
                    </a:lnTo>
                    <a:lnTo>
                      <a:pt x="137" y="94"/>
                    </a:lnTo>
                    <a:lnTo>
                      <a:pt x="137" y="98"/>
                    </a:lnTo>
                    <a:lnTo>
                      <a:pt x="140" y="100"/>
                    </a:lnTo>
                    <a:lnTo>
                      <a:pt x="135" y="104"/>
                    </a:lnTo>
                    <a:lnTo>
                      <a:pt x="132" y="106"/>
                    </a:lnTo>
                    <a:lnTo>
                      <a:pt x="129" y="114"/>
                    </a:lnTo>
                    <a:lnTo>
                      <a:pt x="128" y="112"/>
                    </a:lnTo>
                    <a:lnTo>
                      <a:pt x="125" y="114"/>
                    </a:lnTo>
                    <a:lnTo>
                      <a:pt x="123" y="110"/>
                    </a:lnTo>
                    <a:lnTo>
                      <a:pt x="68" y="63"/>
                    </a:lnTo>
                    <a:lnTo>
                      <a:pt x="48" y="51"/>
                    </a:lnTo>
                    <a:lnTo>
                      <a:pt x="37" y="47"/>
                    </a:lnTo>
                    <a:lnTo>
                      <a:pt x="32" y="46"/>
                    </a:lnTo>
                    <a:lnTo>
                      <a:pt x="5" y="29"/>
                    </a:lnTo>
                    <a:lnTo>
                      <a:pt x="0" y="28"/>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 name="Freeform 59"/>
              <p:cNvSpPr>
                <a:spLocks/>
              </p:cNvSpPr>
              <p:nvPr/>
            </p:nvSpPr>
            <p:spPr bwMode="auto">
              <a:xfrm>
                <a:off x="2833688" y="5599113"/>
                <a:ext cx="93663" cy="111125"/>
              </a:xfrm>
              <a:custGeom>
                <a:avLst/>
                <a:gdLst>
                  <a:gd name="T0" fmla="*/ 32 w 59"/>
                  <a:gd name="T1" fmla="*/ 10 h 70"/>
                  <a:gd name="T2" fmla="*/ 39 w 59"/>
                  <a:gd name="T3" fmla="*/ 0 h 70"/>
                  <a:gd name="T4" fmla="*/ 41 w 59"/>
                  <a:gd name="T5" fmla="*/ 1 h 70"/>
                  <a:gd name="T6" fmla="*/ 45 w 59"/>
                  <a:gd name="T7" fmla="*/ 8 h 70"/>
                  <a:gd name="T8" fmla="*/ 46 w 59"/>
                  <a:gd name="T9" fmla="*/ 7 h 70"/>
                  <a:gd name="T10" fmla="*/ 59 w 59"/>
                  <a:gd name="T11" fmla="*/ 25 h 70"/>
                  <a:gd name="T12" fmla="*/ 55 w 59"/>
                  <a:gd name="T13" fmla="*/ 38 h 70"/>
                  <a:gd name="T14" fmla="*/ 44 w 59"/>
                  <a:gd name="T15" fmla="*/ 50 h 70"/>
                  <a:gd name="T16" fmla="*/ 21 w 59"/>
                  <a:gd name="T17" fmla="*/ 68 h 70"/>
                  <a:gd name="T18" fmla="*/ 18 w 59"/>
                  <a:gd name="T19" fmla="*/ 70 h 70"/>
                  <a:gd name="T20" fmla="*/ 15 w 59"/>
                  <a:gd name="T21" fmla="*/ 68 h 70"/>
                  <a:gd name="T22" fmla="*/ 15 w 59"/>
                  <a:gd name="T23" fmla="*/ 68 h 70"/>
                  <a:gd name="T24" fmla="*/ 16 w 59"/>
                  <a:gd name="T25" fmla="*/ 68 h 70"/>
                  <a:gd name="T26" fmla="*/ 17 w 59"/>
                  <a:gd name="T27" fmla="*/ 67 h 70"/>
                  <a:gd name="T28" fmla="*/ 14 w 59"/>
                  <a:gd name="T29" fmla="*/ 63 h 70"/>
                  <a:gd name="T30" fmla="*/ 12 w 59"/>
                  <a:gd name="T31" fmla="*/ 60 h 70"/>
                  <a:gd name="T32" fmla="*/ 8 w 59"/>
                  <a:gd name="T33" fmla="*/ 60 h 70"/>
                  <a:gd name="T34" fmla="*/ 8 w 59"/>
                  <a:gd name="T35" fmla="*/ 61 h 70"/>
                  <a:gd name="T36" fmla="*/ 9 w 59"/>
                  <a:gd name="T37" fmla="*/ 63 h 70"/>
                  <a:gd name="T38" fmla="*/ 8 w 59"/>
                  <a:gd name="T39" fmla="*/ 63 h 70"/>
                  <a:gd name="T40" fmla="*/ 4 w 59"/>
                  <a:gd name="T41" fmla="*/ 61 h 70"/>
                  <a:gd name="T42" fmla="*/ 0 w 59"/>
                  <a:gd name="T43" fmla="*/ 58 h 70"/>
                  <a:gd name="T44" fmla="*/ 4 w 59"/>
                  <a:gd name="T45" fmla="*/ 53 h 70"/>
                  <a:gd name="T46" fmla="*/ 32 w 59"/>
                  <a:gd name="T4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70">
                    <a:moveTo>
                      <a:pt x="32" y="10"/>
                    </a:moveTo>
                    <a:lnTo>
                      <a:pt x="39" y="0"/>
                    </a:lnTo>
                    <a:lnTo>
                      <a:pt x="41" y="1"/>
                    </a:lnTo>
                    <a:lnTo>
                      <a:pt x="45" y="8"/>
                    </a:lnTo>
                    <a:lnTo>
                      <a:pt x="46" y="7"/>
                    </a:lnTo>
                    <a:lnTo>
                      <a:pt x="59" y="25"/>
                    </a:lnTo>
                    <a:lnTo>
                      <a:pt x="55" y="38"/>
                    </a:lnTo>
                    <a:lnTo>
                      <a:pt x="44" y="50"/>
                    </a:lnTo>
                    <a:lnTo>
                      <a:pt x="21" y="68"/>
                    </a:lnTo>
                    <a:lnTo>
                      <a:pt x="18" y="70"/>
                    </a:lnTo>
                    <a:lnTo>
                      <a:pt x="15" y="68"/>
                    </a:lnTo>
                    <a:lnTo>
                      <a:pt x="15" y="68"/>
                    </a:lnTo>
                    <a:lnTo>
                      <a:pt x="16" y="68"/>
                    </a:lnTo>
                    <a:lnTo>
                      <a:pt x="17" y="67"/>
                    </a:lnTo>
                    <a:lnTo>
                      <a:pt x="14" y="63"/>
                    </a:lnTo>
                    <a:lnTo>
                      <a:pt x="12" y="60"/>
                    </a:lnTo>
                    <a:lnTo>
                      <a:pt x="8" y="60"/>
                    </a:lnTo>
                    <a:lnTo>
                      <a:pt x="8" y="61"/>
                    </a:lnTo>
                    <a:lnTo>
                      <a:pt x="9" y="63"/>
                    </a:lnTo>
                    <a:lnTo>
                      <a:pt x="8" y="63"/>
                    </a:lnTo>
                    <a:lnTo>
                      <a:pt x="4" y="61"/>
                    </a:lnTo>
                    <a:lnTo>
                      <a:pt x="0" y="58"/>
                    </a:lnTo>
                    <a:lnTo>
                      <a:pt x="4" y="53"/>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 name="Freeform 60"/>
              <p:cNvSpPr>
                <a:spLocks/>
              </p:cNvSpPr>
              <p:nvPr/>
            </p:nvSpPr>
            <p:spPr bwMode="auto">
              <a:xfrm>
                <a:off x="2833688" y="5599113"/>
                <a:ext cx="93663" cy="111125"/>
              </a:xfrm>
              <a:custGeom>
                <a:avLst/>
                <a:gdLst>
                  <a:gd name="T0" fmla="*/ 32 w 59"/>
                  <a:gd name="T1" fmla="*/ 10 h 70"/>
                  <a:gd name="T2" fmla="*/ 39 w 59"/>
                  <a:gd name="T3" fmla="*/ 0 h 70"/>
                  <a:gd name="T4" fmla="*/ 41 w 59"/>
                  <a:gd name="T5" fmla="*/ 1 h 70"/>
                  <a:gd name="T6" fmla="*/ 45 w 59"/>
                  <a:gd name="T7" fmla="*/ 8 h 70"/>
                  <a:gd name="T8" fmla="*/ 46 w 59"/>
                  <a:gd name="T9" fmla="*/ 7 h 70"/>
                  <a:gd name="T10" fmla="*/ 59 w 59"/>
                  <a:gd name="T11" fmla="*/ 25 h 70"/>
                  <a:gd name="T12" fmla="*/ 55 w 59"/>
                  <a:gd name="T13" fmla="*/ 38 h 70"/>
                  <a:gd name="T14" fmla="*/ 44 w 59"/>
                  <a:gd name="T15" fmla="*/ 50 h 70"/>
                  <a:gd name="T16" fmla="*/ 21 w 59"/>
                  <a:gd name="T17" fmla="*/ 68 h 70"/>
                  <a:gd name="T18" fmla="*/ 18 w 59"/>
                  <a:gd name="T19" fmla="*/ 70 h 70"/>
                  <a:gd name="T20" fmla="*/ 15 w 59"/>
                  <a:gd name="T21" fmla="*/ 68 h 70"/>
                  <a:gd name="T22" fmla="*/ 15 w 59"/>
                  <a:gd name="T23" fmla="*/ 68 h 70"/>
                  <a:gd name="T24" fmla="*/ 16 w 59"/>
                  <a:gd name="T25" fmla="*/ 68 h 70"/>
                  <a:gd name="T26" fmla="*/ 17 w 59"/>
                  <a:gd name="T27" fmla="*/ 67 h 70"/>
                  <a:gd name="T28" fmla="*/ 14 w 59"/>
                  <a:gd name="T29" fmla="*/ 63 h 70"/>
                  <a:gd name="T30" fmla="*/ 12 w 59"/>
                  <a:gd name="T31" fmla="*/ 60 h 70"/>
                  <a:gd name="T32" fmla="*/ 8 w 59"/>
                  <a:gd name="T33" fmla="*/ 60 h 70"/>
                  <a:gd name="T34" fmla="*/ 8 w 59"/>
                  <a:gd name="T35" fmla="*/ 61 h 70"/>
                  <a:gd name="T36" fmla="*/ 9 w 59"/>
                  <a:gd name="T37" fmla="*/ 63 h 70"/>
                  <a:gd name="T38" fmla="*/ 8 w 59"/>
                  <a:gd name="T39" fmla="*/ 63 h 70"/>
                  <a:gd name="T40" fmla="*/ 4 w 59"/>
                  <a:gd name="T41" fmla="*/ 61 h 70"/>
                  <a:gd name="T42" fmla="*/ 0 w 59"/>
                  <a:gd name="T43" fmla="*/ 58 h 70"/>
                  <a:gd name="T44" fmla="*/ 4 w 59"/>
                  <a:gd name="T45" fmla="*/ 53 h 70"/>
                  <a:gd name="T46" fmla="*/ 32 w 59"/>
                  <a:gd name="T4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70">
                    <a:moveTo>
                      <a:pt x="32" y="10"/>
                    </a:moveTo>
                    <a:lnTo>
                      <a:pt x="39" y="0"/>
                    </a:lnTo>
                    <a:lnTo>
                      <a:pt x="41" y="1"/>
                    </a:lnTo>
                    <a:lnTo>
                      <a:pt x="45" y="8"/>
                    </a:lnTo>
                    <a:lnTo>
                      <a:pt x="46" y="7"/>
                    </a:lnTo>
                    <a:lnTo>
                      <a:pt x="59" y="25"/>
                    </a:lnTo>
                    <a:lnTo>
                      <a:pt x="55" y="38"/>
                    </a:lnTo>
                    <a:lnTo>
                      <a:pt x="44" y="50"/>
                    </a:lnTo>
                    <a:lnTo>
                      <a:pt x="21" y="68"/>
                    </a:lnTo>
                    <a:lnTo>
                      <a:pt x="18" y="70"/>
                    </a:lnTo>
                    <a:lnTo>
                      <a:pt x="15" y="68"/>
                    </a:lnTo>
                    <a:lnTo>
                      <a:pt x="15" y="68"/>
                    </a:lnTo>
                    <a:lnTo>
                      <a:pt x="16" y="68"/>
                    </a:lnTo>
                    <a:lnTo>
                      <a:pt x="17" y="67"/>
                    </a:lnTo>
                    <a:lnTo>
                      <a:pt x="14" y="63"/>
                    </a:lnTo>
                    <a:lnTo>
                      <a:pt x="12" y="60"/>
                    </a:lnTo>
                    <a:lnTo>
                      <a:pt x="8" y="60"/>
                    </a:lnTo>
                    <a:lnTo>
                      <a:pt x="8" y="61"/>
                    </a:lnTo>
                    <a:lnTo>
                      <a:pt x="9" y="63"/>
                    </a:lnTo>
                    <a:lnTo>
                      <a:pt x="8" y="63"/>
                    </a:lnTo>
                    <a:lnTo>
                      <a:pt x="4" y="61"/>
                    </a:lnTo>
                    <a:lnTo>
                      <a:pt x="0" y="58"/>
                    </a:lnTo>
                    <a:lnTo>
                      <a:pt x="4" y="53"/>
                    </a:lnTo>
                    <a:lnTo>
                      <a:pt x="32" y="1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 name="Freeform 61"/>
              <p:cNvSpPr>
                <a:spLocks/>
              </p:cNvSpPr>
              <p:nvPr/>
            </p:nvSpPr>
            <p:spPr bwMode="auto">
              <a:xfrm>
                <a:off x="3059113" y="5311775"/>
                <a:ext cx="268288" cy="206375"/>
              </a:xfrm>
              <a:custGeom>
                <a:avLst/>
                <a:gdLst>
                  <a:gd name="T0" fmla="*/ 140 w 169"/>
                  <a:gd name="T1" fmla="*/ 69 h 130"/>
                  <a:gd name="T2" fmla="*/ 139 w 169"/>
                  <a:gd name="T3" fmla="*/ 70 h 130"/>
                  <a:gd name="T4" fmla="*/ 140 w 169"/>
                  <a:gd name="T5" fmla="*/ 73 h 130"/>
                  <a:gd name="T6" fmla="*/ 145 w 169"/>
                  <a:gd name="T7" fmla="*/ 77 h 130"/>
                  <a:gd name="T8" fmla="*/ 147 w 169"/>
                  <a:gd name="T9" fmla="*/ 80 h 130"/>
                  <a:gd name="T10" fmla="*/ 151 w 169"/>
                  <a:gd name="T11" fmla="*/ 80 h 130"/>
                  <a:gd name="T12" fmla="*/ 148 w 169"/>
                  <a:gd name="T13" fmla="*/ 87 h 130"/>
                  <a:gd name="T14" fmla="*/ 151 w 169"/>
                  <a:gd name="T15" fmla="*/ 96 h 130"/>
                  <a:gd name="T16" fmla="*/ 153 w 169"/>
                  <a:gd name="T17" fmla="*/ 102 h 130"/>
                  <a:gd name="T18" fmla="*/ 147 w 169"/>
                  <a:gd name="T19" fmla="*/ 101 h 130"/>
                  <a:gd name="T20" fmla="*/ 144 w 169"/>
                  <a:gd name="T21" fmla="*/ 104 h 130"/>
                  <a:gd name="T22" fmla="*/ 140 w 169"/>
                  <a:gd name="T23" fmla="*/ 107 h 130"/>
                  <a:gd name="T24" fmla="*/ 135 w 169"/>
                  <a:gd name="T25" fmla="*/ 108 h 130"/>
                  <a:gd name="T26" fmla="*/ 130 w 169"/>
                  <a:gd name="T27" fmla="*/ 106 h 130"/>
                  <a:gd name="T28" fmla="*/ 119 w 169"/>
                  <a:gd name="T29" fmla="*/ 122 h 130"/>
                  <a:gd name="T30" fmla="*/ 118 w 169"/>
                  <a:gd name="T31" fmla="*/ 129 h 130"/>
                  <a:gd name="T32" fmla="*/ 111 w 169"/>
                  <a:gd name="T33" fmla="*/ 130 h 130"/>
                  <a:gd name="T34" fmla="*/ 96 w 169"/>
                  <a:gd name="T35" fmla="*/ 124 h 130"/>
                  <a:gd name="T36" fmla="*/ 84 w 169"/>
                  <a:gd name="T37" fmla="*/ 97 h 130"/>
                  <a:gd name="T38" fmla="*/ 57 w 169"/>
                  <a:gd name="T39" fmla="*/ 85 h 130"/>
                  <a:gd name="T40" fmla="*/ 27 w 169"/>
                  <a:gd name="T41" fmla="*/ 69 h 130"/>
                  <a:gd name="T42" fmla="*/ 0 w 169"/>
                  <a:gd name="T43" fmla="*/ 44 h 130"/>
                  <a:gd name="T44" fmla="*/ 19 w 169"/>
                  <a:gd name="T45" fmla="*/ 20 h 130"/>
                  <a:gd name="T46" fmla="*/ 16 w 169"/>
                  <a:gd name="T47" fmla="*/ 36 h 130"/>
                  <a:gd name="T48" fmla="*/ 33 w 169"/>
                  <a:gd name="T49" fmla="*/ 26 h 130"/>
                  <a:gd name="T50" fmla="*/ 29 w 169"/>
                  <a:gd name="T51" fmla="*/ 46 h 130"/>
                  <a:gd name="T52" fmla="*/ 46 w 169"/>
                  <a:gd name="T53" fmla="*/ 48 h 130"/>
                  <a:gd name="T54" fmla="*/ 50 w 169"/>
                  <a:gd name="T55" fmla="*/ 51 h 130"/>
                  <a:gd name="T56" fmla="*/ 56 w 169"/>
                  <a:gd name="T57" fmla="*/ 53 h 130"/>
                  <a:gd name="T58" fmla="*/ 58 w 169"/>
                  <a:gd name="T59" fmla="*/ 48 h 130"/>
                  <a:gd name="T60" fmla="*/ 64 w 169"/>
                  <a:gd name="T61" fmla="*/ 49 h 130"/>
                  <a:gd name="T62" fmla="*/ 65 w 169"/>
                  <a:gd name="T63" fmla="*/ 44 h 130"/>
                  <a:gd name="T64" fmla="*/ 72 w 169"/>
                  <a:gd name="T65" fmla="*/ 47 h 130"/>
                  <a:gd name="T66" fmla="*/ 76 w 169"/>
                  <a:gd name="T67" fmla="*/ 48 h 130"/>
                  <a:gd name="T68" fmla="*/ 61 w 169"/>
                  <a:gd name="T69" fmla="*/ 28 h 130"/>
                  <a:gd name="T70" fmla="*/ 63 w 169"/>
                  <a:gd name="T71" fmla="*/ 24 h 130"/>
                  <a:gd name="T72" fmla="*/ 71 w 169"/>
                  <a:gd name="T73" fmla="*/ 20 h 130"/>
                  <a:gd name="T74" fmla="*/ 78 w 169"/>
                  <a:gd name="T75" fmla="*/ 18 h 130"/>
                  <a:gd name="T76" fmla="*/ 76 w 169"/>
                  <a:gd name="T77" fmla="*/ 32 h 130"/>
                  <a:gd name="T78" fmla="*/ 85 w 169"/>
                  <a:gd name="T79" fmla="*/ 25 h 130"/>
                  <a:gd name="T80" fmla="*/ 85 w 169"/>
                  <a:gd name="T81" fmla="*/ 41 h 130"/>
                  <a:gd name="T82" fmla="*/ 87 w 169"/>
                  <a:gd name="T83" fmla="*/ 19 h 130"/>
                  <a:gd name="T84" fmla="*/ 123 w 169"/>
                  <a:gd name="T85" fmla="*/ 12 h 130"/>
                  <a:gd name="T86" fmla="*/ 137 w 169"/>
                  <a:gd name="T87" fmla="*/ 20 h 130"/>
                  <a:gd name="T88" fmla="*/ 136 w 169"/>
                  <a:gd name="T89" fmla="*/ 24 h 130"/>
                  <a:gd name="T90" fmla="*/ 160 w 169"/>
                  <a:gd name="T91" fmla="*/ 20 h 130"/>
                  <a:gd name="T92" fmla="*/ 163 w 169"/>
                  <a:gd name="T93" fmla="*/ 26 h 130"/>
                  <a:gd name="T94" fmla="*/ 169 w 169"/>
                  <a:gd name="T95" fmla="*/ 31 h 130"/>
                  <a:gd name="T96" fmla="*/ 164 w 169"/>
                  <a:gd name="T97" fmla="*/ 39 h 130"/>
                  <a:gd name="T98" fmla="*/ 167 w 169"/>
                  <a:gd name="T99" fmla="*/ 44 h 130"/>
                  <a:gd name="T100" fmla="*/ 162 w 169"/>
                  <a:gd name="T101" fmla="*/ 54 h 130"/>
                  <a:gd name="T102" fmla="*/ 155 w 169"/>
                  <a:gd name="T103" fmla="*/ 57 h 130"/>
                  <a:gd name="T104" fmla="*/ 151 w 169"/>
                  <a:gd name="T105" fmla="*/ 58 h 130"/>
                  <a:gd name="T106" fmla="*/ 152 w 169"/>
                  <a:gd name="T107" fmla="*/ 60 h 130"/>
                  <a:gd name="T108" fmla="*/ 151 w 169"/>
                  <a:gd name="T109" fmla="*/ 61 h 130"/>
                  <a:gd name="T110" fmla="*/ 150 w 169"/>
                  <a:gd name="T111" fmla="*/ 62 h 130"/>
                  <a:gd name="T112" fmla="*/ 145 w 169"/>
                  <a:gd name="T113" fmla="*/ 6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30">
                    <a:moveTo>
                      <a:pt x="145" y="62"/>
                    </a:moveTo>
                    <a:lnTo>
                      <a:pt x="140" y="69"/>
                    </a:lnTo>
                    <a:lnTo>
                      <a:pt x="140" y="70"/>
                    </a:lnTo>
                    <a:lnTo>
                      <a:pt x="139" y="70"/>
                    </a:lnTo>
                    <a:lnTo>
                      <a:pt x="139" y="71"/>
                    </a:lnTo>
                    <a:lnTo>
                      <a:pt x="140" y="73"/>
                    </a:lnTo>
                    <a:lnTo>
                      <a:pt x="141" y="72"/>
                    </a:lnTo>
                    <a:lnTo>
                      <a:pt x="145" y="77"/>
                    </a:lnTo>
                    <a:lnTo>
                      <a:pt x="144" y="78"/>
                    </a:lnTo>
                    <a:lnTo>
                      <a:pt x="147" y="80"/>
                    </a:lnTo>
                    <a:lnTo>
                      <a:pt x="149" y="78"/>
                    </a:lnTo>
                    <a:lnTo>
                      <a:pt x="151" y="80"/>
                    </a:lnTo>
                    <a:lnTo>
                      <a:pt x="148" y="83"/>
                    </a:lnTo>
                    <a:lnTo>
                      <a:pt x="148" y="87"/>
                    </a:lnTo>
                    <a:lnTo>
                      <a:pt x="154" y="92"/>
                    </a:lnTo>
                    <a:lnTo>
                      <a:pt x="151" y="96"/>
                    </a:lnTo>
                    <a:lnTo>
                      <a:pt x="154" y="99"/>
                    </a:lnTo>
                    <a:lnTo>
                      <a:pt x="153" y="102"/>
                    </a:lnTo>
                    <a:lnTo>
                      <a:pt x="151" y="104"/>
                    </a:lnTo>
                    <a:lnTo>
                      <a:pt x="147" y="101"/>
                    </a:lnTo>
                    <a:lnTo>
                      <a:pt x="147" y="102"/>
                    </a:lnTo>
                    <a:lnTo>
                      <a:pt x="144" y="104"/>
                    </a:lnTo>
                    <a:lnTo>
                      <a:pt x="144" y="103"/>
                    </a:lnTo>
                    <a:lnTo>
                      <a:pt x="140" y="107"/>
                    </a:lnTo>
                    <a:lnTo>
                      <a:pt x="137" y="104"/>
                    </a:lnTo>
                    <a:lnTo>
                      <a:pt x="135" y="108"/>
                    </a:lnTo>
                    <a:lnTo>
                      <a:pt x="132" y="106"/>
                    </a:lnTo>
                    <a:lnTo>
                      <a:pt x="130" y="106"/>
                    </a:lnTo>
                    <a:lnTo>
                      <a:pt x="117" y="120"/>
                    </a:lnTo>
                    <a:lnTo>
                      <a:pt x="119" y="122"/>
                    </a:lnTo>
                    <a:lnTo>
                      <a:pt x="116" y="126"/>
                    </a:lnTo>
                    <a:lnTo>
                      <a:pt x="118" y="129"/>
                    </a:lnTo>
                    <a:lnTo>
                      <a:pt x="117" y="129"/>
                    </a:lnTo>
                    <a:lnTo>
                      <a:pt x="111" y="130"/>
                    </a:lnTo>
                    <a:lnTo>
                      <a:pt x="102" y="130"/>
                    </a:lnTo>
                    <a:lnTo>
                      <a:pt x="96" y="124"/>
                    </a:lnTo>
                    <a:lnTo>
                      <a:pt x="85" y="109"/>
                    </a:lnTo>
                    <a:lnTo>
                      <a:pt x="84" y="97"/>
                    </a:lnTo>
                    <a:lnTo>
                      <a:pt x="79" y="89"/>
                    </a:lnTo>
                    <a:lnTo>
                      <a:pt x="57" y="85"/>
                    </a:lnTo>
                    <a:lnTo>
                      <a:pt x="46" y="80"/>
                    </a:lnTo>
                    <a:lnTo>
                      <a:pt x="27" y="69"/>
                    </a:lnTo>
                    <a:lnTo>
                      <a:pt x="23" y="62"/>
                    </a:lnTo>
                    <a:lnTo>
                      <a:pt x="0" y="44"/>
                    </a:lnTo>
                    <a:lnTo>
                      <a:pt x="4" y="43"/>
                    </a:lnTo>
                    <a:lnTo>
                      <a:pt x="19" y="20"/>
                    </a:lnTo>
                    <a:lnTo>
                      <a:pt x="24" y="23"/>
                    </a:lnTo>
                    <a:lnTo>
                      <a:pt x="16" y="36"/>
                    </a:lnTo>
                    <a:lnTo>
                      <a:pt x="23" y="41"/>
                    </a:lnTo>
                    <a:lnTo>
                      <a:pt x="33" y="26"/>
                    </a:lnTo>
                    <a:lnTo>
                      <a:pt x="39" y="32"/>
                    </a:lnTo>
                    <a:lnTo>
                      <a:pt x="29" y="46"/>
                    </a:lnTo>
                    <a:lnTo>
                      <a:pt x="40" y="55"/>
                    </a:lnTo>
                    <a:lnTo>
                      <a:pt x="46" y="48"/>
                    </a:lnTo>
                    <a:lnTo>
                      <a:pt x="50" y="48"/>
                    </a:lnTo>
                    <a:lnTo>
                      <a:pt x="50" y="51"/>
                    </a:lnTo>
                    <a:lnTo>
                      <a:pt x="55" y="48"/>
                    </a:lnTo>
                    <a:lnTo>
                      <a:pt x="56" y="53"/>
                    </a:lnTo>
                    <a:lnTo>
                      <a:pt x="59" y="51"/>
                    </a:lnTo>
                    <a:lnTo>
                      <a:pt x="58" y="48"/>
                    </a:lnTo>
                    <a:lnTo>
                      <a:pt x="63" y="47"/>
                    </a:lnTo>
                    <a:lnTo>
                      <a:pt x="64" y="49"/>
                    </a:lnTo>
                    <a:lnTo>
                      <a:pt x="67" y="47"/>
                    </a:lnTo>
                    <a:lnTo>
                      <a:pt x="65" y="44"/>
                    </a:lnTo>
                    <a:lnTo>
                      <a:pt x="70" y="43"/>
                    </a:lnTo>
                    <a:lnTo>
                      <a:pt x="72" y="47"/>
                    </a:lnTo>
                    <a:lnTo>
                      <a:pt x="75" y="47"/>
                    </a:lnTo>
                    <a:lnTo>
                      <a:pt x="76" y="48"/>
                    </a:lnTo>
                    <a:lnTo>
                      <a:pt x="78" y="47"/>
                    </a:lnTo>
                    <a:lnTo>
                      <a:pt x="61" y="28"/>
                    </a:lnTo>
                    <a:lnTo>
                      <a:pt x="64" y="26"/>
                    </a:lnTo>
                    <a:lnTo>
                      <a:pt x="63" y="24"/>
                    </a:lnTo>
                    <a:lnTo>
                      <a:pt x="70" y="20"/>
                    </a:lnTo>
                    <a:lnTo>
                      <a:pt x="71" y="20"/>
                    </a:lnTo>
                    <a:lnTo>
                      <a:pt x="75" y="15"/>
                    </a:lnTo>
                    <a:lnTo>
                      <a:pt x="78" y="18"/>
                    </a:lnTo>
                    <a:lnTo>
                      <a:pt x="72" y="28"/>
                    </a:lnTo>
                    <a:lnTo>
                      <a:pt x="76" y="32"/>
                    </a:lnTo>
                    <a:lnTo>
                      <a:pt x="81" y="21"/>
                    </a:lnTo>
                    <a:lnTo>
                      <a:pt x="85" y="25"/>
                    </a:lnTo>
                    <a:lnTo>
                      <a:pt x="79" y="36"/>
                    </a:lnTo>
                    <a:lnTo>
                      <a:pt x="85" y="41"/>
                    </a:lnTo>
                    <a:lnTo>
                      <a:pt x="99" y="31"/>
                    </a:lnTo>
                    <a:lnTo>
                      <a:pt x="87" y="19"/>
                    </a:lnTo>
                    <a:lnTo>
                      <a:pt x="99" y="0"/>
                    </a:lnTo>
                    <a:lnTo>
                      <a:pt x="123" y="12"/>
                    </a:lnTo>
                    <a:lnTo>
                      <a:pt x="135" y="17"/>
                    </a:lnTo>
                    <a:lnTo>
                      <a:pt x="137" y="20"/>
                    </a:lnTo>
                    <a:lnTo>
                      <a:pt x="139" y="21"/>
                    </a:lnTo>
                    <a:lnTo>
                      <a:pt x="136" y="24"/>
                    </a:lnTo>
                    <a:lnTo>
                      <a:pt x="147" y="32"/>
                    </a:lnTo>
                    <a:lnTo>
                      <a:pt x="160" y="20"/>
                    </a:lnTo>
                    <a:lnTo>
                      <a:pt x="166" y="24"/>
                    </a:lnTo>
                    <a:lnTo>
                      <a:pt x="163" y="26"/>
                    </a:lnTo>
                    <a:lnTo>
                      <a:pt x="166" y="29"/>
                    </a:lnTo>
                    <a:lnTo>
                      <a:pt x="169" y="31"/>
                    </a:lnTo>
                    <a:lnTo>
                      <a:pt x="169" y="34"/>
                    </a:lnTo>
                    <a:lnTo>
                      <a:pt x="164" y="39"/>
                    </a:lnTo>
                    <a:lnTo>
                      <a:pt x="169" y="44"/>
                    </a:lnTo>
                    <a:lnTo>
                      <a:pt x="167" y="44"/>
                    </a:lnTo>
                    <a:lnTo>
                      <a:pt x="160" y="53"/>
                    </a:lnTo>
                    <a:lnTo>
                      <a:pt x="162" y="54"/>
                    </a:lnTo>
                    <a:lnTo>
                      <a:pt x="157" y="60"/>
                    </a:lnTo>
                    <a:lnTo>
                      <a:pt x="155" y="57"/>
                    </a:lnTo>
                    <a:lnTo>
                      <a:pt x="153" y="60"/>
                    </a:lnTo>
                    <a:lnTo>
                      <a:pt x="151" y="58"/>
                    </a:lnTo>
                    <a:lnTo>
                      <a:pt x="150" y="59"/>
                    </a:lnTo>
                    <a:lnTo>
                      <a:pt x="152" y="60"/>
                    </a:lnTo>
                    <a:lnTo>
                      <a:pt x="150" y="59"/>
                    </a:lnTo>
                    <a:lnTo>
                      <a:pt x="151" y="61"/>
                    </a:lnTo>
                    <a:lnTo>
                      <a:pt x="149" y="60"/>
                    </a:lnTo>
                    <a:lnTo>
                      <a:pt x="150" y="62"/>
                    </a:lnTo>
                    <a:lnTo>
                      <a:pt x="147" y="61"/>
                    </a:lnTo>
                    <a:lnTo>
                      <a:pt x="145"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 name="Freeform 62"/>
              <p:cNvSpPr>
                <a:spLocks/>
              </p:cNvSpPr>
              <p:nvPr/>
            </p:nvSpPr>
            <p:spPr bwMode="auto">
              <a:xfrm>
                <a:off x="3059113" y="5311775"/>
                <a:ext cx="268288" cy="206375"/>
              </a:xfrm>
              <a:custGeom>
                <a:avLst/>
                <a:gdLst>
                  <a:gd name="T0" fmla="*/ 140 w 169"/>
                  <a:gd name="T1" fmla="*/ 69 h 130"/>
                  <a:gd name="T2" fmla="*/ 139 w 169"/>
                  <a:gd name="T3" fmla="*/ 70 h 130"/>
                  <a:gd name="T4" fmla="*/ 140 w 169"/>
                  <a:gd name="T5" fmla="*/ 73 h 130"/>
                  <a:gd name="T6" fmla="*/ 145 w 169"/>
                  <a:gd name="T7" fmla="*/ 77 h 130"/>
                  <a:gd name="T8" fmla="*/ 147 w 169"/>
                  <a:gd name="T9" fmla="*/ 80 h 130"/>
                  <a:gd name="T10" fmla="*/ 151 w 169"/>
                  <a:gd name="T11" fmla="*/ 80 h 130"/>
                  <a:gd name="T12" fmla="*/ 148 w 169"/>
                  <a:gd name="T13" fmla="*/ 87 h 130"/>
                  <a:gd name="T14" fmla="*/ 151 w 169"/>
                  <a:gd name="T15" fmla="*/ 96 h 130"/>
                  <a:gd name="T16" fmla="*/ 153 w 169"/>
                  <a:gd name="T17" fmla="*/ 102 h 130"/>
                  <a:gd name="T18" fmla="*/ 147 w 169"/>
                  <a:gd name="T19" fmla="*/ 101 h 130"/>
                  <a:gd name="T20" fmla="*/ 144 w 169"/>
                  <a:gd name="T21" fmla="*/ 104 h 130"/>
                  <a:gd name="T22" fmla="*/ 140 w 169"/>
                  <a:gd name="T23" fmla="*/ 107 h 130"/>
                  <a:gd name="T24" fmla="*/ 135 w 169"/>
                  <a:gd name="T25" fmla="*/ 108 h 130"/>
                  <a:gd name="T26" fmla="*/ 130 w 169"/>
                  <a:gd name="T27" fmla="*/ 106 h 130"/>
                  <a:gd name="T28" fmla="*/ 119 w 169"/>
                  <a:gd name="T29" fmla="*/ 122 h 130"/>
                  <a:gd name="T30" fmla="*/ 118 w 169"/>
                  <a:gd name="T31" fmla="*/ 129 h 130"/>
                  <a:gd name="T32" fmla="*/ 111 w 169"/>
                  <a:gd name="T33" fmla="*/ 130 h 130"/>
                  <a:gd name="T34" fmla="*/ 96 w 169"/>
                  <a:gd name="T35" fmla="*/ 124 h 130"/>
                  <a:gd name="T36" fmla="*/ 84 w 169"/>
                  <a:gd name="T37" fmla="*/ 97 h 130"/>
                  <a:gd name="T38" fmla="*/ 57 w 169"/>
                  <a:gd name="T39" fmla="*/ 85 h 130"/>
                  <a:gd name="T40" fmla="*/ 27 w 169"/>
                  <a:gd name="T41" fmla="*/ 69 h 130"/>
                  <a:gd name="T42" fmla="*/ 0 w 169"/>
                  <a:gd name="T43" fmla="*/ 44 h 130"/>
                  <a:gd name="T44" fmla="*/ 19 w 169"/>
                  <a:gd name="T45" fmla="*/ 20 h 130"/>
                  <a:gd name="T46" fmla="*/ 16 w 169"/>
                  <a:gd name="T47" fmla="*/ 36 h 130"/>
                  <a:gd name="T48" fmla="*/ 33 w 169"/>
                  <a:gd name="T49" fmla="*/ 26 h 130"/>
                  <a:gd name="T50" fmla="*/ 29 w 169"/>
                  <a:gd name="T51" fmla="*/ 46 h 130"/>
                  <a:gd name="T52" fmla="*/ 46 w 169"/>
                  <a:gd name="T53" fmla="*/ 48 h 130"/>
                  <a:gd name="T54" fmla="*/ 50 w 169"/>
                  <a:gd name="T55" fmla="*/ 51 h 130"/>
                  <a:gd name="T56" fmla="*/ 56 w 169"/>
                  <a:gd name="T57" fmla="*/ 53 h 130"/>
                  <a:gd name="T58" fmla="*/ 58 w 169"/>
                  <a:gd name="T59" fmla="*/ 48 h 130"/>
                  <a:gd name="T60" fmla="*/ 64 w 169"/>
                  <a:gd name="T61" fmla="*/ 49 h 130"/>
                  <a:gd name="T62" fmla="*/ 65 w 169"/>
                  <a:gd name="T63" fmla="*/ 44 h 130"/>
                  <a:gd name="T64" fmla="*/ 72 w 169"/>
                  <a:gd name="T65" fmla="*/ 47 h 130"/>
                  <a:gd name="T66" fmla="*/ 76 w 169"/>
                  <a:gd name="T67" fmla="*/ 48 h 130"/>
                  <a:gd name="T68" fmla="*/ 61 w 169"/>
                  <a:gd name="T69" fmla="*/ 28 h 130"/>
                  <a:gd name="T70" fmla="*/ 63 w 169"/>
                  <a:gd name="T71" fmla="*/ 24 h 130"/>
                  <a:gd name="T72" fmla="*/ 71 w 169"/>
                  <a:gd name="T73" fmla="*/ 20 h 130"/>
                  <a:gd name="T74" fmla="*/ 78 w 169"/>
                  <a:gd name="T75" fmla="*/ 18 h 130"/>
                  <a:gd name="T76" fmla="*/ 76 w 169"/>
                  <a:gd name="T77" fmla="*/ 32 h 130"/>
                  <a:gd name="T78" fmla="*/ 85 w 169"/>
                  <a:gd name="T79" fmla="*/ 25 h 130"/>
                  <a:gd name="T80" fmla="*/ 85 w 169"/>
                  <a:gd name="T81" fmla="*/ 41 h 130"/>
                  <a:gd name="T82" fmla="*/ 87 w 169"/>
                  <a:gd name="T83" fmla="*/ 19 h 130"/>
                  <a:gd name="T84" fmla="*/ 123 w 169"/>
                  <a:gd name="T85" fmla="*/ 12 h 130"/>
                  <a:gd name="T86" fmla="*/ 137 w 169"/>
                  <a:gd name="T87" fmla="*/ 20 h 130"/>
                  <a:gd name="T88" fmla="*/ 136 w 169"/>
                  <a:gd name="T89" fmla="*/ 24 h 130"/>
                  <a:gd name="T90" fmla="*/ 160 w 169"/>
                  <a:gd name="T91" fmla="*/ 20 h 130"/>
                  <a:gd name="T92" fmla="*/ 163 w 169"/>
                  <a:gd name="T93" fmla="*/ 26 h 130"/>
                  <a:gd name="T94" fmla="*/ 169 w 169"/>
                  <a:gd name="T95" fmla="*/ 31 h 130"/>
                  <a:gd name="T96" fmla="*/ 164 w 169"/>
                  <a:gd name="T97" fmla="*/ 39 h 130"/>
                  <a:gd name="T98" fmla="*/ 167 w 169"/>
                  <a:gd name="T99" fmla="*/ 44 h 130"/>
                  <a:gd name="T100" fmla="*/ 162 w 169"/>
                  <a:gd name="T101" fmla="*/ 54 h 130"/>
                  <a:gd name="T102" fmla="*/ 155 w 169"/>
                  <a:gd name="T103" fmla="*/ 57 h 130"/>
                  <a:gd name="T104" fmla="*/ 151 w 169"/>
                  <a:gd name="T105" fmla="*/ 58 h 130"/>
                  <a:gd name="T106" fmla="*/ 152 w 169"/>
                  <a:gd name="T107" fmla="*/ 60 h 130"/>
                  <a:gd name="T108" fmla="*/ 151 w 169"/>
                  <a:gd name="T109" fmla="*/ 61 h 130"/>
                  <a:gd name="T110" fmla="*/ 150 w 169"/>
                  <a:gd name="T111" fmla="*/ 62 h 130"/>
                  <a:gd name="T112" fmla="*/ 145 w 169"/>
                  <a:gd name="T113" fmla="*/ 6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30">
                    <a:moveTo>
                      <a:pt x="145" y="62"/>
                    </a:moveTo>
                    <a:lnTo>
                      <a:pt x="140" y="69"/>
                    </a:lnTo>
                    <a:lnTo>
                      <a:pt x="140" y="70"/>
                    </a:lnTo>
                    <a:lnTo>
                      <a:pt x="139" y="70"/>
                    </a:lnTo>
                    <a:lnTo>
                      <a:pt x="139" y="71"/>
                    </a:lnTo>
                    <a:lnTo>
                      <a:pt x="140" y="73"/>
                    </a:lnTo>
                    <a:lnTo>
                      <a:pt x="141" y="72"/>
                    </a:lnTo>
                    <a:lnTo>
                      <a:pt x="145" y="77"/>
                    </a:lnTo>
                    <a:lnTo>
                      <a:pt x="144" y="78"/>
                    </a:lnTo>
                    <a:lnTo>
                      <a:pt x="147" y="80"/>
                    </a:lnTo>
                    <a:lnTo>
                      <a:pt x="149" y="78"/>
                    </a:lnTo>
                    <a:lnTo>
                      <a:pt x="151" y="80"/>
                    </a:lnTo>
                    <a:lnTo>
                      <a:pt x="148" y="83"/>
                    </a:lnTo>
                    <a:lnTo>
                      <a:pt x="148" y="87"/>
                    </a:lnTo>
                    <a:lnTo>
                      <a:pt x="154" y="92"/>
                    </a:lnTo>
                    <a:lnTo>
                      <a:pt x="151" y="96"/>
                    </a:lnTo>
                    <a:lnTo>
                      <a:pt x="154" y="99"/>
                    </a:lnTo>
                    <a:lnTo>
                      <a:pt x="153" y="102"/>
                    </a:lnTo>
                    <a:lnTo>
                      <a:pt x="151" y="104"/>
                    </a:lnTo>
                    <a:lnTo>
                      <a:pt x="147" y="101"/>
                    </a:lnTo>
                    <a:lnTo>
                      <a:pt x="147" y="102"/>
                    </a:lnTo>
                    <a:lnTo>
                      <a:pt x="144" y="104"/>
                    </a:lnTo>
                    <a:lnTo>
                      <a:pt x="144" y="103"/>
                    </a:lnTo>
                    <a:lnTo>
                      <a:pt x="140" y="107"/>
                    </a:lnTo>
                    <a:lnTo>
                      <a:pt x="137" y="104"/>
                    </a:lnTo>
                    <a:lnTo>
                      <a:pt x="135" y="108"/>
                    </a:lnTo>
                    <a:lnTo>
                      <a:pt x="132" y="106"/>
                    </a:lnTo>
                    <a:lnTo>
                      <a:pt x="130" y="106"/>
                    </a:lnTo>
                    <a:lnTo>
                      <a:pt x="117" y="120"/>
                    </a:lnTo>
                    <a:lnTo>
                      <a:pt x="119" y="122"/>
                    </a:lnTo>
                    <a:lnTo>
                      <a:pt x="116" y="126"/>
                    </a:lnTo>
                    <a:lnTo>
                      <a:pt x="118" y="129"/>
                    </a:lnTo>
                    <a:lnTo>
                      <a:pt x="117" y="129"/>
                    </a:lnTo>
                    <a:lnTo>
                      <a:pt x="111" y="130"/>
                    </a:lnTo>
                    <a:lnTo>
                      <a:pt x="102" y="130"/>
                    </a:lnTo>
                    <a:lnTo>
                      <a:pt x="96" y="124"/>
                    </a:lnTo>
                    <a:lnTo>
                      <a:pt x="85" y="109"/>
                    </a:lnTo>
                    <a:lnTo>
                      <a:pt x="84" y="97"/>
                    </a:lnTo>
                    <a:lnTo>
                      <a:pt x="79" y="89"/>
                    </a:lnTo>
                    <a:lnTo>
                      <a:pt x="57" y="85"/>
                    </a:lnTo>
                    <a:lnTo>
                      <a:pt x="46" y="80"/>
                    </a:lnTo>
                    <a:lnTo>
                      <a:pt x="27" y="69"/>
                    </a:lnTo>
                    <a:lnTo>
                      <a:pt x="23" y="62"/>
                    </a:lnTo>
                    <a:lnTo>
                      <a:pt x="0" y="44"/>
                    </a:lnTo>
                    <a:lnTo>
                      <a:pt x="4" y="43"/>
                    </a:lnTo>
                    <a:lnTo>
                      <a:pt x="19" y="20"/>
                    </a:lnTo>
                    <a:lnTo>
                      <a:pt x="24" y="23"/>
                    </a:lnTo>
                    <a:lnTo>
                      <a:pt x="16" y="36"/>
                    </a:lnTo>
                    <a:lnTo>
                      <a:pt x="23" y="41"/>
                    </a:lnTo>
                    <a:lnTo>
                      <a:pt x="33" y="26"/>
                    </a:lnTo>
                    <a:lnTo>
                      <a:pt x="39" y="32"/>
                    </a:lnTo>
                    <a:lnTo>
                      <a:pt x="29" y="46"/>
                    </a:lnTo>
                    <a:lnTo>
                      <a:pt x="40" y="55"/>
                    </a:lnTo>
                    <a:lnTo>
                      <a:pt x="46" y="48"/>
                    </a:lnTo>
                    <a:lnTo>
                      <a:pt x="50" y="48"/>
                    </a:lnTo>
                    <a:lnTo>
                      <a:pt x="50" y="51"/>
                    </a:lnTo>
                    <a:lnTo>
                      <a:pt x="55" y="48"/>
                    </a:lnTo>
                    <a:lnTo>
                      <a:pt x="56" y="53"/>
                    </a:lnTo>
                    <a:lnTo>
                      <a:pt x="59" y="51"/>
                    </a:lnTo>
                    <a:lnTo>
                      <a:pt x="58" y="48"/>
                    </a:lnTo>
                    <a:lnTo>
                      <a:pt x="63" y="47"/>
                    </a:lnTo>
                    <a:lnTo>
                      <a:pt x="64" y="49"/>
                    </a:lnTo>
                    <a:lnTo>
                      <a:pt x="67" y="47"/>
                    </a:lnTo>
                    <a:lnTo>
                      <a:pt x="65" y="44"/>
                    </a:lnTo>
                    <a:lnTo>
                      <a:pt x="70" y="43"/>
                    </a:lnTo>
                    <a:lnTo>
                      <a:pt x="72" y="47"/>
                    </a:lnTo>
                    <a:lnTo>
                      <a:pt x="75" y="47"/>
                    </a:lnTo>
                    <a:lnTo>
                      <a:pt x="76" y="48"/>
                    </a:lnTo>
                    <a:lnTo>
                      <a:pt x="78" y="47"/>
                    </a:lnTo>
                    <a:lnTo>
                      <a:pt x="61" y="28"/>
                    </a:lnTo>
                    <a:lnTo>
                      <a:pt x="64" y="26"/>
                    </a:lnTo>
                    <a:lnTo>
                      <a:pt x="63" y="24"/>
                    </a:lnTo>
                    <a:lnTo>
                      <a:pt x="70" y="20"/>
                    </a:lnTo>
                    <a:lnTo>
                      <a:pt x="71" y="20"/>
                    </a:lnTo>
                    <a:lnTo>
                      <a:pt x="75" y="15"/>
                    </a:lnTo>
                    <a:lnTo>
                      <a:pt x="78" y="18"/>
                    </a:lnTo>
                    <a:lnTo>
                      <a:pt x="72" y="28"/>
                    </a:lnTo>
                    <a:lnTo>
                      <a:pt x="76" y="32"/>
                    </a:lnTo>
                    <a:lnTo>
                      <a:pt x="81" y="21"/>
                    </a:lnTo>
                    <a:lnTo>
                      <a:pt x="85" y="25"/>
                    </a:lnTo>
                    <a:lnTo>
                      <a:pt x="79" y="36"/>
                    </a:lnTo>
                    <a:lnTo>
                      <a:pt x="85" y="41"/>
                    </a:lnTo>
                    <a:lnTo>
                      <a:pt x="99" y="31"/>
                    </a:lnTo>
                    <a:lnTo>
                      <a:pt x="87" y="19"/>
                    </a:lnTo>
                    <a:lnTo>
                      <a:pt x="99" y="0"/>
                    </a:lnTo>
                    <a:lnTo>
                      <a:pt x="123" y="12"/>
                    </a:lnTo>
                    <a:lnTo>
                      <a:pt x="135" y="17"/>
                    </a:lnTo>
                    <a:lnTo>
                      <a:pt x="137" y="20"/>
                    </a:lnTo>
                    <a:lnTo>
                      <a:pt x="139" y="21"/>
                    </a:lnTo>
                    <a:lnTo>
                      <a:pt x="136" y="24"/>
                    </a:lnTo>
                    <a:lnTo>
                      <a:pt x="147" y="32"/>
                    </a:lnTo>
                    <a:lnTo>
                      <a:pt x="160" y="20"/>
                    </a:lnTo>
                    <a:lnTo>
                      <a:pt x="166" y="24"/>
                    </a:lnTo>
                    <a:lnTo>
                      <a:pt x="163" y="26"/>
                    </a:lnTo>
                    <a:lnTo>
                      <a:pt x="166" y="29"/>
                    </a:lnTo>
                    <a:lnTo>
                      <a:pt x="169" y="31"/>
                    </a:lnTo>
                    <a:lnTo>
                      <a:pt x="169" y="34"/>
                    </a:lnTo>
                    <a:lnTo>
                      <a:pt x="164" y="39"/>
                    </a:lnTo>
                    <a:lnTo>
                      <a:pt x="169" y="44"/>
                    </a:lnTo>
                    <a:lnTo>
                      <a:pt x="167" y="44"/>
                    </a:lnTo>
                    <a:lnTo>
                      <a:pt x="160" y="53"/>
                    </a:lnTo>
                    <a:lnTo>
                      <a:pt x="162" y="54"/>
                    </a:lnTo>
                    <a:lnTo>
                      <a:pt x="157" y="60"/>
                    </a:lnTo>
                    <a:lnTo>
                      <a:pt x="155" y="57"/>
                    </a:lnTo>
                    <a:lnTo>
                      <a:pt x="153" y="60"/>
                    </a:lnTo>
                    <a:lnTo>
                      <a:pt x="151" y="58"/>
                    </a:lnTo>
                    <a:lnTo>
                      <a:pt x="150" y="59"/>
                    </a:lnTo>
                    <a:lnTo>
                      <a:pt x="152" y="60"/>
                    </a:lnTo>
                    <a:lnTo>
                      <a:pt x="150" y="59"/>
                    </a:lnTo>
                    <a:lnTo>
                      <a:pt x="151" y="61"/>
                    </a:lnTo>
                    <a:lnTo>
                      <a:pt x="149" y="60"/>
                    </a:lnTo>
                    <a:lnTo>
                      <a:pt x="150" y="62"/>
                    </a:lnTo>
                    <a:lnTo>
                      <a:pt x="147" y="61"/>
                    </a:lnTo>
                    <a:lnTo>
                      <a:pt x="145" y="62"/>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 name="Freeform 63"/>
              <p:cNvSpPr>
                <a:spLocks/>
              </p:cNvSpPr>
              <p:nvPr/>
            </p:nvSpPr>
            <p:spPr bwMode="auto">
              <a:xfrm>
                <a:off x="3255963" y="5218113"/>
                <a:ext cx="185738" cy="152400"/>
              </a:xfrm>
              <a:custGeom>
                <a:avLst/>
                <a:gdLst>
                  <a:gd name="T0" fmla="*/ 31 w 117"/>
                  <a:gd name="T1" fmla="*/ 34 h 96"/>
                  <a:gd name="T2" fmla="*/ 33 w 117"/>
                  <a:gd name="T3" fmla="*/ 37 h 96"/>
                  <a:gd name="T4" fmla="*/ 37 w 117"/>
                  <a:gd name="T5" fmla="*/ 30 h 96"/>
                  <a:gd name="T6" fmla="*/ 58 w 117"/>
                  <a:gd name="T7" fmla="*/ 2 h 96"/>
                  <a:gd name="T8" fmla="*/ 66 w 117"/>
                  <a:gd name="T9" fmla="*/ 5 h 96"/>
                  <a:gd name="T10" fmla="*/ 76 w 117"/>
                  <a:gd name="T11" fmla="*/ 18 h 96"/>
                  <a:gd name="T12" fmla="*/ 79 w 117"/>
                  <a:gd name="T13" fmla="*/ 16 h 96"/>
                  <a:gd name="T14" fmla="*/ 79 w 117"/>
                  <a:gd name="T15" fmla="*/ 16 h 96"/>
                  <a:gd name="T16" fmla="*/ 84 w 117"/>
                  <a:gd name="T17" fmla="*/ 23 h 96"/>
                  <a:gd name="T18" fmla="*/ 79 w 117"/>
                  <a:gd name="T19" fmla="*/ 30 h 96"/>
                  <a:gd name="T20" fmla="*/ 90 w 117"/>
                  <a:gd name="T21" fmla="*/ 34 h 96"/>
                  <a:gd name="T22" fmla="*/ 93 w 117"/>
                  <a:gd name="T23" fmla="*/ 36 h 96"/>
                  <a:gd name="T24" fmla="*/ 84 w 117"/>
                  <a:gd name="T25" fmla="*/ 37 h 96"/>
                  <a:gd name="T26" fmla="*/ 79 w 117"/>
                  <a:gd name="T27" fmla="*/ 43 h 96"/>
                  <a:gd name="T28" fmla="*/ 83 w 117"/>
                  <a:gd name="T29" fmla="*/ 49 h 96"/>
                  <a:gd name="T30" fmla="*/ 93 w 117"/>
                  <a:gd name="T31" fmla="*/ 51 h 96"/>
                  <a:gd name="T32" fmla="*/ 99 w 117"/>
                  <a:gd name="T33" fmla="*/ 52 h 96"/>
                  <a:gd name="T34" fmla="*/ 102 w 117"/>
                  <a:gd name="T35" fmla="*/ 54 h 96"/>
                  <a:gd name="T36" fmla="*/ 106 w 117"/>
                  <a:gd name="T37" fmla="*/ 53 h 96"/>
                  <a:gd name="T38" fmla="*/ 107 w 117"/>
                  <a:gd name="T39" fmla="*/ 60 h 96"/>
                  <a:gd name="T40" fmla="*/ 112 w 117"/>
                  <a:gd name="T41" fmla="*/ 62 h 96"/>
                  <a:gd name="T42" fmla="*/ 111 w 117"/>
                  <a:gd name="T43" fmla="*/ 66 h 96"/>
                  <a:gd name="T44" fmla="*/ 117 w 117"/>
                  <a:gd name="T45" fmla="*/ 71 h 96"/>
                  <a:gd name="T46" fmla="*/ 114 w 117"/>
                  <a:gd name="T47" fmla="*/ 73 h 96"/>
                  <a:gd name="T48" fmla="*/ 109 w 117"/>
                  <a:gd name="T49" fmla="*/ 82 h 96"/>
                  <a:gd name="T50" fmla="*/ 106 w 117"/>
                  <a:gd name="T51" fmla="*/ 80 h 96"/>
                  <a:gd name="T52" fmla="*/ 102 w 117"/>
                  <a:gd name="T53" fmla="*/ 82 h 96"/>
                  <a:gd name="T54" fmla="*/ 101 w 117"/>
                  <a:gd name="T55" fmla="*/ 88 h 96"/>
                  <a:gd name="T56" fmla="*/ 96 w 117"/>
                  <a:gd name="T57" fmla="*/ 93 h 96"/>
                  <a:gd name="T58" fmla="*/ 83 w 117"/>
                  <a:gd name="T59" fmla="*/ 96 h 96"/>
                  <a:gd name="T60" fmla="*/ 74 w 117"/>
                  <a:gd name="T61" fmla="*/ 96 h 96"/>
                  <a:gd name="T62" fmla="*/ 73 w 117"/>
                  <a:gd name="T63" fmla="*/ 96 h 96"/>
                  <a:gd name="T64" fmla="*/ 74 w 117"/>
                  <a:gd name="T65" fmla="*/ 93 h 96"/>
                  <a:gd name="T66" fmla="*/ 63 w 117"/>
                  <a:gd name="T67" fmla="*/ 89 h 96"/>
                  <a:gd name="T68" fmla="*/ 55 w 117"/>
                  <a:gd name="T69" fmla="*/ 86 h 96"/>
                  <a:gd name="T70" fmla="*/ 52 w 117"/>
                  <a:gd name="T71" fmla="*/ 86 h 96"/>
                  <a:gd name="T72" fmla="*/ 49 w 117"/>
                  <a:gd name="T73" fmla="*/ 84 h 96"/>
                  <a:gd name="T74" fmla="*/ 43 w 117"/>
                  <a:gd name="T75" fmla="*/ 86 h 96"/>
                  <a:gd name="T76" fmla="*/ 38 w 117"/>
                  <a:gd name="T77" fmla="*/ 84 h 96"/>
                  <a:gd name="T78" fmla="*/ 36 w 117"/>
                  <a:gd name="T79" fmla="*/ 78 h 96"/>
                  <a:gd name="T80" fmla="*/ 12 w 117"/>
                  <a:gd name="T81" fmla="*/ 83 h 96"/>
                  <a:gd name="T82" fmla="*/ 13 w 117"/>
                  <a:gd name="T83" fmla="*/ 79 h 96"/>
                  <a:gd name="T84" fmla="*/ 0 w 117"/>
                  <a:gd name="T85"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96">
                    <a:moveTo>
                      <a:pt x="0" y="70"/>
                    </a:moveTo>
                    <a:lnTo>
                      <a:pt x="31" y="34"/>
                    </a:lnTo>
                    <a:lnTo>
                      <a:pt x="31" y="36"/>
                    </a:lnTo>
                    <a:lnTo>
                      <a:pt x="33" y="37"/>
                    </a:lnTo>
                    <a:lnTo>
                      <a:pt x="38" y="31"/>
                    </a:lnTo>
                    <a:lnTo>
                      <a:pt x="37" y="30"/>
                    </a:lnTo>
                    <a:lnTo>
                      <a:pt x="54" y="0"/>
                    </a:lnTo>
                    <a:lnTo>
                      <a:pt x="58" y="2"/>
                    </a:lnTo>
                    <a:lnTo>
                      <a:pt x="57" y="5"/>
                    </a:lnTo>
                    <a:lnTo>
                      <a:pt x="66" y="5"/>
                    </a:lnTo>
                    <a:lnTo>
                      <a:pt x="79" y="14"/>
                    </a:lnTo>
                    <a:lnTo>
                      <a:pt x="76" y="18"/>
                    </a:lnTo>
                    <a:lnTo>
                      <a:pt x="77" y="19"/>
                    </a:lnTo>
                    <a:lnTo>
                      <a:pt x="79" y="16"/>
                    </a:lnTo>
                    <a:lnTo>
                      <a:pt x="79" y="19"/>
                    </a:lnTo>
                    <a:lnTo>
                      <a:pt x="79" y="16"/>
                    </a:lnTo>
                    <a:lnTo>
                      <a:pt x="79" y="22"/>
                    </a:lnTo>
                    <a:lnTo>
                      <a:pt x="84" y="23"/>
                    </a:lnTo>
                    <a:lnTo>
                      <a:pt x="83" y="26"/>
                    </a:lnTo>
                    <a:lnTo>
                      <a:pt x="79" y="30"/>
                    </a:lnTo>
                    <a:lnTo>
                      <a:pt x="79" y="33"/>
                    </a:lnTo>
                    <a:lnTo>
                      <a:pt x="90" y="34"/>
                    </a:lnTo>
                    <a:lnTo>
                      <a:pt x="93" y="34"/>
                    </a:lnTo>
                    <a:lnTo>
                      <a:pt x="93" y="36"/>
                    </a:lnTo>
                    <a:lnTo>
                      <a:pt x="91" y="38"/>
                    </a:lnTo>
                    <a:lnTo>
                      <a:pt x="84" y="37"/>
                    </a:lnTo>
                    <a:lnTo>
                      <a:pt x="83" y="41"/>
                    </a:lnTo>
                    <a:lnTo>
                      <a:pt x="79" y="43"/>
                    </a:lnTo>
                    <a:lnTo>
                      <a:pt x="77" y="49"/>
                    </a:lnTo>
                    <a:lnTo>
                      <a:pt x="83" y="49"/>
                    </a:lnTo>
                    <a:lnTo>
                      <a:pt x="85" y="52"/>
                    </a:lnTo>
                    <a:lnTo>
                      <a:pt x="93" y="51"/>
                    </a:lnTo>
                    <a:lnTo>
                      <a:pt x="98" y="53"/>
                    </a:lnTo>
                    <a:lnTo>
                      <a:pt x="99" y="52"/>
                    </a:lnTo>
                    <a:lnTo>
                      <a:pt x="101" y="52"/>
                    </a:lnTo>
                    <a:lnTo>
                      <a:pt x="102" y="54"/>
                    </a:lnTo>
                    <a:lnTo>
                      <a:pt x="105" y="55"/>
                    </a:lnTo>
                    <a:lnTo>
                      <a:pt x="106" y="53"/>
                    </a:lnTo>
                    <a:lnTo>
                      <a:pt x="106" y="57"/>
                    </a:lnTo>
                    <a:lnTo>
                      <a:pt x="107" y="60"/>
                    </a:lnTo>
                    <a:lnTo>
                      <a:pt x="109" y="60"/>
                    </a:lnTo>
                    <a:lnTo>
                      <a:pt x="112" y="62"/>
                    </a:lnTo>
                    <a:lnTo>
                      <a:pt x="111" y="64"/>
                    </a:lnTo>
                    <a:lnTo>
                      <a:pt x="111" y="66"/>
                    </a:lnTo>
                    <a:lnTo>
                      <a:pt x="115" y="68"/>
                    </a:lnTo>
                    <a:lnTo>
                      <a:pt x="117" y="71"/>
                    </a:lnTo>
                    <a:lnTo>
                      <a:pt x="117" y="74"/>
                    </a:lnTo>
                    <a:lnTo>
                      <a:pt x="114" y="73"/>
                    </a:lnTo>
                    <a:lnTo>
                      <a:pt x="112" y="75"/>
                    </a:lnTo>
                    <a:lnTo>
                      <a:pt x="109" y="82"/>
                    </a:lnTo>
                    <a:lnTo>
                      <a:pt x="108" y="80"/>
                    </a:lnTo>
                    <a:lnTo>
                      <a:pt x="106" y="80"/>
                    </a:lnTo>
                    <a:lnTo>
                      <a:pt x="102" y="79"/>
                    </a:lnTo>
                    <a:lnTo>
                      <a:pt x="102" y="82"/>
                    </a:lnTo>
                    <a:lnTo>
                      <a:pt x="103" y="84"/>
                    </a:lnTo>
                    <a:lnTo>
                      <a:pt x="101" y="88"/>
                    </a:lnTo>
                    <a:lnTo>
                      <a:pt x="101" y="92"/>
                    </a:lnTo>
                    <a:lnTo>
                      <a:pt x="96" y="93"/>
                    </a:lnTo>
                    <a:lnTo>
                      <a:pt x="91" y="88"/>
                    </a:lnTo>
                    <a:lnTo>
                      <a:pt x="83" y="96"/>
                    </a:lnTo>
                    <a:lnTo>
                      <a:pt x="79" y="93"/>
                    </a:lnTo>
                    <a:lnTo>
                      <a:pt x="74" y="96"/>
                    </a:lnTo>
                    <a:lnTo>
                      <a:pt x="74" y="96"/>
                    </a:lnTo>
                    <a:lnTo>
                      <a:pt x="73" y="96"/>
                    </a:lnTo>
                    <a:lnTo>
                      <a:pt x="76" y="93"/>
                    </a:lnTo>
                    <a:lnTo>
                      <a:pt x="74" y="93"/>
                    </a:lnTo>
                    <a:lnTo>
                      <a:pt x="72" y="96"/>
                    </a:lnTo>
                    <a:lnTo>
                      <a:pt x="63" y="89"/>
                    </a:lnTo>
                    <a:lnTo>
                      <a:pt x="61" y="92"/>
                    </a:lnTo>
                    <a:lnTo>
                      <a:pt x="55" y="86"/>
                    </a:lnTo>
                    <a:lnTo>
                      <a:pt x="55" y="88"/>
                    </a:lnTo>
                    <a:lnTo>
                      <a:pt x="52" y="86"/>
                    </a:lnTo>
                    <a:lnTo>
                      <a:pt x="50" y="89"/>
                    </a:lnTo>
                    <a:lnTo>
                      <a:pt x="49" y="84"/>
                    </a:lnTo>
                    <a:lnTo>
                      <a:pt x="46" y="88"/>
                    </a:lnTo>
                    <a:lnTo>
                      <a:pt x="43" y="86"/>
                    </a:lnTo>
                    <a:lnTo>
                      <a:pt x="41" y="88"/>
                    </a:lnTo>
                    <a:lnTo>
                      <a:pt x="38" y="84"/>
                    </a:lnTo>
                    <a:lnTo>
                      <a:pt x="41" y="83"/>
                    </a:lnTo>
                    <a:lnTo>
                      <a:pt x="36" y="78"/>
                    </a:lnTo>
                    <a:lnTo>
                      <a:pt x="23" y="91"/>
                    </a:lnTo>
                    <a:lnTo>
                      <a:pt x="12" y="83"/>
                    </a:lnTo>
                    <a:lnTo>
                      <a:pt x="16" y="80"/>
                    </a:lnTo>
                    <a:lnTo>
                      <a:pt x="13" y="79"/>
                    </a:lnTo>
                    <a:lnTo>
                      <a:pt x="12" y="76"/>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 name="Freeform 64"/>
              <p:cNvSpPr>
                <a:spLocks/>
              </p:cNvSpPr>
              <p:nvPr/>
            </p:nvSpPr>
            <p:spPr bwMode="auto">
              <a:xfrm>
                <a:off x="3255963" y="5218113"/>
                <a:ext cx="185738" cy="152400"/>
              </a:xfrm>
              <a:custGeom>
                <a:avLst/>
                <a:gdLst>
                  <a:gd name="T0" fmla="*/ 31 w 117"/>
                  <a:gd name="T1" fmla="*/ 34 h 96"/>
                  <a:gd name="T2" fmla="*/ 33 w 117"/>
                  <a:gd name="T3" fmla="*/ 37 h 96"/>
                  <a:gd name="T4" fmla="*/ 37 w 117"/>
                  <a:gd name="T5" fmla="*/ 30 h 96"/>
                  <a:gd name="T6" fmla="*/ 58 w 117"/>
                  <a:gd name="T7" fmla="*/ 2 h 96"/>
                  <a:gd name="T8" fmla="*/ 66 w 117"/>
                  <a:gd name="T9" fmla="*/ 5 h 96"/>
                  <a:gd name="T10" fmla="*/ 76 w 117"/>
                  <a:gd name="T11" fmla="*/ 18 h 96"/>
                  <a:gd name="T12" fmla="*/ 79 w 117"/>
                  <a:gd name="T13" fmla="*/ 16 h 96"/>
                  <a:gd name="T14" fmla="*/ 79 w 117"/>
                  <a:gd name="T15" fmla="*/ 16 h 96"/>
                  <a:gd name="T16" fmla="*/ 84 w 117"/>
                  <a:gd name="T17" fmla="*/ 23 h 96"/>
                  <a:gd name="T18" fmla="*/ 79 w 117"/>
                  <a:gd name="T19" fmla="*/ 30 h 96"/>
                  <a:gd name="T20" fmla="*/ 90 w 117"/>
                  <a:gd name="T21" fmla="*/ 34 h 96"/>
                  <a:gd name="T22" fmla="*/ 93 w 117"/>
                  <a:gd name="T23" fmla="*/ 36 h 96"/>
                  <a:gd name="T24" fmla="*/ 84 w 117"/>
                  <a:gd name="T25" fmla="*/ 37 h 96"/>
                  <a:gd name="T26" fmla="*/ 79 w 117"/>
                  <a:gd name="T27" fmla="*/ 43 h 96"/>
                  <a:gd name="T28" fmla="*/ 83 w 117"/>
                  <a:gd name="T29" fmla="*/ 49 h 96"/>
                  <a:gd name="T30" fmla="*/ 93 w 117"/>
                  <a:gd name="T31" fmla="*/ 51 h 96"/>
                  <a:gd name="T32" fmla="*/ 99 w 117"/>
                  <a:gd name="T33" fmla="*/ 52 h 96"/>
                  <a:gd name="T34" fmla="*/ 102 w 117"/>
                  <a:gd name="T35" fmla="*/ 54 h 96"/>
                  <a:gd name="T36" fmla="*/ 106 w 117"/>
                  <a:gd name="T37" fmla="*/ 53 h 96"/>
                  <a:gd name="T38" fmla="*/ 107 w 117"/>
                  <a:gd name="T39" fmla="*/ 60 h 96"/>
                  <a:gd name="T40" fmla="*/ 112 w 117"/>
                  <a:gd name="T41" fmla="*/ 62 h 96"/>
                  <a:gd name="T42" fmla="*/ 111 w 117"/>
                  <a:gd name="T43" fmla="*/ 66 h 96"/>
                  <a:gd name="T44" fmla="*/ 117 w 117"/>
                  <a:gd name="T45" fmla="*/ 71 h 96"/>
                  <a:gd name="T46" fmla="*/ 114 w 117"/>
                  <a:gd name="T47" fmla="*/ 73 h 96"/>
                  <a:gd name="T48" fmla="*/ 109 w 117"/>
                  <a:gd name="T49" fmla="*/ 82 h 96"/>
                  <a:gd name="T50" fmla="*/ 106 w 117"/>
                  <a:gd name="T51" fmla="*/ 80 h 96"/>
                  <a:gd name="T52" fmla="*/ 102 w 117"/>
                  <a:gd name="T53" fmla="*/ 82 h 96"/>
                  <a:gd name="T54" fmla="*/ 101 w 117"/>
                  <a:gd name="T55" fmla="*/ 88 h 96"/>
                  <a:gd name="T56" fmla="*/ 96 w 117"/>
                  <a:gd name="T57" fmla="*/ 93 h 96"/>
                  <a:gd name="T58" fmla="*/ 83 w 117"/>
                  <a:gd name="T59" fmla="*/ 96 h 96"/>
                  <a:gd name="T60" fmla="*/ 74 w 117"/>
                  <a:gd name="T61" fmla="*/ 96 h 96"/>
                  <a:gd name="T62" fmla="*/ 73 w 117"/>
                  <a:gd name="T63" fmla="*/ 96 h 96"/>
                  <a:gd name="T64" fmla="*/ 74 w 117"/>
                  <a:gd name="T65" fmla="*/ 93 h 96"/>
                  <a:gd name="T66" fmla="*/ 63 w 117"/>
                  <a:gd name="T67" fmla="*/ 89 h 96"/>
                  <a:gd name="T68" fmla="*/ 55 w 117"/>
                  <a:gd name="T69" fmla="*/ 86 h 96"/>
                  <a:gd name="T70" fmla="*/ 52 w 117"/>
                  <a:gd name="T71" fmla="*/ 86 h 96"/>
                  <a:gd name="T72" fmla="*/ 49 w 117"/>
                  <a:gd name="T73" fmla="*/ 84 h 96"/>
                  <a:gd name="T74" fmla="*/ 43 w 117"/>
                  <a:gd name="T75" fmla="*/ 86 h 96"/>
                  <a:gd name="T76" fmla="*/ 38 w 117"/>
                  <a:gd name="T77" fmla="*/ 84 h 96"/>
                  <a:gd name="T78" fmla="*/ 36 w 117"/>
                  <a:gd name="T79" fmla="*/ 78 h 96"/>
                  <a:gd name="T80" fmla="*/ 12 w 117"/>
                  <a:gd name="T81" fmla="*/ 83 h 96"/>
                  <a:gd name="T82" fmla="*/ 13 w 117"/>
                  <a:gd name="T83" fmla="*/ 79 h 96"/>
                  <a:gd name="T84" fmla="*/ 0 w 117"/>
                  <a:gd name="T85"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96">
                    <a:moveTo>
                      <a:pt x="0" y="70"/>
                    </a:moveTo>
                    <a:lnTo>
                      <a:pt x="31" y="34"/>
                    </a:lnTo>
                    <a:lnTo>
                      <a:pt x="31" y="36"/>
                    </a:lnTo>
                    <a:lnTo>
                      <a:pt x="33" y="37"/>
                    </a:lnTo>
                    <a:lnTo>
                      <a:pt x="38" y="31"/>
                    </a:lnTo>
                    <a:lnTo>
                      <a:pt x="37" y="30"/>
                    </a:lnTo>
                    <a:lnTo>
                      <a:pt x="54" y="0"/>
                    </a:lnTo>
                    <a:lnTo>
                      <a:pt x="58" y="2"/>
                    </a:lnTo>
                    <a:lnTo>
                      <a:pt x="57" y="5"/>
                    </a:lnTo>
                    <a:lnTo>
                      <a:pt x="66" y="5"/>
                    </a:lnTo>
                    <a:lnTo>
                      <a:pt x="79" y="14"/>
                    </a:lnTo>
                    <a:lnTo>
                      <a:pt x="76" y="18"/>
                    </a:lnTo>
                    <a:lnTo>
                      <a:pt x="77" y="19"/>
                    </a:lnTo>
                    <a:lnTo>
                      <a:pt x="79" y="16"/>
                    </a:lnTo>
                    <a:lnTo>
                      <a:pt x="79" y="19"/>
                    </a:lnTo>
                    <a:lnTo>
                      <a:pt x="79" y="16"/>
                    </a:lnTo>
                    <a:lnTo>
                      <a:pt x="79" y="22"/>
                    </a:lnTo>
                    <a:lnTo>
                      <a:pt x="84" y="23"/>
                    </a:lnTo>
                    <a:lnTo>
                      <a:pt x="83" y="26"/>
                    </a:lnTo>
                    <a:lnTo>
                      <a:pt x="79" y="30"/>
                    </a:lnTo>
                    <a:lnTo>
                      <a:pt x="79" y="33"/>
                    </a:lnTo>
                    <a:lnTo>
                      <a:pt x="90" y="34"/>
                    </a:lnTo>
                    <a:lnTo>
                      <a:pt x="93" y="34"/>
                    </a:lnTo>
                    <a:lnTo>
                      <a:pt x="93" y="36"/>
                    </a:lnTo>
                    <a:lnTo>
                      <a:pt x="91" y="38"/>
                    </a:lnTo>
                    <a:lnTo>
                      <a:pt x="84" y="37"/>
                    </a:lnTo>
                    <a:lnTo>
                      <a:pt x="83" y="41"/>
                    </a:lnTo>
                    <a:lnTo>
                      <a:pt x="79" y="43"/>
                    </a:lnTo>
                    <a:lnTo>
                      <a:pt x="77" y="49"/>
                    </a:lnTo>
                    <a:lnTo>
                      <a:pt x="83" y="49"/>
                    </a:lnTo>
                    <a:lnTo>
                      <a:pt x="85" y="52"/>
                    </a:lnTo>
                    <a:lnTo>
                      <a:pt x="93" y="51"/>
                    </a:lnTo>
                    <a:lnTo>
                      <a:pt x="98" y="53"/>
                    </a:lnTo>
                    <a:lnTo>
                      <a:pt x="99" y="52"/>
                    </a:lnTo>
                    <a:lnTo>
                      <a:pt x="101" y="52"/>
                    </a:lnTo>
                    <a:lnTo>
                      <a:pt x="102" y="54"/>
                    </a:lnTo>
                    <a:lnTo>
                      <a:pt x="105" y="55"/>
                    </a:lnTo>
                    <a:lnTo>
                      <a:pt x="106" y="53"/>
                    </a:lnTo>
                    <a:lnTo>
                      <a:pt x="106" y="57"/>
                    </a:lnTo>
                    <a:lnTo>
                      <a:pt x="107" y="60"/>
                    </a:lnTo>
                    <a:lnTo>
                      <a:pt x="109" y="60"/>
                    </a:lnTo>
                    <a:lnTo>
                      <a:pt x="112" y="62"/>
                    </a:lnTo>
                    <a:lnTo>
                      <a:pt x="111" y="64"/>
                    </a:lnTo>
                    <a:lnTo>
                      <a:pt x="111" y="66"/>
                    </a:lnTo>
                    <a:lnTo>
                      <a:pt x="115" y="68"/>
                    </a:lnTo>
                    <a:lnTo>
                      <a:pt x="117" y="71"/>
                    </a:lnTo>
                    <a:lnTo>
                      <a:pt x="117" y="74"/>
                    </a:lnTo>
                    <a:lnTo>
                      <a:pt x="114" y="73"/>
                    </a:lnTo>
                    <a:lnTo>
                      <a:pt x="112" y="75"/>
                    </a:lnTo>
                    <a:lnTo>
                      <a:pt x="109" y="82"/>
                    </a:lnTo>
                    <a:lnTo>
                      <a:pt x="108" y="80"/>
                    </a:lnTo>
                    <a:lnTo>
                      <a:pt x="106" y="80"/>
                    </a:lnTo>
                    <a:lnTo>
                      <a:pt x="102" y="79"/>
                    </a:lnTo>
                    <a:lnTo>
                      <a:pt x="102" y="82"/>
                    </a:lnTo>
                    <a:lnTo>
                      <a:pt x="103" y="84"/>
                    </a:lnTo>
                    <a:lnTo>
                      <a:pt x="101" y="88"/>
                    </a:lnTo>
                    <a:lnTo>
                      <a:pt x="101" y="92"/>
                    </a:lnTo>
                    <a:lnTo>
                      <a:pt x="96" y="93"/>
                    </a:lnTo>
                    <a:lnTo>
                      <a:pt x="91" y="88"/>
                    </a:lnTo>
                    <a:lnTo>
                      <a:pt x="83" y="96"/>
                    </a:lnTo>
                    <a:lnTo>
                      <a:pt x="79" y="93"/>
                    </a:lnTo>
                    <a:lnTo>
                      <a:pt x="74" y="96"/>
                    </a:lnTo>
                    <a:lnTo>
                      <a:pt x="74" y="96"/>
                    </a:lnTo>
                    <a:lnTo>
                      <a:pt x="73" y="96"/>
                    </a:lnTo>
                    <a:lnTo>
                      <a:pt x="76" y="93"/>
                    </a:lnTo>
                    <a:lnTo>
                      <a:pt x="74" y="93"/>
                    </a:lnTo>
                    <a:lnTo>
                      <a:pt x="72" y="96"/>
                    </a:lnTo>
                    <a:lnTo>
                      <a:pt x="63" y="89"/>
                    </a:lnTo>
                    <a:lnTo>
                      <a:pt x="61" y="92"/>
                    </a:lnTo>
                    <a:lnTo>
                      <a:pt x="55" y="86"/>
                    </a:lnTo>
                    <a:lnTo>
                      <a:pt x="55" y="88"/>
                    </a:lnTo>
                    <a:lnTo>
                      <a:pt x="52" y="86"/>
                    </a:lnTo>
                    <a:lnTo>
                      <a:pt x="50" y="89"/>
                    </a:lnTo>
                    <a:lnTo>
                      <a:pt x="49" y="84"/>
                    </a:lnTo>
                    <a:lnTo>
                      <a:pt x="46" y="88"/>
                    </a:lnTo>
                    <a:lnTo>
                      <a:pt x="43" y="86"/>
                    </a:lnTo>
                    <a:lnTo>
                      <a:pt x="41" y="88"/>
                    </a:lnTo>
                    <a:lnTo>
                      <a:pt x="38" y="84"/>
                    </a:lnTo>
                    <a:lnTo>
                      <a:pt x="41" y="83"/>
                    </a:lnTo>
                    <a:lnTo>
                      <a:pt x="36" y="78"/>
                    </a:lnTo>
                    <a:lnTo>
                      <a:pt x="23" y="91"/>
                    </a:lnTo>
                    <a:lnTo>
                      <a:pt x="12" y="83"/>
                    </a:lnTo>
                    <a:lnTo>
                      <a:pt x="16" y="80"/>
                    </a:lnTo>
                    <a:lnTo>
                      <a:pt x="13" y="79"/>
                    </a:lnTo>
                    <a:lnTo>
                      <a:pt x="12" y="76"/>
                    </a:lnTo>
                    <a:lnTo>
                      <a:pt x="0" y="70"/>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 name="Freeform 65"/>
              <p:cNvSpPr>
                <a:spLocks/>
              </p:cNvSpPr>
              <p:nvPr/>
            </p:nvSpPr>
            <p:spPr bwMode="auto">
              <a:xfrm>
                <a:off x="3305176" y="5367338"/>
                <a:ext cx="9525" cy="7937"/>
              </a:xfrm>
              <a:custGeom>
                <a:avLst/>
                <a:gdLst>
                  <a:gd name="T0" fmla="*/ 4 w 6"/>
                  <a:gd name="T1" fmla="*/ 0 h 5"/>
                  <a:gd name="T2" fmla="*/ 6 w 6"/>
                  <a:gd name="T3" fmla="*/ 2 h 5"/>
                  <a:gd name="T4" fmla="*/ 2 w 6"/>
                  <a:gd name="T5" fmla="*/ 5 h 5"/>
                  <a:gd name="T6" fmla="*/ 0 w 6"/>
                  <a:gd name="T7" fmla="*/ 4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lnTo>
                      <a:pt x="6" y="2"/>
                    </a:lnTo>
                    <a:lnTo>
                      <a:pt x="2" y="5"/>
                    </a:lnTo>
                    <a:lnTo>
                      <a:pt x="0" y="4"/>
                    </a:lnTo>
                    <a:lnTo>
                      <a:pt x="4" y="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 name="Freeform 66"/>
              <p:cNvSpPr>
                <a:spLocks/>
              </p:cNvSpPr>
              <p:nvPr/>
            </p:nvSpPr>
            <p:spPr bwMode="auto">
              <a:xfrm>
                <a:off x="3163888" y="5186363"/>
                <a:ext cx="171450" cy="119062"/>
              </a:xfrm>
              <a:custGeom>
                <a:avLst/>
                <a:gdLst>
                  <a:gd name="T0" fmla="*/ 108 w 108"/>
                  <a:gd name="T1" fmla="*/ 15 h 75"/>
                  <a:gd name="T2" fmla="*/ 90 w 108"/>
                  <a:gd name="T3" fmla="*/ 45 h 75"/>
                  <a:gd name="T4" fmla="*/ 65 w 108"/>
                  <a:gd name="T5" fmla="*/ 73 h 75"/>
                  <a:gd name="T6" fmla="*/ 64 w 108"/>
                  <a:gd name="T7" fmla="*/ 73 h 75"/>
                  <a:gd name="T8" fmla="*/ 64 w 108"/>
                  <a:gd name="T9" fmla="*/ 74 h 75"/>
                  <a:gd name="T10" fmla="*/ 61 w 108"/>
                  <a:gd name="T11" fmla="*/ 73 h 75"/>
                  <a:gd name="T12" fmla="*/ 61 w 108"/>
                  <a:gd name="T13" fmla="*/ 74 h 75"/>
                  <a:gd name="T14" fmla="*/ 60 w 108"/>
                  <a:gd name="T15" fmla="*/ 75 h 75"/>
                  <a:gd name="T16" fmla="*/ 60 w 108"/>
                  <a:gd name="T17" fmla="*/ 74 h 75"/>
                  <a:gd name="T18" fmla="*/ 53 w 108"/>
                  <a:gd name="T19" fmla="*/ 75 h 75"/>
                  <a:gd name="T20" fmla="*/ 16 w 108"/>
                  <a:gd name="T21" fmla="*/ 56 h 75"/>
                  <a:gd name="T22" fmla="*/ 23 w 108"/>
                  <a:gd name="T23" fmla="*/ 40 h 75"/>
                  <a:gd name="T24" fmla="*/ 15 w 108"/>
                  <a:gd name="T25" fmla="*/ 36 h 75"/>
                  <a:gd name="T26" fmla="*/ 5 w 108"/>
                  <a:gd name="T27" fmla="*/ 43 h 75"/>
                  <a:gd name="T28" fmla="*/ 0 w 108"/>
                  <a:gd name="T29" fmla="*/ 35 h 75"/>
                  <a:gd name="T30" fmla="*/ 18 w 108"/>
                  <a:gd name="T31" fmla="*/ 0 h 75"/>
                  <a:gd name="T32" fmla="*/ 30 w 108"/>
                  <a:gd name="T33" fmla="*/ 6 h 75"/>
                  <a:gd name="T34" fmla="*/ 28 w 108"/>
                  <a:gd name="T35" fmla="*/ 9 h 75"/>
                  <a:gd name="T36" fmla="*/ 38 w 108"/>
                  <a:gd name="T37" fmla="*/ 13 h 75"/>
                  <a:gd name="T38" fmla="*/ 35 w 108"/>
                  <a:gd name="T39" fmla="*/ 17 h 75"/>
                  <a:gd name="T40" fmla="*/ 56 w 108"/>
                  <a:gd name="T41" fmla="*/ 28 h 75"/>
                  <a:gd name="T42" fmla="*/ 57 w 108"/>
                  <a:gd name="T43" fmla="*/ 27 h 75"/>
                  <a:gd name="T44" fmla="*/ 58 w 108"/>
                  <a:gd name="T45" fmla="*/ 28 h 75"/>
                  <a:gd name="T46" fmla="*/ 58 w 108"/>
                  <a:gd name="T47" fmla="*/ 29 h 75"/>
                  <a:gd name="T48" fmla="*/ 61 w 108"/>
                  <a:gd name="T49" fmla="*/ 31 h 75"/>
                  <a:gd name="T50" fmla="*/ 68 w 108"/>
                  <a:gd name="T51" fmla="*/ 18 h 75"/>
                  <a:gd name="T52" fmla="*/ 66 w 108"/>
                  <a:gd name="T53" fmla="*/ 17 h 75"/>
                  <a:gd name="T54" fmla="*/ 73 w 108"/>
                  <a:gd name="T55" fmla="*/ 7 h 75"/>
                  <a:gd name="T56" fmla="*/ 74 w 108"/>
                  <a:gd name="T57" fmla="*/ 7 h 75"/>
                  <a:gd name="T58" fmla="*/ 78 w 108"/>
                  <a:gd name="T59" fmla="*/ 1 h 75"/>
                  <a:gd name="T60" fmla="*/ 108 w 108"/>
                  <a:gd name="T61"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75">
                    <a:moveTo>
                      <a:pt x="108" y="15"/>
                    </a:moveTo>
                    <a:lnTo>
                      <a:pt x="90" y="45"/>
                    </a:lnTo>
                    <a:lnTo>
                      <a:pt x="65" y="73"/>
                    </a:lnTo>
                    <a:lnTo>
                      <a:pt x="64" y="73"/>
                    </a:lnTo>
                    <a:lnTo>
                      <a:pt x="64" y="74"/>
                    </a:lnTo>
                    <a:lnTo>
                      <a:pt x="61" y="73"/>
                    </a:lnTo>
                    <a:lnTo>
                      <a:pt x="61" y="74"/>
                    </a:lnTo>
                    <a:lnTo>
                      <a:pt x="60" y="75"/>
                    </a:lnTo>
                    <a:lnTo>
                      <a:pt x="60" y="74"/>
                    </a:lnTo>
                    <a:lnTo>
                      <a:pt x="53" y="75"/>
                    </a:lnTo>
                    <a:lnTo>
                      <a:pt x="16" y="56"/>
                    </a:lnTo>
                    <a:lnTo>
                      <a:pt x="23" y="40"/>
                    </a:lnTo>
                    <a:lnTo>
                      <a:pt x="15" y="36"/>
                    </a:lnTo>
                    <a:lnTo>
                      <a:pt x="5" y="43"/>
                    </a:lnTo>
                    <a:lnTo>
                      <a:pt x="0" y="35"/>
                    </a:lnTo>
                    <a:lnTo>
                      <a:pt x="18" y="0"/>
                    </a:lnTo>
                    <a:lnTo>
                      <a:pt x="30" y="6"/>
                    </a:lnTo>
                    <a:lnTo>
                      <a:pt x="28" y="9"/>
                    </a:lnTo>
                    <a:lnTo>
                      <a:pt x="38" y="13"/>
                    </a:lnTo>
                    <a:lnTo>
                      <a:pt x="35" y="17"/>
                    </a:lnTo>
                    <a:lnTo>
                      <a:pt x="56" y="28"/>
                    </a:lnTo>
                    <a:lnTo>
                      <a:pt x="57" y="27"/>
                    </a:lnTo>
                    <a:lnTo>
                      <a:pt x="58" y="28"/>
                    </a:lnTo>
                    <a:lnTo>
                      <a:pt x="58" y="29"/>
                    </a:lnTo>
                    <a:lnTo>
                      <a:pt x="61" y="31"/>
                    </a:lnTo>
                    <a:lnTo>
                      <a:pt x="68" y="18"/>
                    </a:lnTo>
                    <a:lnTo>
                      <a:pt x="66" y="17"/>
                    </a:lnTo>
                    <a:lnTo>
                      <a:pt x="73" y="7"/>
                    </a:lnTo>
                    <a:lnTo>
                      <a:pt x="74" y="7"/>
                    </a:lnTo>
                    <a:lnTo>
                      <a:pt x="78" y="1"/>
                    </a:lnTo>
                    <a:lnTo>
                      <a:pt x="10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 name="Freeform 67"/>
              <p:cNvSpPr>
                <a:spLocks/>
              </p:cNvSpPr>
              <p:nvPr/>
            </p:nvSpPr>
            <p:spPr bwMode="auto">
              <a:xfrm>
                <a:off x="3163888" y="5186363"/>
                <a:ext cx="171450" cy="119062"/>
              </a:xfrm>
              <a:custGeom>
                <a:avLst/>
                <a:gdLst>
                  <a:gd name="T0" fmla="*/ 108 w 108"/>
                  <a:gd name="T1" fmla="*/ 15 h 75"/>
                  <a:gd name="T2" fmla="*/ 90 w 108"/>
                  <a:gd name="T3" fmla="*/ 45 h 75"/>
                  <a:gd name="T4" fmla="*/ 65 w 108"/>
                  <a:gd name="T5" fmla="*/ 73 h 75"/>
                  <a:gd name="T6" fmla="*/ 64 w 108"/>
                  <a:gd name="T7" fmla="*/ 73 h 75"/>
                  <a:gd name="T8" fmla="*/ 64 w 108"/>
                  <a:gd name="T9" fmla="*/ 74 h 75"/>
                  <a:gd name="T10" fmla="*/ 61 w 108"/>
                  <a:gd name="T11" fmla="*/ 73 h 75"/>
                  <a:gd name="T12" fmla="*/ 61 w 108"/>
                  <a:gd name="T13" fmla="*/ 74 h 75"/>
                  <a:gd name="T14" fmla="*/ 60 w 108"/>
                  <a:gd name="T15" fmla="*/ 75 h 75"/>
                  <a:gd name="T16" fmla="*/ 60 w 108"/>
                  <a:gd name="T17" fmla="*/ 74 h 75"/>
                  <a:gd name="T18" fmla="*/ 53 w 108"/>
                  <a:gd name="T19" fmla="*/ 75 h 75"/>
                  <a:gd name="T20" fmla="*/ 16 w 108"/>
                  <a:gd name="T21" fmla="*/ 56 h 75"/>
                  <a:gd name="T22" fmla="*/ 23 w 108"/>
                  <a:gd name="T23" fmla="*/ 40 h 75"/>
                  <a:gd name="T24" fmla="*/ 15 w 108"/>
                  <a:gd name="T25" fmla="*/ 36 h 75"/>
                  <a:gd name="T26" fmla="*/ 5 w 108"/>
                  <a:gd name="T27" fmla="*/ 43 h 75"/>
                  <a:gd name="T28" fmla="*/ 0 w 108"/>
                  <a:gd name="T29" fmla="*/ 35 h 75"/>
                  <a:gd name="T30" fmla="*/ 18 w 108"/>
                  <a:gd name="T31" fmla="*/ 0 h 75"/>
                  <a:gd name="T32" fmla="*/ 30 w 108"/>
                  <a:gd name="T33" fmla="*/ 6 h 75"/>
                  <a:gd name="T34" fmla="*/ 28 w 108"/>
                  <a:gd name="T35" fmla="*/ 9 h 75"/>
                  <a:gd name="T36" fmla="*/ 38 w 108"/>
                  <a:gd name="T37" fmla="*/ 13 h 75"/>
                  <a:gd name="T38" fmla="*/ 35 w 108"/>
                  <a:gd name="T39" fmla="*/ 17 h 75"/>
                  <a:gd name="T40" fmla="*/ 56 w 108"/>
                  <a:gd name="T41" fmla="*/ 28 h 75"/>
                  <a:gd name="T42" fmla="*/ 57 w 108"/>
                  <a:gd name="T43" fmla="*/ 27 h 75"/>
                  <a:gd name="T44" fmla="*/ 58 w 108"/>
                  <a:gd name="T45" fmla="*/ 28 h 75"/>
                  <a:gd name="T46" fmla="*/ 58 w 108"/>
                  <a:gd name="T47" fmla="*/ 29 h 75"/>
                  <a:gd name="T48" fmla="*/ 61 w 108"/>
                  <a:gd name="T49" fmla="*/ 31 h 75"/>
                  <a:gd name="T50" fmla="*/ 68 w 108"/>
                  <a:gd name="T51" fmla="*/ 18 h 75"/>
                  <a:gd name="T52" fmla="*/ 66 w 108"/>
                  <a:gd name="T53" fmla="*/ 17 h 75"/>
                  <a:gd name="T54" fmla="*/ 73 w 108"/>
                  <a:gd name="T55" fmla="*/ 7 h 75"/>
                  <a:gd name="T56" fmla="*/ 74 w 108"/>
                  <a:gd name="T57" fmla="*/ 7 h 75"/>
                  <a:gd name="T58" fmla="*/ 78 w 108"/>
                  <a:gd name="T59" fmla="*/ 1 h 75"/>
                  <a:gd name="T60" fmla="*/ 108 w 108"/>
                  <a:gd name="T61"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75">
                    <a:moveTo>
                      <a:pt x="108" y="15"/>
                    </a:moveTo>
                    <a:lnTo>
                      <a:pt x="90" y="45"/>
                    </a:lnTo>
                    <a:lnTo>
                      <a:pt x="65" y="73"/>
                    </a:lnTo>
                    <a:lnTo>
                      <a:pt x="64" y="73"/>
                    </a:lnTo>
                    <a:lnTo>
                      <a:pt x="64" y="74"/>
                    </a:lnTo>
                    <a:lnTo>
                      <a:pt x="61" y="73"/>
                    </a:lnTo>
                    <a:lnTo>
                      <a:pt x="61" y="74"/>
                    </a:lnTo>
                    <a:lnTo>
                      <a:pt x="60" y="75"/>
                    </a:lnTo>
                    <a:lnTo>
                      <a:pt x="60" y="74"/>
                    </a:lnTo>
                    <a:lnTo>
                      <a:pt x="53" y="75"/>
                    </a:lnTo>
                    <a:lnTo>
                      <a:pt x="16" y="56"/>
                    </a:lnTo>
                    <a:lnTo>
                      <a:pt x="23" y="40"/>
                    </a:lnTo>
                    <a:lnTo>
                      <a:pt x="15" y="36"/>
                    </a:lnTo>
                    <a:lnTo>
                      <a:pt x="5" y="43"/>
                    </a:lnTo>
                    <a:lnTo>
                      <a:pt x="0" y="35"/>
                    </a:lnTo>
                    <a:lnTo>
                      <a:pt x="18" y="0"/>
                    </a:lnTo>
                    <a:lnTo>
                      <a:pt x="30" y="6"/>
                    </a:lnTo>
                    <a:lnTo>
                      <a:pt x="28" y="9"/>
                    </a:lnTo>
                    <a:lnTo>
                      <a:pt x="38" y="13"/>
                    </a:lnTo>
                    <a:lnTo>
                      <a:pt x="35" y="17"/>
                    </a:lnTo>
                    <a:lnTo>
                      <a:pt x="56" y="28"/>
                    </a:lnTo>
                    <a:lnTo>
                      <a:pt x="57" y="27"/>
                    </a:lnTo>
                    <a:lnTo>
                      <a:pt x="58" y="28"/>
                    </a:lnTo>
                    <a:lnTo>
                      <a:pt x="58" y="29"/>
                    </a:lnTo>
                    <a:lnTo>
                      <a:pt x="61" y="31"/>
                    </a:lnTo>
                    <a:lnTo>
                      <a:pt x="68" y="18"/>
                    </a:lnTo>
                    <a:lnTo>
                      <a:pt x="66" y="17"/>
                    </a:lnTo>
                    <a:lnTo>
                      <a:pt x="73" y="7"/>
                    </a:lnTo>
                    <a:lnTo>
                      <a:pt x="74" y="7"/>
                    </a:lnTo>
                    <a:lnTo>
                      <a:pt x="78" y="1"/>
                    </a:lnTo>
                    <a:lnTo>
                      <a:pt x="108" y="15"/>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 name="Freeform 68"/>
              <p:cNvSpPr>
                <a:spLocks/>
              </p:cNvSpPr>
              <p:nvPr/>
            </p:nvSpPr>
            <p:spPr bwMode="auto">
              <a:xfrm>
                <a:off x="3305176" y="5367338"/>
                <a:ext cx="9525" cy="7937"/>
              </a:xfrm>
              <a:custGeom>
                <a:avLst/>
                <a:gdLst>
                  <a:gd name="T0" fmla="*/ 4 w 6"/>
                  <a:gd name="T1" fmla="*/ 0 h 5"/>
                  <a:gd name="T2" fmla="*/ 6 w 6"/>
                  <a:gd name="T3" fmla="*/ 2 h 5"/>
                  <a:gd name="T4" fmla="*/ 2 w 6"/>
                  <a:gd name="T5" fmla="*/ 5 h 5"/>
                  <a:gd name="T6" fmla="*/ 0 w 6"/>
                  <a:gd name="T7" fmla="*/ 4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lnTo>
                      <a:pt x="6" y="2"/>
                    </a:lnTo>
                    <a:lnTo>
                      <a:pt x="2" y="5"/>
                    </a:lnTo>
                    <a:lnTo>
                      <a:pt x="0" y="4"/>
                    </a:lnTo>
                    <a:lnTo>
                      <a:pt x="4" y="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 name="Freeform 69"/>
              <p:cNvSpPr>
                <a:spLocks/>
              </p:cNvSpPr>
              <p:nvPr/>
            </p:nvSpPr>
            <p:spPr bwMode="auto">
              <a:xfrm>
                <a:off x="3235326" y="5349875"/>
                <a:ext cx="517525" cy="857250"/>
              </a:xfrm>
              <a:custGeom>
                <a:avLst/>
                <a:gdLst>
                  <a:gd name="T0" fmla="*/ 216 w 326"/>
                  <a:gd name="T1" fmla="*/ 481 h 540"/>
                  <a:gd name="T2" fmla="*/ 182 w 326"/>
                  <a:gd name="T3" fmla="*/ 514 h 540"/>
                  <a:gd name="T4" fmla="*/ 167 w 326"/>
                  <a:gd name="T5" fmla="*/ 522 h 540"/>
                  <a:gd name="T6" fmla="*/ 138 w 326"/>
                  <a:gd name="T7" fmla="*/ 538 h 540"/>
                  <a:gd name="T8" fmla="*/ 117 w 326"/>
                  <a:gd name="T9" fmla="*/ 527 h 540"/>
                  <a:gd name="T10" fmla="*/ 121 w 326"/>
                  <a:gd name="T11" fmla="*/ 488 h 540"/>
                  <a:gd name="T12" fmla="*/ 128 w 326"/>
                  <a:gd name="T13" fmla="*/ 466 h 540"/>
                  <a:gd name="T14" fmla="*/ 142 w 326"/>
                  <a:gd name="T15" fmla="*/ 445 h 540"/>
                  <a:gd name="T16" fmla="*/ 121 w 326"/>
                  <a:gd name="T17" fmla="*/ 414 h 540"/>
                  <a:gd name="T18" fmla="*/ 103 w 326"/>
                  <a:gd name="T19" fmla="*/ 394 h 540"/>
                  <a:gd name="T20" fmla="*/ 113 w 326"/>
                  <a:gd name="T21" fmla="*/ 363 h 540"/>
                  <a:gd name="T22" fmla="*/ 111 w 326"/>
                  <a:gd name="T23" fmla="*/ 332 h 540"/>
                  <a:gd name="T24" fmla="*/ 107 w 326"/>
                  <a:gd name="T25" fmla="*/ 315 h 540"/>
                  <a:gd name="T26" fmla="*/ 105 w 326"/>
                  <a:gd name="T27" fmla="*/ 296 h 540"/>
                  <a:gd name="T28" fmla="*/ 99 w 326"/>
                  <a:gd name="T29" fmla="*/ 267 h 540"/>
                  <a:gd name="T30" fmla="*/ 81 w 326"/>
                  <a:gd name="T31" fmla="*/ 237 h 540"/>
                  <a:gd name="T32" fmla="*/ 77 w 326"/>
                  <a:gd name="T33" fmla="*/ 213 h 540"/>
                  <a:gd name="T34" fmla="*/ 74 w 326"/>
                  <a:gd name="T35" fmla="*/ 202 h 540"/>
                  <a:gd name="T36" fmla="*/ 79 w 326"/>
                  <a:gd name="T37" fmla="*/ 176 h 540"/>
                  <a:gd name="T38" fmla="*/ 2 w 326"/>
                  <a:gd name="T39" fmla="*/ 134 h 540"/>
                  <a:gd name="T40" fmla="*/ 9 w 326"/>
                  <a:gd name="T41" fmla="*/ 114 h 540"/>
                  <a:gd name="T42" fmla="*/ 7 w 326"/>
                  <a:gd name="T43" fmla="*/ 105 h 540"/>
                  <a:gd name="T44" fmla="*/ 18 w 326"/>
                  <a:gd name="T45" fmla="*/ 82 h 540"/>
                  <a:gd name="T46" fmla="*/ 32 w 326"/>
                  <a:gd name="T47" fmla="*/ 79 h 540"/>
                  <a:gd name="T48" fmla="*/ 42 w 326"/>
                  <a:gd name="T49" fmla="*/ 79 h 540"/>
                  <a:gd name="T50" fmla="*/ 37 w 326"/>
                  <a:gd name="T51" fmla="*/ 59 h 540"/>
                  <a:gd name="T52" fmla="*/ 35 w 326"/>
                  <a:gd name="T53" fmla="*/ 53 h 540"/>
                  <a:gd name="T54" fmla="*/ 29 w 326"/>
                  <a:gd name="T55" fmla="*/ 47 h 540"/>
                  <a:gd name="T56" fmla="*/ 38 w 326"/>
                  <a:gd name="T57" fmla="*/ 36 h 540"/>
                  <a:gd name="T58" fmla="*/ 39 w 326"/>
                  <a:gd name="T59" fmla="*/ 34 h 540"/>
                  <a:gd name="T60" fmla="*/ 49 w 326"/>
                  <a:gd name="T61" fmla="*/ 29 h 540"/>
                  <a:gd name="T62" fmla="*/ 58 w 326"/>
                  <a:gd name="T63" fmla="*/ 8 h 540"/>
                  <a:gd name="T64" fmla="*/ 62 w 326"/>
                  <a:gd name="T65" fmla="*/ 6 h 540"/>
                  <a:gd name="T66" fmla="*/ 76 w 326"/>
                  <a:gd name="T67" fmla="*/ 6 h 540"/>
                  <a:gd name="T68" fmla="*/ 87 w 326"/>
                  <a:gd name="T69" fmla="*/ 13 h 540"/>
                  <a:gd name="T70" fmla="*/ 110 w 326"/>
                  <a:gd name="T71" fmla="*/ 11 h 540"/>
                  <a:gd name="T72" fmla="*/ 124 w 326"/>
                  <a:gd name="T73" fmla="*/ 1 h 540"/>
                  <a:gd name="T74" fmla="*/ 133 w 326"/>
                  <a:gd name="T75" fmla="*/ 10 h 540"/>
                  <a:gd name="T76" fmla="*/ 138 w 326"/>
                  <a:gd name="T77" fmla="*/ 29 h 540"/>
                  <a:gd name="T78" fmla="*/ 142 w 326"/>
                  <a:gd name="T79" fmla="*/ 29 h 540"/>
                  <a:gd name="T80" fmla="*/ 141 w 326"/>
                  <a:gd name="T81" fmla="*/ 49 h 540"/>
                  <a:gd name="T82" fmla="*/ 145 w 326"/>
                  <a:gd name="T83" fmla="*/ 36 h 540"/>
                  <a:gd name="T84" fmla="*/ 149 w 326"/>
                  <a:gd name="T85" fmla="*/ 60 h 540"/>
                  <a:gd name="T86" fmla="*/ 155 w 326"/>
                  <a:gd name="T87" fmla="*/ 103 h 540"/>
                  <a:gd name="T88" fmla="*/ 163 w 326"/>
                  <a:gd name="T89" fmla="*/ 109 h 540"/>
                  <a:gd name="T90" fmla="*/ 166 w 326"/>
                  <a:gd name="T91" fmla="*/ 138 h 540"/>
                  <a:gd name="T92" fmla="*/ 181 w 326"/>
                  <a:gd name="T93" fmla="*/ 142 h 540"/>
                  <a:gd name="T94" fmla="*/ 202 w 326"/>
                  <a:gd name="T95" fmla="*/ 174 h 540"/>
                  <a:gd name="T96" fmla="*/ 231 w 326"/>
                  <a:gd name="T97" fmla="*/ 190 h 540"/>
                  <a:gd name="T98" fmla="*/ 242 w 326"/>
                  <a:gd name="T99" fmla="*/ 228 h 540"/>
                  <a:gd name="T100" fmla="*/ 247 w 326"/>
                  <a:gd name="T101" fmla="*/ 255 h 540"/>
                  <a:gd name="T102" fmla="*/ 263 w 326"/>
                  <a:gd name="T103" fmla="*/ 264 h 540"/>
                  <a:gd name="T104" fmla="*/ 294 w 326"/>
                  <a:gd name="T105" fmla="*/ 272 h 540"/>
                  <a:gd name="T106" fmla="*/ 313 w 326"/>
                  <a:gd name="T107" fmla="*/ 274 h 540"/>
                  <a:gd name="T108" fmla="*/ 321 w 326"/>
                  <a:gd name="T109" fmla="*/ 300 h 540"/>
                  <a:gd name="T110" fmla="*/ 321 w 326"/>
                  <a:gd name="T111" fmla="*/ 331 h 540"/>
                  <a:gd name="T112" fmla="*/ 316 w 326"/>
                  <a:gd name="T113" fmla="*/ 360 h 540"/>
                  <a:gd name="T114" fmla="*/ 304 w 326"/>
                  <a:gd name="T115" fmla="*/ 382 h 540"/>
                  <a:gd name="T116" fmla="*/ 304 w 326"/>
                  <a:gd name="T117" fmla="*/ 404 h 540"/>
                  <a:gd name="T118" fmla="*/ 282 w 326"/>
                  <a:gd name="T119" fmla="*/ 429 h 540"/>
                  <a:gd name="T120" fmla="*/ 258 w 326"/>
                  <a:gd name="T121" fmla="*/ 43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 h="540">
                    <a:moveTo>
                      <a:pt x="240" y="452"/>
                    </a:moveTo>
                    <a:lnTo>
                      <a:pt x="221" y="458"/>
                    </a:lnTo>
                    <a:lnTo>
                      <a:pt x="221" y="467"/>
                    </a:lnTo>
                    <a:lnTo>
                      <a:pt x="218" y="472"/>
                    </a:lnTo>
                    <a:lnTo>
                      <a:pt x="216" y="481"/>
                    </a:lnTo>
                    <a:lnTo>
                      <a:pt x="205" y="490"/>
                    </a:lnTo>
                    <a:lnTo>
                      <a:pt x="195" y="499"/>
                    </a:lnTo>
                    <a:lnTo>
                      <a:pt x="194" y="502"/>
                    </a:lnTo>
                    <a:lnTo>
                      <a:pt x="188" y="505"/>
                    </a:lnTo>
                    <a:lnTo>
                      <a:pt x="182" y="514"/>
                    </a:lnTo>
                    <a:lnTo>
                      <a:pt x="184" y="519"/>
                    </a:lnTo>
                    <a:lnTo>
                      <a:pt x="182" y="522"/>
                    </a:lnTo>
                    <a:lnTo>
                      <a:pt x="175" y="522"/>
                    </a:lnTo>
                    <a:lnTo>
                      <a:pt x="171" y="522"/>
                    </a:lnTo>
                    <a:lnTo>
                      <a:pt x="167" y="522"/>
                    </a:lnTo>
                    <a:lnTo>
                      <a:pt x="160" y="530"/>
                    </a:lnTo>
                    <a:lnTo>
                      <a:pt x="154" y="532"/>
                    </a:lnTo>
                    <a:lnTo>
                      <a:pt x="149" y="540"/>
                    </a:lnTo>
                    <a:lnTo>
                      <a:pt x="140" y="537"/>
                    </a:lnTo>
                    <a:lnTo>
                      <a:pt x="138" y="538"/>
                    </a:lnTo>
                    <a:lnTo>
                      <a:pt x="125" y="540"/>
                    </a:lnTo>
                    <a:lnTo>
                      <a:pt x="120" y="538"/>
                    </a:lnTo>
                    <a:lnTo>
                      <a:pt x="118" y="535"/>
                    </a:lnTo>
                    <a:lnTo>
                      <a:pt x="111" y="532"/>
                    </a:lnTo>
                    <a:lnTo>
                      <a:pt x="117" y="527"/>
                    </a:lnTo>
                    <a:lnTo>
                      <a:pt x="121" y="526"/>
                    </a:lnTo>
                    <a:lnTo>
                      <a:pt x="123" y="522"/>
                    </a:lnTo>
                    <a:lnTo>
                      <a:pt x="115" y="503"/>
                    </a:lnTo>
                    <a:lnTo>
                      <a:pt x="119" y="498"/>
                    </a:lnTo>
                    <a:lnTo>
                      <a:pt x="121" y="488"/>
                    </a:lnTo>
                    <a:lnTo>
                      <a:pt x="120" y="482"/>
                    </a:lnTo>
                    <a:lnTo>
                      <a:pt x="121" y="477"/>
                    </a:lnTo>
                    <a:lnTo>
                      <a:pt x="125" y="475"/>
                    </a:lnTo>
                    <a:lnTo>
                      <a:pt x="130" y="470"/>
                    </a:lnTo>
                    <a:lnTo>
                      <a:pt x="128" y="466"/>
                    </a:lnTo>
                    <a:lnTo>
                      <a:pt x="128" y="458"/>
                    </a:lnTo>
                    <a:lnTo>
                      <a:pt x="132" y="452"/>
                    </a:lnTo>
                    <a:lnTo>
                      <a:pt x="138" y="452"/>
                    </a:lnTo>
                    <a:lnTo>
                      <a:pt x="141" y="449"/>
                    </a:lnTo>
                    <a:lnTo>
                      <a:pt x="142" y="445"/>
                    </a:lnTo>
                    <a:lnTo>
                      <a:pt x="138" y="429"/>
                    </a:lnTo>
                    <a:lnTo>
                      <a:pt x="134" y="423"/>
                    </a:lnTo>
                    <a:lnTo>
                      <a:pt x="125" y="421"/>
                    </a:lnTo>
                    <a:lnTo>
                      <a:pt x="121" y="417"/>
                    </a:lnTo>
                    <a:lnTo>
                      <a:pt x="121" y="414"/>
                    </a:lnTo>
                    <a:lnTo>
                      <a:pt x="117" y="410"/>
                    </a:lnTo>
                    <a:lnTo>
                      <a:pt x="117" y="405"/>
                    </a:lnTo>
                    <a:lnTo>
                      <a:pt x="113" y="402"/>
                    </a:lnTo>
                    <a:lnTo>
                      <a:pt x="102" y="400"/>
                    </a:lnTo>
                    <a:lnTo>
                      <a:pt x="103" y="394"/>
                    </a:lnTo>
                    <a:lnTo>
                      <a:pt x="110" y="386"/>
                    </a:lnTo>
                    <a:lnTo>
                      <a:pt x="109" y="378"/>
                    </a:lnTo>
                    <a:lnTo>
                      <a:pt x="111" y="370"/>
                    </a:lnTo>
                    <a:lnTo>
                      <a:pt x="116" y="369"/>
                    </a:lnTo>
                    <a:lnTo>
                      <a:pt x="113" y="363"/>
                    </a:lnTo>
                    <a:lnTo>
                      <a:pt x="118" y="354"/>
                    </a:lnTo>
                    <a:lnTo>
                      <a:pt x="118" y="351"/>
                    </a:lnTo>
                    <a:lnTo>
                      <a:pt x="113" y="347"/>
                    </a:lnTo>
                    <a:lnTo>
                      <a:pt x="111" y="341"/>
                    </a:lnTo>
                    <a:lnTo>
                      <a:pt x="111" y="332"/>
                    </a:lnTo>
                    <a:lnTo>
                      <a:pt x="108" y="329"/>
                    </a:lnTo>
                    <a:lnTo>
                      <a:pt x="109" y="324"/>
                    </a:lnTo>
                    <a:lnTo>
                      <a:pt x="102" y="323"/>
                    </a:lnTo>
                    <a:lnTo>
                      <a:pt x="101" y="320"/>
                    </a:lnTo>
                    <a:lnTo>
                      <a:pt x="107" y="315"/>
                    </a:lnTo>
                    <a:lnTo>
                      <a:pt x="106" y="310"/>
                    </a:lnTo>
                    <a:lnTo>
                      <a:pt x="107" y="306"/>
                    </a:lnTo>
                    <a:lnTo>
                      <a:pt x="108" y="305"/>
                    </a:lnTo>
                    <a:lnTo>
                      <a:pt x="105" y="303"/>
                    </a:lnTo>
                    <a:lnTo>
                      <a:pt x="105" y="296"/>
                    </a:lnTo>
                    <a:lnTo>
                      <a:pt x="107" y="295"/>
                    </a:lnTo>
                    <a:lnTo>
                      <a:pt x="98" y="279"/>
                    </a:lnTo>
                    <a:lnTo>
                      <a:pt x="99" y="275"/>
                    </a:lnTo>
                    <a:lnTo>
                      <a:pt x="98" y="272"/>
                    </a:lnTo>
                    <a:lnTo>
                      <a:pt x="99" y="267"/>
                    </a:lnTo>
                    <a:lnTo>
                      <a:pt x="93" y="263"/>
                    </a:lnTo>
                    <a:lnTo>
                      <a:pt x="89" y="263"/>
                    </a:lnTo>
                    <a:lnTo>
                      <a:pt x="84" y="256"/>
                    </a:lnTo>
                    <a:lnTo>
                      <a:pt x="87" y="252"/>
                    </a:lnTo>
                    <a:lnTo>
                      <a:pt x="81" y="237"/>
                    </a:lnTo>
                    <a:lnTo>
                      <a:pt x="81" y="228"/>
                    </a:lnTo>
                    <a:lnTo>
                      <a:pt x="84" y="225"/>
                    </a:lnTo>
                    <a:lnTo>
                      <a:pt x="79" y="219"/>
                    </a:lnTo>
                    <a:lnTo>
                      <a:pt x="81" y="213"/>
                    </a:lnTo>
                    <a:lnTo>
                      <a:pt x="77" y="213"/>
                    </a:lnTo>
                    <a:lnTo>
                      <a:pt x="77" y="210"/>
                    </a:lnTo>
                    <a:lnTo>
                      <a:pt x="76" y="210"/>
                    </a:lnTo>
                    <a:lnTo>
                      <a:pt x="76" y="209"/>
                    </a:lnTo>
                    <a:lnTo>
                      <a:pt x="74" y="208"/>
                    </a:lnTo>
                    <a:lnTo>
                      <a:pt x="74" y="202"/>
                    </a:lnTo>
                    <a:lnTo>
                      <a:pt x="79" y="197"/>
                    </a:lnTo>
                    <a:lnTo>
                      <a:pt x="79" y="191"/>
                    </a:lnTo>
                    <a:lnTo>
                      <a:pt x="77" y="189"/>
                    </a:lnTo>
                    <a:lnTo>
                      <a:pt x="79" y="181"/>
                    </a:lnTo>
                    <a:lnTo>
                      <a:pt x="79" y="176"/>
                    </a:lnTo>
                    <a:lnTo>
                      <a:pt x="45" y="146"/>
                    </a:lnTo>
                    <a:lnTo>
                      <a:pt x="41" y="145"/>
                    </a:lnTo>
                    <a:lnTo>
                      <a:pt x="32" y="157"/>
                    </a:lnTo>
                    <a:lnTo>
                      <a:pt x="29" y="158"/>
                    </a:lnTo>
                    <a:lnTo>
                      <a:pt x="2" y="134"/>
                    </a:lnTo>
                    <a:lnTo>
                      <a:pt x="4" y="127"/>
                    </a:lnTo>
                    <a:lnTo>
                      <a:pt x="8" y="125"/>
                    </a:lnTo>
                    <a:lnTo>
                      <a:pt x="12" y="120"/>
                    </a:lnTo>
                    <a:lnTo>
                      <a:pt x="10" y="118"/>
                    </a:lnTo>
                    <a:lnTo>
                      <a:pt x="9" y="114"/>
                    </a:lnTo>
                    <a:lnTo>
                      <a:pt x="5" y="112"/>
                    </a:lnTo>
                    <a:lnTo>
                      <a:pt x="6" y="112"/>
                    </a:lnTo>
                    <a:lnTo>
                      <a:pt x="4" y="111"/>
                    </a:lnTo>
                    <a:lnTo>
                      <a:pt x="0" y="106"/>
                    </a:lnTo>
                    <a:lnTo>
                      <a:pt x="7" y="105"/>
                    </a:lnTo>
                    <a:lnTo>
                      <a:pt x="7" y="105"/>
                    </a:lnTo>
                    <a:lnTo>
                      <a:pt x="5" y="103"/>
                    </a:lnTo>
                    <a:lnTo>
                      <a:pt x="8" y="98"/>
                    </a:lnTo>
                    <a:lnTo>
                      <a:pt x="7" y="96"/>
                    </a:lnTo>
                    <a:lnTo>
                      <a:pt x="18" y="82"/>
                    </a:lnTo>
                    <a:lnTo>
                      <a:pt x="20" y="82"/>
                    </a:lnTo>
                    <a:lnTo>
                      <a:pt x="24" y="84"/>
                    </a:lnTo>
                    <a:lnTo>
                      <a:pt x="26" y="80"/>
                    </a:lnTo>
                    <a:lnTo>
                      <a:pt x="29" y="83"/>
                    </a:lnTo>
                    <a:lnTo>
                      <a:pt x="32" y="79"/>
                    </a:lnTo>
                    <a:lnTo>
                      <a:pt x="33" y="80"/>
                    </a:lnTo>
                    <a:lnTo>
                      <a:pt x="36" y="79"/>
                    </a:lnTo>
                    <a:lnTo>
                      <a:pt x="35" y="77"/>
                    </a:lnTo>
                    <a:lnTo>
                      <a:pt x="39" y="80"/>
                    </a:lnTo>
                    <a:lnTo>
                      <a:pt x="42" y="79"/>
                    </a:lnTo>
                    <a:lnTo>
                      <a:pt x="43" y="75"/>
                    </a:lnTo>
                    <a:lnTo>
                      <a:pt x="39" y="72"/>
                    </a:lnTo>
                    <a:lnTo>
                      <a:pt x="43" y="68"/>
                    </a:lnTo>
                    <a:lnTo>
                      <a:pt x="37" y="64"/>
                    </a:lnTo>
                    <a:lnTo>
                      <a:pt x="37" y="59"/>
                    </a:lnTo>
                    <a:lnTo>
                      <a:pt x="39" y="56"/>
                    </a:lnTo>
                    <a:lnTo>
                      <a:pt x="38" y="55"/>
                    </a:lnTo>
                    <a:lnTo>
                      <a:pt x="35" y="56"/>
                    </a:lnTo>
                    <a:lnTo>
                      <a:pt x="33" y="55"/>
                    </a:lnTo>
                    <a:lnTo>
                      <a:pt x="35" y="53"/>
                    </a:lnTo>
                    <a:lnTo>
                      <a:pt x="30" y="48"/>
                    </a:lnTo>
                    <a:lnTo>
                      <a:pt x="29" y="49"/>
                    </a:lnTo>
                    <a:lnTo>
                      <a:pt x="27" y="47"/>
                    </a:lnTo>
                    <a:lnTo>
                      <a:pt x="27" y="47"/>
                    </a:lnTo>
                    <a:lnTo>
                      <a:pt x="29" y="47"/>
                    </a:lnTo>
                    <a:lnTo>
                      <a:pt x="29" y="45"/>
                    </a:lnTo>
                    <a:lnTo>
                      <a:pt x="35" y="39"/>
                    </a:lnTo>
                    <a:lnTo>
                      <a:pt x="36" y="37"/>
                    </a:lnTo>
                    <a:lnTo>
                      <a:pt x="39" y="39"/>
                    </a:lnTo>
                    <a:lnTo>
                      <a:pt x="38" y="36"/>
                    </a:lnTo>
                    <a:lnTo>
                      <a:pt x="40" y="37"/>
                    </a:lnTo>
                    <a:lnTo>
                      <a:pt x="39" y="35"/>
                    </a:lnTo>
                    <a:lnTo>
                      <a:pt x="41" y="36"/>
                    </a:lnTo>
                    <a:lnTo>
                      <a:pt x="39" y="35"/>
                    </a:lnTo>
                    <a:lnTo>
                      <a:pt x="39" y="34"/>
                    </a:lnTo>
                    <a:lnTo>
                      <a:pt x="42" y="36"/>
                    </a:lnTo>
                    <a:lnTo>
                      <a:pt x="44" y="33"/>
                    </a:lnTo>
                    <a:lnTo>
                      <a:pt x="45" y="36"/>
                    </a:lnTo>
                    <a:lnTo>
                      <a:pt x="51" y="30"/>
                    </a:lnTo>
                    <a:lnTo>
                      <a:pt x="49" y="29"/>
                    </a:lnTo>
                    <a:lnTo>
                      <a:pt x="56" y="21"/>
                    </a:lnTo>
                    <a:lnTo>
                      <a:pt x="59" y="21"/>
                    </a:lnTo>
                    <a:lnTo>
                      <a:pt x="53" y="15"/>
                    </a:lnTo>
                    <a:lnTo>
                      <a:pt x="58" y="10"/>
                    </a:lnTo>
                    <a:lnTo>
                      <a:pt x="58" y="8"/>
                    </a:lnTo>
                    <a:lnTo>
                      <a:pt x="54" y="5"/>
                    </a:lnTo>
                    <a:lnTo>
                      <a:pt x="56" y="3"/>
                    </a:lnTo>
                    <a:lnTo>
                      <a:pt x="59" y="5"/>
                    </a:lnTo>
                    <a:lnTo>
                      <a:pt x="62" y="2"/>
                    </a:lnTo>
                    <a:lnTo>
                      <a:pt x="62" y="6"/>
                    </a:lnTo>
                    <a:lnTo>
                      <a:pt x="66" y="3"/>
                    </a:lnTo>
                    <a:lnTo>
                      <a:pt x="67" y="5"/>
                    </a:lnTo>
                    <a:lnTo>
                      <a:pt x="68" y="3"/>
                    </a:lnTo>
                    <a:lnTo>
                      <a:pt x="74" y="9"/>
                    </a:lnTo>
                    <a:lnTo>
                      <a:pt x="76" y="6"/>
                    </a:lnTo>
                    <a:lnTo>
                      <a:pt x="85" y="13"/>
                    </a:lnTo>
                    <a:lnTo>
                      <a:pt x="88" y="11"/>
                    </a:lnTo>
                    <a:lnTo>
                      <a:pt x="89" y="11"/>
                    </a:lnTo>
                    <a:lnTo>
                      <a:pt x="86" y="13"/>
                    </a:lnTo>
                    <a:lnTo>
                      <a:pt x="87" y="13"/>
                    </a:lnTo>
                    <a:lnTo>
                      <a:pt x="88" y="13"/>
                    </a:lnTo>
                    <a:lnTo>
                      <a:pt x="92" y="11"/>
                    </a:lnTo>
                    <a:lnTo>
                      <a:pt x="96" y="13"/>
                    </a:lnTo>
                    <a:lnTo>
                      <a:pt x="104" y="5"/>
                    </a:lnTo>
                    <a:lnTo>
                      <a:pt x="110" y="11"/>
                    </a:lnTo>
                    <a:lnTo>
                      <a:pt x="114" y="9"/>
                    </a:lnTo>
                    <a:lnTo>
                      <a:pt x="114" y="5"/>
                    </a:lnTo>
                    <a:lnTo>
                      <a:pt x="117" y="1"/>
                    </a:lnTo>
                    <a:lnTo>
                      <a:pt x="121" y="0"/>
                    </a:lnTo>
                    <a:lnTo>
                      <a:pt x="124" y="1"/>
                    </a:lnTo>
                    <a:lnTo>
                      <a:pt x="126" y="6"/>
                    </a:lnTo>
                    <a:lnTo>
                      <a:pt x="126" y="15"/>
                    </a:lnTo>
                    <a:lnTo>
                      <a:pt x="128" y="15"/>
                    </a:lnTo>
                    <a:lnTo>
                      <a:pt x="130" y="10"/>
                    </a:lnTo>
                    <a:lnTo>
                      <a:pt x="133" y="10"/>
                    </a:lnTo>
                    <a:lnTo>
                      <a:pt x="137" y="18"/>
                    </a:lnTo>
                    <a:lnTo>
                      <a:pt x="133" y="25"/>
                    </a:lnTo>
                    <a:lnTo>
                      <a:pt x="136" y="25"/>
                    </a:lnTo>
                    <a:lnTo>
                      <a:pt x="138" y="24"/>
                    </a:lnTo>
                    <a:lnTo>
                      <a:pt x="138" y="29"/>
                    </a:lnTo>
                    <a:lnTo>
                      <a:pt x="139" y="28"/>
                    </a:lnTo>
                    <a:lnTo>
                      <a:pt x="142" y="29"/>
                    </a:lnTo>
                    <a:lnTo>
                      <a:pt x="144" y="28"/>
                    </a:lnTo>
                    <a:lnTo>
                      <a:pt x="145" y="29"/>
                    </a:lnTo>
                    <a:lnTo>
                      <a:pt x="142" y="29"/>
                    </a:lnTo>
                    <a:lnTo>
                      <a:pt x="140" y="39"/>
                    </a:lnTo>
                    <a:lnTo>
                      <a:pt x="139" y="43"/>
                    </a:lnTo>
                    <a:lnTo>
                      <a:pt x="135" y="48"/>
                    </a:lnTo>
                    <a:lnTo>
                      <a:pt x="134" y="60"/>
                    </a:lnTo>
                    <a:lnTo>
                      <a:pt x="141" y="49"/>
                    </a:lnTo>
                    <a:lnTo>
                      <a:pt x="142" y="50"/>
                    </a:lnTo>
                    <a:lnTo>
                      <a:pt x="142" y="55"/>
                    </a:lnTo>
                    <a:lnTo>
                      <a:pt x="143" y="53"/>
                    </a:lnTo>
                    <a:lnTo>
                      <a:pt x="142" y="39"/>
                    </a:lnTo>
                    <a:lnTo>
                      <a:pt x="145" y="36"/>
                    </a:lnTo>
                    <a:lnTo>
                      <a:pt x="149" y="39"/>
                    </a:lnTo>
                    <a:lnTo>
                      <a:pt x="145" y="47"/>
                    </a:lnTo>
                    <a:lnTo>
                      <a:pt x="146" y="49"/>
                    </a:lnTo>
                    <a:lnTo>
                      <a:pt x="147" y="51"/>
                    </a:lnTo>
                    <a:lnTo>
                      <a:pt x="149" y="60"/>
                    </a:lnTo>
                    <a:lnTo>
                      <a:pt x="148" y="61"/>
                    </a:lnTo>
                    <a:lnTo>
                      <a:pt x="150" y="63"/>
                    </a:lnTo>
                    <a:lnTo>
                      <a:pt x="149" y="73"/>
                    </a:lnTo>
                    <a:lnTo>
                      <a:pt x="150" y="103"/>
                    </a:lnTo>
                    <a:lnTo>
                      <a:pt x="155" y="103"/>
                    </a:lnTo>
                    <a:lnTo>
                      <a:pt x="156" y="103"/>
                    </a:lnTo>
                    <a:lnTo>
                      <a:pt x="162" y="103"/>
                    </a:lnTo>
                    <a:lnTo>
                      <a:pt x="164" y="102"/>
                    </a:lnTo>
                    <a:lnTo>
                      <a:pt x="165" y="104"/>
                    </a:lnTo>
                    <a:lnTo>
                      <a:pt x="163" y="109"/>
                    </a:lnTo>
                    <a:lnTo>
                      <a:pt x="164" y="110"/>
                    </a:lnTo>
                    <a:lnTo>
                      <a:pt x="167" y="112"/>
                    </a:lnTo>
                    <a:lnTo>
                      <a:pt x="168" y="114"/>
                    </a:lnTo>
                    <a:lnTo>
                      <a:pt x="165" y="126"/>
                    </a:lnTo>
                    <a:lnTo>
                      <a:pt x="166" y="138"/>
                    </a:lnTo>
                    <a:lnTo>
                      <a:pt x="167" y="139"/>
                    </a:lnTo>
                    <a:lnTo>
                      <a:pt x="171" y="136"/>
                    </a:lnTo>
                    <a:lnTo>
                      <a:pt x="176" y="135"/>
                    </a:lnTo>
                    <a:lnTo>
                      <a:pt x="181" y="139"/>
                    </a:lnTo>
                    <a:lnTo>
                      <a:pt x="181" y="142"/>
                    </a:lnTo>
                    <a:lnTo>
                      <a:pt x="181" y="151"/>
                    </a:lnTo>
                    <a:lnTo>
                      <a:pt x="179" y="154"/>
                    </a:lnTo>
                    <a:lnTo>
                      <a:pt x="184" y="161"/>
                    </a:lnTo>
                    <a:lnTo>
                      <a:pt x="194" y="166"/>
                    </a:lnTo>
                    <a:lnTo>
                      <a:pt x="202" y="174"/>
                    </a:lnTo>
                    <a:lnTo>
                      <a:pt x="207" y="174"/>
                    </a:lnTo>
                    <a:lnTo>
                      <a:pt x="213" y="177"/>
                    </a:lnTo>
                    <a:lnTo>
                      <a:pt x="216" y="176"/>
                    </a:lnTo>
                    <a:lnTo>
                      <a:pt x="218" y="178"/>
                    </a:lnTo>
                    <a:lnTo>
                      <a:pt x="231" y="190"/>
                    </a:lnTo>
                    <a:lnTo>
                      <a:pt x="233" y="196"/>
                    </a:lnTo>
                    <a:lnTo>
                      <a:pt x="240" y="205"/>
                    </a:lnTo>
                    <a:lnTo>
                      <a:pt x="241" y="218"/>
                    </a:lnTo>
                    <a:lnTo>
                      <a:pt x="243" y="224"/>
                    </a:lnTo>
                    <a:lnTo>
                      <a:pt x="242" y="228"/>
                    </a:lnTo>
                    <a:lnTo>
                      <a:pt x="246" y="237"/>
                    </a:lnTo>
                    <a:lnTo>
                      <a:pt x="246" y="242"/>
                    </a:lnTo>
                    <a:lnTo>
                      <a:pt x="243" y="245"/>
                    </a:lnTo>
                    <a:lnTo>
                      <a:pt x="242" y="250"/>
                    </a:lnTo>
                    <a:lnTo>
                      <a:pt x="247" y="255"/>
                    </a:lnTo>
                    <a:lnTo>
                      <a:pt x="247" y="258"/>
                    </a:lnTo>
                    <a:lnTo>
                      <a:pt x="248" y="263"/>
                    </a:lnTo>
                    <a:lnTo>
                      <a:pt x="255" y="262"/>
                    </a:lnTo>
                    <a:lnTo>
                      <a:pt x="258" y="264"/>
                    </a:lnTo>
                    <a:lnTo>
                      <a:pt x="263" y="264"/>
                    </a:lnTo>
                    <a:lnTo>
                      <a:pt x="265" y="262"/>
                    </a:lnTo>
                    <a:lnTo>
                      <a:pt x="276" y="267"/>
                    </a:lnTo>
                    <a:lnTo>
                      <a:pt x="279" y="269"/>
                    </a:lnTo>
                    <a:lnTo>
                      <a:pt x="290" y="272"/>
                    </a:lnTo>
                    <a:lnTo>
                      <a:pt x="294" y="272"/>
                    </a:lnTo>
                    <a:lnTo>
                      <a:pt x="301" y="275"/>
                    </a:lnTo>
                    <a:lnTo>
                      <a:pt x="304" y="274"/>
                    </a:lnTo>
                    <a:lnTo>
                      <a:pt x="304" y="273"/>
                    </a:lnTo>
                    <a:lnTo>
                      <a:pt x="305" y="272"/>
                    </a:lnTo>
                    <a:lnTo>
                      <a:pt x="313" y="274"/>
                    </a:lnTo>
                    <a:lnTo>
                      <a:pt x="316" y="274"/>
                    </a:lnTo>
                    <a:lnTo>
                      <a:pt x="319" y="277"/>
                    </a:lnTo>
                    <a:lnTo>
                      <a:pt x="324" y="290"/>
                    </a:lnTo>
                    <a:lnTo>
                      <a:pt x="323" y="298"/>
                    </a:lnTo>
                    <a:lnTo>
                      <a:pt x="321" y="300"/>
                    </a:lnTo>
                    <a:lnTo>
                      <a:pt x="323" y="304"/>
                    </a:lnTo>
                    <a:lnTo>
                      <a:pt x="323" y="306"/>
                    </a:lnTo>
                    <a:lnTo>
                      <a:pt x="322" y="320"/>
                    </a:lnTo>
                    <a:lnTo>
                      <a:pt x="326" y="326"/>
                    </a:lnTo>
                    <a:lnTo>
                      <a:pt x="321" y="331"/>
                    </a:lnTo>
                    <a:lnTo>
                      <a:pt x="319" y="338"/>
                    </a:lnTo>
                    <a:lnTo>
                      <a:pt x="321" y="344"/>
                    </a:lnTo>
                    <a:lnTo>
                      <a:pt x="314" y="353"/>
                    </a:lnTo>
                    <a:lnTo>
                      <a:pt x="318" y="359"/>
                    </a:lnTo>
                    <a:lnTo>
                      <a:pt x="316" y="360"/>
                    </a:lnTo>
                    <a:lnTo>
                      <a:pt x="313" y="366"/>
                    </a:lnTo>
                    <a:lnTo>
                      <a:pt x="313" y="370"/>
                    </a:lnTo>
                    <a:lnTo>
                      <a:pt x="310" y="372"/>
                    </a:lnTo>
                    <a:lnTo>
                      <a:pt x="307" y="374"/>
                    </a:lnTo>
                    <a:lnTo>
                      <a:pt x="304" y="382"/>
                    </a:lnTo>
                    <a:lnTo>
                      <a:pt x="306" y="383"/>
                    </a:lnTo>
                    <a:lnTo>
                      <a:pt x="304" y="391"/>
                    </a:lnTo>
                    <a:lnTo>
                      <a:pt x="305" y="392"/>
                    </a:lnTo>
                    <a:lnTo>
                      <a:pt x="306" y="400"/>
                    </a:lnTo>
                    <a:lnTo>
                      <a:pt x="304" y="404"/>
                    </a:lnTo>
                    <a:lnTo>
                      <a:pt x="304" y="409"/>
                    </a:lnTo>
                    <a:lnTo>
                      <a:pt x="301" y="412"/>
                    </a:lnTo>
                    <a:lnTo>
                      <a:pt x="296" y="420"/>
                    </a:lnTo>
                    <a:lnTo>
                      <a:pt x="292" y="421"/>
                    </a:lnTo>
                    <a:lnTo>
                      <a:pt x="282" y="429"/>
                    </a:lnTo>
                    <a:lnTo>
                      <a:pt x="268" y="431"/>
                    </a:lnTo>
                    <a:lnTo>
                      <a:pt x="264" y="429"/>
                    </a:lnTo>
                    <a:lnTo>
                      <a:pt x="260" y="429"/>
                    </a:lnTo>
                    <a:lnTo>
                      <a:pt x="257" y="432"/>
                    </a:lnTo>
                    <a:lnTo>
                      <a:pt x="258" y="436"/>
                    </a:lnTo>
                    <a:lnTo>
                      <a:pt x="250" y="445"/>
                    </a:lnTo>
                    <a:lnTo>
                      <a:pt x="248" y="450"/>
                    </a:lnTo>
                    <a:lnTo>
                      <a:pt x="243" y="450"/>
                    </a:lnTo>
                    <a:lnTo>
                      <a:pt x="240"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 name="Freeform 70"/>
              <p:cNvSpPr>
                <a:spLocks/>
              </p:cNvSpPr>
              <p:nvPr/>
            </p:nvSpPr>
            <p:spPr bwMode="auto">
              <a:xfrm>
                <a:off x="3235326" y="5349875"/>
                <a:ext cx="517525" cy="857250"/>
              </a:xfrm>
              <a:custGeom>
                <a:avLst/>
                <a:gdLst>
                  <a:gd name="T0" fmla="*/ 216 w 326"/>
                  <a:gd name="T1" fmla="*/ 481 h 540"/>
                  <a:gd name="T2" fmla="*/ 182 w 326"/>
                  <a:gd name="T3" fmla="*/ 514 h 540"/>
                  <a:gd name="T4" fmla="*/ 167 w 326"/>
                  <a:gd name="T5" fmla="*/ 522 h 540"/>
                  <a:gd name="T6" fmla="*/ 138 w 326"/>
                  <a:gd name="T7" fmla="*/ 538 h 540"/>
                  <a:gd name="T8" fmla="*/ 117 w 326"/>
                  <a:gd name="T9" fmla="*/ 527 h 540"/>
                  <a:gd name="T10" fmla="*/ 121 w 326"/>
                  <a:gd name="T11" fmla="*/ 488 h 540"/>
                  <a:gd name="T12" fmla="*/ 128 w 326"/>
                  <a:gd name="T13" fmla="*/ 466 h 540"/>
                  <a:gd name="T14" fmla="*/ 142 w 326"/>
                  <a:gd name="T15" fmla="*/ 445 h 540"/>
                  <a:gd name="T16" fmla="*/ 121 w 326"/>
                  <a:gd name="T17" fmla="*/ 414 h 540"/>
                  <a:gd name="T18" fmla="*/ 103 w 326"/>
                  <a:gd name="T19" fmla="*/ 394 h 540"/>
                  <a:gd name="T20" fmla="*/ 113 w 326"/>
                  <a:gd name="T21" fmla="*/ 363 h 540"/>
                  <a:gd name="T22" fmla="*/ 111 w 326"/>
                  <a:gd name="T23" fmla="*/ 332 h 540"/>
                  <a:gd name="T24" fmla="*/ 107 w 326"/>
                  <a:gd name="T25" fmla="*/ 315 h 540"/>
                  <a:gd name="T26" fmla="*/ 105 w 326"/>
                  <a:gd name="T27" fmla="*/ 296 h 540"/>
                  <a:gd name="T28" fmla="*/ 99 w 326"/>
                  <a:gd name="T29" fmla="*/ 267 h 540"/>
                  <a:gd name="T30" fmla="*/ 81 w 326"/>
                  <a:gd name="T31" fmla="*/ 237 h 540"/>
                  <a:gd name="T32" fmla="*/ 77 w 326"/>
                  <a:gd name="T33" fmla="*/ 213 h 540"/>
                  <a:gd name="T34" fmla="*/ 74 w 326"/>
                  <a:gd name="T35" fmla="*/ 202 h 540"/>
                  <a:gd name="T36" fmla="*/ 79 w 326"/>
                  <a:gd name="T37" fmla="*/ 176 h 540"/>
                  <a:gd name="T38" fmla="*/ 2 w 326"/>
                  <a:gd name="T39" fmla="*/ 134 h 540"/>
                  <a:gd name="T40" fmla="*/ 9 w 326"/>
                  <a:gd name="T41" fmla="*/ 114 h 540"/>
                  <a:gd name="T42" fmla="*/ 7 w 326"/>
                  <a:gd name="T43" fmla="*/ 105 h 540"/>
                  <a:gd name="T44" fmla="*/ 18 w 326"/>
                  <a:gd name="T45" fmla="*/ 82 h 540"/>
                  <a:gd name="T46" fmla="*/ 32 w 326"/>
                  <a:gd name="T47" fmla="*/ 79 h 540"/>
                  <a:gd name="T48" fmla="*/ 42 w 326"/>
                  <a:gd name="T49" fmla="*/ 79 h 540"/>
                  <a:gd name="T50" fmla="*/ 37 w 326"/>
                  <a:gd name="T51" fmla="*/ 59 h 540"/>
                  <a:gd name="T52" fmla="*/ 35 w 326"/>
                  <a:gd name="T53" fmla="*/ 53 h 540"/>
                  <a:gd name="T54" fmla="*/ 29 w 326"/>
                  <a:gd name="T55" fmla="*/ 47 h 540"/>
                  <a:gd name="T56" fmla="*/ 38 w 326"/>
                  <a:gd name="T57" fmla="*/ 36 h 540"/>
                  <a:gd name="T58" fmla="*/ 39 w 326"/>
                  <a:gd name="T59" fmla="*/ 34 h 540"/>
                  <a:gd name="T60" fmla="*/ 49 w 326"/>
                  <a:gd name="T61" fmla="*/ 29 h 540"/>
                  <a:gd name="T62" fmla="*/ 58 w 326"/>
                  <a:gd name="T63" fmla="*/ 8 h 540"/>
                  <a:gd name="T64" fmla="*/ 62 w 326"/>
                  <a:gd name="T65" fmla="*/ 6 h 540"/>
                  <a:gd name="T66" fmla="*/ 76 w 326"/>
                  <a:gd name="T67" fmla="*/ 6 h 540"/>
                  <a:gd name="T68" fmla="*/ 87 w 326"/>
                  <a:gd name="T69" fmla="*/ 13 h 540"/>
                  <a:gd name="T70" fmla="*/ 110 w 326"/>
                  <a:gd name="T71" fmla="*/ 11 h 540"/>
                  <a:gd name="T72" fmla="*/ 124 w 326"/>
                  <a:gd name="T73" fmla="*/ 1 h 540"/>
                  <a:gd name="T74" fmla="*/ 133 w 326"/>
                  <a:gd name="T75" fmla="*/ 10 h 540"/>
                  <a:gd name="T76" fmla="*/ 138 w 326"/>
                  <a:gd name="T77" fmla="*/ 29 h 540"/>
                  <a:gd name="T78" fmla="*/ 142 w 326"/>
                  <a:gd name="T79" fmla="*/ 29 h 540"/>
                  <a:gd name="T80" fmla="*/ 141 w 326"/>
                  <a:gd name="T81" fmla="*/ 49 h 540"/>
                  <a:gd name="T82" fmla="*/ 145 w 326"/>
                  <a:gd name="T83" fmla="*/ 36 h 540"/>
                  <a:gd name="T84" fmla="*/ 149 w 326"/>
                  <a:gd name="T85" fmla="*/ 60 h 540"/>
                  <a:gd name="T86" fmla="*/ 155 w 326"/>
                  <a:gd name="T87" fmla="*/ 103 h 540"/>
                  <a:gd name="T88" fmla="*/ 163 w 326"/>
                  <a:gd name="T89" fmla="*/ 109 h 540"/>
                  <a:gd name="T90" fmla="*/ 166 w 326"/>
                  <a:gd name="T91" fmla="*/ 138 h 540"/>
                  <a:gd name="T92" fmla="*/ 181 w 326"/>
                  <a:gd name="T93" fmla="*/ 142 h 540"/>
                  <a:gd name="T94" fmla="*/ 202 w 326"/>
                  <a:gd name="T95" fmla="*/ 174 h 540"/>
                  <a:gd name="T96" fmla="*/ 231 w 326"/>
                  <a:gd name="T97" fmla="*/ 190 h 540"/>
                  <a:gd name="T98" fmla="*/ 242 w 326"/>
                  <a:gd name="T99" fmla="*/ 228 h 540"/>
                  <a:gd name="T100" fmla="*/ 247 w 326"/>
                  <a:gd name="T101" fmla="*/ 255 h 540"/>
                  <a:gd name="T102" fmla="*/ 263 w 326"/>
                  <a:gd name="T103" fmla="*/ 264 h 540"/>
                  <a:gd name="T104" fmla="*/ 294 w 326"/>
                  <a:gd name="T105" fmla="*/ 272 h 540"/>
                  <a:gd name="T106" fmla="*/ 313 w 326"/>
                  <a:gd name="T107" fmla="*/ 274 h 540"/>
                  <a:gd name="T108" fmla="*/ 321 w 326"/>
                  <a:gd name="T109" fmla="*/ 300 h 540"/>
                  <a:gd name="T110" fmla="*/ 321 w 326"/>
                  <a:gd name="T111" fmla="*/ 331 h 540"/>
                  <a:gd name="T112" fmla="*/ 316 w 326"/>
                  <a:gd name="T113" fmla="*/ 360 h 540"/>
                  <a:gd name="T114" fmla="*/ 304 w 326"/>
                  <a:gd name="T115" fmla="*/ 382 h 540"/>
                  <a:gd name="T116" fmla="*/ 304 w 326"/>
                  <a:gd name="T117" fmla="*/ 404 h 540"/>
                  <a:gd name="T118" fmla="*/ 282 w 326"/>
                  <a:gd name="T119" fmla="*/ 429 h 540"/>
                  <a:gd name="T120" fmla="*/ 258 w 326"/>
                  <a:gd name="T121" fmla="*/ 43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 h="540">
                    <a:moveTo>
                      <a:pt x="240" y="452"/>
                    </a:moveTo>
                    <a:lnTo>
                      <a:pt x="221" y="458"/>
                    </a:lnTo>
                    <a:lnTo>
                      <a:pt x="221" y="467"/>
                    </a:lnTo>
                    <a:lnTo>
                      <a:pt x="218" y="472"/>
                    </a:lnTo>
                    <a:lnTo>
                      <a:pt x="216" y="481"/>
                    </a:lnTo>
                    <a:lnTo>
                      <a:pt x="205" y="490"/>
                    </a:lnTo>
                    <a:lnTo>
                      <a:pt x="195" y="499"/>
                    </a:lnTo>
                    <a:lnTo>
                      <a:pt x="194" y="502"/>
                    </a:lnTo>
                    <a:lnTo>
                      <a:pt x="188" y="505"/>
                    </a:lnTo>
                    <a:lnTo>
                      <a:pt x="182" y="514"/>
                    </a:lnTo>
                    <a:lnTo>
                      <a:pt x="184" y="519"/>
                    </a:lnTo>
                    <a:lnTo>
                      <a:pt x="182" y="522"/>
                    </a:lnTo>
                    <a:lnTo>
                      <a:pt x="175" y="522"/>
                    </a:lnTo>
                    <a:lnTo>
                      <a:pt x="171" y="522"/>
                    </a:lnTo>
                    <a:lnTo>
                      <a:pt x="167" y="522"/>
                    </a:lnTo>
                    <a:lnTo>
                      <a:pt x="160" y="530"/>
                    </a:lnTo>
                    <a:lnTo>
                      <a:pt x="154" y="532"/>
                    </a:lnTo>
                    <a:lnTo>
                      <a:pt x="149" y="540"/>
                    </a:lnTo>
                    <a:lnTo>
                      <a:pt x="140" y="537"/>
                    </a:lnTo>
                    <a:lnTo>
                      <a:pt x="138" y="538"/>
                    </a:lnTo>
                    <a:lnTo>
                      <a:pt x="125" y="540"/>
                    </a:lnTo>
                    <a:lnTo>
                      <a:pt x="120" y="538"/>
                    </a:lnTo>
                    <a:lnTo>
                      <a:pt x="118" y="535"/>
                    </a:lnTo>
                    <a:lnTo>
                      <a:pt x="111" y="532"/>
                    </a:lnTo>
                    <a:lnTo>
                      <a:pt x="117" y="527"/>
                    </a:lnTo>
                    <a:lnTo>
                      <a:pt x="121" y="526"/>
                    </a:lnTo>
                    <a:lnTo>
                      <a:pt x="123" y="522"/>
                    </a:lnTo>
                    <a:lnTo>
                      <a:pt x="115" y="503"/>
                    </a:lnTo>
                    <a:lnTo>
                      <a:pt x="119" y="498"/>
                    </a:lnTo>
                    <a:lnTo>
                      <a:pt x="121" y="488"/>
                    </a:lnTo>
                    <a:lnTo>
                      <a:pt x="120" y="482"/>
                    </a:lnTo>
                    <a:lnTo>
                      <a:pt x="121" y="477"/>
                    </a:lnTo>
                    <a:lnTo>
                      <a:pt x="125" y="475"/>
                    </a:lnTo>
                    <a:lnTo>
                      <a:pt x="130" y="470"/>
                    </a:lnTo>
                    <a:lnTo>
                      <a:pt x="128" y="466"/>
                    </a:lnTo>
                    <a:lnTo>
                      <a:pt x="128" y="458"/>
                    </a:lnTo>
                    <a:lnTo>
                      <a:pt x="132" y="452"/>
                    </a:lnTo>
                    <a:lnTo>
                      <a:pt x="138" y="452"/>
                    </a:lnTo>
                    <a:lnTo>
                      <a:pt x="141" y="449"/>
                    </a:lnTo>
                    <a:lnTo>
                      <a:pt x="142" y="445"/>
                    </a:lnTo>
                    <a:lnTo>
                      <a:pt x="138" y="429"/>
                    </a:lnTo>
                    <a:lnTo>
                      <a:pt x="134" y="423"/>
                    </a:lnTo>
                    <a:lnTo>
                      <a:pt x="125" y="421"/>
                    </a:lnTo>
                    <a:lnTo>
                      <a:pt x="121" y="417"/>
                    </a:lnTo>
                    <a:lnTo>
                      <a:pt x="121" y="414"/>
                    </a:lnTo>
                    <a:lnTo>
                      <a:pt x="117" y="410"/>
                    </a:lnTo>
                    <a:lnTo>
                      <a:pt x="117" y="405"/>
                    </a:lnTo>
                    <a:lnTo>
                      <a:pt x="113" y="402"/>
                    </a:lnTo>
                    <a:lnTo>
                      <a:pt x="102" y="400"/>
                    </a:lnTo>
                    <a:lnTo>
                      <a:pt x="103" y="394"/>
                    </a:lnTo>
                    <a:lnTo>
                      <a:pt x="110" y="386"/>
                    </a:lnTo>
                    <a:lnTo>
                      <a:pt x="109" y="378"/>
                    </a:lnTo>
                    <a:lnTo>
                      <a:pt x="111" y="370"/>
                    </a:lnTo>
                    <a:lnTo>
                      <a:pt x="116" y="369"/>
                    </a:lnTo>
                    <a:lnTo>
                      <a:pt x="113" y="363"/>
                    </a:lnTo>
                    <a:lnTo>
                      <a:pt x="118" y="354"/>
                    </a:lnTo>
                    <a:lnTo>
                      <a:pt x="118" y="351"/>
                    </a:lnTo>
                    <a:lnTo>
                      <a:pt x="113" y="347"/>
                    </a:lnTo>
                    <a:lnTo>
                      <a:pt x="111" y="341"/>
                    </a:lnTo>
                    <a:lnTo>
                      <a:pt x="111" y="332"/>
                    </a:lnTo>
                    <a:lnTo>
                      <a:pt x="108" y="329"/>
                    </a:lnTo>
                    <a:lnTo>
                      <a:pt x="109" y="324"/>
                    </a:lnTo>
                    <a:lnTo>
                      <a:pt x="102" y="323"/>
                    </a:lnTo>
                    <a:lnTo>
                      <a:pt x="101" y="320"/>
                    </a:lnTo>
                    <a:lnTo>
                      <a:pt x="107" y="315"/>
                    </a:lnTo>
                    <a:lnTo>
                      <a:pt x="106" y="310"/>
                    </a:lnTo>
                    <a:lnTo>
                      <a:pt x="107" y="306"/>
                    </a:lnTo>
                    <a:lnTo>
                      <a:pt x="108" y="305"/>
                    </a:lnTo>
                    <a:lnTo>
                      <a:pt x="105" y="303"/>
                    </a:lnTo>
                    <a:lnTo>
                      <a:pt x="105" y="296"/>
                    </a:lnTo>
                    <a:lnTo>
                      <a:pt x="107" y="295"/>
                    </a:lnTo>
                    <a:lnTo>
                      <a:pt x="98" y="279"/>
                    </a:lnTo>
                    <a:lnTo>
                      <a:pt x="99" y="275"/>
                    </a:lnTo>
                    <a:lnTo>
                      <a:pt x="98" y="272"/>
                    </a:lnTo>
                    <a:lnTo>
                      <a:pt x="99" y="267"/>
                    </a:lnTo>
                    <a:lnTo>
                      <a:pt x="93" y="263"/>
                    </a:lnTo>
                    <a:lnTo>
                      <a:pt x="89" y="263"/>
                    </a:lnTo>
                    <a:lnTo>
                      <a:pt x="84" y="256"/>
                    </a:lnTo>
                    <a:lnTo>
                      <a:pt x="87" y="252"/>
                    </a:lnTo>
                    <a:lnTo>
                      <a:pt x="81" y="237"/>
                    </a:lnTo>
                    <a:lnTo>
                      <a:pt x="81" y="228"/>
                    </a:lnTo>
                    <a:lnTo>
                      <a:pt x="84" y="225"/>
                    </a:lnTo>
                    <a:lnTo>
                      <a:pt x="79" y="219"/>
                    </a:lnTo>
                    <a:lnTo>
                      <a:pt x="81" y="213"/>
                    </a:lnTo>
                    <a:lnTo>
                      <a:pt x="77" y="213"/>
                    </a:lnTo>
                    <a:lnTo>
                      <a:pt x="77" y="210"/>
                    </a:lnTo>
                    <a:lnTo>
                      <a:pt x="76" y="210"/>
                    </a:lnTo>
                    <a:lnTo>
                      <a:pt x="76" y="209"/>
                    </a:lnTo>
                    <a:lnTo>
                      <a:pt x="74" y="208"/>
                    </a:lnTo>
                    <a:lnTo>
                      <a:pt x="74" y="202"/>
                    </a:lnTo>
                    <a:lnTo>
                      <a:pt x="79" y="197"/>
                    </a:lnTo>
                    <a:lnTo>
                      <a:pt x="79" y="191"/>
                    </a:lnTo>
                    <a:lnTo>
                      <a:pt x="77" y="189"/>
                    </a:lnTo>
                    <a:lnTo>
                      <a:pt x="79" y="181"/>
                    </a:lnTo>
                    <a:lnTo>
                      <a:pt x="79" y="176"/>
                    </a:lnTo>
                    <a:lnTo>
                      <a:pt x="45" y="146"/>
                    </a:lnTo>
                    <a:lnTo>
                      <a:pt x="41" y="145"/>
                    </a:lnTo>
                    <a:lnTo>
                      <a:pt x="32" y="157"/>
                    </a:lnTo>
                    <a:lnTo>
                      <a:pt x="29" y="158"/>
                    </a:lnTo>
                    <a:lnTo>
                      <a:pt x="2" y="134"/>
                    </a:lnTo>
                    <a:lnTo>
                      <a:pt x="4" y="127"/>
                    </a:lnTo>
                    <a:lnTo>
                      <a:pt x="8" y="125"/>
                    </a:lnTo>
                    <a:lnTo>
                      <a:pt x="12" y="120"/>
                    </a:lnTo>
                    <a:lnTo>
                      <a:pt x="10" y="118"/>
                    </a:lnTo>
                    <a:lnTo>
                      <a:pt x="9" y="114"/>
                    </a:lnTo>
                    <a:lnTo>
                      <a:pt x="5" y="112"/>
                    </a:lnTo>
                    <a:lnTo>
                      <a:pt x="6" y="112"/>
                    </a:lnTo>
                    <a:lnTo>
                      <a:pt x="4" y="111"/>
                    </a:lnTo>
                    <a:lnTo>
                      <a:pt x="0" y="106"/>
                    </a:lnTo>
                    <a:lnTo>
                      <a:pt x="7" y="105"/>
                    </a:lnTo>
                    <a:lnTo>
                      <a:pt x="7" y="105"/>
                    </a:lnTo>
                    <a:lnTo>
                      <a:pt x="5" y="103"/>
                    </a:lnTo>
                    <a:lnTo>
                      <a:pt x="8" y="98"/>
                    </a:lnTo>
                    <a:lnTo>
                      <a:pt x="7" y="96"/>
                    </a:lnTo>
                    <a:lnTo>
                      <a:pt x="18" y="82"/>
                    </a:lnTo>
                    <a:lnTo>
                      <a:pt x="20" y="82"/>
                    </a:lnTo>
                    <a:lnTo>
                      <a:pt x="24" y="84"/>
                    </a:lnTo>
                    <a:lnTo>
                      <a:pt x="26" y="80"/>
                    </a:lnTo>
                    <a:lnTo>
                      <a:pt x="29" y="83"/>
                    </a:lnTo>
                    <a:lnTo>
                      <a:pt x="32" y="79"/>
                    </a:lnTo>
                    <a:lnTo>
                      <a:pt x="33" y="80"/>
                    </a:lnTo>
                    <a:lnTo>
                      <a:pt x="36" y="79"/>
                    </a:lnTo>
                    <a:lnTo>
                      <a:pt x="35" y="77"/>
                    </a:lnTo>
                    <a:lnTo>
                      <a:pt x="39" y="80"/>
                    </a:lnTo>
                    <a:lnTo>
                      <a:pt x="42" y="79"/>
                    </a:lnTo>
                    <a:lnTo>
                      <a:pt x="43" y="75"/>
                    </a:lnTo>
                    <a:lnTo>
                      <a:pt x="39" y="72"/>
                    </a:lnTo>
                    <a:lnTo>
                      <a:pt x="43" y="68"/>
                    </a:lnTo>
                    <a:lnTo>
                      <a:pt x="37" y="64"/>
                    </a:lnTo>
                    <a:lnTo>
                      <a:pt x="37" y="59"/>
                    </a:lnTo>
                    <a:lnTo>
                      <a:pt x="39" y="56"/>
                    </a:lnTo>
                    <a:lnTo>
                      <a:pt x="38" y="55"/>
                    </a:lnTo>
                    <a:lnTo>
                      <a:pt x="35" y="56"/>
                    </a:lnTo>
                    <a:lnTo>
                      <a:pt x="33" y="55"/>
                    </a:lnTo>
                    <a:lnTo>
                      <a:pt x="35" y="53"/>
                    </a:lnTo>
                    <a:lnTo>
                      <a:pt x="30" y="48"/>
                    </a:lnTo>
                    <a:lnTo>
                      <a:pt x="29" y="49"/>
                    </a:lnTo>
                    <a:lnTo>
                      <a:pt x="27" y="47"/>
                    </a:lnTo>
                    <a:lnTo>
                      <a:pt x="27" y="47"/>
                    </a:lnTo>
                    <a:lnTo>
                      <a:pt x="29" y="47"/>
                    </a:lnTo>
                    <a:lnTo>
                      <a:pt x="29" y="45"/>
                    </a:lnTo>
                    <a:lnTo>
                      <a:pt x="35" y="39"/>
                    </a:lnTo>
                    <a:lnTo>
                      <a:pt x="36" y="37"/>
                    </a:lnTo>
                    <a:lnTo>
                      <a:pt x="39" y="39"/>
                    </a:lnTo>
                    <a:lnTo>
                      <a:pt x="38" y="36"/>
                    </a:lnTo>
                    <a:lnTo>
                      <a:pt x="40" y="37"/>
                    </a:lnTo>
                    <a:lnTo>
                      <a:pt x="39" y="35"/>
                    </a:lnTo>
                    <a:lnTo>
                      <a:pt x="41" y="36"/>
                    </a:lnTo>
                    <a:lnTo>
                      <a:pt x="39" y="35"/>
                    </a:lnTo>
                    <a:lnTo>
                      <a:pt x="39" y="34"/>
                    </a:lnTo>
                    <a:lnTo>
                      <a:pt x="42" y="36"/>
                    </a:lnTo>
                    <a:lnTo>
                      <a:pt x="44" y="33"/>
                    </a:lnTo>
                    <a:lnTo>
                      <a:pt x="45" y="36"/>
                    </a:lnTo>
                    <a:lnTo>
                      <a:pt x="51" y="30"/>
                    </a:lnTo>
                    <a:lnTo>
                      <a:pt x="49" y="29"/>
                    </a:lnTo>
                    <a:lnTo>
                      <a:pt x="56" y="21"/>
                    </a:lnTo>
                    <a:lnTo>
                      <a:pt x="59" y="21"/>
                    </a:lnTo>
                    <a:lnTo>
                      <a:pt x="53" y="15"/>
                    </a:lnTo>
                    <a:lnTo>
                      <a:pt x="58" y="10"/>
                    </a:lnTo>
                    <a:lnTo>
                      <a:pt x="58" y="8"/>
                    </a:lnTo>
                    <a:lnTo>
                      <a:pt x="54" y="5"/>
                    </a:lnTo>
                    <a:lnTo>
                      <a:pt x="56" y="3"/>
                    </a:lnTo>
                    <a:lnTo>
                      <a:pt x="59" y="5"/>
                    </a:lnTo>
                    <a:lnTo>
                      <a:pt x="62" y="2"/>
                    </a:lnTo>
                    <a:lnTo>
                      <a:pt x="62" y="6"/>
                    </a:lnTo>
                    <a:lnTo>
                      <a:pt x="66" y="3"/>
                    </a:lnTo>
                    <a:lnTo>
                      <a:pt x="67" y="5"/>
                    </a:lnTo>
                    <a:lnTo>
                      <a:pt x="68" y="3"/>
                    </a:lnTo>
                    <a:lnTo>
                      <a:pt x="74" y="9"/>
                    </a:lnTo>
                    <a:lnTo>
                      <a:pt x="76" y="6"/>
                    </a:lnTo>
                    <a:lnTo>
                      <a:pt x="85" y="13"/>
                    </a:lnTo>
                    <a:lnTo>
                      <a:pt x="88" y="11"/>
                    </a:lnTo>
                    <a:lnTo>
                      <a:pt x="89" y="11"/>
                    </a:lnTo>
                    <a:lnTo>
                      <a:pt x="86" y="13"/>
                    </a:lnTo>
                    <a:lnTo>
                      <a:pt x="87" y="13"/>
                    </a:lnTo>
                    <a:lnTo>
                      <a:pt x="88" y="13"/>
                    </a:lnTo>
                    <a:lnTo>
                      <a:pt x="92" y="11"/>
                    </a:lnTo>
                    <a:lnTo>
                      <a:pt x="96" y="13"/>
                    </a:lnTo>
                    <a:lnTo>
                      <a:pt x="104" y="5"/>
                    </a:lnTo>
                    <a:lnTo>
                      <a:pt x="110" y="11"/>
                    </a:lnTo>
                    <a:lnTo>
                      <a:pt x="114" y="9"/>
                    </a:lnTo>
                    <a:lnTo>
                      <a:pt x="114" y="5"/>
                    </a:lnTo>
                    <a:lnTo>
                      <a:pt x="117" y="1"/>
                    </a:lnTo>
                    <a:lnTo>
                      <a:pt x="121" y="0"/>
                    </a:lnTo>
                    <a:lnTo>
                      <a:pt x="124" y="1"/>
                    </a:lnTo>
                    <a:lnTo>
                      <a:pt x="126" y="6"/>
                    </a:lnTo>
                    <a:lnTo>
                      <a:pt x="126" y="15"/>
                    </a:lnTo>
                    <a:lnTo>
                      <a:pt x="128" y="15"/>
                    </a:lnTo>
                    <a:lnTo>
                      <a:pt x="130" y="10"/>
                    </a:lnTo>
                    <a:lnTo>
                      <a:pt x="133" y="10"/>
                    </a:lnTo>
                    <a:lnTo>
                      <a:pt x="137" y="18"/>
                    </a:lnTo>
                    <a:lnTo>
                      <a:pt x="133" y="25"/>
                    </a:lnTo>
                    <a:lnTo>
                      <a:pt x="136" y="25"/>
                    </a:lnTo>
                    <a:lnTo>
                      <a:pt x="138" y="24"/>
                    </a:lnTo>
                    <a:lnTo>
                      <a:pt x="138" y="29"/>
                    </a:lnTo>
                    <a:lnTo>
                      <a:pt x="139" y="28"/>
                    </a:lnTo>
                    <a:lnTo>
                      <a:pt x="142" y="29"/>
                    </a:lnTo>
                    <a:lnTo>
                      <a:pt x="144" y="28"/>
                    </a:lnTo>
                    <a:lnTo>
                      <a:pt x="145" y="29"/>
                    </a:lnTo>
                    <a:lnTo>
                      <a:pt x="142" y="29"/>
                    </a:lnTo>
                    <a:lnTo>
                      <a:pt x="140" y="39"/>
                    </a:lnTo>
                    <a:lnTo>
                      <a:pt x="139" y="43"/>
                    </a:lnTo>
                    <a:lnTo>
                      <a:pt x="135" y="48"/>
                    </a:lnTo>
                    <a:lnTo>
                      <a:pt x="134" y="60"/>
                    </a:lnTo>
                    <a:lnTo>
                      <a:pt x="141" y="49"/>
                    </a:lnTo>
                    <a:lnTo>
                      <a:pt x="142" y="50"/>
                    </a:lnTo>
                    <a:lnTo>
                      <a:pt x="142" y="55"/>
                    </a:lnTo>
                    <a:lnTo>
                      <a:pt x="143" y="53"/>
                    </a:lnTo>
                    <a:lnTo>
                      <a:pt x="142" y="39"/>
                    </a:lnTo>
                    <a:lnTo>
                      <a:pt x="145" y="36"/>
                    </a:lnTo>
                    <a:lnTo>
                      <a:pt x="149" y="39"/>
                    </a:lnTo>
                    <a:lnTo>
                      <a:pt x="145" y="47"/>
                    </a:lnTo>
                    <a:lnTo>
                      <a:pt x="146" y="49"/>
                    </a:lnTo>
                    <a:lnTo>
                      <a:pt x="147" y="51"/>
                    </a:lnTo>
                    <a:lnTo>
                      <a:pt x="149" y="60"/>
                    </a:lnTo>
                    <a:lnTo>
                      <a:pt x="148" y="61"/>
                    </a:lnTo>
                    <a:lnTo>
                      <a:pt x="150" y="63"/>
                    </a:lnTo>
                    <a:lnTo>
                      <a:pt x="149" y="73"/>
                    </a:lnTo>
                    <a:lnTo>
                      <a:pt x="150" y="103"/>
                    </a:lnTo>
                    <a:lnTo>
                      <a:pt x="155" y="103"/>
                    </a:lnTo>
                    <a:lnTo>
                      <a:pt x="156" y="103"/>
                    </a:lnTo>
                    <a:lnTo>
                      <a:pt x="162" y="103"/>
                    </a:lnTo>
                    <a:lnTo>
                      <a:pt x="164" y="102"/>
                    </a:lnTo>
                    <a:lnTo>
                      <a:pt x="165" y="104"/>
                    </a:lnTo>
                    <a:lnTo>
                      <a:pt x="163" y="109"/>
                    </a:lnTo>
                    <a:lnTo>
                      <a:pt x="164" y="110"/>
                    </a:lnTo>
                    <a:lnTo>
                      <a:pt x="167" y="112"/>
                    </a:lnTo>
                    <a:lnTo>
                      <a:pt x="168" y="114"/>
                    </a:lnTo>
                    <a:lnTo>
                      <a:pt x="165" y="126"/>
                    </a:lnTo>
                    <a:lnTo>
                      <a:pt x="166" y="138"/>
                    </a:lnTo>
                    <a:lnTo>
                      <a:pt x="167" y="139"/>
                    </a:lnTo>
                    <a:lnTo>
                      <a:pt x="171" y="136"/>
                    </a:lnTo>
                    <a:lnTo>
                      <a:pt x="176" y="135"/>
                    </a:lnTo>
                    <a:lnTo>
                      <a:pt x="181" y="139"/>
                    </a:lnTo>
                    <a:lnTo>
                      <a:pt x="181" y="142"/>
                    </a:lnTo>
                    <a:lnTo>
                      <a:pt x="181" y="151"/>
                    </a:lnTo>
                    <a:lnTo>
                      <a:pt x="179" y="154"/>
                    </a:lnTo>
                    <a:lnTo>
                      <a:pt x="184" y="161"/>
                    </a:lnTo>
                    <a:lnTo>
                      <a:pt x="194" y="166"/>
                    </a:lnTo>
                    <a:lnTo>
                      <a:pt x="202" y="174"/>
                    </a:lnTo>
                    <a:lnTo>
                      <a:pt x="207" y="174"/>
                    </a:lnTo>
                    <a:lnTo>
                      <a:pt x="213" y="177"/>
                    </a:lnTo>
                    <a:lnTo>
                      <a:pt x="216" y="176"/>
                    </a:lnTo>
                    <a:lnTo>
                      <a:pt x="218" y="178"/>
                    </a:lnTo>
                    <a:lnTo>
                      <a:pt x="231" y="190"/>
                    </a:lnTo>
                    <a:lnTo>
                      <a:pt x="233" y="196"/>
                    </a:lnTo>
                    <a:lnTo>
                      <a:pt x="240" y="205"/>
                    </a:lnTo>
                    <a:lnTo>
                      <a:pt x="241" y="218"/>
                    </a:lnTo>
                    <a:lnTo>
                      <a:pt x="243" y="224"/>
                    </a:lnTo>
                    <a:lnTo>
                      <a:pt x="242" y="228"/>
                    </a:lnTo>
                    <a:lnTo>
                      <a:pt x="246" y="237"/>
                    </a:lnTo>
                    <a:lnTo>
                      <a:pt x="246" y="242"/>
                    </a:lnTo>
                    <a:lnTo>
                      <a:pt x="243" y="245"/>
                    </a:lnTo>
                    <a:lnTo>
                      <a:pt x="242" y="250"/>
                    </a:lnTo>
                    <a:lnTo>
                      <a:pt x="247" y="255"/>
                    </a:lnTo>
                    <a:lnTo>
                      <a:pt x="247" y="258"/>
                    </a:lnTo>
                    <a:lnTo>
                      <a:pt x="248" y="263"/>
                    </a:lnTo>
                    <a:lnTo>
                      <a:pt x="255" y="262"/>
                    </a:lnTo>
                    <a:lnTo>
                      <a:pt x="258" y="264"/>
                    </a:lnTo>
                    <a:lnTo>
                      <a:pt x="263" y="264"/>
                    </a:lnTo>
                    <a:lnTo>
                      <a:pt x="265" y="262"/>
                    </a:lnTo>
                    <a:lnTo>
                      <a:pt x="276" y="267"/>
                    </a:lnTo>
                    <a:lnTo>
                      <a:pt x="279" y="269"/>
                    </a:lnTo>
                    <a:lnTo>
                      <a:pt x="290" y="272"/>
                    </a:lnTo>
                    <a:lnTo>
                      <a:pt x="294" y="272"/>
                    </a:lnTo>
                    <a:lnTo>
                      <a:pt x="301" y="275"/>
                    </a:lnTo>
                    <a:lnTo>
                      <a:pt x="304" y="274"/>
                    </a:lnTo>
                    <a:lnTo>
                      <a:pt x="304" y="273"/>
                    </a:lnTo>
                    <a:lnTo>
                      <a:pt x="305" y="272"/>
                    </a:lnTo>
                    <a:lnTo>
                      <a:pt x="313" y="274"/>
                    </a:lnTo>
                    <a:lnTo>
                      <a:pt x="316" y="274"/>
                    </a:lnTo>
                    <a:lnTo>
                      <a:pt x="319" y="277"/>
                    </a:lnTo>
                    <a:lnTo>
                      <a:pt x="324" y="290"/>
                    </a:lnTo>
                    <a:lnTo>
                      <a:pt x="323" y="298"/>
                    </a:lnTo>
                    <a:lnTo>
                      <a:pt x="321" y="300"/>
                    </a:lnTo>
                    <a:lnTo>
                      <a:pt x="323" y="304"/>
                    </a:lnTo>
                    <a:lnTo>
                      <a:pt x="323" y="306"/>
                    </a:lnTo>
                    <a:lnTo>
                      <a:pt x="322" y="320"/>
                    </a:lnTo>
                    <a:lnTo>
                      <a:pt x="326" y="326"/>
                    </a:lnTo>
                    <a:lnTo>
                      <a:pt x="321" y="331"/>
                    </a:lnTo>
                    <a:lnTo>
                      <a:pt x="319" y="338"/>
                    </a:lnTo>
                    <a:lnTo>
                      <a:pt x="321" y="344"/>
                    </a:lnTo>
                    <a:lnTo>
                      <a:pt x="314" y="353"/>
                    </a:lnTo>
                    <a:lnTo>
                      <a:pt x="318" y="359"/>
                    </a:lnTo>
                    <a:lnTo>
                      <a:pt x="316" y="360"/>
                    </a:lnTo>
                    <a:lnTo>
                      <a:pt x="313" y="366"/>
                    </a:lnTo>
                    <a:lnTo>
                      <a:pt x="313" y="370"/>
                    </a:lnTo>
                    <a:lnTo>
                      <a:pt x="310" y="372"/>
                    </a:lnTo>
                    <a:lnTo>
                      <a:pt x="307" y="374"/>
                    </a:lnTo>
                    <a:lnTo>
                      <a:pt x="304" y="382"/>
                    </a:lnTo>
                    <a:lnTo>
                      <a:pt x="306" y="383"/>
                    </a:lnTo>
                    <a:lnTo>
                      <a:pt x="304" y="391"/>
                    </a:lnTo>
                    <a:lnTo>
                      <a:pt x="305" y="392"/>
                    </a:lnTo>
                    <a:lnTo>
                      <a:pt x="306" y="400"/>
                    </a:lnTo>
                    <a:lnTo>
                      <a:pt x="304" y="404"/>
                    </a:lnTo>
                    <a:lnTo>
                      <a:pt x="304" y="409"/>
                    </a:lnTo>
                    <a:lnTo>
                      <a:pt x="301" y="412"/>
                    </a:lnTo>
                    <a:lnTo>
                      <a:pt x="296" y="420"/>
                    </a:lnTo>
                    <a:lnTo>
                      <a:pt x="292" y="421"/>
                    </a:lnTo>
                    <a:lnTo>
                      <a:pt x="282" y="429"/>
                    </a:lnTo>
                    <a:lnTo>
                      <a:pt x="268" y="431"/>
                    </a:lnTo>
                    <a:lnTo>
                      <a:pt x="264" y="429"/>
                    </a:lnTo>
                    <a:lnTo>
                      <a:pt x="260" y="429"/>
                    </a:lnTo>
                    <a:lnTo>
                      <a:pt x="257" y="432"/>
                    </a:lnTo>
                    <a:lnTo>
                      <a:pt x="258" y="436"/>
                    </a:lnTo>
                    <a:lnTo>
                      <a:pt x="250" y="445"/>
                    </a:lnTo>
                    <a:lnTo>
                      <a:pt x="248" y="450"/>
                    </a:lnTo>
                    <a:lnTo>
                      <a:pt x="243" y="450"/>
                    </a:lnTo>
                    <a:lnTo>
                      <a:pt x="240" y="452"/>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 name="Freeform 71"/>
              <p:cNvSpPr>
                <a:spLocks/>
              </p:cNvSpPr>
              <p:nvPr/>
            </p:nvSpPr>
            <p:spPr bwMode="auto">
              <a:xfrm>
                <a:off x="3192463" y="5149850"/>
                <a:ext cx="49213" cy="57150"/>
              </a:xfrm>
              <a:custGeom>
                <a:avLst/>
                <a:gdLst>
                  <a:gd name="T0" fmla="*/ 20 w 31"/>
                  <a:gd name="T1" fmla="*/ 36 h 36"/>
                  <a:gd name="T2" fmla="*/ 10 w 31"/>
                  <a:gd name="T3" fmla="*/ 32 h 36"/>
                  <a:gd name="T4" fmla="*/ 12 w 31"/>
                  <a:gd name="T5" fmla="*/ 29 h 36"/>
                  <a:gd name="T6" fmla="*/ 0 w 31"/>
                  <a:gd name="T7" fmla="*/ 24 h 36"/>
                  <a:gd name="T8" fmla="*/ 12 w 31"/>
                  <a:gd name="T9" fmla="*/ 0 h 36"/>
                  <a:gd name="T10" fmla="*/ 31 w 31"/>
                  <a:gd name="T11" fmla="*/ 15 h 36"/>
                  <a:gd name="T12" fmla="*/ 20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20" y="36"/>
                    </a:moveTo>
                    <a:lnTo>
                      <a:pt x="10" y="32"/>
                    </a:lnTo>
                    <a:lnTo>
                      <a:pt x="12" y="29"/>
                    </a:lnTo>
                    <a:lnTo>
                      <a:pt x="0" y="24"/>
                    </a:lnTo>
                    <a:lnTo>
                      <a:pt x="12" y="0"/>
                    </a:lnTo>
                    <a:lnTo>
                      <a:pt x="31" y="15"/>
                    </a:lnTo>
                    <a:lnTo>
                      <a:pt x="2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 name="Freeform 72"/>
              <p:cNvSpPr>
                <a:spLocks/>
              </p:cNvSpPr>
              <p:nvPr/>
            </p:nvSpPr>
            <p:spPr bwMode="auto">
              <a:xfrm>
                <a:off x="3192463" y="5149850"/>
                <a:ext cx="49213" cy="57150"/>
              </a:xfrm>
              <a:custGeom>
                <a:avLst/>
                <a:gdLst>
                  <a:gd name="T0" fmla="*/ 20 w 31"/>
                  <a:gd name="T1" fmla="*/ 36 h 36"/>
                  <a:gd name="T2" fmla="*/ 10 w 31"/>
                  <a:gd name="T3" fmla="*/ 32 h 36"/>
                  <a:gd name="T4" fmla="*/ 12 w 31"/>
                  <a:gd name="T5" fmla="*/ 29 h 36"/>
                  <a:gd name="T6" fmla="*/ 0 w 31"/>
                  <a:gd name="T7" fmla="*/ 24 h 36"/>
                  <a:gd name="T8" fmla="*/ 12 w 31"/>
                  <a:gd name="T9" fmla="*/ 0 h 36"/>
                  <a:gd name="T10" fmla="*/ 31 w 31"/>
                  <a:gd name="T11" fmla="*/ 15 h 36"/>
                  <a:gd name="T12" fmla="*/ 20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20" y="36"/>
                    </a:moveTo>
                    <a:lnTo>
                      <a:pt x="10" y="32"/>
                    </a:lnTo>
                    <a:lnTo>
                      <a:pt x="12" y="29"/>
                    </a:lnTo>
                    <a:lnTo>
                      <a:pt x="0" y="24"/>
                    </a:lnTo>
                    <a:lnTo>
                      <a:pt x="12" y="0"/>
                    </a:lnTo>
                    <a:lnTo>
                      <a:pt x="31" y="15"/>
                    </a:lnTo>
                    <a:lnTo>
                      <a:pt x="20" y="36"/>
                    </a:lnTo>
                    <a:close/>
                  </a:path>
                </a:pathLst>
              </a:custGeom>
              <a:noFill/>
              <a:ln w="158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 name="Freeform 73"/>
              <p:cNvSpPr>
                <a:spLocks/>
              </p:cNvSpPr>
              <p:nvPr/>
            </p:nvSpPr>
            <p:spPr bwMode="auto">
              <a:xfrm>
                <a:off x="3192463" y="5149850"/>
                <a:ext cx="49213" cy="57150"/>
              </a:xfrm>
              <a:custGeom>
                <a:avLst/>
                <a:gdLst>
                  <a:gd name="T0" fmla="*/ 20 w 31"/>
                  <a:gd name="T1" fmla="*/ 36 h 36"/>
                  <a:gd name="T2" fmla="*/ 10 w 31"/>
                  <a:gd name="T3" fmla="*/ 32 h 36"/>
                  <a:gd name="T4" fmla="*/ 12 w 31"/>
                  <a:gd name="T5" fmla="*/ 29 h 36"/>
                  <a:gd name="T6" fmla="*/ 0 w 31"/>
                  <a:gd name="T7" fmla="*/ 24 h 36"/>
                  <a:gd name="T8" fmla="*/ 12 w 31"/>
                  <a:gd name="T9" fmla="*/ 0 h 36"/>
                  <a:gd name="T10" fmla="*/ 31 w 31"/>
                  <a:gd name="T11" fmla="*/ 15 h 36"/>
                  <a:gd name="T12" fmla="*/ 20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20" y="36"/>
                    </a:moveTo>
                    <a:lnTo>
                      <a:pt x="10" y="32"/>
                    </a:lnTo>
                    <a:lnTo>
                      <a:pt x="12" y="29"/>
                    </a:lnTo>
                    <a:lnTo>
                      <a:pt x="0" y="24"/>
                    </a:lnTo>
                    <a:lnTo>
                      <a:pt x="12" y="0"/>
                    </a:lnTo>
                    <a:lnTo>
                      <a:pt x="31" y="15"/>
                    </a:lnTo>
                    <a:lnTo>
                      <a:pt x="2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 name="Freeform 74"/>
              <p:cNvSpPr>
                <a:spLocks/>
              </p:cNvSpPr>
              <p:nvPr/>
            </p:nvSpPr>
            <p:spPr bwMode="auto">
              <a:xfrm>
                <a:off x="3192463" y="5149850"/>
                <a:ext cx="49213" cy="57150"/>
              </a:xfrm>
              <a:custGeom>
                <a:avLst/>
                <a:gdLst>
                  <a:gd name="T0" fmla="*/ 20 w 31"/>
                  <a:gd name="T1" fmla="*/ 36 h 36"/>
                  <a:gd name="T2" fmla="*/ 10 w 31"/>
                  <a:gd name="T3" fmla="*/ 32 h 36"/>
                  <a:gd name="T4" fmla="*/ 12 w 31"/>
                  <a:gd name="T5" fmla="*/ 29 h 36"/>
                  <a:gd name="T6" fmla="*/ 0 w 31"/>
                  <a:gd name="T7" fmla="*/ 24 h 36"/>
                  <a:gd name="T8" fmla="*/ 12 w 31"/>
                  <a:gd name="T9" fmla="*/ 0 h 36"/>
                  <a:gd name="T10" fmla="*/ 31 w 31"/>
                  <a:gd name="T11" fmla="*/ 15 h 36"/>
                  <a:gd name="T12" fmla="*/ 20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20" y="36"/>
                    </a:moveTo>
                    <a:lnTo>
                      <a:pt x="10" y="32"/>
                    </a:lnTo>
                    <a:lnTo>
                      <a:pt x="12" y="29"/>
                    </a:lnTo>
                    <a:lnTo>
                      <a:pt x="0" y="24"/>
                    </a:lnTo>
                    <a:lnTo>
                      <a:pt x="12" y="0"/>
                    </a:lnTo>
                    <a:lnTo>
                      <a:pt x="31" y="15"/>
                    </a:lnTo>
                    <a:lnTo>
                      <a:pt x="20" y="36"/>
                    </a:lnTo>
                    <a:close/>
                  </a:path>
                </a:pathLst>
              </a:custGeom>
              <a:noFill/>
              <a:ln w="158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 name="Freeform 75"/>
              <p:cNvSpPr>
                <a:spLocks/>
              </p:cNvSpPr>
              <p:nvPr/>
            </p:nvSpPr>
            <p:spPr bwMode="auto">
              <a:xfrm>
                <a:off x="3287713" y="5146675"/>
                <a:ext cx="68263" cy="63500"/>
              </a:xfrm>
              <a:custGeom>
                <a:avLst/>
                <a:gdLst>
                  <a:gd name="T0" fmla="*/ 30 w 43"/>
                  <a:gd name="T1" fmla="*/ 40 h 40"/>
                  <a:gd name="T2" fmla="*/ 0 w 43"/>
                  <a:gd name="T3" fmla="*/ 26 h 40"/>
                  <a:gd name="T4" fmla="*/ 14 w 43"/>
                  <a:gd name="T5" fmla="*/ 5 h 40"/>
                  <a:gd name="T6" fmla="*/ 25 w 43"/>
                  <a:gd name="T7" fmla="*/ 8 h 40"/>
                  <a:gd name="T8" fmla="*/ 31 w 43"/>
                  <a:gd name="T9" fmla="*/ 0 h 40"/>
                  <a:gd name="T10" fmla="*/ 43 w 43"/>
                  <a:gd name="T11" fmla="*/ 2 h 40"/>
                  <a:gd name="T12" fmla="*/ 42 w 43"/>
                  <a:gd name="T13" fmla="*/ 19 h 40"/>
                  <a:gd name="T14" fmla="*/ 41 w 43"/>
                  <a:gd name="T15" fmla="*/ 19 h 40"/>
                  <a:gd name="T16" fmla="*/ 41 w 43"/>
                  <a:gd name="T17" fmla="*/ 21 h 40"/>
                  <a:gd name="T18" fmla="*/ 30 w 43"/>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0">
                    <a:moveTo>
                      <a:pt x="30" y="40"/>
                    </a:moveTo>
                    <a:lnTo>
                      <a:pt x="0" y="26"/>
                    </a:lnTo>
                    <a:lnTo>
                      <a:pt x="14" y="5"/>
                    </a:lnTo>
                    <a:lnTo>
                      <a:pt x="25" y="8"/>
                    </a:lnTo>
                    <a:lnTo>
                      <a:pt x="31" y="0"/>
                    </a:lnTo>
                    <a:lnTo>
                      <a:pt x="43" y="2"/>
                    </a:lnTo>
                    <a:lnTo>
                      <a:pt x="42" y="19"/>
                    </a:lnTo>
                    <a:lnTo>
                      <a:pt x="41" y="19"/>
                    </a:lnTo>
                    <a:lnTo>
                      <a:pt x="41" y="21"/>
                    </a:lnTo>
                    <a:lnTo>
                      <a:pt x="3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 name="Freeform 76"/>
              <p:cNvSpPr>
                <a:spLocks/>
              </p:cNvSpPr>
              <p:nvPr/>
            </p:nvSpPr>
            <p:spPr bwMode="auto">
              <a:xfrm>
                <a:off x="3287713" y="5146675"/>
                <a:ext cx="68263" cy="63500"/>
              </a:xfrm>
              <a:custGeom>
                <a:avLst/>
                <a:gdLst>
                  <a:gd name="T0" fmla="*/ 30 w 43"/>
                  <a:gd name="T1" fmla="*/ 40 h 40"/>
                  <a:gd name="T2" fmla="*/ 0 w 43"/>
                  <a:gd name="T3" fmla="*/ 26 h 40"/>
                  <a:gd name="T4" fmla="*/ 14 w 43"/>
                  <a:gd name="T5" fmla="*/ 5 h 40"/>
                  <a:gd name="T6" fmla="*/ 25 w 43"/>
                  <a:gd name="T7" fmla="*/ 8 h 40"/>
                  <a:gd name="T8" fmla="*/ 31 w 43"/>
                  <a:gd name="T9" fmla="*/ 0 h 40"/>
                  <a:gd name="T10" fmla="*/ 43 w 43"/>
                  <a:gd name="T11" fmla="*/ 2 h 40"/>
                  <a:gd name="T12" fmla="*/ 42 w 43"/>
                  <a:gd name="T13" fmla="*/ 19 h 40"/>
                  <a:gd name="T14" fmla="*/ 41 w 43"/>
                  <a:gd name="T15" fmla="*/ 19 h 40"/>
                  <a:gd name="T16" fmla="*/ 41 w 43"/>
                  <a:gd name="T17" fmla="*/ 21 h 40"/>
                  <a:gd name="T18" fmla="*/ 30 w 43"/>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0">
                    <a:moveTo>
                      <a:pt x="30" y="40"/>
                    </a:moveTo>
                    <a:lnTo>
                      <a:pt x="0" y="26"/>
                    </a:lnTo>
                    <a:lnTo>
                      <a:pt x="14" y="5"/>
                    </a:lnTo>
                    <a:lnTo>
                      <a:pt x="25" y="8"/>
                    </a:lnTo>
                    <a:lnTo>
                      <a:pt x="31" y="0"/>
                    </a:lnTo>
                    <a:lnTo>
                      <a:pt x="43" y="2"/>
                    </a:lnTo>
                    <a:lnTo>
                      <a:pt x="42" y="19"/>
                    </a:lnTo>
                    <a:lnTo>
                      <a:pt x="41" y="19"/>
                    </a:lnTo>
                    <a:lnTo>
                      <a:pt x="41" y="21"/>
                    </a:lnTo>
                    <a:lnTo>
                      <a:pt x="30" y="40"/>
                    </a:lnTo>
                    <a:close/>
                  </a:path>
                </a:pathLst>
              </a:custGeom>
              <a:noFill/>
              <a:ln w="158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 name="Freeform 77"/>
              <p:cNvSpPr>
                <a:spLocks/>
              </p:cNvSpPr>
              <p:nvPr/>
            </p:nvSpPr>
            <p:spPr bwMode="auto">
              <a:xfrm>
                <a:off x="3287713" y="5146675"/>
                <a:ext cx="68263" cy="63500"/>
              </a:xfrm>
              <a:custGeom>
                <a:avLst/>
                <a:gdLst>
                  <a:gd name="T0" fmla="*/ 30 w 43"/>
                  <a:gd name="T1" fmla="*/ 40 h 40"/>
                  <a:gd name="T2" fmla="*/ 0 w 43"/>
                  <a:gd name="T3" fmla="*/ 26 h 40"/>
                  <a:gd name="T4" fmla="*/ 14 w 43"/>
                  <a:gd name="T5" fmla="*/ 5 h 40"/>
                  <a:gd name="T6" fmla="*/ 25 w 43"/>
                  <a:gd name="T7" fmla="*/ 8 h 40"/>
                  <a:gd name="T8" fmla="*/ 31 w 43"/>
                  <a:gd name="T9" fmla="*/ 0 h 40"/>
                  <a:gd name="T10" fmla="*/ 43 w 43"/>
                  <a:gd name="T11" fmla="*/ 2 h 40"/>
                  <a:gd name="T12" fmla="*/ 42 w 43"/>
                  <a:gd name="T13" fmla="*/ 19 h 40"/>
                  <a:gd name="T14" fmla="*/ 41 w 43"/>
                  <a:gd name="T15" fmla="*/ 19 h 40"/>
                  <a:gd name="T16" fmla="*/ 41 w 43"/>
                  <a:gd name="T17" fmla="*/ 21 h 40"/>
                  <a:gd name="T18" fmla="*/ 30 w 43"/>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0">
                    <a:moveTo>
                      <a:pt x="30" y="40"/>
                    </a:moveTo>
                    <a:lnTo>
                      <a:pt x="0" y="26"/>
                    </a:lnTo>
                    <a:lnTo>
                      <a:pt x="14" y="5"/>
                    </a:lnTo>
                    <a:lnTo>
                      <a:pt x="25" y="8"/>
                    </a:lnTo>
                    <a:lnTo>
                      <a:pt x="31" y="0"/>
                    </a:lnTo>
                    <a:lnTo>
                      <a:pt x="43" y="2"/>
                    </a:lnTo>
                    <a:lnTo>
                      <a:pt x="42" y="19"/>
                    </a:lnTo>
                    <a:lnTo>
                      <a:pt x="41" y="19"/>
                    </a:lnTo>
                    <a:lnTo>
                      <a:pt x="41" y="21"/>
                    </a:lnTo>
                    <a:lnTo>
                      <a:pt x="3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 name="Freeform 78"/>
              <p:cNvSpPr>
                <a:spLocks/>
              </p:cNvSpPr>
              <p:nvPr/>
            </p:nvSpPr>
            <p:spPr bwMode="auto">
              <a:xfrm>
                <a:off x="3287713" y="5146675"/>
                <a:ext cx="68263" cy="63500"/>
              </a:xfrm>
              <a:custGeom>
                <a:avLst/>
                <a:gdLst>
                  <a:gd name="T0" fmla="*/ 30 w 43"/>
                  <a:gd name="T1" fmla="*/ 40 h 40"/>
                  <a:gd name="T2" fmla="*/ 0 w 43"/>
                  <a:gd name="T3" fmla="*/ 26 h 40"/>
                  <a:gd name="T4" fmla="*/ 14 w 43"/>
                  <a:gd name="T5" fmla="*/ 5 h 40"/>
                  <a:gd name="T6" fmla="*/ 25 w 43"/>
                  <a:gd name="T7" fmla="*/ 8 h 40"/>
                  <a:gd name="T8" fmla="*/ 31 w 43"/>
                  <a:gd name="T9" fmla="*/ 0 h 40"/>
                  <a:gd name="T10" fmla="*/ 43 w 43"/>
                  <a:gd name="T11" fmla="*/ 2 h 40"/>
                  <a:gd name="T12" fmla="*/ 42 w 43"/>
                  <a:gd name="T13" fmla="*/ 19 h 40"/>
                  <a:gd name="T14" fmla="*/ 41 w 43"/>
                  <a:gd name="T15" fmla="*/ 19 h 40"/>
                  <a:gd name="T16" fmla="*/ 41 w 43"/>
                  <a:gd name="T17" fmla="*/ 21 h 40"/>
                  <a:gd name="T18" fmla="*/ 30 w 43"/>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0">
                    <a:moveTo>
                      <a:pt x="30" y="40"/>
                    </a:moveTo>
                    <a:lnTo>
                      <a:pt x="0" y="26"/>
                    </a:lnTo>
                    <a:lnTo>
                      <a:pt x="14" y="5"/>
                    </a:lnTo>
                    <a:lnTo>
                      <a:pt x="25" y="8"/>
                    </a:lnTo>
                    <a:lnTo>
                      <a:pt x="31" y="0"/>
                    </a:lnTo>
                    <a:lnTo>
                      <a:pt x="43" y="2"/>
                    </a:lnTo>
                    <a:lnTo>
                      <a:pt x="42" y="19"/>
                    </a:lnTo>
                    <a:lnTo>
                      <a:pt x="41" y="19"/>
                    </a:lnTo>
                    <a:lnTo>
                      <a:pt x="41" y="21"/>
                    </a:lnTo>
                    <a:lnTo>
                      <a:pt x="30" y="40"/>
                    </a:lnTo>
                    <a:close/>
                  </a:path>
                </a:pathLst>
              </a:custGeom>
              <a:noFill/>
              <a:ln w="158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 name="Freeform 79"/>
              <p:cNvSpPr>
                <a:spLocks/>
              </p:cNvSpPr>
              <p:nvPr/>
            </p:nvSpPr>
            <p:spPr bwMode="auto">
              <a:xfrm>
                <a:off x="3241676" y="3502025"/>
                <a:ext cx="204788" cy="438150"/>
              </a:xfrm>
              <a:custGeom>
                <a:avLst/>
                <a:gdLst>
                  <a:gd name="T0" fmla="*/ 20 w 129"/>
                  <a:gd name="T1" fmla="*/ 240 h 276"/>
                  <a:gd name="T2" fmla="*/ 13 w 129"/>
                  <a:gd name="T3" fmla="*/ 225 h 276"/>
                  <a:gd name="T4" fmla="*/ 0 w 129"/>
                  <a:gd name="T5" fmla="*/ 187 h 276"/>
                  <a:gd name="T6" fmla="*/ 15 w 129"/>
                  <a:gd name="T7" fmla="*/ 168 h 276"/>
                  <a:gd name="T8" fmla="*/ 22 w 129"/>
                  <a:gd name="T9" fmla="*/ 142 h 276"/>
                  <a:gd name="T10" fmla="*/ 24 w 129"/>
                  <a:gd name="T11" fmla="*/ 128 h 276"/>
                  <a:gd name="T12" fmla="*/ 3 w 129"/>
                  <a:gd name="T13" fmla="*/ 82 h 276"/>
                  <a:gd name="T14" fmla="*/ 25 w 129"/>
                  <a:gd name="T15" fmla="*/ 82 h 276"/>
                  <a:gd name="T16" fmla="*/ 36 w 129"/>
                  <a:gd name="T17" fmla="*/ 75 h 276"/>
                  <a:gd name="T18" fmla="*/ 46 w 129"/>
                  <a:gd name="T19" fmla="*/ 63 h 276"/>
                  <a:gd name="T20" fmla="*/ 46 w 129"/>
                  <a:gd name="T21" fmla="*/ 47 h 276"/>
                  <a:gd name="T22" fmla="*/ 54 w 129"/>
                  <a:gd name="T23" fmla="*/ 24 h 276"/>
                  <a:gd name="T24" fmla="*/ 56 w 129"/>
                  <a:gd name="T25" fmla="*/ 9 h 276"/>
                  <a:gd name="T26" fmla="*/ 63 w 129"/>
                  <a:gd name="T27" fmla="*/ 2 h 276"/>
                  <a:gd name="T28" fmla="*/ 64 w 129"/>
                  <a:gd name="T29" fmla="*/ 2 h 276"/>
                  <a:gd name="T30" fmla="*/ 67 w 129"/>
                  <a:gd name="T31" fmla="*/ 13 h 276"/>
                  <a:gd name="T32" fmla="*/ 75 w 129"/>
                  <a:gd name="T33" fmla="*/ 8 h 276"/>
                  <a:gd name="T34" fmla="*/ 78 w 129"/>
                  <a:gd name="T35" fmla="*/ 11 h 276"/>
                  <a:gd name="T36" fmla="*/ 82 w 129"/>
                  <a:gd name="T37" fmla="*/ 16 h 276"/>
                  <a:gd name="T38" fmla="*/ 91 w 129"/>
                  <a:gd name="T39" fmla="*/ 26 h 276"/>
                  <a:gd name="T40" fmla="*/ 94 w 129"/>
                  <a:gd name="T41" fmla="*/ 31 h 276"/>
                  <a:gd name="T42" fmla="*/ 107 w 129"/>
                  <a:gd name="T43" fmla="*/ 39 h 276"/>
                  <a:gd name="T44" fmla="*/ 125 w 129"/>
                  <a:gd name="T45" fmla="*/ 52 h 276"/>
                  <a:gd name="T46" fmla="*/ 121 w 129"/>
                  <a:gd name="T47" fmla="*/ 71 h 276"/>
                  <a:gd name="T48" fmla="*/ 126 w 129"/>
                  <a:gd name="T49" fmla="*/ 85 h 276"/>
                  <a:gd name="T50" fmla="*/ 126 w 129"/>
                  <a:gd name="T51" fmla="*/ 88 h 276"/>
                  <a:gd name="T52" fmla="*/ 126 w 129"/>
                  <a:gd name="T53" fmla="*/ 106 h 276"/>
                  <a:gd name="T54" fmla="*/ 118 w 129"/>
                  <a:gd name="T55" fmla="*/ 106 h 276"/>
                  <a:gd name="T56" fmla="*/ 111 w 129"/>
                  <a:gd name="T57" fmla="*/ 108 h 276"/>
                  <a:gd name="T58" fmla="*/ 111 w 129"/>
                  <a:gd name="T59" fmla="*/ 118 h 276"/>
                  <a:gd name="T60" fmla="*/ 107 w 129"/>
                  <a:gd name="T61" fmla="*/ 127 h 276"/>
                  <a:gd name="T62" fmla="*/ 106 w 129"/>
                  <a:gd name="T63" fmla="*/ 136 h 276"/>
                  <a:gd name="T64" fmla="*/ 106 w 129"/>
                  <a:gd name="T65" fmla="*/ 149 h 276"/>
                  <a:gd name="T66" fmla="*/ 101 w 129"/>
                  <a:gd name="T67" fmla="*/ 155 h 276"/>
                  <a:gd name="T68" fmla="*/ 99 w 129"/>
                  <a:gd name="T69" fmla="*/ 177 h 276"/>
                  <a:gd name="T70" fmla="*/ 104 w 129"/>
                  <a:gd name="T71" fmla="*/ 188 h 276"/>
                  <a:gd name="T72" fmla="*/ 102 w 129"/>
                  <a:gd name="T73" fmla="*/ 194 h 276"/>
                  <a:gd name="T74" fmla="*/ 92 w 129"/>
                  <a:gd name="T75" fmla="*/ 199 h 276"/>
                  <a:gd name="T76" fmla="*/ 96 w 129"/>
                  <a:gd name="T77" fmla="*/ 215 h 276"/>
                  <a:gd name="T78" fmla="*/ 89 w 129"/>
                  <a:gd name="T79" fmla="*/ 218 h 276"/>
                  <a:gd name="T80" fmla="*/ 94 w 129"/>
                  <a:gd name="T81" fmla="*/ 216 h 276"/>
                  <a:gd name="T82" fmla="*/ 93 w 129"/>
                  <a:gd name="T83" fmla="*/ 230 h 276"/>
                  <a:gd name="T84" fmla="*/ 101 w 129"/>
                  <a:gd name="T85" fmla="*/ 229 h 276"/>
                  <a:gd name="T86" fmla="*/ 103 w 129"/>
                  <a:gd name="T87" fmla="*/ 233 h 276"/>
                  <a:gd name="T88" fmla="*/ 95 w 129"/>
                  <a:gd name="T89" fmla="*/ 235 h 276"/>
                  <a:gd name="T90" fmla="*/ 88 w 129"/>
                  <a:gd name="T91" fmla="*/ 237 h 276"/>
                  <a:gd name="T92" fmla="*/ 89 w 129"/>
                  <a:gd name="T93" fmla="*/ 241 h 276"/>
                  <a:gd name="T94" fmla="*/ 89 w 129"/>
                  <a:gd name="T95" fmla="*/ 251 h 276"/>
                  <a:gd name="T96" fmla="*/ 84 w 129"/>
                  <a:gd name="T97" fmla="*/ 251 h 276"/>
                  <a:gd name="T98" fmla="*/ 80 w 129"/>
                  <a:gd name="T99" fmla="*/ 251 h 276"/>
                  <a:gd name="T100" fmla="*/ 78 w 129"/>
                  <a:gd name="T101" fmla="*/ 250 h 276"/>
                  <a:gd name="T102" fmla="*/ 80 w 129"/>
                  <a:gd name="T103" fmla="*/ 258 h 276"/>
                  <a:gd name="T104" fmla="*/ 74 w 129"/>
                  <a:gd name="T105" fmla="*/ 268 h 276"/>
                  <a:gd name="T106" fmla="*/ 72 w 129"/>
                  <a:gd name="T107" fmla="*/ 273 h 276"/>
                  <a:gd name="T108" fmla="*/ 66 w 129"/>
                  <a:gd name="T109" fmla="*/ 275 h 276"/>
                  <a:gd name="T110" fmla="*/ 52 w 129"/>
                  <a:gd name="T111" fmla="*/ 258 h 276"/>
                  <a:gd name="T112" fmla="*/ 54 w 129"/>
                  <a:gd name="T113" fmla="*/ 256 h 276"/>
                  <a:gd name="T114" fmla="*/ 49 w 129"/>
                  <a:gd name="T115" fmla="*/ 256 h 276"/>
                  <a:gd name="T116" fmla="*/ 43 w 129"/>
                  <a:gd name="T117" fmla="*/ 249 h 276"/>
                  <a:gd name="T118" fmla="*/ 39 w 129"/>
                  <a:gd name="T119" fmla="*/ 241 h 276"/>
                  <a:gd name="T120" fmla="*/ 37 w 129"/>
                  <a:gd name="T121" fmla="*/ 240 h 276"/>
                  <a:gd name="T122" fmla="*/ 22 w 129"/>
                  <a:gd name="T123" fmla="*/ 24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276">
                    <a:moveTo>
                      <a:pt x="22" y="243"/>
                    </a:moveTo>
                    <a:lnTo>
                      <a:pt x="20" y="240"/>
                    </a:lnTo>
                    <a:lnTo>
                      <a:pt x="17" y="231"/>
                    </a:lnTo>
                    <a:lnTo>
                      <a:pt x="13" y="225"/>
                    </a:lnTo>
                    <a:lnTo>
                      <a:pt x="2" y="201"/>
                    </a:lnTo>
                    <a:lnTo>
                      <a:pt x="0" y="187"/>
                    </a:lnTo>
                    <a:lnTo>
                      <a:pt x="1" y="182"/>
                    </a:lnTo>
                    <a:lnTo>
                      <a:pt x="15" y="168"/>
                    </a:lnTo>
                    <a:lnTo>
                      <a:pt x="21" y="156"/>
                    </a:lnTo>
                    <a:lnTo>
                      <a:pt x="22" y="142"/>
                    </a:lnTo>
                    <a:lnTo>
                      <a:pt x="24" y="132"/>
                    </a:lnTo>
                    <a:lnTo>
                      <a:pt x="24" y="128"/>
                    </a:lnTo>
                    <a:lnTo>
                      <a:pt x="14" y="101"/>
                    </a:lnTo>
                    <a:lnTo>
                      <a:pt x="3" y="82"/>
                    </a:lnTo>
                    <a:lnTo>
                      <a:pt x="12" y="84"/>
                    </a:lnTo>
                    <a:lnTo>
                      <a:pt x="25" y="82"/>
                    </a:lnTo>
                    <a:lnTo>
                      <a:pt x="29" y="78"/>
                    </a:lnTo>
                    <a:lnTo>
                      <a:pt x="36" y="75"/>
                    </a:lnTo>
                    <a:lnTo>
                      <a:pt x="44" y="68"/>
                    </a:lnTo>
                    <a:lnTo>
                      <a:pt x="46" y="63"/>
                    </a:lnTo>
                    <a:lnTo>
                      <a:pt x="41" y="53"/>
                    </a:lnTo>
                    <a:lnTo>
                      <a:pt x="46" y="47"/>
                    </a:lnTo>
                    <a:lnTo>
                      <a:pt x="47" y="42"/>
                    </a:lnTo>
                    <a:lnTo>
                      <a:pt x="54" y="24"/>
                    </a:lnTo>
                    <a:lnTo>
                      <a:pt x="51" y="20"/>
                    </a:lnTo>
                    <a:lnTo>
                      <a:pt x="56" y="9"/>
                    </a:lnTo>
                    <a:lnTo>
                      <a:pt x="60" y="7"/>
                    </a:lnTo>
                    <a:lnTo>
                      <a:pt x="63" y="2"/>
                    </a:lnTo>
                    <a:lnTo>
                      <a:pt x="61" y="0"/>
                    </a:lnTo>
                    <a:lnTo>
                      <a:pt x="64" y="2"/>
                    </a:lnTo>
                    <a:lnTo>
                      <a:pt x="64" y="10"/>
                    </a:lnTo>
                    <a:lnTo>
                      <a:pt x="67" y="13"/>
                    </a:lnTo>
                    <a:lnTo>
                      <a:pt x="74" y="8"/>
                    </a:lnTo>
                    <a:lnTo>
                      <a:pt x="75" y="8"/>
                    </a:lnTo>
                    <a:lnTo>
                      <a:pt x="75" y="10"/>
                    </a:lnTo>
                    <a:lnTo>
                      <a:pt x="78" y="11"/>
                    </a:lnTo>
                    <a:lnTo>
                      <a:pt x="78" y="13"/>
                    </a:lnTo>
                    <a:lnTo>
                      <a:pt x="82" y="16"/>
                    </a:lnTo>
                    <a:lnTo>
                      <a:pt x="86" y="18"/>
                    </a:lnTo>
                    <a:lnTo>
                      <a:pt x="91" y="26"/>
                    </a:lnTo>
                    <a:lnTo>
                      <a:pt x="93" y="29"/>
                    </a:lnTo>
                    <a:lnTo>
                      <a:pt x="94" y="31"/>
                    </a:lnTo>
                    <a:lnTo>
                      <a:pt x="101" y="38"/>
                    </a:lnTo>
                    <a:lnTo>
                      <a:pt x="107" y="39"/>
                    </a:lnTo>
                    <a:lnTo>
                      <a:pt x="116" y="42"/>
                    </a:lnTo>
                    <a:lnTo>
                      <a:pt x="125" y="52"/>
                    </a:lnTo>
                    <a:lnTo>
                      <a:pt x="125" y="58"/>
                    </a:lnTo>
                    <a:lnTo>
                      <a:pt x="121" y="71"/>
                    </a:lnTo>
                    <a:lnTo>
                      <a:pt x="126" y="77"/>
                    </a:lnTo>
                    <a:lnTo>
                      <a:pt x="126" y="85"/>
                    </a:lnTo>
                    <a:lnTo>
                      <a:pt x="129" y="84"/>
                    </a:lnTo>
                    <a:lnTo>
                      <a:pt x="126" y="88"/>
                    </a:lnTo>
                    <a:lnTo>
                      <a:pt x="123" y="101"/>
                    </a:lnTo>
                    <a:lnTo>
                      <a:pt x="126" y="106"/>
                    </a:lnTo>
                    <a:lnTo>
                      <a:pt x="125" y="108"/>
                    </a:lnTo>
                    <a:lnTo>
                      <a:pt x="118" y="106"/>
                    </a:lnTo>
                    <a:lnTo>
                      <a:pt x="114" y="108"/>
                    </a:lnTo>
                    <a:lnTo>
                      <a:pt x="111" y="108"/>
                    </a:lnTo>
                    <a:lnTo>
                      <a:pt x="108" y="115"/>
                    </a:lnTo>
                    <a:lnTo>
                      <a:pt x="111" y="118"/>
                    </a:lnTo>
                    <a:lnTo>
                      <a:pt x="111" y="124"/>
                    </a:lnTo>
                    <a:lnTo>
                      <a:pt x="107" y="127"/>
                    </a:lnTo>
                    <a:lnTo>
                      <a:pt x="107" y="132"/>
                    </a:lnTo>
                    <a:lnTo>
                      <a:pt x="106" y="136"/>
                    </a:lnTo>
                    <a:lnTo>
                      <a:pt x="109" y="141"/>
                    </a:lnTo>
                    <a:lnTo>
                      <a:pt x="106" y="149"/>
                    </a:lnTo>
                    <a:lnTo>
                      <a:pt x="106" y="151"/>
                    </a:lnTo>
                    <a:lnTo>
                      <a:pt x="101" y="155"/>
                    </a:lnTo>
                    <a:lnTo>
                      <a:pt x="99" y="166"/>
                    </a:lnTo>
                    <a:lnTo>
                      <a:pt x="99" y="177"/>
                    </a:lnTo>
                    <a:lnTo>
                      <a:pt x="103" y="184"/>
                    </a:lnTo>
                    <a:lnTo>
                      <a:pt x="104" y="188"/>
                    </a:lnTo>
                    <a:lnTo>
                      <a:pt x="101" y="190"/>
                    </a:lnTo>
                    <a:lnTo>
                      <a:pt x="102" y="194"/>
                    </a:lnTo>
                    <a:lnTo>
                      <a:pt x="97" y="193"/>
                    </a:lnTo>
                    <a:lnTo>
                      <a:pt x="92" y="199"/>
                    </a:lnTo>
                    <a:lnTo>
                      <a:pt x="97" y="210"/>
                    </a:lnTo>
                    <a:lnTo>
                      <a:pt x="96" y="215"/>
                    </a:lnTo>
                    <a:lnTo>
                      <a:pt x="92" y="215"/>
                    </a:lnTo>
                    <a:lnTo>
                      <a:pt x="89" y="218"/>
                    </a:lnTo>
                    <a:lnTo>
                      <a:pt x="91" y="219"/>
                    </a:lnTo>
                    <a:lnTo>
                      <a:pt x="94" y="216"/>
                    </a:lnTo>
                    <a:lnTo>
                      <a:pt x="93" y="222"/>
                    </a:lnTo>
                    <a:lnTo>
                      <a:pt x="93" y="230"/>
                    </a:lnTo>
                    <a:lnTo>
                      <a:pt x="98" y="230"/>
                    </a:lnTo>
                    <a:lnTo>
                      <a:pt x="101" y="229"/>
                    </a:lnTo>
                    <a:lnTo>
                      <a:pt x="105" y="230"/>
                    </a:lnTo>
                    <a:lnTo>
                      <a:pt x="103" y="233"/>
                    </a:lnTo>
                    <a:lnTo>
                      <a:pt x="99" y="233"/>
                    </a:lnTo>
                    <a:lnTo>
                      <a:pt x="95" y="235"/>
                    </a:lnTo>
                    <a:lnTo>
                      <a:pt x="89" y="235"/>
                    </a:lnTo>
                    <a:lnTo>
                      <a:pt x="88" y="237"/>
                    </a:lnTo>
                    <a:lnTo>
                      <a:pt x="89" y="241"/>
                    </a:lnTo>
                    <a:lnTo>
                      <a:pt x="89" y="241"/>
                    </a:lnTo>
                    <a:lnTo>
                      <a:pt x="92" y="251"/>
                    </a:lnTo>
                    <a:lnTo>
                      <a:pt x="89" y="251"/>
                    </a:lnTo>
                    <a:lnTo>
                      <a:pt x="87" y="250"/>
                    </a:lnTo>
                    <a:lnTo>
                      <a:pt x="84" y="251"/>
                    </a:lnTo>
                    <a:lnTo>
                      <a:pt x="84" y="250"/>
                    </a:lnTo>
                    <a:lnTo>
                      <a:pt x="80" y="251"/>
                    </a:lnTo>
                    <a:lnTo>
                      <a:pt x="78" y="249"/>
                    </a:lnTo>
                    <a:lnTo>
                      <a:pt x="78" y="250"/>
                    </a:lnTo>
                    <a:lnTo>
                      <a:pt x="78" y="256"/>
                    </a:lnTo>
                    <a:lnTo>
                      <a:pt x="80" y="258"/>
                    </a:lnTo>
                    <a:lnTo>
                      <a:pt x="78" y="268"/>
                    </a:lnTo>
                    <a:lnTo>
                      <a:pt x="74" y="268"/>
                    </a:lnTo>
                    <a:lnTo>
                      <a:pt x="74" y="271"/>
                    </a:lnTo>
                    <a:lnTo>
                      <a:pt x="72" y="273"/>
                    </a:lnTo>
                    <a:lnTo>
                      <a:pt x="72" y="276"/>
                    </a:lnTo>
                    <a:lnTo>
                      <a:pt x="66" y="275"/>
                    </a:lnTo>
                    <a:lnTo>
                      <a:pt x="53" y="261"/>
                    </a:lnTo>
                    <a:lnTo>
                      <a:pt x="52" y="258"/>
                    </a:lnTo>
                    <a:lnTo>
                      <a:pt x="54" y="258"/>
                    </a:lnTo>
                    <a:lnTo>
                      <a:pt x="54" y="256"/>
                    </a:lnTo>
                    <a:lnTo>
                      <a:pt x="50" y="256"/>
                    </a:lnTo>
                    <a:lnTo>
                      <a:pt x="49" y="256"/>
                    </a:lnTo>
                    <a:lnTo>
                      <a:pt x="44" y="255"/>
                    </a:lnTo>
                    <a:lnTo>
                      <a:pt x="43" y="249"/>
                    </a:lnTo>
                    <a:lnTo>
                      <a:pt x="39" y="249"/>
                    </a:lnTo>
                    <a:lnTo>
                      <a:pt x="39" y="241"/>
                    </a:lnTo>
                    <a:lnTo>
                      <a:pt x="37" y="241"/>
                    </a:lnTo>
                    <a:lnTo>
                      <a:pt x="37" y="240"/>
                    </a:lnTo>
                    <a:lnTo>
                      <a:pt x="33" y="243"/>
                    </a:lnTo>
                    <a:lnTo>
                      <a:pt x="22" y="2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 name="Freeform 80"/>
              <p:cNvSpPr>
                <a:spLocks/>
              </p:cNvSpPr>
              <p:nvPr/>
            </p:nvSpPr>
            <p:spPr bwMode="auto">
              <a:xfrm>
                <a:off x="3241676" y="3502025"/>
                <a:ext cx="204788" cy="438150"/>
              </a:xfrm>
              <a:custGeom>
                <a:avLst/>
                <a:gdLst>
                  <a:gd name="T0" fmla="*/ 20 w 129"/>
                  <a:gd name="T1" fmla="*/ 240 h 276"/>
                  <a:gd name="T2" fmla="*/ 13 w 129"/>
                  <a:gd name="T3" fmla="*/ 225 h 276"/>
                  <a:gd name="T4" fmla="*/ 0 w 129"/>
                  <a:gd name="T5" fmla="*/ 187 h 276"/>
                  <a:gd name="T6" fmla="*/ 15 w 129"/>
                  <a:gd name="T7" fmla="*/ 168 h 276"/>
                  <a:gd name="T8" fmla="*/ 22 w 129"/>
                  <a:gd name="T9" fmla="*/ 142 h 276"/>
                  <a:gd name="T10" fmla="*/ 24 w 129"/>
                  <a:gd name="T11" fmla="*/ 128 h 276"/>
                  <a:gd name="T12" fmla="*/ 3 w 129"/>
                  <a:gd name="T13" fmla="*/ 82 h 276"/>
                  <a:gd name="T14" fmla="*/ 25 w 129"/>
                  <a:gd name="T15" fmla="*/ 82 h 276"/>
                  <a:gd name="T16" fmla="*/ 36 w 129"/>
                  <a:gd name="T17" fmla="*/ 75 h 276"/>
                  <a:gd name="T18" fmla="*/ 46 w 129"/>
                  <a:gd name="T19" fmla="*/ 63 h 276"/>
                  <a:gd name="T20" fmla="*/ 46 w 129"/>
                  <a:gd name="T21" fmla="*/ 47 h 276"/>
                  <a:gd name="T22" fmla="*/ 54 w 129"/>
                  <a:gd name="T23" fmla="*/ 24 h 276"/>
                  <a:gd name="T24" fmla="*/ 56 w 129"/>
                  <a:gd name="T25" fmla="*/ 9 h 276"/>
                  <a:gd name="T26" fmla="*/ 63 w 129"/>
                  <a:gd name="T27" fmla="*/ 2 h 276"/>
                  <a:gd name="T28" fmla="*/ 64 w 129"/>
                  <a:gd name="T29" fmla="*/ 2 h 276"/>
                  <a:gd name="T30" fmla="*/ 67 w 129"/>
                  <a:gd name="T31" fmla="*/ 13 h 276"/>
                  <a:gd name="T32" fmla="*/ 75 w 129"/>
                  <a:gd name="T33" fmla="*/ 8 h 276"/>
                  <a:gd name="T34" fmla="*/ 78 w 129"/>
                  <a:gd name="T35" fmla="*/ 11 h 276"/>
                  <a:gd name="T36" fmla="*/ 82 w 129"/>
                  <a:gd name="T37" fmla="*/ 16 h 276"/>
                  <a:gd name="T38" fmla="*/ 91 w 129"/>
                  <a:gd name="T39" fmla="*/ 26 h 276"/>
                  <a:gd name="T40" fmla="*/ 94 w 129"/>
                  <a:gd name="T41" fmla="*/ 31 h 276"/>
                  <a:gd name="T42" fmla="*/ 107 w 129"/>
                  <a:gd name="T43" fmla="*/ 39 h 276"/>
                  <a:gd name="T44" fmla="*/ 125 w 129"/>
                  <a:gd name="T45" fmla="*/ 52 h 276"/>
                  <a:gd name="T46" fmla="*/ 121 w 129"/>
                  <a:gd name="T47" fmla="*/ 71 h 276"/>
                  <a:gd name="T48" fmla="*/ 126 w 129"/>
                  <a:gd name="T49" fmla="*/ 85 h 276"/>
                  <a:gd name="T50" fmla="*/ 126 w 129"/>
                  <a:gd name="T51" fmla="*/ 88 h 276"/>
                  <a:gd name="T52" fmla="*/ 126 w 129"/>
                  <a:gd name="T53" fmla="*/ 106 h 276"/>
                  <a:gd name="T54" fmla="*/ 118 w 129"/>
                  <a:gd name="T55" fmla="*/ 106 h 276"/>
                  <a:gd name="T56" fmla="*/ 111 w 129"/>
                  <a:gd name="T57" fmla="*/ 108 h 276"/>
                  <a:gd name="T58" fmla="*/ 111 w 129"/>
                  <a:gd name="T59" fmla="*/ 118 h 276"/>
                  <a:gd name="T60" fmla="*/ 107 w 129"/>
                  <a:gd name="T61" fmla="*/ 127 h 276"/>
                  <a:gd name="T62" fmla="*/ 106 w 129"/>
                  <a:gd name="T63" fmla="*/ 136 h 276"/>
                  <a:gd name="T64" fmla="*/ 106 w 129"/>
                  <a:gd name="T65" fmla="*/ 149 h 276"/>
                  <a:gd name="T66" fmla="*/ 101 w 129"/>
                  <a:gd name="T67" fmla="*/ 155 h 276"/>
                  <a:gd name="T68" fmla="*/ 99 w 129"/>
                  <a:gd name="T69" fmla="*/ 177 h 276"/>
                  <a:gd name="T70" fmla="*/ 104 w 129"/>
                  <a:gd name="T71" fmla="*/ 188 h 276"/>
                  <a:gd name="T72" fmla="*/ 102 w 129"/>
                  <a:gd name="T73" fmla="*/ 194 h 276"/>
                  <a:gd name="T74" fmla="*/ 92 w 129"/>
                  <a:gd name="T75" fmla="*/ 199 h 276"/>
                  <a:gd name="T76" fmla="*/ 96 w 129"/>
                  <a:gd name="T77" fmla="*/ 215 h 276"/>
                  <a:gd name="T78" fmla="*/ 89 w 129"/>
                  <a:gd name="T79" fmla="*/ 218 h 276"/>
                  <a:gd name="T80" fmla="*/ 94 w 129"/>
                  <a:gd name="T81" fmla="*/ 216 h 276"/>
                  <a:gd name="T82" fmla="*/ 93 w 129"/>
                  <a:gd name="T83" fmla="*/ 230 h 276"/>
                  <a:gd name="T84" fmla="*/ 101 w 129"/>
                  <a:gd name="T85" fmla="*/ 229 h 276"/>
                  <a:gd name="T86" fmla="*/ 103 w 129"/>
                  <a:gd name="T87" fmla="*/ 233 h 276"/>
                  <a:gd name="T88" fmla="*/ 95 w 129"/>
                  <a:gd name="T89" fmla="*/ 235 h 276"/>
                  <a:gd name="T90" fmla="*/ 88 w 129"/>
                  <a:gd name="T91" fmla="*/ 237 h 276"/>
                  <a:gd name="T92" fmla="*/ 89 w 129"/>
                  <a:gd name="T93" fmla="*/ 241 h 276"/>
                  <a:gd name="T94" fmla="*/ 89 w 129"/>
                  <a:gd name="T95" fmla="*/ 251 h 276"/>
                  <a:gd name="T96" fmla="*/ 84 w 129"/>
                  <a:gd name="T97" fmla="*/ 251 h 276"/>
                  <a:gd name="T98" fmla="*/ 80 w 129"/>
                  <a:gd name="T99" fmla="*/ 251 h 276"/>
                  <a:gd name="T100" fmla="*/ 78 w 129"/>
                  <a:gd name="T101" fmla="*/ 250 h 276"/>
                  <a:gd name="T102" fmla="*/ 80 w 129"/>
                  <a:gd name="T103" fmla="*/ 258 h 276"/>
                  <a:gd name="T104" fmla="*/ 74 w 129"/>
                  <a:gd name="T105" fmla="*/ 268 h 276"/>
                  <a:gd name="T106" fmla="*/ 72 w 129"/>
                  <a:gd name="T107" fmla="*/ 273 h 276"/>
                  <a:gd name="T108" fmla="*/ 66 w 129"/>
                  <a:gd name="T109" fmla="*/ 275 h 276"/>
                  <a:gd name="T110" fmla="*/ 52 w 129"/>
                  <a:gd name="T111" fmla="*/ 258 h 276"/>
                  <a:gd name="T112" fmla="*/ 54 w 129"/>
                  <a:gd name="T113" fmla="*/ 256 h 276"/>
                  <a:gd name="T114" fmla="*/ 49 w 129"/>
                  <a:gd name="T115" fmla="*/ 256 h 276"/>
                  <a:gd name="T116" fmla="*/ 43 w 129"/>
                  <a:gd name="T117" fmla="*/ 249 h 276"/>
                  <a:gd name="T118" fmla="*/ 39 w 129"/>
                  <a:gd name="T119" fmla="*/ 241 h 276"/>
                  <a:gd name="T120" fmla="*/ 37 w 129"/>
                  <a:gd name="T121" fmla="*/ 240 h 276"/>
                  <a:gd name="T122" fmla="*/ 22 w 129"/>
                  <a:gd name="T123" fmla="*/ 24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276">
                    <a:moveTo>
                      <a:pt x="22" y="243"/>
                    </a:moveTo>
                    <a:lnTo>
                      <a:pt x="20" y="240"/>
                    </a:lnTo>
                    <a:lnTo>
                      <a:pt x="17" y="231"/>
                    </a:lnTo>
                    <a:lnTo>
                      <a:pt x="13" y="225"/>
                    </a:lnTo>
                    <a:lnTo>
                      <a:pt x="2" y="201"/>
                    </a:lnTo>
                    <a:lnTo>
                      <a:pt x="0" y="187"/>
                    </a:lnTo>
                    <a:lnTo>
                      <a:pt x="1" y="182"/>
                    </a:lnTo>
                    <a:lnTo>
                      <a:pt x="15" y="168"/>
                    </a:lnTo>
                    <a:lnTo>
                      <a:pt x="21" y="156"/>
                    </a:lnTo>
                    <a:lnTo>
                      <a:pt x="22" y="142"/>
                    </a:lnTo>
                    <a:lnTo>
                      <a:pt x="24" y="132"/>
                    </a:lnTo>
                    <a:lnTo>
                      <a:pt x="24" y="128"/>
                    </a:lnTo>
                    <a:lnTo>
                      <a:pt x="14" y="101"/>
                    </a:lnTo>
                    <a:lnTo>
                      <a:pt x="3" y="82"/>
                    </a:lnTo>
                    <a:lnTo>
                      <a:pt x="12" y="84"/>
                    </a:lnTo>
                    <a:lnTo>
                      <a:pt x="25" y="82"/>
                    </a:lnTo>
                    <a:lnTo>
                      <a:pt x="29" y="78"/>
                    </a:lnTo>
                    <a:lnTo>
                      <a:pt x="36" y="75"/>
                    </a:lnTo>
                    <a:lnTo>
                      <a:pt x="44" y="68"/>
                    </a:lnTo>
                    <a:lnTo>
                      <a:pt x="46" y="63"/>
                    </a:lnTo>
                    <a:lnTo>
                      <a:pt x="41" y="53"/>
                    </a:lnTo>
                    <a:lnTo>
                      <a:pt x="46" y="47"/>
                    </a:lnTo>
                    <a:lnTo>
                      <a:pt x="47" y="42"/>
                    </a:lnTo>
                    <a:lnTo>
                      <a:pt x="54" y="24"/>
                    </a:lnTo>
                    <a:lnTo>
                      <a:pt x="51" y="20"/>
                    </a:lnTo>
                    <a:lnTo>
                      <a:pt x="56" y="9"/>
                    </a:lnTo>
                    <a:lnTo>
                      <a:pt x="60" y="7"/>
                    </a:lnTo>
                    <a:lnTo>
                      <a:pt x="63" y="2"/>
                    </a:lnTo>
                    <a:lnTo>
                      <a:pt x="61" y="0"/>
                    </a:lnTo>
                    <a:lnTo>
                      <a:pt x="64" y="2"/>
                    </a:lnTo>
                    <a:lnTo>
                      <a:pt x="64" y="10"/>
                    </a:lnTo>
                    <a:lnTo>
                      <a:pt x="67" y="13"/>
                    </a:lnTo>
                    <a:lnTo>
                      <a:pt x="74" y="8"/>
                    </a:lnTo>
                    <a:lnTo>
                      <a:pt x="75" y="8"/>
                    </a:lnTo>
                    <a:lnTo>
                      <a:pt x="75" y="10"/>
                    </a:lnTo>
                    <a:lnTo>
                      <a:pt x="78" y="11"/>
                    </a:lnTo>
                    <a:lnTo>
                      <a:pt x="78" y="13"/>
                    </a:lnTo>
                    <a:lnTo>
                      <a:pt x="82" y="16"/>
                    </a:lnTo>
                    <a:lnTo>
                      <a:pt x="86" y="18"/>
                    </a:lnTo>
                    <a:lnTo>
                      <a:pt x="91" y="26"/>
                    </a:lnTo>
                    <a:lnTo>
                      <a:pt x="93" y="29"/>
                    </a:lnTo>
                    <a:lnTo>
                      <a:pt x="94" y="31"/>
                    </a:lnTo>
                    <a:lnTo>
                      <a:pt x="101" y="38"/>
                    </a:lnTo>
                    <a:lnTo>
                      <a:pt x="107" y="39"/>
                    </a:lnTo>
                    <a:lnTo>
                      <a:pt x="116" y="42"/>
                    </a:lnTo>
                    <a:lnTo>
                      <a:pt x="125" y="52"/>
                    </a:lnTo>
                    <a:lnTo>
                      <a:pt x="125" y="58"/>
                    </a:lnTo>
                    <a:lnTo>
                      <a:pt x="121" y="71"/>
                    </a:lnTo>
                    <a:lnTo>
                      <a:pt x="126" y="77"/>
                    </a:lnTo>
                    <a:lnTo>
                      <a:pt x="126" y="85"/>
                    </a:lnTo>
                    <a:lnTo>
                      <a:pt x="129" y="84"/>
                    </a:lnTo>
                    <a:lnTo>
                      <a:pt x="126" y="88"/>
                    </a:lnTo>
                    <a:lnTo>
                      <a:pt x="123" y="101"/>
                    </a:lnTo>
                    <a:lnTo>
                      <a:pt x="126" y="106"/>
                    </a:lnTo>
                    <a:lnTo>
                      <a:pt x="125" y="108"/>
                    </a:lnTo>
                    <a:lnTo>
                      <a:pt x="118" y="106"/>
                    </a:lnTo>
                    <a:lnTo>
                      <a:pt x="114" y="108"/>
                    </a:lnTo>
                    <a:lnTo>
                      <a:pt x="111" y="108"/>
                    </a:lnTo>
                    <a:lnTo>
                      <a:pt x="108" y="115"/>
                    </a:lnTo>
                    <a:lnTo>
                      <a:pt x="111" y="118"/>
                    </a:lnTo>
                    <a:lnTo>
                      <a:pt x="111" y="124"/>
                    </a:lnTo>
                    <a:lnTo>
                      <a:pt x="107" y="127"/>
                    </a:lnTo>
                    <a:lnTo>
                      <a:pt x="107" y="132"/>
                    </a:lnTo>
                    <a:lnTo>
                      <a:pt x="106" y="136"/>
                    </a:lnTo>
                    <a:lnTo>
                      <a:pt x="109" y="141"/>
                    </a:lnTo>
                    <a:lnTo>
                      <a:pt x="106" y="149"/>
                    </a:lnTo>
                    <a:lnTo>
                      <a:pt x="106" y="151"/>
                    </a:lnTo>
                    <a:lnTo>
                      <a:pt x="101" y="155"/>
                    </a:lnTo>
                    <a:lnTo>
                      <a:pt x="99" y="166"/>
                    </a:lnTo>
                    <a:lnTo>
                      <a:pt x="99" y="177"/>
                    </a:lnTo>
                    <a:lnTo>
                      <a:pt x="103" y="184"/>
                    </a:lnTo>
                    <a:lnTo>
                      <a:pt x="104" y="188"/>
                    </a:lnTo>
                    <a:lnTo>
                      <a:pt x="101" y="190"/>
                    </a:lnTo>
                    <a:lnTo>
                      <a:pt x="102" y="194"/>
                    </a:lnTo>
                    <a:lnTo>
                      <a:pt x="97" y="193"/>
                    </a:lnTo>
                    <a:lnTo>
                      <a:pt x="92" y="199"/>
                    </a:lnTo>
                    <a:lnTo>
                      <a:pt x="97" y="210"/>
                    </a:lnTo>
                    <a:lnTo>
                      <a:pt x="96" y="215"/>
                    </a:lnTo>
                    <a:lnTo>
                      <a:pt x="92" y="215"/>
                    </a:lnTo>
                    <a:lnTo>
                      <a:pt x="89" y="218"/>
                    </a:lnTo>
                    <a:lnTo>
                      <a:pt x="91" y="219"/>
                    </a:lnTo>
                    <a:lnTo>
                      <a:pt x="94" y="216"/>
                    </a:lnTo>
                    <a:lnTo>
                      <a:pt x="93" y="222"/>
                    </a:lnTo>
                    <a:lnTo>
                      <a:pt x="93" y="230"/>
                    </a:lnTo>
                    <a:lnTo>
                      <a:pt x="98" y="230"/>
                    </a:lnTo>
                    <a:lnTo>
                      <a:pt x="101" y="229"/>
                    </a:lnTo>
                    <a:lnTo>
                      <a:pt x="105" y="230"/>
                    </a:lnTo>
                    <a:lnTo>
                      <a:pt x="103" y="233"/>
                    </a:lnTo>
                    <a:lnTo>
                      <a:pt x="99" y="233"/>
                    </a:lnTo>
                    <a:lnTo>
                      <a:pt x="95" y="235"/>
                    </a:lnTo>
                    <a:lnTo>
                      <a:pt x="89" y="235"/>
                    </a:lnTo>
                    <a:lnTo>
                      <a:pt x="88" y="237"/>
                    </a:lnTo>
                    <a:lnTo>
                      <a:pt x="89" y="241"/>
                    </a:lnTo>
                    <a:lnTo>
                      <a:pt x="89" y="241"/>
                    </a:lnTo>
                    <a:lnTo>
                      <a:pt x="92" y="251"/>
                    </a:lnTo>
                    <a:lnTo>
                      <a:pt x="89" y="251"/>
                    </a:lnTo>
                    <a:lnTo>
                      <a:pt x="87" y="250"/>
                    </a:lnTo>
                    <a:lnTo>
                      <a:pt x="84" y="251"/>
                    </a:lnTo>
                    <a:lnTo>
                      <a:pt x="84" y="250"/>
                    </a:lnTo>
                    <a:lnTo>
                      <a:pt x="80" y="251"/>
                    </a:lnTo>
                    <a:lnTo>
                      <a:pt x="78" y="249"/>
                    </a:lnTo>
                    <a:lnTo>
                      <a:pt x="78" y="250"/>
                    </a:lnTo>
                    <a:lnTo>
                      <a:pt x="78" y="256"/>
                    </a:lnTo>
                    <a:lnTo>
                      <a:pt x="80" y="258"/>
                    </a:lnTo>
                    <a:lnTo>
                      <a:pt x="78" y="268"/>
                    </a:lnTo>
                    <a:lnTo>
                      <a:pt x="74" y="268"/>
                    </a:lnTo>
                    <a:lnTo>
                      <a:pt x="74" y="271"/>
                    </a:lnTo>
                    <a:lnTo>
                      <a:pt x="72" y="273"/>
                    </a:lnTo>
                    <a:lnTo>
                      <a:pt x="72" y="276"/>
                    </a:lnTo>
                    <a:lnTo>
                      <a:pt x="66" y="275"/>
                    </a:lnTo>
                    <a:lnTo>
                      <a:pt x="53" y="261"/>
                    </a:lnTo>
                    <a:lnTo>
                      <a:pt x="52" y="258"/>
                    </a:lnTo>
                    <a:lnTo>
                      <a:pt x="54" y="258"/>
                    </a:lnTo>
                    <a:lnTo>
                      <a:pt x="54" y="256"/>
                    </a:lnTo>
                    <a:lnTo>
                      <a:pt x="50" y="256"/>
                    </a:lnTo>
                    <a:lnTo>
                      <a:pt x="49" y="256"/>
                    </a:lnTo>
                    <a:lnTo>
                      <a:pt x="44" y="255"/>
                    </a:lnTo>
                    <a:lnTo>
                      <a:pt x="43" y="249"/>
                    </a:lnTo>
                    <a:lnTo>
                      <a:pt x="39" y="249"/>
                    </a:lnTo>
                    <a:lnTo>
                      <a:pt x="39" y="241"/>
                    </a:lnTo>
                    <a:lnTo>
                      <a:pt x="37" y="241"/>
                    </a:lnTo>
                    <a:lnTo>
                      <a:pt x="37" y="240"/>
                    </a:lnTo>
                    <a:lnTo>
                      <a:pt x="33" y="243"/>
                    </a:lnTo>
                    <a:lnTo>
                      <a:pt x="22" y="243"/>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 name="Freeform 81"/>
              <p:cNvSpPr>
                <a:spLocks/>
              </p:cNvSpPr>
              <p:nvPr/>
            </p:nvSpPr>
            <p:spPr bwMode="auto">
              <a:xfrm>
                <a:off x="3338513" y="3332163"/>
                <a:ext cx="407988" cy="528637"/>
              </a:xfrm>
              <a:custGeom>
                <a:avLst/>
                <a:gdLst>
                  <a:gd name="T0" fmla="*/ 49 w 257"/>
                  <a:gd name="T1" fmla="*/ 231 h 333"/>
                  <a:gd name="T2" fmla="*/ 53 w 257"/>
                  <a:gd name="T3" fmla="*/ 215 h 333"/>
                  <a:gd name="T4" fmla="*/ 62 w 257"/>
                  <a:gd name="T5" fmla="*/ 208 h 333"/>
                  <a:gd name="T6" fmla="*/ 65 w 257"/>
                  <a:gd name="T7" fmla="*/ 184 h 333"/>
                  <a:gd name="T8" fmla="*/ 55 w 257"/>
                  <a:gd name="T9" fmla="*/ 148 h 333"/>
                  <a:gd name="T10" fmla="*/ 32 w 257"/>
                  <a:gd name="T11" fmla="*/ 136 h 333"/>
                  <a:gd name="T12" fmla="*/ 17 w 257"/>
                  <a:gd name="T13" fmla="*/ 120 h 333"/>
                  <a:gd name="T14" fmla="*/ 12 w 257"/>
                  <a:gd name="T15" fmla="*/ 115 h 333"/>
                  <a:gd name="T16" fmla="*/ 0 w 257"/>
                  <a:gd name="T17" fmla="*/ 107 h 333"/>
                  <a:gd name="T18" fmla="*/ 8 w 257"/>
                  <a:gd name="T19" fmla="*/ 82 h 333"/>
                  <a:gd name="T20" fmla="*/ 22 w 257"/>
                  <a:gd name="T21" fmla="*/ 53 h 333"/>
                  <a:gd name="T22" fmla="*/ 35 w 257"/>
                  <a:gd name="T23" fmla="*/ 51 h 333"/>
                  <a:gd name="T24" fmla="*/ 50 w 257"/>
                  <a:gd name="T25" fmla="*/ 46 h 333"/>
                  <a:gd name="T26" fmla="*/ 65 w 257"/>
                  <a:gd name="T27" fmla="*/ 32 h 333"/>
                  <a:gd name="T28" fmla="*/ 80 w 257"/>
                  <a:gd name="T29" fmla="*/ 9 h 333"/>
                  <a:gd name="T30" fmla="*/ 93 w 257"/>
                  <a:gd name="T31" fmla="*/ 2 h 333"/>
                  <a:gd name="T32" fmla="*/ 104 w 257"/>
                  <a:gd name="T33" fmla="*/ 1 h 333"/>
                  <a:gd name="T34" fmla="*/ 109 w 257"/>
                  <a:gd name="T35" fmla="*/ 15 h 333"/>
                  <a:gd name="T36" fmla="*/ 130 w 257"/>
                  <a:gd name="T37" fmla="*/ 39 h 333"/>
                  <a:gd name="T38" fmla="*/ 144 w 257"/>
                  <a:gd name="T39" fmla="*/ 48 h 333"/>
                  <a:gd name="T40" fmla="*/ 123 w 257"/>
                  <a:gd name="T41" fmla="*/ 58 h 333"/>
                  <a:gd name="T42" fmla="*/ 120 w 257"/>
                  <a:gd name="T43" fmla="*/ 80 h 333"/>
                  <a:gd name="T44" fmla="*/ 127 w 257"/>
                  <a:gd name="T45" fmla="*/ 101 h 333"/>
                  <a:gd name="T46" fmla="*/ 137 w 257"/>
                  <a:gd name="T47" fmla="*/ 120 h 333"/>
                  <a:gd name="T48" fmla="*/ 164 w 257"/>
                  <a:gd name="T49" fmla="*/ 101 h 333"/>
                  <a:gd name="T50" fmla="*/ 174 w 257"/>
                  <a:gd name="T51" fmla="*/ 107 h 333"/>
                  <a:gd name="T52" fmla="*/ 192 w 257"/>
                  <a:gd name="T53" fmla="*/ 128 h 333"/>
                  <a:gd name="T54" fmla="*/ 216 w 257"/>
                  <a:gd name="T55" fmla="*/ 118 h 333"/>
                  <a:gd name="T56" fmla="*/ 219 w 257"/>
                  <a:gd name="T57" fmla="*/ 147 h 333"/>
                  <a:gd name="T58" fmla="*/ 237 w 257"/>
                  <a:gd name="T59" fmla="*/ 158 h 333"/>
                  <a:gd name="T60" fmla="*/ 234 w 257"/>
                  <a:gd name="T61" fmla="*/ 163 h 333"/>
                  <a:gd name="T62" fmla="*/ 231 w 257"/>
                  <a:gd name="T63" fmla="*/ 163 h 333"/>
                  <a:gd name="T64" fmla="*/ 234 w 257"/>
                  <a:gd name="T65" fmla="*/ 168 h 333"/>
                  <a:gd name="T66" fmla="*/ 222 w 257"/>
                  <a:gd name="T67" fmla="*/ 159 h 333"/>
                  <a:gd name="T68" fmla="*/ 237 w 257"/>
                  <a:gd name="T69" fmla="*/ 182 h 333"/>
                  <a:gd name="T70" fmla="*/ 240 w 257"/>
                  <a:gd name="T71" fmla="*/ 192 h 333"/>
                  <a:gd name="T72" fmla="*/ 251 w 257"/>
                  <a:gd name="T73" fmla="*/ 205 h 333"/>
                  <a:gd name="T74" fmla="*/ 254 w 257"/>
                  <a:gd name="T75" fmla="*/ 203 h 333"/>
                  <a:gd name="T76" fmla="*/ 256 w 257"/>
                  <a:gd name="T77" fmla="*/ 215 h 333"/>
                  <a:gd name="T78" fmla="*/ 253 w 257"/>
                  <a:gd name="T79" fmla="*/ 225 h 333"/>
                  <a:gd name="T80" fmla="*/ 239 w 257"/>
                  <a:gd name="T81" fmla="*/ 234 h 333"/>
                  <a:gd name="T82" fmla="*/ 250 w 257"/>
                  <a:gd name="T83" fmla="*/ 245 h 333"/>
                  <a:gd name="T84" fmla="*/ 256 w 257"/>
                  <a:gd name="T85" fmla="*/ 247 h 333"/>
                  <a:gd name="T86" fmla="*/ 257 w 257"/>
                  <a:gd name="T87" fmla="*/ 258 h 333"/>
                  <a:gd name="T88" fmla="*/ 246 w 257"/>
                  <a:gd name="T89" fmla="*/ 273 h 333"/>
                  <a:gd name="T90" fmla="*/ 236 w 257"/>
                  <a:gd name="T91" fmla="*/ 266 h 333"/>
                  <a:gd name="T92" fmla="*/ 216 w 257"/>
                  <a:gd name="T93" fmla="*/ 269 h 333"/>
                  <a:gd name="T94" fmla="*/ 194 w 257"/>
                  <a:gd name="T95" fmla="*/ 258 h 333"/>
                  <a:gd name="T96" fmla="*/ 184 w 257"/>
                  <a:gd name="T97" fmla="*/ 264 h 333"/>
                  <a:gd name="T98" fmla="*/ 172 w 257"/>
                  <a:gd name="T99" fmla="*/ 275 h 333"/>
                  <a:gd name="T100" fmla="*/ 165 w 257"/>
                  <a:gd name="T101" fmla="*/ 286 h 333"/>
                  <a:gd name="T102" fmla="*/ 157 w 257"/>
                  <a:gd name="T103" fmla="*/ 300 h 333"/>
                  <a:gd name="T104" fmla="*/ 146 w 257"/>
                  <a:gd name="T105" fmla="*/ 302 h 333"/>
                  <a:gd name="T106" fmla="*/ 117 w 257"/>
                  <a:gd name="T107" fmla="*/ 291 h 333"/>
                  <a:gd name="T108" fmla="*/ 88 w 257"/>
                  <a:gd name="T109" fmla="*/ 304 h 333"/>
                  <a:gd name="T110" fmla="*/ 62 w 257"/>
                  <a:gd name="T111" fmla="*/ 323 h 333"/>
                  <a:gd name="T112" fmla="*/ 47 w 257"/>
                  <a:gd name="T113" fmla="*/ 333 h 333"/>
                  <a:gd name="T114" fmla="*/ 35 w 257"/>
                  <a:gd name="T115" fmla="*/ 321 h 333"/>
                  <a:gd name="T116" fmla="*/ 40 w 257"/>
                  <a:gd name="T117" fmla="*/ 301 h 333"/>
                  <a:gd name="T118" fmla="*/ 38 w 257"/>
                  <a:gd name="T119" fmla="*/ 283 h 333"/>
                  <a:gd name="T120" fmla="*/ 45 w 257"/>
                  <a:gd name="T121" fmla="*/ 25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 h="333">
                    <a:moveTo>
                      <a:pt x="46" y="238"/>
                    </a:moveTo>
                    <a:lnTo>
                      <a:pt x="45" y="238"/>
                    </a:lnTo>
                    <a:lnTo>
                      <a:pt x="45" y="234"/>
                    </a:lnTo>
                    <a:lnTo>
                      <a:pt x="49" y="231"/>
                    </a:lnTo>
                    <a:lnTo>
                      <a:pt x="49" y="225"/>
                    </a:lnTo>
                    <a:lnTo>
                      <a:pt x="47" y="222"/>
                    </a:lnTo>
                    <a:lnTo>
                      <a:pt x="49" y="215"/>
                    </a:lnTo>
                    <a:lnTo>
                      <a:pt x="53" y="215"/>
                    </a:lnTo>
                    <a:lnTo>
                      <a:pt x="57" y="213"/>
                    </a:lnTo>
                    <a:lnTo>
                      <a:pt x="64" y="215"/>
                    </a:lnTo>
                    <a:lnTo>
                      <a:pt x="65" y="213"/>
                    </a:lnTo>
                    <a:lnTo>
                      <a:pt x="62" y="208"/>
                    </a:lnTo>
                    <a:lnTo>
                      <a:pt x="65" y="194"/>
                    </a:lnTo>
                    <a:lnTo>
                      <a:pt x="68" y="190"/>
                    </a:lnTo>
                    <a:lnTo>
                      <a:pt x="65" y="192"/>
                    </a:lnTo>
                    <a:lnTo>
                      <a:pt x="65" y="184"/>
                    </a:lnTo>
                    <a:lnTo>
                      <a:pt x="60" y="178"/>
                    </a:lnTo>
                    <a:lnTo>
                      <a:pt x="64" y="164"/>
                    </a:lnTo>
                    <a:lnTo>
                      <a:pt x="64" y="159"/>
                    </a:lnTo>
                    <a:lnTo>
                      <a:pt x="55" y="148"/>
                    </a:lnTo>
                    <a:lnTo>
                      <a:pt x="45" y="147"/>
                    </a:lnTo>
                    <a:lnTo>
                      <a:pt x="40" y="144"/>
                    </a:lnTo>
                    <a:lnTo>
                      <a:pt x="33" y="138"/>
                    </a:lnTo>
                    <a:lnTo>
                      <a:pt x="32" y="136"/>
                    </a:lnTo>
                    <a:lnTo>
                      <a:pt x="30" y="133"/>
                    </a:lnTo>
                    <a:lnTo>
                      <a:pt x="25" y="124"/>
                    </a:lnTo>
                    <a:lnTo>
                      <a:pt x="20" y="123"/>
                    </a:lnTo>
                    <a:lnTo>
                      <a:pt x="17" y="120"/>
                    </a:lnTo>
                    <a:lnTo>
                      <a:pt x="17" y="118"/>
                    </a:lnTo>
                    <a:lnTo>
                      <a:pt x="14" y="117"/>
                    </a:lnTo>
                    <a:lnTo>
                      <a:pt x="14" y="115"/>
                    </a:lnTo>
                    <a:lnTo>
                      <a:pt x="12" y="115"/>
                    </a:lnTo>
                    <a:lnTo>
                      <a:pt x="6" y="120"/>
                    </a:lnTo>
                    <a:lnTo>
                      <a:pt x="3" y="117"/>
                    </a:lnTo>
                    <a:lnTo>
                      <a:pt x="3" y="109"/>
                    </a:lnTo>
                    <a:lnTo>
                      <a:pt x="0" y="107"/>
                    </a:lnTo>
                    <a:lnTo>
                      <a:pt x="2" y="93"/>
                    </a:lnTo>
                    <a:lnTo>
                      <a:pt x="5" y="88"/>
                    </a:lnTo>
                    <a:lnTo>
                      <a:pt x="5" y="85"/>
                    </a:lnTo>
                    <a:lnTo>
                      <a:pt x="8" y="82"/>
                    </a:lnTo>
                    <a:lnTo>
                      <a:pt x="9" y="71"/>
                    </a:lnTo>
                    <a:lnTo>
                      <a:pt x="12" y="66"/>
                    </a:lnTo>
                    <a:lnTo>
                      <a:pt x="20" y="63"/>
                    </a:lnTo>
                    <a:lnTo>
                      <a:pt x="22" y="53"/>
                    </a:lnTo>
                    <a:lnTo>
                      <a:pt x="22" y="50"/>
                    </a:lnTo>
                    <a:lnTo>
                      <a:pt x="25" y="50"/>
                    </a:lnTo>
                    <a:lnTo>
                      <a:pt x="28" y="48"/>
                    </a:lnTo>
                    <a:lnTo>
                      <a:pt x="35" y="51"/>
                    </a:lnTo>
                    <a:lnTo>
                      <a:pt x="37" y="56"/>
                    </a:lnTo>
                    <a:lnTo>
                      <a:pt x="38" y="52"/>
                    </a:lnTo>
                    <a:lnTo>
                      <a:pt x="44" y="53"/>
                    </a:lnTo>
                    <a:lnTo>
                      <a:pt x="50" y="46"/>
                    </a:lnTo>
                    <a:lnTo>
                      <a:pt x="53" y="45"/>
                    </a:lnTo>
                    <a:lnTo>
                      <a:pt x="59" y="45"/>
                    </a:lnTo>
                    <a:lnTo>
                      <a:pt x="61" y="29"/>
                    </a:lnTo>
                    <a:lnTo>
                      <a:pt x="65" y="32"/>
                    </a:lnTo>
                    <a:lnTo>
                      <a:pt x="68" y="32"/>
                    </a:lnTo>
                    <a:lnTo>
                      <a:pt x="77" y="24"/>
                    </a:lnTo>
                    <a:lnTo>
                      <a:pt x="82" y="14"/>
                    </a:lnTo>
                    <a:lnTo>
                      <a:pt x="80" y="9"/>
                    </a:lnTo>
                    <a:lnTo>
                      <a:pt x="82" y="7"/>
                    </a:lnTo>
                    <a:lnTo>
                      <a:pt x="82" y="4"/>
                    </a:lnTo>
                    <a:lnTo>
                      <a:pt x="85" y="3"/>
                    </a:lnTo>
                    <a:lnTo>
                      <a:pt x="93" y="2"/>
                    </a:lnTo>
                    <a:lnTo>
                      <a:pt x="96" y="2"/>
                    </a:lnTo>
                    <a:lnTo>
                      <a:pt x="100" y="1"/>
                    </a:lnTo>
                    <a:lnTo>
                      <a:pt x="100" y="0"/>
                    </a:lnTo>
                    <a:lnTo>
                      <a:pt x="104" y="1"/>
                    </a:lnTo>
                    <a:lnTo>
                      <a:pt x="104" y="7"/>
                    </a:lnTo>
                    <a:lnTo>
                      <a:pt x="109" y="8"/>
                    </a:lnTo>
                    <a:lnTo>
                      <a:pt x="109" y="12"/>
                    </a:lnTo>
                    <a:lnTo>
                      <a:pt x="109" y="15"/>
                    </a:lnTo>
                    <a:lnTo>
                      <a:pt x="112" y="19"/>
                    </a:lnTo>
                    <a:lnTo>
                      <a:pt x="111" y="23"/>
                    </a:lnTo>
                    <a:lnTo>
                      <a:pt x="120" y="32"/>
                    </a:lnTo>
                    <a:lnTo>
                      <a:pt x="130" y="39"/>
                    </a:lnTo>
                    <a:lnTo>
                      <a:pt x="134" y="40"/>
                    </a:lnTo>
                    <a:lnTo>
                      <a:pt x="139" y="39"/>
                    </a:lnTo>
                    <a:lnTo>
                      <a:pt x="143" y="40"/>
                    </a:lnTo>
                    <a:lnTo>
                      <a:pt x="144" y="48"/>
                    </a:lnTo>
                    <a:lnTo>
                      <a:pt x="141" y="48"/>
                    </a:lnTo>
                    <a:lnTo>
                      <a:pt x="137" y="52"/>
                    </a:lnTo>
                    <a:lnTo>
                      <a:pt x="133" y="53"/>
                    </a:lnTo>
                    <a:lnTo>
                      <a:pt x="123" y="58"/>
                    </a:lnTo>
                    <a:lnTo>
                      <a:pt x="123" y="62"/>
                    </a:lnTo>
                    <a:lnTo>
                      <a:pt x="117" y="66"/>
                    </a:lnTo>
                    <a:lnTo>
                      <a:pt x="117" y="75"/>
                    </a:lnTo>
                    <a:lnTo>
                      <a:pt x="120" y="80"/>
                    </a:lnTo>
                    <a:lnTo>
                      <a:pt x="120" y="84"/>
                    </a:lnTo>
                    <a:lnTo>
                      <a:pt x="125" y="86"/>
                    </a:lnTo>
                    <a:lnTo>
                      <a:pt x="128" y="96"/>
                    </a:lnTo>
                    <a:lnTo>
                      <a:pt x="127" y="101"/>
                    </a:lnTo>
                    <a:lnTo>
                      <a:pt x="127" y="109"/>
                    </a:lnTo>
                    <a:lnTo>
                      <a:pt x="129" y="116"/>
                    </a:lnTo>
                    <a:lnTo>
                      <a:pt x="134" y="117"/>
                    </a:lnTo>
                    <a:lnTo>
                      <a:pt x="137" y="120"/>
                    </a:lnTo>
                    <a:lnTo>
                      <a:pt x="145" y="119"/>
                    </a:lnTo>
                    <a:lnTo>
                      <a:pt x="148" y="110"/>
                    </a:lnTo>
                    <a:lnTo>
                      <a:pt x="160" y="104"/>
                    </a:lnTo>
                    <a:lnTo>
                      <a:pt x="164" y="101"/>
                    </a:lnTo>
                    <a:lnTo>
                      <a:pt x="168" y="103"/>
                    </a:lnTo>
                    <a:lnTo>
                      <a:pt x="168" y="104"/>
                    </a:lnTo>
                    <a:lnTo>
                      <a:pt x="171" y="104"/>
                    </a:lnTo>
                    <a:lnTo>
                      <a:pt x="174" y="107"/>
                    </a:lnTo>
                    <a:lnTo>
                      <a:pt x="181" y="107"/>
                    </a:lnTo>
                    <a:lnTo>
                      <a:pt x="181" y="112"/>
                    </a:lnTo>
                    <a:lnTo>
                      <a:pt x="191" y="131"/>
                    </a:lnTo>
                    <a:lnTo>
                      <a:pt x="192" y="128"/>
                    </a:lnTo>
                    <a:lnTo>
                      <a:pt x="196" y="127"/>
                    </a:lnTo>
                    <a:lnTo>
                      <a:pt x="203" y="116"/>
                    </a:lnTo>
                    <a:lnTo>
                      <a:pt x="210" y="114"/>
                    </a:lnTo>
                    <a:lnTo>
                      <a:pt x="216" y="118"/>
                    </a:lnTo>
                    <a:lnTo>
                      <a:pt x="220" y="128"/>
                    </a:lnTo>
                    <a:lnTo>
                      <a:pt x="219" y="132"/>
                    </a:lnTo>
                    <a:lnTo>
                      <a:pt x="216" y="135"/>
                    </a:lnTo>
                    <a:lnTo>
                      <a:pt x="219" y="147"/>
                    </a:lnTo>
                    <a:lnTo>
                      <a:pt x="224" y="150"/>
                    </a:lnTo>
                    <a:lnTo>
                      <a:pt x="228" y="150"/>
                    </a:lnTo>
                    <a:lnTo>
                      <a:pt x="228" y="152"/>
                    </a:lnTo>
                    <a:lnTo>
                      <a:pt x="237" y="158"/>
                    </a:lnTo>
                    <a:lnTo>
                      <a:pt x="237" y="160"/>
                    </a:lnTo>
                    <a:lnTo>
                      <a:pt x="239" y="162"/>
                    </a:lnTo>
                    <a:lnTo>
                      <a:pt x="236" y="164"/>
                    </a:lnTo>
                    <a:lnTo>
                      <a:pt x="234" y="163"/>
                    </a:lnTo>
                    <a:lnTo>
                      <a:pt x="233" y="159"/>
                    </a:lnTo>
                    <a:lnTo>
                      <a:pt x="230" y="157"/>
                    </a:lnTo>
                    <a:lnTo>
                      <a:pt x="231" y="160"/>
                    </a:lnTo>
                    <a:lnTo>
                      <a:pt x="231" y="163"/>
                    </a:lnTo>
                    <a:lnTo>
                      <a:pt x="233" y="163"/>
                    </a:lnTo>
                    <a:lnTo>
                      <a:pt x="234" y="164"/>
                    </a:lnTo>
                    <a:lnTo>
                      <a:pt x="233" y="165"/>
                    </a:lnTo>
                    <a:lnTo>
                      <a:pt x="234" y="168"/>
                    </a:lnTo>
                    <a:lnTo>
                      <a:pt x="233" y="170"/>
                    </a:lnTo>
                    <a:lnTo>
                      <a:pt x="226" y="164"/>
                    </a:lnTo>
                    <a:lnTo>
                      <a:pt x="226" y="165"/>
                    </a:lnTo>
                    <a:lnTo>
                      <a:pt x="222" y="159"/>
                    </a:lnTo>
                    <a:lnTo>
                      <a:pt x="218" y="159"/>
                    </a:lnTo>
                    <a:lnTo>
                      <a:pt x="224" y="168"/>
                    </a:lnTo>
                    <a:lnTo>
                      <a:pt x="237" y="176"/>
                    </a:lnTo>
                    <a:lnTo>
                      <a:pt x="237" y="182"/>
                    </a:lnTo>
                    <a:lnTo>
                      <a:pt x="239" y="187"/>
                    </a:lnTo>
                    <a:lnTo>
                      <a:pt x="236" y="191"/>
                    </a:lnTo>
                    <a:lnTo>
                      <a:pt x="237" y="192"/>
                    </a:lnTo>
                    <a:lnTo>
                      <a:pt x="240" y="192"/>
                    </a:lnTo>
                    <a:lnTo>
                      <a:pt x="241" y="195"/>
                    </a:lnTo>
                    <a:lnTo>
                      <a:pt x="245" y="196"/>
                    </a:lnTo>
                    <a:lnTo>
                      <a:pt x="249" y="203"/>
                    </a:lnTo>
                    <a:lnTo>
                      <a:pt x="251" y="205"/>
                    </a:lnTo>
                    <a:lnTo>
                      <a:pt x="251" y="203"/>
                    </a:lnTo>
                    <a:lnTo>
                      <a:pt x="251" y="200"/>
                    </a:lnTo>
                    <a:lnTo>
                      <a:pt x="255" y="201"/>
                    </a:lnTo>
                    <a:lnTo>
                      <a:pt x="254" y="203"/>
                    </a:lnTo>
                    <a:lnTo>
                      <a:pt x="255" y="206"/>
                    </a:lnTo>
                    <a:lnTo>
                      <a:pt x="251" y="211"/>
                    </a:lnTo>
                    <a:lnTo>
                      <a:pt x="253" y="214"/>
                    </a:lnTo>
                    <a:lnTo>
                      <a:pt x="256" y="215"/>
                    </a:lnTo>
                    <a:lnTo>
                      <a:pt x="256" y="216"/>
                    </a:lnTo>
                    <a:lnTo>
                      <a:pt x="254" y="216"/>
                    </a:lnTo>
                    <a:lnTo>
                      <a:pt x="253" y="219"/>
                    </a:lnTo>
                    <a:lnTo>
                      <a:pt x="253" y="225"/>
                    </a:lnTo>
                    <a:lnTo>
                      <a:pt x="248" y="226"/>
                    </a:lnTo>
                    <a:lnTo>
                      <a:pt x="245" y="229"/>
                    </a:lnTo>
                    <a:lnTo>
                      <a:pt x="239" y="229"/>
                    </a:lnTo>
                    <a:lnTo>
                      <a:pt x="239" y="234"/>
                    </a:lnTo>
                    <a:lnTo>
                      <a:pt x="241" y="235"/>
                    </a:lnTo>
                    <a:lnTo>
                      <a:pt x="241" y="238"/>
                    </a:lnTo>
                    <a:lnTo>
                      <a:pt x="241" y="242"/>
                    </a:lnTo>
                    <a:lnTo>
                      <a:pt x="250" y="245"/>
                    </a:lnTo>
                    <a:lnTo>
                      <a:pt x="253" y="243"/>
                    </a:lnTo>
                    <a:lnTo>
                      <a:pt x="255" y="246"/>
                    </a:lnTo>
                    <a:lnTo>
                      <a:pt x="257" y="245"/>
                    </a:lnTo>
                    <a:lnTo>
                      <a:pt x="256" y="247"/>
                    </a:lnTo>
                    <a:lnTo>
                      <a:pt x="254" y="247"/>
                    </a:lnTo>
                    <a:lnTo>
                      <a:pt x="253" y="251"/>
                    </a:lnTo>
                    <a:lnTo>
                      <a:pt x="255" y="253"/>
                    </a:lnTo>
                    <a:lnTo>
                      <a:pt x="257" y="258"/>
                    </a:lnTo>
                    <a:lnTo>
                      <a:pt x="253" y="270"/>
                    </a:lnTo>
                    <a:lnTo>
                      <a:pt x="251" y="272"/>
                    </a:lnTo>
                    <a:lnTo>
                      <a:pt x="249" y="270"/>
                    </a:lnTo>
                    <a:lnTo>
                      <a:pt x="246" y="273"/>
                    </a:lnTo>
                    <a:lnTo>
                      <a:pt x="242" y="270"/>
                    </a:lnTo>
                    <a:lnTo>
                      <a:pt x="237" y="272"/>
                    </a:lnTo>
                    <a:lnTo>
                      <a:pt x="236" y="271"/>
                    </a:lnTo>
                    <a:lnTo>
                      <a:pt x="236" y="266"/>
                    </a:lnTo>
                    <a:lnTo>
                      <a:pt x="226" y="266"/>
                    </a:lnTo>
                    <a:lnTo>
                      <a:pt x="225" y="266"/>
                    </a:lnTo>
                    <a:lnTo>
                      <a:pt x="219" y="270"/>
                    </a:lnTo>
                    <a:lnTo>
                      <a:pt x="216" y="269"/>
                    </a:lnTo>
                    <a:lnTo>
                      <a:pt x="211" y="263"/>
                    </a:lnTo>
                    <a:lnTo>
                      <a:pt x="204" y="262"/>
                    </a:lnTo>
                    <a:lnTo>
                      <a:pt x="199" y="257"/>
                    </a:lnTo>
                    <a:lnTo>
                      <a:pt x="194" y="258"/>
                    </a:lnTo>
                    <a:lnTo>
                      <a:pt x="188" y="259"/>
                    </a:lnTo>
                    <a:lnTo>
                      <a:pt x="182" y="259"/>
                    </a:lnTo>
                    <a:lnTo>
                      <a:pt x="181" y="262"/>
                    </a:lnTo>
                    <a:lnTo>
                      <a:pt x="184" y="264"/>
                    </a:lnTo>
                    <a:lnTo>
                      <a:pt x="174" y="274"/>
                    </a:lnTo>
                    <a:lnTo>
                      <a:pt x="174" y="275"/>
                    </a:lnTo>
                    <a:lnTo>
                      <a:pt x="174" y="277"/>
                    </a:lnTo>
                    <a:lnTo>
                      <a:pt x="172" y="275"/>
                    </a:lnTo>
                    <a:lnTo>
                      <a:pt x="170" y="280"/>
                    </a:lnTo>
                    <a:lnTo>
                      <a:pt x="170" y="285"/>
                    </a:lnTo>
                    <a:lnTo>
                      <a:pt x="167" y="285"/>
                    </a:lnTo>
                    <a:lnTo>
                      <a:pt x="165" y="286"/>
                    </a:lnTo>
                    <a:lnTo>
                      <a:pt x="162" y="285"/>
                    </a:lnTo>
                    <a:lnTo>
                      <a:pt x="159" y="291"/>
                    </a:lnTo>
                    <a:lnTo>
                      <a:pt x="161" y="300"/>
                    </a:lnTo>
                    <a:lnTo>
                      <a:pt x="157" y="300"/>
                    </a:lnTo>
                    <a:lnTo>
                      <a:pt x="157" y="301"/>
                    </a:lnTo>
                    <a:lnTo>
                      <a:pt x="153" y="303"/>
                    </a:lnTo>
                    <a:lnTo>
                      <a:pt x="149" y="302"/>
                    </a:lnTo>
                    <a:lnTo>
                      <a:pt x="146" y="302"/>
                    </a:lnTo>
                    <a:lnTo>
                      <a:pt x="134" y="301"/>
                    </a:lnTo>
                    <a:lnTo>
                      <a:pt x="125" y="295"/>
                    </a:lnTo>
                    <a:lnTo>
                      <a:pt x="120" y="293"/>
                    </a:lnTo>
                    <a:lnTo>
                      <a:pt x="117" y="291"/>
                    </a:lnTo>
                    <a:lnTo>
                      <a:pt x="112" y="289"/>
                    </a:lnTo>
                    <a:lnTo>
                      <a:pt x="112" y="288"/>
                    </a:lnTo>
                    <a:lnTo>
                      <a:pt x="102" y="293"/>
                    </a:lnTo>
                    <a:lnTo>
                      <a:pt x="88" y="304"/>
                    </a:lnTo>
                    <a:lnTo>
                      <a:pt x="83" y="306"/>
                    </a:lnTo>
                    <a:lnTo>
                      <a:pt x="73" y="315"/>
                    </a:lnTo>
                    <a:lnTo>
                      <a:pt x="69" y="320"/>
                    </a:lnTo>
                    <a:lnTo>
                      <a:pt x="62" y="323"/>
                    </a:lnTo>
                    <a:lnTo>
                      <a:pt x="59" y="323"/>
                    </a:lnTo>
                    <a:lnTo>
                      <a:pt x="57" y="326"/>
                    </a:lnTo>
                    <a:lnTo>
                      <a:pt x="51" y="328"/>
                    </a:lnTo>
                    <a:lnTo>
                      <a:pt x="47" y="333"/>
                    </a:lnTo>
                    <a:lnTo>
                      <a:pt x="37" y="331"/>
                    </a:lnTo>
                    <a:lnTo>
                      <a:pt x="32" y="328"/>
                    </a:lnTo>
                    <a:lnTo>
                      <a:pt x="33" y="323"/>
                    </a:lnTo>
                    <a:lnTo>
                      <a:pt x="35" y="321"/>
                    </a:lnTo>
                    <a:lnTo>
                      <a:pt x="36" y="317"/>
                    </a:lnTo>
                    <a:lnTo>
                      <a:pt x="31" y="305"/>
                    </a:lnTo>
                    <a:lnTo>
                      <a:pt x="36" y="300"/>
                    </a:lnTo>
                    <a:lnTo>
                      <a:pt x="40" y="301"/>
                    </a:lnTo>
                    <a:lnTo>
                      <a:pt x="40" y="296"/>
                    </a:lnTo>
                    <a:lnTo>
                      <a:pt x="43" y="295"/>
                    </a:lnTo>
                    <a:lnTo>
                      <a:pt x="42" y="291"/>
                    </a:lnTo>
                    <a:lnTo>
                      <a:pt x="38" y="283"/>
                    </a:lnTo>
                    <a:lnTo>
                      <a:pt x="38" y="273"/>
                    </a:lnTo>
                    <a:lnTo>
                      <a:pt x="40" y="261"/>
                    </a:lnTo>
                    <a:lnTo>
                      <a:pt x="45" y="258"/>
                    </a:lnTo>
                    <a:lnTo>
                      <a:pt x="45" y="255"/>
                    </a:lnTo>
                    <a:lnTo>
                      <a:pt x="48" y="248"/>
                    </a:lnTo>
                    <a:lnTo>
                      <a:pt x="45" y="243"/>
                    </a:lnTo>
                    <a:lnTo>
                      <a:pt x="46"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 name="Freeform 82"/>
              <p:cNvSpPr>
                <a:spLocks/>
              </p:cNvSpPr>
              <p:nvPr/>
            </p:nvSpPr>
            <p:spPr bwMode="auto">
              <a:xfrm>
                <a:off x="3338513" y="3332163"/>
                <a:ext cx="407988" cy="528637"/>
              </a:xfrm>
              <a:custGeom>
                <a:avLst/>
                <a:gdLst>
                  <a:gd name="T0" fmla="*/ 49 w 257"/>
                  <a:gd name="T1" fmla="*/ 231 h 333"/>
                  <a:gd name="T2" fmla="*/ 53 w 257"/>
                  <a:gd name="T3" fmla="*/ 215 h 333"/>
                  <a:gd name="T4" fmla="*/ 62 w 257"/>
                  <a:gd name="T5" fmla="*/ 208 h 333"/>
                  <a:gd name="T6" fmla="*/ 65 w 257"/>
                  <a:gd name="T7" fmla="*/ 184 h 333"/>
                  <a:gd name="T8" fmla="*/ 55 w 257"/>
                  <a:gd name="T9" fmla="*/ 148 h 333"/>
                  <a:gd name="T10" fmla="*/ 32 w 257"/>
                  <a:gd name="T11" fmla="*/ 136 h 333"/>
                  <a:gd name="T12" fmla="*/ 17 w 257"/>
                  <a:gd name="T13" fmla="*/ 120 h 333"/>
                  <a:gd name="T14" fmla="*/ 12 w 257"/>
                  <a:gd name="T15" fmla="*/ 115 h 333"/>
                  <a:gd name="T16" fmla="*/ 0 w 257"/>
                  <a:gd name="T17" fmla="*/ 107 h 333"/>
                  <a:gd name="T18" fmla="*/ 8 w 257"/>
                  <a:gd name="T19" fmla="*/ 82 h 333"/>
                  <a:gd name="T20" fmla="*/ 22 w 257"/>
                  <a:gd name="T21" fmla="*/ 53 h 333"/>
                  <a:gd name="T22" fmla="*/ 35 w 257"/>
                  <a:gd name="T23" fmla="*/ 51 h 333"/>
                  <a:gd name="T24" fmla="*/ 50 w 257"/>
                  <a:gd name="T25" fmla="*/ 46 h 333"/>
                  <a:gd name="T26" fmla="*/ 65 w 257"/>
                  <a:gd name="T27" fmla="*/ 32 h 333"/>
                  <a:gd name="T28" fmla="*/ 80 w 257"/>
                  <a:gd name="T29" fmla="*/ 9 h 333"/>
                  <a:gd name="T30" fmla="*/ 93 w 257"/>
                  <a:gd name="T31" fmla="*/ 2 h 333"/>
                  <a:gd name="T32" fmla="*/ 104 w 257"/>
                  <a:gd name="T33" fmla="*/ 1 h 333"/>
                  <a:gd name="T34" fmla="*/ 109 w 257"/>
                  <a:gd name="T35" fmla="*/ 15 h 333"/>
                  <a:gd name="T36" fmla="*/ 130 w 257"/>
                  <a:gd name="T37" fmla="*/ 39 h 333"/>
                  <a:gd name="T38" fmla="*/ 144 w 257"/>
                  <a:gd name="T39" fmla="*/ 48 h 333"/>
                  <a:gd name="T40" fmla="*/ 123 w 257"/>
                  <a:gd name="T41" fmla="*/ 58 h 333"/>
                  <a:gd name="T42" fmla="*/ 120 w 257"/>
                  <a:gd name="T43" fmla="*/ 80 h 333"/>
                  <a:gd name="T44" fmla="*/ 127 w 257"/>
                  <a:gd name="T45" fmla="*/ 101 h 333"/>
                  <a:gd name="T46" fmla="*/ 137 w 257"/>
                  <a:gd name="T47" fmla="*/ 120 h 333"/>
                  <a:gd name="T48" fmla="*/ 164 w 257"/>
                  <a:gd name="T49" fmla="*/ 101 h 333"/>
                  <a:gd name="T50" fmla="*/ 174 w 257"/>
                  <a:gd name="T51" fmla="*/ 107 h 333"/>
                  <a:gd name="T52" fmla="*/ 192 w 257"/>
                  <a:gd name="T53" fmla="*/ 128 h 333"/>
                  <a:gd name="T54" fmla="*/ 216 w 257"/>
                  <a:gd name="T55" fmla="*/ 118 h 333"/>
                  <a:gd name="T56" fmla="*/ 219 w 257"/>
                  <a:gd name="T57" fmla="*/ 147 h 333"/>
                  <a:gd name="T58" fmla="*/ 237 w 257"/>
                  <a:gd name="T59" fmla="*/ 158 h 333"/>
                  <a:gd name="T60" fmla="*/ 234 w 257"/>
                  <a:gd name="T61" fmla="*/ 163 h 333"/>
                  <a:gd name="T62" fmla="*/ 231 w 257"/>
                  <a:gd name="T63" fmla="*/ 163 h 333"/>
                  <a:gd name="T64" fmla="*/ 234 w 257"/>
                  <a:gd name="T65" fmla="*/ 168 h 333"/>
                  <a:gd name="T66" fmla="*/ 222 w 257"/>
                  <a:gd name="T67" fmla="*/ 159 h 333"/>
                  <a:gd name="T68" fmla="*/ 237 w 257"/>
                  <a:gd name="T69" fmla="*/ 182 h 333"/>
                  <a:gd name="T70" fmla="*/ 240 w 257"/>
                  <a:gd name="T71" fmla="*/ 192 h 333"/>
                  <a:gd name="T72" fmla="*/ 251 w 257"/>
                  <a:gd name="T73" fmla="*/ 205 h 333"/>
                  <a:gd name="T74" fmla="*/ 254 w 257"/>
                  <a:gd name="T75" fmla="*/ 203 h 333"/>
                  <a:gd name="T76" fmla="*/ 256 w 257"/>
                  <a:gd name="T77" fmla="*/ 215 h 333"/>
                  <a:gd name="T78" fmla="*/ 253 w 257"/>
                  <a:gd name="T79" fmla="*/ 225 h 333"/>
                  <a:gd name="T80" fmla="*/ 239 w 257"/>
                  <a:gd name="T81" fmla="*/ 234 h 333"/>
                  <a:gd name="T82" fmla="*/ 250 w 257"/>
                  <a:gd name="T83" fmla="*/ 245 h 333"/>
                  <a:gd name="T84" fmla="*/ 256 w 257"/>
                  <a:gd name="T85" fmla="*/ 247 h 333"/>
                  <a:gd name="T86" fmla="*/ 257 w 257"/>
                  <a:gd name="T87" fmla="*/ 258 h 333"/>
                  <a:gd name="T88" fmla="*/ 246 w 257"/>
                  <a:gd name="T89" fmla="*/ 273 h 333"/>
                  <a:gd name="T90" fmla="*/ 236 w 257"/>
                  <a:gd name="T91" fmla="*/ 266 h 333"/>
                  <a:gd name="T92" fmla="*/ 216 w 257"/>
                  <a:gd name="T93" fmla="*/ 269 h 333"/>
                  <a:gd name="T94" fmla="*/ 194 w 257"/>
                  <a:gd name="T95" fmla="*/ 258 h 333"/>
                  <a:gd name="T96" fmla="*/ 184 w 257"/>
                  <a:gd name="T97" fmla="*/ 264 h 333"/>
                  <a:gd name="T98" fmla="*/ 172 w 257"/>
                  <a:gd name="T99" fmla="*/ 275 h 333"/>
                  <a:gd name="T100" fmla="*/ 165 w 257"/>
                  <a:gd name="T101" fmla="*/ 286 h 333"/>
                  <a:gd name="T102" fmla="*/ 157 w 257"/>
                  <a:gd name="T103" fmla="*/ 300 h 333"/>
                  <a:gd name="T104" fmla="*/ 146 w 257"/>
                  <a:gd name="T105" fmla="*/ 302 h 333"/>
                  <a:gd name="T106" fmla="*/ 117 w 257"/>
                  <a:gd name="T107" fmla="*/ 291 h 333"/>
                  <a:gd name="T108" fmla="*/ 88 w 257"/>
                  <a:gd name="T109" fmla="*/ 304 h 333"/>
                  <a:gd name="T110" fmla="*/ 62 w 257"/>
                  <a:gd name="T111" fmla="*/ 323 h 333"/>
                  <a:gd name="T112" fmla="*/ 47 w 257"/>
                  <a:gd name="T113" fmla="*/ 333 h 333"/>
                  <a:gd name="T114" fmla="*/ 35 w 257"/>
                  <a:gd name="T115" fmla="*/ 321 h 333"/>
                  <a:gd name="T116" fmla="*/ 40 w 257"/>
                  <a:gd name="T117" fmla="*/ 301 h 333"/>
                  <a:gd name="T118" fmla="*/ 38 w 257"/>
                  <a:gd name="T119" fmla="*/ 283 h 333"/>
                  <a:gd name="T120" fmla="*/ 45 w 257"/>
                  <a:gd name="T121" fmla="*/ 25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 h="333">
                    <a:moveTo>
                      <a:pt x="46" y="238"/>
                    </a:moveTo>
                    <a:lnTo>
                      <a:pt x="45" y="238"/>
                    </a:lnTo>
                    <a:lnTo>
                      <a:pt x="45" y="234"/>
                    </a:lnTo>
                    <a:lnTo>
                      <a:pt x="49" y="231"/>
                    </a:lnTo>
                    <a:lnTo>
                      <a:pt x="49" y="225"/>
                    </a:lnTo>
                    <a:lnTo>
                      <a:pt x="47" y="222"/>
                    </a:lnTo>
                    <a:lnTo>
                      <a:pt x="49" y="215"/>
                    </a:lnTo>
                    <a:lnTo>
                      <a:pt x="53" y="215"/>
                    </a:lnTo>
                    <a:lnTo>
                      <a:pt x="57" y="213"/>
                    </a:lnTo>
                    <a:lnTo>
                      <a:pt x="64" y="215"/>
                    </a:lnTo>
                    <a:lnTo>
                      <a:pt x="65" y="213"/>
                    </a:lnTo>
                    <a:lnTo>
                      <a:pt x="62" y="208"/>
                    </a:lnTo>
                    <a:lnTo>
                      <a:pt x="65" y="194"/>
                    </a:lnTo>
                    <a:lnTo>
                      <a:pt x="68" y="190"/>
                    </a:lnTo>
                    <a:lnTo>
                      <a:pt x="65" y="192"/>
                    </a:lnTo>
                    <a:lnTo>
                      <a:pt x="65" y="184"/>
                    </a:lnTo>
                    <a:lnTo>
                      <a:pt x="60" y="178"/>
                    </a:lnTo>
                    <a:lnTo>
                      <a:pt x="64" y="164"/>
                    </a:lnTo>
                    <a:lnTo>
                      <a:pt x="64" y="159"/>
                    </a:lnTo>
                    <a:lnTo>
                      <a:pt x="55" y="148"/>
                    </a:lnTo>
                    <a:lnTo>
                      <a:pt x="45" y="147"/>
                    </a:lnTo>
                    <a:lnTo>
                      <a:pt x="40" y="144"/>
                    </a:lnTo>
                    <a:lnTo>
                      <a:pt x="33" y="138"/>
                    </a:lnTo>
                    <a:lnTo>
                      <a:pt x="32" y="136"/>
                    </a:lnTo>
                    <a:lnTo>
                      <a:pt x="30" y="133"/>
                    </a:lnTo>
                    <a:lnTo>
                      <a:pt x="25" y="124"/>
                    </a:lnTo>
                    <a:lnTo>
                      <a:pt x="20" y="123"/>
                    </a:lnTo>
                    <a:lnTo>
                      <a:pt x="17" y="120"/>
                    </a:lnTo>
                    <a:lnTo>
                      <a:pt x="17" y="118"/>
                    </a:lnTo>
                    <a:lnTo>
                      <a:pt x="14" y="117"/>
                    </a:lnTo>
                    <a:lnTo>
                      <a:pt x="14" y="115"/>
                    </a:lnTo>
                    <a:lnTo>
                      <a:pt x="12" y="115"/>
                    </a:lnTo>
                    <a:lnTo>
                      <a:pt x="6" y="120"/>
                    </a:lnTo>
                    <a:lnTo>
                      <a:pt x="3" y="117"/>
                    </a:lnTo>
                    <a:lnTo>
                      <a:pt x="3" y="109"/>
                    </a:lnTo>
                    <a:lnTo>
                      <a:pt x="0" y="107"/>
                    </a:lnTo>
                    <a:lnTo>
                      <a:pt x="2" y="93"/>
                    </a:lnTo>
                    <a:lnTo>
                      <a:pt x="5" y="88"/>
                    </a:lnTo>
                    <a:lnTo>
                      <a:pt x="5" y="85"/>
                    </a:lnTo>
                    <a:lnTo>
                      <a:pt x="8" y="82"/>
                    </a:lnTo>
                    <a:lnTo>
                      <a:pt x="9" y="71"/>
                    </a:lnTo>
                    <a:lnTo>
                      <a:pt x="12" y="66"/>
                    </a:lnTo>
                    <a:lnTo>
                      <a:pt x="20" y="63"/>
                    </a:lnTo>
                    <a:lnTo>
                      <a:pt x="22" y="53"/>
                    </a:lnTo>
                    <a:lnTo>
                      <a:pt x="22" y="50"/>
                    </a:lnTo>
                    <a:lnTo>
                      <a:pt x="25" y="50"/>
                    </a:lnTo>
                    <a:lnTo>
                      <a:pt x="28" y="48"/>
                    </a:lnTo>
                    <a:lnTo>
                      <a:pt x="35" y="51"/>
                    </a:lnTo>
                    <a:lnTo>
                      <a:pt x="37" y="56"/>
                    </a:lnTo>
                    <a:lnTo>
                      <a:pt x="38" y="52"/>
                    </a:lnTo>
                    <a:lnTo>
                      <a:pt x="44" y="53"/>
                    </a:lnTo>
                    <a:lnTo>
                      <a:pt x="50" y="46"/>
                    </a:lnTo>
                    <a:lnTo>
                      <a:pt x="53" y="45"/>
                    </a:lnTo>
                    <a:lnTo>
                      <a:pt x="59" y="45"/>
                    </a:lnTo>
                    <a:lnTo>
                      <a:pt x="61" y="29"/>
                    </a:lnTo>
                    <a:lnTo>
                      <a:pt x="65" y="32"/>
                    </a:lnTo>
                    <a:lnTo>
                      <a:pt x="68" y="32"/>
                    </a:lnTo>
                    <a:lnTo>
                      <a:pt x="77" y="24"/>
                    </a:lnTo>
                    <a:lnTo>
                      <a:pt x="82" y="14"/>
                    </a:lnTo>
                    <a:lnTo>
                      <a:pt x="80" y="9"/>
                    </a:lnTo>
                    <a:lnTo>
                      <a:pt x="82" y="7"/>
                    </a:lnTo>
                    <a:lnTo>
                      <a:pt x="82" y="4"/>
                    </a:lnTo>
                    <a:lnTo>
                      <a:pt x="85" y="3"/>
                    </a:lnTo>
                    <a:lnTo>
                      <a:pt x="93" y="2"/>
                    </a:lnTo>
                    <a:lnTo>
                      <a:pt x="96" y="2"/>
                    </a:lnTo>
                    <a:lnTo>
                      <a:pt x="100" y="1"/>
                    </a:lnTo>
                    <a:lnTo>
                      <a:pt x="100" y="0"/>
                    </a:lnTo>
                    <a:lnTo>
                      <a:pt x="104" y="1"/>
                    </a:lnTo>
                    <a:lnTo>
                      <a:pt x="104" y="7"/>
                    </a:lnTo>
                    <a:lnTo>
                      <a:pt x="109" y="8"/>
                    </a:lnTo>
                    <a:lnTo>
                      <a:pt x="109" y="12"/>
                    </a:lnTo>
                    <a:lnTo>
                      <a:pt x="109" y="15"/>
                    </a:lnTo>
                    <a:lnTo>
                      <a:pt x="112" y="19"/>
                    </a:lnTo>
                    <a:lnTo>
                      <a:pt x="111" y="23"/>
                    </a:lnTo>
                    <a:lnTo>
                      <a:pt x="120" y="32"/>
                    </a:lnTo>
                    <a:lnTo>
                      <a:pt x="130" y="39"/>
                    </a:lnTo>
                    <a:lnTo>
                      <a:pt x="134" y="40"/>
                    </a:lnTo>
                    <a:lnTo>
                      <a:pt x="139" y="39"/>
                    </a:lnTo>
                    <a:lnTo>
                      <a:pt x="143" y="40"/>
                    </a:lnTo>
                    <a:lnTo>
                      <a:pt x="144" y="48"/>
                    </a:lnTo>
                    <a:lnTo>
                      <a:pt x="141" y="48"/>
                    </a:lnTo>
                    <a:lnTo>
                      <a:pt x="137" y="52"/>
                    </a:lnTo>
                    <a:lnTo>
                      <a:pt x="133" y="53"/>
                    </a:lnTo>
                    <a:lnTo>
                      <a:pt x="123" y="58"/>
                    </a:lnTo>
                    <a:lnTo>
                      <a:pt x="123" y="62"/>
                    </a:lnTo>
                    <a:lnTo>
                      <a:pt x="117" y="66"/>
                    </a:lnTo>
                    <a:lnTo>
                      <a:pt x="117" y="75"/>
                    </a:lnTo>
                    <a:lnTo>
                      <a:pt x="120" y="80"/>
                    </a:lnTo>
                    <a:lnTo>
                      <a:pt x="120" y="84"/>
                    </a:lnTo>
                    <a:lnTo>
                      <a:pt x="125" y="86"/>
                    </a:lnTo>
                    <a:lnTo>
                      <a:pt x="128" y="96"/>
                    </a:lnTo>
                    <a:lnTo>
                      <a:pt x="127" y="101"/>
                    </a:lnTo>
                    <a:lnTo>
                      <a:pt x="127" y="109"/>
                    </a:lnTo>
                    <a:lnTo>
                      <a:pt x="129" y="116"/>
                    </a:lnTo>
                    <a:lnTo>
                      <a:pt x="134" y="117"/>
                    </a:lnTo>
                    <a:lnTo>
                      <a:pt x="137" y="120"/>
                    </a:lnTo>
                    <a:lnTo>
                      <a:pt x="145" y="119"/>
                    </a:lnTo>
                    <a:lnTo>
                      <a:pt x="148" y="110"/>
                    </a:lnTo>
                    <a:lnTo>
                      <a:pt x="160" y="104"/>
                    </a:lnTo>
                    <a:lnTo>
                      <a:pt x="164" y="101"/>
                    </a:lnTo>
                    <a:lnTo>
                      <a:pt x="168" y="103"/>
                    </a:lnTo>
                    <a:lnTo>
                      <a:pt x="168" y="104"/>
                    </a:lnTo>
                    <a:lnTo>
                      <a:pt x="171" y="104"/>
                    </a:lnTo>
                    <a:lnTo>
                      <a:pt x="174" y="107"/>
                    </a:lnTo>
                    <a:lnTo>
                      <a:pt x="181" y="107"/>
                    </a:lnTo>
                    <a:lnTo>
                      <a:pt x="181" y="112"/>
                    </a:lnTo>
                    <a:lnTo>
                      <a:pt x="191" y="131"/>
                    </a:lnTo>
                    <a:lnTo>
                      <a:pt x="192" y="128"/>
                    </a:lnTo>
                    <a:lnTo>
                      <a:pt x="196" y="127"/>
                    </a:lnTo>
                    <a:lnTo>
                      <a:pt x="203" y="116"/>
                    </a:lnTo>
                    <a:lnTo>
                      <a:pt x="210" y="114"/>
                    </a:lnTo>
                    <a:lnTo>
                      <a:pt x="216" y="118"/>
                    </a:lnTo>
                    <a:lnTo>
                      <a:pt x="220" y="128"/>
                    </a:lnTo>
                    <a:lnTo>
                      <a:pt x="219" y="132"/>
                    </a:lnTo>
                    <a:lnTo>
                      <a:pt x="216" y="135"/>
                    </a:lnTo>
                    <a:lnTo>
                      <a:pt x="219" y="147"/>
                    </a:lnTo>
                    <a:lnTo>
                      <a:pt x="224" y="150"/>
                    </a:lnTo>
                    <a:lnTo>
                      <a:pt x="228" y="150"/>
                    </a:lnTo>
                    <a:lnTo>
                      <a:pt x="228" y="152"/>
                    </a:lnTo>
                    <a:lnTo>
                      <a:pt x="237" y="158"/>
                    </a:lnTo>
                    <a:lnTo>
                      <a:pt x="237" y="160"/>
                    </a:lnTo>
                    <a:lnTo>
                      <a:pt x="239" y="162"/>
                    </a:lnTo>
                    <a:lnTo>
                      <a:pt x="236" y="164"/>
                    </a:lnTo>
                    <a:lnTo>
                      <a:pt x="234" y="163"/>
                    </a:lnTo>
                    <a:lnTo>
                      <a:pt x="233" y="159"/>
                    </a:lnTo>
                    <a:lnTo>
                      <a:pt x="230" y="157"/>
                    </a:lnTo>
                    <a:lnTo>
                      <a:pt x="231" y="160"/>
                    </a:lnTo>
                    <a:lnTo>
                      <a:pt x="231" y="163"/>
                    </a:lnTo>
                    <a:lnTo>
                      <a:pt x="233" y="163"/>
                    </a:lnTo>
                    <a:lnTo>
                      <a:pt x="234" y="164"/>
                    </a:lnTo>
                    <a:lnTo>
                      <a:pt x="233" y="165"/>
                    </a:lnTo>
                    <a:lnTo>
                      <a:pt x="234" y="168"/>
                    </a:lnTo>
                    <a:lnTo>
                      <a:pt x="233" y="170"/>
                    </a:lnTo>
                    <a:lnTo>
                      <a:pt x="226" y="164"/>
                    </a:lnTo>
                    <a:lnTo>
                      <a:pt x="226" y="165"/>
                    </a:lnTo>
                    <a:lnTo>
                      <a:pt x="222" y="159"/>
                    </a:lnTo>
                    <a:lnTo>
                      <a:pt x="218" y="159"/>
                    </a:lnTo>
                    <a:lnTo>
                      <a:pt x="224" y="168"/>
                    </a:lnTo>
                    <a:lnTo>
                      <a:pt x="237" y="176"/>
                    </a:lnTo>
                    <a:lnTo>
                      <a:pt x="237" y="182"/>
                    </a:lnTo>
                    <a:lnTo>
                      <a:pt x="239" y="187"/>
                    </a:lnTo>
                    <a:lnTo>
                      <a:pt x="236" y="191"/>
                    </a:lnTo>
                    <a:lnTo>
                      <a:pt x="237" y="192"/>
                    </a:lnTo>
                    <a:lnTo>
                      <a:pt x="240" y="192"/>
                    </a:lnTo>
                    <a:lnTo>
                      <a:pt x="241" y="195"/>
                    </a:lnTo>
                    <a:lnTo>
                      <a:pt x="245" y="196"/>
                    </a:lnTo>
                    <a:lnTo>
                      <a:pt x="249" y="203"/>
                    </a:lnTo>
                    <a:lnTo>
                      <a:pt x="251" y="205"/>
                    </a:lnTo>
                    <a:lnTo>
                      <a:pt x="251" y="203"/>
                    </a:lnTo>
                    <a:lnTo>
                      <a:pt x="251" y="200"/>
                    </a:lnTo>
                    <a:lnTo>
                      <a:pt x="255" y="201"/>
                    </a:lnTo>
                    <a:lnTo>
                      <a:pt x="254" y="203"/>
                    </a:lnTo>
                    <a:lnTo>
                      <a:pt x="255" y="206"/>
                    </a:lnTo>
                    <a:lnTo>
                      <a:pt x="251" y="211"/>
                    </a:lnTo>
                    <a:lnTo>
                      <a:pt x="253" y="214"/>
                    </a:lnTo>
                    <a:lnTo>
                      <a:pt x="256" y="215"/>
                    </a:lnTo>
                    <a:lnTo>
                      <a:pt x="256" y="216"/>
                    </a:lnTo>
                    <a:lnTo>
                      <a:pt x="254" y="216"/>
                    </a:lnTo>
                    <a:lnTo>
                      <a:pt x="253" y="219"/>
                    </a:lnTo>
                    <a:lnTo>
                      <a:pt x="253" y="225"/>
                    </a:lnTo>
                    <a:lnTo>
                      <a:pt x="248" y="226"/>
                    </a:lnTo>
                    <a:lnTo>
                      <a:pt x="245" y="229"/>
                    </a:lnTo>
                    <a:lnTo>
                      <a:pt x="239" y="229"/>
                    </a:lnTo>
                    <a:lnTo>
                      <a:pt x="239" y="234"/>
                    </a:lnTo>
                    <a:lnTo>
                      <a:pt x="241" y="235"/>
                    </a:lnTo>
                    <a:lnTo>
                      <a:pt x="241" y="238"/>
                    </a:lnTo>
                    <a:lnTo>
                      <a:pt x="241" y="242"/>
                    </a:lnTo>
                    <a:lnTo>
                      <a:pt x="250" y="245"/>
                    </a:lnTo>
                    <a:lnTo>
                      <a:pt x="253" y="243"/>
                    </a:lnTo>
                    <a:lnTo>
                      <a:pt x="255" y="246"/>
                    </a:lnTo>
                    <a:lnTo>
                      <a:pt x="257" y="245"/>
                    </a:lnTo>
                    <a:lnTo>
                      <a:pt x="256" y="247"/>
                    </a:lnTo>
                    <a:lnTo>
                      <a:pt x="254" y="247"/>
                    </a:lnTo>
                    <a:lnTo>
                      <a:pt x="253" y="251"/>
                    </a:lnTo>
                    <a:lnTo>
                      <a:pt x="255" y="253"/>
                    </a:lnTo>
                    <a:lnTo>
                      <a:pt x="257" y="258"/>
                    </a:lnTo>
                    <a:lnTo>
                      <a:pt x="253" y="270"/>
                    </a:lnTo>
                    <a:lnTo>
                      <a:pt x="251" y="272"/>
                    </a:lnTo>
                    <a:lnTo>
                      <a:pt x="249" y="270"/>
                    </a:lnTo>
                    <a:lnTo>
                      <a:pt x="246" y="273"/>
                    </a:lnTo>
                    <a:lnTo>
                      <a:pt x="242" y="270"/>
                    </a:lnTo>
                    <a:lnTo>
                      <a:pt x="237" y="272"/>
                    </a:lnTo>
                    <a:lnTo>
                      <a:pt x="236" y="271"/>
                    </a:lnTo>
                    <a:lnTo>
                      <a:pt x="236" y="266"/>
                    </a:lnTo>
                    <a:lnTo>
                      <a:pt x="226" y="266"/>
                    </a:lnTo>
                    <a:lnTo>
                      <a:pt x="225" y="266"/>
                    </a:lnTo>
                    <a:lnTo>
                      <a:pt x="219" y="270"/>
                    </a:lnTo>
                    <a:lnTo>
                      <a:pt x="216" y="269"/>
                    </a:lnTo>
                    <a:lnTo>
                      <a:pt x="211" y="263"/>
                    </a:lnTo>
                    <a:lnTo>
                      <a:pt x="204" y="262"/>
                    </a:lnTo>
                    <a:lnTo>
                      <a:pt x="199" y="257"/>
                    </a:lnTo>
                    <a:lnTo>
                      <a:pt x="194" y="258"/>
                    </a:lnTo>
                    <a:lnTo>
                      <a:pt x="188" y="259"/>
                    </a:lnTo>
                    <a:lnTo>
                      <a:pt x="182" y="259"/>
                    </a:lnTo>
                    <a:lnTo>
                      <a:pt x="181" y="262"/>
                    </a:lnTo>
                    <a:lnTo>
                      <a:pt x="184" y="264"/>
                    </a:lnTo>
                    <a:lnTo>
                      <a:pt x="174" y="274"/>
                    </a:lnTo>
                    <a:lnTo>
                      <a:pt x="174" y="275"/>
                    </a:lnTo>
                    <a:lnTo>
                      <a:pt x="174" y="277"/>
                    </a:lnTo>
                    <a:lnTo>
                      <a:pt x="172" y="275"/>
                    </a:lnTo>
                    <a:lnTo>
                      <a:pt x="170" y="280"/>
                    </a:lnTo>
                    <a:lnTo>
                      <a:pt x="170" y="285"/>
                    </a:lnTo>
                    <a:lnTo>
                      <a:pt x="167" y="285"/>
                    </a:lnTo>
                    <a:lnTo>
                      <a:pt x="165" y="286"/>
                    </a:lnTo>
                    <a:lnTo>
                      <a:pt x="162" y="285"/>
                    </a:lnTo>
                    <a:lnTo>
                      <a:pt x="159" y="291"/>
                    </a:lnTo>
                    <a:lnTo>
                      <a:pt x="161" y="300"/>
                    </a:lnTo>
                    <a:lnTo>
                      <a:pt x="157" y="300"/>
                    </a:lnTo>
                    <a:lnTo>
                      <a:pt x="157" y="301"/>
                    </a:lnTo>
                    <a:lnTo>
                      <a:pt x="153" y="303"/>
                    </a:lnTo>
                    <a:lnTo>
                      <a:pt x="149" y="302"/>
                    </a:lnTo>
                    <a:lnTo>
                      <a:pt x="146" y="302"/>
                    </a:lnTo>
                    <a:lnTo>
                      <a:pt x="134" y="301"/>
                    </a:lnTo>
                    <a:lnTo>
                      <a:pt x="125" y="295"/>
                    </a:lnTo>
                    <a:lnTo>
                      <a:pt x="120" y="293"/>
                    </a:lnTo>
                    <a:lnTo>
                      <a:pt x="117" y="291"/>
                    </a:lnTo>
                    <a:lnTo>
                      <a:pt x="112" y="289"/>
                    </a:lnTo>
                    <a:lnTo>
                      <a:pt x="112" y="288"/>
                    </a:lnTo>
                    <a:lnTo>
                      <a:pt x="102" y="293"/>
                    </a:lnTo>
                    <a:lnTo>
                      <a:pt x="88" y="304"/>
                    </a:lnTo>
                    <a:lnTo>
                      <a:pt x="83" y="306"/>
                    </a:lnTo>
                    <a:lnTo>
                      <a:pt x="73" y="315"/>
                    </a:lnTo>
                    <a:lnTo>
                      <a:pt x="69" y="320"/>
                    </a:lnTo>
                    <a:lnTo>
                      <a:pt x="62" y="323"/>
                    </a:lnTo>
                    <a:lnTo>
                      <a:pt x="59" y="323"/>
                    </a:lnTo>
                    <a:lnTo>
                      <a:pt x="57" y="326"/>
                    </a:lnTo>
                    <a:lnTo>
                      <a:pt x="51" y="328"/>
                    </a:lnTo>
                    <a:lnTo>
                      <a:pt x="47" y="333"/>
                    </a:lnTo>
                    <a:lnTo>
                      <a:pt x="37" y="331"/>
                    </a:lnTo>
                    <a:lnTo>
                      <a:pt x="32" y="328"/>
                    </a:lnTo>
                    <a:lnTo>
                      <a:pt x="33" y="323"/>
                    </a:lnTo>
                    <a:lnTo>
                      <a:pt x="35" y="321"/>
                    </a:lnTo>
                    <a:lnTo>
                      <a:pt x="36" y="317"/>
                    </a:lnTo>
                    <a:lnTo>
                      <a:pt x="31" y="305"/>
                    </a:lnTo>
                    <a:lnTo>
                      <a:pt x="36" y="300"/>
                    </a:lnTo>
                    <a:lnTo>
                      <a:pt x="40" y="301"/>
                    </a:lnTo>
                    <a:lnTo>
                      <a:pt x="40" y="296"/>
                    </a:lnTo>
                    <a:lnTo>
                      <a:pt x="43" y="295"/>
                    </a:lnTo>
                    <a:lnTo>
                      <a:pt x="42" y="291"/>
                    </a:lnTo>
                    <a:lnTo>
                      <a:pt x="38" y="283"/>
                    </a:lnTo>
                    <a:lnTo>
                      <a:pt x="38" y="273"/>
                    </a:lnTo>
                    <a:lnTo>
                      <a:pt x="40" y="261"/>
                    </a:lnTo>
                    <a:lnTo>
                      <a:pt x="45" y="258"/>
                    </a:lnTo>
                    <a:lnTo>
                      <a:pt x="45" y="255"/>
                    </a:lnTo>
                    <a:lnTo>
                      <a:pt x="48" y="248"/>
                    </a:lnTo>
                    <a:lnTo>
                      <a:pt x="45" y="243"/>
                    </a:lnTo>
                    <a:lnTo>
                      <a:pt x="46" y="238"/>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 name="Freeform 83"/>
              <p:cNvSpPr>
                <a:spLocks/>
              </p:cNvSpPr>
              <p:nvPr/>
            </p:nvSpPr>
            <p:spPr bwMode="auto">
              <a:xfrm>
                <a:off x="3382963" y="3843338"/>
                <a:ext cx="11113" cy="6350"/>
              </a:xfrm>
              <a:custGeom>
                <a:avLst/>
                <a:gdLst>
                  <a:gd name="T0" fmla="*/ 7 w 7"/>
                  <a:gd name="T1" fmla="*/ 0 h 4"/>
                  <a:gd name="T2" fmla="*/ 5 w 7"/>
                  <a:gd name="T3" fmla="*/ 2 h 4"/>
                  <a:gd name="T4" fmla="*/ 2 w 7"/>
                  <a:gd name="T5" fmla="*/ 4 h 4"/>
                  <a:gd name="T6" fmla="*/ 0 w 7"/>
                  <a:gd name="T7" fmla="*/ 3 h 4"/>
                  <a:gd name="T8" fmla="*/ 3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5" y="2"/>
                    </a:lnTo>
                    <a:lnTo>
                      <a:pt x="2" y="4"/>
                    </a:lnTo>
                    <a:lnTo>
                      <a:pt x="0" y="3"/>
                    </a:lnTo>
                    <a:lnTo>
                      <a:pt x="3" y="0"/>
                    </a:lnTo>
                    <a:lnTo>
                      <a:pt x="7" y="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 name="Freeform 84"/>
              <p:cNvSpPr>
                <a:spLocks/>
              </p:cNvSpPr>
              <p:nvPr/>
            </p:nvSpPr>
            <p:spPr bwMode="auto">
              <a:xfrm>
                <a:off x="3252788" y="3144838"/>
                <a:ext cx="490538" cy="376237"/>
              </a:xfrm>
              <a:custGeom>
                <a:avLst/>
                <a:gdLst>
                  <a:gd name="T0" fmla="*/ 137 w 309"/>
                  <a:gd name="T1" fmla="*/ 75 h 237"/>
                  <a:gd name="T2" fmla="*/ 144 w 309"/>
                  <a:gd name="T3" fmla="*/ 65 h 237"/>
                  <a:gd name="T4" fmla="*/ 152 w 309"/>
                  <a:gd name="T5" fmla="*/ 59 h 237"/>
                  <a:gd name="T6" fmla="*/ 168 w 309"/>
                  <a:gd name="T7" fmla="*/ 42 h 237"/>
                  <a:gd name="T8" fmla="*/ 170 w 309"/>
                  <a:gd name="T9" fmla="*/ 27 h 237"/>
                  <a:gd name="T10" fmla="*/ 177 w 309"/>
                  <a:gd name="T11" fmla="*/ 8 h 237"/>
                  <a:gd name="T12" fmla="*/ 184 w 309"/>
                  <a:gd name="T13" fmla="*/ 8 h 237"/>
                  <a:gd name="T14" fmla="*/ 197 w 309"/>
                  <a:gd name="T15" fmla="*/ 3 h 237"/>
                  <a:gd name="T16" fmla="*/ 204 w 309"/>
                  <a:gd name="T17" fmla="*/ 10 h 237"/>
                  <a:gd name="T18" fmla="*/ 220 w 309"/>
                  <a:gd name="T19" fmla="*/ 22 h 237"/>
                  <a:gd name="T20" fmla="*/ 232 w 309"/>
                  <a:gd name="T21" fmla="*/ 22 h 237"/>
                  <a:gd name="T22" fmla="*/ 253 w 309"/>
                  <a:gd name="T23" fmla="*/ 6 h 237"/>
                  <a:gd name="T24" fmla="*/ 267 w 309"/>
                  <a:gd name="T25" fmla="*/ 13 h 237"/>
                  <a:gd name="T26" fmla="*/ 278 w 309"/>
                  <a:gd name="T27" fmla="*/ 11 h 237"/>
                  <a:gd name="T28" fmla="*/ 278 w 309"/>
                  <a:gd name="T29" fmla="*/ 27 h 237"/>
                  <a:gd name="T30" fmla="*/ 288 w 309"/>
                  <a:gd name="T31" fmla="*/ 46 h 237"/>
                  <a:gd name="T32" fmla="*/ 302 w 309"/>
                  <a:gd name="T33" fmla="*/ 56 h 237"/>
                  <a:gd name="T34" fmla="*/ 309 w 309"/>
                  <a:gd name="T35" fmla="*/ 64 h 237"/>
                  <a:gd name="T36" fmla="*/ 309 w 309"/>
                  <a:gd name="T37" fmla="*/ 75 h 237"/>
                  <a:gd name="T38" fmla="*/ 305 w 309"/>
                  <a:gd name="T39" fmla="*/ 91 h 237"/>
                  <a:gd name="T40" fmla="*/ 293 w 309"/>
                  <a:gd name="T41" fmla="*/ 106 h 237"/>
                  <a:gd name="T42" fmla="*/ 284 w 309"/>
                  <a:gd name="T43" fmla="*/ 124 h 237"/>
                  <a:gd name="T44" fmla="*/ 285 w 309"/>
                  <a:gd name="T45" fmla="*/ 142 h 237"/>
                  <a:gd name="T46" fmla="*/ 268 w 309"/>
                  <a:gd name="T47" fmla="*/ 152 h 237"/>
                  <a:gd name="T48" fmla="*/ 262 w 309"/>
                  <a:gd name="T49" fmla="*/ 156 h 237"/>
                  <a:gd name="T50" fmla="*/ 244 w 309"/>
                  <a:gd name="T51" fmla="*/ 165 h 237"/>
                  <a:gd name="T52" fmla="*/ 235 w 309"/>
                  <a:gd name="T53" fmla="*/ 197 h 237"/>
                  <a:gd name="T54" fmla="*/ 228 w 309"/>
                  <a:gd name="T55" fmla="*/ 205 h 237"/>
                  <a:gd name="T56" fmla="*/ 228 w 309"/>
                  <a:gd name="T57" fmla="*/ 215 h 237"/>
                  <a:gd name="T58" fmla="*/ 228 w 309"/>
                  <a:gd name="T59" fmla="*/ 225 h 237"/>
                  <a:gd name="T60" fmla="*/ 222 w 309"/>
                  <a:gd name="T61" fmla="*/ 221 h 237"/>
                  <a:gd name="T62" fmla="*/ 202 w 309"/>
                  <a:gd name="T63" fmla="*/ 228 h 237"/>
                  <a:gd name="T64" fmla="*/ 188 w 309"/>
                  <a:gd name="T65" fmla="*/ 235 h 237"/>
                  <a:gd name="T66" fmla="*/ 182 w 309"/>
                  <a:gd name="T67" fmla="*/ 219 h 237"/>
                  <a:gd name="T68" fmla="*/ 174 w 309"/>
                  <a:gd name="T69" fmla="*/ 202 h 237"/>
                  <a:gd name="T70" fmla="*/ 172 w 309"/>
                  <a:gd name="T71" fmla="*/ 184 h 237"/>
                  <a:gd name="T72" fmla="*/ 187 w 309"/>
                  <a:gd name="T73" fmla="*/ 170 h 237"/>
                  <a:gd name="T74" fmla="*/ 198 w 309"/>
                  <a:gd name="T75" fmla="*/ 166 h 237"/>
                  <a:gd name="T76" fmla="*/ 189 w 309"/>
                  <a:gd name="T77" fmla="*/ 158 h 237"/>
                  <a:gd name="T78" fmla="*/ 165 w 309"/>
                  <a:gd name="T79" fmla="*/ 141 h 237"/>
                  <a:gd name="T80" fmla="*/ 163 w 309"/>
                  <a:gd name="T81" fmla="*/ 130 h 237"/>
                  <a:gd name="T82" fmla="*/ 159 w 309"/>
                  <a:gd name="T83" fmla="*/ 119 h 237"/>
                  <a:gd name="T84" fmla="*/ 150 w 309"/>
                  <a:gd name="T85" fmla="*/ 120 h 237"/>
                  <a:gd name="T86" fmla="*/ 137 w 309"/>
                  <a:gd name="T87" fmla="*/ 122 h 237"/>
                  <a:gd name="T88" fmla="*/ 137 w 309"/>
                  <a:gd name="T89" fmla="*/ 131 h 237"/>
                  <a:gd name="T90" fmla="*/ 119 w 309"/>
                  <a:gd name="T91" fmla="*/ 149 h 237"/>
                  <a:gd name="T92" fmla="*/ 107 w 309"/>
                  <a:gd name="T93" fmla="*/ 162 h 237"/>
                  <a:gd name="T94" fmla="*/ 93 w 309"/>
                  <a:gd name="T95" fmla="*/ 170 h 237"/>
                  <a:gd name="T96" fmla="*/ 83 w 309"/>
                  <a:gd name="T97" fmla="*/ 165 h 237"/>
                  <a:gd name="T98" fmla="*/ 80 w 309"/>
                  <a:gd name="T99" fmla="*/ 162 h 237"/>
                  <a:gd name="T100" fmla="*/ 62 w 309"/>
                  <a:gd name="T101" fmla="*/ 166 h 237"/>
                  <a:gd name="T102" fmla="*/ 42 w 309"/>
                  <a:gd name="T103" fmla="*/ 179 h 237"/>
                  <a:gd name="T104" fmla="*/ 38 w 309"/>
                  <a:gd name="T105" fmla="*/ 171 h 237"/>
                  <a:gd name="T106" fmla="*/ 26 w 309"/>
                  <a:gd name="T107" fmla="*/ 138 h 237"/>
                  <a:gd name="T108" fmla="*/ 22 w 309"/>
                  <a:gd name="T109" fmla="*/ 131 h 237"/>
                  <a:gd name="T110" fmla="*/ 4 w 309"/>
                  <a:gd name="T111" fmla="*/ 128 h 237"/>
                  <a:gd name="T112" fmla="*/ 4 w 309"/>
                  <a:gd name="T113" fmla="*/ 120 h 237"/>
                  <a:gd name="T114" fmla="*/ 19 w 309"/>
                  <a:gd name="T115" fmla="*/ 108 h 237"/>
                  <a:gd name="T116" fmla="*/ 54 w 309"/>
                  <a:gd name="T117" fmla="*/ 94 h 237"/>
                  <a:gd name="T118" fmla="*/ 74 w 309"/>
                  <a:gd name="T119" fmla="*/ 89 h 237"/>
                  <a:gd name="T120" fmla="*/ 96 w 309"/>
                  <a:gd name="T121" fmla="*/ 89 h 237"/>
                  <a:gd name="T122" fmla="*/ 126 w 309"/>
                  <a:gd name="T123" fmla="*/ 95 h 237"/>
                  <a:gd name="T124" fmla="*/ 136 w 309"/>
                  <a:gd name="T125" fmla="*/ 8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9" h="237">
                    <a:moveTo>
                      <a:pt x="136" y="89"/>
                    </a:moveTo>
                    <a:lnTo>
                      <a:pt x="138" y="85"/>
                    </a:lnTo>
                    <a:lnTo>
                      <a:pt x="137" y="75"/>
                    </a:lnTo>
                    <a:lnTo>
                      <a:pt x="140" y="72"/>
                    </a:lnTo>
                    <a:lnTo>
                      <a:pt x="144" y="72"/>
                    </a:lnTo>
                    <a:lnTo>
                      <a:pt x="144" y="65"/>
                    </a:lnTo>
                    <a:lnTo>
                      <a:pt x="142" y="61"/>
                    </a:lnTo>
                    <a:lnTo>
                      <a:pt x="143" y="58"/>
                    </a:lnTo>
                    <a:lnTo>
                      <a:pt x="152" y="59"/>
                    </a:lnTo>
                    <a:lnTo>
                      <a:pt x="164" y="55"/>
                    </a:lnTo>
                    <a:lnTo>
                      <a:pt x="163" y="48"/>
                    </a:lnTo>
                    <a:lnTo>
                      <a:pt x="168" y="42"/>
                    </a:lnTo>
                    <a:lnTo>
                      <a:pt x="169" y="33"/>
                    </a:lnTo>
                    <a:lnTo>
                      <a:pt x="169" y="28"/>
                    </a:lnTo>
                    <a:lnTo>
                      <a:pt x="170" y="27"/>
                    </a:lnTo>
                    <a:lnTo>
                      <a:pt x="174" y="19"/>
                    </a:lnTo>
                    <a:lnTo>
                      <a:pt x="174" y="15"/>
                    </a:lnTo>
                    <a:lnTo>
                      <a:pt x="177" y="8"/>
                    </a:lnTo>
                    <a:lnTo>
                      <a:pt x="180" y="8"/>
                    </a:lnTo>
                    <a:lnTo>
                      <a:pt x="182" y="6"/>
                    </a:lnTo>
                    <a:lnTo>
                      <a:pt x="184" y="8"/>
                    </a:lnTo>
                    <a:lnTo>
                      <a:pt x="192" y="4"/>
                    </a:lnTo>
                    <a:lnTo>
                      <a:pt x="191" y="0"/>
                    </a:lnTo>
                    <a:lnTo>
                      <a:pt x="197" y="3"/>
                    </a:lnTo>
                    <a:lnTo>
                      <a:pt x="202" y="4"/>
                    </a:lnTo>
                    <a:lnTo>
                      <a:pt x="204" y="5"/>
                    </a:lnTo>
                    <a:lnTo>
                      <a:pt x="204" y="10"/>
                    </a:lnTo>
                    <a:lnTo>
                      <a:pt x="208" y="19"/>
                    </a:lnTo>
                    <a:lnTo>
                      <a:pt x="215" y="19"/>
                    </a:lnTo>
                    <a:lnTo>
                      <a:pt x="220" y="22"/>
                    </a:lnTo>
                    <a:lnTo>
                      <a:pt x="224" y="21"/>
                    </a:lnTo>
                    <a:lnTo>
                      <a:pt x="228" y="22"/>
                    </a:lnTo>
                    <a:lnTo>
                      <a:pt x="232" y="22"/>
                    </a:lnTo>
                    <a:lnTo>
                      <a:pt x="242" y="13"/>
                    </a:lnTo>
                    <a:lnTo>
                      <a:pt x="247" y="4"/>
                    </a:lnTo>
                    <a:lnTo>
                      <a:pt x="253" y="6"/>
                    </a:lnTo>
                    <a:lnTo>
                      <a:pt x="257" y="10"/>
                    </a:lnTo>
                    <a:lnTo>
                      <a:pt x="264" y="10"/>
                    </a:lnTo>
                    <a:lnTo>
                      <a:pt x="267" y="13"/>
                    </a:lnTo>
                    <a:lnTo>
                      <a:pt x="270" y="11"/>
                    </a:lnTo>
                    <a:lnTo>
                      <a:pt x="274" y="12"/>
                    </a:lnTo>
                    <a:lnTo>
                      <a:pt x="278" y="11"/>
                    </a:lnTo>
                    <a:lnTo>
                      <a:pt x="278" y="21"/>
                    </a:lnTo>
                    <a:lnTo>
                      <a:pt x="277" y="22"/>
                    </a:lnTo>
                    <a:lnTo>
                      <a:pt x="278" y="27"/>
                    </a:lnTo>
                    <a:lnTo>
                      <a:pt x="278" y="33"/>
                    </a:lnTo>
                    <a:lnTo>
                      <a:pt x="285" y="46"/>
                    </a:lnTo>
                    <a:lnTo>
                      <a:pt x="288" y="46"/>
                    </a:lnTo>
                    <a:lnTo>
                      <a:pt x="290" y="44"/>
                    </a:lnTo>
                    <a:lnTo>
                      <a:pt x="297" y="45"/>
                    </a:lnTo>
                    <a:lnTo>
                      <a:pt x="302" y="56"/>
                    </a:lnTo>
                    <a:lnTo>
                      <a:pt x="308" y="60"/>
                    </a:lnTo>
                    <a:lnTo>
                      <a:pt x="308" y="63"/>
                    </a:lnTo>
                    <a:lnTo>
                      <a:pt x="309" y="64"/>
                    </a:lnTo>
                    <a:lnTo>
                      <a:pt x="308" y="69"/>
                    </a:lnTo>
                    <a:lnTo>
                      <a:pt x="309" y="70"/>
                    </a:lnTo>
                    <a:lnTo>
                      <a:pt x="309" y="75"/>
                    </a:lnTo>
                    <a:lnTo>
                      <a:pt x="308" y="77"/>
                    </a:lnTo>
                    <a:lnTo>
                      <a:pt x="307" y="89"/>
                    </a:lnTo>
                    <a:lnTo>
                      <a:pt x="305" y="91"/>
                    </a:lnTo>
                    <a:lnTo>
                      <a:pt x="302" y="91"/>
                    </a:lnTo>
                    <a:lnTo>
                      <a:pt x="300" y="97"/>
                    </a:lnTo>
                    <a:lnTo>
                      <a:pt x="293" y="106"/>
                    </a:lnTo>
                    <a:lnTo>
                      <a:pt x="293" y="112"/>
                    </a:lnTo>
                    <a:lnTo>
                      <a:pt x="284" y="117"/>
                    </a:lnTo>
                    <a:lnTo>
                      <a:pt x="284" y="124"/>
                    </a:lnTo>
                    <a:lnTo>
                      <a:pt x="282" y="130"/>
                    </a:lnTo>
                    <a:lnTo>
                      <a:pt x="288" y="138"/>
                    </a:lnTo>
                    <a:lnTo>
                      <a:pt x="285" y="142"/>
                    </a:lnTo>
                    <a:lnTo>
                      <a:pt x="282" y="143"/>
                    </a:lnTo>
                    <a:lnTo>
                      <a:pt x="275" y="143"/>
                    </a:lnTo>
                    <a:lnTo>
                      <a:pt x="268" y="152"/>
                    </a:lnTo>
                    <a:lnTo>
                      <a:pt x="270" y="159"/>
                    </a:lnTo>
                    <a:lnTo>
                      <a:pt x="264" y="159"/>
                    </a:lnTo>
                    <a:lnTo>
                      <a:pt x="262" y="156"/>
                    </a:lnTo>
                    <a:lnTo>
                      <a:pt x="258" y="157"/>
                    </a:lnTo>
                    <a:lnTo>
                      <a:pt x="256" y="160"/>
                    </a:lnTo>
                    <a:lnTo>
                      <a:pt x="244" y="165"/>
                    </a:lnTo>
                    <a:lnTo>
                      <a:pt x="237" y="166"/>
                    </a:lnTo>
                    <a:lnTo>
                      <a:pt x="240" y="173"/>
                    </a:lnTo>
                    <a:lnTo>
                      <a:pt x="235" y="197"/>
                    </a:lnTo>
                    <a:lnTo>
                      <a:pt x="232" y="200"/>
                    </a:lnTo>
                    <a:lnTo>
                      <a:pt x="230" y="203"/>
                    </a:lnTo>
                    <a:lnTo>
                      <a:pt x="228" y="205"/>
                    </a:lnTo>
                    <a:lnTo>
                      <a:pt x="224" y="207"/>
                    </a:lnTo>
                    <a:lnTo>
                      <a:pt x="224" y="213"/>
                    </a:lnTo>
                    <a:lnTo>
                      <a:pt x="228" y="215"/>
                    </a:lnTo>
                    <a:lnTo>
                      <a:pt x="233" y="218"/>
                    </a:lnTo>
                    <a:lnTo>
                      <a:pt x="235" y="225"/>
                    </a:lnTo>
                    <a:lnTo>
                      <a:pt x="228" y="225"/>
                    </a:lnTo>
                    <a:lnTo>
                      <a:pt x="225" y="222"/>
                    </a:lnTo>
                    <a:lnTo>
                      <a:pt x="222" y="222"/>
                    </a:lnTo>
                    <a:lnTo>
                      <a:pt x="222" y="221"/>
                    </a:lnTo>
                    <a:lnTo>
                      <a:pt x="219" y="219"/>
                    </a:lnTo>
                    <a:lnTo>
                      <a:pt x="214" y="222"/>
                    </a:lnTo>
                    <a:lnTo>
                      <a:pt x="202" y="228"/>
                    </a:lnTo>
                    <a:lnTo>
                      <a:pt x="199" y="236"/>
                    </a:lnTo>
                    <a:lnTo>
                      <a:pt x="192" y="237"/>
                    </a:lnTo>
                    <a:lnTo>
                      <a:pt x="188" y="235"/>
                    </a:lnTo>
                    <a:lnTo>
                      <a:pt x="184" y="234"/>
                    </a:lnTo>
                    <a:lnTo>
                      <a:pt x="182" y="227"/>
                    </a:lnTo>
                    <a:lnTo>
                      <a:pt x="182" y="219"/>
                    </a:lnTo>
                    <a:lnTo>
                      <a:pt x="182" y="214"/>
                    </a:lnTo>
                    <a:lnTo>
                      <a:pt x="180" y="203"/>
                    </a:lnTo>
                    <a:lnTo>
                      <a:pt x="174" y="202"/>
                    </a:lnTo>
                    <a:lnTo>
                      <a:pt x="175" y="197"/>
                    </a:lnTo>
                    <a:lnTo>
                      <a:pt x="172" y="193"/>
                    </a:lnTo>
                    <a:lnTo>
                      <a:pt x="172" y="184"/>
                    </a:lnTo>
                    <a:lnTo>
                      <a:pt x="177" y="179"/>
                    </a:lnTo>
                    <a:lnTo>
                      <a:pt x="177" y="176"/>
                    </a:lnTo>
                    <a:lnTo>
                      <a:pt x="187" y="170"/>
                    </a:lnTo>
                    <a:lnTo>
                      <a:pt x="191" y="170"/>
                    </a:lnTo>
                    <a:lnTo>
                      <a:pt x="195" y="166"/>
                    </a:lnTo>
                    <a:lnTo>
                      <a:pt x="198" y="166"/>
                    </a:lnTo>
                    <a:lnTo>
                      <a:pt x="197" y="158"/>
                    </a:lnTo>
                    <a:lnTo>
                      <a:pt x="193" y="157"/>
                    </a:lnTo>
                    <a:lnTo>
                      <a:pt x="189" y="158"/>
                    </a:lnTo>
                    <a:lnTo>
                      <a:pt x="185" y="157"/>
                    </a:lnTo>
                    <a:lnTo>
                      <a:pt x="175" y="150"/>
                    </a:lnTo>
                    <a:lnTo>
                      <a:pt x="165" y="141"/>
                    </a:lnTo>
                    <a:lnTo>
                      <a:pt x="167" y="136"/>
                    </a:lnTo>
                    <a:lnTo>
                      <a:pt x="163" y="132"/>
                    </a:lnTo>
                    <a:lnTo>
                      <a:pt x="163" y="130"/>
                    </a:lnTo>
                    <a:lnTo>
                      <a:pt x="164" y="126"/>
                    </a:lnTo>
                    <a:lnTo>
                      <a:pt x="159" y="124"/>
                    </a:lnTo>
                    <a:lnTo>
                      <a:pt x="159" y="119"/>
                    </a:lnTo>
                    <a:lnTo>
                      <a:pt x="155" y="118"/>
                    </a:lnTo>
                    <a:lnTo>
                      <a:pt x="154" y="119"/>
                    </a:lnTo>
                    <a:lnTo>
                      <a:pt x="150" y="120"/>
                    </a:lnTo>
                    <a:lnTo>
                      <a:pt x="147" y="120"/>
                    </a:lnTo>
                    <a:lnTo>
                      <a:pt x="140" y="120"/>
                    </a:lnTo>
                    <a:lnTo>
                      <a:pt x="137" y="122"/>
                    </a:lnTo>
                    <a:lnTo>
                      <a:pt x="137" y="124"/>
                    </a:lnTo>
                    <a:lnTo>
                      <a:pt x="134" y="127"/>
                    </a:lnTo>
                    <a:lnTo>
                      <a:pt x="137" y="131"/>
                    </a:lnTo>
                    <a:lnTo>
                      <a:pt x="131" y="142"/>
                    </a:lnTo>
                    <a:lnTo>
                      <a:pt x="122" y="149"/>
                    </a:lnTo>
                    <a:lnTo>
                      <a:pt x="119" y="149"/>
                    </a:lnTo>
                    <a:lnTo>
                      <a:pt x="115" y="147"/>
                    </a:lnTo>
                    <a:lnTo>
                      <a:pt x="114" y="162"/>
                    </a:lnTo>
                    <a:lnTo>
                      <a:pt x="107" y="162"/>
                    </a:lnTo>
                    <a:lnTo>
                      <a:pt x="105" y="163"/>
                    </a:lnTo>
                    <a:lnTo>
                      <a:pt x="99" y="170"/>
                    </a:lnTo>
                    <a:lnTo>
                      <a:pt x="93" y="170"/>
                    </a:lnTo>
                    <a:lnTo>
                      <a:pt x="92" y="174"/>
                    </a:lnTo>
                    <a:lnTo>
                      <a:pt x="89" y="169"/>
                    </a:lnTo>
                    <a:lnTo>
                      <a:pt x="83" y="165"/>
                    </a:lnTo>
                    <a:lnTo>
                      <a:pt x="80" y="168"/>
                    </a:lnTo>
                    <a:lnTo>
                      <a:pt x="77" y="168"/>
                    </a:lnTo>
                    <a:lnTo>
                      <a:pt x="80" y="162"/>
                    </a:lnTo>
                    <a:lnTo>
                      <a:pt x="77" y="158"/>
                    </a:lnTo>
                    <a:lnTo>
                      <a:pt x="74" y="156"/>
                    </a:lnTo>
                    <a:lnTo>
                      <a:pt x="62" y="166"/>
                    </a:lnTo>
                    <a:lnTo>
                      <a:pt x="57" y="165"/>
                    </a:lnTo>
                    <a:lnTo>
                      <a:pt x="50" y="168"/>
                    </a:lnTo>
                    <a:lnTo>
                      <a:pt x="42" y="179"/>
                    </a:lnTo>
                    <a:lnTo>
                      <a:pt x="36" y="177"/>
                    </a:lnTo>
                    <a:lnTo>
                      <a:pt x="36" y="173"/>
                    </a:lnTo>
                    <a:lnTo>
                      <a:pt x="38" y="171"/>
                    </a:lnTo>
                    <a:lnTo>
                      <a:pt x="40" y="165"/>
                    </a:lnTo>
                    <a:lnTo>
                      <a:pt x="37" y="160"/>
                    </a:lnTo>
                    <a:lnTo>
                      <a:pt x="26" y="138"/>
                    </a:lnTo>
                    <a:lnTo>
                      <a:pt x="27" y="135"/>
                    </a:lnTo>
                    <a:lnTo>
                      <a:pt x="26" y="133"/>
                    </a:lnTo>
                    <a:lnTo>
                      <a:pt x="22" y="131"/>
                    </a:lnTo>
                    <a:lnTo>
                      <a:pt x="18" y="132"/>
                    </a:lnTo>
                    <a:lnTo>
                      <a:pt x="4" y="132"/>
                    </a:lnTo>
                    <a:lnTo>
                      <a:pt x="4" y="128"/>
                    </a:lnTo>
                    <a:lnTo>
                      <a:pt x="0" y="124"/>
                    </a:lnTo>
                    <a:lnTo>
                      <a:pt x="2" y="122"/>
                    </a:lnTo>
                    <a:lnTo>
                      <a:pt x="4" y="120"/>
                    </a:lnTo>
                    <a:lnTo>
                      <a:pt x="14" y="118"/>
                    </a:lnTo>
                    <a:lnTo>
                      <a:pt x="17" y="114"/>
                    </a:lnTo>
                    <a:lnTo>
                      <a:pt x="19" y="108"/>
                    </a:lnTo>
                    <a:lnTo>
                      <a:pt x="39" y="99"/>
                    </a:lnTo>
                    <a:lnTo>
                      <a:pt x="46" y="99"/>
                    </a:lnTo>
                    <a:lnTo>
                      <a:pt x="54" y="94"/>
                    </a:lnTo>
                    <a:lnTo>
                      <a:pt x="58" y="89"/>
                    </a:lnTo>
                    <a:lnTo>
                      <a:pt x="62" y="87"/>
                    </a:lnTo>
                    <a:lnTo>
                      <a:pt x="74" y="89"/>
                    </a:lnTo>
                    <a:lnTo>
                      <a:pt x="82" y="88"/>
                    </a:lnTo>
                    <a:lnTo>
                      <a:pt x="88" y="89"/>
                    </a:lnTo>
                    <a:lnTo>
                      <a:pt x="96" y="89"/>
                    </a:lnTo>
                    <a:lnTo>
                      <a:pt x="110" y="95"/>
                    </a:lnTo>
                    <a:lnTo>
                      <a:pt x="123" y="94"/>
                    </a:lnTo>
                    <a:lnTo>
                      <a:pt x="126" y="95"/>
                    </a:lnTo>
                    <a:lnTo>
                      <a:pt x="130" y="94"/>
                    </a:lnTo>
                    <a:lnTo>
                      <a:pt x="133" y="90"/>
                    </a:lnTo>
                    <a:lnTo>
                      <a:pt x="136"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 name="Freeform 85"/>
              <p:cNvSpPr>
                <a:spLocks/>
              </p:cNvSpPr>
              <p:nvPr/>
            </p:nvSpPr>
            <p:spPr bwMode="auto">
              <a:xfrm>
                <a:off x="3252788" y="3144838"/>
                <a:ext cx="490538" cy="376237"/>
              </a:xfrm>
              <a:custGeom>
                <a:avLst/>
                <a:gdLst>
                  <a:gd name="T0" fmla="*/ 137 w 309"/>
                  <a:gd name="T1" fmla="*/ 75 h 237"/>
                  <a:gd name="T2" fmla="*/ 144 w 309"/>
                  <a:gd name="T3" fmla="*/ 65 h 237"/>
                  <a:gd name="T4" fmla="*/ 152 w 309"/>
                  <a:gd name="T5" fmla="*/ 59 h 237"/>
                  <a:gd name="T6" fmla="*/ 168 w 309"/>
                  <a:gd name="T7" fmla="*/ 42 h 237"/>
                  <a:gd name="T8" fmla="*/ 170 w 309"/>
                  <a:gd name="T9" fmla="*/ 27 h 237"/>
                  <a:gd name="T10" fmla="*/ 177 w 309"/>
                  <a:gd name="T11" fmla="*/ 8 h 237"/>
                  <a:gd name="T12" fmla="*/ 184 w 309"/>
                  <a:gd name="T13" fmla="*/ 8 h 237"/>
                  <a:gd name="T14" fmla="*/ 197 w 309"/>
                  <a:gd name="T15" fmla="*/ 3 h 237"/>
                  <a:gd name="T16" fmla="*/ 204 w 309"/>
                  <a:gd name="T17" fmla="*/ 10 h 237"/>
                  <a:gd name="T18" fmla="*/ 220 w 309"/>
                  <a:gd name="T19" fmla="*/ 22 h 237"/>
                  <a:gd name="T20" fmla="*/ 232 w 309"/>
                  <a:gd name="T21" fmla="*/ 22 h 237"/>
                  <a:gd name="T22" fmla="*/ 253 w 309"/>
                  <a:gd name="T23" fmla="*/ 6 h 237"/>
                  <a:gd name="T24" fmla="*/ 267 w 309"/>
                  <a:gd name="T25" fmla="*/ 13 h 237"/>
                  <a:gd name="T26" fmla="*/ 278 w 309"/>
                  <a:gd name="T27" fmla="*/ 11 h 237"/>
                  <a:gd name="T28" fmla="*/ 278 w 309"/>
                  <a:gd name="T29" fmla="*/ 27 h 237"/>
                  <a:gd name="T30" fmla="*/ 288 w 309"/>
                  <a:gd name="T31" fmla="*/ 46 h 237"/>
                  <a:gd name="T32" fmla="*/ 302 w 309"/>
                  <a:gd name="T33" fmla="*/ 56 h 237"/>
                  <a:gd name="T34" fmla="*/ 309 w 309"/>
                  <a:gd name="T35" fmla="*/ 64 h 237"/>
                  <a:gd name="T36" fmla="*/ 309 w 309"/>
                  <a:gd name="T37" fmla="*/ 75 h 237"/>
                  <a:gd name="T38" fmla="*/ 305 w 309"/>
                  <a:gd name="T39" fmla="*/ 91 h 237"/>
                  <a:gd name="T40" fmla="*/ 293 w 309"/>
                  <a:gd name="T41" fmla="*/ 106 h 237"/>
                  <a:gd name="T42" fmla="*/ 284 w 309"/>
                  <a:gd name="T43" fmla="*/ 124 h 237"/>
                  <a:gd name="T44" fmla="*/ 285 w 309"/>
                  <a:gd name="T45" fmla="*/ 142 h 237"/>
                  <a:gd name="T46" fmla="*/ 268 w 309"/>
                  <a:gd name="T47" fmla="*/ 152 h 237"/>
                  <a:gd name="T48" fmla="*/ 262 w 309"/>
                  <a:gd name="T49" fmla="*/ 156 h 237"/>
                  <a:gd name="T50" fmla="*/ 244 w 309"/>
                  <a:gd name="T51" fmla="*/ 165 h 237"/>
                  <a:gd name="T52" fmla="*/ 235 w 309"/>
                  <a:gd name="T53" fmla="*/ 197 h 237"/>
                  <a:gd name="T54" fmla="*/ 228 w 309"/>
                  <a:gd name="T55" fmla="*/ 205 h 237"/>
                  <a:gd name="T56" fmla="*/ 228 w 309"/>
                  <a:gd name="T57" fmla="*/ 215 h 237"/>
                  <a:gd name="T58" fmla="*/ 228 w 309"/>
                  <a:gd name="T59" fmla="*/ 225 h 237"/>
                  <a:gd name="T60" fmla="*/ 222 w 309"/>
                  <a:gd name="T61" fmla="*/ 221 h 237"/>
                  <a:gd name="T62" fmla="*/ 202 w 309"/>
                  <a:gd name="T63" fmla="*/ 228 h 237"/>
                  <a:gd name="T64" fmla="*/ 188 w 309"/>
                  <a:gd name="T65" fmla="*/ 235 h 237"/>
                  <a:gd name="T66" fmla="*/ 182 w 309"/>
                  <a:gd name="T67" fmla="*/ 219 h 237"/>
                  <a:gd name="T68" fmla="*/ 174 w 309"/>
                  <a:gd name="T69" fmla="*/ 202 h 237"/>
                  <a:gd name="T70" fmla="*/ 172 w 309"/>
                  <a:gd name="T71" fmla="*/ 184 h 237"/>
                  <a:gd name="T72" fmla="*/ 187 w 309"/>
                  <a:gd name="T73" fmla="*/ 170 h 237"/>
                  <a:gd name="T74" fmla="*/ 198 w 309"/>
                  <a:gd name="T75" fmla="*/ 166 h 237"/>
                  <a:gd name="T76" fmla="*/ 189 w 309"/>
                  <a:gd name="T77" fmla="*/ 158 h 237"/>
                  <a:gd name="T78" fmla="*/ 165 w 309"/>
                  <a:gd name="T79" fmla="*/ 141 h 237"/>
                  <a:gd name="T80" fmla="*/ 163 w 309"/>
                  <a:gd name="T81" fmla="*/ 130 h 237"/>
                  <a:gd name="T82" fmla="*/ 159 w 309"/>
                  <a:gd name="T83" fmla="*/ 119 h 237"/>
                  <a:gd name="T84" fmla="*/ 150 w 309"/>
                  <a:gd name="T85" fmla="*/ 120 h 237"/>
                  <a:gd name="T86" fmla="*/ 137 w 309"/>
                  <a:gd name="T87" fmla="*/ 122 h 237"/>
                  <a:gd name="T88" fmla="*/ 137 w 309"/>
                  <a:gd name="T89" fmla="*/ 131 h 237"/>
                  <a:gd name="T90" fmla="*/ 119 w 309"/>
                  <a:gd name="T91" fmla="*/ 149 h 237"/>
                  <a:gd name="T92" fmla="*/ 107 w 309"/>
                  <a:gd name="T93" fmla="*/ 162 h 237"/>
                  <a:gd name="T94" fmla="*/ 93 w 309"/>
                  <a:gd name="T95" fmla="*/ 170 h 237"/>
                  <a:gd name="T96" fmla="*/ 83 w 309"/>
                  <a:gd name="T97" fmla="*/ 165 h 237"/>
                  <a:gd name="T98" fmla="*/ 80 w 309"/>
                  <a:gd name="T99" fmla="*/ 162 h 237"/>
                  <a:gd name="T100" fmla="*/ 62 w 309"/>
                  <a:gd name="T101" fmla="*/ 166 h 237"/>
                  <a:gd name="T102" fmla="*/ 42 w 309"/>
                  <a:gd name="T103" fmla="*/ 179 h 237"/>
                  <a:gd name="T104" fmla="*/ 38 w 309"/>
                  <a:gd name="T105" fmla="*/ 171 h 237"/>
                  <a:gd name="T106" fmla="*/ 26 w 309"/>
                  <a:gd name="T107" fmla="*/ 138 h 237"/>
                  <a:gd name="T108" fmla="*/ 22 w 309"/>
                  <a:gd name="T109" fmla="*/ 131 h 237"/>
                  <a:gd name="T110" fmla="*/ 4 w 309"/>
                  <a:gd name="T111" fmla="*/ 128 h 237"/>
                  <a:gd name="T112" fmla="*/ 4 w 309"/>
                  <a:gd name="T113" fmla="*/ 120 h 237"/>
                  <a:gd name="T114" fmla="*/ 19 w 309"/>
                  <a:gd name="T115" fmla="*/ 108 h 237"/>
                  <a:gd name="T116" fmla="*/ 54 w 309"/>
                  <a:gd name="T117" fmla="*/ 94 h 237"/>
                  <a:gd name="T118" fmla="*/ 74 w 309"/>
                  <a:gd name="T119" fmla="*/ 89 h 237"/>
                  <a:gd name="T120" fmla="*/ 96 w 309"/>
                  <a:gd name="T121" fmla="*/ 89 h 237"/>
                  <a:gd name="T122" fmla="*/ 126 w 309"/>
                  <a:gd name="T123" fmla="*/ 95 h 237"/>
                  <a:gd name="T124" fmla="*/ 136 w 309"/>
                  <a:gd name="T125" fmla="*/ 8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9" h="237">
                    <a:moveTo>
                      <a:pt x="136" y="89"/>
                    </a:moveTo>
                    <a:lnTo>
                      <a:pt x="138" y="85"/>
                    </a:lnTo>
                    <a:lnTo>
                      <a:pt x="137" y="75"/>
                    </a:lnTo>
                    <a:lnTo>
                      <a:pt x="140" y="72"/>
                    </a:lnTo>
                    <a:lnTo>
                      <a:pt x="144" y="72"/>
                    </a:lnTo>
                    <a:lnTo>
                      <a:pt x="144" y="65"/>
                    </a:lnTo>
                    <a:lnTo>
                      <a:pt x="142" y="61"/>
                    </a:lnTo>
                    <a:lnTo>
                      <a:pt x="143" y="58"/>
                    </a:lnTo>
                    <a:lnTo>
                      <a:pt x="152" y="59"/>
                    </a:lnTo>
                    <a:lnTo>
                      <a:pt x="164" y="55"/>
                    </a:lnTo>
                    <a:lnTo>
                      <a:pt x="163" y="48"/>
                    </a:lnTo>
                    <a:lnTo>
                      <a:pt x="168" y="42"/>
                    </a:lnTo>
                    <a:lnTo>
                      <a:pt x="169" y="33"/>
                    </a:lnTo>
                    <a:lnTo>
                      <a:pt x="169" y="28"/>
                    </a:lnTo>
                    <a:lnTo>
                      <a:pt x="170" y="27"/>
                    </a:lnTo>
                    <a:lnTo>
                      <a:pt x="174" y="19"/>
                    </a:lnTo>
                    <a:lnTo>
                      <a:pt x="174" y="15"/>
                    </a:lnTo>
                    <a:lnTo>
                      <a:pt x="177" y="8"/>
                    </a:lnTo>
                    <a:lnTo>
                      <a:pt x="180" y="8"/>
                    </a:lnTo>
                    <a:lnTo>
                      <a:pt x="182" y="6"/>
                    </a:lnTo>
                    <a:lnTo>
                      <a:pt x="184" y="8"/>
                    </a:lnTo>
                    <a:lnTo>
                      <a:pt x="192" y="4"/>
                    </a:lnTo>
                    <a:lnTo>
                      <a:pt x="191" y="0"/>
                    </a:lnTo>
                    <a:lnTo>
                      <a:pt x="197" y="3"/>
                    </a:lnTo>
                    <a:lnTo>
                      <a:pt x="202" y="4"/>
                    </a:lnTo>
                    <a:lnTo>
                      <a:pt x="204" y="5"/>
                    </a:lnTo>
                    <a:lnTo>
                      <a:pt x="204" y="10"/>
                    </a:lnTo>
                    <a:lnTo>
                      <a:pt x="208" y="19"/>
                    </a:lnTo>
                    <a:lnTo>
                      <a:pt x="215" y="19"/>
                    </a:lnTo>
                    <a:lnTo>
                      <a:pt x="220" y="22"/>
                    </a:lnTo>
                    <a:lnTo>
                      <a:pt x="224" y="21"/>
                    </a:lnTo>
                    <a:lnTo>
                      <a:pt x="228" y="22"/>
                    </a:lnTo>
                    <a:lnTo>
                      <a:pt x="232" y="22"/>
                    </a:lnTo>
                    <a:lnTo>
                      <a:pt x="242" y="13"/>
                    </a:lnTo>
                    <a:lnTo>
                      <a:pt x="247" y="4"/>
                    </a:lnTo>
                    <a:lnTo>
                      <a:pt x="253" y="6"/>
                    </a:lnTo>
                    <a:lnTo>
                      <a:pt x="257" y="10"/>
                    </a:lnTo>
                    <a:lnTo>
                      <a:pt x="264" y="10"/>
                    </a:lnTo>
                    <a:lnTo>
                      <a:pt x="267" y="13"/>
                    </a:lnTo>
                    <a:lnTo>
                      <a:pt x="270" y="11"/>
                    </a:lnTo>
                    <a:lnTo>
                      <a:pt x="274" y="12"/>
                    </a:lnTo>
                    <a:lnTo>
                      <a:pt x="278" y="11"/>
                    </a:lnTo>
                    <a:lnTo>
                      <a:pt x="278" y="21"/>
                    </a:lnTo>
                    <a:lnTo>
                      <a:pt x="277" y="22"/>
                    </a:lnTo>
                    <a:lnTo>
                      <a:pt x="278" y="27"/>
                    </a:lnTo>
                    <a:lnTo>
                      <a:pt x="278" y="33"/>
                    </a:lnTo>
                    <a:lnTo>
                      <a:pt x="285" y="46"/>
                    </a:lnTo>
                    <a:lnTo>
                      <a:pt x="288" y="46"/>
                    </a:lnTo>
                    <a:lnTo>
                      <a:pt x="290" y="44"/>
                    </a:lnTo>
                    <a:lnTo>
                      <a:pt x="297" y="45"/>
                    </a:lnTo>
                    <a:lnTo>
                      <a:pt x="302" y="56"/>
                    </a:lnTo>
                    <a:lnTo>
                      <a:pt x="308" y="60"/>
                    </a:lnTo>
                    <a:lnTo>
                      <a:pt x="308" y="63"/>
                    </a:lnTo>
                    <a:lnTo>
                      <a:pt x="309" y="64"/>
                    </a:lnTo>
                    <a:lnTo>
                      <a:pt x="308" y="69"/>
                    </a:lnTo>
                    <a:lnTo>
                      <a:pt x="309" y="70"/>
                    </a:lnTo>
                    <a:lnTo>
                      <a:pt x="309" y="75"/>
                    </a:lnTo>
                    <a:lnTo>
                      <a:pt x="308" y="77"/>
                    </a:lnTo>
                    <a:lnTo>
                      <a:pt x="307" y="89"/>
                    </a:lnTo>
                    <a:lnTo>
                      <a:pt x="305" y="91"/>
                    </a:lnTo>
                    <a:lnTo>
                      <a:pt x="302" y="91"/>
                    </a:lnTo>
                    <a:lnTo>
                      <a:pt x="300" y="97"/>
                    </a:lnTo>
                    <a:lnTo>
                      <a:pt x="293" y="106"/>
                    </a:lnTo>
                    <a:lnTo>
                      <a:pt x="293" y="112"/>
                    </a:lnTo>
                    <a:lnTo>
                      <a:pt x="284" y="117"/>
                    </a:lnTo>
                    <a:lnTo>
                      <a:pt x="284" y="124"/>
                    </a:lnTo>
                    <a:lnTo>
                      <a:pt x="282" y="130"/>
                    </a:lnTo>
                    <a:lnTo>
                      <a:pt x="288" y="138"/>
                    </a:lnTo>
                    <a:lnTo>
                      <a:pt x="285" y="142"/>
                    </a:lnTo>
                    <a:lnTo>
                      <a:pt x="282" y="143"/>
                    </a:lnTo>
                    <a:lnTo>
                      <a:pt x="275" y="143"/>
                    </a:lnTo>
                    <a:lnTo>
                      <a:pt x="268" y="152"/>
                    </a:lnTo>
                    <a:lnTo>
                      <a:pt x="270" y="159"/>
                    </a:lnTo>
                    <a:lnTo>
                      <a:pt x="264" y="159"/>
                    </a:lnTo>
                    <a:lnTo>
                      <a:pt x="262" y="156"/>
                    </a:lnTo>
                    <a:lnTo>
                      <a:pt x="258" y="157"/>
                    </a:lnTo>
                    <a:lnTo>
                      <a:pt x="256" y="160"/>
                    </a:lnTo>
                    <a:lnTo>
                      <a:pt x="244" y="165"/>
                    </a:lnTo>
                    <a:lnTo>
                      <a:pt x="237" y="166"/>
                    </a:lnTo>
                    <a:lnTo>
                      <a:pt x="240" y="173"/>
                    </a:lnTo>
                    <a:lnTo>
                      <a:pt x="235" y="197"/>
                    </a:lnTo>
                    <a:lnTo>
                      <a:pt x="232" y="200"/>
                    </a:lnTo>
                    <a:lnTo>
                      <a:pt x="230" y="203"/>
                    </a:lnTo>
                    <a:lnTo>
                      <a:pt x="228" y="205"/>
                    </a:lnTo>
                    <a:lnTo>
                      <a:pt x="224" y="207"/>
                    </a:lnTo>
                    <a:lnTo>
                      <a:pt x="224" y="213"/>
                    </a:lnTo>
                    <a:lnTo>
                      <a:pt x="228" y="215"/>
                    </a:lnTo>
                    <a:lnTo>
                      <a:pt x="233" y="218"/>
                    </a:lnTo>
                    <a:lnTo>
                      <a:pt x="235" y="225"/>
                    </a:lnTo>
                    <a:lnTo>
                      <a:pt x="228" y="225"/>
                    </a:lnTo>
                    <a:lnTo>
                      <a:pt x="225" y="222"/>
                    </a:lnTo>
                    <a:lnTo>
                      <a:pt x="222" y="222"/>
                    </a:lnTo>
                    <a:lnTo>
                      <a:pt x="222" y="221"/>
                    </a:lnTo>
                    <a:lnTo>
                      <a:pt x="219" y="219"/>
                    </a:lnTo>
                    <a:lnTo>
                      <a:pt x="214" y="222"/>
                    </a:lnTo>
                    <a:lnTo>
                      <a:pt x="202" y="228"/>
                    </a:lnTo>
                    <a:lnTo>
                      <a:pt x="199" y="236"/>
                    </a:lnTo>
                    <a:lnTo>
                      <a:pt x="192" y="237"/>
                    </a:lnTo>
                    <a:lnTo>
                      <a:pt x="188" y="235"/>
                    </a:lnTo>
                    <a:lnTo>
                      <a:pt x="184" y="234"/>
                    </a:lnTo>
                    <a:lnTo>
                      <a:pt x="182" y="227"/>
                    </a:lnTo>
                    <a:lnTo>
                      <a:pt x="182" y="219"/>
                    </a:lnTo>
                    <a:lnTo>
                      <a:pt x="182" y="214"/>
                    </a:lnTo>
                    <a:lnTo>
                      <a:pt x="180" y="203"/>
                    </a:lnTo>
                    <a:lnTo>
                      <a:pt x="174" y="202"/>
                    </a:lnTo>
                    <a:lnTo>
                      <a:pt x="175" y="197"/>
                    </a:lnTo>
                    <a:lnTo>
                      <a:pt x="172" y="193"/>
                    </a:lnTo>
                    <a:lnTo>
                      <a:pt x="172" y="184"/>
                    </a:lnTo>
                    <a:lnTo>
                      <a:pt x="177" y="179"/>
                    </a:lnTo>
                    <a:lnTo>
                      <a:pt x="177" y="176"/>
                    </a:lnTo>
                    <a:lnTo>
                      <a:pt x="187" y="170"/>
                    </a:lnTo>
                    <a:lnTo>
                      <a:pt x="191" y="170"/>
                    </a:lnTo>
                    <a:lnTo>
                      <a:pt x="195" y="166"/>
                    </a:lnTo>
                    <a:lnTo>
                      <a:pt x="198" y="166"/>
                    </a:lnTo>
                    <a:lnTo>
                      <a:pt x="197" y="158"/>
                    </a:lnTo>
                    <a:lnTo>
                      <a:pt x="193" y="157"/>
                    </a:lnTo>
                    <a:lnTo>
                      <a:pt x="189" y="158"/>
                    </a:lnTo>
                    <a:lnTo>
                      <a:pt x="185" y="157"/>
                    </a:lnTo>
                    <a:lnTo>
                      <a:pt x="175" y="150"/>
                    </a:lnTo>
                    <a:lnTo>
                      <a:pt x="165" y="141"/>
                    </a:lnTo>
                    <a:lnTo>
                      <a:pt x="167" y="136"/>
                    </a:lnTo>
                    <a:lnTo>
                      <a:pt x="163" y="132"/>
                    </a:lnTo>
                    <a:lnTo>
                      <a:pt x="163" y="130"/>
                    </a:lnTo>
                    <a:lnTo>
                      <a:pt x="164" y="126"/>
                    </a:lnTo>
                    <a:lnTo>
                      <a:pt x="159" y="124"/>
                    </a:lnTo>
                    <a:lnTo>
                      <a:pt x="159" y="119"/>
                    </a:lnTo>
                    <a:lnTo>
                      <a:pt x="155" y="118"/>
                    </a:lnTo>
                    <a:lnTo>
                      <a:pt x="154" y="119"/>
                    </a:lnTo>
                    <a:lnTo>
                      <a:pt x="150" y="120"/>
                    </a:lnTo>
                    <a:lnTo>
                      <a:pt x="147" y="120"/>
                    </a:lnTo>
                    <a:lnTo>
                      <a:pt x="140" y="120"/>
                    </a:lnTo>
                    <a:lnTo>
                      <a:pt x="137" y="122"/>
                    </a:lnTo>
                    <a:lnTo>
                      <a:pt x="137" y="124"/>
                    </a:lnTo>
                    <a:lnTo>
                      <a:pt x="134" y="127"/>
                    </a:lnTo>
                    <a:lnTo>
                      <a:pt x="137" y="131"/>
                    </a:lnTo>
                    <a:lnTo>
                      <a:pt x="131" y="142"/>
                    </a:lnTo>
                    <a:lnTo>
                      <a:pt x="122" y="149"/>
                    </a:lnTo>
                    <a:lnTo>
                      <a:pt x="119" y="149"/>
                    </a:lnTo>
                    <a:lnTo>
                      <a:pt x="115" y="147"/>
                    </a:lnTo>
                    <a:lnTo>
                      <a:pt x="114" y="162"/>
                    </a:lnTo>
                    <a:lnTo>
                      <a:pt x="107" y="162"/>
                    </a:lnTo>
                    <a:lnTo>
                      <a:pt x="105" y="163"/>
                    </a:lnTo>
                    <a:lnTo>
                      <a:pt x="99" y="170"/>
                    </a:lnTo>
                    <a:lnTo>
                      <a:pt x="93" y="170"/>
                    </a:lnTo>
                    <a:lnTo>
                      <a:pt x="92" y="174"/>
                    </a:lnTo>
                    <a:lnTo>
                      <a:pt x="89" y="169"/>
                    </a:lnTo>
                    <a:lnTo>
                      <a:pt x="83" y="165"/>
                    </a:lnTo>
                    <a:lnTo>
                      <a:pt x="80" y="168"/>
                    </a:lnTo>
                    <a:lnTo>
                      <a:pt x="77" y="168"/>
                    </a:lnTo>
                    <a:lnTo>
                      <a:pt x="80" y="162"/>
                    </a:lnTo>
                    <a:lnTo>
                      <a:pt x="77" y="158"/>
                    </a:lnTo>
                    <a:lnTo>
                      <a:pt x="74" y="156"/>
                    </a:lnTo>
                    <a:lnTo>
                      <a:pt x="62" y="166"/>
                    </a:lnTo>
                    <a:lnTo>
                      <a:pt x="57" y="165"/>
                    </a:lnTo>
                    <a:lnTo>
                      <a:pt x="50" y="168"/>
                    </a:lnTo>
                    <a:lnTo>
                      <a:pt x="42" y="179"/>
                    </a:lnTo>
                    <a:lnTo>
                      <a:pt x="36" y="177"/>
                    </a:lnTo>
                    <a:lnTo>
                      <a:pt x="36" y="173"/>
                    </a:lnTo>
                    <a:lnTo>
                      <a:pt x="38" y="171"/>
                    </a:lnTo>
                    <a:lnTo>
                      <a:pt x="40" y="165"/>
                    </a:lnTo>
                    <a:lnTo>
                      <a:pt x="37" y="160"/>
                    </a:lnTo>
                    <a:lnTo>
                      <a:pt x="26" y="138"/>
                    </a:lnTo>
                    <a:lnTo>
                      <a:pt x="27" y="135"/>
                    </a:lnTo>
                    <a:lnTo>
                      <a:pt x="26" y="133"/>
                    </a:lnTo>
                    <a:lnTo>
                      <a:pt x="22" y="131"/>
                    </a:lnTo>
                    <a:lnTo>
                      <a:pt x="18" y="132"/>
                    </a:lnTo>
                    <a:lnTo>
                      <a:pt x="4" y="132"/>
                    </a:lnTo>
                    <a:lnTo>
                      <a:pt x="4" y="128"/>
                    </a:lnTo>
                    <a:lnTo>
                      <a:pt x="0" y="124"/>
                    </a:lnTo>
                    <a:lnTo>
                      <a:pt x="2" y="122"/>
                    </a:lnTo>
                    <a:lnTo>
                      <a:pt x="4" y="120"/>
                    </a:lnTo>
                    <a:lnTo>
                      <a:pt x="14" y="118"/>
                    </a:lnTo>
                    <a:lnTo>
                      <a:pt x="17" y="114"/>
                    </a:lnTo>
                    <a:lnTo>
                      <a:pt x="19" y="108"/>
                    </a:lnTo>
                    <a:lnTo>
                      <a:pt x="39" y="99"/>
                    </a:lnTo>
                    <a:lnTo>
                      <a:pt x="46" y="99"/>
                    </a:lnTo>
                    <a:lnTo>
                      <a:pt x="54" y="94"/>
                    </a:lnTo>
                    <a:lnTo>
                      <a:pt x="58" y="89"/>
                    </a:lnTo>
                    <a:lnTo>
                      <a:pt x="62" y="87"/>
                    </a:lnTo>
                    <a:lnTo>
                      <a:pt x="74" y="89"/>
                    </a:lnTo>
                    <a:lnTo>
                      <a:pt x="82" y="88"/>
                    </a:lnTo>
                    <a:lnTo>
                      <a:pt x="88" y="89"/>
                    </a:lnTo>
                    <a:lnTo>
                      <a:pt x="96" y="89"/>
                    </a:lnTo>
                    <a:lnTo>
                      <a:pt x="110" y="95"/>
                    </a:lnTo>
                    <a:lnTo>
                      <a:pt x="123" y="94"/>
                    </a:lnTo>
                    <a:lnTo>
                      <a:pt x="126" y="95"/>
                    </a:lnTo>
                    <a:lnTo>
                      <a:pt x="130" y="94"/>
                    </a:lnTo>
                    <a:lnTo>
                      <a:pt x="133" y="90"/>
                    </a:lnTo>
                    <a:lnTo>
                      <a:pt x="136" y="89"/>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 name="Freeform 86"/>
              <p:cNvSpPr>
                <a:spLocks/>
              </p:cNvSpPr>
              <p:nvPr/>
            </p:nvSpPr>
            <p:spPr bwMode="auto">
              <a:xfrm>
                <a:off x="3559176" y="5532438"/>
                <a:ext cx="817563" cy="731837"/>
              </a:xfrm>
              <a:custGeom>
                <a:avLst/>
                <a:gdLst>
                  <a:gd name="T0" fmla="*/ 57 w 515"/>
                  <a:gd name="T1" fmla="*/ 444 h 461"/>
                  <a:gd name="T2" fmla="*/ 42 w 515"/>
                  <a:gd name="T3" fmla="*/ 415 h 461"/>
                  <a:gd name="T4" fmla="*/ 34 w 515"/>
                  <a:gd name="T5" fmla="*/ 409 h 461"/>
                  <a:gd name="T6" fmla="*/ 10 w 515"/>
                  <a:gd name="T7" fmla="*/ 396 h 461"/>
                  <a:gd name="T8" fmla="*/ 13 w 515"/>
                  <a:gd name="T9" fmla="*/ 356 h 461"/>
                  <a:gd name="T10" fmla="*/ 39 w 515"/>
                  <a:gd name="T11" fmla="*/ 335 h 461"/>
                  <a:gd name="T12" fmla="*/ 52 w 515"/>
                  <a:gd name="T13" fmla="*/ 317 h 461"/>
                  <a:gd name="T14" fmla="*/ 77 w 515"/>
                  <a:gd name="T15" fmla="*/ 315 h 461"/>
                  <a:gd name="T16" fmla="*/ 99 w 515"/>
                  <a:gd name="T17" fmla="*/ 294 h 461"/>
                  <a:gd name="T18" fmla="*/ 99 w 515"/>
                  <a:gd name="T19" fmla="*/ 276 h 461"/>
                  <a:gd name="T20" fmla="*/ 105 w 515"/>
                  <a:gd name="T21" fmla="*/ 257 h 461"/>
                  <a:gd name="T22" fmla="*/ 113 w 515"/>
                  <a:gd name="T23" fmla="*/ 244 h 461"/>
                  <a:gd name="T24" fmla="*/ 116 w 515"/>
                  <a:gd name="T25" fmla="*/ 216 h 461"/>
                  <a:gd name="T26" fmla="*/ 117 w 515"/>
                  <a:gd name="T27" fmla="*/ 190 h 461"/>
                  <a:gd name="T28" fmla="*/ 114 w 515"/>
                  <a:gd name="T29" fmla="*/ 162 h 461"/>
                  <a:gd name="T30" fmla="*/ 96 w 515"/>
                  <a:gd name="T31" fmla="*/ 150 h 461"/>
                  <a:gd name="T32" fmla="*/ 113 w 515"/>
                  <a:gd name="T33" fmla="*/ 123 h 461"/>
                  <a:gd name="T34" fmla="*/ 132 w 515"/>
                  <a:gd name="T35" fmla="*/ 106 h 461"/>
                  <a:gd name="T36" fmla="*/ 143 w 515"/>
                  <a:gd name="T37" fmla="*/ 92 h 461"/>
                  <a:gd name="T38" fmla="*/ 160 w 515"/>
                  <a:gd name="T39" fmla="*/ 72 h 461"/>
                  <a:gd name="T40" fmla="*/ 169 w 515"/>
                  <a:gd name="T41" fmla="*/ 50 h 461"/>
                  <a:gd name="T42" fmla="*/ 185 w 515"/>
                  <a:gd name="T43" fmla="*/ 28 h 461"/>
                  <a:gd name="T44" fmla="*/ 205 w 515"/>
                  <a:gd name="T45" fmla="*/ 6 h 461"/>
                  <a:gd name="T46" fmla="*/ 217 w 515"/>
                  <a:gd name="T47" fmla="*/ 1 h 461"/>
                  <a:gd name="T48" fmla="*/ 237 w 515"/>
                  <a:gd name="T49" fmla="*/ 6 h 461"/>
                  <a:gd name="T50" fmla="*/ 252 w 515"/>
                  <a:gd name="T51" fmla="*/ 12 h 461"/>
                  <a:gd name="T52" fmla="*/ 259 w 515"/>
                  <a:gd name="T53" fmla="*/ 12 h 461"/>
                  <a:gd name="T54" fmla="*/ 270 w 515"/>
                  <a:gd name="T55" fmla="*/ 25 h 461"/>
                  <a:gd name="T56" fmla="*/ 279 w 515"/>
                  <a:gd name="T57" fmla="*/ 47 h 461"/>
                  <a:gd name="T58" fmla="*/ 269 w 515"/>
                  <a:gd name="T59" fmla="*/ 76 h 461"/>
                  <a:gd name="T60" fmla="*/ 281 w 515"/>
                  <a:gd name="T61" fmla="*/ 92 h 461"/>
                  <a:gd name="T62" fmla="*/ 292 w 515"/>
                  <a:gd name="T63" fmla="*/ 102 h 461"/>
                  <a:gd name="T64" fmla="*/ 319 w 515"/>
                  <a:gd name="T65" fmla="*/ 126 h 461"/>
                  <a:gd name="T66" fmla="*/ 339 w 515"/>
                  <a:gd name="T67" fmla="*/ 130 h 461"/>
                  <a:gd name="T68" fmla="*/ 346 w 515"/>
                  <a:gd name="T69" fmla="*/ 144 h 461"/>
                  <a:gd name="T70" fmla="*/ 360 w 515"/>
                  <a:gd name="T71" fmla="*/ 158 h 461"/>
                  <a:gd name="T72" fmla="*/ 376 w 515"/>
                  <a:gd name="T73" fmla="*/ 158 h 461"/>
                  <a:gd name="T74" fmla="*/ 396 w 515"/>
                  <a:gd name="T75" fmla="*/ 174 h 461"/>
                  <a:gd name="T76" fmla="*/ 428 w 515"/>
                  <a:gd name="T77" fmla="*/ 194 h 461"/>
                  <a:gd name="T78" fmla="*/ 446 w 515"/>
                  <a:gd name="T79" fmla="*/ 198 h 461"/>
                  <a:gd name="T80" fmla="*/ 461 w 515"/>
                  <a:gd name="T81" fmla="*/ 219 h 461"/>
                  <a:gd name="T82" fmla="*/ 495 w 515"/>
                  <a:gd name="T83" fmla="*/ 260 h 461"/>
                  <a:gd name="T84" fmla="*/ 515 w 515"/>
                  <a:gd name="T85" fmla="*/ 268 h 461"/>
                  <a:gd name="T86" fmla="*/ 504 w 515"/>
                  <a:gd name="T87" fmla="*/ 289 h 461"/>
                  <a:gd name="T88" fmla="*/ 467 w 515"/>
                  <a:gd name="T89" fmla="*/ 309 h 461"/>
                  <a:gd name="T90" fmla="*/ 437 w 515"/>
                  <a:gd name="T91" fmla="*/ 316 h 461"/>
                  <a:gd name="T92" fmla="*/ 405 w 515"/>
                  <a:gd name="T93" fmla="*/ 310 h 461"/>
                  <a:gd name="T94" fmla="*/ 383 w 515"/>
                  <a:gd name="T95" fmla="*/ 310 h 461"/>
                  <a:gd name="T96" fmla="*/ 344 w 515"/>
                  <a:gd name="T97" fmla="*/ 329 h 461"/>
                  <a:gd name="T98" fmla="*/ 326 w 515"/>
                  <a:gd name="T99" fmla="*/ 319 h 461"/>
                  <a:gd name="T100" fmla="*/ 311 w 515"/>
                  <a:gd name="T101" fmla="*/ 337 h 461"/>
                  <a:gd name="T102" fmla="*/ 302 w 515"/>
                  <a:gd name="T103" fmla="*/ 336 h 461"/>
                  <a:gd name="T104" fmla="*/ 283 w 515"/>
                  <a:gd name="T105" fmla="*/ 330 h 461"/>
                  <a:gd name="T106" fmla="*/ 253 w 515"/>
                  <a:gd name="T107" fmla="*/ 346 h 461"/>
                  <a:gd name="T108" fmla="*/ 235 w 515"/>
                  <a:gd name="T109" fmla="*/ 347 h 461"/>
                  <a:gd name="T110" fmla="*/ 217 w 515"/>
                  <a:gd name="T111" fmla="*/ 367 h 461"/>
                  <a:gd name="T112" fmla="*/ 191 w 515"/>
                  <a:gd name="T113" fmla="*/ 386 h 461"/>
                  <a:gd name="T114" fmla="*/ 169 w 515"/>
                  <a:gd name="T115" fmla="*/ 396 h 461"/>
                  <a:gd name="T116" fmla="*/ 143 w 515"/>
                  <a:gd name="T117" fmla="*/ 409 h 461"/>
                  <a:gd name="T118" fmla="*/ 120 w 515"/>
                  <a:gd name="T119" fmla="*/ 413 h 461"/>
                  <a:gd name="T120" fmla="*/ 101 w 515"/>
                  <a:gd name="T121" fmla="*/ 431 h 461"/>
                  <a:gd name="T122" fmla="*/ 71 w 515"/>
                  <a:gd name="T123"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5" h="461">
                    <a:moveTo>
                      <a:pt x="53" y="459"/>
                    </a:moveTo>
                    <a:lnTo>
                      <a:pt x="49" y="454"/>
                    </a:lnTo>
                    <a:lnTo>
                      <a:pt x="55" y="450"/>
                    </a:lnTo>
                    <a:lnTo>
                      <a:pt x="57" y="444"/>
                    </a:lnTo>
                    <a:lnTo>
                      <a:pt x="49" y="433"/>
                    </a:lnTo>
                    <a:lnTo>
                      <a:pt x="53" y="427"/>
                    </a:lnTo>
                    <a:lnTo>
                      <a:pt x="47" y="415"/>
                    </a:lnTo>
                    <a:lnTo>
                      <a:pt x="42" y="415"/>
                    </a:lnTo>
                    <a:lnTo>
                      <a:pt x="39" y="414"/>
                    </a:lnTo>
                    <a:lnTo>
                      <a:pt x="37" y="409"/>
                    </a:lnTo>
                    <a:lnTo>
                      <a:pt x="35" y="409"/>
                    </a:lnTo>
                    <a:lnTo>
                      <a:pt x="34" y="409"/>
                    </a:lnTo>
                    <a:lnTo>
                      <a:pt x="28" y="406"/>
                    </a:lnTo>
                    <a:lnTo>
                      <a:pt x="25" y="403"/>
                    </a:lnTo>
                    <a:lnTo>
                      <a:pt x="15" y="401"/>
                    </a:lnTo>
                    <a:lnTo>
                      <a:pt x="10" y="396"/>
                    </a:lnTo>
                    <a:lnTo>
                      <a:pt x="6" y="385"/>
                    </a:lnTo>
                    <a:lnTo>
                      <a:pt x="0" y="375"/>
                    </a:lnTo>
                    <a:lnTo>
                      <a:pt x="12" y="366"/>
                    </a:lnTo>
                    <a:lnTo>
                      <a:pt x="13" y="356"/>
                    </a:lnTo>
                    <a:lnTo>
                      <a:pt x="16" y="352"/>
                    </a:lnTo>
                    <a:lnTo>
                      <a:pt x="16" y="343"/>
                    </a:lnTo>
                    <a:lnTo>
                      <a:pt x="35" y="337"/>
                    </a:lnTo>
                    <a:lnTo>
                      <a:pt x="39" y="335"/>
                    </a:lnTo>
                    <a:lnTo>
                      <a:pt x="43" y="335"/>
                    </a:lnTo>
                    <a:lnTo>
                      <a:pt x="45" y="330"/>
                    </a:lnTo>
                    <a:lnTo>
                      <a:pt x="53" y="321"/>
                    </a:lnTo>
                    <a:lnTo>
                      <a:pt x="52" y="317"/>
                    </a:lnTo>
                    <a:lnTo>
                      <a:pt x="55" y="313"/>
                    </a:lnTo>
                    <a:lnTo>
                      <a:pt x="59" y="315"/>
                    </a:lnTo>
                    <a:lnTo>
                      <a:pt x="63" y="316"/>
                    </a:lnTo>
                    <a:lnTo>
                      <a:pt x="77" y="315"/>
                    </a:lnTo>
                    <a:lnTo>
                      <a:pt x="87" y="307"/>
                    </a:lnTo>
                    <a:lnTo>
                      <a:pt x="91" y="305"/>
                    </a:lnTo>
                    <a:lnTo>
                      <a:pt x="96" y="297"/>
                    </a:lnTo>
                    <a:lnTo>
                      <a:pt x="99" y="294"/>
                    </a:lnTo>
                    <a:lnTo>
                      <a:pt x="99" y="289"/>
                    </a:lnTo>
                    <a:lnTo>
                      <a:pt x="101" y="285"/>
                    </a:lnTo>
                    <a:lnTo>
                      <a:pt x="100" y="277"/>
                    </a:lnTo>
                    <a:lnTo>
                      <a:pt x="99" y="276"/>
                    </a:lnTo>
                    <a:lnTo>
                      <a:pt x="101" y="268"/>
                    </a:lnTo>
                    <a:lnTo>
                      <a:pt x="99" y="268"/>
                    </a:lnTo>
                    <a:lnTo>
                      <a:pt x="102" y="259"/>
                    </a:lnTo>
                    <a:lnTo>
                      <a:pt x="105" y="257"/>
                    </a:lnTo>
                    <a:lnTo>
                      <a:pt x="108" y="256"/>
                    </a:lnTo>
                    <a:lnTo>
                      <a:pt x="108" y="251"/>
                    </a:lnTo>
                    <a:lnTo>
                      <a:pt x="111" y="245"/>
                    </a:lnTo>
                    <a:lnTo>
                      <a:pt x="113" y="244"/>
                    </a:lnTo>
                    <a:lnTo>
                      <a:pt x="109" y="238"/>
                    </a:lnTo>
                    <a:lnTo>
                      <a:pt x="116" y="229"/>
                    </a:lnTo>
                    <a:lnTo>
                      <a:pt x="114" y="223"/>
                    </a:lnTo>
                    <a:lnTo>
                      <a:pt x="116" y="216"/>
                    </a:lnTo>
                    <a:lnTo>
                      <a:pt x="121" y="211"/>
                    </a:lnTo>
                    <a:lnTo>
                      <a:pt x="117" y="206"/>
                    </a:lnTo>
                    <a:lnTo>
                      <a:pt x="117" y="191"/>
                    </a:lnTo>
                    <a:lnTo>
                      <a:pt x="117" y="190"/>
                    </a:lnTo>
                    <a:lnTo>
                      <a:pt x="116" y="185"/>
                    </a:lnTo>
                    <a:lnTo>
                      <a:pt x="118" y="183"/>
                    </a:lnTo>
                    <a:lnTo>
                      <a:pt x="119" y="175"/>
                    </a:lnTo>
                    <a:lnTo>
                      <a:pt x="114" y="162"/>
                    </a:lnTo>
                    <a:lnTo>
                      <a:pt x="111" y="159"/>
                    </a:lnTo>
                    <a:lnTo>
                      <a:pt x="107" y="159"/>
                    </a:lnTo>
                    <a:lnTo>
                      <a:pt x="100" y="157"/>
                    </a:lnTo>
                    <a:lnTo>
                      <a:pt x="96" y="150"/>
                    </a:lnTo>
                    <a:lnTo>
                      <a:pt x="99" y="139"/>
                    </a:lnTo>
                    <a:lnTo>
                      <a:pt x="105" y="133"/>
                    </a:lnTo>
                    <a:lnTo>
                      <a:pt x="107" y="127"/>
                    </a:lnTo>
                    <a:lnTo>
                      <a:pt x="113" y="123"/>
                    </a:lnTo>
                    <a:lnTo>
                      <a:pt x="118" y="121"/>
                    </a:lnTo>
                    <a:lnTo>
                      <a:pt x="120" y="118"/>
                    </a:lnTo>
                    <a:lnTo>
                      <a:pt x="122" y="116"/>
                    </a:lnTo>
                    <a:lnTo>
                      <a:pt x="132" y="106"/>
                    </a:lnTo>
                    <a:lnTo>
                      <a:pt x="134" y="106"/>
                    </a:lnTo>
                    <a:lnTo>
                      <a:pt x="139" y="102"/>
                    </a:lnTo>
                    <a:lnTo>
                      <a:pt x="143" y="96"/>
                    </a:lnTo>
                    <a:lnTo>
                      <a:pt x="143" y="92"/>
                    </a:lnTo>
                    <a:lnTo>
                      <a:pt x="145" y="91"/>
                    </a:lnTo>
                    <a:lnTo>
                      <a:pt x="147" y="86"/>
                    </a:lnTo>
                    <a:lnTo>
                      <a:pt x="158" y="76"/>
                    </a:lnTo>
                    <a:lnTo>
                      <a:pt x="160" y="72"/>
                    </a:lnTo>
                    <a:lnTo>
                      <a:pt x="163" y="67"/>
                    </a:lnTo>
                    <a:lnTo>
                      <a:pt x="168" y="64"/>
                    </a:lnTo>
                    <a:lnTo>
                      <a:pt x="174" y="56"/>
                    </a:lnTo>
                    <a:lnTo>
                      <a:pt x="169" y="50"/>
                    </a:lnTo>
                    <a:lnTo>
                      <a:pt x="165" y="48"/>
                    </a:lnTo>
                    <a:lnTo>
                      <a:pt x="164" y="43"/>
                    </a:lnTo>
                    <a:lnTo>
                      <a:pt x="174" y="40"/>
                    </a:lnTo>
                    <a:lnTo>
                      <a:pt x="185" y="28"/>
                    </a:lnTo>
                    <a:lnTo>
                      <a:pt x="193" y="27"/>
                    </a:lnTo>
                    <a:lnTo>
                      <a:pt x="197" y="25"/>
                    </a:lnTo>
                    <a:lnTo>
                      <a:pt x="200" y="9"/>
                    </a:lnTo>
                    <a:lnTo>
                      <a:pt x="205" y="6"/>
                    </a:lnTo>
                    <a:lnTo>
                      <a:pt x="207" y="8"/>
                    </a:lnTo>
                    <a:lnTo>
                      <a:pt x="213" y="0"/>
                    </a:lnTo>
                    <a:lnTo>
                      <a:pt x="215" y="1"/>
                    </a:lnTo>
                    <a:lnTo>
                      <a:pt x="217" y="1"/>
                    </a:lnTo>
                    <a:lnTo>
                      <a:pt x="219" y="6"/>
                    </a:lnTo>
                    <a:lnTo>
                      <a:pt x="225" y="12"/>
                    </a:lnTo>
                    <a:lnTo>
                      <a:pt x="228" y="12"/>
                    </a:lnTo>
                    <a:lnTo>
                      <a:pt x="237" y="6"/>
                    </a:lnTo>
                    <a:lnTo>
                      <a:pt x="244" y="11"/>
                    </a:lnTo>
                    <a:lnTo>
                      <a:pt x="251" y="12"/>
                    </a:lnTo>
                    <a:lnTo>
                      <a:pt x="252" y="16"/>
                    </a:lnTo>
                    <a:lnTo>
                      <a:pt x="252" y="12"/>
                    </a:lnTo>
                    <a:lnTo>
                      <a:pt x="253" y="12"/>
                    </a:lnTo>
                    <a:lnTo>
                      <a:pt x="255" y="11"/>
                    </a:lnTo>
                    <a:lnTo>
                      <a:pt x="257" y="12"/>
                    </a:lnTo>
                    <a:lnTo>
                      <a:pt x="259" y="12"/>
                    </a:lnTo>
                    <a:lnTo>
                      <a:pt x="267" y="16"/>
                    </a:lnTo>
                    <a:lnTo>
                      <a:pt x="264" y="20"/>
                    </a:lnTo>
                    <a:lnTo>
                      <a:pt x="265" y="23"/>
                    </a:lnTo>
                    <a:lnTo>
                      <a:pt x="270" y="25"/>
                    </a:lnTo>
                    <a:lnTo>
                      <a:pt x="277" y="33"/>
                    </a:lnTo>
                    <a:lnTo>
                      <a:pt x="281" y="35"/>
                    </a:lnTo>
                    <a:lnTo>
                      <a:pt x="282" y="38"/>
                    </a:lnTo>
                    <a:lnTo>
                      <a:pt x="279" y="47"/>
                    </a:lnTo>
                    <a:lnTo>
                      <a:pt x="274" y="47"/>
                    </a:lnTo>
                    <a:lnTo>
                      <a:pt x="271" y="51"/>
                    </a:lnTo>
                    <a:lnTo>
                      <a:pt x="268" y="64"/>
                    </a:lnTo>
                    <a:lnTo>
                      <a:pt x="269" y="76"/>
                    </a:lnTo>
                    <a:lnTo>
                      <a:pt x="268" y="80"/>
                    </a:lnTo>
                    <a:lnTo>
                      <a:pt x="278" y="84"/>
                    </a:lnTo>
                    <a:lnTo>
                      <a:pt x="283" y="84"/>
                    </a:lnTo>
                    <a:lnTo>
                      <a:pt x="281" y="92"/>
                    </a:lnTo>
                    <a:lnTo>
                      <a:pt x="281" y="96"/>
                    </a:lnTo>
                    <a:lnTo>
                      <a:pt x="286" y="100"/>
                    </a:lnTo>
                    <a:lnTo>
                      <a:pt x="290" y="100"/>
                    </a:lnTo>
                    <a:lnTo>
                      <a:pt x="292" y="102"/>
                    </a:lnTo>
                    <a:lnTo>
                      <a:pt x="295" y="100"/>
                    </a:lnTo>
                    <a:lnTo>
                      <a:pt x="302" y="107"/>
                    </a:lnTo>
                    <a:lnTo>
                      <a:pt x="305" y="116"/>
                    </a:lnTo>
                    <a:lnTo>
                      <a:pt x="319" y="126"/>
                    </a:lnTo>
                    <a:lnTo>
                      <a:pt x="323" y="123"/>
                    </a:lnTo>
                    <a:lnTo>
                      <a:pt x="328" y="124"/>
                    </a:lnTo>
                    <a:lnTo>
                      <a:pt x="334" y="126"/>
                    </a:lnTo>
                    <a:lnTo>
                      <a:pt x="339" y="130"/>
                    </a:lnTo>
                    <a:lnTo>
                      <a:pt x="339" y="136"/>
                    </a:lnTo>
                    <a:lnTo>
                      <a:pt x="341" y="136"/>
                    </a:lnTo>
                    <a:lnTo>
                      <a:pt x="342" y="137"/>
                    </a:lnTo>
                    <a:lnTo>
                      <a:pt x="346" y="144"/>
                    </a:lnTo>
                    <a:lnTo>
                      <a:pt x="352" y="150"/>
                    </a:lnTo>
                    <a:lnTo>
                      <a:pt x="354" y="153"/>
                    </a:lnTo>
                    <a:lnTo>
                      <a:pt x="359" y="156"/>
                    </a:lnTo>
                    <a:lnTo>
                      <a:pt x="360" y="158"/>
                    </a:lnTo>
                    <a:lnTo>
                      <a:pt x="364" y="158"/>
                    </a:lnTo>
                    <a:lnTo>
                      <a:pt x="370" y="158"/>
                    </a:lnTo>
                    <a:lnTo>
                      <a:pt x="373" y="156"/>
                    </a:lnTo>
                    <a:lnTo>
                      <a:pt x="376" y="158"/>
                    </a:lnTo>
                    <a:lnTo>
                      <a:pt x="379" y="162"/>
                    </a:lnTo>
                    <a:lnTo>
                      <a:pt x="384" y="164"/>
                    </a:lnTo>
                    <a:lnTo>
                      <a:pt x="391" y="171"/>
                    </a:lnTo>
                    <a:lnTo>
                      <a:pt x="396" y="174"/>
                    </a:lnTo>
                    <a:lnTo>
                      <a:pt x="408" y="189"/>
                    </a:lnTo>
                    <a:lnTo>
                      <a:pt x="409" y="188"/>
                    </a:lnTo>
                    <a:lnTo>
                      <a:pt x="416" y="191"/>
                    </a:lnTo>
                    <a:lnTo>
                      <a:pt x="428" y="194"/>
                    </a:lnTo>
                    <a:lnTo>
                      <a:pt x="434" y="191"/>
                    </a:lnTo>
                    <a:lnTo>
                      <a:pt x="436" y="191"/>
                    </a:lnTo>
                    <a:lnTo>
                      <a:pt x="440" y="191"/>
                    </a:lnTo>
                    <a:lnTo>
                      <a:pt x="446" y="198"/>
                    </a:lnTo>
                    <a:lnTo>
                      <a:pt x="451" y="206"/>
                    </a:lnTo>
                    <a:lnTo>
                      <a:pt x="451" y="212"/>
                    </a:lnTo>
                    <a:lnTo>
                      <a:pt x="455" y="217"/>
                    </a:lnTo>
                    <a:lnTo>
                      <a:pt x="461" y="219"/>
                    </a:lnTo>
                    <a:lnTo>
                      <a:pt x="480" y="253"/>
                    </a:lnTo>
                    <a:lnTo>
                      <a:pt x="487" y="255"/>
                    </a:lnTo>
                    <a:lnTo>
                      <a:pt x="490" y="255"/>
                    </a:lnTo>
                    <a:lnTo>
                      <a:pt x="495" y="260"/>
                    </a:lnTo>
                    <a:lnTo>
                      <a:pt x="496" y="264"/>
                    </a:lnTo>
                    <a:lnTo>
                      <a:pt x="493" y="269"/>
                    </a:lnTo>
                    <a:lnTo>
                      <a:pt x="502" y="270"/>
                    </a:lnTo>
                    <a:lnTo>
                      <a:pt x="515" y="268"/>
                    </a:lnTo>
                    <a:lnTo>
                      <a:pt x="513" y="278"/>
                    </a:lnTo>
                    <a:lnTo>
                      <a:pt x="508" y="283"/>
                    </a:lnTo>
                    <a:lnTo>
                      <a:pt x="505" y="283"/>
                    </a:lnTo>
                    <a:lnTo>
                      <a:pt x="504" y="289"/>
                    </a:lnTo>
                    <a:lnTo>
                      <a:pt x="488" y="309"/>
                    </a:lnTo>
                    <a:lnTo>
                      <a:pt x="480" y="310"/>
                    </a:lnTo>
                    <a:lnTo>
                      <a:pt x="475" y="308"/>
                    </a:lnTo>
                    <a:lnTo>
                      <a:pt x="467" y="309"/>
                    </a:lnTo>
                    <a:lnTo>
                      <a:pt x="459" y="307"/>
                    </a:lnTo>
                    <a:lnTo>
                      <a:pt x="443" y="309"/>
                    </a:lnTo>
                    <a:lnTo>
                      <a:pt x="445" y="313"/>
                    </a:lnTo>
                    <a:lnTo>
                      <a:pt x="437" y="316"/>
                    </a:lnTo>
                    <a:lnTo>
                      <a:pt x="421" y="309"/>
                    </a:lnTo>
                    <a:lnTo>
                      <a:pt x="416" y="310"/>
                    </a:lnTo>
                    <a:lnTo>
                      <a:pt x="408" y="308"/>
                    </a:lnTo>
                    <a:lnTo>
                      <a:pt x="405" y="310"/>
                    </a:lnTo>
                    <a:lnTo>
                      <a:pt x="396" y="307"/>
                    </a:lnTo>
                    <a:lnTo>
                      <a:pt x="394" y="306"/>
                    </a:lnTo>
                    <a:lnTo>
                      <a:pt x="389" y="306"/>
                    </a:lnTo>
                    <a:lnTo>
                      <a:pt x="383" y="310"/>
                    </a:lnTo>
                    <a:lnTo>
                      <a:pt x="375" y="327"/>
                    </a:lnTo>
                    <a:lnTo>
                      <a:pt x="371" y="331"/>
                    </a:lnTo>
                    <a:lnTo>
                      <a:pt x="352" y="328"/>
                    </a:lnTo>
                    <a:lnTo>
                      <a:pt x="344" y="329"/>
                    </a:lnTo>
                    <a:lnTo>
                      <a:pt x="342" y="327"/>
                    </a:lnTo>
                    <a:lnTo>
                      <a:pt x="337" y="326"/>
                    </a:lnTo>
                    <a:lnTo>
                      <a:pt x="336" y="320"/>
                    </a:lnTo>
                    <a:lnTo>
                      <a:pt x="326" y="319"/>
                    </a:lnTo>
                    <a:lnTo>
                      <a:pt x="320" y="323"/>
                    </a:lnTo>
                    <a:lnTo>
                      <a:pt x="320" y="329"/>
                    </a:lnTo>
                    <a:lnTo>
                      <a:pt x="316" y="335"/>
                    </a:lnTo>
                    <a:lnTo>
                      <a:pt x="311" y="337"/>
                    </a:lnTo>
                    <a:lnTo>
                      <a:pt x="307" y="335"/>
                    </a:lnTo>
                    <a:lnTo>
                      <a:pt x="305" y="336"/>
                    </a:lnTo>
                    <a:lnTo>
                      <a:pt x="303" y="334"/>
                    </a:lnTo>
                    <a:lnTo>
                      <a:pt x="302" y="336"/>
                    </a:lnTo>
                    <a:lnTo>
                      <a:pt x="297" y="334"/>
                    </a:lnTo>
                    <a:lnTo>
                      <a:pt x="292" y="335"/>
                    </a:lnTo>
                    <a:lnTo>
                      <a:pt x="286" y="332"/>
                    </a:lnTo>
                    <a:lnTo>
                      <a:pt x="283" y="330"/>
                    </a:lnTo>
                    <a:lnTo>
                      <a:pt x="265" y="334"/>
                    </a:lnTo>
                    <a:lnTo>
                      <a:pt x="260" y="340"/>
                    </a:lnTo>
                    <a:lnTo>
                      <a:pt x="257" y="340"/>
                    </a:lnTo>
                    <a:lnTo>
                      <a:pt x="253" y="346"/>
                    </a:lnTo>
                    <a:lnTo>
                      <a:pt x="246" y="348"/>
                    </a:lnTo>
                    <a:lnTo>
                      <a:pt x="245" y="349"/>
                    </a:lnTo>
                    <a:lnTo>
                      <a:pt x="238" y="347"/>
                    </a:lnTo>
                    <a:lnTo>
                      <a:pt x="235" y="347"/>
                    </a:lnTo>
                    <a:lnTo>
                      <a:pt x="236" y="350"/>
                    </a:lnTo>
                    <a:lnTo>
                      <a:pt x="230" y="351"/>
                    </a:lnTo>
                    <a:lnTo>
                      <a:pt x="225" y="356"/>
                    </a:lnTo>
                    <a:lnTo>
                      <a:pt x="217" y="367"/>
                    </a:lnTo>
                    <a:lnTo>
                      <a:pt x="214" y="369"/>
                    </a:lnTo>
                    <a:lnTo>
                      <a:pt x="201" y="386"/>
                    </a:lnTo>
                    <a:lnTo>
                      <a:pt x="195" y="386"/>
                    </a:lnTo>
                    <a:lnTo>
                      <a:pt x="191" y="386"/>
                    </a:lnTo>
                    <a:lnTo>
                      <a:pt x="189" y="390"/>
                    </a:lnTo>
                    <a:lnTo>
                      <a:pt x="179" y="396"/>
                    </a:lnTo>
                    <a:lnTo>
                      <a:pt x="176" y="395"/>
                    </a:lnTo>
                    <a:lnTo>
                      <a:pt x="169" y="396"/>
                    </a:lnTo>
                    <a:lnTo>
                      <a:pt x="163" y="393"/>
                    </a:lnTo>
                    <a:lnTo>
                      <a:pt x="159" y="392"/>
                    </a:lnTo>
                    <a:lnTo>
                      <a:pt x="154" y="395"/>
                    </a:lnTo>
                    <a:lnTo>
                      <a:pt x="143" y="409"/>
                    </a:lnTo>
                    <a:lnTo>
                      <a:pt x="134" y="414"/>
                    </a:lnTo>
                    <a:lnTo>
                      <a:pt x="132" y="412"/>
                    </a:lnTo>
                    <a:lnTo>
                      <a:pt x="126" y="412"/>
                    </a:lnTo>
                    <a:lnTo>
                      <a:pt x="120" y="413"/>
                    </a:lnTo>
                    <a:lnTo>
                      <a:pt x="111" y="422"/>
                    </a:lnTo>
                    <a:lnTo>
                      <a:pt x="108" y="427"/>
                    </a:lnTo>
                    <a:lnTo>
                      <a:pt x="105" y="430"/>
                    </a:lnTo>
                    <a:lnTo>
                      <a:pt x="101" y="431"/>
                    </a:lnTo>
                    <a:lnTo>
                      <a:pt x="100" y="434"/>
                    </a:lnTo>
                    <a:lnTo>
                      <a:pt x="91" y="441"/>
                    </a:lnTo>
                    <a:lnTo>
                      <a:pt x="80" y="452"/>
                    </a:lnTo>
                    <a:lnTo>
                      <a:pt x="71" y="458"/>
                    </a:lnTo>
                    <a:lnTo>
                      <a:pt x="66" y="459"/>
                    </a:lnTo>
                    <a:lnTo>
                      <a:pt x="56" y="461"/>
                    </a:lnTo>
                    <a:lnTo>
                      <a:pt x="53" y="459"/>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 name="Freeform 87"/>
              <p:cNvSpPr>
                <a:spLocks/>
              </p:cNvSpPr>
              <p:nvPr/>
            </p:nvSpPr>
            <p:spPr bwMode="auto">
              <a:xfrm>
                <a:off x="3559176" y="5532438"/>
                <a:ext cx="817563" cy="731837"/>
              </a:xfrm>
              <a:custGeom>
                <a:avLst/>
                <a:gdLst>
                  <a:gd name="T0" fmla="*/ 57 w 515"/>
                  <a:gd name="T1" fmla="*/ 444 h 461"/>
                  <a:gd name="T2" fmla="*/ 42 w 515"/>
                  <a:gd name="T3" fmla="*/ 415 h 461"/>
                  <a:gd name="T4" fmla="*/ 34 w 515"/>
                  <a:gd name="T5" fmla="*/ 409 h 461"/>
                  <a:gd name="T6" fmla="*/ 10 w 515"/>
                  <a:gd name="T7" fmla="*/ 396 h 461"/>
                  <a:gd name="T8" fmla="*/ 13 w 515"/>
                  <a:gd name="T9" fmla="*/ 356 h 461"/>
                  <a:gd name="T10" fmla="*/ 39 w 515"/>
                  <a:gd name="T11" fmla="*/ 335 h 461"/>
                  <a:gd name="T12" fmla="*/ 52 w 515"/>
                  <a:gd name="T13" fmla="*/ 317 h 461"/>
                  <a:gd name="T14" fmla="*/ 77 w 515"/>
                  <a:gd name="T15" fmla="*/ 315 h 461"/>
                  <a:gd name="T16" fmla="*/ 99 w 515"/>
                  <a:gd name="T17" fmla="*/ 294 h 461"/>
                  <a:gd name="T18" fmla="*/ 99 w 515"/>
                  <a:gd name="T19" fmla="*/ 276 h 461"/>
                  <a:gd name="T20" fmla="*/ 105 w 515"/>
                  <a:gd name="T21" fmla="*/ 257 h 461"/>
                  <a:gd name="T22" fmla="*/ 113 w 515"/>
                  <a:gd name="T23" fmla="*/ 244 h 461"/>
                  <a:gd name="T24" fmla="*/ 116 w 515"/>
                  <a:gd name="T25" fmla="*/ 216 h 461"/>
                  <a:gd name="T26" fmla="*/ 117 w 515"/>
                  <a:gd name="T27" fmla="*/ 190 h 461"/>
                  <a:gd name="T28" fmla="*/ 114 w 515"/>
                  <a:gd name="T29" fmla="*/ 162 h 461"/>
                  <a:gd name="T30" fmla="*/ 96 w 515"/>
                  <a:gd name="T31" fmla="*/ 150 h 461"/>
                  <a:gd name="T32" fmla="*/ 113 w 515"/>
                  <a:gd name="T33" fmla="*/ 123 h 461"/>
                  <a:gd name="T34" fmla="*/ 132 w 515"/>
                  <a:gd name="T35" fmla="*/ 106 h 461"/>
                  <a:gd name="T36" fmla="*/ 143 w 515"/>
                  <a:gd name="T37" fmla="*/ 92 h 461"/>
                  <a:gd name="T38" fmla="*/ 160 w 515"/>
                  <a:gd name="T39" fmla="*/ 72 h 461"/>
                  <a:gd name="T40" fmla="*/ 169 w 515"/>
                  <a:gd name="T41" fmla="*/ 50 h 461"/>
                  <a:gd name="T42" fmla="*/ 185 w 515"/>
                  <a:gd name="T43" fmla="*/ 28 h 461"/>
                  <a:gd name="T44" fmla="*/ 205 w 515"/>
                  <a:gd name="T45" fmla="*/ 6 h 461"/>
                  <a:gd name="T46" fmla="*/ 217 w 515"/>
                  <a:gd name="T47" fmla="*/ 1 h 461"/>
                  <a:gd name="T48" fmla="*/ 237 w 515"/>
                  <a:gd name="T49" fmla="*/ 6 h 461"/>
                  <a:gd name="T50" fmla="*/ 252 w 515"/>
                  <a:gd name="T51" fmla="*/ 12 h 461"/>
                  <a:gd name="T52" fmla="*/ 259 w 515"/>
                  <a:gd name="T53" fmla="*/ 12 h 461"/>
                  <a:gd name="T54" fmla="*/ 270 w 515"/>
                  <a:gd name="T55" fmla="*/ 25 h 461"/>
                  <a:gd name="T56" fmla="*/ 279 w 515"/>
                  <a:gd name="T57" fmla="*/ 47 h 461"/>
                  <a:gd name="T58" fmla="*/ 269 w 515"/>
                  <a:gd name="T59" fmla="*/ 76 h 461"/>
                  <a:gd name="T60" fmla="*/ 281 w 515"/>
                  <a:gd name="T61" fmla="*/ 92 h 461"/>
                  <a:gd name="T62" fmla="*/ 292 w 515"/>
                  <a:gd name="T63" fmla="*/ 102 h 461"/>
                  <a:gd name="T64" fmla="*/ 319 w 515"/>
                  <a:gd name="T65" fmla="*/ 126 h 461"/>
                  <a:gd name="T66" fmla="*/ 339 w 515"/>
                  <a:gd name="T67" fmla="*/ 130 h 461"/>
                  <a:gd name="T68" fmla="*/ 346 w 515"/>
                  <a:gd name="T69" fmla="*/ 144 h 461"/>
                  <a:gd name="T70" fmla="*/ 360 w 515"/>
                  <a:gd name="T71" fmla="*/ 158 h 461"/>
                  <a:gd name="T72" fmla="*/ 376 w 515"/>
                  <a:gd name="T73" fmla="*/ 158 h 461"/>
                  <a:gd name="T74" fmla="*/ 396 w 515"/>
                  <a:gd name="T75" fmla="*/ 174 h 461"/>
                  <a:gd name="T76" fmla="*/ 428 w 515"/>
                  <a:gd name="T77" fmla="*/ 194 h 461"/>
                  <a:gd name="T78" fmla="*/ 446 w 515"/>
                  <a:gd name="T79" fmla="*/ 198 h 461"/>
                  <a:gd name="T80" fmla="*/ 461 w 515"/>
                  <a:gd name="T81" fmla="*/ 219 h 461"/>
                  <a:gd name="T82" fmla="*/ 495 w 515"/>
                  <a:gd name="T83" fmla="*/ 260 h 461"/>
                  <a:gd name="T84" fmla="*/ 515 w 515"/>
                  <a:gd name="T85" fmla="*/ 268 h 461"/>
                  <a:gd name="T86" fmla="*/ 504 w 515"/>
                  <a:gd name="T87" fmla="*/ 289 h 461"/>
                  <a:gd name="T88" fmla="*/ 467 w 515"/>
                  <a:gd name="T89" fmla="*/ 309 h 461"/>
                  <a:gd name="T90" fmla="*/ 437 w 515"/>
                  <a:gd name="T91" fmla="*/ 316 h 461"/>
                  <a:gd name="T92" fmla="*/ 405 w 515"/>
                  <a:gd name="T93" fmla="*/ 310 h 461"/>
                  <a:gd name="T94" fmla="*/ 383 w 515"/>
                  <a:gd name="T95" fmla="*/ 310 h 461"/>
                  <a:gd name="T96" fmla="*/ 344 w 515"/>
                  <a:gd name="T97" fmla="*/ 329 h 461"/>
                  <a:gd name="T98" fmla="*/ 326 w 515"/>
                  <a:gd name="T99" fmla="*/ 319 h 461"/>
                  <a:gd name="T100" fmla="*/ 311 w 515"/>
                  <a:gd name="T101" fmla="*/ 337 h 461"/>
                  <a:gd name="T102" fmla="*/ 302 w 515"/>
                  <a:gd name="T103" fmla="*/ 336 h 461"/>
                  <a:gd name="T104" fmla="*/ 283 w 515"/>
                  <a:gd name="T105" fmla="*/ 330 h 461"/>
                  <a:gd name="T106" fmla="*/ 253 w 515"/>
                  <a:gd name="T107" fmla="*/ 346 h 461"/>
                  <a:gd name="T108" fmla="*/ 235 w 515"/>
                  <a:gd name="T109" fmla="*/ 347 h 461"/>
                  <a:gd name="T110" fmla="*/ 217 w 515"/>
                  <a:gd name="T111" fmla="*/ 367 h 461"/>
                  <a:gd name="T112" fmla="*/ 191 w 515"/>
                  <a:gd name="T113" fmla="*/ 386 h 461"/>
                  <a:gd name="T114" fmla="*/ 169 w 515"/>
                  <a:gd name="T115" fmla="*/ 396 h 461"/>
                  <a:gd name="T116" fmla="*/ 143 w 515"/>
                  <a:gd name="T117" fmla="*/ 409 h 461"/>
                  <a:gd name="T118" fmla="*/ 120 w 515"/>
                  <a:gd name="T119" fmla="*/ 413 h 461"/>
                  <a:gd name="T120" fmla="*/ 101 w 515"/>
                  <a:gd name="T121" fmla="*/ 431 h 461"/>
                  <a:gd name="T122" fmla="*/ 71 w 515"/>
                  <a:gd name="T123"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5" h="461">
                    <a:moveTo>
                      <a:pt x="53" y="459"/>
                    </a:moveTo>
                    <a:lnTo>
                      <a:pt x="49" y="454"/>
                    </a:lnTo>
                    <a:lnTo>
                      <a:pt x="55" y="450"/>
                    </a:lnTo>
                    <a:lnTo>
                      <a:pt x="57" y="444"/>
                    </a:lnTo>
                    <a:lnTo>
                      <a:pt x="49" y="433"/>
                    </a:lnTo>
                    <a:lnTo>
                      <a:pt x="53" y="427"/>
                    </a:lnTo>
                    <a:lnTo>
                      <a:pt x="47" y="415"/>
                    </a:lnTo>
                    <a:lnTo>
                      <a:pt x="42" y="415"/>
                    </a:lnTo>
                    <a:lnTo>
                      <a:pt x="39" y="414"/>
                    </a:lnTo>
                    <a:lnTo>
                      <a:pt x="37" y="409"/>
                    </a:lnTo>
                    <a:lnTo>
                      <a:pt x="35" y="409"/>
                    </a:lnTo>
                    <a:lnTo>
                      <a:pt x="34" y="409"/>
                    </a:lnTo>
                    <a:lnTo>
                      <a:pt x="28" y="406"/>
                    </a:lnTo>
                    <a:lnTo>
                      <a:pt x="25" y="403"/>
                    </a:lnTo>
                    <a:lnTo>
                      <a:pt x="15" y="401"/>
                    </a:lnTo>
                    <a:lnTo>
                      <a:pt x="10" y="396"/>
                    </a:lnTo>
                    <a:lnTo>
                      <a:pt x="6" y="385"/>
                    </a:lnTo>
                    <a:lnTo>
                      <a:pt x="0" y="375"/>
                    </a:lnTo>
                    <a:lnTo>
                      <a:pt x="12" y="366"/>
                    </a:lnTo>
                    <a:lnTo>
                      <a:pt x="13" y="356"/>
                    </a:lnTo>
                    <a:lnTo>
                      <a:pt x="16" y="352"/>
                    </a:lnTo>
                    <a:lnTo>
                      <a:pt x="16" y="343"/>
                    </a:lnTo>
                    <a:lnTo>
                      <a:pt x="35" y="337"/>
                    </a:lnTo>
                    <a:lnTo>
                      <a:pt x="39" y="335"/>
                    </a:lnTo>
                    <a:lnTo>
                      <a:pt x="43" y="335"/>
                    </a:lnTo>
                    <a:lnTo>
                      <a:pt x="45" y="330"/>
                    </a:lnTo>
                    <a:lnTo>
                      <a:pt x="53" y="321"/>
                    </a:lnTo>
                    <a:lnTo>
                      <a:pt x="52" y="317"/>
                    </a:lnTo>
                    <a:lnTo>
                      <a:pt x="55" y="313"/>
                    </a:lnTo>
                    <a:lnTo>
                      <a:pt x="59" y="315"/>
                    </a:lnTo>
                    <a:lnTo>
                      <a:pt x="63" y="316"/>
                    </a:lnTo>
                    <a:lnTo>
                      <a:pt x="77" y="315"/>
                    </a:lnTo>
                    <a:lnTo>
                      <a:pt x="87" y="307"/>
                    </a:lnTo>
                    <a:lnTo>
                      <a:pt x="91" y="305"/>
                    </a:lnTo>
                    <a:lnTo>
                      <a:pt x="96" y="297"/>
                    </a:lnTo>
                    <a:lnTo>
                      <a:pt x="99" y="294"/>
                    </a:lnTo>
                    <a:lnTo>
                      <a:pt x="99" y="289"/>
                    </a:lnTo>
                    <a:lnTo>
                      <a:pt x="101" y="285"/>
                    </a:lnTo>
                    <a:lnTo>
                      <a:pt x="100" y="277"/>
                    </a:lnTo>
                    <a:lnTo>
                      <a:pt x="99" y="276"/>
                    </a:lnTo>
                    <a:lnTo>
                      <a:pt x="101" y="268"/>
                    </a:lnTo>
                    <a:lnTo>
                      <a:pt x="99" y="268"/>
                    </a:lnTo>
                    <a:lnTo>
                      <a:pt x="102" y="259"/>
                    </a:lnTo>
                    <a:lnTo>
                      <a:pt x="105" y="257"/>
                    </a:lnTo>
                    <a:lnTo>
                      <a:pt x="108" y="256"/>
                    </a:lnTo>
                    <a:lnTo>
                      <a:pt x="108" y="251"/>
                    </a:lnTo>
                    <a:lnTo>
                      <a:pt x="111" y="245"/>
                    </a:lnTo>
                    <a:lnTo>
                      <a:pt x="113" y="244"/>
                    </a:lnTo>
                    <a:lnTo>
                      <a:pt x="109" y="238"/>
                    </a:lnTo>
                    <a:lnTo>
                      <a:pt x="116" y="229"/>
                    </a:lnTo>
                    <a:lnTo>
                      <a:pt x="114" y="223"/>
                    </a:lnTo>
                    <a:lnTo>
                      <a:pt x="116" y="216"/>
                    </a:lnTo>
                    <a:lnTo>
                      <a:pt x="121" y="211"/>
                    </a:lnTo>
                    <a:lnTo>
                      <a:pt x="117" y="206"/>
                    </a:lnTo>
                    <a:lnTo>
                      <a:pt x="117" y="191"/>
                    </a:lnTo>
                    <a:lnTo>
                      <a:pt x="117" y="190"/>
                    </a:lnTo>
                    <a:lnTo>
                      <a:pt x="116" y="185"/>
                    </a:lnTo>
                    <a:lnTo>
                      <a:pt x="118" y="183"/>
                    </a:lnTo>
                    <a:lnTo>
                      <a:pt x="119" y="175"/>
                    </a:lnTo>
                    <a:lnTo>
                      <a:pt x="114" y="162"/>
                    </a:lnTo>
                    <a:lnTo>
                      <a:pt x="111" y="159"/>
                    </a:lnTo>
                    <a:lnTo>
                      <a:pt x="107" y="159"/>
                    </a:lnTo>
                    <a:lnTo>
                      <a:pt x="100" y="157"/>
                    </a:lnTo>
                    <a:lnTo>
                      <a:pt x="96" y="150"/>
                    </a:lnTo>
                    <a:lnTo>
                      <a:pt x="99" y="139"/>
                    </a:lnTo>
                    <a:lnTo>
                      <a:pt x="105" y="133"/>
                    </a:lnTo>
                    <a:lnTo>
                      <a:pt x="107" y="127"/>
                    </a:lnTo>
                    <a:lnTo>
                      <a:pt x="113" y="123"/>
                    </a:lnTo>
                    <a:lnTo>
                      <a:pt x="118" y="121"/>
                    </a:lnTo>
                    <a:lnTo>
                      <a:pt x="120" y="118"/>
                    </a:lnTo>
                    <a:lnTo>
                      <a:pt x="122" y="116"/>
                    </a:lnTo>
                    <a:lnTo>
                      <a:pt x="132" y="106"/>
                    </a:lnTo>
                    <a:lnTo>
                      <a:pt x="134" y="106"/>
                    </a:lnTo>
                    <a:lnTo>
                      <a:pt x="139" y="102"/>
                    </a:lnTo>
                    <a:lnTo>
                      <a:pt x="143" y="96"/>
                    </a:lnTo>
                    <a:lnTo>
                      <a:pt x="143" y="92"/>
                    </a:lnTo>
                    <a:lnTo>
                      <a:pt x="145" y="91"/>
                    </a:lnTo>
                    <a:lnTo>
                      <a:pt x="147" y="86"/>
                    </a:lnTo>
                    <a:lnTo>
                      <a:pt x="158" y="76"/>
                    </a:lnTo>
                    <a:lnTo>
                      <a:pt x="160" y="72"/>
                    </a:lnTo>
                    <a:lnTo>
                      <a:pt x="163" y="67"/>
                    </a:lnTo>
                    <a:lnTo>
                      <a:pt x="168" y="64"/>
                    </a:lnTo>
                    <a:lnTo>
                      <a:pt x="174" y="56"/>
                    </a:lnTo>
                    <a:lnTo>
                      <a:pt x="169" y="50"/>
                    </a:lnTo>
                    <a:lnTo>
                      <a:pt x="165" y="48"/>
                    </a:lnTo>
                    <a:lnTo>
                      <a:pt x="164" y="43"/>
                    </a:lnTo>
                    <a:lnTo>
                      <a:pt x="174" y="40"/>
                    </a:lnTo>
                    <a:lnTo>
                      <a:pt x="185" y="28"/>
                    </a:lnTo>
                    <a:lnTo>
                      <a:pt x="193" y="27"/>
                    </a:lnTo>
                    <a:lnTo>
                      <a:pt x="197" y="25"/>
                    </a:lnTo>
                    <a:lnTo>
                      <a:pt x="200" y="9"/>
                    </a:lnTo>
                    <a:lnTo>
                      <a:pt x="205" y="6"/>
                    </a:lnTo>
                    <a:lnTo>
                      <a:pt x="207" y="8"/>
                    </a:lnTo>
                    <a:lnTo>
                      <a:pt x="213" y="0"/>
                    </a:lnTo>
                    <a:lnTo>
                      <a:pt x="215" y="1"/>
                    </a:lnTo>
                    <a:lnTo>
                      <a:pt x="217" y="1"/>
                    </a:lnTo>
                    <a:lnTo>
                      <a:pt x="219" y="6"/>
                    </a:lnTo>
                    <a:lnTo>
                      <a:pt x="225" y="12"/>
                    </a:lnTo>
                    <a:lnTo>
                      <a:pt x="228" y="12"/>
                    </a:lnTo>
                    <a:lnTo>
                      <a:pt x="237" y="6"/>
                    </a:lnTo>
                    <a:lnTo>
                      <a:pt x="244" y="11"/>
                    </a:lnTo>
                    <a:lnTo>
                      <a:pt x="251" y="12"/>
                    </a:lnTo>
                    <a:lnTo>
                      <a:pt x="252" y="16"/>
                    </a:lnTo>
                    <a:lnTo>
                      <a:pt x="252" y="12"/>
                    </a:lnTo>
                    <a:lnTo>
                      <a:pt x="253" y="12"/>
                    </a:lnTo>
                    <a:lnTo>
                      <a:pt x="255" y="11"/>
                    </a:lnTo>
                    <a:lnTo>
                      <a:pt x="257" y="12"/>
                    </a:lnTo>
                    <a:lnTo>
                      <a:pt x="259" y="12"/>
                    </a:lnTo>
                    <a:lnTo>
                      <a:pt x="267" y="16"/>
                    </a:lnTo>
                    <a:lnTo>
                      <a:pt x="264" y="20"/>
                    </a:lnTo>
                    <a:lnTo>
                      <a:pt x="265" y="23"/>
                    </a:lnTo>
                    <a:lnTo>
                      <a:pt x="270" y="25"/>
                    </a:lnTo>
                    <a:lnTo>
                      <a:pt x="277" y="33"/>
                    </a:lnTo>
                    <a:lnTo>
                      <a:pt x="281" y="35"/>
                    </a:lnTo>
                    <a:lnTo>
                      <a:pt x="282" y="38"/>
                    </a:lnTo>
                    <a:lnTo>
                      <a:pt x="279" y="47"/>
                    </a:lnTo>
                    <a:lnTo>
                      <a:pt x="274" y="47"/>
                    </a:lnTo>
                    <a:lnTo>
                      <a:pt x="271" y="51"/>
                    </a:lnTo>
                    <a:lnTo>
                      <a:pt x="268" y="64"/>
                    </a:lnTo>
                    <a:lnTo>
                      <a:pt x="269" y="76"/>
                    </a:lnTo>
                    <a:lnTo>
                      <a:pt x="268" y="80"/>
                    </a:lnTo>
                    <a:lnTo>
                      <a:pt x="278" y="84"/>
                    </a:lnTo>
                    <a:lnTo>
                      <a:pt x="283" y="84"/>
                    </a:lnTo>
                    <a:lnTo>
                      <a:pt x="281" y="92"/>
                    </a:lnTo>
                    <a:lnTo>
                      <a:pt x="281" y="96"/>
                    </a:lnTo>
                    <a:lnTo>
                      <a:pt x="286" y="100"/>
                    </a:lnTo>
                    <a:lnTo>
                      <a:pt x="290" y="100"/>
                    </a:lnTo>
                    <a:lnTo>
                      <a:pt x="292" y="102"/>
                    </a:lnTo>
                    <a:lnTo>
                      <a:pt x="295" y="100"/>
                    </a:lnTo>
                    <a:lnTo>
                      <a:pt x="302" y="107"/>
                    </a:lnTo>
                    <a:lnTo>
                      <a:pt x="305" y="116"/>
                    </a:lnTo>
                    <a:lnTo>
                      <a:pt x="319" y="126"/>
                    </a:lnTo>
                    <a:lnTo>
                      <a:pt x="323" y="123"/>
                    </a:lnTo>
                    <a:lnTo>
                      <a:pt x="328" y="124"/>
                    </a:lnTo>
                    <a:lnTo>
                      <a:pt x="334" y="126"/>
                    </a:lnTo>
                    <a:lnTo>
                      <a:pt x="339" y="130"/>
                    </a:lnTo>
                    <a:lnTo>
                      <a:pt x="339" y="136"/>
                    </a:lnTo>
                    <a:lnTo>
                      <a:pt x="341" y="136"/>
                    </a:lnTo>
                    <a:lnTo>
                      <a:pt x="342" y="137"/>
                    </a:lnTo>
                    <a:lnTo>
                      <a:pt x="346" y="144"/>
                    </a:lnTo>
                    <a:lnTo>
                      <a:pt x="352" y="150"/>
                    </a:lnTo>
                    <a:lnTo>
                      <a:pt x="354" y="153"/>
                    </a:lnTo>
                    <a:lnTo>
                      <a:pt x="359" y="156"/>
                    </a:lnTo>
                    <a:lnTo>
                      <a:pt x="360" y="158"/>
                    </a:lnTo>
                    <a:lnTo>
                      <a:pt x="364" y="158"/>
                    </a:lnTo>
                    <a:lnTo>
                      <a:pt x="370" y="158"/>
                    </a:lnTo>
                    <a:lnTo>
                      <a:pt x="373" y="156"/>
                    </a:lnTo>
                    <a:lnTo>
                      <a:pt x="376" y="158"/>
                    </a:lnTo>
                    <a:lnTo>
                      <a:pt x="379" y="162"/>
                    </a:lnTo>
                    <a:lnTo>
                      <a:pt x="384" y="164"/>
                    </a:lnTo>
                    <a:lnTo>
                      <a:pt x="391" y="171"/>
                    </a:lnTo>
                    <a:lnTo>
                      <a:pt x="396" y="174"/>
                    </a:lnTo>
                    <a:lnTo>
                      <a:pt x="408" y="189"/>
                    </a:lnTo>
                    <a:lnTo>
                      <a:pt x="409" y="188"/>
                    </a:lnTo>
                    <a:lnTo>
                      <a:pt x="416" y="191"/>
                    </a:lnTo>
                    <a:lnTo>
                      <a:pt x="428" y="194"/>
                    </a:lnTo>
                    <a:lnTo>
                      <a:pt x="434" y="191"/>
                    </a:lnTo>
                    <a:lnTo>
                      <a:pt x="436" y="191"/>
                    </a:lnTo>
                    <a:lnTo>
                      <a:pt x="440" y="191"/>
                    </a:lnTo>
                    <a:lnTo>
                      <a:pt x="446" y="198"/>
                    </a:lnTo>
                    <a:lnTo>
                      <a:pt x="451" y="206"/>
                    </a:lnTo>
                    <a:lnTo>
                      <a:pt x="451" y="212"/>
                    </a:lnTo>
                    <a:lnTo>
                      <a:pt x="455" y="217"/>
                    </a:lnTo>
                    <a:lnTo>
                      <a:pt x="461" y="219"/>
                    </a:lnTo>
                    <a:lnTo>
                      <a:pt x="480" y="253"/>
                    </a:lnTo>
                    <a:lnTo>
                      <a:pt x="487" y="255"/>
                    </a:lnTo>
                    <a:lnTo>
                      <a:pt x="490" y="255"/>
                    </a:lnTo>
                    <a:lnTo>
                      <a:pt x="495" y="260"/>
                    </a:lnTo>
                    <a:lnTo>
                      <a:pt x="496" y="264"/>
                    </a:lnTo>
                    <a:lnTo>
                      <a:pt x="493" y="269"/>
                    </a:lnTo>
                    <a:lnTo>
                      <a:pt x="502" y="270"/>
                    </a:lnTo>
                    <a:lnTo>
                      <a:pt x="515" y="268"/>
                    </a:lnTo>
                    <a:lnTo>
                      <a:pt x="513" y="278"/>
                    </a:lnTo>
                    <a:lnTo>
                      <a:pt x="508" y="283"/>
                    </a:lnTo>
                    <a:lnTo>
                      <a:pt x="505" y="283"/>
                    </a:lnTo>
                    <a:lnTo>
                      <a:pt x="504" y="289"/>
                    </a:lnTo>
                    <a:lnTo>
                      <a:pt x="488" y="309"/>
                    </a:lnTo>
                    <a:lnTo>
                      <a:pt x="480" y="310"/>
                    </a:lnTo>
                    <a:lnTo>
                      <a:pt x="475" y="308"/>
                    </a:lnTo>
                    <a:lnTo>
                      <a:pt x="467" y="309"/>
                    </a:lnTo>
                    <a:lnTo>
                      <a:pt x="459" y="307"/>
                    </a:lnTo>
                    <a:lnTo>
                      <a:pt x="443" y="309"/>
                    </a:lnTo>
                    <a:lnTo>
                      <a:pt x="445" y="313"/>
                    </a:lnTo>
                    <a:lnTo>
                      <a:pt x="437" y="316"/>
                    </a:lnTo>
                    <a:lnTo>
                      <a:pt x="421" y="309"/>
                    </a:lnTo>
                    <a:lnTo>
                      <a:pt x="416" y="310"/>
                    </a:lnTo>
                    <a:lnTo>
                      <a:pt x="408" y="308"/>
                    </a:lnTo>
                    <a:lnTo>
                      <a:pt x="405" y="310"/>
                    </a:lnTo>
                    <a:lnTo>
                      <a:pt x="396" y="307"/>
                    </a:lnTo>
                    <a:lnTo>
                      <a:pt x="394" y="306"/>
                    </a:lnTo>
                    <a:lnTo>
                      <a:pt x="389" y="306"/>
                    </a:lnTo>
                    <a:lnTo>
                      <a:pt x="383" y="310"/>
                    </a:lnTo>
                    <a:lnTo>
                      <a:pt x="375" y="327"/>
                    </a:lnTo>
                    <a:lnTo>
                      <a:pt x="371" y="331"/>
                    </a:lnTo>
                    <a:lnTo>
                      <a:pt x="352" y="328"/>
                    </a:lnTo>
                    <a:lnTo>
                      <a:pt x="344" y="329"/>
                    </a:lnTo>
                    <a:lnTo>
                      <a:pt x="342" y="327"/>
                    </a:lnTo>
                    <a:lnTo>
                      <a:pt x="337" y="326"/>
                    </a:lnTo>
                    <a:lnTo>
                      <a:pt x="336" y="320"/>
                    </a:lnTo>
                    <a:lnTo>
                      <a:pt x="326" y="319"/>
                    </a:lnTo>
                    <a:lnTo>
                      <a:pt x="320" y="323"/>
                    </a:lnTo>
                    <a:lnTo>
                      <a:pt x="320" y="329"/>
                    </a:lnTo>
                    <a:lnTo>
                      <a:pt x="316" y="335"/>
                    </a:lnTo>
                    <a:lnTo>
                      <a:pt x="311" y="337"/>
                    </a:lnTo>
                    <a:lnTo>
                      <a:pt x="307" y="335"/>
                    </a:lnTo>
                    <a:lnTo>
                      <a:pt x="305" y="336"/>
                    </a:lnTo>
                    <a:lnTo>
                      <a:pt x="303" y="334"/>
                    </a:lnTo>
                    <a:lnTo>
                      <a:pt x="302" y="336"/>
                    </a:lnTo>
                    <a:lnTo>
                      <a:pt x="297" y="334"/>
                    </a:lnTo>
                    <a:lnTo>
                      <a:pt x="292" y="335"/>
                    </a:lnTo>
                    <a:lnTo>
                      <a:pt x="286" y="332"/>
                    </a:lnTo>
                    <a:lnTo>
                      <a:pt x="283" y="330"/>
                    </a:lnTo>
                    <a:lnTo>
                      <a:pt x="265" y="334"/>
                    </a:lnTo>
                    <a:lnTo>
                      <a:pt x="260" y="340"/>
                    </a:lnTo>
                    <a:lnTo>
                      <a:pt x="257" y="340"/>
                    </a:lnTo>
                    <a:lnTo>
                      <a:pt x="253" y="346"/>
                    </a:lnTo>
                    <a:lnTo>
                      <a:pt x="246" y="348"/>
                    </a:lnTo>
                    <a:lnTo>
                      <a:pt x="245" y="349"/>
                    </a:lnTo>
                    <a:lnTo>
                      <a:pt x="238" y="347"/>
                    </a:lnTo>
                    <a:lnTo>
                      <a:pt x="235" y="347"/>
                    </a:lnTo>
                    <a:lnTo>
                      <a:pt x="236" y="350"/>
                    </a:lnTo>
                    <a:lnTo>
                      <a:pt x="230" y="351"/>
                    </a:lnTo>
                    <a:lnTo>
                      <a:pt x="225" y="356"/>
                    </a:lnTo>
                    <a:lnTo>
                      <a:pt x="217" y="367"/>
                    </a:lnTo>
                    <a:lnTo>
                      <a:pt x="214" y="369"/>
                    </a:lnTo>
                    <a:lnTo>
                      <a:pt x="201" y="386"/>
                    </a:lnTo>
                    <a:lnTo>
                      <a:pt x="195" y="386"/>
                    </a:lnTo>
                    <a:lnTo>
                      <a:pt x="191" y="386"/>
                    </a:lnTo>
                    <a:lnTo>
                      <a:pt x="189" y="390"/>
                    </a:lnTo>
                    <a:lnTo>
                      <a:pt x="179" y="396"/>
                    </a:lnTo>
                    <a:lnTo>
                      <a:pt x="176" y="395"/>
                    </a:lnTo>
                    <a:lnTo>
                      <a:pt x="169" y="396"/>
                    </a:lnTo>
                    <a:lnTo>
                      <a:pt x="163" y="393"/>
                    </a:lnTo>
                    <a:lnTo>
                      <a:pt x="159" y="392"/>
                    </a:lnTo>
                    <a:lnTo>
                      <a:pt x="154" y="395"/>
                    </a:lnTo>
                    <a:lnTo>
                      <a:pt x="143" y="409"/>
                    </a:lnTo>
                    <a:lnTo>
                      <a:pt x="134" y="414"/>
                    </a:lnTo>
                    <a:lnTo>
                      <a:pt x="132" y="412"/>
                    </a:lnTo>
                    <a:lnTo>
                      <a:pt x="126" y="412"/>
                    </a:lnTo>
                    <a:lnTo>
                      <a:pt x="120" y="413"/>
                    </a:lnTo>
                    <a:lnTo>
                      <a:pt x="111" y="422"/>
                    </a:lnTo>
                    <a:lnTo>
                      <a:pt x="108" y="427"/>
                    </a:lnTo>
                    <a:lnTo>
                      <a:pt x="105" y="430"/>
                    </a:lnTo>
                    <a:lnTo>
                      <a:pt x="101" y="431"/>
                    </a:lnTo>
                    <a:lnTo>
                      <a:pt x="100" y="434"/>
                    </a:lnTo>
                    <a:lnTo>
                      <a:pt x="91" y="441"/>
                    </a:lnTo>
                    <a:lnTo>
                      <a:pt x="80" y="452"/>
                    </a:lnTo>
                    <a:lnTo>
                      <a:pt x="71" y="458"/>
                    </a:lnTo>
                    <a:lnTo>
                      <a:pt x="66" y="459"/>
                    </a:lnTo>
                    <a:lnTo>
                      <a:pt x="56" y="461"/>
                    </a:lnTo>
                    <a:lnTo>
                      <a:pt x="53" y="459"/>
                    </a:lnTo>
                    <a:close/>
                  </a:path>
                </a:pathLst>
              </a:custGeom>
              <a:noFill/>
              <a:ln w="793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 name="Freeform 88"/>
              <p:cNvSpPr>
                <a:spLocks/>
              </p:cNvSpPr>
              <p:nvPr/>
            </p:nvSpPr>
            <p:spPr bwMode="auto">
              <a:xfrm>
                <a:off x="4240213" y="5595938"/>
                <a:ext cx="9525" cy="12700"/>
              </a:xfrm>
              <a:custGeom>
                <a:avLst/>
                <a:gdLst>
                  <a:gd name="T0" fmla="*/ 0 w 6"/>
                  <a:gd name="T1" fmla="*/ 0 h 8"/>
                  <a:gd name="T2" fmla="*/ 6 w 6"/>
                  <a:gd name="T3" fmla="*/ 2 h 8"/>
                  <a:gd name="T4" fmla="*/ 6 w 6"/>
                  <a:gd name="T5" fmla="*/ 4 h 8"/>
                  <a:gd name="T6" fmla="*/ 2 w 6"/>
                  <a:gd name="T7" fmla="*/ 1 h 8"/>
                  <a:gd name="T8" fmla="*/ 1 w 6"/>
                  <a:gd name="T9" fmla="*/ 4 h 8"/>
                  <a:gd name="T10" fmla="*/ 5 w 6"/>
                  <a:gd name="T11" fmla="*/ 6 h 8"/>
                  <a:gd name="T12" fmla="*/ 2 w 6"/>
                  <a:gd name="T13" fmla="*/ 6 h 8"/>
                  <a:gd name="T14" fmla="*/ 1 w 6"/>
                  <a:gd name="T15" fmla="*/ 8 h 8"/>
                  <a:gd name="T16" fmla="*/ 0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0" y="0"/>
                    </a:moveTo>
                    <a:lnTo>
                      <a:pt x="6" y="2"/>
                    </a:lnTo>
                    <a:lnTo>
                      <a:pt x="6" y="4"/>
                    </a:lnTo>
                    <a:lnTo>
                      <a:pt x="2" y="1"/>
                    </a:lnTo>
                    <a:lnTo>
                      <a:pt x="1" y="4"/>
                    </a:lnTo>
                    <a:lnTo>
                      <a:pt x="5" y="6"/>
                    </a:lnTo>
                    <a:lnTo>
                      <a:pt x="2" y="6"/>
                    </a:lnTo>
                    <a:lnTo>
                      <a:pt x="1" y="8"/>
                    </a:lnTo>
                    <a:lnTo>
                      <a:pt x="0" y="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 name="Freeform 89"/>
              <p:cNvSpPr>
                <a:spLocks/>
              </p:cNvSpPr>
              <p:nvPr/>
            </p:nvSpPr>
            <p:spPr bwMode="auto">
              <a:xfrm>
                <a:off x="4097338" y="5546725"/>
                <a:ext cx="388938" cy="414337"/>
              </a:xfrm>
              <a:custGeom>
                <a:avLst/>
                <a:gdLst>
                  <a:gd name="T0" fmla="*/ 96 w 245"/>
                  <a:gd name="T1" fmla="*/ 182 h 261"/>
                  <a:gd name="T2" fmla="*/ 71 w 245"/>
                  <a:gd name="T3" fmla="*/ 179 h 261"/>
                  <a:gd name="T4" fmla="*/ 52 w 245"/>
                  <a:gd name="T5" fmla="*/ 162 h 261"/>
                  <a:gd name="T6" fmla="*/ 38 w 245"/>
                  <a:gd name="T7" fmla="*/ 148 h 261"/>
                  <a:gd name="T8" fmla="*/ 26 w 245"/>
                  <a:gd name="T9" fmla="*/ 150 h 261"/>
                  <a:gd name="T10" fmla="*/ 16 w 245"/>
                  <a:gd name="T11" fmla="*/ 144 h 261"/>
                  <a:gd name="T12" fmla="*/ 4 w 245"/>
                  <a:gd name="T13" fmla="*/ 128 h 261"/>
                  <a:gd name="T14" fmla="*/ 0 w 245"/>
                  <a:gd name="T15" fmla="*/ 121 h 261"/>
                  <a:gd name="T16" fmla="*/ 10 w 245"/>
                  <a:gd name="T17" fmla="*/ 109 h 261"/>
                  <a:gd name="T18" fmla="*/ 24 w 245"/>
                  <a:gd name="T19" fmla="*/ 101 h 261"/>
                  <a:gd name="T20" fmla="*/ 34 w 245"/>
                  <a:gd name="T21" fmla="*/ 89 h 261"/>
                  <a:gd name="T22" fmla="*/ 38 w 245"/>
                  <a:gd name="T23" fmla="*/ 72 h 261"/>
                  <a:gd name="T24" fmla="*/ 41 w 245"/>
                  <a:gd name="T25" fmla="*/ 61 h 261"/>
                  <a:gd name="T26" fmla="*/ 44 w 245"/>
                  <a:gd name="T27" fmla="*/ 48 h 261"/>
                  <a:gd name="T28" fmla="*/ 39 w 245"/>
                  <a:gd name="T29" fmla="*/ 27 h 261"/>
                  <a:gd name="T30" fmla="*/ 42 w 245"/>
                  <a:gd name="T31" fmla="*/ 7 h 261"/>
                  <a:gd name="T32" fmla="*/ 55 w 245"/>
                  <a:gd name="T33" fmla="*/ 2 h 261"/>
                  <a:gd name="T34" fmla="*/ 69 w 245"/>
                  <a:gd name="T35" fmla="*/ 2 h 261"/>
                  <a:gd name="T36" fmla="*/ 74 w 245"/>
                  <a:gd name="T37" fmla="*/ 22 h 261"/>
                  <a:gd name="T38" fmla="*/ 89 w 245"/>
                  <a:gd name="T39" fmla="*/ 27 h 261"/>
                  <a:gd name="T40" fmla="*/ 101 w 245"/>
                  <a:gd name="T41" fmla="*/ 41 h 261"/>
                  <a:gd name="T42" fmla="*/ 114 w 245"/>
                  <a:gd name="T43" fmla="*/ 51 h 261"/>
                  <a:gd name="T44" fmla="*/ 121 w 245"/>
                  <a:gd name="T45" fmla="*/ 59 h 261"/>
                  <a:gd name="T46" fmla="*/ 129 w 245"/>
                  <a:gd name="T47" fmla="*/ 60 h 261"/>
                  <a:gd name="T48" fmla="*/ 129 w 245"/>
                  <a:gd name="T49" fmla="*/ 70 h 261"/>
                  <a:gd name="T50" fmla="*/ 150 w 245"/>
                  <a:gd name="T51" fmla="*/ 67 h 261"/>
                  <a:gd name="T52" fmla="*/ 169 w 245"/>
                  <a:gd name="T53" fmla="*/ 83 h 261"/>
                  <a:gd name="T54" fmla="*/ 182 w 245"/>
                  <a:gd name="T55" fmla="*/ 96 h 261"/>
                  <a:gd name="T56" fmla="*/ 192 w 245"/>
                  <a:gd name="T57" fmla="*/ 95 h 261"/>
                  <a:gd name="T58" fmla="*/ 175 w 245"/>
                  <a:gd name="T59" fmla="*/ 84 h 261"/>
                  <a:gd name="T60" fmla="*/ 166 w 245"/>
                  <a:gd name="T61" fmla="*/ 73 h 261"/>
                  <a:gd name="T62" fmla="*/ 161 w 245"/>
                  <a:gd name="T63" fmla="*/ 65 h 261"/>
                  <a:gd name="T64" fmla="*/ 153 w 245"/>
                  <a:gd name="T65" fmla="*/ 61 h 261"/>
                  <a:gd name="T66" fmla="*/ 149 w 245"/>
                  <a:gd name="T67" fmla="*/ 54 h 261"/>
                  <a:gd name="T68" fmla="*/ 164 w 245"/>
                  <a:gd name="T69" fmla="*/ 48 h 261"/>
                  <a:gd name="T70" fmla="*/ 161 w 245"/>
                  <a:gd name="T71" fmla="*/ 32 h 261"/>
                  <a:gd name="T72" fmla="*/ 186 w 245"/>
                  <a:gd name="T73" fmla="*/ 33 h 261"/>
                  <a:gd name="T74" fmla="*/ 184 w 245"/>
                  <a:gd name="T75" fmla="*/ 29 h 261"/>
                  <a:gd name="T76" fmla="*/ 196 w 245"/>
                  <a:gd name="T77" fmla="*/ 27 h 261"/>
                  <a:gd name="T78" fmla="*/ 214 w 245"/>
                  <a:gd name="T79" fmla="*/ 25 h 261"/>
                  <a:gd name="T80" fmla="*/ 231 w 245"/>
                  <a:gd name="T81" fmla="*/ 38 h 261"/>
                  <a:gd name="T82" fmla="*/ 234 w 245"/>
                  <a:gd name="T83" fmla="*/ 65 h 261"/>
                  <a:gd name="T84" fmla="*/ 238 w 245"/>
                  <a:gd name="T85" fmla="*/ 73 h 261"/>
                  <a:gd name="T86" fmla="*/ 245 w 245"/>
                  <a:gd name="T87" fmla="*/ 91 h 261"/>
                  <a:gd name="T88" fmla="*/ 227 w 245"/>
                  <a:gd name="T89" fmla="*/ 113 h 261"/>
                  <a:gd name="T90" fmla="*/ 225 w 245"/>
                  <a:gd name="T91" fmla="*/ 132 h 261"/>
                  <a:gd name="T92" fmla="*/ 207 w 245"/>
                  <a:gd name="T93" fmla="*/ 155 h 261"/>
                  <a:gd name="T94" fmla="*/ 186 w 245"/>
                  <a:gd name="T95" fmla="*/ 167 h 261"/>
                  <a:gd name="T96" fmla="*/ 185 w 245"/>
                  <a:gd name="T97" fmla="*/ 175 h 261"/>
                  <a:gd name="T98" fmla="*/ 187 w 245"/>
                  <a:gd name="T99" fmla="*/ 187 h 261"/>
                  <a:gd name="T100" fmla="*/ 204 w 245"/>
                  <a:gd name="T101" fmla="*/ 206 h 261"/>
                  <a:gd name="T102" fmla="*/ 217 w 245"/>
                  <a:gd name="T103" fmla="*/ 202 h 261"/>
                  <a:gd name="T104" fmla="*/ 225 w 245"/>
                  <a:gd name="T105" fmla="*/ 217 h 261"/>
                  <a:gd name="T106" fmla="*/ 220 w 245"/>
                  <a:gd name="T107" fmla="*/ 224 h 261"/>
                  <a:gd name="T108" fmla="*/ 214 w 245"/>
                  <a:gd name="T109" fmla="*/ 236 h 261"/>
                  <a:gd name="T110" fmla="*/ 200 w 245"/>
                  <a:gd name="T111" fmla="*/ 253 h 261"/>
                  <a:gd name="T112" fmla="*/ 191 w 245"/>
                  <a:gd name="T113" fmla="*/ 254 h 261"/>
                  <a:gd name="T114" fmla="*/ 177 w 245"/>
                  <a:gd name="T115" fmla="*/ 259 h 261"/>
                  <a:gd name="T116" fmla="*/ 158 w 245"/>
                  <a:gd name="T117" fmla="*/ 255 h 261"/>
                  <a:gd name="T118" fmla="*/ 149 w 245"/>
                  <a:gd name="T119" fmla="*/ 246 h 261"/>
                  <a:gd name="T120" fmla="*/ 117 w 245"/>
                  <a:gd name="T121" fmla="*/ 208 h 261"/>
                  <a:gd name="T122" fmla="*/ 108 w 245"/>
                  <a:gd name="T123" fmla="*/ 18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5" h="261">
                    <a:moveTo>
                      <a:pt x="101" y="182"/>
                    </a:moveTo>
                    <a:lnTo>
                      <a:pt x="98" y="182"/>
                    </a:lnTo>
                    <a:lnTo>
                      <a:pt x="96" y="182"/>
                    </a:lnTo>
                    <a:lnTo>
                      <a:pt x="89" y="185"/>
                    </a:lnTo>
                    <a:lnTo>
                      <a:pt x="77" y="182"/>
                    </a:lnTo>
                    <a:lnTo>
                      <a:pt x="71" y="179"/>
                    </a:lnTo>
                    <a:lnTo>
                      <a:pt x="69" y="179"/>
                    </a:lnTo>
                    <a:lnTo>
                      <a:pt x="58" y="166"/>
                    </a:lnTo>
                    <a:lnTo>
                      <a:pt x="52" y="162"/>
                    </a:lnTo>
                    <a:lnTo>
                      <a:pt x="46" y="155"/>
                    </a:lnTo>
                    <a:lnTo>
                      <a:pt x="41" y="153"/>
                    </a:lnTo>
                    <a:lnTo>
                      <a:pt x="38" y="148"/>
                    </a:lnTo>
                    <a:lnTo>
                      <a:pt x="34" y="147"/>
                    </a:lnTo>
                    <a:lnTo>
                      <a:pt x="32" y="148"/>
                    </a:lnTo>
                    <a:lnTo>
                      <a:pt x="26" y="150"/>
                    </a:lnTo>
                    <a:lnTo>
                      <a:pt x="22" y="148"/>
                    </a:lnTo>
                    <a:lnTo>
                      <a:pt x="21" y="147"/>
                    </a:lnTo>
                    <a:lnTo>
                      <a:pt x="16" y="144"/>
                    </a:lnTo>
                    <a:lnTo>
                      <a:pt x="14" y="140"/>
                    </a:lnTo>
                    <a:lnTo>
                      <a:pt x="7" y="135"/>
                    </a:lnTo>
                    <a:lnTo>
                      <a:pt x="4" y="128"/>
                    </a:lnTo>
                    <a:lnTo>
                      <a:pt x="3" y="127"/>
                    </a:lnTo>
                    <a:lnTo>
                      <a:pt x="0" y="127"/>
                    </a:lnTo>
                    <a:lnTo>
                      <a:pt x="0" y="121"/>
                    </a:lnTo>
                    <a:lnTo>
                      <a:pt x="4" y="120"/>
                    </a:lnTo>
                    <a:lnTo>
                      <a:pt x="7" y="111"/>
                    </a:lnTo>
                    <a:lnTo>
                      <a:pt x="10" y="109"/>
                    </a:lnTo>
                    <a:lnTo>
                      <a:pt x="14" y="100"/>
                    </a:lnTo>
                    <a:lnTo>
                      <a:pt x="17" y="99"/>
                    </a:lnTo>
                    <a:lnTo>
                      <a:pt x="24" y="101"/>
                    </a:lnTo>
                    <a:lnTo>
                      <a:pt x="30" y="94"/>
                    </a:lnTo>
                    <a:lnTo>
                      <a:pt x="30" y="91"/>
                    </a:lnTo>
                    <a:lnTo>
                      <a:pt x="34" y="89"/>
                    </a:lnTo>
                    <a:lnTo>
                      <a:pt x="36" y="83"/>
                    </a:lnTo>
                    <a:lnTo>
                      <a:pt x="40" y="80"/>
                    </a:lnTo>
                    <a:lnTo>
                      <a:pt x="38" y="72"/>
                    </a:lnTo>
                    <a:lnTo>
                      <a:pt x="41" y="67"/>
                    </a:lnTo>
                    <a:lnTo>
                      <a:pt x="36" y="63"/>
                    </a:lnTo>
                    <a:lnTo>
                      <a:pt x="41" y="61"/>
                    </a:lnTo>
                    <a:lnTo>
                      <a:pt x="42" y="56"/>
                    </a:lnTo>
                    <a:lnTo>
                      <a:pt x="41" y="53"/>
                    </a:lnTo>
                    <a:lnTo>
                      <a:pt x="44" y="48"/>
                    </a:lnTo>
                    <a:lnTo>
                      <a:pt x="43" y="38"/>
                    </a:lnTo>
                    <a:lnTo>
                      <a:pt x="39" y="32"/>
                    </a:lnTo>
                    <a:lnTo>
                      <a:pt x="39" y="27"/>
                    </a:lnTo>
                    <a:lnTo>
                      <a:pt x="37" y="23"/>
                    </a:lnTo>
                    <a:lnTo>
                      <a:pt x="38" y="14"/>
                    </a:lnTo>
                    <a:lnTo>
                      <a:pt x="42" y="7"/>
                    </a:lnTo>
                    <a:lnTo>
                      <a:pt x="49" y="8"/>
                    </a:lnTo>
                    <a:lnTo>
                      <a:pt x="51" y="5"/>
                    </a:lnTo>
                    <a:lnTo>
                      <a:pt x="55" y="2"/>
                    </a:lnTo>
                    <a:lnTo>
                      <a:pt x="58" y="2"/>
                    </a:lnTo>
                    <a:lnTo>
                      <a:pt x="69" y="0"/>
                    </a:lnTo>
                    <a:lnTo>
                      <a:pt x="69" y="2"/>
                    </a:lnTo>
                    <a:lnTo>
                      <a:pt x="72" y="2"/>
                    </a:lnTo>
                    <a:lnTo>
                      <a:pt x="72" y="22"/>
                    </a:lnTo>
                    <a:lnTo>
                      <a:pt x="74" y="22"/>
                    </a:lnTo>
                    <a:lnTo>
                      <a:pt x="74" y="30"/>
                    </a:lnTo>
                    <a:lnTo>
                      <a:pt x="89" y="29"/>
                    </a:lnTo>
                    <a:lnTo>
                      <a:pt x="89" y="27"/>
                    </a:lnTo>
                    <a:lnTo>
                      <a:pt x="91" y="27"/>
                    </a:lnTo>
                    <a:lnTo>
                      <a:pt x="100" y="33"/>
                    </a:lnTo>
                    <a:lnTo>
                      <a:pt x="101" y="41"/>
                    </a:lnTo>
                    <a:lnTo>
                      <a:pt x="111" y="43"/>
                    </a:lnTo>
                    <a:lnTo>
                      <a:pt x="114" y="48"/>
                    </a:lnTo>
                    <a:lnTo>
                      <a:pt x="114" y="51"/>
                    </a:lnTo>
                    <a:lnTo>
                      <a:pt x="118" y="56"/>
                    </a:lnTo>
                    <a:lnTo>
                      <a:pt x="120" y="56"/>
                    </a:lnTo>
                    <a:lnTo>
                      <a:pt x="121" y="59"/>
                    </a:lnTo>
                    <a:lnTo>
                      <a:pt x="123" y="57"/>
                    </a:lnTo>
                    <a:lnTo>
                      <a:pt x="126" y="59"/>
                    </a:lnTo>
                    <a:lnTo>
                      <a:pt x="129" y="60"/>
                    </a:lnTo>
                    <a:lnTo>
                      <a:pt x="126" y="66"/>
                    </a:lnTo>
                    <a:lnTo>
                      <a:pt x="129" y="66"/>
                    </a:lnTo>
                    <a:lnTo>
                      <a:pt x="129" y="70"/>
                    </a:lnTo>
                    <a:lnTo>
                      <a:pt x="134" y="68"/>
                    </a:lnTo>
                    <a:lnTo>
                      <a:pt x="141" y="66"/>
                    </a:lnTo>
                    <a:lnTo>
                      <a:pt x="150" y="67"/>
                    </a:lnTo>
                    <a:lnTo>
                      <a:pt x="153" y="70"/>
                    </a:lnTo>
                    <a:lnTo>
                      <a:pt x="163" y="80"/>
                    </a:lnTo>
                    <a:lnTo>
                      <a:pt x="169" y="83"/>
                    </a:lnTo>
                    <a:lnTo>
                      <a:pt x="171" y="87"/>
                    </a:lnTo>
                    <a:lnTo>
                      <a:pt x="178" y="91"/>
                    </a:lnTo>
                    <a:lnTo>
                      <a:pt x="182" y="96"/>
                    </a:lnTo>
                    <a:lnTo>
                      <a:pt x="184" y="99"/>
                    </a:lnTo>
                    <a:lnTo>
                      <a:pt x="192" y="96"/>
                    </a:lnTo>
                    <a:lnTo>
                      <a:pt x="192" y="95"/>
                    </a:lnTo>
                    <a:lnTo>
                      <a:pt x="187" y="95"/>
                    </a:lnTo>
                    <a:lnTo>
                      <a:pt x="185" y="91"/>
                    </a:lnTo>
                    <a:lnTo>
                      <a:pt x="175" y="84"/>
                    </a:lnTo>
                    <a:lnTo>
                      <a:pt x="172" y="77"/>
                    </a:lnTo>
                    <a:lnTo>
                      <a:pt x="168" y="76"/>
                    </a:lnTo>
                    <a:lnTo>
                      <a:pt x="166" y="73"/>
                    </a:lnTo>
                    <a:lnTo>
                      <a:pt x="166" y="62"/>
                    </a:lnTo>
                    <a:lnTo>
                      <a:pt x="164" y="65"/>
                    </a:lnTo>
                    <a:lnTo>
                      <a:pt x="161" y="65"/>
                    </a:lnTo>
                    <a:lnTo>
                      <a:pt x="161" y="63"/>
                    </a:lnTo>
                    <a:lnTo>
                      <a:pt x="159" y="64"/>
                    </a:lnTo>
                    <a:lnTo>
                      <a:pt x="153" y="61"/>
                    </a:lnTo>
                    <a:lnTo>
                      <a:pt x="153" y="58"/>
                    </a:lnTo>
                    <a:lnTo>
                      <a:pt x="151" y="57"/>
                    </a:lnTo>
                    <a:lnTo>
                      <a:pt x="149" y="54"/>
                    </a:lnTo>
                    <a:lnTo>
                      <a:pt x="155" y="50"/>
                    </a:lnTo>
                    <a:lnTo>
                      <a:pt x="163" y="51"/>
                    </a:lnTo>
                    <a:lnTo>
                      <a:pt x="164" y="48"/>
                    </a:lnTo>
                    <a:lnTo>
                      <a:pt x="158" y="41"/>
                    </a:lnTo>
                    <a:lnTo>
                      <a:pt x="161" y="42"/>
                    </a:lnTo>
                    <a:lnTo>
                      <a:pt x="161" y="32"/>
                    </a:lnTo>
                    <a:lnTo>
                      <a:pt x="176" y="29"/>
                    </a:lnTo>
                    <a:lnTo>
                      <a:pt x="178" y="33"/>
                    </a:lnTo>
                    <a:lnTo>
                      <a:pt x="186" y="33"/>
                    </a:lnTo>
                    <a:lnTo>
                      <a:pt x="186" y="35"/>
                    </a:lnTo>
                    <a:lnTo>
                      <a:pt x="187" y="34"/>
                    </a:lnTo>
                    <a:lnTo>
                      <a:pt x="184" y="29"/>
                    </a:lnTo>
                    <a:lnTo>
                      <a:pt x="186" y="25"/>
                    </a:lnTo>
                    <a:lnTo>
                      <a:pt x="192" y="26"/>
                    </a:lnTo>
                    <a:lnTo>
                      <a:pt x="196" y="27"/>
                    </a:lnTo>
                    <a:lnTo>
                      <a:pt x="201" y="25"/>
                    </a:lnTo>
                    <a:lnTo>
                      <a:pt x="211" y="23"/>
                    </a:lnTo>
                    <a:lnTo>
                      <a:pt x="214" y="25"/>
                    </a:lnTo>
                    <a:lnTo>
                      <a:pt x="218" y="26"/>
                    </a:lnTo>
                    <a:lnTo>
                      <a:pt x="231" y="38"/>
                    </a:lnTo>
                    <a:lnTo>
                      <a:pt x="231" y="38"/>
                    </a:lnTo>
                    <a:lnTo>
                      <a:pt x="232" y="43"/>
                    </a:lnTo>
                    <a:lnTo>
                      <a:pt x="231" y="50"/>
                    </a:lnTo>
                    <a:lnTo>
                      <a:pt x="234" y="65"/>
                    </a:lnTo>
                    <a:lnTo>
                      <a:pt x="231" y="66"/>
                    </a:lnTo>
                    <a:lnTo>
                      <a:pt x="235" y="72"/>
                    </a:lnTo>
                    <a:lnTo>
                      <a:pt x="238" y="73"/>
                    </a:lnTo>
                    <a:lnTo>
                      <a:pt x="243" y="79"/>
                    </a:lnTo>
                    <a:lnTo>
                      <a:pt x="245" y="80"/>
                    </a:lnTo>
                    <a:lnTo>
                      <a:pt x="245" y="91"/>
                    </a:lnTo>
                    <a:lnTo>
                      <a:pt x="238" y="99"/>
                    </a:lnTo>
                    <a:lnTo>
                      <a:pt x="230" y="107"/>
                    </a:lnTo>
                    <a:lnTo>
                      <a:pt x="227" y="113"/>
                    </a:lnTo>
                    <a:lnTo>
                      <a:pt x="227" y="121"/>
                    </a:lnTo>
                    <a:lnTo>
                      <a:pt x="229" y="126"/>
                    </a:lnTo>
                    <a:lnTo>
                      <a:pt x="225" y="132"/>
                    </a:lnTo>
                    <a:lnTo>
                      <a:pt x="223" y="139"/>
                    </a:lnTo>
                    <a:lnTo>
                      <a:pt x="216" y="148"/>
                    </a:lnTo>
                    <a:lnTo>
                      <a:pt x="207" y="155"/>
                    </a:lnTo>
                    <a:lnTo>
                      <a:pt x="201" y="163"/>
                    </a:lnTo>
                    <a:lnTo>
                      <a:pt x="192" y="161"/>
                    </a:lnTo>
                    <a:lnTo>
                      <a:pt x="186" y="167"/>
                    </a:lnTo>
                    <a:lnTo>
                      <a:pt x="180" y="171"/>
                    </a:lnTo>
                    <a:lnTo>
                      <a:pt x="180" y="174"/>
                    </a:lnTo>
                    <a:lnTo>
                      <a:pt x="185" y="175"/>
                    </a:lnTo>
                    <a:lnTo>
                      <a:pt x="186" y="182"/>
                    </a:lnTo>
                    <a:lnTo>
                      <a:pt x="186" y="187"/>
                    </a:lnTo>
                    <a:lnTo>
                      <a:pt x="187" y="187"/>
                    </a:lnTo>
                    <a:lnTo>
                      <a:pt x="187" y="193"/>
                    </a:lnTo>
                    <a:lnTo>
                      <a:pt x="195" y="203"/>
                    </a:lnTo>
                    <a:lnTo>
                      <a:pt x="204" y="206"/>
                    </a:lnTo>
                    <a:lnTo>
                      <a:pt x="207" y="206"/>
                    </a:lnTo>
                    <a:lnTo>
                      <a:pt x="212" y="202"/>
                    </a:lnTo>
                    <a:lnTo>
                      <a:pt x="217" y="202"/>
                    </a:lnTo>
                    <a:lnTo>
                      <a:pt x="218" y="205"/>
                    </a:lnTo>
                    <a:lnTo>
                      <a:pt x="218" y="210"/>
                    </a:lnTo>
                    <a:lnTo>
                      <a:pt x="225" y="217"/>
                    </a:lnTo>
                    <a:lnTo>
                      <a:pt x="226" y="220"/>
                    </a:lnTo>
                    <a:lnTo>
                      <a:pt x="223" y="222"/>
                    </a:lnTo>
                    <a:lnTo>
                      <a:pt x="220" y="224"/>
                    </a:lnTo>
                    <a:lnTo>
                      <a:pt x="214" y="230"/>
                    </a:lnTo>
                    <a:lnTo>
                      <a:pt x="215" y="232"/>
                    </a:lnTo>
                    <a:lnTo>
                      <a:pt x="214" y="236"/>
                    </a:lnTo>
                    <a:lnTo>
                      <a:pt x="216" y="240"/>
                    </a:lnTo>
                    <a:lnTo>
                      <a:pt x="212" y="248"/>
                    </a:lnTo>
                    <a:lnTo>
                      <a:pt x="200" y="253"/>
                    </a:lnTo>
                    <a:lnTo>
                      <a:pt x="196" y="253"/>
                    </a:lnTo>
                    <a:lnTo>
                      <a:pt x="192" y="255"/>
                    </a:lnTo>
                    <a:lnTo>
                      <a:pt x="191" y="254"/>
                    </a:lnTo>
                    <a:lnTo>
                      <a:pt x="185" y="257"/>
                    </a:lnTo>
                    <a:lnTo>
                      <a:pt x="178" y="256"/>
                    </a:lnTo>
                    <a:lnTo>
                      <a:pt x="177" y="259"/>
                    </a:lnTo>
                    <a:lnTo>
                      <a:pt x="163" y="261"/>
                    </a:lnTo>
                    <a:lnTo>
                      <a:pt x="154" y="260"/>
                    </a:lnTo>
                    <a:lnTo>
                      <a:pt x="158" y="255"/>
                    </a:lnTo>
                    <a:lnTo>
                      <a:pt x="157" y="251"/>
                    </a:lnTo>
                    <a:lnTo>
                      <a:pt x="151" y="246"/>
                    </a:lnTo>
                    <a:lnTo>
                      <a:pt x="149" y="246"/>
                    </a:lnTo>
                    <a:lnTo>
                      <a:pt x="143" y="244"/>
                    </a:lnTo>
                    <a:lnTo>
                      <a:pt x="123" y="210"/>
                    </a:lnTo>
                    <a:lnTo>
                      <a:pt x="117" y="208"/>
                    </a:lnTo>
                    <a:lnTo>
                      <a:pt x="114" y="203"/>
                    </a:lnTo>
                    <a:lnTo>
                      <a:pt x="113" y="197"/>
                    </a:lnTo>
                    <a:lnTo>
                      <a:pt x="108" y="189"/>
                    </a:lnTo>
                    <a:lnTo>
                      <a:pt x="101"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 name="Freeform 90"/>
              <p:cNvSpPr>
                <a:spLocks/>
              </p:cNvSpPr>
              <p:nvPr/>
            </p:nvSpPr>
            <p:spPr bwMode="auto">
              <a:xfrm>
                <a:off x="4097338" y="5546725"/>
                <a:ext cx="388938" cy="414337"/>
              </a:xfrm>
              <a:custGeom>
                <a:avLst/>
                <a:gdLst>
                  <a:gd name="T0" fmla="*/ 96 w 245"/>
                  <a:gd name="T1" fmla="*/ 182 h 261"/>
                  <a:gd name="T2" fmla="*/ 71 w 245"/>
                  <a:gd name="T3" fmla="*/ 179 h 261"/>
                  <a:gd name="T4" fmla="*/ 52 w 245"/>
                  <a:gd name="T5" fmla="*/ 162 h 261"/>
                  <a:gd name="T6" fmla="*/ 38 w 245"/>
                  <a:gd name="T7" fmla="*/ 148 h 261"/>
                  <a:gd name="T8" fmla="*/ 26 w 245"/>
                  <a:gd name="T9" fmla="*/ 150 h 261"/>
                  <a:gd name="T10" fmla="*/ 16 w 245"/>
                  <a:gd name="T11" fmla="*/ 144 h 261"/>
                  <a:gd name="T12" fmla="*/ 4 w 245"/>
                  <a:gd name="T13" fmla="*/ 128 h 261"/>
                  <a:gd name="T14" fmla="*/ 0 w 245"/>
                  <a:gd name="T15" fmla="*/ 121 h 261"/>
                  <a:gd name="T16" fmla="*/ 10 w 245"/>
                  <a:gd name="T17" fmla="*/ 109 h 261"/>
                  <a:gd name="T18" fmla="*/ 24 w 245"/>
                  <a:gd name="T19" fmla="*/ 101 h 261"/>
                  <a:gd name="T20" fmla="*/ 34 w 245"/>
                  <a:gd name="T21" fmla="*/ 89 h 261"/>
                  <a:gd name="T22" fmla="*/ 38 w 245"/>
                  <a:gd name="T23" fmla="*/ 72 h 261"/>
                  <a:gd name="T24" fmla="*/ 41 w 245"/>
                  <a:gd name="T25" fmla="*/ 61 h 261"/>
                  <a:gd name="T26" fmla="*/ 44 w 245"/>
                  <a:gd name="T27" fmla="*/ 48 h 261"/>
                  <a:gd name="T28" fmla="*/ 39 w 245"/>
                  <a:gd name="T29" fmla="*/ 27 h 261"/>
                  <a:gd name="T30" fmla="*/ 42 w 245"/>
                  <a:gd name="T31" fmla="*/ 7 h 261"/>
                  <a:gd name="T32" fmla="*/ 55 w 245"/>
                  <a:gd name="T33" fmla="*/ 2 h 261"/>
                  <a:gd name="T34" fmla="*/ 69 w 245"/>
                  <a:gd name="T35" fmla="*/ 2 h 261"/>
                  <a:gd name="T36" fmla="*/ 74 w 245"/>
                  <a:gd name="T37" fmla="*/ 22 h 261"/>
                  <a:gd name="T38" fmla="*/ 89 w 245"/>
                  <a:gd name="T39" fmla="*/ 27 h 261"/>
                  <a:gd name="T40" fmla="*/ 101 w 245"/>
                  <a:gd name="T41" fmla="*/ 41 h 261"/>
                  <a:gd name="T42" fmla="*/ 114 w 245"/>
                  <a:gd name="T43" fmla="*/ 51 h 261"/>
                  <a:gd name="T44" fmla="*/ 121 w 245"/>
                  <a:gd name="T45" fmla="*/ 59 h 261"/>
                  <a:gd name="T46" fmla="*/ 129 w 245"/>
                  <a:gd name="T47" fmla="*/ 60 h 261"/>
                  <a:gd name="T48" fmla="*/ 129 w 245"/>
                  <a:gd name="T49" fmla="*/ 70 h 261"/>
                  <a:gd name="T50" fmla="*/ 150 w 245"/>
                  <a:gd name="T51" fmla="*/ 67 h 261"/>
                  <a:gd name="T52" fmla="*/ 169 w 245"/>
                  <a:gd name="T53" fmla="*/ 83 h 261"/>
                  <a:gd name="T54" fmla="*/ 182 w 245"/>
                  <a:gd name="T55" fmla="*/ 96 h 261"/>
                  <a:gd name="T56" fmla="*/ 192 w 245"/>
                  <a:gd name="T57" fmla="*/ 95 h 261"/>
                  <a:gd name="T58" fmla="*/ 175 w 245"/>
                  <a:gd name="T59" fmla="*/ 84 h 261"/>
                  <a:gd name="T60" fmla="*/ 166 w 245"/>
                  <a:gd name="T61" fmla="*/ 73 h 261"/>
                  <a:gd name="T62" fmla="*/ 161 w 245"/>
                  <a:gd name="T63" fmla="*/ 65 h 261"/>
                  <a:gd name="T64" fmla="*/ 153 w 245"/>
                  <a:gd name="T65" fmla="*/ 61 h 261"/>
                  <a:gd name="T66" fmla="*/ 149 w 245"/>
                  <a:gd name="T67" fmla="*/ 54 h 261"/>
                  <a:gd name="T68" fmla="*/ 164 w 245"/>
                  <a:gd name="T69" fmla="*/ 48 h 261"/>
                  <a:gd name="T70" fmla="*/ 161 w 245"/>
                  <a:gd name="T71" fmla="*/ 32 h 261"/>
                  <a:gd name="T72" fmla="*/ 186 w 245"/>
                  <a:gd name="T73" fmla="*/ 33 h 261"/>
                  <a:gd name="T74" fmla="*/ 184 w 245"/>
                  <a:gd name="T75" fmla="*/ 29 h 261"/>
                  <a:gd name="T76" fmla="*/ 196 w 245"/>
                  <a:gd name="T77" fmla="*/ 27 h 261"/>
                  <a:gd name="T78" fmla="*/ 214 w 245"/>
                  <a:gd name="T79" fmla="*/ 25 h 261"/>
                  <a:gd name="T80" fmla="*/ 231 w 245"/>
                  <a:gd name="T81" fmla="*/ 38 h 261"/>
                  <a:gd name="T82" fmla="*/ 234 w 245"/>
                  <a:gd name="T83" fmla="*/ 65 h 261"/>
                  <a:gd name="T84" fmla="*/ 238 w 245"/>
                  <a:gd name="T85" fmla="*/ 73 h 261"/>
                  <a:gd name="T86" fmla="*/ 245 w 245"/>
                  <a:gd name="T87" fmla="*/ 91 h 261"/>
                  <a:gd name="T88" fmla="*/ 227 w 245"/>
                  <a:gd name="T89" fmla="*/ 113 h 261"/>
                  <a:gd name="T90" fmla="*/ 225 w 245"/>
                  <a:gd name="T91" fmla="*/ 132 h 261"/>
                  <a:gd name="T92" fmla="*/ 207 w 245"/>
                  <a:gd name="T93" fmla="*/ 155 h 261"/>
                  <a:gd name="T94" fmla="*/ 186 w 245"/>
                  <a:gd name="T95" fmla="*/ 167 h 261"/>
                  <a:gd name="T96" fmla="*/ 185 w 245"/>
                  <a:gd name="T97" fmla="*/ 175 h 261"/>
                  <a:gd name="T98" fmla="*/ 187 w 245"/>
                  <a:gd name="T99" fmla="*/ 187 h 261"/>
                  <a:gd name="T100" fmla="*/ 204 w 245"/>
                  <a:gd name="T101" fmla="*/ 206 h 261"/>
                  <a:gd name="T102" fmla="*/ 217 w 245"/>
                  <a:gd name="T103" fmla="*/ 202 h 261"/>
                  <a:gd name="T104" fmla="*/ 225 w 245"/>
                  <a:gd name="T105" fmla="*/ 217 h 261"/>
                  <a:gd name="T106" fmla="*/ 220 w 245"/>
                  <a:gd name="T107" fmla="*/ 224 h 261"/>
                  <a:gd name="T108" fmla="*/ 214 w 245"/>
                  <a:gd name="T109" fmla="*/ 236 h 261"/>
                  <a:gd name="T110" fmla="*/ 200 w 245"/>
                  <a:gd name="T111" fmla="*/ 253 h 261"/>
                  <a:gd name="T112" fmla="*/ 191 w 245"/>
                  <a:gd name="T113" fmla="*/ 254 h 261"/>
                  <a:gd name="T114" fmla="*/ 177 w 245"/>
                  <a:gd name="T115" fmla="*/ 259 h 261"/>
                  <a:gd name="T116" fmla="*/ 158 w 245"/>
                  <a:gd name="T117" fmla="*/ 255 h 261"/>
                  <a:gd name="T118" fmla="*/ 149 w 245"/>
                  <a:gd name="T119" fmla="*/ 246 h 261"/>
                  <a:gd name="T120" fmla="*/ 117 w 245"/>
                  <a:gd name="T121" fmla="*/ 208 h 261"/>
                  <a:gd name="T122" fmla="*/ 108 w 245"/>
                  <a:gd name="T123" fmla="*/ 18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5" h="261">
                    <a:moveTo>
                      <a:pt x="101" y="182"/>
                    </a:moveTo>
                    <a:lnTo>
                      <a:pt x="98" y="182"/>
                    </a:lnTo>
                    <a:lnTo>
                      <a:pt x="96" y="182"/>
                    </a:lnTo>
                    <a:lnTo>
                      <a:pt x="89" y="185"/>
                    </a:lnTo>
                    <a:lnTo>
                      <a:pt x="77" y="182"/>
                    </a:lnTo>
                    <a:lnTo>
                      <a:pt x="71" y="179"/>
                    </a:lnTo>
                    <a:lnTo>
                      <a:pt x="69" y="179"/>
                    </a:lnTo>
                    <a:lnTo>
                      <a:pt x="58" y="166"/>
                    </a:lnTo>
                    <a:lnTo>
                      <a:pt x="52" y="162"/>
                    </a:lnTo>
                    <a:lnTo>
                      <a:pt x="46" y="155"/>
                    </a:lnTo>
                    <a:lnTo>
                      <a:pt x="41" y="153"/>
                    </a:lnTo>
                    <a:lnTo>
                      <a:pt x="38" y="148"/>
                    </a:lnTo>
                    <a:lnTo>
                      <a:pt x="34" y="147"/>
                    </a:lnTo>
                    <a:lnTo>
                      <a:pt x="32" y="148"/>
                    </a:lnTo>
                    <a:lnTo>
                      <a:pt x="26" y="150"/>
                    </a:lnTo>
                    <a:lnTo>
                      <a:pt x="22" y="148"/>
                    </a:lnTo>
                    <a:lnTo>
                      <a:pt x="21" y="147"/>
                    </a:lnTo>
                    <a:lnTo>
                      <a:pt x="16" y="144"/>
                    </a:lnTo>
                    <a:lnTo>
                      <a:pt x="14" y="140"/>
                    </a:lnTo>
                    <a:lnTo>
                      <a:pt x="7" y="135"/>
                    </a:lnTo>
                    <a:lnTo>
                      <a:pt x="4" y="128"/>
                    </a:lnTo>
                    <a:lnTo>
                      <a:pt x="3" y="127"/>
                    </a:lnTo>
                    <a:lnTo>
                      <a:pt x="0" y="127"/>
                    </a:lnTo>
                    <a:lnTo>
                      <a:pt x="0" y="121"/>
                    </a:lnTo>
                    <a:lnTo>
                      <a:pt x="4" y="120"/>
                    </a:lnTo>
                    <a:lnTo>
                      <a:pt x="7" y="111"/>
                    </a:lnTo>
                    <a:lnTo>
                      <a:pt x="10" y="109"/>
                    </a:lnTo>
                    <a:lnTo>
                      <a:pt x="14" y="100"/>
                    </a:lnTo>
                    <a:lnTo>
                      <a:pt x="17" y="99"/>
                    </a:lnTo>
                    <a:lnTo>
                      <a:pt x="24" y="101"/>
                    </a:lnTo>
                    <a:lnTo>
                      <a:pt x="30" y="94"/>
                    </a:lnTo>
                    <a:lnTo>
                      <a:pt x="30" y="91"/>
                    </a:lnTo>
                    <a:lnTo>
                      <a:pt x="34" y="89"/>
                    </a:lnTo>
                    <a:lnTo>
                      <a:pt x="36" y="83"/>
                    </a:lnTo>
                    <a:lnTo>
                      <a:pt x="40" y="80"/>
                    </a:lnTo>
                    <a:lnTo>
                      <a:pt x="38" y="72"/>
                    </a:lnTo>
                    <a:lnTo>
                      <a:pt x="41" y="67"/>
                    </a:lnTo>
                    <a:lnTo>
                      <a:pt x="36" y="63"/>
                    </a:lnTo>
                    <a:lnTo>
                      <a:pt x="41" y="61"/>
                    </a:lnTo>
                    <a:lnTo>
                      <a:pt x="42" y="56"/>
                    </a:lnTo>
                    <a:lnTo>
                      <a:pt x="41" y="53"/>
                    </a:lnTo>
                    <a:lnTo>
                      <a:pt x="44" y="48"/>
                    </a:lnTo>
                    <a:lnTo>
                      <a:pt x="43" y="38"/>
                    </a:lnTo>
                    <a:lnTo>
                      <a:pt x="39" y="32"/>
                    </a:lnTo>
                    <a:lnTo>
                      <a:pt x="39" y="27"/>
                    </a:lnTo>
                    <a:lnTo>
                      <a:pt x="37" y="23"/>
                    </a:lnTo>
                    <a:lnTo>
                      <a:pt x="38" y="14"/>
                    </a:lnTo>
                    <a:lnTo>
                      <a:pt x="42" y="7"/>
                    </a:lnTo>
                    <a:lnTo>
                      <a:pt x="49" y="8"/>
                    </a:lnTo>
                    <a:lnTo>
                      <a:pt x="51" y="5"/>
                    </a:lnTo>
                    <a:lnTo>
                      <a:pt x="55" y="2"/>
                    </a:lnTo>
                    <a:lnTo>
                      <a:pt x="58" y="2"/>
                    </a:lnTo>
                    <a:lnTo>
                      <a:pt x="69" y="0"/>
                    </a:lnTo>
                    <a:lnTo>
                      <a:pt x="69" y="2"/>
                    </a:lnTo>
                    <a:lnTo>
                      <a:pt x="72" y="2"/>
                    </a:lnTo>
                    <a:lnTo>
                      <a:pt x="72" y="22"/>
                    </a:lnTo>
                    <a:lnTo>
                      <a:pt x="74" y="22"/>
                    </a:lnTo>
                    <a:lnTo>
                      <a:pt x="74" y="30"/>
                    </a:lnTo>
                    <a:lnTo>
                      <a:pt x="89" y="29"/>
                    </a:lnTo>
                    <a:lnTo>
                      <a:pt x="89" y="27"/>
                    </a:lnTo>
                    <a:lnTo>
                      <a:pt x="91" y="27"/>
                    </a:lnTo>
                    <a:lnTo>
                      <a:pt x="100" y="33"/>
                    </a:lnTo>
                    <a:lnTo>
                      <a:pt x="101" y="41"/>
                    </a:lnTo>
                    <a:lnTo>
                      <a:pt x="111" y="43"/>
                    </a:lnTo>
                    <a:lnTo>
                      <a:pt x="114" y="48"/>
                    </a:lnTo>
                    <a:lnTo>
                      <a:pt x="114" y="51"/>
                    </a:lnTo>
                    <a:lnTo>
                      <a:pt x="118" y="56"/>
                    </a:lnTo>
                    <a:lnTo>
                      <a:pt x="120" y="56"/>
                    </a:lnTo>
                    <a:lnTo>
                      <a:pt x="121" y="59"/>
                    </a:lnTo>
                    <a:lnTo>
                      <a:pt x="123" y="57"/>
                    </a:lnTo>
                    <a:lnTo>
                      <a:pt x="126" y="59"/>
                    </a:lnTo>
                    <a:lnTo>
                      <a:pt x="129" y="60"/>
                    </a:lnTo>
                    <a:lnTo>
                      <a:pt x="126" y="66"/>
                    </a:lnTo>
                    <a:lnTo>
                      <a:pt x="129" y="66"/>
                    </a:lnTo>
                    <a:lnTo>
                      <a:pt x="129" y="70"/>
                    </a:lnTo>
                    <a:lnTo>
                      <a:pt x="134" y="68"/>
                    </a:lnTo>
                    <a:lnTo>
                      <a:pt x="141" y="66"/>
                    </a:lnTo>
                    <a:lnTo>
                      <a:pt x="150" y="67"/>
                    </a:lnTo>
                    <a:lnTo>
                      <a:pt x="153" y="70"/>
                    </a:lnTo>
                    <a:lnTo>
                      <a:pt x="163" y="80"/>
                    </a:lnTo>
                    <a:lnTo>
                      <a:pt x="169" y="83"/>
                    </a:lnTo>
                    <a:lnTo>
                      <a:pt x="171" y="87"/>
                    </a:lnTo>
                    <a:lnTo>
                      <a:pt x="178" y="91"/>
                    </a:lnTo>
                    <a:lnTo>
                      <a:pt x="182" y="96"/>
                    </a:lnTo>
                    <a:lnTo>
                      <a:pt x="184" y="99"/>
                    </a:lnTo>
                    <a:lnTo>
                      <a:pt x="192" y="96"/>
                    </a:lnTo>
                    <a:lnTo>
                      <a:pt x="192" y="95"/>
                    </a:lnTo>
                    <a:lnTo>
                      <a:pt x="187" y="95"/>
                    </a:lnTo>
                    <a:lnTo>
                      <a:pt x="185" y="91"/>
                    </a:lnTo>
                    <a:lnTo>
                      <a:pt x="175" y="84"/>
                    </a:lnTo>
                    <a:lnTo>
                      <a:pt x="172" y="77"/>
                    </a:lnTo>
                    <a:lnTo>
                      <a:pt x="168" y="76"/>
                    </a:lnTo>
                    <a:lnTo>
                      <a:pt x="166" y="73"/>
                    </a:lnTo>
                    <a:lnTo>
                      <a:pt x="166" y="62"/>
                    </a:lnTo>
                    <a:lnTo>
                      <a:pt x="164" y="65"/>
                    </a:lnTo>
                    <a:lnTo>
                      <a:pt x="161" y="65"/>
                    </a:lnTo>
                    <a:lnTo>
                      <a:pt x="161" y="63"/>
                    </a:lnTo>
                    <a:lnTo>
                      <a:pt x="159" y="64"/>
                    </a:lnTo>
                    <a:lnTo>
                      <a:pt x="153" y="61"/>
                    </a:lnTo>
                    <a:lnTo>
                      <a:pt x="153" y="58"/>
                    </a:lnTo>
                    <a:lnTo>
                      <a:pt x="151" y="57"/>
                    </a:lnTo>
                    <a:lnTo>
                      <a:pt x="149" y="54"/>
                    </a:lnTo>
                    <a:lnTo>
                      <a:pt x="155" y="50"/>
                    </a:lnTo>
                    <a:lnTo>
                      <a:pt x="163" y="51"/>
                    </a:lnTo>
                    <a:lnTo>
                      <a:pt x="164" y="48"/>
                    </a:lnTo>
                    <a:lnTo>
                      <a:pt x="158" y="41"/>
                    </a:lnTo>
                    <a:lnTo>
                      <a:pt x="161" y="42"/>
                    </a:lnTo>
                    <a:lnTo>
                      <a:pt x="161" y="32"/>
                    </a:lnTo>
                    <a:lnTo>
                      <a:pt x="176" y="29"/>
                    </a:lnTo>
                    <a:lnTo>
                      <a:pt x="178" y="33"/>
                    </a:lnTo>
                    <a:lnTo>
                      <a:pt x="186" y="33"/>
                    </a:lnTo>
                    <a:lnTo>
                      <a:pt x="186" y="35"/>
                    </a:lnTo>
                    <a:lnTo>
                      <a:pt x="187" y="34"/>
                    </a:lnTo>
                    <a:lnTo>
                      <a:pt x="184" y="29"/>
                    </a:lnTo>
                    <a:lnTo>
                      <a:pt x="186" y="25"/>
                    </a:lnTo>
                    <a:lnTo>
                      <a:pt x="192" y="26"/>
                    </a:lnTo>
                    <a:lnTo>
                      <a:pt x="196" y="27"/>
                    </a:lnTo>
                    <a:lnTo>
                      <a:pt x="201" y="25"/>
                    </a:lnTo>
                    <a:lnTo>
                      <a:pt x="211" y="23"/>
                    </a:lnTo>
                    <a:lnTo>
                      <a:pt x="214" y="25"/>
                    </a:lnTo>
                    <a:lnTo>
                      <a:pt x="218" y="26"/>
                    </a:lnTo>
                    <a:lnTo>
                      <a:pt x="231" y="38"/>
                    </a:lnTo>
                    <a:lnTo>
                      <a:pt x="231" y="38"/>
                    </a:lnTo>
                    <a:lnTo>
                      <a:pt x="232" y="43"/>
                    </a:lnTo>
                    <a:lnTo>
                      <a:pt x="231" y="50"/>
                    </a:lnTo>
                    <a:lnTo>
                      <a:pt x="234" y="65"/>
                    </a:lnTo>
                    <a:lnTo>
                      <a:pt x="231" y="66"/>
                    </a:lnTo>
                    <a:lnTo>
                      <a:pt x="235" y="72"/>
                    </a:lnTo>
                    <a:lnTo>
                      <a:pt x="238" y="73"/>
                    </a:lnTo>
                    <a:lnTo>
                      <a:pt x="243" y="79"/>
                    </a:lnTo>
                    <a:lnTo>
                      <a:pt x="245" y="80"/>
                    </a:lnTo>
                    <a:lnTo>
                      <a:pt x="245" y="91"/>
                    </a:lnTo>
                    <a:lnTo>
                      <a:pt x="238" y="99"/>
                    </a:lnTo>
                    <a:lnTo>
                      <a:pt x="230" y="107"/>
                    </a:lnTo>
                    <a:lnTo>
                      <a:pt x="227" y="113"/>
                    </a:lnTo>
                    <a:lnTo>
                      <a:pt x="227" y="121"/>
                    </a:lnTo>
                    <a:lnTo>
                      <a:pt x="229" y="126"/>
                    </a:lnTo>
                    <a:lnTo>
                      <a:pt x="225" y="132"/>
                    </a:lnTo>
                    <a:lnTo>
                      <a:pt x="223" y="139"/>
                    </a:lnTo>
                    <a:lnTo>
                      <a:pt x="216" y="148"/>
                    </a:lnTo>
                    <a:lnTo>
                      <a:pt x="207" y="155"/>
                    </a:lnTo>
                    <a:lnTo>
                      <a:pt x="201" y="163"/>
                    </a:lnTo>
                    <a:lnTo>
                      <a:pt x="192" y="161"/>
                    </a:lnTo>
                    <a:lnTo>
                      <a:pt x="186" y="167"/>
                    </a:lnTo>
                    <a:lnTo>
                      <a:pt x="180" y="171"/>
                    </a:lnTo>
                    <a:lnTo>
                      <a:pt x="180" y="174"/>
                    </a:lnTo>
                    <a:lnTo>
                      <a:pt x="185" y="175"/>
                    </a:lnTo>
                    <a:lnTo>
                      <a:pt x="186" y="182"/>
                    </a:lnTo>
                    <a:lnTo>
                      <a:pt x="186" y="187"/>
                    </a:lnTo>
                    <a:lnTo>
                      <a:pt x="187" y="187"/>
                    </a:lnTo>
                    <a:lnTo>
                      <a:pt x="187" y="193"/>
                    </a:lnTo>
                    <a:lnTo>
                      <a:pt x="195" y="203"/>
                    </a:lnTo>
                    <a:lnTo>
                      <a:pt x="204" y="206"/>
                    </a:lnTo>
                    <a:lnTo>
                      <a:pt x="207" y="206"/>
                    </a:lnTo>
                    <a:lnTo>
                      <a:pt x="212" y="202"/>
                    </a:lnTo>
                    <a:lnTo>
                      <a:pt x="217" y="202"/>
                    </a:lnTo>
                    <a:lnTo>
                      <a:pt x="218" y="205"/>
                    </a:lnTo>
                    <a:lnTo>
                      <a:pt x="218" y="210"/>
                    </a:lnTo>
                    <a:lnTo>
                      <a:pt x="225" y="217"/>
                    </a:lnTo>
                    <a:lnTo>
                      <a:pt x="226" y="220"/>
                    </a:lnTo>
                    <a:lnTo>
                      <a:pt x="223" y="222"/>
                    </a:lnTo>
                    <a:lnTo>
                      <a:pt x="220" y="224"/>
                    </a:lnTo>
                    <a:lnTo>
                      <a:pt x="214" y="230"/>
                    </a:lnTo>
                    <a:lnTo>
                      <a:pt x="215" y="232"/>
                    </a:lnTo>
                    <a:lnTo>
                      <a:pt x="214" y="236"/>
                    </a:lnTo>
                    <a:lnTo>
                      <a:pt x="216" y="240"/>
                    </a:lnTo>
                    <a:lnTo>
                      <a:pt x="212" y="248"/>
                    </a:lnTo>
                    <a:lnTo>
                      <a:pt x="200" y="253"/>
                    </a:lnTo>
                    <a:lnTo>
                      <a:pt x="196" y="253"/>
                    </a:lnTo>
                    <a:lnTo>
                      <a:pt x="192" y="255"/>
                    </a:lnTo>
                    <a:lnTo>
                      <a:pt x="191" y="254"/>
                    </a:lnTo>
                    <a:lnTo>
                      <a:pt x="185" y="257"/>
                    </a:lnTo>
                    <a:lnTo>
                      <a:pt x="178" y="256"/>
                    </a:lnTo>
                    <a:lnTo>
                      <a:pt x="177" y="259"/>
                    </a:lnTo>
                    <a:lnTo>
                      <a:pt x="163" y="261"/>
                    </a:lnTo>
                    <a:lnTo>
                      <a:pt x="154" y="260"/>
                    </a:lnTo>
                    <a:lnTo>
                      <a:pt x="158" y="255"/>
                    </a:lnTo>
                    <a:lnTo>
                      <a:pt x="157" y="251"/>
                    </a:lnTo>
                    <a:lnTo>
                      <a:pt x="151" y="246"/>
                    </a:lnTo>
                    <a:lnTo>
                      <a:pt x="149" y="246"/>
                    </a:lnTo>
                    <a:lnTo>
                      <a:pt x="143" y="244"/>
                    </a:lnTo>
                    <a:lnTo>
                      <a:pt x="123" y="210"/>
                    </a:lnTo>
                    <a:lnTo>
                      <a:pt x="117" y="208"/>
                    </a:lnTo>
                    <a:lnTo>
                      <a:pt x="114" y="203"/>
                    </a:lnTo>
                    <a:lnTo>
                      <a:pt x="113" y="197"/>
                    </a:lnTo>
                    <a:lnTo>
                      <a:pt x="108" y="189"/>
                    </a:lnTo>
                    <a:lnTo>
                      <a:pt x="101" y="182"/>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 name="Freeform 91"/>
              <p:cNvSpPr>
                <a:spLocks/>
              </p:cNvSpPr>
              <p:nvPr/>
            </p:nvSpPr>
            <p:spPr bwMode="auto">
              <a:xfrm>
                <a:off x="4268788" y="5622925"/>
                <a:ext cx="9525" cy="12700"/>
              </a:xfrm>
              <a:custGeom>
                <a:avLst/>
                <a:gdLst>
                  <a:gd name="T0" fmla="*/ 0 w 6"/>
                  <a:gd name="T1" fmla="*/ 0 h 8"/>
                  <a:gd name="T2" fmla="*/ 4 w 6"/>
                  <a:gd name="T3" fmla="*/ 2 h 8"/>
                  <a:gd name="T4" fmla="*/ 4 w 6"/>
                  <a:gd name="T5" fmla="*/ 6 h 8"/>
                  <a:gd name="T6" fmla="*/ 6 w 6"/>
                  <a:gd name="T7" fmla="*/ 8 h 8"/>
                  <a:gd name="T8" fmla="*/ 5 w 6"/>
                  <a:gd name="T9" fmla="*/ 8 h 8"/>
                  <a:gd name="T10" fmla="*/ 2 w 6"/>
                  <a:gd name="T11" fmla="*/ 8 h 8"/>
                  <a:gd name="T12" fmla="*/ 2 w 6"/>
                  <a:gd name="T13" fmla="*/ 3 h 8"/>
                  <a:gd name="T14" fmla="*/ 0 w 6"/>
                  <a:gd name="T15" fmla="*/ 2 h 8"/>
                  <a:gd name="T16" fmla="*/ 0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0" y="0"/>
                    </a:moveTo>
                    <a:lnTo>
                      <a:pt x="4" y="2"/>
                    </a:lnTo>
                    <a:lnTo>
                      <a:pt x="4" y="6"/>
                    </a:lnTo>
                    <a:lnTo>
                      <a:pt x="6" y="8"/>
                    </a:lnTo>
                    <a:lnTo>
                      <a:pt x="5" y="8"/>
                    </a:lnTo>
                    <a:lnTo>
                      <a:pt x="2" y="8"/>
                    </a:lnTo>
                    <a:lnTo>
                      <a:pt x="2" y="3"/>
                    </a:lnTo>
                    <a:lnTo>
                      <a:pt x="0" y="2"/>
                    </a:lnTo>
                    <a:lnTo>
                      <a:pt x="0" y="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 name="Freeform 92"/>
              <p:cNvSpPr>
                <a:spLocks/>
              </p:cNvSpPr>
              <p:nvPr/>
            </p:nvSpPr>
            <p:spPr bwMode="auto">
              <a:xfrm>
                <a:off x="4268788" y="5622925"/>
                <a:ext cx="9525" cy="12700"/>
              </a:xfrm>
              <a:custGeom>
                <a:avLst/>
                <a:gdLst>
                  <a:gd name="T0" fmla="*/ 0 w 6"/>
                  <a:gd name="T1" fmla="*/ 0 h 8"/>
                  <a:gd name="T2" fmla="*/ 4 w 6"/>
                  <a:gd name="T3" fmla="*/ 2 h 8"/>
                  <a:gd name="T4" fmla="*/ 4 w 6"/>
                  <a:gd name="T5" fmla="*/ 6 h 8"/>
                  <a:gd name="T6" fmla="*/ 6 w 6"/>
                  <a:gd name="T7" fmla="*/ 8 h 8"/>
                  <a:gd name="T8" fmla="*/ 5 w 6"/>
                  <a:gd name="T9" fmla="*/ 8 h 8"/>
                  <a:gd name="T10" fmla="*/ 2 w 6"/>
                  <a:gd name="T11" fmla="*/ 8 h 8"/>
                  <a:gd name="T12" fmla="*/ 2 w 6"/>
                  <a:gd name="T13" fmla="*/ 3 h 8"/>
                  <a:gd name="T14" fmla="*/ 0 w 6"/>
                  <a:gd name="T15" fmla="*/ 2 h 8"/>
                  <a:gd name="T16" fmla="*/ 0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0" y="0"/>
                    </a:moveTo>
                    <a:lnTo>
                      <a:pt x="4" y="2"/>
                    </a:lnTo>
                    <a:lnTo>
                      <a:pt x="4" y="6"/>
                    </a:lnTo>
                    <a:lnTo>
                      <a:pt x="6" y="8"/>
                    </a:lnTo>
                    <a:lnTo>
                      <a:pt x="5" y="8"/>
                    </a:lnTo>
                    <a:lnTo>
                      <a:pt x="2" y="8"/>
                    </a:lnTo>
                    <a:lnTo>
                      <a:pt x="2" y="3"/>
                    </a:lnTo>
                    <a:lnTo>
                      <a:pt x="0" y="2"/>
                    </a:lnTo>
                    <a:lnTo>
                      <a:pt x="0" y="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 name="Freeform 93"/>
              <p:cNvSpPr>
                <a:spLocks/>
              </p:cNvSpPr>
              <p:nvPr/>
            </p:nvSpPr>
            <p:spPr bwMode="auto">
              <a:xfrm>
                <a:off x="4240213" y="5595938"/>
                <a:ext cx="9525" cy="12700"/>
              </a:xfrm>
              <a:custGeom>
                <a:avLst/>
                <a:gdLst>
                  <a:gd name="T0" fmla="*/ 0 w 6"/>
                  <a:gd name="T1" fmla="*/ 0 h 8"/>
                  <a:gd name="T2" fmla="*/ 6 w 6"/>
                  <a:gd name="T3" fmla="*/ 2 h 8"/>
                  <a:gd name="T4" fmla="*/ 6 w 6"/>
                  <a:gd name="T5" fmla="*/ 4 h 8"/>
                  <a:gd name="T6" fmla="*/ 2 w 6"/>
                  <a:gd name="T7" fmla="*/ 1 h 8"/>
                  <a:gd name="T8" fmla="*/ 1 w 6"/>
                  <a:gd name="T9" fmla="*/ 4 h 8"/>
                  <a:gd name="T10" fmla="*/ 5 w 6"/>
                  <a:gd name="T11" fmla="*/ 6 h 8"/>
                  <a:gd name="T12" fmla="*/ 2 w 6"/>
                  <a:gd name="T13" fmla="*/ 6 h 8"/>
                  <a:gd name="T14" fmla="*/ 1 w 6"/>
                  <a:gd name="T15" fmla="*/ 8 h 8"/>
                  <a:gd name="T16" fmla="*/ 0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0" y="0"/>
                    </a:moveTo>
                    <a:lnTo>
                      <a:pt x="6" y="2"/>
                    </a:lnTo>
                    <a:lnTo>
                      <a:pt x="6" y="4"/>
                    </a:lnTo>
                    <a:lnTo>
                      <a:pt x="2" y="1"/>
                    </a:lnTo>
                    <a:lnTo>
                      <a:pt x="1" y="4"/>
                    </a:lnTo>
                    <a:lnTo>
                      <a:pt x="5" y="6"/>
                    </a:lnTo>
                    <a:lnTo>
                      <a:pt x="2" y="6"/>
                    </a:lnTo>
                    <a:lnTo>
                      <a:pt x="1" y="8"/>
                    </a:lnTo>
                    <a:lnTo>
                      <a:pt x="0" y="0"/>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 name="Freeform 94"/>
              <p:cNvSpPr>
                <a:spLocks/>
              </p:cNvSpPr>
              <p:nvPr/>
            </p:nvSpPr>
            <p:spPr bwMode="auto">
              <a:xfrm>
                <a:off x="4044951" y="5102225"/>
                <a:ext cx="1588" cy="3175"/>
              </a:xfrm>
              <a:custGeom>
                <a:avLst/>
                <a:gdLst>
                  <a:gd name="T0" fmla="*/ 1 w 1"/>
                  <a:gd name="T1" fmla="*/ 1 h 2"/>
                  <a:gd name="T2" fmla="*/ 0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lnTo>
                      <a:pt x="0" y="2"/>
                    </a:lnTo>
                    <a:lnTo>
                      <a:pt x="0" y="0"/>
                    </a:lnTo>
                    <a:lnTo>
                      <a:pt x="1" y="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 name="Freeform 95"/>
              <p:cNvSpPr>
                <a:spLocks/>
              </p:cNvSpPr>
              <p:nvPr/>
            </p:nvSpPr>
            <p:spPr bwMode="auto">
              <a:xfrm>
                <a:off x="4044951" y="5102225"/>
                <a:ext cx="1588" cy="3175"/>
              </a:xfrm>
              <a:custGeom>
                <a:avLst/>
                <a:gdLst>
                  <a:gd name="T0" fmla="*/ 1 w 1"/>
                  <a:gd name="T1" fmla="*/ 1 h 2"/>
                  <a:gd name="T2" fmla="*/ 0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lnTo>
                      <a:pt x="0" y="2"/>
                    </a:lnTo>
                    <a:lnTo>
                      <a:pt x="0" y="0"/>
                    </a:lnTo>
                    <a:lnTo>
                      <a:pt x="1" y="1"/>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 name="Freeform 96"/>
              <p:cNvSpPr>
                <a:spLocks/>
              </p:cNvSpPr>
              <p:nvPr/>
            </p:nvSpPr>
            <p:spPr bwMode="auto">
              <a:xfrm>
                <a:off x="4044951" y="5102225"/>
                <a:ext cx="1588" cy="3175"/>
              </a:xfrm>
              <a:custGeom>
                <a:avLst/>
                <a:gdLst>
                  <a:gd name="T0" fmla="*/ 1 w 1"/>
                  <a:gd name="T1" fmla="*/ 1 h 2"/>
                  <a:gd name="T2" fmla="*/ 0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lnTo>
                      <a:pt x="0" y="2"/>
                    </a:lnTo>
                    <a:lnTo>
                      <a:pt x="0" y="0"/>
                    </a:lnTo>
                    <a:lnTo>
                      <a:pt x="1" y="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 name="Freeform 97"/>
              <p:cNvSpPr>
                <a:spLocks/>
              </p:cNvSpPr>
              <p:nvPr/>
            </p:nvSpPr>
            <p:spPr bwMode="auto">
              <a:xfrm>
                <a:off x="4044951" y="5102225"/>
                <a:ext cx="1588" cy="3175"/>
              </a:xfrm>
              <a:custGeom>
                <a:avLst/>
                <a:gdLst>
                  <a:gd name="T0" fmla="*/ 1 w 1"/>
                  <a:gd name="T1" fmla="*/ 1 h 2"/>
                  <a:gd name="T2" fmla="*/ 0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lnTo>
                      <a:pt x="0" y="2"/>
                    </a:lnTo>
                    <a:lnTo>
                      <a:pt x="0" y="0"/>
                    </a:lnTo>
                    <a:lnTo>
                      <a:pt x="1" y="1"/>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 name="Freeform 98"/>
              <p:cNvSpPr>
                <a:spLocks/>
              </p:cNvSpPr>
              <p:nvPr/>
            </p:nvSpPr>
            <p:spPr bwMode="auto">
              <a:xfrm>
                <a:off x="4140201" y="5351463"/>
                <a:ext cx="333375" cy="352425"/>
              </a:xfrm>
              <a:custGeom>
                <a:avLst/>
                <a:gdLst>
                  <a:gd name="T0" fmla="*/ 7 w 210"/>
                  <a:gd name="T1" fmla="*/ 110 h 222"/>
                  <a:gd name="T2" fmla="*/ 1 w 210"/>
                  <a:gd name="T3" fmla="*/ 98 h 222"/>
                  <a:gd name="T4" fmla="*/ 5 w 210"/>
                  <a:gd name="T5" fmla="*/ 93 h 222"/>
                  <a:gd name="T6" fmla="*/ 3 w 210"/>
                  <a:gd name="T7" fmla="*/ 78 h 222"/>
                  <a:gd name="T8" fmla="*/ 17 w 210"/>
                  <a:gd name="T9" fmla="*/ 81 h 222"/>
                  <a:gd name="T10" fmla="*/ 18 w 210"/>
                  <a:gd name="T11" fmla="*/ 73 h 222"/>
                  <a:gd name="T12" fmla="*/ 26 w 210"/>
                  <a:gd name="T13" fmla="*/ 69 h 222"/>
                  <a:gd name="T14" fmla="*/ 32 w 210"/>
                  <a:gd name="T15" fmla="*/ 81 h 222"/>
                  <a:gd name="T16" fmla="*/ 39 w 210"/>
                  <a:gd name="T17" fmla="*/ 93 h 222"/>
                  <a:gd name="T18" fmla="*/ 46 w 210"/>
                  <a:gd name="T19" fmla="*/ 81 h 222"/>
                  <a:gd name="T20" fmla="*/ 35 w 210"/>
                  <a:gd name="T21" fmla="*/ 50 h 222"/>
                  <a:gd name="T22" fmla="*/ 24 w 210"/>
                  <a:gd name="T23" fmla="*/ 38 h 222"/>
                  <a:gd name="T24" fmla="*/ 16 w 210"/>
                  <a:gd name="T25" fmla="*/ 25 h 222"/>
                  <a:gd name="T26" fmla="*/ 24 w 210"/>
                  <a:gd name="T27" fmla="*/ 0 h 222"/>
                  <a:gd name="T28" fmla="*/ 54 w 210"/>
                  <a:gd name="T29" fmla="*/ 4 h 222"/>
                  <a:gd name="T30" fmla="*/ 71 w 210"/>
                  <a:gd name="T31" fmla="*/ 22 h 222"/>
                  <a:gd name="T32" fmla="*/ 75 w 210"/>
                  <a:gd name="T33" fmla="*/ 23 h 222"/>
                  <a:gd name="T34" fmla="*/ 80 w 210"/>
                  <a:gd name="T35" fmla="*/ 38 h 222"/>
                  <a:gd name="T36" fmla="*/ 82 w 210"/>
                  <a:gd name="T37" fmla="*/ 39 h 222"/>
                  <a:gd name="T38" fmla="*/ 92 w 210"/>
                  <a:gd name="T39" fmla="*/ 38 h 222"/>
                  <a:gd name="T40" fmla="*/ 111 w 210"/>
                  <a:gd name="T41" fmla="*/ 49 h 222"/>
                  <a:gd name="T42" fmla="*/ 108 w 210"/>
                  <a:gd name="T43" fmla="*/ 54 h 222"/>
                  <a:gd name="T44" fmla="*/ 107 w 210"/>
                  <a:gd name="T45" fmla="*/ 55 h 222"/>
                  <a:gd name="T46" fmla="*/ 113 w 210"/>
                  <a:gd name="T47" fmla="*/ 56 h 222"/>
                  <a:gd name="T48" fmla="*/ 117 w 210"/>
                  <a:gd name="T49" fmla="*/ 54 h 222"/>
                  <a:gd name="T50" fmla="*/ 138 w 210"/>
                  <a:gd name="T51" fmla="*/ 54 h 222"/>
                  <a:gd name="T52" fmla="*/ 149 w 210"/>
                  <a:gd name="T53" fmla="*/ 38 h 222"/>
                  <a:gd name="T54" fmla="*/ 165 w 210"/>
                  <a:gd name="T55" fmla="*/ 30 h 222"/>
                  <a:gd name="T56" fmla="*/ 184 w 210"/>
                  <a:gd name="T57" fmla="*/ 30 h 222"/>
                  <a:gd name="T58" fmla="*/ 181 w 210"/>
                  <a:gd name="T59" fmla="*/ 44 h 222"/>
                  <a:gd name="T60" fmla="*/ 191 w 210"/>
                  <a:gd name="T61" fmla="*/ 54 h 222"/>
                  <a:gd name="T62" fmla="*/ 196 w 210"/>
                  <a:gd name="T63" fmla="*/ 67 h 222"/>
                  <a:gd name="T64" fmla="*/ 199 w 210"/>
                  <a:gd name="T65" fmla="*/ 86 h 222"/>
                  <a:gd name="T66" fmla="*/ 210 w 210"/>
                  <a:gd name="T67" fmla="*/ 96 h 222"/>
                  <a:gd name="T68" fmla="*/ 204 w 210"/>
                  <a:gd name="T69" fmla="*/ 108 h 222"/>
                  <a:gd name="T70" fmla="*/ 203 w 210"/>
                  <a:gd name="T71" fmla="*/ 121 h 222"/>
                  <a:gd name="T72" fmla="*/ 204 w 210"/>
                  <a:gd name="T73" fmla="*/ 141 h 222"/>
                  <a:gd name="T74" fmla="*/ 203 w 210"/>
                  <a:gd name="T75" fmla="*/ 161 h 222"/>
                  <a:gd name="T76" fmla="*/ 182 w 210"/>
                  <a:gd name="T77" fmla="*/ 147 h 222"/>
                  <a:gd name="T78" fmla="*/ 164 w 210"/>
                  <a:gd name="T79" fmla="*/ 149 h 222"/>
                  <a:gd name="T80" fmla="*/ 159 w 210"/>
                  <a:gd name="T81" fmla="*/ 158 h 222"/>
                  <a:gd name="T82" fmla="*/ 150 w 210"/>
                  <a:gd name="T83" fmla="*/ 156 h 222"/>
                  <a:gd name="T84" fmla="*/ 132 w 210"/>
                  <a:gd name="T85" fmla="*/ 166 h 222"/>
                  <a:gd name="T86" fmla="*/ 135 w 210"/>
                  <a:gd name="T87" fmla="*/ 174 h 222"/>
                  <a:gd name="T88" fmla="*/ 123 w 210"/>
                  <a:gd name="T89" fmla="*/ 180 h 222"/>
                  <a:gd name="T90" fmla="*/ 130 w 210"/>
                  <a:gd name="T91" fmla="*/ 187 h 222"/>
                  <a:gd name="T92" fmla="*/ 136 w 210"/>
                  <a:gd name="T93" fmla="*/ 189 h 222"/>
                  <a:gd name="T94" fmla="*/ 139 w 210"/>
                  <a:gd name="T95" fmla="*/ 199 h 222"/>
                  <a:gd name="T96" fmla="*/ 157 w 210"/>
                  <a:gd name="T97" fmla="*/ 214 h 222"/>
                  <a:gd name="T98" fmla="*/ 164 w 210"/>
                  <a:gd name="T99" fmla="*/ 220 h 222"/>
                  <a:gd name="T100" fmla="*/ 149 w 210"/>
                  <a:gd name="T101" fmla="*/ 214 h 222"/>
                  <a:gd name="T102" fmla="*/ 135 w 210"/>
                  <a:gd name="T103" fmla="*/ 203 h 222"/>
                  <a:gd name="T104" fmla="*/ 113 w 210"/>
                  <a:gd name="T105" fmla="*/ 190 h 222"/>
                  <a:gd name="T106" fmla="*/ 100 w 210"/>
                  <a:gd name="T107" fmla="*/ 190 h 222"/>
                  <a:gd name="T108" fmla="*/ 96 w 210"/>
                  <a:gd name="T109" fmla="*/ 182 h 222"/>
                  <a:gd name="T110" fmla="*/ 91 w 210"/>
                  <a:gd name="T111" fmla="*/ 180 h 222"/>
                  <a:gd name="T112" fmla="*/ 86 w 210"/>
                  <a:gd name="T113" fmla="*/ 171 h 222"/>
                  <a:gd name="T114" fmla="*/ 71 w 210"/>
                  <a:gd name="T115" fmla="*/ 156 h 222"/>
                  <a:gd name="T116" fmla="*/ 61 w 210"/>
                  <a:gd name="T117" fmla="*/ 153 h 222"/>
                  <a:gd name="T118" fmla="*/ 44 w 210"/>
                  <a:gd name="T119" fmla="*/ 145 h 222"/>
                  <a:gd name="T120" fmla="*/ 40 w 210"/>
                  <a:gd name="T121" fmla="*/ 123 h 222"/>
                  <a:gd name="T122" fmla="*/ 22 w 210"/>
                  <a:gd name="T123"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 h="222">
                    <a:moveTo>
                      <a:pt x="14" y="131"/>
                    </a:moveTo>
                    <a:lnTo>
                      <a:pt x="15" y="120"/>
                    </a:lnTo>
                    <a:lnTo>
                      <a:pt x="7" y="110"/>
                    </a:lnTo>
                    <a:lnTo>
                      <a:pt x="4" y="108"/>
                    </a:lnTo>
                    <a:lnTo>
                      <a:pt x="0" y="104"/>
                    </a:lnTo>
                    <a:lnTo>
                      <a:pt x="1" y="98"/>
                    </a:lnTo>
                    <a:lnTo>
                      <a:pt x="3" y="98"/>
                    </a:lnTo>
                    <a:lnTo>
                      <a:pt x="5" y="97"/>
                    </a:lnTo>
                    <a:lnTo>
                      <a:pt x="5" y="93"/>
                    </a:lnTo>
                    <a:lnTo>
                      <a:pt x="1" y="87"/>
                    </a:lnTo>
                    <a:lnTo>
                      <a:pt x="2" y="86"/>
                    </a:lnTo>
                    <a:lnTo>
                      <a:pt x="3" y="78"/>
                    </a:lnTo>
                    <a:lnTo>
                      <a:pt x="10" y="80"/>
                    </a:lnTo>
                    <a:lnTo>
                      <a:pt x="14" y="81"/>
                    </a:lnTo>
                    <a:lnTo>
                      <a:pt x="17" y="81"/>
                    </a:lnTo>
                    <a:lnTo>
                      <a:pt x="18" y="76"/>
                    </a:lnTo>
                    <a:lnTo>
                      <a:pt x="17" y="74"/>
                    </a:lnTo>
                    <a:lnTo>
                      <a:pt x="18" y="73"/>
                    </a:lnTo>
                    <a:lnTo>
                      <a:pt x="19" y="69"/>
                    </a:lnTo>
                    <a:lnTo>
                      <a:pt x="26" y="68"/>
                    </a:lnTo>
                    <a:lnTo>
                      <a:pt x="26" y="69"/>
                    </a:lnTo>
                    <a:lnTo>
                      <a:pt x="27" y="76"/>
                    </a:lnTo>
                    <a:lnTo>
                      <a:pt x="29" y="76"/>
                    </a:lnTo>
                    <a:lnTo>
                      <a:pt x="32" y="81"/>
                    </a:lnTo>
                    <a:lnTo>
                      <a:pt x="31" y="85"/>
                    </a:lnTo>
                    <a:lnTo>
                      <a:pt x="39" y="87"/>
                    </a:lnTo>
                    <a:lnTo>
                      <a:pt x="39" y="93"/>
                    </a:lnTo>
                    <a:lnTo>
                      <a:pt x="43" y="93"/>
                    </a:lnTo>
                    <a:lnTo>
                      <a:pt x="43" y="81"/>
                    </a:lnTo>
                    <a:lnTo>
                      <a:pt x="46" y="81"/>
                    </a:lnTo>
                    <a:lnTo>
                      <a:pt x="46" y="55"/>
                    </a:lnTo>
                    <a:lnTo>
                      <a:pt x="40" y="55"/>
                    </a:lnTo>
                    <a:lnTo>
                      <a:pt x="35" y="50"/>
                    </a:lnTo>
                    <a:lnTo>
                      <a:pt x="29" y="49"/>
                    </a:lnTo>
                    <a:lnTo>
                      <a:pt x="28" y="47"/>
                    </a:lnTo>
                    <a:lnTo>
                      <a:pt x="24" y="38"/>
                    </a:lnTo>
                    <a:lnTo>
                      <a:pt x="21" y="31"/>
                    </a:lnTo>
                    <a:lnTo>
                      <a:pt x="18" y="30"/>
                    </a:lnTo>
                    <a:lnTo>
                      <a:pt x="16" y="25"/>
                    </a:lnTo>
                    <a:lnTo>
                      <a:pt x="15" y="14"/>
                    </a:lnTo>
                    <a:lnTo>
                      <a:pt x="18" y="4"/>
                    </a:lnTo>
                    <a:lnTo>
                      <a:pt x="24" y="0"/>
                    </a:lnTo>
                    <a:lnTo>
                      <a:pt x="29" y="1"/>
                    </a:lnTo>
                    <a:lnTo>
                      <a:pt x="51" y="2"/>
                    </a:lnTo>
                    <a:lnTo>
                      <a:pt x="54" y="4"/>
                    </a:lnTo>
                    <a:lnTo>
                      <a:pt x="58" y="10"/>
                    </a:lnTo>
                    <a:lnTo>
                      <a:pt x="69" y="20"/>
                    </a:lnTo>
                    <a:lnTo>
                      <a:pt x="71" y="22"/>
                    </a:lnTo>
                    <a:lnTo>
                      <a:pt x="69" y="26"/>
                    </a:lnTo>
                    <a:lnTo>
                      <a:pt x="71" y="27"/>
                    </a:lnTo>
                    <a:lnTo>
                      <a:pt x="75" y="23"/>
                    </a:lnTo>
                    <a:lnTo>
                      <a:pt x="75" y="26"/>
                    </a:lnTo>
                    <a:lnTo>
                      <a:pt x="78" y="27"/>
                    </a:lnTo>
                    <a:lnTo>
                      <a:pt x="80" y="38"/>
                    </a:lnTo>
                    <a:lnTo>
                      <a:pt x="81" y="42"/>
                    </a:lnTo>
                    <a:lnTo>
                      <a:pt x="85" y="41"/>
                    </a:lnTo>
                    <a:lnTo>
                      <a:pt x="82" y="39"/>
                    </a:lnTo>
                    <a:lnTo>
                      <a:pt x="83" y="38"/>
                    </a:lnTo>
                    <a:lnTo>
                      <a:pt x="91" y="38"/>
                    </a:lnTo>
                    <a:lnTo>
                      <a:pt x="92" y="38"/>
                    </a:lnTo>
                    <a:lnTo>
                      <a:pt x="94" y="41"/>
                    </a:lnTo>
                    <a:lnTo>
                      <a:pt x="98" y="42"/>
                    </a:lnTo>
                    <a:lnTo>
                      <a:pt x="111" y="49"/>
                    </a:lnTo>
                    <a:lnTo>
                      <a:pt x="110" y="53"/>
                    </a:lnTo>
                    <a:lnTo>
                      <a:pt x="107" y="53"/>
                    </a:lnTo>
                    <a:lnTo>
                      <a:pt x="108" y="54"/>
                    </a:lnTo>
                    <a:lnTo>
                      <a:pt x="105" y="54"/>
                    </a:lnTo>
                    <a:lnTo>
                      <a:pt x="105" y="56"/>
                    </a:lnTo>
                    <a:lnTo>
                      <a:pt x="107" y="55"/>
                    </a:lnTo>
                    <a:lnTo>
                      <a:pt x="108" y="56"/>
                    </a:lnTo>
                    <a:lnTo>
                      <a:pt x="110" y="55"/>
                    </a:lnTo>
                    <a:lnTo>
                      <a:pt x="113" y="56"/>
                    </a:lnTo>
                    <a:lnTo>
                      <a:pt x="114" y="54"/>
                    </a:lnTo>
                    <a:lnTo>
                      <a:pt x="115" y="55"/>
                    </a:lnTo>
                    <a:lnTo>
                      <a:pt x="117" y="54"/>
                    </a:lnTo>
                    <a:lnTo>
                      <a:pt x="126" y="57"/>
                    </a:lnTo>
                    <a:lnTo>
                      <a:pt x="129" y="55"/>
                    </a:lnTo>
                    <a:lnTo>
                      <a:pt x="138" y="54"/>
                    </a:lnTo>
                    <a:lnTo>
                      <a:pt x="138" y="52"/>
                    </a:lnTo>
                    <a:lnTo>
                      <a:pt x="144" y="41"/>
                    </a:lnTo>
                    <a:lnTo>
                      <a:pt x="149" y="38"/>
                    </a:lnTo>
                    <a:lnTo>
                      <a:pt x="150" y="37"/>
                    </a:lnTo>
                    <a:lnTo>
                      <a:pt x="159" y="35"/>
                    </a:lnTo>
                    <a:lnTo>
                      <a:pt x="165" y="30"/>
                    </a:lnTo>
                    <a:lnTo>
                      <a:pt x="170" y="30"/>
                    </a:lnTo>
                    <a:lnTo>
                      <a:pt x="174" y="31"/>
                    </a:lnTo>
                    <a:lnTo>
                      <a:pt x="184" y="30"/>
                    </a:lnTo>
                    <a:lnTo>
                      <a:pt x="177" y="38"/>
                    </a:lnTo>
                    <a:lnTo>
                      <a:pt x="176" y="41"/>
                    </a:lnTo>
                    <a:lnTo>
                      <a:pt x="181" y="44"/>
                    </a:lnTo>
                    <a:lnTo>
                      <a:pt x="184" y="44"/>
                    </a:lnTo>
                    <a:lnTo>
                      <a:pt x="192" y="51"/>
                    </a:lnTo>
                    <a:lnTo>
                      <a:pt x="191" y="54"/>
                    </a:lnTo>
                    <a:lnTo>
                      <a:pt x="195" y="63"/>
                    </a:lnTo>
                    <a:lnTo>
                      <a:pt x="198" y="63"/>
                    </a:lnTo>
                    <a:lnTo>
                      <a:pt x="196" y="67"/>
                    </a:lnTo>
                    <a:lnTo>
                      <a:pt x="194" y="70"/>
                    </a:lnTo>
                    <a:lnTo>
                      <a:pt x="196" y="80"/>
                    </a:lnTo>
                    <a:lnTo>
                      <a:pt x="199" y="86"/>
                    </a:lnTo>
                    <a:lnTo>
                      <a:pt x="203" y="86"/>
                    </a:lnTo>
                    <a:lnTo>
                      <a:pt x="207" y="95"/>
                    </a:lnTo>
                    <a:lnTo>
                      <a:pt x="210" y="96"/>
                    </a:lnTo>
                    <a:lnTo>
                      <a:pt x="209" y="98"/>
                    </a:lnTo>
                    <a:lnTo>
                      <a:pt x="209" y="102"/>
                    </a:lnTo>
                    <a:lnTo>
                      <a:pt x="204" y="108"/>
                    </a:lnTo>
                    <a:lnTo>
                      <a:pt x="201" y="109"/>
                    </a:lnTo>
                    <a:lnTo>
                      <a:pt x="200" y="113"/>
                    </a:lnTo>
                    <a:lnTo>
                      <a:pt x="203" y="121"/>
                    </a:lnTo>
                    <a:lnTo>
                      <a:pt x="206" y="126"/>
                    </a:lnTo>
                    <a:lnTo>
                      <a:pt x="204" y="131"/>
                    </a:lnTo>
                    <a:lnTo>
                      <a:pt x="204" y="141"/>
                    </a:lnTo>
                    <a:lnTo>
                      <a:pt x="205" y="144"/>
                    </a:lnTo>
                    <a:lnTo>
                      <a:pt x="204" y="148"/>
                    </a:lnTo>
                    <a:lnTo>
                      <a:pt x="203" y="161"/>
                    </a:lnTo>
                    <a:lnTo>
                      <a:pt x="190" y="149"/>
                    </a:lnTo>
                    <a:lnTo>
                      <a:pt x="186" y="148"/>
                    </a:lnTo>
                    <a:lnTo>
                      <a:pt x="182" y="147"/>
                    </a:lnTo>
                    <a:lnTo>
                      <a:pt x="172" y="148"/>
                    </a:lnTo>
                    <a:lnTo>
                      <a:pt x="167" y="150"/>
                    </a:lnTo>
                    <a:lnTo>
                      <a:pt x="164" y="149"/>
                    </a:lnTo>
                    <a:lnTo>
                      <a:pt x="157" y="148"/>
                    </a:lnTo>
                    <a:lnTo>
                      <a:pt x="155" y="152"/>
                    </a:lnTo>
                    <a:lnTo>
                      <a:pt x="159" y="158"/>
                    </a:lnTo>
                    <a:lnTo>
                      <a:pt x="158" y="158"/>
                    </a:lnTo>
                    <a:lnTo>
                      <a:pt x="157" y="156"/>
                    </a:lnTo>
                    <a:lnTo>
                      <a:pt x="150" y="156"/>
                    </a:lnTo>
                    <a:lnTo>
                      <a:pt x="147" y="153"/>
                    </a:lnTo>
                    <a:lnTo>
                      <a:pt x="132" y="156"/>
                    </a:lnTo>
                    <a:lnTo>
                      <a:pt x="132" y="166"/>
                    </a:lnTo>
                    <a:lnTo>
                      <a:pt x="129" y="164"/>
                    </a:lnTo>
                    <a:lnTo>
                      <a:pt x="136" y="171"/>
                    </a:lnTo>
                    <a:lnTo>
                      <a:pt x="135" y="174"/>
                    </a:lnTo>
                    <a:lnTo>
                      <a:pt x="127" y="174"/>
                    </a:lnTo>
                    <a:lnTo>
                      <a:pt x="121" y="178"/>
                    </a:lnTo>
                    <a:lnTo>
                      <a:pt x="123" y="180"/>
                    </a:lnTo>
                    <a:lnTo>
                      <a:pt x="124" y="182"/>
                    </a:lnTo>
                    <a:lnTo>
                      <a:pt x="124" y="185"/>
                    </a:lnTo>
                    <a:lnTo>
                      <a:pt x="130" y="187"/>
                    </a:lnTo>
                    <a:lnTo>
                      <a:pt x="132" y="186"/>
                    </a:lnTo>
                    <a:lnTo>
                      <a:pt x="132" y="188"/>
                    </a:lnTo>
                    <a:lnTo>
                      <a:pt x="136" y="189"/>
                    </a:lnTo>
                    <a:lnTo>
                      <a:pt x="138" y="185"/>
                    </a:lnTo>
                    <a:lnTo>
                      <a:pt x="137" y="197"/>
                    </a:lnTo>
                    <a:lnTo>
                      <a:pt x="139" y="199"/>
                    </a:lnTo>
                    <a:lnTo>
                      <a:pt x="144" y="200"/>
                    </a:lnTo>
                    <a:lnTo>
                      <a:pt x="147" y="207"/>
                    </a:lnTo>
                    <a:lnTo>
                      <a:pt x="157" y="214"/>
                    </a:lnTo>
                    <a:lnTo>
                      <a:pt x="159" y="218"/>
                    </a:lnTo>
                    <a:lnTo>
                      <a:pt x="164" y="218"/>
                    </a:lnTo>
                    <a:lnTo>
                      <a:pt x="164" y="220"/>
                    </a:lnTo>
                    <a:lnTo>
                      <a:pt x="155" y="222"/>
                    </a:lnTo>
                    <a:lnTo>
                      <a:pt x="153" y="220"/>
                    </a:lnTo>
                    <a:lnTo>
                      <a:pt x="149" y="214"/>
                    </a:lnTo>
                    <a:lnTo>
                      <a:pt x="143" y="210"/>
                    </a:lnTo>
                    <a:lnTo>
                      <a:pt x="141" y="206"/>
                    </a:lnTo>
                    <a:lnTo>
                      <a:pt x="135" y="203"/>
                    </a:lnTo>
                    <a:lnTo>
                      <a:pt x="124" y="193"/>
                    </a:lnTo>
                    <a:lnTo>
                      <a:pt x="122" y="190"/>
                    </a:lnTo>
                    <a:lnTo>
                      <a:pt x="113" y="190"/>
                    </a:lnTo>
                    <a:lnTo>
                      <a:pt x="105" y="191"/>
                    </a:lnTo>
                    <a:lnTo>
                      <a:pt x="101" y="194"/>
                    </a:lnTo>
                    <a:lnTo>
                      <a:pt x="100" y="190"/>
                    </a:lnTo>
                    <a:lnTo>
                      <a:pt x="98" y="190"/>
                    </a:lnTo>
                    <a:lnTo>
                      <a:pt x="100" y="183"/>
                    </a:lnTo>
                    <a:lnTo>
                      <a:pt x="96" y="182"/>
                    </a:lnTo>
                    <a:lnTo>
                      <a:pt x="95" y="180"/>
                    </a:lnTo>
                    <a:lnTo>
                      <a:pt x="93" y="182"/>
                    </a:lnTo>
                    <a:lnTo>
                      <a:pt x="91" y="180"/>
                    </a:lnTo>
                    <a:lnTo>
                      <a:pt x="89" y="179"/>
                    </a:lnTo>
                    <a:lnTo>
                      <a:pt x="86" y="174"/>
                    </a:lnTo>
                    <a:lnTo>
                      <a:pt x="86" y="171"/>
                    </a:lnTo>
                    <a:lnTo>
                      <a:pt x="81" y="166"/>
                    </a:lnTo>
                    <a:lnTo>
                      <a:pt x="73" y="164"/>
                    </a:lnTo>
                    <a:lnTo>
                      <a:pt x="71" y="156"/>
                    </a:lnTo>
                    <a:lnTo>
                      <a:pt x="63" y="150"/>
                    </a:lnTo>
                    <a:lnTo>
                      <a:pt x="61" y="150"/>
                    </a:lnTo>
                    <a:lnTo>
                      <a:pt x="61" y="153"/>
                    </a:lnTo>
                    <a:lnTo>
                      <a:pt x="46" y="154"/>
                    </a:lnTo>
                    <a:lnTo>
                      <a:pt x="46" y="145"/>
                    </a:lnTo>
                    <a:lnTo>
                      <a:pt x="44" y="145"/>
                    </a:lnTo>
                    <a:lnTo>
                      <a:pt x="43" y="125"/>
                    </a:lnTo>
                    <a:lnTo>
                      <a:pt x="40" y="125"/>
                    </a:lnTo>
                    <a:lnTo>
                      <a:pt x="40" y="123"/>
                    </a:lnTo>
                    <a:lnTo>
                      <a:pt x="29" y="125"/>
                    </a:lnTo>
                    <a:lnTo>
                      <a:pt x="26" y="125"/>
                    </a:lnTo>
                    <a:lnTo>
                      <a:pt x="22" y="128"/>
                    </a:lnTo>
                    <a:lnTo>
                      <a:pt x="21" y="131"/>
                    </a:lnTo>
                    <a:lnTo>
                      <a:pt x="14" y="131"/>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 name="Freeform 99"/>
              <p:cNvSpPr>
                <a:spLocks/>
              </p:cNvSpPr>
              <p:nvPr/>
            </p:nvSpPr>
            <p:spPr bwMode="auto">
              <a:xfrm>
                <a:off x="4140201" y="5351463"/>
                <a:ext cx="333375" cy="352425"/>
              </a:xfrm>
              <a:custGeom>
                <a:avLst/>
                <a:gdLst>
                  <a:gd name="T0" fmla="*/ 7 w 210"/>
                  <a:gd name="T1" fmla="*/ 110 h 222"/>
                  <a:gd name="T2" fmla="*/ 1 w 210"/>
                  <a:gd name="T3" fmla="*/ 98 h 222"/>
                  <a:gd name="T4" fmla="*/ 5 w 210"/>
                  <a:gd name="T5" fmla="*/ 93 h 222"/>
                  <a:gd name="T6" fmla="*/ 3 w 210"/>
                  <a:gd name="T7" fmla="*/ 78 h 222"/>
                  <a:gd name="T8" fmla="*/ 17 w 210"/>
                  <a:gd name="T9" fmla="*/ 81 h 222"/>
                  <a:gd name="T10" fmla="*/ 18 w 210"/>
                  <a:gd name="T11" fmla="*/ 73 h 222"/>
                  <a:gd name="T12" fmla="*/ 26 w 210"/>
                  <a:gd name="T13" fmla="*/ 69 h 222"/>
                  <a:gd name="T14" fmla="*/ 32 w 210"/>
                  <a:gd name="T15" fmla="*/ 81 h 222"/>
                  <a:gd name="T16" fmla="*/ 39 w 210"/>
                  <a:gd name="T17" fmla="*/ 93 h 222"/>
                  <a:gd name="T18" fmla="*/ 46 w 210"/>
                  <a:gd name="T19" fmla="*/ 81 h 222"/>
                  <a:gd name="T20" fmla="*/ 35 w 210"/>
                  <a:gd name="T21" fmla="*/ 50 h 222"/>
                  <a:gd name="T22" fmla="*/ 24 w 210"/>
                  <a:gd name="T23" fmla="*/ 38 h 222"/>
                  <a:gd name="T24" fmla="*/ 16 w 210"/>
                  <a:gd name="T25" fmla="*/ 25 h 222"/>
                  <a:gd name="T26" fmla="*/ 24 w 210"/>
                  <a:gd name="T27" fmla="*/ 0 h 222"/>
                  <a:gd name="T28" fmla="*/ 54 w 210"/>
                  <a:gd name="T29" fmla="*/ 4 h 222"/>
                  <a:gd name="T30" fmla="*/ 71 w 210"/>
                  <a:gd name="T31" fmla="*/ 22 h 222"/>
                  <a:gd name="T32" fmla="*/ 75 w 210"/>
                  <a:gd name="T33" fmla="*/ 23 h 222"/>
                  <a:gd name="T34" fmla="*/ 80 w 210"/>
                  <a:gd name="T35" fmla="*/ 38 h 222"/>
                  <a:gd name="T36" fmla="*/ 82 w 210"/>
                  <a:gd name="T37" fmla="*/ 39 h 222"/>
                  <a:gd name="T38" fmla="*/ 92 w 210"/>
                  <a:gd name="T39" fmla="*/ 38 h 222"/>
                  <a:gd name="T40" fmla="*/ 111 w 210"/>
                  <a:gd name="T41" fmla="*/ 49 h 222"/>
                  <a:gd name="T42" fmla="*/ 108 w 210"/>
                  <a:gd name="T43" fmla="*/ 54 h 222"/>
                  <a:gd name="T44" fmla="*/ 107 w 210"/>
                  <a:gd name="T45" fmla="*/ 55 h 222"/>
                  <a:gd name="T46" fmla="*/ 113 w 210"/>
                  <a:gd name="T47" fmla="*/ 56 h 222"/>
                  <a:gd name="T48" fmla="*/ 117 w 210"/>
                  <a:gd name="T49" fmla="*/ 54 h 222"/>
                  <a:gd name="T50" fmla="*/ 138 w 210"/>
                  <a:gd name="T51" fmla="*/ 54 h 222"/>
                  <a:gd name="T52" fmla="*/ 149 w 210"/>
                  <a:gd name="T53" fmla="*/ 38 h 222"/>
                  <a:gd name="T54" fmla="*/ 165 w 210"/>
                  <a:gd name="T55" fmla="*/ 30 h 222"/>
                  <a:gd name="T56" fmla="*/ 184 w 210"/>
                  <a:gd name="T57" fmla="*/ 30 h 222"/>
                  <a:gd name="T58" fmla="*/ 181 w 210"/>
                  <a:gd name="T59" fmla="*/ 44 h 222"/>
                  <a:gd name="T60" fmla="*/ 191 w 210"/>
                  <a:gd name="T61" fmla="*/ 54 h 222"/>
                  <a:gd name="T62" fmla="*/ 196 w 210"/>
                  <a:gd name="T63" fmla="*/ 67 h 222"/>
                  <a:gd name="T64" fmla="*/ 199 w 210"/>
                  <a:gd name="T65" fmla="*/ 86 h 222"/>
                  <a:gd name="T66" fmla="*/ 210 w 210"/>
                  <a:gd name="T67" fmla="*/ 96 h 222"/>
                  <a:gd name="T68" fmla="*/ 204 w 210"/>
                  <a:gd name="T69" fmla="*/ 108 h 222"/>
                  <a:gd name="T70" fmla="*/ 203 w 210"/>
                  <a:gd name="T71" fmla="*/ 121 h 222"/>
                  <a:gd name="T72" fmla="*/ 204 w 210"/>
                  <a:gd name="T73" fmla="*/ 141 h 222"/>
                  <a:gd name="T74" fmla="*/ 203 w 210"/>
                  <a:gd name="T75" fmla="*/ 161 h 222"/>
                  <a:gd name="T76" fmla="*/ 182 w 210"/>
                  <a:gd name="T77" fmla="*/ 147 h 222"/>
                  <a:gd name="T78" fmla="*/ 164 w 210"/>
                  <a:gd name="T79" fmla="*/ 149 h 222"/>
                  <a:gd name="T80" fmla="*/ 159 w 210"/>
                  <a:gd name="T81" fmla="*/ 158 h 222"/>
                  <a:gd name="T82" fmla="*/ 150 w 210"/>
                  <a:gd name="T83" fmla="*/ 156 h 222"/>
                  <a:gd name="T84" fmla="*/ 132 w 210"/>
                  <a:gd name="T85" fmla="*/ 166 h 222"/>
                  <a:gd name="T86" fmla="*/ 135 w 210"/>
                  <a:gd name="T87" fmla="*/ 174 h 222"/>
                  <a:gd name="T88" fmla="*/ 123 w 210"/>
                  <a:gd name="T89" fmla="*/ 180 h 222"/>
                  <a:gd name="T90" fmla="*/ 130 w 210"/>
                  <a:gd name="T91" fmla="*/ 187 h 222"/>
                  <a:gd name="T92" fmla="*/ 136 w 210"/>
                  <a:gd name="T93" fmla="*/ 189 h 222"/>
                  <a:gd name="T94" fmla="*/ 139 w 210"/>
                  <a:gd name="T95" fmla="*/ 199 h 222"/>
                  <a:gd name="T96" fmla="*/ 157 w 210"/>
                  <a:gd name="T97" fmla="*/ 214 h 222"/>
                  <a:gd name="T98" fmla="*/ 164 w 210"/>
                  <a:gd name="T99" fmla="*/ 220 h 222"/>
                  <a:gd name="T100" fmla="*/ 149 w 210"/>
                  <a:gd name="T101" fmla="*/ 214 h 222"/>
                  <a:gd name="T102" fmla="*/ 135 w 210"/>
                  <a:gd name="T103" fmla="*/ 203 h 222"/>
                  <a:gd name="T104" fmla="*/ 113 w 210"/>
                  <a:gd name="T105" fmla="*/ 190 h 222"/>
                  <a:gd name="T106" fmla="*/ 100 w 210"/>
                  <a:gd name="T107" fmla="*/ 190 h 222"/>
                  <a:gd name="T108" fmla="*/ 96 w 210"/>
                  <a:gd name="T109" fmla="*/ 182 h 222"/>
                  <a:gd name="T110" fmla="*/ 91 w 210"/>
                  <a:gd name="T111" fmla="*/ 180 h 222"/>
                  <a:gd name="T112" fmla="*/ 86 w 210"/>
                  <a:gd name="T113" fmla="*/ 171 h 222"/>
                  <a:gd name="T114" fmla="*/ 71 w 210"/>
                  <a:gd name="T115" fmla="*/ 156 h 222"/>
                  <a:gd name="T116" fmla="*/ 61 w 210"/>
                  <a:gd name="T117" fmla="*/ 153 h 222"/>
                  <a:gd name="T118" fmla="*/ 44 w 210"/>
                  <a:gd name="T119" fmla="*/ 145 h 222"/>
                  <a:gd name="T120" fmla="*/ 40 w 210"/>
                  <a:gd name="T121" fmla="*/ 123 h 222"/>
                  <a:gd name="T122" fmla="*/ 22 w 210"/>
                  <a:gd name="T123"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 h="222">
                    <a:moveTo>
                      <a:pt x="14" y="131"/>
                    </a:moveTo>
                    <a:lnTo>
                      <a:pt x="15" y="120"/>
                    </a:lnTo>
                    <a:lnTo>
                      <a:pt x="7" y="110"/>
                    </a:lnTo>
                    <a:lnTo>
                      <a:pt x="4" y="108"/>
                    </a:lnTo>
                    <a:lnTo>
                      <a:pt x="0" y="104"/>
                    </a:lnTo>
                    <a:lnTo>
                      <a:pt x="1" y="98"/>
                    </a:lnTo>
                    <a:lnTo>
                      <a:pt x="3" y="98"/>
                    </a:lnTo>
                    <a:lnTo>
                      <a:pt x="5" y="97"/>
                    </a:lnTo>
                    <a:lnTo>
                      <a:pt x="5" y="93"/>
                    </a:lnTo>
                    <a:lnTo>
                      <a:pt x="1" y="87"/>
                    </a:lnTo>
                    <a:lnTo>
                      <a:pt x="2" y="86"/>
                    </a:lnTo>
                    <a:lnTo>
                      <a:pt x="3" y="78"/>
                    </a:lnTo>
                    <a:lnTo>
                      <a:pt x="10" y="80"/>
                    </a:lnTo>
                    <a:lnTo>
                      <a:pt x="14" y="81"/>
                    </a:lnTo>
                    <a:lnTo>
                      <a:pt x="17" y="81"/>
                    </a:lnTo>
                    <a:lnTo>
                      <a:pt x="18" y="76"/>
                    </a:lnTo>
                    <a:lnTo>
                      <a:pt x="17" y="74"/>
                    </a:lnTo>
                    <a:lnTo>
                      <a:pt x="18" y="73"/>
                    </a:lnTo>
                    <a:lnTo>
                      <a:pt x="19" y="69"/>
                    </a:lnTo>
                    <a:lnTo>
                      <a:pt x="26" y="68"/>
                    </a:lnTo>
                    <a:lnTo>
                      <a:pt x="26" y="69"/>
                    </a:lnTo>
                    <a:lnTo>
                      <a:pt x="27" y="76"/>
                    </a:lnTo>
                    <a:lnTo>
                      <a:pt x="29" y="76"/>
                    </a:lnTo>
                    <a:lnTo>
                      <a:pt x="32" y="81"/>
                    </a:lnTo>
                    <a:lnTo>
                      <a:pt x="31" y="85"/>
                    </a:lnTo>
                    <a:lnTo>
                      <a:pt x="39" y="87"/>
                    </a:lnTo>
                    <a:lnTo>
                      <a:pt x="39" y="93"/>
                    </a:lnTo>
                    <a:lnTo>
                      <a:pt x="43" y="93"/>
                    </a:lnTo>
                    <a:lnTo>
                      <a:pt x="43" y="81"/>
                    </a:lnTo>
                    <a:lnTo>
                      <a:pt x="46" y="81"/>
                    </a:lnTo>
                    <a:lnTo>
                      <a:pt x="46" y="55"/>
                    </a:lnTo>
                    <a:lnTo>
                      <a:pt x="40" y="55"/>
                    </a:lnTo>
                    <a:lnTo>
                      <a:pt x="35" y="50"/>
                    </a:lnTo>
                    <a:lnTo>
                      <a:pt x="29" y="49"/>
                    </a:lnTo>
                    <a:lnTo>
                      <a:pt x="28" y="47"/>
                    </a:lnTo>
                    <a:lnTo>
                      <a:pt x="24" y="38"/>
                    </a:lnTo>
                    <a:lnTo>
                      <a:pt x="21" y="31"/>
                    </a:lnTo>
                    <a:lnTo>
                      <a:pt x="18" y="30"/>
                    </a:lnTo>
                    <a:lnTo>
                      <a:pt x="16" y="25"/>
                    </a:lnTo>
                    <a:lnTo>
                      <a:pt x="15" y="14"/>
                    </a:lnTo>
                    <a:lnTo>
                      <a:pt x="18" y="4"/>
                    </a:lnTo>
                    <a:lnTo>
                      <a:pt x="24" y="0"/>
                    </a:lnTo>
                    <a:lnTo>
                      <a:pt x="29" y="1"/>
                    </a:lnTo>
                    <a:lnTo>
                      <a:pt x="51" y="2"/>
                    </a:lnTo>
                    <a:lnTo>
                      <a:pt x="54" y="4"/>
                    </a:lnTo>
                    <a:lnTo>
                      <a:pt x="58" y="10"/>
                    </a:lnTo>
                    <a:lnTo>
                      <a:pt x="69" y="20"/>
                    </a:lnTo>
                    <a:lnTo>
                      <a:pt x="71" y="22"/>
                    </a:lnTo>
                    <a:lnTo>
                      <a:pt x="69" y="26"/>
                    </a:lnTo>
                    <a:lnTo>
                      <a:pt x="71" y="27"/>
                    </a:lnTo>
                    <a:lnTo>
                      <a:pt x="75" y="23"/>
                    </a:lnTo>
                    <a:lnTo>
                      <a:pt x="75" y="26"/>
                    </a:lnTo>
                    <a:lnTo>
                      <a:pt x="78" y="27"/>
                    </a:lnTo>
                    <a:lnTo>
                      <a:pt x="80" y="38"/>
                    </a:lnTo>
                    <a:lnTo>
                      <a:pt x="81" y="42"/>
                    </a:lnTo>
                    <a:lnTo>
                      <a:pt x="85" y="41"/>
                    </a:lnTo>
                    <a:lnTo>
                      <a:pt x="82" y="39"/>
                    </a:lnTo>
                    <a:lnTo>
                      <a:pt x="83" y="38"/>
                    </a:lnTo>
                    <a:lnTo>
                      <a:pt x="91" y="38"/>
                    </a:lnTo>
                    <a:lnTo>
                      <a:pt x="92" y="38"/>
                    </a:lnTo>
                    <a:lnTo>
                      <a:pt x="94" y="41"/>
                    </a:lnTo>
                    <a:lnTo>
                      <a:pt x="98" y="42"/>
                    </a:lnTo>
                    <a:lnTo>
                      <a:pt x="111" y="49"/>
                    </a:lnTo>
                    <a:lnTo>
                      <a:pt x="110" y="53"/>
                    </a:lnTo>
                    <a:lnTo>
                      <a:pt x="107" y="53"/>
                    </a:lnTo>
                    <a:lnTo>
                      <a:pt x="108" y="54"/>
                    </a:lnTo>
                    <a:lnTo>
                      <a:pt x="105" y="54"/>
                    </a:lnTo>
                    <a:lnTo>
                      <a:pt x="105" y="56"/>
                    </a:lnTo>
                    <a:lnTo>
                      <a:pt x="107" y="55"/>
                    </a:lnTo>
                    <a:lnTo>
                      <a:pt x="108" y="56"/>
                    </a:lnTo>
                    <a:lnTo>
                      <a:pt x="110" y="55"/>
                    </a:lnTo>
                    <a:lnTo>
                      <a:pt x="113" y="56"/>
                    </a:lnTo>
                    <a:lnTo>
                      <a:pt x="114" y="54"/>
                    </a:lnTo>
                    <a:lnTo>
                      <a:pt x="115" y="55"/>
                    </a:lnTo>
                    <a:lnTo>
                      <a:pt x="117" y="54"/>
                    </a:lnTo>
                    <a:lnTo>
                      <a:pt x="126" y="57"/>
                    </a:lnTo>
                    <a:lnTo>
                      <a:pt x="129" y="55"/>
                    </a:lnTo>
                    <a:lnTo>
                      <a:pt x="138" y="54"/>
                    </a:lnTo>
                    <a:lnTo>
                      <a:pt x="138" y="52"/>
                    </a:lnTo>
                    <a:lnTo>
                      <a:pt x="144" y="41"/>
                    </a:lnTo>
                    <a:lnTo>
                      <a:pt x="149" y="38"/>
                    </a:lnTo>
                    <a:lnTo>
                      <a:pt x="150" y="37"/>
                    </a:lnTo>
                    <a:lnTo>
                      <a:pt x="159" y="35"/>
                    </a:lnTo>
                    <a:lnTo>
                      <a:pt x="165" y="30"/>
                    </a:lnTo>
                    <a:lnTo>
                      <a:pt x="170" y="30"/>
                    </a:lnTo>
                    <a:lnTo>
                      <a:pt x="174" y="31"/>
                    </a:lnTo>
                    <a:lnTo>
                      <a:pt x="184" y="30"/>
                    </a:lnTo>
                    <a:lnTo>
                      <a:pt x="177" y="38"/>
                    </a:lnTo>
                    <a:lnTo>
                      <a:pt x="176" y="41"/>
                    </a:lnTo>
                    <a:lnTo>
                      <a:pt x="181" y="44"/>
                    </a:lnTo>
                    <a:lnTo>
                      <a:pt x="184" y="44"/>
                    </a:lnTo>
                    <a:lnTo>
                      <a:pt x="192" y="51"/>
                    </a:lnTo>
                    <a:lnTo>
                      <a:pt x="191" y="54"/>
                    </a:lnTo>
                    <a:lnTo>
                      <a:pt x="195" y="63"/>
                    </a:lnTo>
                    <a:lnTo>
                      <a:pt x="198" y="63"/>
                    </a:lnTo>
                    <a:lnTo>
                      <a:pt x="196" y="67"/>
                    </a:lnTo>
                    <a:lnTo>
                      <a:pt x="194" y="70"/>
                    </a:lnTo>
                    <a:lnTo>
                      <a:pt x="196" y="80"/>
                    </a:lnTo>
                    <a:lnTo>
                      <a:pt x="199" y="86"/>
                    </a:lnTo>
                    <a:lnTo>
                      <a:pt x="203" y="86"/>
                    </a:lnTo>
                    <a:lnTo>
                      <a:pt x="207" y="95"/>
                    </a:lnTo>
                    <a:lnTo>
                      <a:pt x="210" y="96"/>
                    </a:lnTo>
                    <a:lnTo>
                      <a:pt x="209" y="98"/>
                    </a:lnTo>
                    <a:lnTo>
                      <a:pt x="209" y="102"/>
                    </a:lnTo>
                    <a:lnTo>
                      <a:pt x="204" y="108"/>
                    </a:lnTo>
                    <a:lnTo>
                      <a:pt x="201" y="109"/>
                    </a:lnTo>
                    <a:lnTo>
                      <a:pt x="200" y="113"/>
                    </a:lnTo>
                    <a:lnTo>
                      <a:pt x="203" y="121"/>
                    </a:lnTo>
                    <a:lnTo>
                      <a:pt x="206" y="126"/>
                    </a:lnTo>
                    <a:lnTo>
                      <a:pt x="204" y="131"/>
                    </a:lnTo>
                    <a:lnTo>
                      <a:pt x="204" y="141"/>
                    </a:lnTo>
                    <a:lnTo>
                      <a:pt x="205" y="144"/>
                    </a:lnTo>
                    <a:lnTo>
                      <a:pt x="204" y="148"/>
                    </a:lnTo>
                    <a:lnTo>
                      <a:pt x="203" y="161"/>
                    </a:lnTo>
                    <a:lnTo>
                      <a:pt x="190" y="149"/>
                    </a:lnTo>
                    <a:lnTo>
                      <a:pt x="186" y="148"/>
                    </a:lnTo>
                    <a:lnTo>
                      <a:pt x="182" y="147"/>
                    </a:lnTo>
                    <a:lnTo>
                      <a:pt x="172" y="148"/>
                    </a:lnTo>
                    <a:lnTo>
                      <a:pt x="167" y="150"/>
                    </a:lnTo>
                    <a:lnTo>
                      <a:pt x="164" y="149"/>
                    </a:lnTo>
                    <a:lnTo>
                      <a:pt x="157" y="148"/>
                    </a:lnTo>
                    <a:lnTo>
                      <a:pt x="155" y="152"/>
                    </a:lnTo>
                    <a:lnTo>
                      <a:pt x="159" y="158"/>
                    </a:lnTo>
                    <a:lnTo>
                      <a:pt x="158" y="158"/>
                    </a:lnTo>
                    <a:lnTo>
                      <a:pt x="157" y="156"/>
                    </a:lnTo>
                    <a:lnTo>
                      <a:pt x="150" y="156"/>
                    </a:lnTo>
                    <a:lnTo>
                      <a:pt x="147" y="153"/>
                    </a:lnTo>
                    <a:lnTo>
                      <a:pt x="132" y="156"/>
                    </a:lnTo>
                    <a:lnTo>
                      <a:pt x="132" y="166"/>
                    </a:lnTo>
                    <a:lnTo>
                      <a:pt x="129" y="164"/>
                    </a:lnTo>
                    <a:lnTo>
                      <a:pt x="136" y="171"/>
                    </a:lnTo>
                    <a:lnTo>
                      <a:pt x="135" y="174"/>
                    </a:lnTo>
                    <a:lnTo>
                      <a:pt x="127" y="174"/>
                    </a:lnTo>
                    <a:lnTo>
                      <a:pt x="121" y="178"/>
                    </a:lnTo>
                    <a:lnTo>
                      <a:pt x="123" y="180"/>
                    </a:lnTo>
                    <a:lnTo>
                      <a:pt x="124" y="182"/>
                    </a:lnTo>
                    <a:lnTo>
                      <a:pt x="124" y="185"/>
                    </a:lnTo>
                    <a:lnTo>
                      <a:pt x="130" y="187"/>
                    </a:lnTo>
                    <a:lnTo>
                      <a:pt x="132" y="186"/>
                    </a:lnTo>
                    <a:lnTo>
                      <a:pt x="132" y="188"/>
                    </a:lnTo>
                    <a:lnTo>
                      <a:pt x="136" y="189"/>
                    </a:lnTo>
                    <a:lnTo>
                      <a:pt x="138" y="185"/>
                    </a:lnTo>
                    <a:lnTo>
                      <a:pt x="137" y="197"/>
                    </a:lnTo>
                    <a:lnTo>
                      <a:pt x="139" y="199"/>
                    </a:lnTo>
                    <a:lnTo>
                      <a:pt x="144" y="200"/>
                    </a:lnTo>
                    <a:lnTo>
                      <a:pt x="147" y="207"/>
                    </a:lnTo>
                    <a:lnTo>
                      <a:pt x="157" y="214"/>
                    </a:lnTo>
                    <a:lnTo>
                      <a:pt x="159" y="218"/>
                    </a:lnTo>
                    <a:lnTo>
                      <a:pt x="164" y="218"/>
                    </a:lnTo>
                    <a:lnTo>
                      <a:pt x="164" y="220"/>
                    </a:lnTo>
                    <a:lnTo>
                      <a:pt x="155" y="222"/>
                    </a:lnTo>
                    <a:lnTo>
                      <a:pt x="153" y="220"/>
                    </a:lnTo>
                    <a:lnTo>
                      <a:pt x="149" y="214"/>
                    </a:lnTo>
                    <a:lnTo>
                      <a:pt x="143" y="210"/>
                    </a:lnTo>
                    <a:lnTo>
                      <a:pt x="141" y="206"/>
                    </a:lnTo>
                    <a:lnTo>
                      <a:pt x="135" y="203"/>
                    </a:lnTo>
                    <a:lnTo>
                      <a:pt x="124" y="193"/>
                    </a:lnTo>
                    <a:lnTo>
                      <a:pt x="122" y="190"/>
                    </a:lnTo>
                    <a:lnTo>
                      <a:pt x="113" y="190"/>
                    </a:lnTo>
                    <a:lnTo>
                      <a:pt x="105" y="191"/>
                    </a:lnTo>
                    <a:lnTo>
                      <a:pt x="101" y="194"/>
                    </a:lnTo>
                    <a:lnTo>
                      <a:pt x="100" y="190"/>
                    </a:lnTo>
                    <a:lnTo>
                      <a:pt x="98" y="190"/>
                    </a:lnTo>
                    <a:lnTo>
                      <a:pt x="100" y="183"/>
                    </a:lnTo>
                    <a:lnTo>
                      <a:pt x="96" y="182"/>
                    </a:lnTo>
                    <a:lnTo>
                      <a:pt x="95" y="180"/>
                    </a:lnTo>
                    <a:lnTo>
                      <a:pt x="93" y="182"/>
                    </a:lnTo>
                    <a:lnTo>
                      <a:pt x="91" y="180"/>
                    </a:lnTo>
                    <a:lnTo>
                      <a:pt x="89" y="179"/>
                    </a:lnTo>
                    <a:lnTo>
                      <a:pt x="86" y="174"/>
                    </a:lnTo>
                    <a:lnTo>
                      <a:pt x="86" y="171"/>
                    </a:lnTo>
                    <a:lnTo>
                      <a:pt x="81" y="166"/>
                    </a:lnTo>
                    <a:lnTo>
                      <a:pt x="73" y="164"/>
                    </a:lnTo>
                    <a:lnTo>
                      <a:pt x="71" y="156"/>
                    </a:lnTo>
                    <a:lnTo>
                      <a:pt x="63" y="150"/>
                    </a:lnTo>
                    <a:lnTo>
                      <a:pt x="61" y="150"/>
                    </a:lnTo>
                    <a:lnTo>
                      <a:pt x="61" y="153"/>
                    </a:lnTo>
                    <a:lnTo>
                      <a:pt x="46" y="154"/>
                    </a:lnTo>
                    <a:lnTo>
                      <a:pt x="46" y="145"/>
                    </a:lnTo>
                    <a:lnTo>
                      <a:pt x="44" y="145"/>
                    </a:lnTo>
                    <a:lnTo>
                      <a:pt x="43" y="125"/>
                    </a:lnTo>
                    <a:lnTo>
                      <a:pt x="40" y="125"/>
                    </a:lnTo>
                    <a:lnTo>
                      <a:pt x="40" y="123"/>
                    </a:lnTo>
                    <a:lnTo>
                      <a:pt x="29" y="125"/>
                    </a:lnTo>
                    <a:lnTo>
                      <a:pt x="26" y="125"/>
                    </a:lnTo>
                    <a:lnTo>
                      <a:pt x="22" y="128"/>
                    </a:lnTo>
                    <a:lnTo>
                      <a:pt x="21" y="131"/>
                    </a:lnTo>
                    <a:lnTo>
                      <a:pt x="14" y="131"/>
                    </a:lnTo>
                    <a:close/>
                  </a:path>
                </a:pathLst>
              </a:custGeom>
              <a:noFill/>
              <a:ln w="793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 name="Freeform 100"/>
              <p:cNvSpPr>
                <a:spLocks/>
              </p:cNvSpPr>
              <p:nvPr/>
            </p:nvSpPr>
            <p:spPr bwMode="auto">
              <a:xfrm>
                <a:off x="4178301" y="5218113"/>
                <a:ext cx="261938" cy="223837"/>
              </a:xfrm>
              <a:custGeom>
                <a:avLst/>
                <a:gdLst>
                  <a:gd name="T0" fmla="*/ 68 w 165"/>
                  <a:gd name="T1" fmla="*/ 122 h 141"/>
                  <a:gd name="T2" fmla="*/ 58 w 165"/>
                  <a:gd name="T3" fmla="*/ 123 h 141"/>
                  <a:gd name="T4" fmla="*/ 57 w 165"/>
                  <a:gd name="T5" fmla="*/ 126 h 141"/>
                  <a:gd name="T6" fmla="*/ 54 w 165"/>
                  <a:gd name="T7" fmla="*/ 111 h 141"/>
                  <a:gd name="T8" fmla="*/ 52 w 165"/>
                  <a:gd name="T9" fmla="*/ 106 h 141"/>
                  <a:gd name="T10" fmla="*/ 45 w 165"/>
                  <a:gd name="T11" fmla="*/ 110 h 141"/>
                  <a:gd name="T12" fmla="*/ 46 w 165"/>
                  <a:gd name="T13" fmla="*/ 103 h 141"/>
                  <a:gd name="T14" fmla="*/ 31 w 165"/>
                  <a:gd name="T15" fmla="*/ 88 h 141"/>
                  <a:gd name="T16" fmla="*/ 6 w 165"/>
                  <a:gd name="T17" fmla="*/ 84 h 141"/>
                  <a:gd name="T18" fmla="*/ 5 w 165"/>
                  <a:gd name="T19" fmla="*/ 78 h 141"/>
                  <a:gd name="T20" fmla="*/ 3 w 165"/>
                  <a:gd name="T21" fmla="*/ 65 h 141"/>
                  <a:gd name="T22" fmla="*/ 3 w 165"/>
                  <a:gd name="T23" fmla="*/ 60 h 141"/>
                  <a:gd name="T24" fmla="*/ 13 w 165"/>
                  <a:gd name="T25" fmla="*/ 60 h 141"/>
                  <a:gd name="T26" fmla="*/ 13 w 165"/>
                  <a:gd name="T27" fmla="*/ 57 h 141"/>
                  <a:gd name="T28" fmla="*/ 19 w 165"/>
                  <a:gd name="T29" fmla="*/ 58 h 141"/>
                  <a:gd name="T30" fmla="*/ 20 w 165"/>
                  <a:gd name="T31" fmla="*/ 61 h 141"/>
                  <a:gd name="T32" fmla="*/ 23 w 165"/>
                  <a:gd name="T33" fmla="*/ 51 h 141"/>
                  <a:gd name="T34" fmla="*/ 28 w 165"/>
                  <a:gd name="T35" fmla="*/ 50 h 141"/>
                  <a:gd name="T36" fmla="*/ 28 w 165"/>
                  <a:gd name="T37" fmla="*/ 48 h 141"/>
                  <a:gd name="T38" fmla="*/ 30 w 165"/>
                  <a:gd name="T39" fmla="*/ 46 h 141"/>
                  <a:gd name="T40" fmla="*/ 42 w 165"/>
                  <a:gd name="T41" fmla="*/ 45 h 141"/>
                  <a:gd name="T42" fmla="*/ 60 w 165"/>
                  <a:gd name="T43" fmla="*/ 33 h 141"/>
                  <a:gd name="T44" fmla="*/ 65 w 165"/>
                  <a:gd name="T45" fmla="*/ 34 h 141"/>
                  <a:gd name="T46" fmla="*/ 78 w 165"/>
                  <a:gd name="T47" fmla="*/ 21 h 141"/>
                  <a:gd name="T48" fmla="*/ 85 w 165"/>
                  <a:gd name="T49" fmla="*/ 26 h 141"/>
                  <a:gd name="T50" fmla="*/ 102 w 165"/>
                  <a:gd name="T51" fmla="*/ 14 h 141"/>
                  <a:gd name="T52" fmla="*/ 115 w 165"/>
                  <a:gd name="T53" fmla="*/ 0 h 141"/>
                  <a:gd name="T54" fmla="*/ 119 w 165"/>
                  <a:gd name="T55" fmla="*/ 12 h 141"/>
                  <a:gd name="T56" fmla="*/ 118 w 165"/>
                  <a:gd name="T57" fmla="*/ 24 h 141"/>
                  <a:gd name="T58" fmla="*/ 124 w 165"/>
                  <a:gd name="T59" fmla="*/ 36 h 141"/>
                  <a:gd name="T60" fmla="*/ 133 w 165"/>
                  <a:gd name="T61" fmla="*/ 37 h 141"/>
                  <a:gd name="T62" fmla="*/ 139 w 165"/>
                  <a:gd name="T63" fmla="*/ 32 h 141"/>
                  <a:gd name="T64" fmla="*/ 165 w 165"/>
                  <a:gd name="T65" fmla="*/ 52 h 141"/>
                  <a:gd name="T66" fmla="*/ 165 w 165"/>
                  <a:gd name="T67" fmla="*/ 74 h 141"/>
                  <a:gd name="T68" fmla="*/ 165 w 165"/>
                  <a:gd name="T69" fmla="*/ 101 h 141"/>
                  <a:gd name="T70" fmla="*/ 160 w 165"/>
                  <a:gd name="T71" fmla="*/ 106 h 141"/>
                  <a:gd name="T72" fmla="*/ 164 w 165"/>
                  <a:gd name="T73" fmla="*/ 111 h 141"/>
                  <a:gd name="T74" fmla="*/ 150 w 165"/>
                  <a:gd name="T75" fmla="*/ 115 h 141"/>
                  <a:gd name="T76" fmla="*/ 141 w 165"/>
                  <a:gd name="T77" fmla="*/ 114 h 141"/>
                  <a:gd name="T78" fmla="*/ 126 w 165"/>
                  <a:gd name="T79" fmla="*/ 121 h 141"/>
                  <a:gd name="T80" fmla="*/ 120 w 165"/>
                  <a:gd name="T81" fmla="*/ 125 h 141"/>
                  <a:gd name="T82" fmla="*/ 114 w 165"/>
                  <a:gd name="T83" fmla="*/ 138 h 141"/>
                  <a:gd name="T84" fmla="*/ 102 w 165"/>
                  <a:gd name="T85" fmla="*/ 141 h 141"/>
                  <a:gd name="T86" fmla="*/ 92 w 165"/>
                  <a:gd name="T87" fmla="*/ 140 h 141"/>
                  <a:gd name="T88" fmla="*/ 89 w 165"/>
                  <a:gd name="T89" fmla="*/ 140 h 141"/>
                  <a:gd name="T90" fmla="*/ 85 w 165"/>
                  <a:gd name="T91" fmla="*/ 140 h 141"/>
                  <a:gd name="T92" fmla="*/ 81 w 165"/>
                  <a:gd name="T93" fmla="*/ 140 h 141"/>
                  <a:gd name="T94" fmla="*/ 85 w 165"/>
                  <a:gd name="T95" fmla="*/ 138 h 141"/>
                  <a:gd name="T96" fmla="*/ 86 w 165"/>
                  <a:gd name="T97" fmla="*/ 137 h 141"/>
                  <a:gd name="T98" fmla="*/ 74 w 165"/>
                  <a:gd name="T99" fmla="*/ 126 h 141"/>
                  <a:gd name="T100" fmla="*/ 68 w 165"/>
                  <a:gd name="T101"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141">
                    <a:moveTo>
                      <a:pt x="68" y="122"/>
                    </a:moveTo>
                    <a:lnTo>
                      <a:pt x="68" y="122"/>
                    </a:lnTo>
                    <a:lnTo>
                      <a:pt x="60" y="122"/>
                    </a:lnTo>
                    <a:lnTo>
                      <a:pt x="58" y="123"/>
                    </a:lnTo>
                    <a:lnTo>
                      <a:pt x="62" y="125"/>
                    </a:lnTo>
                    <a:lnTo>
                      <a:pt x="57" y="126"/>
                    </a:lnTo>
                    <a:lnTo>
                      <a:pt x="57" y="122"/>
                    </a:lnTo>
                    <a:lnTo>
                      <a:pt x="54" y="111"/>
                    </a:lnTo>
                    <a:lnTo>
                      <a:pt x="52" y="110"/>
                    </a:lnTo>
                    <a:lnTo>
                      <a:pt x="52" y="106"/>
                    </a:lnTo>
                    <a:lnTo>
                      <a:pt x="47" y="111"/>
                    </a:lnTo>
                    <a:lnTo>
                      <a:pt x="45" y="110"/>
                    </a:lnTo>
                    <a:lnTo>
                      <a:pt x="48" y="105"/>
                    </a:lnTo>
                    <a:lnTo>
                      <a:pt x="46" y="103"/>
                    </a:lnTo>
                    <a:lnTo>
                      <a:pt x="35" y="94"/>
                    </a:lnTo>
                    <a:lnTo>
                      <a:pt x="31" y="88"/>
                    </a:lnTo>
                    <a:lnTo>
                      <a:pt x="27" y="86"/>
                    </a:lnTo>
                    <a:lnTo>
                      <a:pt x="6" y="84"/>
                    </a:lnTo>
                    <a:lnTo>
                      <a:pt x="0" y="84"/>
                    </a:lnTo>
                    <a:lnTo>
                      <a:pt x="5" y="78"/>
                    </a:lnTo>
                    <a:lnTo>
                      <a:pt x="3" y="69"/>
                    </a:lnTo>
                    <a:lnTo>
                      <a:pt x="3" y="65"/>
                    </a:lnTo>
                    <a:lnTo>
                      <a:pt x="5" y="63"/>
                    </a:lnTo>
                    <a:lnTo>
                      <a:pt x="3" y="60"/>
                    </a:lnTo>
                    <a:lnTo>
                      <a:pt x="6" y="58"/>
                    </a:lnTo>
                    <a:lnTo>
                      <a:pt x="13" y="60"/>
                    </a:lnTo>
                    <a:lnTo>
                      <a:pt x="13" y="57"/>
                    </a:lnTo>
                    <a:lnTo>
                      <a:pt x="13" y="57"/>
                    </a:lnTo>
                    <a:lnTo>
                      <a:pt x="17" y="55"/>
                    </a:lnTo>
                    <a:lnTo>
                      <a:pt x="19" y="58"/>
                    </a:lnTo>
                    <a:lnTo>
                      <a:pt x="20" y="61"/>
                    </a:lnTo>
                    <a:lnTo>
                      <a:pt x="20" y="61"/>
                    </a:lnTo>
                    <a:lnTo>
                      <a:pt x="20" y="51"/>
                    </a:lnTo>
                    <a:lnTo>
                      <a:pt x="23" y="51"/>
                    </a:lnTo>
                    <a:lnTo>
                      <a:pt x="23" y="49"/>
                    </a:lnTo>
                    <a:lnTo>
                      <a:pt x="28" y="50"/>
                    </a:lnTo>
                    <a:lnTo>
                      <a:pt x="29" y="48"/>
                    </a:lnTo>
                    <a:lnTo>
                      <a:pt x="28" y="48"/>
                    </a:lnTo>
                    <a:lnTo>
                      <a:pt x="28" y="46"/>
                    </a:lnTo>
                    <a:lnTo>
                      <a:pt x="30" y="46"/>
                    </a:lnTo>
                    <a:lnTo>
                      <a:pt x="34" y="44"/>
                    </a:lnTo>
                    <a:lnTo>
                      <a:pt x="42" y="45"/>
                    </a:lnTo>
                    <a:lnTo>
                      <a:pt x="57" y="32"/>
                    </a:lnTo>
                    <a:lnTo>
                      <a:pt x="60" y="33"/>
                    </a:lnTo>
                    <a:lnTo>
                      <a:pt x="63" y="34"/>
                    </a:lnTo>
                    <a:lnTo>
                      <a:pt x="65" y="34"/>
                    </a:lnTo>
                    <a:lnTo>
                      <a:pt x="66" y="34"/>
                    </a:lnTo>
                    <a:lnTo>
                      <a:pt x="78" y="21"/>
                    </a:lnTo>
                    <a:lnTo>
                      <a:pt x="81" y="21"/>
                    </a:lnTo>
                    <a:lnTo>
                      <a:pt x="85" y="26"/>
                    </a:lnTo>
                    <a:lnTo>
                      <a:pt x="94" y="21"/>
                    </a:lnTo>
                    <a:lnTo>
                      <a:pt x="102" y="14"/>
                    </a:lnTo>
                    <a:lnTo>
                      <a:pt x="105" y="6"/>
                    </a:lnTo>
                    <a:lnTo>
                      <a:pt x="115" y="0"/>
                    </a:lnTo>
                    <a:lnTo>
                      <a:pt x="113" y="7"/>
                    </a:lnTo>
                    <a:lnTo>
                      <a:pt x="119" y="12"/>
                    </a:lnTo>
                    <a:lnTo>
                      <a:pt x="120" y="19"/>
                    </a:lnTo>
                    <a:lnTo>
                      <a:pt x="118" y="24"/>
                    </a:lnTo>
                    <a:lnTo>
                      <a:pt x="122" y="36"/>
                    </a:lnTo>
                    <a:lnTo>
                      <a:pt x="124" y="36"/>
                    </a:lnTo>
                    <a:lnTo>
                      <a:pt x="127" y="34"/>
                    </a:lnTo>
                    <a:lnTo>
                      <a:pt x="133" y="37"/>
                    </a:lnTo>
                    <a:lnTo>
                      <a:pt x="137" y="33"/>
                    </a:lnTo>
                    <a:lnTo>
                      <a:pt x="139" y="32"/>
                    </a:lnTo>
                    <a:lnTo>
                      <a:pt x="149" y="36"/>
                    </a:lnTo>
                    <a:lnTo>
                      <a:pt x="165" y="52"/>
                    </a:lnTo>
                    <a:lnTo>
                      <a:pt x="160" y="58"/>
                    </a:lnTo>
                    <a:lnTo>
                      <a:pt x="165" y="74"/>
                    </a:lnTo>
                    <a:lnTo>
                      <a:pt x="164" y="86"/>
                    </a:lnTo>
                    <a:lnTo>
                      <a:pt x="165" y="101"/>
                    </a:lnTo>
                    <a:lnTo>
                      <a:pt x="162" y="103"/>
                    </a:lnTo>
                    <a:lnTo>
                      <a:pt x="160" y="106"/>
                    </a:lnTo>
                    <a:lnTo>
                      <a:pt x="164" y="108"/>
                    </a:lnTo>
                    <a:lnTo>
                      <a:pt x="164" y="111"/>
                    </a:lnTo>
                    <a:lnTo>
                      <a:pt x="160" y="114"/>
                    </a:lnTo>
                    <a:lnTo>
                      <a:pt x="150" y="115"/>
                    </a:lnTo>
                    <a:lnTo>
                      <a:pt x="146" y="114"/>
                    </a:lnTo>
                    <a:lnTo>
                      <a:pt x="141" y="114"/>
                    </a:lnTo>
                    <a:lnTo>
                      <a:pt x="135" y="119"/>
                    </a:lnTo>
                    <a:lnTo>
                      <a:pt x="126" y="121"/>
                    </a:lnTo>
                    <a:lnTo>
                      <a:pt x="125" y="122"/>
                    </a:lnTo>
                    <a:lnTo>
                      <a:pt x="120" y="125"/>
                    </a:lnTo>
                    <a:lnTo>
                      <a:pt x="114" y="136"/>
                    </a:lnTo>
                    <a:lnTo>
                      <a:pt x="114" y="138"/>
                    </a:lnTo>
                    <a:lnTo>
                      <a:pt x="105" y="140"/>
                    </a:lnTo>
                    <a:lnTo>
                      <a:pt x="102" y="141"/>
                    </a:lnTo>
                    <a:lnTo>
                      <a:pt x="93" y="138"/>
                    </a:lnTo>
                    <a:lnTo>
                      <a:pt x="92" y="140"/>
                    </a:lnTo>
                    <a:lnTo>
                      <a:pt x="90" y="138"/>
                    </a:lnTo>
                    <a:lnTo>
                      <a:pt x="89" y="140"/>
                    </a:lnTo>
                    <a:lnTo>
                      <a:pt x="86" y="140"/>
                    </a:lnTo>
                    <a:lnTo>
                      <a:pt x="85" y="140"/>
                    </a:lnTo>
                    <a:lnTo>
                      <a:pt x="83" y="140"/>
                    </a:lnTo>
                    <a:lnTo>
                      <a:pt x="81" y="140"/>
                    </a:lnTo>
                    <a:lnTo>
                      <a:pt x="81" y="138"/>
                    </a:lnTo>
                    <a:lnTo>
                      <a:pt x="85" y="138"/>
                    </a:lnTo>
                    <a:lnTo>
                      <a:pt x="83" y="137"/>
                    </a:lnTo>
                    <a:lnTo>
                      <a:pt x="86" y="137"/>
                    </a:lnTo>
                    <a:lnTo>
                      <a:pt x="87" y="133"/>
                    </a:lnTo>
                    <a:lnTo>
                      <a:pt x="74" y="126"/>
                    </a:lnTo>
                    <a:lnTo>
                      <a:pt x="70" y="125"/>
                    </a:lnTo>
                    <a:lnTo>
                      <a:pt x="68"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 name="Freeform 101"/>
              <p:cNvSpPr>
                <a:spLocks/>
              </p:cNvSpPr>
              <p:nvPr/>
            </p:nvSpPr>
            <p:spPr bwMode="auto">
              <a:xfrm>
                <a:off x="4178301" y="5218113"/>
                <a:ext cx="261938" cy="223837"/>
              </a:xfrm>
              <a:custGeom>
                <a:avLst/>
                <a:gdLst>
                  <a:gd name="T0" fmla="*/ 68 w 165"/>
                  <a:gd name="T1" fmla="*/ 122 h 141"/>
                  <a:gd name="T2" fmla="*/ 58 w 165"/>
                  <a:gd name="T3" fmla="*/ 123 h 141"/>
                  <a:gd name="T4" fmla="*/ 57 w 165"/>
                  <a:gd name="T5" fmla="*/ 126 h 141"/>
                  <a:gd name="T6" fmla="*/ 54 w 165"/>
                  <a:gd name="T7" fmla="*/ 111 h 141"/>
                  <a:gd name="T8" fmla="*/ 52 w 165"/>
                  <a:gd name="T9" fmla="*/ 106 h 141"/>
                  <a:gd name="T10" fmla="*/ 45 w 165"/>
                  <a:gd name="T11" fmla="*/ 110 h 141"/>
                  <a:gd name="T12" fmla="*/ 46 w 165"/>
                  <a:gd name="T13" fmla="*/ 103 h 141"/>
                  <a:gd name="T14" fmla="*/ 31 w 165"/>
                  <a:gd name="T15" fmla="*/ 88 h 141"/>
                  <a:gd name="T16" fmla="*/ 6 w 165"/>
                  <a:gd name="T17" fmla="*/ 84 h 141"/>
                  <a:gd name="T18" fmla="*/ 5 w 165"/>
                  <a:gd name="T19" fmla="*/ 78 h 141"/>
                  <a:gd name="T20" fmla="*/ 3 w 165"/>
                  <a:gd name="T21" fmla="*/ 65 h 141"/>
                  <a:gd name="T22" fmla="*/ 3 w 165"/>
                  <a:gd name="T23" fmla="*/ 60 h 141"/>
                  <a:gd name="T24" fmla="*/ 13 w 165"/>
                  <a:gd name="T25" fmla="*/ 60 h 141"/>
                  <a:gd name="T26" fmla="*/ 13 w 165"/>
                  <a:gd name="T27" fmla="*/ 57 h 141"/>
                  <a:gd name="T28" fmla="*/ 19 w 165"/>
                  <a:gd name="T29" fmla="*/ 58 h 141"/>
                  <a:gd name="T30" fmla="*/ 20 w 165"/>
                  <a:gd name="T31" fmla="*/ 61 h 141"/>
                  <a:gd name="T32" fmla="*/ 23 w 165"/>
                  <a:gd name="T33" fmla="*/ 51 h 141"/>
                  <a:gd name="T34" fmla="*/ 28 w 165"/>
                  <a:gd name="T35" fmla="*/ 50 h 141"/>
                  <a:gd name="T36" fmla="*/ 28 w 165"/>
                  <a:gd name="T37" fmla="*/ 48 h 141"/>
                  <a:gd name="T38" fmla="*/ 30 w 165"/>
                  <a:gd name="T39" fmla="*/ 46 h 141"/>
                  <a:gd name="T40" fmla="*/ 42 w 165"/>
                  <a:gd name="T41" fmla="*/ 45 h 141"/>
                  <a:gd name="T42" fmla="*/ 60 w 165"/>
                  <a:gd name="T43" fmla="*/ 33 h 141"/>
                  <a:gd name="T44" fmla="*/ 65 w 165"/>
                  <a:gd name="T45" fmla="*/ 34 h 141"/>
                  <a:gd name="T46" fmla="*/ 78 w 165"/>
                  <a:gd name="T47" fmla="*/ 21 h 141"/>
                  <a:gd name="T48" fmla="*/ 85 w 165"/>
                  <a:gd name="T49" fmla="*/ 26 h 141"/>
                  <a:gd name="T50" fmla="*/ 102 w 165"/>
                  <a:gd name="T51" fmla="*/ 14 h 141"/>
                  <a:gd name="T52" fmla="*/ 115 w 165"/>
                  <a:gd name="T53" fmla="*/ 0 h 141"/>
                  <a:gd name="T54" fmla="*/ 119 w 165"/>
                  <a:gd name="T55" fmla="*/ 12 h 141"/>
                  <a:gd name="T56" fmla="*/ 118 w 165"/>
                  <a:gd name="T57" fmla="*/ 24 h 141"/>
                  <a:gd name="T58" fmla="*/ 124 w 165"/>
                  <a:gd name="T59" fmla="*/ 36 h 141"/>
                  <a:gd name="T60" fmla="*/ 133 w 165"/>
                  <a:gd name="T61" fmla="*/ 37 h 141"/>
                  <a:gd name="T62" fmla="*/ 139 w 165"/>
                  <a:gd name="T63" fmla="*/ 32 h 141"/>
                  <a:gd name="T64" fmla="*/ 165 w 165"/>
                  <a:gd name="T65" fmla="*/ 52 h 141"/>
                  <a:gd name="T66" fmla="*/ 165 w 165"/>
                  <a:gd name="T67" fmla="*/ 74 h 141"/>
                  <a:gd name="T68" fmla="*/ 165 w 165"/>
                  <a:gd name="T69" fmla="*/ 101 h 141"/>
                  <a:gd name="T70" fmla="*/ 160 w 165"/>
                  <a:gd name="T71" fmla="*/ 106 h 141"/>
                  <a:gd name="T72" fmla="*/ 164 w 165"/>
                  <a:gd name="T73" fmla="*/ 111 h 141"/>
                  <a:gd name="T74" fmla="*/ 150 w 165"/>
                  <a:gd name="T75" fmla="*/ 115 h 141"/>
                  <a:gd name="T76" fmla="*/ 141 w 165"/>
                  <a:gd name="T77" fmla="*/ 114 h 141"/>
                  <a:gd name="T78" fmla="*/ 126 w 165"/>
                  <a:gd name="T79" fmla="*/ 121 h 141"/>
                  <a:gd name="T80" fmla="*/ 120 w 165"/>
                  <a:gd name="T81" fmla="*/ 125 h 141"/>
                  <a:gd name="T82" fmla="*/ 114 w 165"/>
                  <a:gd name="T83" fmla="*/ 138 h 141"/>
                  <a:gd name="T84" fmla="*/ 102 w 165"/>
                  <a:gd name="T85" fmla="*/ 141 h 141"/>
                  <a:gd name="T86" fmla="*/ 92 w 165"/>
                  <a:gd name="T87" fmla="*/ 140 h 141"/>
                  <a:gd name="T88" fmla="*/ 89 w 165"/>
                  <a:gd name="T89" fmla="*/ 140 h 141"/>
                  <a:gd name="T90" fmla="*/ 85 w 165"/>
                  <a:gd name="T91" fmla="*/ 140 h 141"/>
                  <a:gd name="T92" fmla="*/ 81 w 165"/>
                  <a:gd name="T93" fmla="*/ 140 h 141"/>
                  <a:gd name="T94" fmla="*/ 85 w 165"/>
                  <a:gd name="T95" fmla="*/ 138 h 141"/>
                  <a:gd name="T96" fmla="*/ 86 w 165"/>
                  <a:gd name="T97" fmla="*/ 137 h 141"/>
                  <a:gd name="T98" fmla="*/ 74 w 165"/>
                  <a:gd name="T99" fmla="*/ 126 h 141"/>
                  <a:gd name="T100" fmla="*/ 68 w 165"/>
                  <a:gd name="T101"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141">
                    <a:moveTo>
                      <a:pt x="68" y="122"/>
                    </a:moveTo>
                    <a:lnTo>
                      <a:pt x="68" y="122"/>
                    </a:lnTo>
                    <a:lnTo>
                      <a:pt x="60" y="122"/>
                    </a:lnTo>
                    <a:lnTo>
                      <a:pt x="58" y="123"/>
                    </a:lnTo>
                    <a:lnTo>
                      <a:pt x="62" y="125"/>
                    </a:lnTo>
                    <a:lnTo>
                      <a:pt x="57" y="126"/>
                    </a:lnTo>
                    <a:lnTo>
                      <a:pt x="57" y="122"/>
                    </a:lnTo>
                    <a:lnTo>
                      <a:pt x="54" y="111"/>
                    </a:lnTo>
                    <a:lnTo>
                      <a:pt x="52" y="110"/>
                    </a:lnTo>
                    <a:lnTo>
                      <a:pt x="52" y="106"/>
                    </a:lnTo>
                    <a:lnTo>
                      <a:pt x="47" y="111"/>
                    </a:lnTo>
                    <a:lnTo>
                      <a:pt x="45" y="110"/>
                    </a:lnTo>
                    <a:lnTo>
                      <a:pt x="48" y="105"/>
                    </a:lnTo>
                    <a:lnTo>
                      <a:pt x="46" y="103"/>
                    </a:lnTo>
                    <a:lnTo>
                      <a:pt x="35" y="94"/>
                    </a:lnTo>
                    <a:lnTo>
                      <a:pt x="31" y="88"/>
                    </a:lnTo>
                    <a:lnTo>
                      <a:pt x="27" y="86"/>
                    </a:lnTo>
                    <a:lnTo>
                      <a:pt x="6" y="84"/>
                    </a:lnTo>
                    <a:lnTo>
                      <a:pt x="0" y="84"/>
                    </a:lnTo>
                    <a:lnTo>
                      <a:pt x="5" y="78"/>
                    </a:lnTo>
                    <a:lnTo>
                      <a:pt x="3" y="69"/>
                    </a:lnTo>
                    <a:lnTo>
                      <a:pt x="3" y="65"/>
                    </a:lnTo>
                    <a:lnTo>
                      <a:pt x="5" y="63"/>
                    </a:lnTo>
                    <a:lnTo>
                      <a:pt x="3" y="60"/>
                    </a:lnTo>
                    <a:lnTo>
                      <a:pt x="6" y="58"/>
                    </a:lnTo>
                    <a:lnTo>
                      <a:pt x="13" y="60"/>
                    </a:lnTo>
                    <a:lnTo>
                      <a:pt x="13" y="57"/>
                    </a:lnTo>
                    <a:lnTo>
                      <a:pt x="13" y="57"/>
                    </a:lnTo>
                    <a:lnTo>
                      <a:pt x="17" y="55"/>
                    </a:lnTo>
                    <a:lnTo>
                      <a:pt x="19" y="58"/>
                    </a:lnTo>
                    <a:lnTo>
                      <a:pt x="20" y="61"/>
                    </a:lnTo>
                    <a:lnTo>
                      <a:pt x="20" y="61"/>
                    </a:lnTo>
                    <a:lnTo>
                      <a:pt x="20" y="51"/>
                    </a:lnTo>
                    <a:lnTo>
                      <a:pt x="23" y="51"/>
                    </a:lnTo>
                    <a:lnTo>
                      <a:pt x="23" y="49"/>
                    </a:lnTo>
                    <a:lnTo>
                      <a:pt x="28" y="50"/>
                    </a:lnTo>
                    <a:lnTo>
                      <a:pt x="29" y="48"/>
                    </a:lnTo>
                    <a:lnTo>
                      <a:pt x="28" y="48"/>
                    </a:lnTo>
                    <a:lnTo>
                      <a:pt x="28" y="46"/>
                    </a:lnTo>
                    <a:lnTo>
                      <a:pt x="30" y="46"/>
                    </a:lnTo>
                    <a:lnTo>
                      <a:pt x="34" y="44"/>
                    </a:lnTo>
                    <a:lnTo>
                      <a:pt x="42" y="45"/>
                    </a:lnTo>
                    <a:lnTo>
                      <a:pt x="57" y="32"/>
                    </a:lnTo>
                    <a:lnTo>
                      <a:pt x="60" y="33"/>
                    </a:lnTo>
                    <a:lnTo>
                      <a:pt x="63" y="34"/>
                    </a:lnTo>
                    <a:lnTo>
                      <a:pt x="65" y="34"/>
                    </a:lnTo>
                    <a:lnTo>
                      <a:pt x="66" y="34"/>
                    </a:lnTo>
                    <a:lnTo>
                      <a:pt x="78" y="21"/>
                    </a:lnTo>
                    <a:lnTo>
                      <a:pt x="81" y="21"/>
                    </a:lnTo>
                    <a:lnTo>
                      <a:pt x="85" y="26"/>
                    </a:lnTo>
                    <a:lnTo>
                      <a:pt x="94" y="21"/>
                    </a:lnTo>
                    <a:lnTo>
                      <a:pt x="102" y="14"/>
                    </a:lnTo>
                    <a:lnTo>
                      <a:pt x="105" y="6"/>
                    </a:lnTo>
                    <a:lnTo>
                      <a:pt x="115" y="0"/>
                    </a:lnTo>
                    <a:lnTo>
                      <a:pt x="113" y="7"/>
                    </a:lnTo>
                    <a:lnTo>
                      <a:pt x="119" y="12"/>
                    </a:lnTo>
                    <a:lnTo>
                      <a:pt x="120" y="19"/>
                    </a:lnTo>
                    <a:lnTo>
                      <a:pt x="118" y="24"/>
                    </a:lnTo>
                    <a:lnTo>
                      <a:pt x="122" y="36"/>
                    </a:lnTo>
                    <a:lnTo>
                      <a:pt x="124" y="36"/>
                    </a:lnTo>
                    <a:lnTo>
                      <a:pt x="127" y="34"/>
                    </a:lnTo>
                    <a:lnTo>
                      <a:pt x="133" y="37"/>
                    </a:lnTo>
                    <a:lnTo>
                      <a:pt x="137" y="33"/>
                    </a:lnTo>
                    <a:lnTo>
                      <a:pt x="139" y="32"/>
                    </a:lnTo>
                    <a:lnTo>
                      <a:pt x="149" y="36"/>
                    </a:lnTo>
                    <a:lnTo>
                      <a:pt x="165" y="52"/>
                    </a:lnTo>
                    <a:lnTo>
                      <a:pt x="160" y="58"/>
                    </a:lnTo>
                    <a:lnTo>
                      <a:pt x="165" y="74"/>
                    </a:lnTo>
                    <a:lnTo>
                      <a:pt x="164" y="86"/>
                    </a:lnTo>
                    <a:lnTo>
                      <a:pt x="165" y="101"/>
                    </a:lnTo>
                    <a:lnTo>
                      <a:pt x="162" y="103"/>
                    </a:lnTo>
                    <a:lnTo>
                      <a:pt x="160" y="106"/>
                    </a:lnTo>
                    <a:lnTo>
                      <a:pt x="164" y="108"/>
                    </a:lnTo>
                    <a:lnTo>
                      <a:pt x="164" y="111"/>
                    </a:lnTo>
                    <a:lnTo>
                      <a:pt x="160" y="114"/>
                    </a:lnTo>
                    <a:lnTo>
                      <a:pt x="150" y="115"/>
                    </a:lnTo>
                    <a:lnTo>
                      <a:pt x="146" y="114"/>
                    </a:lnTo>
                    <a:lnTo>
                      <a:pt x="141" y="114"/>
                    </a:lnTo>
                    <a:lnTo>
                      <a:pt x="135" y="119"/>
                    </a:lnTo>
                    <a:lnTo>
                      <a:pt x="126" y="121"/>
                    </a:lnTo>
                    <a:lnTo>
                      <a:pt x="125" y="122"/>
                    </a:lnTo>
                    <a:lnTo>
                      <a:pt x="120" y="125"/>
                    </a:lnTo>
                    <a:lnTo>
                      <a:pt x="114" y="136"/>
                    </a:lnTo>
                    <a:lnTo>
                      <a:pt x="114" y="138"/>
                    </a:lnTo>
                    <a:lnTo>
                      <a:pt x="105" y="140"/>
                    </a:lnTo>
                    <a:lnTo>
                      <a:pt x="102" y="141"/>
                    </a:lnTo>
                    <a:lnTo>
                      <a:pt x="93" y="138"/>
                    </a:lnTo>
                    <a:lnTo>
                      <a:pt x="92" y="140"/>
                    </a:lnTo>
                    <a:lnTo>
                      <a:pt x="90" y="138"/>
                    </a:lnTo>
                    <a:lnTo>
                      <a:pt x="89" y="140"/>
                    </a:lnTo>
                    <a:lnTo>
                      <a:pt x="86" y="140"/>
                    </a:lnTo>
                    <a:lnTo>
                      <a:pt x="85" y="140"/>
                    </a:lnTo>
                    <a:lnTo>
                      <a:pt x="83" y="140"/>
                    </a:lnTo>
                    <a:lnTo>
                      <a:pt x="81" y="140"/>
                    </a:lnTo>
                    <a:lnTo>
                      <a:pt x="81" y="138"/>
                    </a:lnTo>
                    <a:lnTo>
                      <a:pt x="85" y="138"/>
                    </a:lnTo>
                    <a:lnTo>
                      <a:pt x="83" y="137"/>
                    </a:lnTo>
                    <a:lnTo>
                      <a:pt x="86" y="137"/>
                    </a:lnTo>
                    <a:lnTo>
                      <a:pt x="87" y="133"/>
                    </a:lnTo>
                    <a:lnTo>
                      <a:pt x="74" y="126"/>
                    </a:lnTo>
                    <a:lnTo>
                      <a:pt x="70" y="125"/>
                    </a:lnTo>
                    <a:lnTo>
                      <a:pt x="68" y="122"/>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 name="Freeform 102"/>
              <p:cNvSpPr>
                <a:spLocks/>
              </p:cNvSpPr>
              <p:nvPr/>
            </p:nvSpPr>
            <p:spPr bwMode="auto">
              <a:xfrm>
                <a:off x="3609976" y="3240088"/>
                <a:ext cx="504825" cy="784225"/>
              </a:xfrm>
              <a:custGeom>
                <a:avLst/>
                <a:gdLst>
                  <a:gd name="T0" fmla="*/ 82 w 318"/>
                  <a:gd name="T1" fmla="*/ 309 h 494"/>
                  <a:gd name="T2" fmla="*/ 83 w 318"/>
                  <a:gd name="T3" fmla="*/ 302 h 494"/>
                  <a:gd name="T4" fmla="*/ 70 w 318"/>
                  <a:gd name="T5" fmla="*/ 292 h 494"/>
                  <a:gd name="T6" fmla="*/ 83 w 318"/>
                  <a:gd name="T7" fmla="*/ 278 h 494"/>
                  <a:gd name="T8" fmla="*/ 81 w 318"/>
                  <a:gd name="T9" fmla="*/ 269 h 494"/>
                  <a:gd name="T10" fmla="*/ 81 w 318"/>
                  <a:gd name="T11" fmla="*/ 260 h 494"/>
                  <a:gd name="T12" fmla="*/ 70 w 318"/>
                  <a:gd name="T13" fmla="*/ 250 h 494"/>
                  <a:gd name="T14" fmla="*/ 66 w 318"/>
                  <a:gd name="T15" fmla="*/ 235 h 494"/>
                  <a:gd name="T16" fmla="*/ 56 w 318"/>
                  <a:gd name="T17" fmla="*/ 222 h 494"/>
                  <a:gd name="T18" fmla="*/ 63 w 318"/>
                  <a:gd name="T19" fmla="*/ 220 h 494"/>
                  <a:gd name="T20" fmla="*/ 63 w 318"/>
                  <a:gd name="T21" fmla="*/ 220 h 494"/>
                  <a:gd name="T22" fmla="*/ 57 w 318"/>
                  <a:gd name="T23" fmla="*/ 211 h 494"/>
                  <a:gd name="T24" fmla="*/ 48 w 318"/>
                  <a:gd name="T25" fmla="*/ 190 h 494"/>
                  <a:gd name="T26" fmla="*/ 26 w 318"/>
                  <a:gd name="T27" fmla="*/ 185 h 494"/>
                  <a:gd name="T28" fmla="*/ 8 w 318"/>
                  <a:gd name="T29" fmla="*/ 158 h 494"/>
                  <a:gd name="T30" fmla="*/ 6 w 318"/>
                  <a:gd name="T31" fmla="*/ 143 h 494"/>
                  <a:gd name="T32" fmla="*/ 20 w 318"/>
                  <a:gd name="T33" fmla="*/ 105 h 494"/>
                  <a:gd name="T34" fmla="*/ 45 w 318"/>
                  <a:gd name="T35" fmla="*/ 99 h 494"/>
                  <a:gd name="T36" fmla="*/ 65 w 318"/>
                  <a:gd name="T37" fmla="*/ 78 h 494"/>
                  <a:gd name="T38" fmla="*/ 68 w 318"/>
                  <a:gd name="T39" fmla="*/ 45 h 494"/>
                  <a:gd name="T40" fmla="*/ 84 w 318"/>
                  <a:gd name="T41" fmla="*/ 17 h 494"/>
                  <a:gd name="T42" fmla="*/ 84 w 318"/>
                  <a:gd name="T43" fmla="*/ 2 h 494"/>
                  <a:gd name="T44" fmla="*/ 103 w 318"/>
                  <a:gd name="T45" fmla="*/ 5 h 494"/>
                  <a:gd name="T46" fmla="*/ 121 w 318"/>
                  <a:gd name="T47" fmla="*/ 18 h 494"/>
                  <a:gd name="T48" fmla="*/ 128 w 318"/>
                  <a:gd name="T49" fmla="*/ 43 h 494"/>
                  <a:gd name="T50" fmla="*/ 151 w 318"/>
                  <a:gd name="T51" fmla="*/ 39 h 494"/>
                  <a:gd name="T52" fmla="*/ 172 w 318"/>
                  <a:gd name="T53" fmla="*/ 40 h 494"/>
                  <a:gd name="T54" fmla="*/ 213 w 318"/>
                  <a:gd name="T55" fmla="*/ 39 h 494"/>
                  <a:gd name="T56" fmla="*/ 232 w 318"/>
                  <a:gd name="T57" fmla="*/ 52 h 494"/>
                  <a:gd name="T58" fmla="*/ 224 w 318"/>
                  <a:gd name="T59" fmla="*/ 70 h 494"/>
                  <a:gd name="T60" fmla="*/ 221 w 318"/>
                  <a:gd name="T61" fmla="*/ 80 h 494"/>
                  <a:gd name="T62" fmla="*/ 204 w 318"/>
                  <a:gd name="T63" fmla="*/ 95 h 494"/>
                  <a:gd name="T64" fmla="*/ 214 w 318"/>
                  <a:gd name="T65" fmla="*/ 121 h 494"/>
                  <a:gd name="T66" fmla="*/ 203 w 318"/>
                  <a:gd name="T67" fmla="*/ 139 h 494"/>
                  <a:gd name="T68" fmla="*/ 224 w 318"/>
                  <a:gd name="T69" fmla="*/ 154 h 494"/>
                  <a:gd name="T70" fmla="*/ 210 w 318"/>
                  <a:gd name="T71" fmla="*/ 159 h 494"/>
                  <a:gd name="T72" fmla="*/ 207 w 318"/>
                  <a:gd name="T73" fmla="*/ 167 h 494"/>
                  <a:gd name="T74" fmla="*/ 204 w 318"/>
                  <a:gd name="T75" fmla="*/ 173 h 494"/>
                  <a:gd name="T76" fmla="*/ 209 w 318"/>
                  <a:gd name="T77" fmla="*/ 200 h 494"/>
                  <a:gd name="T78" fmla="*/ 213 w 318"/>
                  <a:gd name="T79" fmla="*/ 251 h 494"/>
                  <a:gd name="T80" fmla="*/ 251 w 318"/>
                  <a:gd name="T81" fmla="*/ 273 h 494"/>
                  <a:gd name="T82" fmla="*/ 251 w 318"/>
                  <a:gd name="T83" fmla="*/ 297 h 494"/>
                  <a:gd name="T84" fmla="*/ 262 w 318"/>
                  <a:gd name="T85" fmla="*/ 320 h 494"/>
                  <a:gd name="T86" fmla="*/ 271 w 318"/>
                  <a:gd name="T87" fmla="*/ 341 h 494"/>
                  <a:gd name="T88" fmla="*/ 296 w 318"/>
                  <a:gd name="T89" fmla="*/ 355 h 494"/>
                  <a:gd name="T90" fmla="*/ 309 w 318"/>
                  <a:gd name="T91" fmla="*/ 366 h 494"/>
                  <a:gd name="T92" fmla="*/ 293 w 318"/>
                  <a:gd name="T93" fmla="*/ 418 h 494"/>
                  <a:gd name="T94" fmla="*/ 268 w 318"/>
                  <a:gd name="T95" fmla="*/ 435 h 494"/>
                  <a:gd name="T96" fmla="*/ 229 w 318"/>
                  <a:gd name="T97" fmla="*/ 473 h 494"/>
                  <a:gd name="T98" fmla="*/ 209 w 318"/>
                  <a:gd name="T99" fmla="*/ 490 h 494"/>
                  <a:gd name="T100" fmla="*/ 191 w 318"/>
                  <a:gd name="T101" fmla="*/ 470 h 494"/>
                  <a:gd name="T102" fmla="*/ 191 w 318"/>
                  <a:gd name="T103" fmla="*/ 445 h 494"/>
                  <a:gd name="T104" fmla="*/ 181 w 318"/>
                  <a:gd name="T105" fmla="*/ 438 h 494"/>
                  <a:gd name="T106" fmla="*/ 169 w 318"/>
                  <a:gd name="T107" fmla="*/ 436 h 494"/>
                  <a:gd name="T108" fmla="*/ 169 w 318"/>
                  <a:gd name="T109" fmla="*/ 411 h 494"/>
                  <a:gd name="T110" fmla="*/ 163 w 318"/>
                  <a:gd name="T111" fmla="*/ 390 h 494"/>
                  <a:gd name="T112" fmla="*/ 148 w 318"/>
                  <a:gd name="T113" fmla="*/ 380 h 494"/>
                  <a:gd name="T114" fmla="*/ 128 w 318"/>
                  <a:gd name="T115" fmla="*/ 372 h 494"/>
                  <a:gd name="T116" fmla="*/ 111 w 318"/>
                  <a:gd name="T117" fmla="*/ 366 h 494"/>
                  <a:gd name="T118" fmla="*/ 95 w 318"/>
                  <a:gd name="T119" fmla="*/ 357 h 494"/>
                  <a:gd name="T120" fmla="*/ 80 w 318"/>
                  <a:gd name="T121" fmla="*/ 33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 h="494">
                    <a:moveTo>
                      <a:pt x="80" y="330"/>
                    </a:moveTo>
                    <a:lnTo>
                      <a:pt x="83" y="329"/>
                    </a:lnTo>
                    <a:lnTo>
                      <a:pt x="86" y="316"/>
                    </a:lnTo>
                    <a:lnTo>
                      <a:pt x="85" y="311"/>
                    </a:lnTo>
                    <a:lnTo>
                      <a:pt x="82" y="309"/>
                    </a:lnTo>
                    <a:lnTo>
                      <a:pt x="84" y="305"/>
                    </a:lnTo>
                    <a:lnTo>
                      <a:pt x="86" y="305"/>
                    </a:lnTo>
                    <a:lnTo>
                      <a:pt x="86" y="303"/>
                    </a:lnTo>
                    <a:lnTo>
                      <a:pt x="85" y="305"/>
                    </a:lnTo>
                    <a:lnTo>
                      <a:pt x="83" y="302"/>
                    </a:lnTo>
                    <a:lnTo>
                      <a:pt x="80" y="303"/>
                    </a:lnTo>
                    <a:lnTo>
                      <a:pt x="71" y="300"/>
                    </a:lnTo>
                    <a:lnTo>
                      <a:pt x="71" y="297"/>
                    </a:lnTo>
                    <a:lnTo>
                      <a:pt x="71" y="293"/>
                    </a:lnTo>
                    <a:lnTo>
                      <a:pt x="70" y="292"/>
                    </a:lnTo>
                    <a:lnTo>
                      <a:pt x="70" y="287"/>
                    </a:lnTo>
                    <a:lnTo>
                      <a:pt x="75" y="287"/>
                    </a:lnTo>
                    <a:lnTo>
                      <a:pt x="78" y="284"/>
                    </a:lnTo>
                    <a:lnTo>
                      <a:pt x="83" y="283"/>
                    </a:lnTo>
                    <a:lnTo>
                      <a:pt x="83" y="278"/>
                    </a:lnTo>
                    <a:lnTo>
                      <a:pt x="84" y="275"/>
                    </a:lnTo>
                    <a:lnTo>
                      <a:pt x="86" y="275"/>
                    </a:lnTo>
                    <a:lnTo>
                      <a:pt x="86" y="273"/>
                    </a:lnTo>
                    <a:lnTo>
                      <a:pt x="82" y="272"/>
                    </a:lnTo>
                    <a:lnTo>
                      <a:pt x="81" y="269"/>
                    </a:lnTo>
                    <a:lnTo>
                      <a:pt x="85" y="264"/>
                    </a:lnTo>
                    <a:lnTo>
                      <a:pt x="84" y="262"/>
                    </a:lnTo>
                    <a:lnTo>
                      <a:pt x="85" y="259"/>
                    </a:lnTo>
                    <a:lnTo>
                      <a:pt x="80" y="258"/>
                    </a:lnTo>
                    <a:lnTo>
                      <a:pt x="81" y="260"/>
                    </a:lnTo>
                    <a:lnTo>
                      <a:pt x="80" y="262"/>
                    </a:lnTo>
                    <a:lnTo>
                      <a:pt x="79" y="262"/>
                    </a:lnTo>
                    <a:lnTo>
                      <a:pt x="75" y="254"/>
                    </a:lnTo>
                    <a:lnTo>
                      <a:pt x="71" y="254"/>
                    </a:lnTo>
                    <a:lnTo>
                      <a:pt x="70" y="250"/>
                    </a:lnTo>
                    <a:lnTo>
                      <a:pt x="66" y="250"/>
                    </a:lnTo>
                    <a:lnTo>
                      <a:pt x="65" y="249"/>
                    </a:lnTo>
                    <a:lnTo>
                      <a:pt x="68" y="244"/>
                    </a:lnTo>
                    <a:lnTo>
                      <a:pt x="66" y="240"/>
                    </a:lnTo>
                    <a:lnTo>
                      <a:pt x="66" y="235"/>
                    </a:lnTo>
                    <a:lnTo>
                      <a:pt x="54" y="226"/>
                    </a:lnTo>
                    <a:lnTo>
                      <a:pt x="48" y="217"/>
                    </a:lnTo>
                    <a:lnTo>
                      <a:pt x="51" y="217"/>
                    </a:lnTo>
                    <a:lnTo>
                      <a:pt x="56" y="223"/>
                    </a:lnTo>
                    <a:lnTo>
                      <a:pt x="56" y="222"/>
                    </a:lnTo>
                    <a:lnTo>
                      <a:pt x="63" y="228"/>
                    </a:lnTo>
                    <a:lnTo>
                      <a:pt x="65" y="227"/>
                    </a:lnTo>
                    <a:lnTo>
                      <a:pt x="62" y="223"/>
                    </a:lnTo>
                    <a:lnTo>
                      <a:pt x="63" y="222"/>
                    </a:lnTo>
                    <a:lnTo>
                      <a:pt x="63" y="220"/>
                    </a:lnTo>
                    <a:lnTo>
                      <a:pt x="61" y="220"/>
                    </a:lnTo>
                    <a:lnTo>
                      <a:pt x="61" y="219"/>
                    </a:lnTo>
                    <a:lnTo>
                      <a:pt x="60" y="215"/>
                    </a:lnTo>
                    <a:lnTo>
                      <a:pt x="62" y="217"/>
                    </a:lnTo>
                    <a:lnTo>
                      <a:pt x="63" y="220"/>
                    </a:lnTo>
                    <a:lnTo>
                      <a:pt x="65" y="222"/>
                    </a:lnTo>
                    <a:lnTo>
                      <a:pt x="68" y="220"/>
                    </a:lnTo>
                    <a:lnTo>
                      <a:pt x="66" y="219"/>
                    </a:lnTo>
                    <a:lnTo>
                      <a:pt x="66" y="216"/>
                    </a:lnTo>
                    <a:lnTo>
                      <a:pt x="57" y="211"/>
                    </a:lnTo>
                    <a:lnTo>
                      <a:pt x="57" y="208"/>
                    </a:lnTo>
                    <a:lnTo>
                      <a:pt x="53" y="208"/>
                    </a:lnTo>
                    <a:lnTo>
                      <a:pt x="48" y="205"/>
                    </a:lnTo>
                    <a:lnTo>
                      <a:pt x="45" y="193"/>
                    </a:lnTo>
                    <a:lnTo>
                      <a:pt x="48" y="190"/>
                    </a:lnTo>
                    <a:lnTo>
                      <a:pt x="50" y="186"/>
                    </a:lnTo>
                    <a:lnTo>
                      <a:pt x="45" y="176"/>
                    </a:lnTo>
                    <a:lnTo>
                      <a:pt x="40" y="171"/>
                    </a:lnTo>
                    <a:lnTo>
                      <a:pt x="33" y="174"/>
                    </a:lnTo>
                    <a:lnTo>
                      <a:pt x="26" y="185"/>
                    </a:lnTo>
                    <a:lnTo>
                      <a:pt x="22" y="187"/>
                    </a:lnTo>
                    <a:lnTo>
                      <a:pt x="21" y="189"/>
                    </a:lnTo>
                    <a:lnTo>
                      <a:pt x="11" y="170"/>
                    </a:lnTo>
                    <a:lnTo>
                      <a:pt x="10" y="165"/>
                    </a:lnTo>
                    <a:lnTo>
                      <a:pt x="8" y="158"/>
                    </a:lnTo>
                    <a:lnTo>
                      <a:pt x="3" y="155"/>
                    </a:lnTo>
                    <a:lnTo>
                      <a:pt x="0" y="154"/>
                    </a:lnTo>
                    <a:lnTo>
                      <a:pt x="0" y="147"/>
                    </a:lnTo>
                    <a:lnTo>
                      <a:pt x="3" y="145"/>
                    </a:lnTo>
                    <a:lnTo>
                      <a:pt x="6" y="143"/>
                    </a:lnTo>
                    <a:lnTo>
                      <a:pt x="8" y="140"/>
                    </a:lnTo>
                    <a:lnTo>
                      <a:pt x="11" y="137"/>
                    </a:lnTo>
                    <a:lnTo>
                      <a:pt x="16" y="113"/>
                    </a:lnTo>
                    <a:lnTo>
                      <a:pt x="13" y="106"/>
                    </a:lnTo>
                    <a:lnTo>
                      <a:pt x="20" y="105"/>
                    </a:lnTo>
                    <a:lnTo>
                      <a:pt x="31" y="100"/>
                    </a:lnTo>
                    <a:lnTo>
                      <a:pt x="34" y="97"/>
                    </a:lnTo>
                    <a:lnTo>
                      <a:pt x="37" y="96"/>
                    </a:lnTo>
                    <a:lnTo>
                      <a:pt x="40" y="99"/>
                    </a:lnTo>
                    <a:lnTo>
                      <a:pt x="45" y="99"/>
                    </a:lnTo>
                    <a:lnTo>
                      <a:pt x="43" y="92"/>
                    </a:lnTo>
                    <a:lnTo>
                      <a:pt x="51" y="83"/>
                    </a:lnTo>
                    <a:lnTo>
                      <a:pt x="57" y="83"/>
                    </a:lnTo>
                    <a:lnTo>
                      <a:pt x="61" y="82"/>
                    </a:lnTo>
                    <a:lnTo>
                      <a:pt x="65" y="78"/>
                    </a:lnTo>
                    <a:lnTo>
                      <a:pt x="58" y="70"/>
                    </a:lnTo>
                    <a:lnTo>
                      <a:pt x="60" y="64"/>
                    </a:lnTo>
                    <a:lnTo>
                      <a:pt x="60" y="57"/>
                    </a:lnTo>
                    <a:lnTo>
                      <a:pt x="70" y="52"/>
                    </a:lnTo>
                    <a:lnTo>
                      <a:pt x="68" y="45"/>
                    </a:lnTo>
                    <a:lnTo>
                      <a:pt x="76" y="37"/>
                    </a:lnTo>
                    <a:lnTo>
                      <a:pt x="78" y="31"/>
                    </a:lnTo>
                    <a:lnTo>
                      <a:pt x="80" y="31"/>
                    </a:lnTo>
                    <a:lnTo>
                      <a:pt x="82" y="29"/>
                    </a:lnTo>
                    <a:lnTo>
                      <a:pt x="84" y="17"/>
                    </a:lnTo>
                    <a:lnTo>
                      <a:pt x="85" y="15"/>
                    </a:lnTo>
                    <a:lnTo>
                      <a:pt x="85" y="10"/>
                    </a:lnTo>
                    <a:lnTo>
                      <a:pt x="84" y="9"/>
                    </a:lnTo>
                    <a:lnTo>
                      <a:pt x="85" y="4"/>
                    </a:lnTo>
                    <a:lnTo>
                      <a:pt x="84" y="2"/>
                    </a:lnTo>
                    <a:lnTo>
                      <a:pt x="84" y="0"/>
                    </a:lnTo>
                    <a:lnTo>
                      <a:pt x="90" y="1"/>
                    </a:lnTo>
                    <a:lnTo>
                      <a:pt x="93" y="2"/>
                    </a:lnTo>
                    <a:lnTo>
                      <a:pt x="99" y="5"/>
                    </a:lnTo>
                    <a:lnTo>
                      <a:pt x="103" y="5"/>
                    </a:lnTo>
                    <a:lnTo>
                      <a:pt x="105" y="6"/>
                    </a:lnTo>
                    <a:lnTo>
                      <a:pt x="108" y="6"/>
                    </a:lnTo>
                    <a:lnTo>
                      <a:pt x="109" y="8"/>
                    </a:lnTo>
                    <a:lnTo>
                      <a:pt x="121" y="12"/>
                    </a:lnTo>
                    <a:lnTo>
                      <a:pt x="121" y="18"/>
                    </a:lnTo>
                    <a:lnTo>
                      <a:pt x="115" y="25"/>
                    </a:lnTo>
                    <a:lnTo>
                      <a:pt x="116" y="29"/>
                    </a:lnTo>
                    <a:lnTo>
                      <a:pt x="118" y="31"/>
                    </a:lnTo>
                    <a:lnTo>
                      <a:pt x="121" y="32"/>
                    </a:lnTo>
                    <a:lnTo>
                      <a:pt x="128" y="43"/>
                    </a:lnTo>
                    <a:lnTo>
                      <a:pt x="131" y="43"/>
                    </a:lnTo>
                    <a:lnTo>
                      <a:pt x="135" y="43"/>
                    </a:lnTo>
                    <a:lnTo>
                      <a:pt x="138" y="36"/>
                    </a:lnTo>
                    <a:lnTo>
                      <a:pt x="144" y="39"/>
                    </a:lnTo>
                    <a:lnTo>
                      <a:pt x="151" y="39"/>
                    </a:lnTo>
                    <a:lnTo>
                      <a:pt x="153" y="33"/>
                    </a:lnTo>
                    <a:lnTo>
                      <a:pt x="156" y="34"/>
                    </a:lnTo>
                    <a:lnTo>
                      <a:pt x="165" y="43"/>
                    </a:lnTo>
                    <a:lnTo>
                      <a:pt x="168" y="40"/>
                    </a:lnTo>
                    <a:lnTo>
                      <a:pt x="172" y="40"/>
                    </a:lnTo>
                    <a:lnTo>
                      <a:pt x="175" y="37"/>
                    </a:lnTo>
                    <a:lnTo>
                      <a:pt x="186" y="36"/>
                    </a:lnTo>
                    <a:lnTo>
                      <a:pt x="196" y="37"/>
                    </a:lnTo>
                    <a:lnTo>
                      <a:pt x="204" y="40"/>
                    </a:lnTo>
                    <a:lnTo>
                      <a:pt x="213" y="39"/>
                    </a:lnTo>
                    <a:lnTo>
                      <a:pt x="218" y="40"/>
                    </a:lnTo>
                    <a:lnTo>
                      <a:pt x="222" y="39"/>
                    </a:lnTo>
                    <a:lnTo>
                      <a:pt x="224" y="44"/>
                    </a:lnTo>
                    <a:lnTo>
                      <a:pt x="228" y="47"/>
                    </a:lnTo>
                    <a:lnTo>
                      <a:pt x="232" y="52"/>
                    </a:lnTo>
                    <a:lnTo>
                      <a:pt x="230" y="60"/>
                    </a:lnTo>
                    <a:lnTo>
                      <a:pt x="227" y="61"/>
                    </a:lnTo>
                    <a:lnTo>
                      <a:pt x="226" y="63"/>
                    </a:lnTo>
                    <a:lnTo>
                      <a:pt x="227" y="67"/>
                    </a:lnTo>
                    <a:lnTo>
                      <a:pt x="224" y="70"/>
                    </a:lnTo>
                    <a:lnTo>
                      <a:pt x="224" y="71"/>
                    </a:lnTo>
                    <a:lnTo>
                      <a:pt x="229" y="71"/>
                    </a:lnTo>
                    <a:lnTo>
                      <a:pt x="227" y="75"/>
                    </a:lnTo>
                    <a:lnTo>
                      <a:pt x="223" y="76"/>
                    </a:lnTo>
                    <a:lnTo>
                      <a:pt x="221" y="80"/>
                    </a:lnTo>
                    <a:lnTo>
                      <a:pt x="218" y="81"/>
                    </a:lnTo>
                    <a:lnTo>
                      <a:pt x="215" y="84"/>
                    </a:lnTo>
                    <a:lnTo>
                      <a:pt x="212" y="84"/>
                    </a:lnTo>
                    <a:lnTo>
                      <a:pt x="201" y="92"/>
                    </a:lnTo>
                    <a:lnTo>
                      <a:pt x="204" y="95"/>
                    </a:lnTo>
                    <a:lnTo>
                      <a:pt x="212" y="95"/>
                    </a:lnTo>
                    <a:lnTo>
                      <a:pt x="216" y="100"/>
                    </a:lnTo>
                    <a:lnTo>
                      <a:pt x="211" y="105"/>
                    </a:lnTo>
                    <a:lnTo>
                      <a:pt x="212" y="114"/>
                    </a:lnTo>
                    <a:lnTo>
                      <a:pt x="214" y="121"/>
                    </a:lnTo>
                    <a:lnTo>
                      <a:pt x="212" y="127"/>
                    </a:lnTo>
                    <a:lnTo>
                      <a:pt x="208" y="129"/>
                    </a:lnTo>
                    <a:lnTo>
                      <a:pt x="204" y="129"/>
                    </a:lnTo>
                    <a:lnTo>
                      <a:pt x="202" y="134"/>
                    </a:lnTo>
                    <a:lnTo>
                      <a:pt x="203" y="139"/>
                    </a:lnTo>
                    <a:lnTo>
                      <a:pt x="208" y="143"/>
                    </a:lnTo>
                    <a:lnTo>
                      <a:pt x="208" y="145"/>
                    </a:lnTo>
                    <a:lnTo>
                      <a:pt x="215" y="148"/>
                    </a:lnTo>
                    <a:lnTo>
                      <a:pt x="218" y="153"/>
                    </a:lnTo>
                    <a:lnTo>
                      <a:pt x="224" y="154"/>
                    </a:lnTo>
                    <a:lnTo>
                      <a:pt x="222" y="156"/>
                    </a:lnTo>
                    <a:lnTo>
                      <a:pt x="215" y="154"/>
                    </a:lnTo>
                    <a:lnTo>
                      <a:pt x="212" y="157"/>
                    </a:lnTo>
                    <a:lnTo>
                      <a:pt x="212" y="159"/>
                    </a:lnTo>
                    <a:lnTo>
                      <a:pt x="210" y="159"/>
                    </a:lnTo>
                    <a:lnTo>
                      <a:pt x="206" y="164"/>
                    </a:lnTo>
                    <a:lnTo>
                      <a:pt x="208" y="166"/>
                    </a:lnTo>
                    <a:lnTo>
                      <a:pt x="213" y="165"/>
                    </a:lnTo>
                    <a:lnTo>
                      <a:pt x="211" y="167"/>
                    </a:lnTo>
                    <a:lnTo>
                      <a:pt x="207" y="167"/>
                    </a:lnTo>
                    <a:lnTo>
                      <a:pt x="203" y="164"/>
                    </a:lnTo>
                    <a:lnTo>
                      <a:pt x="199" y="167"/>
                    </a:lnTo>
                    <a:lnTo>
                      <a:pt x="201" y="169"/>
                    </a:lnTo>
                    <a:lnTo>
                      <a:pt x="204" y="171"/>
                    </a:lnTo>
                    <a:lnTo>
                      <a:pt x="204" y="173"/>
                    </a:lnTo>
                    <a:lnTo>
                      <a:pt x="199" y="176"/>
                    </a:lnTo>
                    <a:lnTo>
                      <a:pt x="191" y="183"/>
                    </a:lnTo>
                    <a:lnTo>
                      <a:pt x="199" y="188"/>
                    </a:lnTo>
                    <a:lnTo>
                      <a:pt x="209" y="193"/>
                    </a:lnTo>
                    <a:lnTo>
                      <a:pt x="209" y="200"/>
                    </a:lnTo>
                    <a:lnTo>
                      <a:pt x="213" y="204"/>
                    </a:lnTo>
                    <a:lnTo>
                      <a:pt x="210" y="224"/>
                    </a:lnTo>
                    <a:lnTo>
                      <a:pt x="204" y="230"/>
                    </a:lnTo>
                    <a:lnTo>
                      <a:pt x="204" y="232"/>
                    </a:lnTo>
                    <a:lnTo>
                      <a:pt x="213" y="251"/>
                    </a:lnTo>
                    <a:lnTo>
                      <a:pt x="218" y="258"/>
                    </a:lnTo>
                    <a:lnTo>
                      <a:pt x="228" y="258"/>
                    </a:lnTo>
                    <a:lnTo>
                      <a:pt x="242" y="262"/>
                    </a:lnTo>
                    <a:lnTo>
                      <a:pt x="247" y="263"/>
                    </a:lnTo>
                    <a:lnTo>
                      <a:pt x="251" y="273"/>
                    </a:lnTo>
                    <a:lnTo>
                      <a:pt x="258" y="281"/>
                    </a:lnTo>
                    <a:lnTo>
                      <a:pt x="258" y="287"/>
                    </a:lnTo>
                    <a:lnTo>
                      <a:pt x="253" y="287"/>
                    </a:lnTo>
                    <a:lnTo>
                      <a:pt x="250" y="294"/>
                    </a:lnTo>
                    <a:lnTo>
                      <a:pt x="251" y="297"/>
                    </a:lnTo>
                    <a:lnTo>
                      <a:pt x="250" y="299"/>
                    </a:lnTo>
                    <a:lnTo>
                      <a:pt x="253" y="313"/>
                    </a:lnTo>
                    <a:lnTo>
                      <a:pt x="259" y="313"/>
                    </a:lnTo>
                    <a:lnTo>
                      <a:pt x="261" y="320"/>
                    </a:lnTo>
                    <a:lnTo>
                      <a:pt x="262" y="320"/>
                    </a:lnTo>
                    <a:lnTo>
                      <a:pt x="259" y="329"/>
                    </a:lnTo>
                    <a:lnTo>
                      <a:pt x="261" y="338"/>
                    </a:lnTo>
                    <a:lnTo>
                      <a:pt x="264" y="338"/>
                    </a:lnTo>
                    <a:lnTo>
                      <a:pt x="264" y="341"/>
                    </a:lnTo>
                    <a:lnTo>
                      <a:pt x="271" y="341"/>
                    </a:lnTo>
                    <a:lnTo>
                      <a:pt x="272" y="345"/>
                    </a:lnTo>
                    <a:lnTo>
                      <a:pt x="281" y="345"/>
                    </a:lnTo>
                    <a:lnTo>
                      <a:pt x="281" y="348"/>
                    </a:lnTo>
                    <a:lnTo>
                      <a:pt x="296" y="348"/>
                    </a:lnTo>
                    <a:lnTo>
                      <a:pt x="296" y="355"/>
                    </a:lnTo>
                    <a:lnTo>
                      <a:pt x="318" y="356"/>
                    </a:lnTo>
                    <a:lnTo>
                      <a:pt x="318" y="361"/>
                    </a:lnTo>
                    <a:lnTo>
                      <a:pt x="316" y="362"/>
                    </a:lnTo>
                    <a:lnTo>
                      <a:pt x="311" y="362"/>
                    </a:lnTo>
                    <a:lnTo>
                      <a:pt x="309" y="366"/>
                    </a:lnTo>
                    <a:lnTo>
                      <a:pt x="304" y="369"/>
                    </a:lnTo>
                    <a:lnTo>
                      <a:pt x="298" y="372"/>
                    </a:lnTo>
                    <a:lnTo>
                      <a:pt x="296" y="375"/>
                    </a:lnTo>
                    <a:lnTo>
                      <a:pt x="296" y="412"/>
                    </a:lnTo>
                    <a:lnTo>
                      <a:pt x="293" y="418"/>
                    </a:lnTo>
                    <a:lnTo>
                      <a:pt x="285" y="422"/>
                    </a:lnTo>
                    <a:lnTo>
                      <a:pt x="283" y="425"/>
                    </a:lnTo>
                    <a:lnTo>
                      <a:pt x="274" y="431"/>
                    </a:lnTo>
                    <a:lnTo>
                      <a:pt x="271" y="436"/>
                    </a:lnTo>
                    <a:lnTo>
                      <a:pt x="268" y="435"/>
                    </a:lnTo>
                    <a:lnTo>
                      <a:pt x="264" y="438"/>
                    </a:lnTo>
                    <a:lnTo>
                      <a:pt x="264" y="442"/>
                    </a:lnTo>
                    <a:lnTo>
                      <a:pt x="249" y="457"/>
                    </a:lnTo>
                    <a:lnTo>
                      <a:pt x="233" y="467"/>
                    </a:lnTo>
                    <a:lnTo>
                      <a:pt x="229" y="473"/>
                    </a:lnTo>
                    <a:lnTo>
                      <a:pt x="224" y="478"/>
                    </a:lnTo>
                    <a:lnTo>
                      <a:pt x="224" y="481"/>
                    </a:lnTo>
                    <a:lnTo>
                      <a:pt x="218" y="487"/>
                    </a:lnTo>
                    <a:lnTo>
                      <a:pt x="216" y="489"/>
                    </a:lnTo>
                    <a:lnTo>
                      <a:pt x="209" y="490"/>
                    </a:lnTo>
                    <a:lnTo>
                      <a:pt x="204" y="494"/>
                    </a:lnTo>
                    <a:lnTo>
                      <a:pt x="201" y="490"/>
                    </a:lnTo>
                    <a:lnTo>
                      <a:pt x="207" y="486"/>
                    </a:lnTo>
                    <a:lnTo>
                      <a:pt x="208" y="461"/>
                    </a:lnTo>
                    <a:lnTo>
                      <a:pt x="191" y="470"/>
                    </a:lnTo>
                    <a:lnTo>
                      <a:pt x="193" y="460"/>
                    </a:lnTo>
                    <a:lnTo>
                      <a:pt x="191" y="459"/>
                    </a:lnTo>
                    <a:lnTo>
                      <a:pt x="193" y="454"/>
                    </a:lnTo>
                    <a:lnTo>
                      <a:pt x="191" y="451"/>
                    </a:lnTo>
                    <a:lnTo>
                      <a:pt x="191" y="445"/>
                    </a:lnTo>
                    <a:lnTo>
                      <a:pt x="190" y="445"/>
                    </a:lnTo>
                    <a:lnTo>
                      <a:pt x="190" y="442"/>
                    </a:lnTo>
                    <a:lnTo>
                      <a:pt x="191" y="442"/>
                    </a:lnTo>
                    <a:lnTo>
                      <a:pt x="193" y="438"/>
                    </a:lnTo>
                    <a:lnTo>
                      <a:pt x="181" y="438"/>
                    </a:lnTo>
                    <a:lnTo>
                      <a:pt x="179" y="442"/>
                    </a:lnTo>
                    <a:lnTo>
                      <a:pt x="173" y="442"/>
                    </a:lnTo>
                    <a:lnTo>
                      <a:pt x="173" y="441"/>
                    </a:lnTo>
                    <a:lnTo>
                      <a:pt x="170" y="440"/>
                    </a:lnTo>
                    <a:lnTo>
                      <a:pt x="169" y="436"/>
                    </a:lnTo>
                    <a:lnTo>
                      <a:pt x="168" y="436"/>
                    </a:lnTo>
                    <a:lnTo>
                      <a:pt x="167" y="435"/>
                    </a:lnTo>
                    <a:lnTo>
                      <a:pt x="161" y="436"/>
                    </a:lnTo>
                    <a:lnTo>
                      <a:pt x="169" y="416"/>
                    </a:lnTo>
                    <a:lnTo>
                      <a:pt x="169" y="411"/>
                    </a:lnTo>
                    <a:lnTo>
                      <a:pt x="164" y="405"/>
                    </a:lnTo>
                    <a:lnTo>
                      <a:pt x="170" y="398"/>
                    </a:lnTo>
                    <a:lnTo>
                      <a:pt x="169" y="391"/>
                    </a:lnTo>
                    <a:lnTo>
                      <a:pt x="167" y="391"/>
                    </a:lnTo>
                    <a:lnTo>
                      <a:pt x="163" y="390"/>
                    </a:lnTo>
                    <a:lnTo>
                      <a:pt x="164" y="387"/>
                    </a:lnTo>
                    <a:lnTo>
                      <a:pt x="161" y="385"/>
                    </a:lnTo>
                    <a:lnTo>
                      <a:pt x="159" y="386"/>
                    </a:lnTo>
                    <a:lnTo>
                      <a:pt x="151" y="383"/>
                    </a:lnTo>
                    <a:lnTo>
                      <a:pt x="148" y="380"/>
                    </a:lnTo>
                    <a:lnTo>
                      <a:pt x="142" y="379"/>
                    </a:lnTo>
                    <a:lnTo>
                      <a:pt x="133" y="374"/>
                    </a:lnTo>
                    <a:lnTo>
                      <a:pt x="133" y="371"/>
                    </a:lnTo>
                    <a:lnTo>
                      <a:pt x="128" y="371"/>
                    </a:lnTo>
                    <a:lnTo>
                      <a:pt x="128" y="372"/>
                    </a:lnTo>
                    <a:lnTo>
                      <a:pt x="124" y="372"/>
                    </a:lnTo>
                    <a:lnTo>
                      <a:pt x="118" y="367"/>
                    </a:lnTo>
                    <a:lnTo>
                      <a:pt x="119" y="365"/>
                    </a:lnTo>
                    <a:lnTo>
                      <a:pt x="116" y="364"/>
                    </a:lnTo>
                    <a:lnTo>
                      <a:pt x="111" y="366"/>
                    </a:lnTo>
                    <a:lnTo>
                      <a:pt x="106" y="364"/>
                    </a:lnTo>
                    <a:lnTo>
                      <a:pt x="105" y="365"/>
                    </a:lnTo>
                    <a:lnTo>
                      <a:pt x="98" y="362"/>
                    </a:lnTo>
                    <a:lnTo>
                      <a:pt x="98" y="360"/>
                    </a:lnTo>
                    <a:lnTo>
                      <a:pt x="95" y="357"/>
                    </a:lnTo>
                    <a:lnTo>
                      <a:pt x="96" y="353"/>
                    </a:lnTo>
                    <a:lnTo>
                      <a:pt x="85" y="340"/>
                    </a:lnTo>
                    <a:lnTo>
                      <a:pt x="77" y="336"/>
                    </a:lnTo>
                    <a:lnTo>
                      <a:pt x="79" y="332"/>
                    </a:lnTo>
                    <a:lnTo>
                      <a:pt x="80" y="332"/>
                    </a:lnTo>
                    <a:lnTo>
                      <a:pt x="80"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 name="Freeform 103"/>
              <p:cNvSpPr>
                <a:spLocks/>
              </p:cNvSpPr>
              <p:nvPr/>
            </p:nvSpPr>
            <p:spPr bwMode="auto">
              <a:xfrm>
                <a:off x="3609976" y="3240088"/>
                <a:ext cx="504825" cy="784225"/>
              </a:xfrm>
              <a:custGeom>
                <a:avLst/>
                <a:gdLst>
                  <a:gd name="T0" fmla="*/ 82 w 318"/>
                  <a:gd name="T1" fmla="*/ 309 h 494"/>
                  <a:gd name="T2" fmla="*/ 83 w 318"/>
                  <a:gd name="T3" fmla="*/ 302 h 494"/>
                  <a:gd name="T4" fmla="*/ 70 w 318"/>
                  <a:gd name="T5" fmla="*/ 292 h 494"/>
                  <a:gd name="T6" fmla="*/ 83 w 318"/>
                  <a:gd name="T7" fmla="*/ 278 h 494"/>
                  <a:gd name="T8" fmla="*/ 81 w 318"/>
                  <a:gd name="T9" fmla="*/ 269 h 494"/>
                  <a:gd name="T10" fmla="*/ 81 w 318"/>
                  <a:gd name="T11" fmla="*/ 260 h 494"/>
                  <a:gd name="T12" fmla="*/ 70 w 318"/>
                  <a:gd name="T13" fmla="*/ 250 h 494"/>
                  <a:gd name="T14" fmla="*/ 66 w 318"/>
                  <a:gd name="T15" fmla="*/ 235 h 494"/>
                  <a:gd name="T16" fmla="*/ 56 w 318"/>
                  <a:gd name="T17" fmla="*/ 222 h 494"/>
                  <a:gd name="T18" fmla="*/ 63 w 318"/>
                  <a:gd name="T19" fmla="*/ 220 h 494"/>
                  <a:gd name="T20" fmla="*/ 63 w 318"/>
                  <a:gd name="T21" fmla="*/ 220 h 494"/>
                  <a:gd name="T22" fmla="*/ 57 w 318"/>
                  <a:gd name="T23" fmla="*/ 211 h 494"/>
                  <a:gd name="T24" fmla="*/ 48 w 318"/>
                  <a:gd name="T25" fmla="*/ 190 h 494"/>
                  <a:gd name="T26" fmla="*/ 26 w 318"/>
                  <a:gd name="T27" fmla="*/ 185 h 494"/>
                  <a:gd name="T28" fmla="*/ 8 w 318"/>
                  <a:gd name="T29" fmla="*/ 158 h 494"/>
                  <a:gd name="T30" fmla="*/ 6 w 318"/>
                  <a:gd name="T31" fmla="*/ 143 h 494"/>
                  <a:gd name="T32" fmla="*/ 20 w 318"/>
                  <a:gd name="T33" fmla="*/ 105 h 494"/>
                  <a:gd name="T34" fmla="*/ 45 w 318"/>
                  <a:gd name="T35" fmla="*/ 99 h 494"/>
                  <a:gd name="T36" fmla="*/ 65 w 318"/>
                  <a:gd name="T37" fmla="*/ 78 h 494"/>
                  <a:gd name="T38" fmla="*/ 68 w 318"/>
                  <a:gd name="T39" fmla="*/ 45 h 494"/>
                  <a:gd name="T40" fmla="*/ 84 w 318"/>
                  <a:gd name="T41" fmla="*/ 17 h 494"/>
                  <a:gd name="T42" fmla="*/ 84 w 318"/>
                  <a:gd name="T43" fmla="*/ 2 h 494"/>
                  <a:gd name="T44" fmla="*/ 103 w 318"/>
                  <a:gd name="T45" fmla="*/ 5 h 494"/>
                  <a:gd name="T46" fmla="*/ 121 w 318"/>
                  <a:gd name="T47" fmla="*/ 18 h 494"/>
                  <a:gd name="T48" fmla="*/ 128 w 318"/>
                  <a:gd name="T49" fmla="*/ 43 h 494"/>
                  <a:gd name="T50" fmla="*/ 151 w 318"/>
                  <a:gd name="T51" fmla="*/ 39 h 494"/>
                  <a:gd name="T52" fmla="*/ 172 w 318"/>
                  <a:gd name="T53" fmla="*/ 40 h 494"/>
                  <a:gd name="T54" fmla="*/ 213 w 318"/>
                  <a:gd name="T55" fmla="*/ 39 h 494"/>
                  <a:gd name="T56" fmla="*/ 232 w 318"/>
                  <a:gd name="T57" fmla="*/ 52 h 494"/>
                  <a:gd name="T58" fmla="*/ 224 w 318"/>
                  <a:gd name="T59" fmla="*/ 70 h 494"/>
                  <a:gd name="T60" fmla="*/ 221 w 318"/>
                  <a:gd name="T61" fmla="*/ 80 h 494"/>
                  <a:gd name="T62" fmla="*/ 204 w 318"/>
                  <a:gd name="T63" fmla="*/ 95 h 494"/>
                  <a:gd name="T64" fmla="*/ 214 w 318"/>
                  <a:gd name="T65" fmla="*/ 121 h 494"/>
                  <a:gd name="T66" fmla="*/ 203 w 318"/>
                  <a:gd name="T67" fmla="*/ 139 h 494"/>
                  <a:gd name="T68" fmla="*/ 224 w 318"/>
                  <a:gd name="T69" fmla="*/ 154 h 494"/>
                  <a:gd name="T70" fmla="*/ 210 w 318"/>
                  <a:gd name="T71" fmla="*/ 159 h 494"/>
                  <a:gd name="T72" fmla="*/ 207 w 318"/>
                  <a:gd name="T73" fmla="*/ 167 h 494"/>
                  <a:gd name="T74" fmla="*/ 204 w 318"/>
                  <a:gd name="T75" fmla="*/ 173 h 494"/>
                  <a:gd name="T76" fmla="*/ 209 w 318"/>
                  <a:gd name="T77" fmla="*/ 200 h 494"/>
                  <a:gd name="T78" fmla="*/ 213 w 318"/>
                  <a:gd name="T79" fmla="*/ 251 h 494"/>
                  <a:gd name="T80" fmla="*/ 251 w 318"/>
                  <a:gd name="T81" fmla="*/ 273 h 494"/>
                  <a:gd name="T82" fmla="*/ 251 w 318"/>
                  <a:gd name="T83" fmla="*/ 297 h 494"/>
                  <a:gd name="T84" fmla="*/ 262 w 318"/>
                  <a:gd name="T85" fmla="*/ 320 h 494"/>
                  <a:gd name="T86" fmla="*/ 271 w 318"/>
                  <a:gd name="T87" fmla="*/ 341 h 494"/>
                  <a:gd name="T88" fmla="*/ 296 w 318"/>
                  <a:gd name="T89" fmla="*/ 355 h 494"/>
                  <a:gd name="T90" fmla="*/ 309 w 318"/>
                  <a:gd name="T91" fmla="*/ 366 h 494"/>
                  <a:gd name="T92" fmla="*/ 293 w 318"/>
                  <a:gd name="T93" fmla="*/ 418 h 494"/>
                  <a:gd name="T94" fmla="*/ 268 w 318"/>
                  <a:gd name="T95" fmla="*/ 435 h 494"/>
                  <a:gd name="T96" fmla="*/ 229 w 318"/>
                  <a:gd name="T97" fmla="*/ 473 h 494"/>
                  <a:gd name="T98" fmla="*/ 209 w 318"/>
                  <a:gd name="T99" fmla="*/ 490 h 494"/>
                  <a:gd name="T100" fmla="*/ 191 w 318"/>
                  <a:gd name="T101" fmla="*/ 470 h 494"/>
                  <a:gd name="T102" fmla="*/ 191 w 318"/>
                  <a:gd name="T103" fmla="*/ 445 h 494"/>
                  <a:gd name="T104" fmla="*/ 181 w 318"/>
                  <a:gd name="T105" fmla="*/ 438 h 494"/>
                  <a:gd name="T106" fmla="*/ 169 w 318"/>
                  <a:gd name="T107" fmla="*/ 436 h 494"/>
                  <a:gd name="T108" fmla="*/ 169 w 318"/>
                  <a:gd name="T109" fmla="*/ 411 h 494"/>
                  <a:gd name="T110" fmla="*/ 163 w 318"/>
                  <a:gd name="T111" fmla="*/ 390 h 494"/>
                  <a:gd name="T112" fmla="*/ 148 w 318"/>
                  <a:gd name="T113" fmla="*/ 380 h 494"/>
                  <a:gd name="T114" fmla="*/ 128 w 318"/>
                  <a:gd name="T115" fmla="*/ 372 h 494"/>
                  <a:gd name="T116" fmla="*/ 111 w 318"/>
                  <a:gd name="T117" fmla="*/ 366 h 494"/>
                  <a:gd name="T118" fmla="*/ 95 w 318"/>
                  <a:gd name="T119" fmla="*/ 357 h 494"/>
                  <a:gd name="T120" fmla="*/ 80 w 318"/>
                  <a:gd name="T121" fmla="*/ 33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 h="494">
                    <a:moveTo>
                      <a:pt x="80" y="330"/>
                    </a:moveTo>
                    <a:lnTo>
                      <a:pt x="83" y="329"/>
                    </a:lnTo>
                    <a:lnTo>
                      <a:pt x="86" y="316"/>
                    </a:lnTo>
                    <a:lnTo>
                      <a:pt x="85" y="311"/>
                    </a:lnTo>
                    <a:lnTo>
                      <a:pt x="82" y="309"/>
                    </a:lnTo>
                    <a:lnTo>
                      <a:pt x="84" y="305"/>
                    </a:lnTo>
                    <a:lnTo>
                      <a:pt x="86" y="305"/>
                    </a:lnTo>
                    <a:lnTo>
                      <a:pt x="86" y="303"/>
                    </a:lnTo>
                    <a:lnTo>
                      <a:pt x="85" y="305"/>
                    </a:lnTo>
                    <a:lnTo>
                      <a:pt x="83" y="302"/>
                    </a:lnTo>
                    <a:lnTo>
                      <a:pt x="80" y="303"/>
                    </a:lnTo>
                    <a:lnTo>
                      <a:pt x="71" y="300"/>
                    </a:lnTo>
                    <a:lnTo>
                      <a:pt x="71" y="297"/>
                    </a:lnTo>
                    <a:lnTo>
                      <a:pt x="71" y="293"/>
                    </a:lnTo>
                    <a:lnTo>
                      <a:pt x="70" y="292"/>
                    </a:lnTo>
                    <a:lnTo>
                      <a:pt x="70" y="287"/>
                    </a:lnTo>
                    <a:lnTo>
                      <a:pt x="75" y="287"/>
                    </a:lnTo>
                    <a:lnTo>
                      <a:pt x="78" y="284"/>
                    </a:lnTo>
                    <a:lnTo>
                      <a:pt x="83" y="283"/>
                    </a:lnTo>
                    <a:lnTo>
                      <a:pt x="83" y="278"/>
                    </a:lnTo>
                    <a:lnTo>
                      <a:pt x="84" y="275"/>
                    </a:lnTo>
                    <a:lnTo>
                      <a:pt x="86" y="275"/>
                    </a:lnTo>
                    <a:lnTo>
                      <a:pt x="86" y="273"/>
                    </a:lnTo>
                    <a:lnTo>
                      <a:pt x="82" y="272"/>
                    </a:lnTo>
                    <a:lnTo>
                      <a:pt x="81" y="269"/>
                    </a:lnTo>
                    <a:lnTo>
                      <a:pt x="85" y="264"/>
                    </a:lnTo>
                    <a:lnTo>
                      <a:pt x="84" y="262"/>
                    </a:lnTo>
                    <a:lnTo>
                      <a:pt x="85" y="259"/>
                    </a:lnTo>
                    <a:lnTo>
                      <a:pt x="80" y="258"/>
                    </a:lnTo>
                    <a:lnTo>
                      <a:pt x="81" y="260"/>
                    </a:lnTo>
                    <a:lnTo>
                      <a:pt x="80" y="262"/>
                    </a:lnTo>
                    <a:lnTo>
                      <a:pt x="79" y="262"/>
                    </a:lnTo>
                    <a:lnTo>
                      <a:pt x="75" y="254"/>
                    </a:lnTo>
                    <a:lnTo>
                      <a:pt x="71" y="254"/>
                    </a:lnTo>
                    <a:lnTo>
                      <a:pt x="70" y="250"/>
                    </a:lnTo>
                    <a:lnTo>
                      <a:pt x="66" y="250"/>
                    </a:lnTo>
                    <a:lnTo>
                      <a:pt x="65" y="249"/>
                    </a:lnTo>
                    <a:lnTo>
                      <a:pt x="68" y="244"/>
                    </a:lnTo>
                    <a:lnTo>
                      <a:pt x="66" y="240"/>
                    </a:lnTo>
                    <a:lnTo>
                      <a:pt x="66" y="235"/>
                    </a:lnTo>
                    <a:lnTo>
                      <a:pt x="54" y="226"/>
                    </a:lnTo>
                    <a:lnTo>
                      <a:pt x="48" y="217"/>
                    </a:lnTo>
                    <a:lnTo>
                      <a:pt x="51" y="217"/>
                    </a:lnTo>
                    <a:lnTo>
                      <a:pt x="56" y="223"/>
                    </a:lnTo>
                    <a:lnTo>
                      <a:pt x="56" y="222"/>
                    </a:lnTo>
                    <a:lnTo>
                      <a:pt x="63" y="228"/>
                    </a:lnTo>
                    <a:lnTo>
                      <a:pt x="65" y="227"/>
                    </a:lnTo>
                    <a:lnTo>
                      <a:pt x="62" y="223"/>
                    </a:lnTo>
                    <a:lnTo>
                      <a:pt x="63" y="222"/>
                    </a:lnTo>
                    <a:lnTo>
                      <a:pt x="63" y="220"/>
                    </a:lnTo>
                    <a:lnTo>
                      <a:pt x="61" y="220"/>
                    </a:lnTo>
                    <a:lnTo>
                      <a:pt x="61" y="219"/>
                    </a:lnTo>
                    <a:lnTo>
                      <a:pt x="60" y="215"/>
                    </a:lnTo>
                    <a:lnTo>
                      <a:pt x="62" y="217"/>
                    </a:lnTo>
                    <a:lnTo>
                      <a:pt x="63" y="220"/>
                    </a:lnTo>
                    <a:lnTo>
                      <a:pt x="65" y="222"/>
                    </a:lnTo>
                    <a:lnTo>
                      <a:pt x="68" y="220"/>
                    </a:lnTo>
                    <a:lnTo>
                      <a:pt x="66" y="219"/>
                    </a:lnTo>
                    <a:lnTo>
                      <a:pt x="66" y="216"/>
                    </a:lnTo>
                    <a:lnTo>
                      <a:pt x="57" y="211"/>
                    </a:lnTo>
                    <a:lnTo>
                      <a:pt x="57" y="208"/>
                    </a:lnTo>
                    <a:lnTo>
                      <a:pt x="53" y="208"/>
                    </a:lnTo>
                    <a:lnTo>
                      <a:pt x="48" y="205"/>
                    </a:lnTo>
                    <a:lnTo>
                      <a:pt x="45" y="193"/>
                    </a:lnTo>
                    <a:lnTo>
                      <a:pt x="48" y="190"/>
                    </a:lnTo>
                    <a:lnTo>
                      <a:pt x="50" y="186"/>
                    </a:lnTo>
                    <a:lnTo>
                      <a:pt x="45" y="176"/>
                    </a:lnTo>
                    <a:lnTo>
                      <a:pt x="40" y="171"/>
                    </a:lnTo>
                    <a:lnTo>
                      <a:pt x="33" y="174"/>
                    </a:lnTo>
                    <a:lnTo>
                      <a:pt x="26" y="185"/>
                    </a:lnTo>
                    <a:lnTo>
                      <a:pt x="22" y="187"/>
                    </a:lnTo>
                    <a:lnTo>
                      <a:pt x="21" y="189"/>
                    </a:lnTo>
                    <a:lnTo>
                      <a:pt x="11" y="170"/>
                    </a:lnTo>
                    <a:lnTo>
                      <a:pt x="10" y="165"/>
                    </a:lnTo>
                    <a:lnTo>
                      <a:pt x="8" y="158"/>
                    </a:lnTo>
                    <a:lnTo>
                      <a:pt x="3" y="155"/>
                    </a:lnTo>
                    <a:lnTo>
                      <a:pt x="0" y="154"/>
                    </a:lnTo>
                    <a:lnTo>
                      <a:pt x="0" y="147"/>
                    </a:lnTo>
                    <a:lnTo>
                      <a:pt x="3" y="145"/>
                    </a:lnTo>
                    <a:lnTo>
                      <a:pt x="6" y="143"/>
                    </a:lnTo>
                    <a:lnTo>
                      <a:pt x="8" y="140"/>
                    </a:lnTo>
                    <a:lnTo>
                      <a:pt x="11" y="137"/>
                    </a:lnTo>
                    <a:lnTo>
                      <a:pt x="16" y="113"/>
                    </a:lnTo>
                    <a:lnTo>
                      <a:pt x="13" y="106"/>
                    </a:lnTo>
                    <a:lnTo>
                      <a:pt x="20" y="105"/>
                    </a:lnTo>
                    <a:lnTo>
                      <a:pt x="31" y="100"/>
                    </a:lnTo>
                    <a:lnTo>
                      <a:pt x="34" y="97"/>
                    </a:lnTo>
                    <a:lnTo>
                      <a:pt x="37" y="96"/>
                    </a:lnTo>
                    <a:lnTo>
                      <a:pt x="40" y="99"/>
                    </a:lnTo>
                    <a:lnTo>
                      <a:pt x="45" y="99"/>
                    </a:lnTo>
                    <a:lnTo>
                      <a:pt x="43" y="92"/>
                    </a:lnTo>
                    <a:lnTo>
                      <a:pt x="51" y="83"/>
                    </a:lnTo>
                    <a:lnTo>
                      <a:pt x="57" y="83"/>
                    </a:lnTo>
                    <a:lnTo>
                      <a:pt x="61" y="82"/>
                    </a:lnTo>
                    <a:lnTo>
                      <a:pt x="65" y="78"/>
                    </a:lnTo>
                    <a:lnTo>
                      <a:pt x="58" y="70"/>
                    </a:lnTo>
                    <a:lnTo>
                      <a:pt x="60" y="64"/>
                    </a:lnTo>
                    <a:lnTo>
                      <a:pt x="60" y="57"/>
                    </a:lnTo>
                    <a:lnTo>
                      <a:pt x="70" y="52"/>
                    </a:lnTo>
                    <a:lnTo>
                      <a:pt x="68" y="45"/>
                    </a:lnTo>
                    <a:lnTo>
                      <a:pt x="76" y="37"/>
                    </a:lnTo>
                    <a:lnTo>
                      <a:pt x="78" y="31"/>
                    </a:lnTo>
                    <a:lnTo>
                      <a:pt x="80" y="31"/>
                    </a:lnTo>
                    <a:lnTo>
                      <a:pt x="82" y="29"/>
                    </a:lnTo>
                    <a:lnTo>
                      <a:pt x="84" y="17"/>
                    </a:lnTo>
                    <a:lnTo>
                      <a:pt x="85" y="15"/>
                    </a:lnTo>
                    <a:lnTo>
                      <a:pt x="85" y="10"/>
                    </a:lnTo>
                    <a:lnTo>
                      <a:pt x="84" y="9"/>
                    </a:lnTo>
                    <a:lnTo>
                      <a:pt x="85" y="4"/>
                    </a:lnTo>
                    <a:lnTo>
                      <a:pt x="84" y="2"/>
                    </a:lnTo>
                    <a:lnTo>
                      <a:pt x="84" y="0"/>
                    </a:lnTo>
                    <a:lnTo>
                      <a:pt x="90" y="1"/>
                    </a:lnTo>
                    <a:lnTo>
                      <a:pt x="93" y="2"/>
                    </a:lnTo>
                    <a:lnTo>
                      <a:pt x="99" y="5"/>
                    </a:lnTo>
                    <a:lnTo>
                      <a:pt x="103" y="5"/>
                    </a:lnTo>
                    <a:lnTo>
                      <a:pt x="105" y="6"/>
                    </a:lnTo>
                    <a:lnTo>
                      <a:pt x="108" y="6"/>
                    </a:lnTo>
                    <a:lnTo>
                      <a:pt x="109" y="8"/>
                    </a:lnTo>
                    <a:lnTo>
                      <a:pt x="121" y="12"/>
                    </a:lnTo>
                    <a:lnTo>
                      <a:pt x="121" y="18"/>
                    </a:lnTo>
                    <a:lnTo>
                      <a:pt x="115" y="25"/>
                    </a:lnTo>
                    <a:lnTo>
                      <a:pt x="116" y="29"/>
                    </a:lnTo>
                    <a:lnTo>
                      <a:pt x="118" y="31"/>
                    </a:lnTo>
                    <a:lnTo>
                      <a:pt x="121" y="32"/>
                    </a:lnTo>
                    <a:lnTo>
                      <a:pt x="128" y="43"/>
                    </a:lnTo>
                    <a:lnTo>
                      <a:pt x="131" y="43"/>
                    </a:lnTo>
                    <a:lnTo>
                      <a:pt x="135" y="43"/>
                    </a:lnTo>
                    <a:lnTo>
                      <a:pt x="138" y="36"/>
                    </a:lnTo>
                    <a:lnTo>
                      <a:pt x="144" y="39"/>
                    </a:lnTo>
                    <a:lnTo>
                      <a:pt x="151" y="39"/>
                    </a:lnTo>
                    <a:lnTo>
                      <a:pt x="153" y="33"/>
                    </a:lnTo>
                    <a:lnTo>
                      <a:pt x="156" y="34"/>
                    </a:lnTo>
                    <a:lnTo>
                      <a:pt x="165" y="43"/>
                    </a:lnTo>
                    <a:lnTo>
                      <a:pt x="168" y="40"/>
                    </a:lnTo>
                    <a:lnTo>
                      <a:pt x="172" y="40"/>
                    </a:lnTo>
                    <a:lnTo>
                      <a:pt x="175" y="37"/>
                    </a:lnTo>
                    <a:lnTo>
                      <a:pt x="186" y="36"/>
                    </a:lnTo>
                    <a:lnTo>
                      <a:pt x="196" y="37"/>
                    </a:lnTo>
                    <a:lnTo>
                      <a:pt x="204" y="40"/>
                    </a:lnTo>
                    <a:lnTo>
                      <a:pt x="213" y="39"/>
                    </a:lnTo>
                    <a:lnTo>
                      <a:pt x="218" y="40"/>
                    </a:lnTo>
                    <a:lnTo>
                      <a:pt x="222" y="39"/>
                    </a:lnTo>
                    <a:lnTo>
                      <a:pt x="224" y="44"/>
                    </a:lnTo>
                    <a:lnTo>
                      <a:pt x="228" y="47"/>
                    </a:lnTo>
                    <a:lnTo>
                      <a:pt x="232" y="52"/>
                    </a:lnTo>
                    <a:lnTo>
                      <a:pt x="230" y="60"/>
                    </a:lnTo>
                    <a:lnTo>
                      <a:pt x="227" y="61"/>
                    </a:lnTo>
                    <a:lnTo>
                      <a:pt x="226" y="63"/>
                    </a:lnTo>
                    <a:lnTo>
                      <a:pt x="227" y="67"/>
                    </a:lnTo>
                    <a:lnTo>
                      <a:pt x="224" y="70"/>
                    </a:lnTo>
                    <a:lnTo>
                      <a:pt x="224" y="71"/>
                    </a:lnTo>
                    <a:lnTo>
                      <a:pt x="229" y="71"/>
                    </a:lnTo>
                    <a:lnTo>
                      <a:pt x="227" y="75"/>
                    </a:lnTo>
                    <a:lnTo>
                      <a:pt x="223" y="76"/>
                    </a:lnTo>
                    <a:lnTo>
                      <a:pt x="221" y="80"/>
                    </a:lnTo>
                    <a:lnTo>
                      <a:pt x="218" y="81"/>
                    </a:lnTo>
                    <a:lnTo>
                      <a:pt x="215" y="84"/>
                    </a:lnTo>
                    <a:lnTo>
                      <a:pt x="212" y="84"/>
                    </a:lnTo>
                    <a:lnTo>
                      <a:pt x="201" y="92"/>
                    </a:lnTo>
                    <a:lnTo>
                      <a:pt x="204" y="95"/>
                    </a:lnTo>
                    <a:lnTo>
                      <a:pt x="212" y="95"/>
                    </a:lnTo>
                    <a:lnTo>
                      <a:pt x="216" y="100"/>
                    </a:lnTo>
                    <a:lnTo>
                      <a:pt x="211" y="105"/>
                    </a:lnTo>
                    <a:lnTo>
                      <a:pt x="212" y="114"/>
                    </a:lnTo>
                    <a:lnTo>
                      <a:pt x="214" y="121"/>
                    </a:lnTo>
                    <a:lnTo>
                      <a:pt x="212" y="127"/>
                    </a:lnTo>
                    <a:lnTo>
                      <a:pt x="208" y="129"/>
                    </a:lnTo>
                    <a:lnTo>
                      <a:pt x="204" y="129"/>
                    </a:lnTo>
                    <a:lnTo>
                      <a:pt x="202" y="134"/>
                    </a:lnTo>
                    <a:lnTo>
                      <a:pt x="203" y="139"/>
                    </a:lnTo>
                    <a:lnTo>
                      <a:pt x="208" y="143"/>
                    </a:lnTo>
                    <a:lnTo>
                      <a:pt x="208" y="145"/>
                    </a:lnTo>
                    <a:lnTo>
                      <a:pt x="215" y="148"/>
                    </a:lnTo>
                    <a:lnTo>
                      <a:pt x="218" y="153"/>
                    </a:lnTo>
                    <a:lnTo>
                      <a:pt x="224" y="154"/>
                    </a:lnTo>
                    <a:lnTo>
                      <a:pt x="222" y="156"/>
                    </a:lnTo>
                    <a:lnTo>
                      <a:pt x="215" y="154"/>
                    </a:lnTo>
                    <a:lnTo>
                      <a:pt x="212" y="157"/>
                    </a:lnTo>
                    <a:lnTo>
                      <a:pt x="212" y="159"/>
                    </a:lnTo>
                    <a:lnTo>
                      <a:pt x="210" y="159"/>
                    </a:lnTo>
                    <a:lnTo>
                      <a:pt x="206" y="164"/>
                    </a:lnTo>
                    <a:lnTo>
                      <a:pt x="208" y="166"/>
                    </a:lnTo>
                    <a:lnTo>
                      <a:pt x="213" y="165"/>
                    </a:lnTo>
                    <a:lnTo>
                      <a:pt x="211" y="167"/>
                    </a:lnTo>
                    <a:lnTo>
                      <a:pt x="207" y="167"/>
                    </a:lnTo>
                    <a:lnTo>
                      <a:pt x="203" y="164"/>
                    </a:lnTo>
                    <a:lnTo>
                      <a:pt x="199" y="167"/>
                    </a:lnTo>
                    <a:lnTo>
                      <a:pt x="201" y="169"/>
                    </a:lnTo>
                    <a:lnTo>
                      <a:pt x="204" y="171"/>
                    </a:lnTo>
                    <a:lnTo>
                      <a:pt x="204" y="173"/>
                    </a:lnTo>
                    <a:lnTo>
                      <a:pt x="199" y="176"/>
                    </a:lnTo>
                    <a:lnTo>
                      <a:pt x="191" y="183"/>
                    </a:lnTo>
                    <a:lnTo>
                      <a:pt x="199" y="188"/>
                    </a:lnTo>
                    <a:lnTo>
                      <a:pt x="209" y="193"/>
                    </a:lnTo>
                    <a:lnTo>
                      <a:pt x="209" y="200"/>
                    </a:lnTo>
                    <a:lnTo>
                      <a:pt x="213" y="204"/>
                    </a:lnTo>
                    <a:lnTo>
                      <a:pt x="210" y="224"/>
                    </a:lnTo>
                    <a:lnTo>
                      <a:pt x="204" y="230"/>
                    </a:lnTo>
                    <a:lnTo>
                      <a:pt x="204" y="232"/>
                    </a:lnTo>
                    <a:lnTo>
                      <a:pt x="213" y="251"/>
                    </a:lnTo>
                    <a:lnTo>
                      <a:pt x="218" y="258"/>
                    </a:lnTo>
                    <a:lnTo>
                      <a:pt x="228" y="258"/>
                    </a:lnTo>
                    <a:lnTo>
                      <a:pt x="242" y="262"/>
                    </a:lnTo>
                    <a:lnTo>
                      <a:pt x="247" y="263"/>
                    </a:lnTo>
                    <a:lnTo>
                      <a:pt x="251" y="273"/>
                    </a:lnTo>
                    <a:lnTo>
                      <a:pt x="258" y="281"/>
                    </a:lnTo>
                    <a:lnTo>
                      <a:pt x="258" y="287"/>
                    </a:lnTo>
                    <a:lnTo>
                      <a:pt x="253" y="287"/>
                    </a:lnTo>
                    <a:lnTo>
                      <a:pt x="250" y="294"/>
                    </a:lnTo>
                    <a:lnTo>
                      <a:pt x="251" y="297"/>
                    </a:lnTo>
                    <a:lnTo>
                      <a:pt x="250" y="299"/>
                    </a:lnTo>
                    <a:lnTo>
                      <a:pt x="253" y="313"/>
                    </a:lnTo>
                    <a:lnTo>
                      <a:pt x="259" y="313"/>
                    </a:lnTo>
                    <a:lnTo>
                      <a:pt x="261" y="320"/>
                    </a:lnTo>
                    <a:lnTo>
                      <a:pt x="262" y="320"/>
                    </a:lnTo>
                    <a:lnTo>
                      <a:pt x="259" y="329"/>
                    </a:lnTo>
                    <a:lnTo>
                      <a:pt x="261" y="338"/>
                    </a:lnTo>
                    <a:lnTo>
                      <a:pt x="264" y="338"/>
                    </a:lnTo>
                    <a:lnTo>
                      <a:pt x="264" y="341"/>
                    </a:lnTo>
                    <a:lnTo>
                      <a:pt x="271" y="341"/>
                    </a:lnTo>
                    <a:lnTo>
                      <a:pt x="272" y="345"/>
                    </a:lnTo>
                    <a:lnTo>
                      <a:pt x="281" y="345"/>
                    </a:lnTo>
                    <a:lnTo>
                      <a:pt x="281" y="348"/>
                    </a:lnTo>
                    <a:lnTo>
                      <a:pt x="296" y="348"/>
                    </a:lnTo>
                    <a:lnTo>
                      <a:pt x="296" y="355"/>
                    </a:lnTo>
                    <a:lnTo>
                      <a:pt x="318" y="356"/>
                    </a:lnTo>
                    <a:lnTo>
                      <a:pt x="318" y="361"/>
                    </a:lnTo>
                    <a:lnTo>
                      <a:pt x="316" y="362"/>
                    </a:lnTo>
                    <a:lnTo>
                      <a:pt x="311" y="362"/>
                    </a:lnTo>
                    <a:lnTo>
                      <a:pt x="309" y="366"/>
                    </a:lnTo>
                    <a:lnTo>
                      <a:pt x="304" y="369"/>
                    </a:lnTo>
                    <a:lnTo>
                      <a:pt x="298" y="372"/>
                    </a:lnTo>
                    <a:lnTo>
                      <a:pt x="296" y="375"/>
                    </a:lnTo>
                    <a:lnTo>
                      <a:pt x="296" y="412"/>
                    </a:lnTo>
                    <a:lnTo>
                      <a:pt x="293" y="418"/>
                    </a:lnTo>
                    <a:lnTo>
                      <a:pt x="285" y="422"/>
                    </a:lnTo>
                    <a:lnTo>
                      <a:pt x="283" y="425"/>
                    </a:lnTo>
                    <a:lnTo>
                      <a:pt x="274" y="431"/>
                    </a:lnTo>
                    <a:lnTo>
                      <a:pt x="271" y="436"/>
                    </a:lnTo>
                    <a:lnTo>
                      <a:pt x="268" y="435"/>
                    </a:lnTo>
                    <a:lnTo>
                      <a:pt x="264" y="438"/>
                    </a:lnTo>
                    <a:lnTo>
                      <a:pt x="264" y="442"/>
                    </a:lnTo>
                    <a:lnTo>
                      <a:pt x="249" y="457"/>
                    </a:lnTo>
                    <a:lnTo>
                      <a:pt x="233" y="467"/>
                    </a:lnTo>
                    <a:lnTo>
                      <a:pt x="229" y="473"/>
                    </a:lnTo>
                    <a:lnTo>
                      <a:pt x="224" y="478"/>
                    </a:lnTo>
                    <a:lnTo>
                      <a:pt x="224" y="481"/>
                    </a:lnTo>
                    <a:lnTo>
                      <a:pt x="218" y="487"/>
                    </a:lnTo>
                    <a:lnTo>
                      <a:pt x="216" y="489"/>
                    </a:lnTo>
                    <a:lnTo>
                      <a:pt x="209" y="490"/>
                    </a:lnTo>
                    <a:lnTo>
                      <a:pt x="204" y="494"/>
                    </a:lnTo>
                    <a:lnTo>
                      <a:pt x="201" y="490"/>
                    </a:lnTo>
                    <a:lnTo>
                      <a:pt x="207" y="486"/>
                    </a:lnTo>
                    <a:lnTo>
                      <a:pt x="208" y="461"/>
                    </a:lnTo>
                    <a:lnTo>
                      <a:pt x="191" y="470"/>
                    </a:lnTo>
                    <a:lnTo>
                      <a:pt x="193" y="460"/>
                    </a:lnTo>
                    <a:lnTo>
                      <a:pt x="191" y="459"/>
                    </a:lnTo>
                    <a:lnTo>
                      <a:pt x="193" y="454"/>
                    </a:lnTo>
                    <a:lnTo>
                      <a:pt x="191" y="451"/>
                    </a:lnTo>
                    <a:lnTo>
                      <a:pt x="191" y="445"/>
                    </a:lnTo>
                    <a:lnTo>
                      <a:pt x="190" y="445"/>
                    </a:lnTo>
                    <a:lnTo>
                      <a:pt x="190" y="442"/>
                    </a:lnTo>
                    <a:lnTo>
                      <a:pt x="191" y="442"/>
                    </a:lnTo>
                    <a:lnTo>
                      <a:pt x="193" y="438"/>
                    </a:lnTo>
                    <a:lnTo>
                      <a:pt x="181" y="438"/>
                    </a:lnTo>
                    <a:lnTo>
                      <a:pt x="179" y="442"/>
                    </a:lnTo>
                    <a:lnTo>
                      <a:pt x="173" y="442"/>
                    </a:lnTo>
                    <a:lnTo>
                      <a:pt x="173" y="441"/>
                    </a:lnTo>
                    <a:lnTo>
                      <a:pt x="170" y="440"/>
                    </a:lnTo>
                    <a:lnTo>
                      <a:pt x="169" y="436"/>
                    </a:lnTo>
                    <a:lnTo>
                      <a:pt x="168" y="436"/>
                    </a:lnTo>
                    <a:lnTo>
                      <a:pt x="167" y="435"/>
                    </a:lnTo>
                    <a:lnTo>
                      <a:pt x="161" y="436"/>
                    </a:lnTo>
                    <a:lnTo>
                      <a:pt x="169" y="416"/>
                    </a:lnTo>
                    <a:lnTo>
                      <a:pt x="169" y="411"/>
                    </a:lnTo>
                    <a:lnTo>
                      <a:pt x="164" y="405"/>
                    </a:lnTo>
                    <a:lnTo>
                      <a:pt x="170" y="398"/>
                    </a:lnTo>
                    <a:lnTo>
                      <a:pt x="169" y="391"/>
                    </a:lnTo>
                    <a:lnTo>
                      <a:pt x="167" y="391"/>
                    </a:lnTo>
                    <a:lnTo>
                      <a:pt x="163" y="390"/>
                    </a:lnTo>
                    <a:lnTo>
                      <a:pt x="164" y="387"/>
                    </a:lnTo>
                    <a:lnTo>
                      <a:pt x="161" y="385"/>
                    </a:lnTo>
                    <a:lnTo>
                      <a:pt x="159" y="386"/>
                    </a:lnTo>
                    <a:lnTo>
                      <a:pt x="151" y="383"/>
                    </a:lnTo>
                    <a:lnTo>
                      <a:pt x="148" y="380"/>
                    </a:lnTo>
                    <a:lnTo>
                      <a:pt x="142" y="379"/>
                    </a:lnTo>
                    <a:lnTo>
                      <a:pt x="133" y="374"/>
                    </a:lnTo>
                    <a:lnTo>
                      <a:pt x="133" y="371"/>
                    </a:lnTo>
                    <a:lnTo>
                      <a:pt x="128" y="371"/>
                    </a:lnTo>
                    <a:lnTo>
                      <a:pt x="128" y="372"/>
                    </a:lnTo>
                    <a:lnTo>
                      <a:pt x="124" y="372"/>
                    </a:lnTo>
                    <a:lnTo>
                      <a:pt x="118" y="367"/>
                    </a:lnTo>
                    <a:lnTo>
                      <a:pt x="119" y="365"/>
                    </a:lnTo>
                    <a:lnTo>
                      <a:pt x="116" y="364"/>
                    </a:lnTo>
                    <a:lnTo>
                      <a:pt x="111" y="366"/>
                    </a:lnTo>
                    <a:lnTo>
                      <a:pt x="106" y="364"/>
                    </a:lnTo>
                    <a:lnTo>
                      <a:pt x="105" y="365"/>
                    </a:lnTo>
                    <a:lnTo>
                      <a:pt x="98" y="362"/>
                    </a:lnTo>
                    <a:lnTo>
                      <a:pt x="98" y="360"/>
                    </a:lnTo>
                    <a:lnTo>
                      <a:pt x="95" y="357"/>
                    </a:lnTo>
                    <a:lnTo>
                      <a:pt x="96" y="353"/>
                    </a:lnTo>
                    <a:lnTo>
                      <a:pt x="85" y="340"/>
                    </a:lnTo>
                    <a:lnTo>
                      <a:pt x="77" y="336"/>
                    </a:lnTo>
                    <a:lnTo>
                      <a:pt x="79" y="332"/>
                    </a:lnTo>
                    <a:lnTo>
                      <a:pt x="80" y="332"/>
                    </a:lnTo>
                    <a:lnTo>
                      <a:pt x="80" y="330"/>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 name="Freeform 104"/>
              <p:cNvSpPr>
                <a:spLocks/>
              </p:cNvSpPr>
              <p:nvPr/>
            </p:nvSpPr>
            <p:spPr bwMode="auto">
              <a:xfrm>
                <a:off x="3889376" y="2997200"/>
                <a:ext cx="531813" cy="1000125"/>
              </a:xfrm>
              <a:custGeom>
                <a:avLst/>
                <a:gdLst>
                  <a:gd name="T0" fmla="*/ 75 w 335"/>
                  <a:gd name="T1" fmla="*/ 426 h 630"/>
                  <a:gd name="T2" fmla="*/ 28 w 335"/>
                  <a:gd name="T3" fmla="*/ 386 h 630"/>
                  <a:gd name="T4" fmla="*/ 23 w 335"/>
                  <a:gd name="T5" fmla="*/ 342 h 630"/>
                  <a:gd name="T6" fmla="*/ 23 w 335"/>
                  <a:gd name="T7" fmla="*/ 320 h 630"/>
                  <a:gd name="T8" fmla="*/ 30 w 335"/>
                  <a:gd name="T9" fmla="*/ 317 h 630"/>
                  <a:gd name="T10" fmla="*/ 48 w 335"/>
                  <a:gd name="T11" fmla="*/ 308 h 630"/>
                  <a:gd name="T12" fmla="*/ 26 w 335"/>
                  <a:gd name="T13" fmla="*/ 287 h 630"/>
                  <a:gd name="T14" fmla="*/ 35 w 335"/>
                  <a:gd name="T15" fmla="*/ 258 h 630"/>
                  <a:gd name="T16" fmla="*/ 40 w 335"/>
                  <a:gd name="T17" fmla="*/ 237 h 630"/>
                  <a:gd name="T18" fmla="*/ 49 w 335"/>
                  <a:gd name="T19" fmla="*/ 225 h 630"/>
                  <a:gd name="T20" fmla="*/ 56 w 335"/>
                  <a:gd name="T21" fmla="*/ 205 h 630"/>
                  <a:gd name="T22" fmla="*/ 58 w 335"/>
                  <a:gd name="T23" fmla="*/ 182 h 630"/>
                  <a:gd name="T24" fmla="*/ 70 w 335"/>
                  <a:gd name="T25" fmla="*/ 154 h 630"/>
                  <a:gd name="T26" fmla="*/ 43 w 335"/>
                  <a:gd name="T27" fmla="*/ 120 h 630"/>
                  <a:gd name="T28" fmla="*/ 25 w 335"/>
                  <a:gd name="T29" fmla="*/ 125 h 630"/>
                  <a:gd name="T30" fmla="*/ 15 w 335"/>
                  <a:gd name="T31" fmla="*/ 124 h 630"/>
                  <a:gd name="T32" fmla="*/ 4 w 335"/>
                  <a:gd name="T33" fmla="*/ 127 h 630"/>
                  <a:gd name="T34" fmla="*/ 15 w 335"/>
                  <a:gd name="T35" fmla="*/ 101 h 630"/>
                  <a:gd name="T36" fmla="*/ 15 w 335"/>
                  <a:gd name="T37" fmla="*/ 83 h 630"/>
                  <a:gd name="T38" fmla="*/ 37 w 335"/>
                  <a:gd name="T39" fmla="*/ 72 h 630"/>
                  <a:gd name="T40" fmla="*/ 63 w 335"/>
                  <a:gd name="T41" fmla="*/ 56 h 630"/>
                  <a:gd name="T42" fmla="*/ 41 w 335"/>
                  <a:gd name="T43" fmla="*/ 22 h 630"/>
                  <a:gd name="T44" fmla="*/ 59 w 335"/>
                  <a:gd name="T45" fmla="*/ 8 h 630"/>
                  <a:gd name="T46" fmla="*/ 80 w 335"/>
                  <a:gd name="T47" fmla="*/ 5 h 630"/>
                  <a:gd name="T48" fmla="*/ 102 w 335"/>
                  <a:gd name="T49" fmla="*/ 34 h 630"/>
                  <a:gd name="T50" fmla="*/ 123 w 335"/>
                  <a:gd name="T51" fmla="*/ 21 h 630"/>
                  <a:gd name="T52" fmla="*/ 141 w 335"/>
                  <a:gd name="T53" fmla="*/ 21 h 630"/>
                  <a:gd name="T54" fmla="*/ 165 w 335"/>
                  <a:gd name="T55" fmla="*/ 30 h 630"/>
                  <a:gd name="T56" fmla="*/ 176 w 335"/>
                  <a:gd name="T57" fmla="*/ 61 h 630"/>
                  <a:gd name="T58" fmla="*/ 169 w 335"/>
                  <a:gd name="T59" fmla="*/ 81 h 630"/>
                  <a:gd name="T60" fmla="*/ 164 w 335"/>
                  <a:gd name="T61" fmla="*/ 98 h 630"/>
                  <a:gd name="T62" fmla="*/ 156 w 335"/>
                  <a:gd name="T63" fmla="*/ 117 h 630"/>
                  <a:gd name="T64" fmla="*/ 146 w 335"/>
                  <a:gd name="T65" fmla="*/ 129 h 630"/>
                  <a:gd name="T66" fmla="*/ 136 w 335"/>
                  <a:gd name="T67" fmla="*/ 129 h 630"/>
                  <a:gd name="T68" fmla="*/ 129 w 335"/>
                  <a:gd name="T69" fmla="*/ 150 h 630"/>
                  <a:gd name="T70" fmla="*/ 152 w 335"/>
                  <a:gd name="T71" fmla="*/ 155 h 630"/>
                  <a:gd name="T72" fmla="*/ 189 w 335"/>
                  <a:gd name="T73" fmla="*/ 139 h 630"/>
                  <a:gd name="T74" fmla="*/ 206 w 335"/>
                  <a:gd name="T75" fmla="*/ 162 h 630"/>
                  <a:gd name="T76" fmla="*/ 211 w 335"/>
                  <a:gd name="T77" fmla="*/ 186 h 630"/>
                  <a:gd name="T78" fmla="*/ 211 w 335"/>
                  <a:gd name="T79" fmla="*/ 220 h 630"/>
                  <a:gd name="T80" fmla="*/ 230 w 335"/>
                  <a:gd name="T81" fmla="*/ 213 h 630"/>
                  <a:gd name="T82" fmla="*/ 224 w 335"/>
                  <a:gd name="T83" fmla="*/ 247 h 630"/>
                  <a:gd name="T84" fmla="*/ 237 w 335"/>
                  <a:gd name="T85" fmla="*/ 274 h 630"/>
                  <a:gd name="T86" fmla="*/ 254 w 335"/>
                  <a:gd name="T87" fmla="*/ 293 h 630"/>
                  <a:gd name="T88" fmla="*/ 269 w 335"/>
                  <a:gd name="T89" fmla="*/ 308 h 630"/>
                  <a:gd name="T90" fmla="*/ 289 w 335"/>
                  <a:gd name="T91" fmla="*/ 335 h 630"/>
                  <a:gd name="T92" fmla="*/ 306 w 335"/>
                  <a:gd name="T93" fmla="*/ 331 h 630"/>
                  <a:gd name="T94" fmla="*/ 331 w 335"/>
                  <a:gd name="T95" fmla="*/ 356 h 630"/>
                  <a:gd name="T96" fmla="*/ 260 w 335"/>
                  <a:gd name="T97" fmla="*/ 436 h 630"/>
                  <a:gd name="T98" fmla="*/ 241 w 335"/>
                  <a:gd name="T99" fmla="*/ 515 h 630"/>
                  <a:gd name="T100" fmla="*/ 183 w 335"/>
                  <a:gd name="T101" fmla="*/ 549 h 630"/>
                  <a:gd name="T102" fmla="*/ 149 w 335"/>
                  <a:gd name="T103" fmla="*/ 619 h 630"/>
                  <a:gd name="T104" fmla="*/ 122 w 335"/>
                  <a:gd name="T105" fmla="*/ 617 h 630"/>
                  <a:gd name="T106" fmla="*/ 121 w 335"/>
                  <a:gd name="T107" fmla="*/ 591 h 630"/>
                  <a:gd name="T108" fmla="*/ 120 w 335"/>
                  <a:gd name="T109" fmla="*/ 575 h 630"/>
                  <a:gd name="T110" fmla="*/ 134 w 335"/>
                  <a:gd name="T111" fmla="*/ 519 h 630"/>
                  <a:gd name="T112" fmla="*/ 120 w 335"/>
                  <a:gd name="T113" fmla="*/ 501 h 630"/>
                  <a:gd name="T114" fmla="*/ 89 w 335"/>
                  <a:gd name="T115" fmla="*/ 492 h 630"/>
                  <a:gd name="T116" fmla="*/ 78 w 335"/>
                  <a:gd name="T117" fmla="*/ 46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 h="630">
                    <a:moveTo>
                      <a:pt x="75" y="450"/>
                    </a:moveTo>
                    <a:lnTo>
                      <a:pt x="75" y="447"/>
                    </a:lnTo>
                    <a:lnTo>
                      <a:pt x="77" y="441"/>
                    </a:lnTo>
                    <a:lnTo>
                      <a:pt x="83" y="441"/>
                    </a:lnTo>
                    <a:lnTo>
                      <a:pt x="82" y="434"/>
                    </a:lnTo>
                    <a:lnTo>
                      <a:pt x="75" y="426"/>
                    </a:lnTo>
                    <a:lnTo>
                      <a:pt x="72" y="417"/>
                    </a:lnTo>
                    <a:lnTo>
                      <a:pt x="67" y="416"/>
                    </a:lnTo>
                    <a:lnTo>
                      <a:pt x="52" y="412"/>
                    </a:lnTo>
                    <a:lnTo>
                      <a:pt x="43" y="412"/>
                    </a:lnTo>
                    <a:lnTo>
                      <a:pt x="37" y="404"/>
                    </a:lnTo>
                    <a:lnTo>
                      <a:pt x="28" y="386"/>
                    </a:lnTo>
                    <a:lnTo>
                      <a:pt x="29" y="383"/>
                    </a:lnTo>
                    <a:lnTo>
                      <a:pt x="35" y="378"/>
                    </a:lnTo>
                    <a:lnTo>
                      <a:pt x="37" y="358"/>
                    </a:lnTo>
                    <a:lnTo>
                      <a:pt x="34" y="353"/>
                    </a:lnTo>
                    <a:lnTo>
                      <a:pt x="34" y="347"/>
                    </a:lnTo>
                    <a:lnTo>
                      <a:pt x="23" y="342"/>
                    </a:lnTo>
                    <a:lnTo>
                      <a:pt x="16" y="336"/>
                    </a:lnTo>
                    <a:lnTo>
                      <a:pt x="24" y="329"/>
                    </a:lnTo>
                    <a:lnTo>
                      <a:pt x="29" y="326"/>
                    </a:lnTo>
                    <a:lnTo>
                      <a:pt x="28" y="325"/>
                    </a:lnTo>
                    <a:lnTo>
                      <a:pt x="25" y="323"/>
                    </a:lnTo>
                    <a:lnTo>
                      <a:pt x="23" y="320"/>
                    </a:lnTo>
                    <a:lnTo>
                      <a:pt x="27" y="317"/>
                    </a:lnTo>
                    <a:lnTo>
                      <a:pt x="31" y="320"/>
                    </a:lnTo>
                    <a:lnTo>
                      <a:pt x="35" y="320"/>
                    </a:lnTo>
                    <a:lnTo>
                      <a:pt x="37" y="319"/>
                    </a:lnTo>
                    <a:lnTo>
                      <a:pt x="33" y="319"/>
                    </a:lnTo>
                    <a:lnTo>
                      <a:pt x="30" y="317"/>
                    </a:lnTo>
                    <a:lnTo>
                      <a:pt x="35" y="312"/>
                    </a:lnTo>
                    <a:lnTo>
                      <a:pt x="36" y="312"/>
                    </a:lnTo>
                    <a:lnTo>
                      <a:pt x="36" y="311"/>
                    </a:lnTo>
                    <a:lnTo>
                      <a:pt x="40" y="308"/>
                    </a:lnTo>
                    <a:lnTo>
                      <a:pt x="47" y="309"/>
                    </a:lnTo>
                    <a:lnTo>
                      <a:pt x="48" y="308"/>
                    </a:lnTo>
                    <a:lnTo>
                      <a:pt x="43" y="306"/>
                    </a:lnTo>
                    <a:lnTo>
                      <a:pt x="40" y="301"/>
                    </a:lnTo>
                    <a:lnTo>
                      <a:pt x="33" y="299"/>
                    </a:lnTo>
                    <a:lnTo>
                      <a:pt x="33" y="296"/>
                    </a:lnTo>
                    <a:lnTo>
                      <a:pt x="27" y="293"/>
                    </a:lnTo>
                    <a:lnTo>
                      <a:pt x="26" y="287"/>
                    </a:lnTo>
                    <a:lnTo>
                      <a:pt x="29" y="282"/>
                    </a:lnTo>
                    <a:lnTo>
                      <a:pt x="33" y="282"/>
                    </a:lnTo>
                    <a:lnTo>
                      <a:pt x="36" y="281"/>
                    </a:lnTo>
                    <a:lnTo>
                      <a:pt x="38" y="274"/>
                    </a:lnTo>
                    <a:lnTo>
                      <a:pt x="36" y="268"/>
                    </a:lnTo>
                    <a:lnTo>
                      <a:pt x="35" y="258"/>
                    </a:lnTo>
                    <a:lnTo>
                      <a:pt x="40" y="254"/>
                    </a:lnTo>
                    <a:lnTo>
                      <a:pt x="36" y="249"/>
                    </a:lnTo>
                    <a:lnTo>
                      <a:pt x="28" y="249"/>
                    </a:lnTo>
                    <a:lnTo>
                      <a:pt x="26" y="245"/>
                    </a:lnTo>
                    <a:lnTo>
                      <a:pt x="36" y="238"/>
                    </a:lnTo>
                    <a:lnTo>
                      <a:pt x="40" y="237"/>
                    </a:lnTo>
                    <a:lnTo>
                      <a:pt x="42" y="234"/>
                    </a:lnTo>
                    <a:lnTo>
                      <a:pt x="46" y="234"/>
                    </a:lnTo>
                    <a:lnTo>
                      <a:pt x="47" y="230"/>
                    </a:lnTo>
                    <a:lnTo>
                      <a:pt x="52" y="228"/>
                    </a:lnTo>
                    <a:lnTo>
                      <a:pt x="54" y="225"/>
                    </a:lnTo>
                    <a:lnTo>
                      <a:pt x="49" y="225"/>
                    </a:lnTo>
                    <a:lnTo>
                      <a:pt x="49" y="224"/>
                    </a:lnTo>
                    <a:lnTo>
                      <a:pt x="52" y="220"/>
                    </a:lnTo>
                    <a:lnTo>
                      <a:pt x="51" y="217"/>
                    </a:lnTo>
                    <a:lnTo>
                      <a:pt x="52" y="215"/>
                    </a:lnTo>
                    <a:lnTo>
                      <a:pt x="55" y="214"/>
                    </a:lnTo>
                    <a:lnTo>
                      <a:pt x="56" y="205"/>
                    </a:lnTo>
                    <a:lnTo>
                      <a:pt x="53" y="201"/>
                    </a:lnTo>
                    <a:lnTo>
                      <a:pt x="49" y="198"/>
                    </a:lnTo>
                    <a:lnTo>
                      <a:pt x="47" y="192"/>
                    </a:lnTo>
                    <a:lnTo>
                      <a:pt x="49" y="187"/>
                    </a:lnTo>
                    <a:lnTo>
                      <a:pt x="54" y="184"/>
                    </a:lnTo>
                    <a:lnTo>
                      <a:pt x="58" y="182"/>
                    </a:lnTo>
                    <a:lnTo>
                      <a:pt x="70" y="174"/>
                    </a:lnTo>
                    <a:lnTo>
                      <a:pt x="68" y="167"/>
                    </a:lnTo>
                    <a:lnTo>
                      <a:pt x="71" y="162"/>
                    </a:lnTo>
                    <a:lnTo>
                      <a:pt x="70" y="158"/>
                    </a:lnTo>
                    <a:lnTo>
                      <a:pt x="69" y="156"/>
                    </a:lnTo>
                    <a:lnTo>
                      <a:pt x="70" y="154"/>
                    </a:lnTo>
                    <a:lnTo>
                      <a:pt x="68" y="149"/>
                    </a:lnTo>
                    <a:lnTo>
                      <a:pt x="72" y="132"/>
                    </a:lnTo>
                    <a:lnTo>
                      <a:pt x="69" y="127"/>
                    </a:lnTo>
                    <a:lnTo>
                      <a:pt x="62" y="125"/>
                    </a:lnTo>
                    <a:lnTo>
                      <a:pt x="55" y="122"/>
                    </a:lnTo>
                    <a:lnTo>
                      <a:pt x="43" y="120"/>
                    </a:lnTo>
                    <a:lnTo>
                      <a:pt x="35" y="128"/>
                    </a:lnTo>
                    <a:lnTo>
                      <a:pt x="29" y="128"/>
                    </a:lnTo>
                    <a:lnTo>
                      <a:pt x="29" y="132"/>
                    </a:lnTo>
                    <a:lnTo>
                      <a:pt x="22" y="140"/>
                    </a:lnTo>
                    <a:lnTo>
                      <a:pt x="16" y="138"/>
                    </a:lnTo>
                    <a:lnTo>
                      <a:pt x="25" y="125"/>
                    </a:lnTo>
                    <a:lnTo>
                      <a:pt x="26" y="117"/>
                    </a:lnTo>
                    <a:lnTo>
                      <a:pt x="23" y="117"/>
                    </a:lnTo>
                    <a:lnTo>
                      <a:pt x="22" y="111"/>
                    </a:lnTo>
                    <a:lnTo>
                      <a:pt x="18" y="111"/>
                    </a:lnTo>
                    <a:lnTo>
                      <a:pt x="15" y="114"/>
                    </a:lnTo>
                    <a:lnTo>
                      <a:pt x="15" y="124"/>
                    </a:lnTo>
                    <a:lnTo>
                      <a:pt x="8" y="128"/>
                    </a:lnTo>
                    <a:lnTo>
                      <a:pt x="5" y="135"/>
                    </a:lnTo>
                    <a:lnTo>
                      <a:pt x="8" y="138"/>
                    </a:lnTo>
                    <a:lnTo>
                      <a:pt x="5" y="141"/>
                    </a:lnTo>
                    <a:lnTo>
                      <a:pt x="1" y="134"/>
                    </a:lnTo>
                    <a:lnTo>
                      <a:pt x="4" y="127"/>
                    </a:lnTo>
                    <a:lnTo>
                      <a:pt x="3" y="125"/>
                    </a:lnTo>
                    <a:lnTo>
                      <a:pt x="0" y="123"/>
                    </a:lnTo>
                    <a:lnTo>
                      <a:pt x="8" y="115"/>
                    </a:lnTo>
                    <a:lnTo>
                      <a:pt x="9" y="109"/>
                    </a:lnTo>
                    <a:lnTo>
                      <a:pt x="15" y="106"/>
                    </a:lnTo>
                    <a:lnTo>
                      <a:pt x="15" y="101"/>
                    </a:lnTo>
                    <a:lnTo>
                      <a:pt x="12" y="98"/>
                    </a:lnTo>
                    <a:lnTo>
                      <a:pt x="12" y="96"/>
                    </a:lnTo>
                    <a:lnTo>
                      <a:pt x="15" y="94"/>
                    </a:lnTo>
                    <a:lnTo>
                      <a:pt x="15" y="92"/>
                    </a:lnTo>
                    <a:lnTo>
                      <a:pt x="16" y="88"/>
                    </a:lnTo>
                    <a:lnTo>
                      <a:pt x="15" y="83"/>
                    </a:lnTo>
                    <a:lnTo>
                      <a:pt x="18" y="80"/>
                    </a:lnTo>
                    <a:lnTo>
                      <a:pt x="18" y="74"/>
                    </a:lnTo>
                    <a:lnTo>
                      <a:pt x="27" y="77"/>
                    </a:lnTo>
                    <a:lnTo>
                      <a:pt x="30" y="72"/>
                    </a:lnTo>
                    <a:lnTo>
                      <a:pt x="34" y="71"/>
                    </a:lnTo>
                    <a:lnTo>
                      <a:pt x="37" y="72"/>
                    </a:lnTo>
                    <a:lnTo>
                      <a:pt x="43" y="69"/>
                    </a:lnTo>
                    <a:lnTo>
                      <a:pt x="49" y="71"/>
                    </a:lnTo>
                    <a:lnTo>
                      <a:pt x="55" y="69"/>
                    </a:lnTo>
                    <a:lnTo>
                      <a:pt x="59" y="69"/>
                    </a:lnTo>
                    <a:lnTo>
                      <a:pt x="63" y="68"/>
                    </a:lnTo>
                    <a:lnTo>
                      <a:pt x="63" y="56"/>
                    </a:lnTo>
                    <a:lnTo>
                      <a:pt x="61" y="51"/>
                    </a:lnTo>
                    <a:lnTo>
                      <a:pt x="47" y="50"/>
                    </a:lnTo>
                    <a:lnTo>
                      <a:pt x="41" y="41"/>
                    </a:lnTo>
                    <a:lnTo>
                      <a:pt x="40" y="34"/>
                    </a:lnTo>
                    <a:lnTo>
                      <a:pt x="42" y="31"/>
                    </a:lnTo>
                    <a:lnTo>
                      <a:pt x="41" y="22"/>
                    </a:lnTo>
                    <a:lnTo>
                      <a:pt x="43" y="21"/>
                    </a:lnTo>
                    <a:lnTo>
                      <a:pt x="42" y="20"/>
                    </a:lnTo>
                    <a:lnTo>
                      <a:pt x="45" y="18"/>
                    </a:lnTo>
                    <a:lnTo>
                      <a:pt x="52" y="15"/>
                    </a:lnTo>
                    <a:lnTo>
                      <a:pt x="54" y="11"/>
                    </a:lnTo>
                    <a:lnTo>
                      <a:pt x="59" y="8"/>
                    </a:lnTo>
                    <a:lnTo>
                      <a:pt x="63" y="8"/>
                    </a:lnTo>
                    <a:lnTo>
                      <a:pt x="68" y="7"/>
                    </a:lnTo>
                    <a:lnTo>
                      <a:pt x="74" y="0"/>
                    </a:lnTo>
                    <a:lnTo>
                      <a:pt x="78" y="2"/>
                    </a:lnTo>
                    <a:lnTo>
                      <a:pt x="80" y="2"/>
                    </a:lnTo>
                    <a:lnTo>
                      <a:pt x="80" y="5"/>
                    </a:lnTo>
                    <a:lnTo>
                      <a:pt x="83" y="8"/>
                    </a:lnTo>
                    <a:lnTo>
                      <a:pt x="86" y="19"/>
                    </a:lnTo>
                    <a:lnTo>
                      <a:pt x="90" y="23"/>
                    </a:lnTo>
                    <a:lnTo>
                      <a:pt x="94" y="31"/>
                    </a:lnTo>
                    <a:lnTo>
                      <a:pt x="97" y="30"/>
                    </a:lnTo>
                    <a:lnTo>
                      <a:pt x="102" y="34"/>
                    </a:lnTo>
                    <a:lnTo>
                      <a:pt x="108" y="22"/>
                    </a:lnTo>
                    <a:lnTo>
                      <a:pt x="109" y="22"/>
                    </a:lnTo>
                    <a:lnTo>
                      <a:pt x="113" y="25"/>
                    </a:lnTo>
                    <a:lnTo>
                      <a:pt x="117" y="24"/>
                    </a:lnTo>
                    <a:lnTo>
                      <a:pt x="120" y="22"/>
                    </a:lnTo>
                    <a:lnTo>
                      <a:pt x="123" y="21"/>
                    </a:lnTo>
                    <a:lnTo>
                      <a:pt x="125" y="19"/>
                    </a:lnTo>
                    <a:lnTo>
                      <a:pt x="129" y="19"/>
                    </a:lnTo>
                    <a:lnTo>
                      <a:pt x="132" y="18"/>
                    </a:lnTo>
                    <a:lnTo>
                      <a:pt x="135" y="18"/>
                    </a:lnTo>
                    <a:lnTo>
                      <a:pt x="136" y="20"/>
                    </a:lnTo>
                    <a:lnTo>
                      <a:pt x="141" y="21"/>
                    </a:lnTo>
                    <a:lnTo>
                      <a:pt x="144" y="19"/>
                    </a:lnTo>
                    <a:lnTo>
                      <a:pt x="146" y="19"/>
                    </a:lnTo>
                    <a:lnTo>
                      <a:pt x="146" y="23"/>
                    </a:lnTo>
                    <a:lnTo>
                      <a:pt x="155" y="19"/>
                    </a:lnTo>
                    <a:lnTo>
                      <a:pt x="163" y="17"/>
                    </a:lnTo>
                    <a:lnTo>
                      <a:pt x="165" y="30"/>
                    </a:lnTo>
                    <a:lnTo>
                      <a:pt x="169" y="33"/>
                    </a:lnTo>
                    <a:lnTo>
                      <a:pt x="169" y="42"/>
                    </a:lnTo>
                    <a:lnTo>
                      <a:pt x="171" y="45"/>
                    </a:lnTo>
                    <a:lnTo>
                      <a:pt x="176" y="50"/>
                    </a:lnTo>
                    <a:lnTo>
                      <a:pt x="178" y="59"/>
                    </a:lnTo>
                    <a:lnTo>
                      <a:pt x="176" y="61"/>
                    </a:lnTo>
                    <a:lnTo>
                      <a:pt x="172" y="61"/>
                    </a:lnTo>
                    <a:lnTo>
                      <a:pt x="174" y="67"/>
                    </a:lnTo>
                    <a:lnTo>
                      <a:pt x="167" y="74"/>
                    </a:lnTo>
                    <a:lnTo>
                      <a:pt x="171" y="77"/>
                    </a:lnTo>
                    <a:lnTo>
                      <a:pt x="167" y="78"/>
                    </a:lnTo>
                    <a:lnTo>
                      <a:pt x="169" y="81"/>
                    </a:lnTo>
                    <a:lnTo>
                      <a:pt x="166" y="85"/>
                    </a:lnTo>
                    <a:lnTo>
                      <a:pt x="165" y="86"/>
                    </a:lnTo>
                    <a:lnTo>
                      <a:pt x="165" y="92"/>
                    </a:lnTo>
                    <a:lnTo>
                      <a:pt x="161" y="97"/>
                    </a:lnTo>
                    <a:lnTo>
                      <a:pt x="165" y="97"/>
                    </a:lnTo>
                    <a:lnTo>
                      <a:pt x="164" y="98"/>
                    </a:lnTo>
                    <a:lnTo>
                      <a:pt x="159" y="103"/>
                    </a:lnTo>
                    <a:lnTo>
                      <a:pt x="157" y="106"/>
                    </a:lnTo>
                    <a:lnTo>
                      <a:pt x="162" y="112"/>
                    </a:lnTo>
                    <a:lnTo>
                      <a:pt x="157" y="111"/>
                    </a:lnTo>
                    <a:lnTo>
                      <a:pt x="155" y="112"/>
                    </a:lnTo>
                    <a:lnTo>
                      <a:pt x="156" y="117"/>
                    </a:lnTo>
                    <a:lnTo>
                      <a:pt x="153" y="119"/>
                    </a:lnTo>
                    <a:lnTo>
                      <a:pt x="151" y="117"/>
                    </a:lnTo>
                    <a:lnTo>
                      <a:pt x="148" y="120"/>
                    </a:lnTo>
                    <a:lnTo>
                      <a:pt x="146" y="124"/>
                    </a:lnTo>
                    <a:lnTo>
                      <a:pt x="144" y="125"/>
                    </a:lnTo>
                    <a:lnTo>
                      <a:pt x="146" y="129"/>
                    </a:lnTo>
                    <a:lnTo>
                      <a:pt x="144" y="130"/>
                    </a:lnTo>
                    <a:lnTo>
                      <a:pt x="142" y="134"/>
                    </a:lnTo>
                    <a:lnTo>
                      <a:pt x="141" y="133"/>
                    </a:lnTo>
                    <a:lnTo>
                      <a:pt x="140" y="130"/>
                    </a:lnTo>
                    <a:lnTo>
                      <a:pt x="137" y="130"/>
                    </a:lnTo>
                    <a:lnTo>
                      <a:pt x="136" y="129"/>
                    </a:lnTo>
                    <a:lnTo>
                      <a:pt x="134" y="131"/>
                    </a:lnTo>
                    <a:lnTo>
                      <a:pt x="135" y="133"/>
                    </a:lnTo>
                    <a:lnTo>
                      <a:pt x="130" y="140"/>
                    </a:lnTo>
                    <a:lnTo>
                      <a:pt x="130" y="143"/>
                    </a:lnTo>
                    <a:lnTo>
                      <a:pt x="126" y="148"/>
                    </a:lnTo>
                    <a:lnTo>
                      <a:pt x="129" y="150"/>
                    </a:lnTo>
                    <a:lnTo>
                      <a:pt x="123" y="154"/>
                    </a:lnTo>
                    <a:lnTo>
                      <a:pt x="125" y="156"/>
                    </a:lnTo>
                    <a:lnTo>
                      <a:pt x="134" y="159"/>
                    </a:lnTo>
                    <a:lnTo>
                      <a:pt x="143" y="157"/>
                    </a:lnTo>
                    <a:lnTo>
                      <a:pt x="148" y="155"/>
                    </a:lnTo>
                    <a:lnTo>
                      <a:pt x="152" y="155"/>
                    </a:lnTo>
                    <a:lnTo>
                      <a:pt x="157" y="155"/>
                    </a:lnTo>
                    <a:lnTo>
                      <a:pt x="167" y="157"/>
                    </a:lnTo>
                    <a:lnTo>
                      <a:pt x="174" y="152"/>
                    </a:lnTo>
                    <a:lnTo>
                      <a:pt x="177" y="147"/>
                    </a:lnTo>
                    <a:lnTo>
                      <a:pt x="181" y="143"/>
                    </a:lnTo>
                    <a:lnTo>
                      <a:pt x="189" y="139"/>
                    </a:lnTo>
                    <a:lnTo>
                      <a:pt x="193" y="134"/>
                    </a:lnTo>
                    <a:lnTo>
                      <a:pt x="198" y="136"/>
                    </a:lnTo>
                    <a:lnTo>
                      <a:pt x="206" y="137"/>
                    </a:lnTo>
                    <a:lnTo>
                      <a:pt x="208" y="143"/>
                    </a:lnTo>
                    <a:lnTo>
                      <a:pt x="209" y="155"/>
                    </a:lnTo>
                    <a:lnTo>
                      <a:pt x="206" y="162"/>
                    </a:lnTo>
                    <a:lnTo>
                      <a:pt x="215" y="170"/>
                    </a:lnTo>
                    <a:lnTo>
                      <a:pt x="220" y="170"/>
                    </a:lnTo>
                    <a:lnTo>
                      <a:pt x="219" y="176"/>
                    </a:lnTo>
                    <a:lnTo>
                      <a:pt x="214" y="178"/>
                    </a:lnTo>
                    <a:lnTo>
                      <a:pt x="211" y="182"/>
                    </a:lnTo>
                    <a:lnTo>
                      <a:pt x="211" y="186"/>
                    </a:lnTo>
                    <a:lnTo>
                      <a:pt x="208" y="190"/>
                    </a:lnTo>
                    <a:lnTo>
                      <a:pt x="209" y="194"/>
                    </a:lnTo>
                    <a:lnTo>
                      <a:pt x="209" y="199"/>
                    </a:lnTo>
                    <a:lnTo>
                      <a:pt x="212" y="202"/>
                    </a:lnTo>
                    <a:lnTo>
                      <a:pt x="213" y="209"/>
                    </a:lnTo>
                    <a:lnTo>
                      <a:pt x="211" y="220"/>
                    </a:lnTo>
                    <a:lnTo>
                      <a:pt x="211" y="225"/>
                    </a:lnTo>
                    <a:lnTo>
                      <a:pt x="215" y="225"/>
                    </a:lnTo>
                    <a:lnTo>
                      <a:pt x="220" y="221"/>
                    </a:lnTo>
                    <a:lnTo>
                      <a:pt x="223" y="218"/>
                    </a:lnTo>
                    <a:lnTo>
                      <a:pt x="228" y="213"/>
                    </a:lnTo>
                    <a:lnTo>
                      <a:pt x="230" y="213"/>
                    </a:lnTo>
                    <a:lnTo>
                      <a:pt x="230" y="224"/>
                    </a:lnTo>
                    <a:lnTo>
                      <a:pt x="227" y="226"/>
                    </a:lnTo>
                    <a:lnTo>
                      <a:pt x="229" y="234"/>
                    </a:lnTo>
                    <a:lnTo>
                      <a:pt x="225" y="237"/>
                    </a:lnTo>
                    <a:lnTo>
                      <a:pt x="221" y="240"/>
                    </a:lnTo>
                    <a:lnTo>
                      <a:pt x="224" y="247"/>
                    </a:lnTo>
                    <a:lnTo>
                      <a:pt x="221" y="254"/>
                    </a:lnTo>
                    <a:lnTo>
                      <a:pt x="224" y="258"/>
                    </a:lnTo>
                    <a:lnTo>
                      <a:pt x="223" y="265"/>
                    </a:lnTo>
                    <a:lnTo>
                      <a:pt x="225" y="271"/>
                    </a:lnTo>
                    <a:lnTo>
                      <a:pt x="228" y="275"/>
                    </a:lnTo>
                    <a:lnTo>
                      <a:pt x="237" y="274"/>
                    </a:lnTo>
                    <a:lnTo>
                      <a:pt x="244" y="277"/>
                    </a:lnTo>
                    <a:lnTo>
                      <a:pt x="244" y="280"/>
                    </a:lnTo>
                    <a:lnTo>
                      <a:pt x="241" y="282"/>
                    </a:lnTo>
                    <a:lnTo>
                      <a:pt x="253" y="287"/>
                    </a:lnTo>
                    <a:lnTo>
                      <a:pt x="258" y="287"/>
                    </a:lnTo>
                    <a:lnTo>
                      <a:pt x="254" y="293"/>
                    </a:lnTo>
                    <a:lnTo>
                      <a:pt x="255" y="298"/>
                    </a:lnTo>
                    <a:lnTo>
                      <a:pt x="254" y="300"/>
                    </a:lnTo>
                    <a:lnTo>
                      <a:pt x="255" y="303"/>
                    </a:lnTo>
                    <a:lnTo>
                      <a:pt x="258" y="305"/>
                    </a:lnTo>
                    <a:lnTo>
                      <a:pt x="260" y="307"/>
                    </a:lnTo>
                    <a:lnTo>
                      <a:pt x="269" y="308"/>
                    </a:lnTo>
                    <a:lnTo>
                      <a:pt x="277" y="322"/>
                    </a:lnTo>
                    <a:lnTo>
                      <a:pt x="284" y="326"/>
                    </a:lnTo>
                    <a:lnTo>
                      <a:pt x="285" y="330"/>
                    </a:lnTo>
                    <a:lnTo>
                      <a:pt x="282" y="333"/>
                    </a:lnTo>
                    <a:lnTo>
                      <a:pt x="284" y="335"/>
                    </a:lnTo>
                    <a:lnTo>
                      <a:pt x="289" y="335"/>
                    </a:lnTo>
                    <a:lnTo>
                      <a:pt x="290" y="335"/>
                    </a:lnTo>
                    <a:lnTo>
                      <a:pt x="294" y="331"/>
                    </a:lnTo>
                    <a:lnTo>
                      <a:pt x="297" y="330"/>
                    </a:lnTo>
                    <a:lnTo>
                      <a:pt x="300" y="326"/>
                    </a:lnTo>
                    <a:lnTo>
                      <a:pt x="302" y="331"/>
                    </a:lnTo>
                    <a:lnTo>
                      <a:pt x="306" y="331"/>
                    </a:lnTo>
                    <a:lnTo>
                      <a:pt x="307" y="335"/>
                    </a:lnTo>
                    <a:lnTo>
                      <a:pt x="311" y="334"/>
                    </a:lnTo>
                    <a:lnTo>
                      <a:pt x="324" y="338"/>
                    </a:lnTo>
                    <a:lnTo>
                      <a:pt x="335" y="343"/>
                    </a:lnTo>
                    <a:lnTo>
                      <a:pt x="332" y="348"/>
                    </a:lnTo>
                    <a:lnTo>
                      <a:pt x="331" y="356"/>
                    </a:lnTo>
                    <a:lnTo>
                      <a:pt x="313" y="389"/>
                    </a:lnTo>
                    <a:lnTo>
                      <a:pt x="305" y="396"/>
                    </a:lnTo>
                    <a:lnTo>
                      <a:pt x="278" y="406"/>
                    </a:lnTo>
                    <a:lnTo>
                      <a:pt x="271" y="412"/>
                    </a:lnTo>
                    <a:lnTo>
                      <a:pt x="268" y="418"/>
                    </a:lnTo>
                    <a:lnTo>
                      <a:pt x="260" y="436"/>
                    </a:lnTo>
                    <a:lnTo>
                      <a:pt x="258" y="450"/>
                    </a:lnTo>
                    <a:lnTo>
                      <a:pt x="258" y="471"/>
                    </a:lnTo>
                    <a:lnTo>
                      <a:pt x="247" y="488"/>
                    </a:lnTo>
                    <a:lnTo>
                      <a:pt x="244" y="497"/>
                    </a:lnTo>
                    <a:lnTo>
                      <a:pt x="243" y="510"/>
                    </a:lnTo>
                    <a:lnTo>
                      <a:pt x="241" y="515"/>
                    </a:lnTo>
                    <a:lnTo>
                      <a:pt x="235" y="523"/>
                    </a:lnTo>
                    <a:lnTo>
                      <a:pt x="225" y="527"/>
                    </a:lnTo>
                    <a:lnTo>
                      <a:pt x="208" y="531"/>
                    </a:lnTo>
                    <a:lnTo>
                      <a:pt x="196" y="537"/>
                    </a:lnTo>
                    <a:lnTo>
                      <a:pt x="189" y="543"/>
                    </a:lnTo>
                    <a:lnTo>
                      <a:pt x="183" y="549"/>
                    </a:lnTo>
                    <a:lnTo>
                      <a:pt x="175" y="564"/>
                    </a:lnTo>
                    <a:lnTo>
                      <a:pt x="167" y="571"/>
                    </a:lnTo>
                    <a:lnTo>
                      <a:pt x="166" y="585"/>
                    </a:lnTo>
                    <a:lnTo>
                      <a:pt x="166" y="595"/>
                    </a:lnTo>
                    <a:lnTo>
                      <a:pt x="157" y="611"/>
                    </a:lnTo>
                    <a:lnTo>
                      <a:pt x="149" y="619"/>
                    </a:lnTo>
                    <a:lnTo>
                      <a:pt x="134" y="628"/>
                    </a:lnTo>
                    <a:lnTo>
                      <a:pt x="132" y="628"/>
                    </a:lnTo>
                    <a:lnTo>
                      <a:pt x="131" y="630"/>
                    </a:lnTo>
                    <a:lnTo>
                      <a:pt x="123" y="620"/>
                    </a:lnTo>
                    <a:lnTo>
                      <a:pt x="124" y="619"/>
                    </a:lnTo>
                    <a:lnTo>
                      <a:pt x="122" y="617"/>
                    </a:lnTo>
                    <a:lnTo>
                      <a:pt x="120" y="617"/>
                    </a:lnTo>
                    <a:lnTo>
                      <a:pt x="121" y="614"/>
                    </a:lnTo>
                    <a:lnTo>
                      <a:pt x="119" y="615"/>
                    </a:lnTo>
                    <a:lnTo>
                      <a:pt x="120" y="609"/>
                    </a:lnTo>
                    <a:lnTo>
                      <a:pt x="119" y="598"/>
                    </a:lnTo>
                    <a:lnTo>
                      <a:pt x="121" y="591"/>
                    </a:lnTo>
                    <a:lnTo>
                      <a:pt x="120" y="590"/>
                    </a:lnTo>
                    <a:lnTo>
                      <a:pt x="120" y="585"/>
                    </a:lnTo>
                    <a:lnTo>
                      <a:pt x="119" y="585"/>
                    </a:lnTo>
                    <a:lnTo>
                      <a:pt x="119" y="580"/>
                    </a:lnTo>
                    <a:lnTo>
                      <a:pt x="120" y="580"/>
                    </a:lnTo>
                    <a:lnTo>
                      <a:pt x="120" y="575"/>
                    </a:lnTo>
                    <a:lnTo>
                      <a:pt x="117" y="571"/>
                    </a:lnTo>
                    <a:lnTo>
                      <a:pt x="120" y="565"/>
                    </a:lnTo>
                    <a:lnTo>
                      <a:pt x="120" y="528"/>
                    </a:lnTo>
                    <a:lnTo>
                      <a:pt x="122" y="524"/>
                    </a:lnTo>
                    <a:lnTo>
                      <a:pt x="129" y="522"/>
                    </a:lnTo>
                    <a:lnTo>
                      <a:pt x="134" y="519"/>
                    </a:lnTo>
                    <a:lnTo>
                      <a:pt x="136" y="516"/>
                    </a:lnTo>
                    <a:lnTo>
                      <a:pt x="141" y="516"/>
                    </a:lnTo>
                    <a:lnTo>
                      <a:pt x="143" y="514"/>
                    </a:lnTo>
                    <a:lnTo>
                      <a:pt x="142" y="508"/>
                    </a:lnTo>
                    <a:lnTo>
                      <a:pt x="120" y="508"/>
                    </a:lnTo>
                    <a:lnTo>
                      <a:pt x="120" y="501"/>
                    </a:lnTo>
                    <a:lnTo>
                      <a:pt x="106" y="501"/>
                    </a:lnTo>
                    <a:lnTo>
                      <a:pt x="106" y="499"/>
                    </a:lnTo>
                    <a:lnTo>
                      <a:pt x="97" y="498"/>
                    </a:lnTo>
                    <a:lnTo>
                      <a:pt x="95" y="495"/>
                    </a:lnTo>
                    <a:lnTo>
                      <a:pt x="89" y="495"/>
                    </a:lnTo>
                    <a:lnTo>
                      <a:pt x="89" y="492"/>
                    </a:lnTo>
                    <a:lnTo>
                      <a:pt x="86" y="492"/>
                    </a:lnTo>
                    <a:lnTo>
                      <a:pt x="84" y="483"/>
                    </a:lnTo>
                    <a:lnTo>
                      <a:pt x="87" y="473"/>
                    </a:lnTo>
                    <a:lnTo>
                      <a:pt x="85" y="473"/>
                    </a:lnTo>
                    <a:lnTo>
                      <a:pt x="84" y="466"/>
                    </a:lnTo>
                    <a:lnTo>
                      <a:pt x="78" y="466"/>
                    </a:lnTo>
                    <a:lnTo>
                      <a:pt x="75" y="452"/>
                    </a:lnTo>
                    <a:lnTo>
                      <a:pt x="75" y="4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 name="Freeform 105"/>
              <p:cNvSpPr>
                <a:spLocks/>
              </p:cNvSpPr>
              <p:nvPr/>
            </p:nvSpPr>
            <p:spPr bwMode="auto">
              <a:xfrm>
                <a:off x="3889376" y="2997200"/>
                <a:ext cx="531813" cy="1000125"/>
              </a:xfrm>
              <a:custGeom>
                <a:avLst/>
                <a:gdLst>
                  <a:gd name="T0" fmla="*/ 75 w 335"/>
                  <a:gd name="T1" fmla="*/ 426 h 630"/>
                  <a:gd name="T2" fmla="*/ 28 w 335"/>
                  <a:gd name="T3" fmla="*/ 386 h 630"/>
                  <a:gd name="T4" fmla="*/ 23 w 335"/>
                  <a:gd name="T5" fmla="*/ 342 h 630"/>
                  <a:gd name="T6" fmla="*/ 23 w 335"/>
                  <a:gd name="T7" fmla="*/ 320 h 630"/>
                  <a:gd name="T8" fmla="*/ 30 w 335"/>
                  <a:gd name="T9" fmla="*/ 317 h 630"/>
                  <a:gd name="T10" fmla="*/ 48 w 335"/>
                  <a:gd name="T11" fmla="*/ 308 h 630"/>
                  <a:gd name="T12" fmla="*/ 26 w 335"/>
                  <a:gd name="T13" fmla="*/ 287 h 630"/>
                  <a:gd name="T14" fmla="*/ 35 w 335"/>
                  <a:gd name="T15" fmla="*/ 258 h 630"/>
                  <a:gd name="T16" fmla="*/ 40 w 335"/>
                  <a:gd name="T17" fmla="*/ 237 h 630"/>
                  <a:gd name="T18" fmla="*/ 49 w 335"/>
                  <a:gd name="T19" fmla="*/ 225 h 630"/>
                  <a:gd name="T20" fmla="*/ 56 w 335"/>
                  <a:gd name="T21" fmla="*/ 205 h 630"/>
                  <a:gd name="T22" fmla="*/ 58 w 335"/>
                  <a:gd name="T23" fmla="*/ 182 h 630"/>
                  <a:gd name="T24" fmla="*/ 70 w 335"/>
                  <a:gd name="T25" fmla="*/ 154 h 630"/>
                  <a:gd name="T26" fmla="*/ 43 w 335"/>
                  <a:gd name="T27" fmla="*/ 120 h 630"/>
                  <a:gd name="T28" fmla="*/ 25 w 335"/>
                  <a:gd name="T29" fmla="*/ 125 h 630"/>
                  <a:gd name="T30" fmla="*/ 15 w 335"/>
                  <a:gd name="T31" fmla="*/ 124 h 630"/>
                  <a:gd name="T32" fmla="*/ 4 w 335"/>
                  <a:gd name="T33" fmla="*/ 127 h 630"/>
                  <a:gd name="T34" fmla="*/ 15 w 335"/>
                  <a:gd name="T35" fmla="*/ 101 h 630"/>
                  <a:gd name="T36" fmla="*/ 15 w 335"/>
                  <a:gd name="T37" fmla="*/ 83 h 630"/>
                  <a:gd name="T38" fmla="*/ 37 w 335"/>
                  <a:gd name="T39" fmla="*/ 72 h 630"/>
                  <a:gd name="T40" fmla="*/ 63 w 335"/>
                  <a:gd name="T41" fmla="*/ 56 h 630"/>
                  <a:gd name="T42" fmla="*/ 41 w 335"/>
                  <a:gd name="T43" fmla="*/ 22 h 630"/>
                  <a:gd name="T44" fmla="*/ 59 w 335"/>
                  <a:gd name="T45" fmla="*/ 8 h 630"/>
                  <a:gd name="T46" fmla="*/ 80 w 335"/>
                  <a:gd name="T47" fmla="*/ 5 h 630"/>
                  <a:gd name="T48" fmla="*/ 102 w 335"/>
                  <a:gd name="T49" fmla="*/ 34 h 630"/>
                  <a:gd name="T50" fmla="*/ 123 w 335"/>
                  <a:gd name="T51" fmla="*/ 21 h 630"/>
                  <a:gd name="T52" fmla="*/ 141 w 335"/>
                  <a:gd name="T53" fmla="*/ 21 h 630"/>
                  <a:gd name="T54" fmla="*/ 165 w 335"/>
                  <a:gd name="T55" fmla="*/ 30 h 630"/>
                  <a:gd name="T56" fmla="*/ 176 w 335"/>
                  <a:gd name="T57" fmla="*/ 61 h 630"/>
                  <a:gd name="T58" fmla="*/ 169 w 335"/>
                  <a:gd name="T59" fmla="*/ 81 h 630"/>
                  <a:gd name="T60" fmla="*/ 164 w 335"/>
                  <a:gd name="T61" fmla="*/ 98 h 630"/>
                  <a:gd name="T62" fmla="*/ 156 w 335"/>
                  <a:gd name="T63" fmla="*/ 117 h 630"/>
                  <a:gd name="T64" fmla="*/ 146 w 335"/>
                  <a:gd name="T65" fmla="*/ 129 h 630"/>
                  <a:gd name="T66" fmla="*/ 136 w 335"/>
                  <a:gd name="T67" fmla="*/ 129 h 630"/>
                  <a:gd name="T68" fmla="*/ 129 w 335"/>
                  <a:gd name="T69" fmla="*/ 150 h 630"/>
                  <a:gd name="T70" fmla="*/ 152 w 335"/>
                  <a:gd name="T71" fmla="*/ 155 h 630"/>
                  <a:gd name="T72" fmla="*/ 189 w 335"/>
                  <a:gd name="T73" fmla="*/ 139 h 630"/>
                  <a:gd name="T74" fmla="*/ 206 w 335"/>
                  <a:gd name="T75" fmla="*/ 162 h 630"/>
                  <a:gd name="T76" fmla="*/ 211 w 335"/>
                  <a:gd name="T77" fmla="*/ 186 h 630"/>
                  <a:gd name="T78" fmla="*/ 211 w 335"/>
                  <a:gd name="T79" fmla="*/ 220 h 630"/>
                  <a:gd name="T80" fmla="*/ 230 w 335"/>
                  <a:gd name="T81" fmla="*/ 213 h 630"/>
                  <a:gd name="T82" fmla="*/ 224 w 335"/>
                  <a:gd name="T83" fmla="*/ 247 h 630"/>
                  <a:gd name="T84" fmla="*/ 237 w 335"/>
                  <a:gd name="T85" fmla="*/ 274 h 630"/>
                  <a:gd name="T86" fmla="*/ 254 w 335"/>
                  <a:gd name="T87" fmla="*/ 293 h 630"/>
                  <a:gd name="T88" fmla="*/ 269 w 335"/>
                  <a:gd name="T89" fmla="*/ 308 h 630"/>
                  <a:gd name="T90" fmla="*/ 289 w 335"/>
                  <a:gd name="T91" fmla="*/ 335 h 630"/>
                  <a:gd name="T92" fmla="*/ 306 w 335"/>
                  <a:gd name="T93" fmla="*/ 331 h 630"/>
                  <a:gd name="T94" fmla="*/ 331 w 335"/>
                  <a:gd name="T95" fmla="*/ 356 h 630"/>
                  <a:gd name="T96" fmla="*/ 260 w 335"/>
                  <a:gd name="T97" fmla="*/ 436 h 630"/>
                  <a:gd name="T98" fmla="*/ 241 w 335"/>
                  <a:gd name="T99" fmla="*/ 515 h 630"/>
                  <a:gd name="T100" fmla="*/ 183 w 335"/>
                  <a:gd name="T101" fmla="*/ 549 h 630"/>
                  <a:gd name="T102" fmla="*/ 149 w 335"/>
                  <a:gd name="T103" fmla="*/ 619 h 630"/>
                  <a:gd name="T104" fmla="*/ 122 w 335"/>
                  <a:gd name="T105" fmla="*/ 617 h 630"/>
                  <a:gd name="T106" fmla="*/ 121 w 335"/>
                  <a:gd name="T107" fmla="*/ 591 h 630"/>
                  <a:gd name="T108" fmla="*/ 120 w 335"/>
                  <a:gd name="T109" fmla="*/ 575 h 630"/>
                  <a:gd name="T110" fmla="*/ 134 w 335"/>
                  <a:gd name="T111" fmla="*/ 519 h 630"/>
                  <a:gd name="T112" fmla="*/ 120 w 335"/>
                  <a:gd name="T113" fmla="*/ 501 h 630"/>
                  <a:gd name="T114" fmla="*/ 89 w 335"/>
                  <a:gd name="T115" fmla="*/ 492 h 630"/>
                  <a:gd name="T116" fmla="*/ 78 w 335"/>
                  <a:gd name="T117" fmla="*/ 46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 h="630">
                    <a:moveTo>
                      <a:pt x="75" y="450"/>
                    </a:moveTo>
                    <a:lnTo>
                      <a:pt x="75" y="447"/>
                    </a:lnTo>
                    <a:lnTo>
                      <a:pt x="77" y="441"/>
                    </a:lnTo>
                    <a:lnTo>
                      <a:pt x="83" y="441"/>
                    </a:lnTo>
                    <a:lnTo>
                      <a:pt x="82" y="434"/>
                    </a:lnTo>
                    <a:lnTo>
                      <a:pt x="75" y="426"/>
                    </a:lnTo>
                    <a:lnTo>
                      <a:pt x="72" y="417"/>
                    </a:lnTo>
                    <a:lnTo>
                      <a:pt x="67" y="416"/>
                    </a:lnTo>
                    <a:lnTo>
                      <a:pt x="52" y="412"/>
                    </a:lnTo>
                    <a:lnTo>
                      <a:pt x="43" y="412"/>
                    </a:lnTo>
                    <a:lnTo>
                      <a:pt x="37" y="404"/>
                    </a:lnTo>
                    <a:lnTo>
                      <a:pt x="28" y="386"/>
                    </a:lnTo>
                    <a:lnTo>
                      <a:pt x="29" y="383"/>
                    </a:lnTo>
                    <a:lnTo>
                      <a:pt x="35" y="378"/>
                    </a:lnTo>
                    <a:lnTo>
                      <a:pt x="37" y="358"/>
                    </a:lnTo>
                    <a:lnTo>
                      <a:pt x="34" y="353"/>
                    </a:lnTo>
                    <a:lnTo>
                      <a:pt x="34" y="347"/>
                    </a:lnTo>
                    <a:lnTo>
                      <a:pt x="23" y="342"/>
                    </a:lnTo>
                    <a:lnTo>
                      <a:pt x="16" y="336"/>
                    </a:lnTo>
                    <a:lnTo>
                      <a:pt x="24" y="329"/>
                    </a:lnTo>
                    <a:lnTo>
                      <a:pt x="29" y="326"/>
                    </a:lnTo>
                    <a:lnTo>
                      <a:pt x="28" y="325"/>
                    </a:lnTo>
                    <a:lnTo>
                      <a:pt x="25" y="323"/>
                    </a:lnTo>
                    <a:lnTo>
                      <a:pt x="23" y="320"/>
                    </a:lnTo>
                    <a:lnTo>
                      <a:pt x="27" y="317"/>
                    </a:lnTo>
                    <a:lnTo>
                      <a:pt x="31" y="320"/>
                    </a:lnTo>
                    <a:lnTo>
                      <a:pt x="35" y="320"/>
                    </a:lnTo>
                    <a:lnTo>
                      <a:pt x="37" y="319"/>
                    </a:lnTo>
                    <a:lnTo>
                      <a:pt x="33" y="319"/>
                    </a:lnTo>
                    <a:lnTo>
                      <a:pt x="30" y="317"/>
                    </a:lnTo>
                    <a:lnTo>
                      <a:pt x="35" y="312"/>
                    </a:lnTo>
                    <a:lnTo>
                      <a:pt x="36" y="312"/>
                    </a:lnTo>
                    <a:lnTo>
                      <a:pt x="36" y="311"/>
                    </a:lnTo>
                    <a:lnTo>
                      <a:pt x="40" y="308"/>
                    </a:lnTo>
                    <a:lnTo>
                      <a:pt x="47" y="309"/>
                    </a:lnTo>
                    <a:lnTo>
                      <a:pt x="48" y="308"/>
                    </a:lnTo>
                    <a:lnTo>
                      <a:pt x="43" y="306"/>
                    </a:lnTo>
                    <a:lnTo>
                      <a:pt x="40" y="301"/>
                    </a:lnTo>
                    <a:lnTo>
                      <a:pt x="33" y="299"/>
                    </a:lnTo>
                    <a:lnTo>
                      <a:pt x="33" y="296"/>
                    </a:lnTo>
                    <a:lnTo>
                      <a:pt x="27" y="293"/>
                    </a:lnTo>
                    <a:lnTo>
                      <a:pt x="26" y="287"/>
                    </a:lnTo>
                    <a:lnTo>
                      <a:pt x="29" y="282"/>
                    </a:lnTo>
                    <a:lnTo>
                      <a:pt x="33" y="282"/>
                    </a:lnTo>
                    <a:lnTo>
                      <a:pt x="36" y="281"/>
                    </a:lnTo>
                    <a:lnTo>
                      <a:pt x="38" y="274"/>
                    </a:lnTo>
                    <a:lnTo>
                      <a:pt x="36" y="268"/>
                    </a:lnTo>
                    <a:lnTo>
                      <a:pt x="35" y="258"/>
                    </a:lnTo>
                    <a:lnTo>
                      <a:pt x="40" y="254"/>
                    </a:lnTo>
                    <a:lnTo>
                      <a:pt x="36" y="249"/>
                    </a:lnTo>
                    <a:lnTo>
                      <a:pt x="28" y="249"/>
                    </a:lnTo>
                    <a:lnTo>
                      <a:pt x="26" y="245"/>
                    </a:lnTo>
                    <a:lnTo>
                      <a:pt x="36" y="238"/>
                    </a:lnTo>
                    <a:lnTo>
                      <a:pt x="40" y="237"/>
                    </a:lnTo>
                    <a:lnTo>
                      <a:pt x="42" y="234"/>
                    </a:lnTo>
                    <a:lnTo>
                      <a:pt x="46" y="234"/>
                    </a:lnTo>
                    <a:lnTo>
                      <a:pt x="47" y="230"/>
                    </a:lnTo>
                    <a:lnTo>
                      <a:pt x="52" y="228"/>
                    </a:lnTo>
                    <a:lnTo>
                      <a:pt x="54" y="225"/>
                    </a:lnTo>
                    <a:lnTo>
                      <a:pt x="49" y="225"/>
                    </a:lnTo>
                    <a:lnTo>
                      <a:pt x="49" y="224"/>
                    </a:lnTo>
                    <a:lnTo>
                      <a:pt x="52" y="220"/>
                    </a:lnTo>
                    <a:lnTo>
                      <a:pt x="51" y="217"/>
                    </a:lnTo>
                    <a:lnTo>
                      <a:pt x="52" y="215"/>
                    </a:lnTo>
                    <a:lnTo>
                      <a:pt x="55" y="214"/>
                    </a:lnTo>
                    <a:lnTo>
                      <a:pt x="56" y="205"/>
                    </a:lnTo>
                    <a:lnTo>
                      <a:pt x="53" y="201"/>
                    </a:lnTo>
                    <a:lnTo>
                      <a:pt x="49" y="198"/>
                    </a:lnTo>
                    <a:lnTo>
                      <a:pt x="47" y="192"/>
                    </a:lnTo>
                    <a:lnTo>
                      <a:pt x="49" y="187"/>
                    </a:lnTo>
                    <a:lnTo>
                      <a:pt x="54" y="184"/>
                    </a:lnTo>
                    <a:lnTo>
                      <a:pt x="58" y="182"/>
                    </a:lnTo>
                    <a:lnTo>
                      <a:pt x="70" y="174"/>
                    </a:lnTo>
                    <a:lnTo>
                      <a:pt x="68" y="167"/>
                    </a:lnTo>
                    <a:lnTo>
                      <a:pt x="71" y="162"/>
                    </a:lnTo>
                    <a:lnTo>
                      <a:pt x="70" y="158"/>
                    </a:lnTo>
                    <a:lnTo>
                      <a:pt x="69" y="156"/>
                    </a:lnTo>
                    <a:lnTo>
                      <a:pt x="70" y="154"/>
                    </a:lnTo>
                    <a:lnTo>
                      <a:pt x="68" y="149"/>
                    </a:lnTo>
                    <a:lnTo>
                      <a:pt x="72" y="132"/>
                    </a:lnTo>
                    <a:lnTo>
                      <a:pt x="69" y="127"/>
                    </a:lnTo>
                    <a:lnTo>
                      <a:pt x="62" y="125"/>
                    </a:lnTo>
                    <a:lnTo>
                      <a:pt x="55" y="122"/>
                    </a:lnTo>
                    <a:lnTo>
                      <a:pt x="43" y="120"/>
                    </a:lnTo>
                    <a:lnTo>
                      <a:pt x="35" y="128"/>
                    </a:lnTo>
                    <a:lnTo>
                      <a:pt x="29" y="128"/>
                    </a:lnTo>
                    <a:lnTo>
                      <a:pt x="29" y="132"/>
                    </a:lnTo>
                    <a:lnTo>
                      <a:pt x="22" y="140"/>
                    </a:lnTo>
                    <a:lnTo>
                      <a:pt x="16" y="138"/>
                    </a:lnTo>
                    <a:lnTo>
                      <a:pt x="25" y="125"/>
                    </a:lnTo>
                    <a:lnTo>
                      <a:pt x="26" y="117"/>
                    </a:lnTo>
                    <a:lnTo>
                      <a:pt x="23" y="117"/>
                    </a:lnTo>
                    <a:lnTo>
                      <a:pt x="22" y="111"/>
                    </a:lnTo>
                    <a:lnTo>
                      <a:pt x="18" y="111"/>
                    </a:lnTo>
                    <a:lnTo>
                      <a:pt x="15" y="114"/>
                    </a:lnTo>
                    <a:lnTo>
                      <a:pt x="15" y="124"/>
                    </a:lnTo>
                    <a:lnTo>
                      <a:pt x="8" y="128"/>
                    </a:lnTo>
                    <a:lnTo>
                      <a:pt x="5" y="135"/>
                    </a:lnTo>
                    <a:lnTo>
                      <a:pt x="8" y="138"/>
                    </a:lnTo>
                    <a:lnTo>
                      <a:pt x="5" y="141"/>
                    </a:lnTo>
                    <a:lnTo>
                      <a:pt x="1" y="134"/>
                    </a:lnTo>
                    <a:lnTo>
                      <a:pt x="4" y="127"/>
                    </a:lnTo>
                    <a:lnTo>
                      <a:pt x="3" y="125"/>
                    </a:lnTo>
                    <a:lnTo>
                      <a:pt x="0" y="123"/>
                    </a:lnTo>
                    <a:lnTo>
                      <a:pt x="8" y="115"/>
                    </a:lnTo>
                    <a:lnTo>
                      <a:pt x="9" y="109"/>
                    </a:lnTo>
                    <a:lnTo>
                      <a:pt x="15" y="106"/>
                    </a:lnTo>
                    <a:lnTo>
                      <a:pt x="15" y="101"/>
                    </a:lnTo>
                    <a:lnTo>
                      <a:pt x="12" y="98"/>
                    </a:lnTo>
                    <a:lnTo>
                      <a:pt x="12" y="96"/>
                    </a:lnTo>
                    <a:lnTo>
                      <a:pt x="15" y="94"/>
                    </a:lnTo>
                    <a:lnTo>
                      <a:pt x="15" y="92"/>
                    </a:lnTo>
                    <a:lnTo>
                      <a:pt x="16" y="88"/>
                    </a:lnTo>
                    <a:lnTo>
                      <a:pt x="15" y="83"/>
                    </a:lnTo>
                    <a:lnTo>
                      <a:pt x="18" y="80"/>
                    </a:lnTo>
                    <a:lnTo>
                      <a:pt x="18" y="74"/>
                    </a:lnTo>
                    <a:lnTo>
                      <a:pt x="27" y="77"/>
                    </a:lnTo>
                    <a:lnTo>
                      <a:pt x="30" y="72"/>
                    </a:lnTo>
                    <a:lnTo>
                      <a:pt x="34" y="71"/>
                    </a:lnTo>
                    <a:lnTo>
                      <a:pt x="37" y="72"/>
                    </a:lnTo>
                    <a:lnTo>
                      <a:pt x="43" y="69"/>
                    </a:lnTo>
                    <a:lnTo>
                      <a:pt x="49" y="71"/>
                    </a:lnTo>
                    <a:lnTo>
                      <a:pt x="55" y="69"/>
                    </a:lnTo>
                    <a:lnTo>
                      <a:pt x="59" y="69"/>
                    </a:lnTo>
                    <a:lnTo>
                      <a:pt x="63" y="68"/>
                    </a:lnTo>
                    <a:lnTo>
                      <a:pt x="63" y="56"/>
                    </a:lnTo>
                    <a:lnTo>
                      <a:pt x="61" y="51"/>
                    </a:lnTo>
                    <a:lnTo>
                      <a:pt x="47" y="50"/>
                    </a:lnTo>
                    <a:lnTo>
                      <a:pt x="41" y="41"/>
                    </a:lnTo>
                    <a:lnTo>
                      <a:pt x="40" y="34"/>
                    </a:lnTo>
                    <a:lnTo>
                      <a:pt x="42" y="31"/>
                    </a:lnTo>
                    <a:lnTo>
                      <a:pt x="41" y="22"/>
                    </a:lnTo>
                    <a:lnTo>
                      <a:pt x="43" y="21"/>
                    </a:lnTo>
                    <a:lnTo>
                      <a:pt x="42" y="20"/>
                    </a:lnTo>
                    <a:lnTo>
                      <a:pt x="45" y="18"/>
                    </a:lnTo>
                    <a:lnTo>
                      <a:pt x="52" y="15"/>
                    </a:lnTo>
                    <a:lnTo>
                      <a:pt x="54" y="11"/>
                    </a:lnTo>
                    <a:lnTo>
                      <a:pt x="59" y="8"/>
                    </a:lnTo>
                    <a:lnTo>
                      <a:pt x="63" y="8"/>
                    </a:lnTo>
                    <a:lnTo>
                      <a:pt x="68" y="7"/>
                    </a:lnTo>
                    <a:lnTo>
                      <a:pt x="74" y="0"/>
                    </a:lnTo>
                    <a:lnTo>
                      <a:pt x="78" y="2"/>
                    </a:lnTo>
                    <a:lnTo>
                      <a:pt x="80" y="2"/>
                    </a:lnTo>
                    <a:lnTo>
                      <a:pt x="80" y="5"/>
                    </a:lnTo>
                    <a:lnTo>
                      <a:pt x="83" y="8"/>
                    </a:lnTo>
                    <a:lnTo>
                      <a:pt x="86" y="19"/>
                    </a:lnTo>
                    <a:lnTo>
                      <a:pt x="90" y="23"/>
                    </a:lnTo>
                    <a:lnTo>
                      <a:pt x="94" y="31"/>
                    </a:lnTo>
                    <a:lnTo>
                      <a:pt x="97" y="30"/>
                    </a:lnTo>
                    <a:lnTo>
                      <a:pt x="102" y="34"/>
                    </a:lnTo>
                    <a:lnTo>
                      <a:pt x="108" y="22"/>
                    </a:lnTo>
                    <a:lnTo>
                      <a:pt x="109" y="22"/>
                    </a:lnTo>
                    <a:lnTo>
                      <a:pt x="113" y="25"/>
                    </a:lnTo>
                    <a:lnTo>
                      <a:pt x="117" y="24"/>
                    </a:lnTo>
                    <a:lnTo>
                      <a:pt x="120" y="22"/>
                    </a:lnTo>
                    <a:lnTo>
                      <a:pt x="123" y="21"/>
                    </a:lnTo>
                    <a:lnTo>
                      <a:pt x="125" y="19"/>
                    </a:lnTo>
                    <a:lnTo>
                      <a:pt x="129" y="19"/>
                    </a:lnTo>
                    <a:lnTo>
                      <a:pt x="132" y="18"/>
                    </a:lnTo>
                    <a:lnTo>
                      <a:pt x="135" y="18"/>
                    </a:lnTo>
                    <a:lnTo>
                      <a:pt x="136" y="20"/>
                    </a:lnTo>
                    <a:lnTo>
                      <a:pt x="141" y="21"/>
                    </a:lnTo>
                    <a:lnTo>
                      <a:pt x="144" y="19"/>
                    </a:lnTo>
                    <a:lnTo>
                      <a:pt x="146" y="19"/>
                    </a:lnTo>
                    <a:lnTo>
                      <a:pt x="146" y="23"/>
                    </a:lnTo>
                    <a:lnTo>
                      <a:pt x="155" y="19"/>
                    </a:lnTo>
                    <a:lnTo>
                      <a:pt x="163" y="17"/>
                    </a:lnTo>
                    <a:lnTo>
                      <a:pt x="165" y="30"/>
                    </a:lnTo>
                    <a:lnTo>
                      <a:pt x="169" y="33"/>
                    </a:lnTo>
                    <a:lnTo>
                      <a:pt x="169" y="42"/>
                    </a:lnTo>
                    <a:lnTo>
                      <a:pt x="171" y="45"/>
                    </a:lnTo>
                    <a:lnTo>
                      <a:pt x="176" y="50"/>
                    </a:lnTo>
                    <a:lnTo>
                      <a:pt x="178" y="59"/>
                    </a:lnTo>
                    <a:lnTo>
                      <a:pt x="176" y="61"/>
                    </a:lnTo>
                    <a:lnTo>
                      <a:pt x="172" y="61"/>
                    </a:lnTo>
                    <a:lnTo>
                      <a:pt x="174" y="67"/>
                    </a:lnTo>
                    <a:lnTo>
                      <a:pt x="167" y="74"/>
                    </a:lnTo>
                    <a:lnTo>
                      <a:pt x="171" y="77"/>
                    </a:lnTo>
                    <a:lnTo>
                      <a:pt x="167" y="78"/>
                    </a:lnTo>
                    <a:lnTo>
                      <a:pt x="169" y="81"/>
                    </a:lnTo>
                    <a:lnTo>
                      <a:pt x="166" y="85"/>
                    </a:lnTo>
                    <a:lnTo>
                      <a:pt x="165" y="86"/>
                    </a:lnTo>
                    <a:lnTo>
                      <a:pt x="165" y="92"/>
                    </a:lnTo>
                    <a:lnTo>
                      <a:pt x="161" y="97"/>
                    </a:lnTo>
                    <a:lnTo>
                      <a:pt x="165" y="97"/>
                    </a:lnTo>
                    <a:lnTo>
                      <a:pt x="164" y="98"/>
                    </a:lnTo>
                    <a:lnTo>
                      <a:pt x="159" y="103"/>
                    </a:lnTo>
                    <a:lnTo>
                      <a:pt x="157" y="106"/>
                    </a:lnTo>
                    <a:lnTo>
                      <a:pt x="162" y="112"/>
                    </a:lnTo>
                    <a:lnTo>
                      <a:pt x="157" y="111"/>
                    </a:lnTo>
                    <a:lnTo>
                      <a:pt x="155" y="112"/>
                    </a:lnTo>
                    <a:lnTo>
                      <a:pt x="156" y="117"/>
                    </a:lnTo>
                    <a:lnTo>
                      <a:pt x="153" y="119"/>
                    </a:lnTo>
                    <a:lnTo>
                      <a:pt x="151" y="117"/>
                    </a:lnTo>
                    <a:lnTo>
                      <a:pt x="148" y="120"/>
                    </a:lnTo>
                    <a:lnTo>
                      <a:pt x="146" y="124"/>
                    </a:lnTo>
                    <a:lnTo>
                      <a:pt x="144" y="125"/>
                    </a:lnTo>
                    <a:lnTo>
                      <a:pt x="146" y="129"/>
                    </a:lnTo>
                    <a:lnTo>
                      <a:pt x="144" y="130"/>
                    </a:lnTo>
                    <a:lnTo>
                      <a:pt x="142" y="134"/>
                    </a:lnTo>
                    <a:lnTo>
                      <a:pt x="141" y="133"/>
                    </a:lnTo>
                    <a:lnTo>
                      <a:pt x="140" y="130"/>
                    </a:lnTo>
                    <a:lnTo>
                      <a:pt x="137" y="130"/>
                    </a:lnTo>
                    <a:lnTo>
                      <a:pt x="136" y="129"/>
                    </a:lnTo>
                    <a:lnTo>
                      <a:pt x="134" y="131"/>
                    </a:lnTo>
                    <a:lnTo>
                      <a:pt x="135" y="133"/>
                    </a:lnTo>
                    <a:lnTo>
                      <a:pt x="130" y="140"/>
                    </a:lnTo>
                    <a:lnTo>
                      <a:pt x="130" y="143"/>
                    </a:lnTo>
                    <a:lnTo>
                      <a:pt x="126" y="148"/>
                    </a:lnTo>
                    <a:lnTo>
                      <a:pt x="129" y="150"/>
                    </a:lnTo>
                    <a:lnTo>
                      <a:pt x="123" y="154"/>
                    </a:lnTo>
                    <a:lnTo>
                      <a:pt x="125" y="156"/>
                    </a:lnTo>
                    <a:lnTo>
                      <a:pt x="134" y="159"/>
                    </a:lnTo>
                    <a:lnTo>
                      <a:pt x="143" y="157"/>
                    </a:lnTo>
                    <a:lnTo>
                      <a:pt x="148" y="155"/>
                    </a:lnTo>
                    <a:lnTo>
                      <a:pt x="152" y="155"/>
                    </a:lnTo>
                    <a:lnTo>
                      <a:pt x="157" y="155"/>
                    </a:lnTo>
                    <a:lnTo>
                      <a:pt x="167" y="157"/>
                    </a:lnTo>
                    <a:lnTo>
                      <a:pt x="174" y="152"/>
                    </a:lnTo>
                    <a:lnTo>
                      <a:pt x="177" y="147"/>
                    </a:lnTo>
                    <a:lnTo>
                      <a:pt x="181" y="143"/>
                    </a:lnTo>
                    <a:lnTo>
                      <a:pt x="189" y="139"/>
                    </a:lnTo>
                    <a:lnTo>
                      <a:pt x="193" y="134"/>
                    </a:lnTo>
                    <a:lnTo>
                      <a:pt x="198" y="136"/>
                    </a:lnTo>
                    <a:lnTo>
                      <a:pt x="206" y="137"/>
                    </a:lnTo>
                    <a:lnTo>
                      <a:pt x="208" y="143"/>
                    </a:lnTo>
                    <a:lnTo>
                      <a:pt x="209" y="155"/>
                    </a:lnTo>
                    <a:lnTo>
                      <a:pt x="206" y="162"/>
                    </a:lnTo>
                    <a:lnTo>
                      <a:pt x="215" y="170"/>
                    </a:lnTo>
                    <a:lnTo>
                      <a:pt x="220" y="170"/>
                    </a:lnTo>
                    <a:lnTo>
                      <a:pt x="219" y="176"/>
                    </a:lnTo>
                    <a:lnTo>
                      <a:pt x="214" y="178"/>
                    </a:lnTo>
                    <a:lnTo>
                      <a:pt x="211" y="182"/>
                    </a:lnTo>
                    <a:lnTo>
                      <a:pt x="211" y="186"/>
                    </a:lnTo>
                    <a:lnTo>
                      <a:pt x="208" y="190"/>
                    </a:lnTo>
                    <a:lnTo>
                      <a:pt x="209" y="194"/>
                    </a:lnTo>
                    <a:lnTo>
                      <a:pt x="209" y="199"/>
                    </a:lnTo>
                    <a:lnTo>
                      <a:pt x="212" y="202"/>
                    </a:lnTo>
                    <a:lnTo>
                      <a:pt x="213" y="209"/>
                    </a:lnTo>
                    <a:lnTo>
                      <a:pt x="211" y="220"/>
                    </a:lnTo>
                    <a:lnTo>
                      <a:pt x="211" y="225"/>
                    </a:lnTo>
                    <a:lnTo>
                      <a:pt x="215" y="225"/>
                    </a:lnTo>
                    <a:lnTo>
                      <a:pt x="220" y="221"/>
                    </a:lnTo>
                    <a:lnTo>
                      <a:pt x="223" y="218"/>
                    </a:lnTo>
                    <a:lnTo>
                      <a:pt x="228" y="213"/>
                    </a:lnTo>
                    <a:lnTo>
                      <a:pt x="230" y="213"/>
                    </a:lnTo>
                    <a:lnTo>
                      <a:pt x="230" y="224"/>
                    </a:lnTo>
                    <a:lnTo>
                      <a:pt x="227" y="226"/>
                    </a:lnTo>
                    <a:lnTo>
                      <a:pt x="229" y="234"/>
                    </a:lnTo>
                    <a:lnTo>
                      <a:pt x="225" y="237"/>
                    </a:lnTo>
                    <a:lnTo>
                      <a:pt x="221" y="240"/>
                    </a:lnTo>
                    <a:lnTo>
                      <a:pt x="224" y="247"/>
                    </a:lnTo>
                    <a:lnTo>
                      <a:pt x="221" y="254"/>
                    </a:lnTo>
                    <a:lnTo>
                      <a:pt x="224" y="258"/>
                    </a:lnTo>
                    <a:lnTo>
                      <a:pt x="223" y="265"/>
                    </a:lnTo>
                    <a:lnTo>
                      <a:pt x="225" y="271"/>
                    </a:lnTo>
                    <a:lnTo>
                      <a:pt x="228" y="275"/>
                    </a:lnTo>
                    <a:lnTo>
                      <a:pt x="237" y="274"/>
                    </a:lnTo>
                    <a:lnTo>
                      <a:pt x="244" y="277"/>
                    </a:lnTo>
                    <a:lnTo>
                      <a:pt x="244" y="280"/>
                    </a:lnTo>
                    <a:lnTo>
                      <a:pt x="241" y="282"/>
                    </a:lnTo>
                    <a:lnTo>
                      <a:pt x="253" y="287"/>
                    </a:lnTo>
                    <a:lnTo>
                      <a:pt x="258" y="287"/>
                    </a:lnTo>
                    <a:lnTo>
                      <a:pt x="254" y="293"/>
                    </a:lnTo>
                    <a:lnTo>
                      <a:pt x="255" y="298"/>
                    </a:lnTo>
                    <a:lnTo>
                      <a:pt x="254" y="300"/>
                    </a:lnTo>
                    <a:lnTo>
                      <a:pt x="255" y="303"/>
                    </a:lnTo>
                    <a:lnTo>
                      <a:pt x="258" y="305"/>
                    </a:lnTo>
                    <a:lnTo>
                      <a:pt x="260" y="307"/>
                    </a:lnTo>
                    <a:lnTo>
                      <a:pt x="269" y="308"/>
                    </a:lnTo>
                    <a:lnTo>
                      <a:pt x="277" y="322"/>
                    </a:lnTo>
                    <a:lnTo>
                      <a:pt x="284" y="326"/>
                    </a:lnTo>
                    <a:lnTo>
                      <a:pt x="285" y="330"/>
                    </a:lnTo>
                    <a:lnTo>
                      <a:pt x="282" y="333"/>
                    </a:lnTo>
                    <a:lnTo>
                      <a:pt x="284" y="335"/>
                    </a:lnTo>
                    <a:lnTo>
                      <a:pt x="289" y="335"/>
                    </a:lnTo>
                    <a:lnTo>
                      <a:pt x="290" y="335"/>
                    </a:lnTo>
                    <a:lnTo>
                      <a:pt x="294" y="331"/>
                    </a:lnTo>
                    <a:lnTo>
                      <a:pt x="297" y="330"/>
                    </a:lnTo>
                    <a:lnTo>
                      <a:pt x="300" y="326"/>
                    </a:lnTo>
                    <a:lnTo>
                      <a:pt x="302" y="331"/>
                    </a:lnTo>
                    <a:lnTo>
                      <a:pt x="306" y="331"/>
                    </a:lnTo>
                    <a:lnTo>
                      <a:pt x="307" y="335"/>
                    </a:lnTo>
                    <a:lnTo>
                      <a:pt x="311" y="334"/>
                    </a:lnTo>
                    <a:lnTo>
                      <a:pt x="324" y="338"/>
                    </a:lnTo>
                    <a:lnTo>
                      <a:pt x="335" y="343"/>
                    </a:lnTo>
                    <a:lnTo>
                      <a:pt x="332" y="348"/>
                    </a:lnTo>
                    <a:lnTo>
                      <a:pt x="331" y="356"/>
                    </a:lnTo>
                    <a:lnTo>
                      <a:pt x="313" y="389"/>
                    </a:lnTo>
                    <a:lnTo>
                      <a:pt x="305" y="396"/>
                    </a:lnTo>
                    <a:lnTo>
                      <a:pt x="278" y="406"/>
                    </a:lnTo>
                    <a:lnTo>
                      <a:pt x="271" y="412"/>
                    </a:lnTo>
                    <a:lnTo>
                      <a:pt x="268" y="418"/>
                    </a:lnTo>
                    <a:lnTo>
                      <a:pt x="260" y="436"/>
                    </a:lnTo>
                    <a:lnTo>
                      <a:pt x="258" y="450"/>
                    </a:lnTo>
                    <a:lnTo>
                      <a:pt x="258" y="471"/>
                    </a:lnTo>
                    <a:lnTo>
                      <a:pt x="247" y="488"/>
                    </a:lnTo>
                    <a:lnTo>
                      <a:pt x="244" y="497"/>
                    </a:lnTo>
                    <a:lnTo>
                      <a:pt x="243" y="510"/>
                    </a:lnTo>
                    <a:lnTo>
                      <a:pt x="241" y="515"/>
                    </a:lnTo>
                    <a:lnTo>
                      <a:pt x="235" y="523"/>
                    </a:lnTo>
                    <a:lnTo>
                      <a:pt x="225" y="527"/>
                    </a:lnTo>
                    <a:lnTo>
                      <a:pt x="208" y="531"/>
                    </a:lnTo>
                    <a:lnTo>
                      <a:pt x="196" y="537"/>
                    </a:lnTo>
                    <a:lnTo>
                      <a:pt x="189" y="543"/>
                    </a:lnTo>
                    <a:lnTo>
                      <a:pt x="183" y="549"/>
                    </a:lnTo>
                    <a:lnTo>
                      <a:pt x="175" y="564"/>
                    </a:lnTo>
                    <a:lnTo>
                      <a:pt x="167" y="571"/>
                    </a:lnTo>
                    <a:lnTo>
                      <a:pt x="166" y="585"/>
                    </a:lnTo>
                    <a:lnTo>
                      <a:pt x="166" y="595"/>
                    </a:lnTo>
                    <a:lnTo>
                      <a:pt x="157" y="611"/>
                    </a:lnTo>
                    <a:lnTo>
                      <a:pt x="149" y="619"/>
                    </a:lnTo>
                    <a:lnTo>
                      <a:pt x="134" y="628"/>
                    </a:lnTo>
                    <a:lnTo>
                      <a:pt x="132" y="628"/>
                    </a:lnTo>
                    <a:lnTo>
                      <a:pt x="131" y="630"/>
                    </a:lnTo>
                    <a:lnTo>
                      <a:pt x="123" y="620"/>
                    </a:lnTo>
                    <a:lnTo>
                      <a:pt x="124" y="619"/>
                    </a:lnTo>
                    <a:lnTo>
                      <a:pt x="122" y="617"/>
                    </a:lnTo>
                    <a:lnTo>
                      <a:pt x="120" y="617"/>
                    </a:lnTo>
                    <a:lnTo>
                      <a:pt x="121" y="614"/>
                    </a:lnTo>
                    <a:lnTo>
                      <a:pt x="119" y="615"/>
                    </a:lnTo>
                    <a:lnTo>
                      <a:pt x="120" y="609"/>
                    </a:lnTo>
                    <a:lnTo>
                      <a:pt x="119" y="598"/>
                    </a:lnTo>
                    <a:lnTo>
                      <a:pt x="121" y="591"/>
                    </a:lnTo>
                    <a:lnTo>
                      <a:pt x="120" y="590"/>
                    </a:lnTo>
                    <a:lnTo>
                      <a:pt x="120" y="585"/>
                    </a:lnTo>
                    <a:lnTo>
                      <a:pt x="119" y="585"/>
                    </a:lnTo>
                    <a:lnTo>
                      <a:pt x="119" y="580"/>
                    </a:lnTo>
                    <a:lnTo>
                      <a:pt x="120" y="580"/>
                    </a:lnTo>
                    <a:lnTo>
                      <a:pt x="120" y="575"/>
                    </a:lnTo>
                    <a:lnTo>
                      <a:pt x="117" y="571"/>
                    </a:lnTo>
                    <a:lnTo>
                      <a:pt x="120" y="565"/>
                    </a:lnTo>
                    <a:lnTo>
                      <a:pt x="120" y="528"/>
                    </a:lnTo>
                    <a:lnTo>
                      <a:pt x="122" y="524"/>
                    </a:lnTo>
                    <a:lnTo>
                      <a:pt x="129" y="522"/>
                    </a:lnTo>
                    <a:lnTo>
                      <a:pt x="134" y="519"/>
                    </a:lnTo>
                    <a:lnTo>
                      <a:pt x="136" y="516"/>
                    </a:lnTo>
                    <a:lnTo>
                      <a:pt x="141" y="516"/>
                    </a:lnTo>
                    <a:lnTo>
                      <a:pt x="143" y="514"/>
                    </a:lnTo>
                    <a:lnTo>
                      <a:pt x="142" y="508"/>
                    </a:lnTo>
                    <a:lnTo>
                      <a:pt x="120" y="508"/>
                    </a:lnTo>
                    <a:lnTo>
                      <a:pt x="120" y="501"/>
                    </a:lnTo>
                    <a:lnTo>
                      <a:pt x="106" y="501"/>
                    </a:lnTo>
                    <a:lnTo>
                      <a:pt x="106" y="499"/>
                    </a:lnTo>
                    <a:lnTo>
                      <a:pt x="97" y="498"/>
                    </a:lnTo>
                    <a:lnTo>
                      <a:pt x="95" y="495"/>
                    </a:lnTo>
                    <a:lnTo>
                      <a:pt x="89" y="495"/>
                    </a:lnTo>
                    <a:lnTo>
                      <a:pt x="89" y="492"/>
                    </a:lnTo>
                    <a:lnTo>
                      <a:pt x="86" y="492"/>
                    </a:lnTo>
                    <a:lnTo>
                      <a:pt x="84" y="483"/>
                    </a:lnTo>
                    <a:lnTo>
                      <a:pt x="87" y="473"/>
                    </a:lnTo>
                    <a:lnTo>
                      <a:pt x="85" y="473"/>
                    </a:lnTo>
                    <a:lnTo>
                      <a:pt x="84" y="466"/>
                    </a:lnTo>
                    <a:lnTo>
                      <a:pt x="78" y="466"/>
                    </a:lnTo>
                    <a:lnTo>
                      <a:pt x="75" y="452"/>
                    </a:lnTo>
                    <a:lnTo>
                      <a:pt x="75" y="450"/>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 name="Freeform 106"/>
              <p:cNvSpPr>
                <a:spLocks/>
              </p:cNvSpPr>
              <p:nvPr/>
            </p:nvSpPr>
            <p:spPr bwMode="auto">
              <a:xfrm>
                <a:off x="4354513" y="3879850"/>
                <a:ext cx="268288" cy="314325"/>
              </a:xfrm>
              <a:custGeom>
                <a:avLst/>
                <a:gdLst>
                  <a:gd name="T0" fmla="*/ 2 w 169"/>
                  <a:gd name="T1" fmla="*/ 166 h 198"/>
                  <a:gd name="T2" fmla="*/ 2 w 169"/>
                  <a:gd name="T3" fmla="*/ 161 h 198"/>
                  <a:gd name="T4" fmla="*/ 0 w 169"/>
                  <a:gd name="T5" fmla="*/ 153 h 198"/>
                  <a:gd name="T6" fmla="*/ 2 w 169"/>
                  <a:gd name="T7" fmla="*/ 146 h 198"/>
                  <a:gd name="T8" fmla="*/ 7 w 169"/>
                  <a:gd name="T9" fmla="*/ 132 h 198"/>
                  <a:gd name="T10" fmla="*/ 10 w 169"/>
                  <a:gd name="T11" fmla="*/ 107 h 198"/>
                  <a:gd name="T12" fmla="*/ 13 w 169"/>
                  <a:gd name="T13" fmla="*/ 88 h 198"/>
                  <a:gd name="T14" fmla="*/ 33 w 169"/>
                  <a:gd name="T15" fmla="*/ 80 h 198"/>
                  <a:gd name="T16" fmla="*/ 38 w 169"/>
                  <a:gd name="T17" fmla="*/ 72 h 198"/>
                  <a:gd name="T18" fmla="*/ 39 w 169"/>
                  <a:gd name="T19" fmla="*/ 57 h 198"/>
                  <a:gd name="T20" fmla="*/ 18 w 169"/>
                  <a:gd name="T21" fmla="*/ 27 h 198"/>
                  <a:gd name="T22" fmla="*/ 34 w 169"/>
                  <a:gd name="T23" fmla="*/ 14 h 198"/>
                  <a:gd name="T24" fmla="*/ 44 w 169"/>
                  <a:gd name="T25" fmla="*/ 7 h 198"/>
                  <a:gd name="T26" fmla="*/ 53 w 169"/>
                  <a:gd name="T27" fmla="*/ 0 h 198"/>
                  <a:gd name="T28" fmla="*/ 56 w 169"/>
                  <a:gd name="T29" fmla="*/ 6 h 198"/>
                  <a:gd name="T30" fmla="*/ 67 w 169"/>
                  <a:gd name="T31" fmla="*/ 9 h 198"/>
                  <a:gd name="T32" fmla="*/ 81 w 169"/>
                  <a:gd name="T33" fmla="*/ 12 h 198"/>
                  <a:gd name="T34" fmla="*/ 107 w 169"/>
                  <a:gd name="T35" fmla="*/ 9 h 198"/>
                  <a:gd name="T36" fmla="*/ 123 w 169"/>
                  <a:gd name="T37" fmla="*/ 14 h 198"/>
                  <a:gd name="T38" fmla="*/ 141 w 169"/>
                  <a:gd name="T39" fmla="*/ 17 h 198"/>
                  <a:gd name="T40" fmla="*/ 153 w 169"/>
                  <a:gd name="T41" fmla="*/ 28 h 198"/>
                  <a:gd name="T42" fmla="*/ 158 w 169"/>
                  <a:gd name="T43" fmla="*/ 30 h 198"/>
                  <a:gd name="T44" fmla="*/ 162 w 169"/>
                  <a:gd name="T45" fmla="*/ 44 h 198"/>
                  <a:gd name="T46" fmla="*/ 165 w 169"/>
                  <a:gd name="T47" fmla="*/ 66 h 198"/>
                  <a:gd name="T48" fmla="*/ 153 w 169"/>
                  <a:gd name="T49" fmla="*/ 71 h 198"/>
                  <a:gd name="T50" fmla="*/ 148 w 169"/>
                  <a:gd name="T51" fmla="*/ 85 h 198"/>
                  <a:gd name="T52" fmla="*/ 139 w 169"/>
                  <a:gd name="T53" fmla="*/ 100 h 198"/>
                  <a:gd name="T54" fmla="*/ 150 w 169"/>
                  <a:gd name="T55" fmla="*/ 104 h 198"/>
                  <a:gd name="T56" fmla="*/ 150 w 169"/>
                  <a:gd name="T57" fmla="*/ 138 h 198"/>
                  <a:gd name="T58" fmla="*/ 150 w 169"/>
                  <a:gd name="T59" fmla="*/ 160 h 198"/>
                  <a:gd name="T60" fmla="*/ 141 w 169"/>
                  <a:gd name="T61" fmla="*/ 171 h 198"/>
                  <a:gd name="T62" fmla="*/ 126 w 169"/>
                  <a:gd name="T63" fmla="*/ 170 h 198"/>
                  <a:gd name="T64" fmla="*/ 114 w 169"/>
                  <a:gd name="T65" fmla="*/ 179 h 198"/>
                  <a:gd name="T66" fmla="*/ 112 w 169"/>
                  <a:gd name="T67" fmla="*/ 190 h 198"/>
                  <a:gd name="T68" fmla="*/ 108 w 169"/>
                  <a:gd name="T69" fmla="*/ 195 h 198"/>
                  <a:gd name="T70" fmla="*/ 90 w 169"/>
                  <a:gd name="T71" fmla="*/ 190 h 198"/>
                  <a:gd name="T72" fmla="*/ 81 w 169"/>
                  <a:gd name="T73" fmla="*/ 195 h 198"/>
                  <a:gd name="T74" fmla="*/ 73 w 169"/>
                  <a:gd name="T75" fmla="*/ 197 h 198"/>
                  <a:gd name="T76" fmla="*/ 63 w 169"/>
                  <a:gd name="T77" fmla="*/ 193 h 198"/>
                  <a:gd name="T78" fmla="*/ 55 w 169"/>
                  <a:gd name="T79" fmla="*/ 190 h 198"/>
                  <a:gd name="T80" fmla="*/ 49 w 169"/>
                  <a:gd name="T81" fmla="*/ 190 h 198"/>
                  <a:gd name="T82" fmla="*/ 39 w 169"/>
                  <a:gd name="T83" fmla="*/ 183 h 198"/>
                  <a:gd name="T84" fmla="*/ 29 w 169"/>
                  <a:gd name="T85" fmla="*/ 186 h 198"/>
                  <a:gd name="T86" fmla="*/ 10 w 169"/>
                  <a:gd name="T87"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98">
                    <a:moveTo>
                      <a:pt x="4" y="172"/>
                    </a:moveTo>
                    <a:lnTo>
                      <a:pt x="2" y="166"/>
                    </a:lnTo>
                    <a:lnTo>
                      <a:pt x="2" y="166"/>
                    </a:lnTo>
                    <a:lnTo>
                      <a:pt x="4" y="166"/>
                    </a:lnTo>
                    <a:lnTo>
                      <a:pt x="6" y="165"/>
                    </a:lnTo>
                    <a:lnTo>
                      <a:pt x="2" y="161"/>
                    </a:lnTo>
                    <a:lnTo>
                      <a:pt x="1" y="159"/>
                    </a:lnTo>
                    <a:lnTo>
                      <a:pt x="1" y="155"/>
                    </a:lnTo>
                    <a:lnTo>
                      <a:pt x="0" y="153"/>
                    </a:lnTo>
                    <a:lnTo>
                      <a:pt x="0" y="147"/>
                    </a:lnTo>
                    <a:lnTo>
                      <a:pt x="2" y="147"/>
                    </a:lnTo>
                    <a:lnTo>
                      <a:pt x="2" y="146"/>
                    </a:lnTo>
                    <a:lnTo>
                      <a:pt x="0" y="145"/>
                    </a:lnTo>
                    <a:lnTo>
                      <a:pt x="2" y="139"/>
                    </a:lnTo>
                    <a:lnTo>
                      <a:pt x="7" y="132"/>
                    </a:lnTo>
                    <a:lnTo>
                      <a:pt x="7" y="129"/>
                    </a:lnTo>
                    <a:lnTo>
                      <a:pt x="11" y="122"/>
                    </a:lnTo>
                    <a:lnTo>
                      <a:pt x="10" y="107"/>
                    </a:lnTo>
                    <a:lnTo>
                      <a:pt x="5" y="101"/>
                    </a:lnTo>
                    <a:lnTo>
                      <a:pt x="4" y="92"/>
                    </a:lnTo>
                    <a:lnTo>
                      <a:pt x="13" y="88"/>
                    </a:lnTo>
                    <a:lnTo>
                      <a:pt x="26" y="87"/>
                    </a:lnTo>
                    <a:lnTo>
                      <a:pt x="31" y="81"/>
                    </a:lnTo>
                    <a:lnTo>
                      <a:pt x="33" y="80"/>
                    </a:lnTo>
                    <a:lnTo>
                      <a:pt x="35" y="80"/>
                    </a:lnTo>
                    <a:lnTo>
                      <a:pt x="38" y="80"/>
                    </a:lnTo>
                    <a:lnTo>
                      <a:pt x="38" y="72"/>
                    </a:lnTo>
                    <a:lnTo>
                      <a:pt x="36" y="70"/>
                    </a:lnTo>
                    <a:lnTo>
                      <a:pt x="35" y="59"/>
                    </a:lnTo>
                    <a:lnTo>
                      <a:pt x="39" y="57"/>
                    </a:lnTo>
                    <a:lnTo>
                      <a:pt x="33" y="46"/>
                    </a:lnTo>
                    <a:lnTo>
                      <a:pt x="31" y="39"/>
                    </a:lnTo>
                    <a:lnTo>
                      <a:pt x="18" y="27"/>
                    </a:lnTo>
                    <a:lnTo>
                      <a:pt x="25" y="24"/>
                    </a:lnTo>
                    <a:lnTo>
                      <a:pt x="22" y="20"/>
                    </a:lnTo>
                    <a:lnTo>
                      <a:pt x="34" y="14"/>
                    </a:lnTo>
                    <a:lnTo>
                      <a:pt x="39" y="14"/>
                    </a:lnTo>
                    <a:lnTo>
                      <a:pt x="44" y="12"/>
                    </a:lnTo>
                    <a:lnTo>
                      <a:pt x="44" y="7"/>
                    </a:lnTo>
                    <a:lnTo>
                      <a:pt x="46" y="5"/>
                    </a:lnTo>
                    <a:lnTo>
                      <a:pt x="49" y="6"/>
                    </a:lnTo>
                    <a:lnTo>
                      <a:pt x="53" y="0"/>
                    </a:lnTo>
                    <a:lnTo>
                      <a:pt x="54" y="1"/>
                    </a:lnTo>
                    <a:lnTo>
                      <a:pt x="53" y="4"/>
                    </a:lnTo>
                    <a:lnTo>
                      <a:pt x="56" y="6"/>
                    </a:lnTo>
                    <a:lnTo>
                      <a:pt x="62" y="4"/>
                    </a:lnTo>
                    <a:lnTo>
                      <a:pt x="63" y="7"/>
                    </a:lnTo>
                    <a:lnTo>
                      <a:pt x="67" y="9"/>
                    </a:lnTo>
                    <a:lnTo>
                      <a:pt x="74" y="12"/>
                    </a:lnTo>
                    <a:lnTo>
                      <a:pt x="76" y="11"/>
                    </a:lnTo>
                    <a:lnTo>
                      <a:pt x="81" y="12"/>
                    </a:lnTo>
                    <a:lnTo>
                      <a:pt x="84" y="14"/>
                    </a:lnTo>
                    <a:lnTo>
                      <a:pt x="96" y="10"/>
                    </a:lnTo>
                    <a:lnTo>
                      <a:pt x="107" y="9"/>
                    </a:lnTo>
                    <a:lnTo>
                      <a:pt x="114" y="11"/>
                    </a:lnTo>
                    <a:lnTo>
                      <a:pt x="114" y="12"/>
                    </a:lnTo>
                    <a:lnTo>
                      <a:pt x="123" y="14"/>
                    </a:lnTo>
                    <a:lnTo>
                      <a:pt x="126" y="13"/>
                    </a:lnTo>
                    <a:lnTo>
                      <a:pt x="138" y="17"/>
                    </a:lnTo>
                    <a:lnTo>
                      <a:pt x="141" y="17"/>
                    </a:lnTo>
                    <a:lnTo>
                      <a:pt x="147" y="18"/>
                    </a:lnTo>
                    <a:lnTo>
                      <a:pt x="148" y="25"/>
                    </a:lnTo>
                    <a:lnTo>
                      <a:pt x="153" y="28"/>
                    </a:lnTo>
                    <a:lnTo>
                      <a:pt x="155" y="27"/>
                    </a:lnTo>
                    <a:lnTo>
                      <a:pt x="158" y="27"/>
                    </a:lnTo>
                    <a:lnTo>
                      <a:pt x="158" y="30"/>
                    </a:lnTo>
                    <a:lnTo>
                      <a:pt x="162" y="32"/>
                    </a:lnTo>
                    <a:lnTo>
                      <a:pt x="163" y="34"/>
                    </a:lnTo>
                    <a:lnTo>
                      <a:pt x="162" y="44"/>
                    </a:lnTo>
                    <a:lnTo>
                      <a:pt x="169" y="47"/>
                    </a:lnTo>
                    <a:lnTo>
                      <a:pt x="169" y="55"/>
                    </a:lnTo>
                    <a:lnTo>
                      <a:pt x="165" y="66"/>
                    </a:lnTo>
                    <a:lnTo>
                      <a:pt x="158" y="67"/>
                    </a:lnTo>
                    <a:lnTo>
                      <a:pt x="155" y="72"/>
                    </a:lnTo>
                    <a:lnTo>
                      <a:pt x="153" y="71"/>
                    </a:lnTo>
                    <a:lnTo>
                      <a:pt x="151" y="75"/>
                    </a:lnTo>
                    <a:lnTo>
                      <a:pt x="149" y="75"/>
                    </a:lnTo>
                    <a:lnTo>
                      <a:pt x="148" y="85"/>
                    </a:lnTo>
                    <a:lnTo>
                      <a:pt x="146" y="91"/>
                    </a:lnTo>
                    <a:lnTo>
                      <a:pt x="143" y="95"/>
                    </a:lnTo>
                    <a:lnTo>
                      <a:pt x="139" y="100"/>
                    </a:lnTo>
                    <a:lnTo>
                      <a:pt x="141" y="103"/>
                    </a:lnTo>
                    <a:lnTo>
                      <a:pt x="146" y="101"/>
                    </a:lnTo>
                    <a:lnTo>
                      <a:pt x="150" y="104"/>
                    </a:lnTo>
                    <a:lnTo>
                      <a:pt x="146" y="111"/>
                    </a:lnTo>
                    <a:lnTo>
                      <a:pt x="146" y="134"/>
                    </a:lnTo>
                    <a:lnTo>
                      <a:pt x="150" y="138"/>
                    </a:lnTo>
                    <a:lnTo>
                      <a:pt x="146" y="144"/>
                    </a:lnTo>
                    <a:lnTo>
                      <a:pt x="149" y="150"/>
                    </a:lnTo>
                    <a:lnTo>
                      <a:pt x="150" y="160"/>
                    </a:lnTo>
                    <a:lnTo>
                      <a:pt x="149" y="161"/>
                    </a:lnTo>
                    <a:lnTo>
                      <a:pt x="145" y="164"/>
                    </a:lnTo>
                    <a:lnTo>
                      <a:pt x="141" y="171"/>
                    </a:lnTo>
                    <a:lnTo>
                      <a:pt x="140" y="177"/>
                    </a:lnTo>
                    <a:lnTo>
                      <a:pt x="135" y="177"/>
                    </a:lnTo>
                    <a:lnTo>
                      <a:pt x="126" y="170"/>
                    </a:lnTo>
                    <a:lnTo>
                      <a:pt x="123" y="169"/>
                    </a:lnTo>
                    <a:lnTo>
                      <a:pt x="114" y="174"/>
                    </a:lnTo>
                    <a:lnTo>
                      <a:pt x="114" y="179"/>
                    </a:lnTo>
                    <a:lnTo>
                      <a:pt x="118" y="186"/>
                    </a:lnTo>
                    <a:lnTo>
                      <a:pt x="115" y="190"/>
                    </a:lnTo>
                    <a:lnTo>
                      <a:pt x="112" y="190"/>
                    </a:lnTo>
                    <a:lnTo>
                      <a:pt x="111" y="192"/>
                    </a:lnTo>
                    <a:lnTo>
                      <a:pt x="110" y="192"/>
                    </a:lnTo>
                    <a:lnTo>
                      <a:pt x="108" y="195"/>
                    </a:lnTo>
                    <a:lnTo>
                      <a:pt x="100" y="195"/>
                    </a:lnTo>
                    <a:lnTo>
                      <a:pt x="98" y="192"/>
                    </a:lnTo>
                    <a:lnTo>
                      <a:pt x="90" y="190"/>
                    </a:lnTo>
                    <a:lnTo>
                      <a:pt x="89" y="192"/>
                    </a:lnTo>
                    <a:lnTo>
                      <a:pt x="84" y="192"/>
                    </a:lnTo>
                    <a:lnTo>
                      <a:pt x="81" y="195"/>
                    </a:lnTo>
                    <a:lnTo>
                      <a:pt x="80" y="195"/>
                    </a:lnTo>
                    <a:lnTo>
                      <a:pt x="76" y="198"/>
                    </a:lnTo>
                    <a:lnTo>
                      <a:pt x="73" y="197"/>
                    </a:lnTo>
                    <a:lnTo>
                      <a:pt x="71" y="187"/>
                    </a:lnTo>
                    <a:lnTo>
                      <a:pt x="65" y="189"/>
                    </a:lnTo>
                    <a:lnTo>
                      <a:pt x="63" y="193"/>
                    </a:lnTo>
                    <a:lnTo>
                      <a:pt x="61" y="194"/>
                    </a:lnTo>
                    <a:lnTo>
                      <a:pt x="58" y="190"/>
                    </a:lnTo>
                    <a:lnTo>
                      <a:pt x="55" y="190"/>
                    </a:lnTo>
                    <a:lnTo>
                      <a:pt x="54" y="190"/>
                    </a:lnTo>
                    <a:lnTo>
                      <a:pt x="49" y="188"/>
                    </a:lnTo>
                    <a:lnTo>
                      <a:pt x="49" y="190"/>
                    </a:lnTo>
                    <a:lnTo>
                      <a:pt x="43" y="190"/>
                    </a:lnTo>
                    <a:lnTo>
                      <a:pt x="41" y="184"/>
                    </a:lnTo>
                    <a:lnTo>
                      <a:pt x="39" y="183"/>
                    </a:lnTo>
                    <a:lnTo>
                      <a:pt x="36" y="189"/>
                    </a:lnTo>
                    <a:lnTo>
                      <a:pt x="30" y="190"/>
                    </a:lnTo>
                    <a:lnTo>
                      <a:pt x="29" y="186"/>
                    </a:lnTo>
                    <a:lnTo>
                      <a:pt x="21" y="183"/>
                    </a:lnTo>
                    <a:lnTo>
                      <a:pt x="14" y="174"/>
                    </a:lnTo>
                    <a:lnTo>
                      <a:pt x="10" y="177"/>
                    </a:lnTo>
                    <a:lnTo>
                      <a:pt x="4"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 name="Freeform 107"/>
              <p:cNvSpPr>
                <a:spLocks/>
              </p:cNvSpPr>
              <p:nvPr/>
            </p:nvSpPr>
            <p:spPr bwMode="auto">
              <a:xfrm>
                <a:off x="4354513" y="3879850"/>
                <a:ext cx="268288" cy="314325"/>
              </a:xfrm>
              <a:custGeom>
                <a:avLst/>
                <a:gdLst>
                  <a:gd name="T0" fmla="*/ 2 w 169"/>
                  <a:gd name="T1" fmla="*/ 166 h 198"/>
                  <a:gd name="T2" fmla="*/ 2 w 169"/>
                  <a:gd name="T3" fmla="*/ 161 h 198"/>
                  <a:gd name="T4" fmla="*/ 0 w 169"/>
                  <a:gd name="T5" fmla="*/ 153 h 198"/>
                  <a:gd name="T6" fmla="*/ 2 w 169"/>
                  <a:gd name="T7" fmla="*/ 146 h 198"/>
                  <a:gd name="T8" fmla="*/ 7 w 169"/>
                  <a:gd name="T9" fmla="*/ 132 h 198"/>
                  <a:gd name="T10" fmla="*/ 10 w 169"/>
                  <a:gd name="T11" fmla="*/ 107 h 198"/>
                  <a:gd name="T12" fmla="*/ 13 w 169"/>
                  <a:gd name="T13" fmla="*/ 88 h 198"/>
                  <a:gd name="T14" fmla="*/ 33 w 169"/>
                  <a:gd name="T15" fmla="*/ 80 h 198"/>
                  <a:gd name="T16" fmla="*/ 38 w 169"/>
                  <a:gd name="T17" fmla="*/ 72 h 198"/>
                  <a:gd name="T18" fmla="*/ 39 w 169"/>
                  <a:gd name="T19" fmla="*/ 57 h 198"/>
                  <a:gd name="T20" fmla="*/ 18 w 169"/>
                  <a:gd name="T21" fmla="*/ 27 h 198"/>
                  <a:gd name="T22" fmla="*/ 34 w 169"/>
                  <a:gd name="T23" fmla="*/ 14 h 198"/>
                  <a:gd name="T24" fmla="*/ 44 w 169"/>
                  <a:gd name="T25" fmla="*/ 7 h 198"/>
                  <a:gd name="T26" fmla="*/ 53 w 169"/>
                  <a:gd name="T27" fmla="*/ 0 h 198"/>
                  <a:gd name="T28" fmla="*/ 56 w 169"/>
                  <a:gd name="T29" fmla="*/ 6 h 198"/>
                  <a:gd name="T30" fmla="*/ 67 w 169"/>
                  <a:gd name="T31" fmla="*/ 9 h 198"/>
                  <a:gd name="T32" fmla="*/ 81 w 169"/>
                  <a:gd name="T33" fmla="*/ 12 h 198"/>
                  <a:gd name="T34" fmla="*/ 107 w 169"/>
                  <a:gd name="T35" fmla="*/ 9 h 198"/>
                  <a:gd name="T36" fmla="*/ 123 w 169"/>
                  <a:gd name="T37" fmla="*/ 14 h 198"/>
                  <a:gd name="T38" fmla="*/ 141 w 169"/>
                  <a:gd name="T39" fmla="*/ 17 h 198"/>
                  <a:gd name="T40" fmla="*/ 153 w 169"/>
                  <a:gd name="T41" fmla="*/ 28 h 198"/>
                  <a:gd name="T42" fmla="*/ 158 w 169"/>
                  <a:gd name="T43" fmla="*/ 30 h 198"/>
                  <a:gd name="T44" fmla="*/ 162 w 169"/>
                  <a:gd name="T45" fmla="*/ 44 h 198"/>
                  <a:gd name="T46" fmla="*/ 165 w 169"/>
                  <a:gd name="T47" fmla="*/ 66 h 198"/>
                  <a:gd name="T48" fmla="*/ 153 w 169"/>
                  <a:gd name="T49" fmla="*/ 71 h 198"/>
                  <a:gd name="T50" fmla="*/ 148 w 169"/>
                  <a:gd name="T51" fmla="*/ 85 h 198"/>
                  <a:gd name="T52" fmla="*/ 139 w 169"/>
                  <a:gd name="T53" fmla="*/ 100 h 198"/>
                  <a:gd name="T54" fmla="*/ 150 w 169"/>
                  <a:gd name="T55" fmla="*/ 104 h 198"/>
                  <a:gd name="T56" fmla="*/ 150 w 169"/>
                  <a:gd name="T57" fmla="*/ 138 h 198"/>
                  <a:gd name="T58" fmla="*/ 150 w 169"/>
                  <a:gd name="T59" fmla="*/ 160 h 198"/>
                  <a:gd name="T60" fmla="*/ 141 w 169"/>
                  <a:gd name="T61" fmla="*/ 171 h 198"/>
                  <a:gd name="T62" fmla="*/ 126 w 169"/>
                  <a:gd name="T63" fmla="*/ 170 h 198"/>
                  <a:gd name="T64" fmla="*/ 114 w 169"/>
                  <a:gd name="T65" fmla="*/ 179 h 198"/>
                  <a:gd name="T66" fmla="*/ 112 w 169"/>
                  <a:gd name="T67" fmla="*/ 190 h 198"/>
                  <a:gd name="T68" fmla="*/ 108 w 169"/>
                  <a:gd name="T69" fmla="*/ 195 h 198"/>
                  <a:gd name="T70" fmla="*/ 90 w 169"/>
                  <a:gd name="T71" fmla="*/ 190 h 198"/>
                  <a:gd name="T72" fmla="*/ 81 w 169"/>
                  <a:gd name="T73" fmla="*/ 195 h 198"/>
                  <a:gd name="T74" fmla="*/ 73 w 169"/>
                  <a:gd name="T75" fmla="*/ 197 h 198"/>
                  <a:gd name="T76" fmla="*/ 63 w 169"/>
                  <a:gd name="T77" fmla="*/ 193 h 198"/>
                  <a:gd name="T78" fmla="*/ 55 w 169"/>
                  <a:gd name="T79" fmla="*/ 190 h 198"/>
                  <a:gd name="T80" fmla="*/ 49 w 169"/>
                  <a:gd name="T81" fmla="*/ 190 h 198"/>
                  <a:gd name="T82" fmla="*/ 39 w 169"/>
                  <a:gd name="T83" fmla="*/ 183 h 198"/>
                  <a:gd name="T84" fmla="*/ 29 w 169"/>
                  <a:gd name="T85" fmla="*/ 186 h 198"/>
                  <a:gd name="T86" fmla="*/ 10 w 169"/>
                  <a:gd name="T87"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98">
                    <a:moveTo>
                      <a:pt x="4" y="172"/>
                    </a:moveTo>
                    <a:lnTo>
                      <a:pt x="2" y="166"/>
                    </a:lnTo>
                    <a:lnTo>
                      <a:pt x="2" y="166"/>
                    </a:lnTo>
                    <a:lnTo>
                      <a:pt x="4" y="166"/>
                    </a:lnTo>
                    <a:lnTo>
                      <a:pt x="6" y="165"/>
                    </a:lnTo>
                    <a:lnTo>
                      <a:pt x="2" y="161"/>
                    </a:lnTo>
                    <a:lnTo>
                      <a:pt x="1" y="159"/>
                    </a:lnTo>
                    <a:lnTo>
                      <a:pt x="1" y="155"/>
                    </a:lnTo>
                    <a:lnTo>
                      <a:pt x="0" y="153"/>
                    </a:lnTo>
                    <a:lnTo>
                      <a:pt x="0" y="147"/>
                    </a:lnTo>
                    <a:lnTo>
                      <a:pt x="2" y="147"/>
                    </a:lnTo>
                    <a:lnTo>
                      <a:pt x="2" y="146"/>
                    </a:lnTo>
                    <a:lnTo>
                      <a:pt x="0" y="145"/>
                    </a:lnTo>
                    <a:lnTo>
                      <a:pt x="2" y="139"/>
                    </a:lnTo>
                    <a:lnTo>
                      <a:pt x="7" y="132"/>
                    </a:lnTo>
                    <a:lnTo>
                      <a:pt x="7" y="129"/>
                    </a:lnTo>
                    <a:lnTo>
                      <a:pt x="11" y="122"/>
                    </a:lnTo>
                    <a:lnTo>
                      <a:pt x="10" y="107"/>
                    </a:lnTo>
                    <a:lnTo>
                      <a:pt x="5" y="101"/>
                    </a:lnTo>
                    <a:lnTo>
                      <a:pt x="4" y="92"/>
                    </a:lnTo>
                    <a:lnTo>
                      <a:pt x="13" y="88"/>
                    </a:lnTo>
                    <a:lnTo>
                      <a:pt x="26" y="87"/>
                    </a:lnTo>
                    <a:lnTo>
                      <a:pt x="31" y="81"/>
                    </a:lnTo>
                    <a:lnTo>
                      <a:pt x="33" y="80"/>
                    </a:lnTo>
                    <a:lnTo>
                      <a:pt x="35" y="80"/>
                    </a:lnTo>
                    <a:lnTo>
                      <a:pt x="38" y="80"/>
                    </a:lnTo>
                    <a:lnTo>
                      <a:pt x="38" y="72"/>
                    </a:lnTo>
                    <a:lnTo>
                      <a:pt x="36" y="70"/>
                    </a:lnTo>
                    <a:lnTo>
                      <a:pt x="35" y="59"/>
                    </a:lnTo>
                    <a:lnTo>
                      <a:pt x="39" y="57"/>
                    </a:lnTo>
                    <a:lnTo>
                      <a:pt x="33" y="46"/>
                    </a:lnTo>
                    <a:lnTo>
                      <a:pt x="31" y="39"/>
                    </a:lnTo>
                    <a:lnTo>
                      <a:pt x="18" y="27"/>
                    </a:lnTo>
                    <a:lnTo>
                      <a:pt x="25" y="24"/>
                    </a:lnTo>
                    <a:lnTo>
                      <a:pt x="22" y="20"/>
                    </a:lnTo>
                    <a:lnTo>
                      <a:pt x="34" y="14"/>
                    </a:lnTo>
                    <a:lnTo>
                      <a:pt x="39" y="14"/>
                    </a:lnTo>
                    <a:lnTo>
                      <a:pt x="44" y="12"/>
                    </a:lnTo>
                    <a:lnTo>
                      <a:pt x="44" y="7"/>
                    </a:lnTo>
                    <a:lnTo>
                      <a:pt x="46" y="5"/>
                    </a:lnTo>
                    <a:lnTo>
                      <a:pt x="49" y="6"/>
                    </a:lnTo>
                    <a:lnTo>
                      <a:pt x="53" y="0"/>
                    </a:lnTo>
                    <a:lnTo>
                      <a:pt x="54" y="1"/>
                    </a:lnTo>
                    <a:lnTo>
                      <a:pt x="53" y="4"/>
                    </a:lnTo>
                    <a:lnTo>
                      <a:pt x="56" y="6"/>
                    </a:lnTo>
                    <a:lnTo>
                      <a:pt x="62" y="4"/>
                    </a:lnTo>
                    <a:lnTo>
                      <a:pt x="63" y="7"/>
                    </a:lnTo>
                    <a:lnTo>
                      <a:pt x="67" y="9"/>
                    </a:lnTo>
                    <a:lnTo>
                      <a:pt x="74" y="12"/>
                    </a:lnTo>
                    <a:lnTo>
                      <a:pt x="76" y="11"/>
                    </a:lnTo>
                    <a:lnTo>
                      <a:pt x="81" y="12"/>
                    </a:lnTo>
                    <a:lnTo>
                      <a:pt x="84" y="14"/>
                    </a:lnTo>
                    <a:lnTo>
                      <a:pt x="96" y="10"/>
                    </a:lnTo>
                    <a:lnTo>
                      <a:pt x="107" y="9"/>
                    </a:lnTo>
                    <a:lnTo>
                      <a:pt x="114" y="11"/>
                    </a:lnTo>
                    <a:lnTo>
                      <a:pt x="114" y="12"/>
                    </a:lnTo>
                    <a:lnTo>
                      <a:pt x="123" y="14"/>
                    </a:lnTo>
                    <a:lnTo>
                      <a:pt x="126" y="13"/>
                    </a:lnTo>
                    <a:lnTo>
                      <a:pt x="138" y="17"/>
                    </a:lnTo>
                    <a:lnTo>
                      <a:pt x="141" y="17"/>
                    </a:lnTo>
                    <a:lnTo>
                      <a:pt x="147" y="18"/>
                    </a:lnTo>
                    <a:lnTo>
                      <a:pt x="148" y="25"/>
                    </a:lnTo>
                    <a:lnTo>
                      <a:pt x="153" y="28"/>
                    </a:lnTo>
                    <a:lnTo>
                      <a:pt x="155" y="27"/>
                    </a:lnTo>
                    <a:lnTo>
                      <a:pt x="158" y="27"/>
                    </a:lnTo>
                    <a:lnTo>
                      <a:pt x="158" y="30"/>
                    </a:lnTo>
                    <a:lnTo>
                      <a:pt x="162" y="32"/>
                    </a:lnTo>
                    <a:lnTo>
                      <a:pt x="163" y="34"/>
                    </a:lnTo>
                    <a:lnTo>
                      <a:pt x="162" y="44"/>
                    </a:lnTo>
                    <a:lnTo>
                      <a:pt x="169" y="47"/>
                    </a:lnTo>
                    <a:lnTo>
                      <a:pt x="169" y="55"/>
                    </a:lnTo>
                    <a:lnTo>
                      <a:pt x="165" y="66"/>
                    </a:lnTo>
                    <a:lnTo>
                      <a:pt x="158" y="67"/>
                    </a:lnTo>
                    <a:lnTo>
                      <a:pt x="155" y="72"/>
                    </a:lnTo>
                    <a:lnTo>
                      <a:pt x="153" y="71"/>
                    </a:lnTo>
                    <a:lnTo>
                      <a:pt x="151" y="75"/>
                    </a:lnTo>
                    <a:lnTo>
                      <a:pt x="149" y="75"/>
                    </a:lnTo>
                    <a:lnTo>
                      <a:pt x="148" y="85"/>
                    </a:lnTo>
                    <a:lnTo>
                      <a:pt x="146" y="91"/>
                    </a:lnTo>
                    <a:lnTo>
                      <a:pt x="143" y="95"/>
                    </a:lnTo>
                    <a:lnTo>
                      <a:pt x="139" y="100"/>
                    </a:lnTo>
                    <a:lnTo>
                      <a:pt x="141" y="103"/>
                    </a:lnTo>
                    <a:lnTo>
                      <a:pt x="146" y="101"/>
                    </a:lnTo>
                    <a:lnTo>
                      <a:pt x="150" y="104"/>
                    </a:lnTo>
                    <a:lnTo>
                      <a:pt x="146" y="111"/>
                    </a:lnTo>
                    <a:lnTo>
                      <a:pt x="146" y="134"/>
                    </a:lnTo>
                    <a:lnTo>
                      <a:pt x="150" y="138"/>
                    </a:lnTo>
                    <a:lnTo>
                      <a:pt x="146" y="144"/>
                    </a:lnTo>
                    <a:lnTo>
                      <a:pt x="149" y="150"/>
                    </a:lnTo>
                    <a:lnTo>
                      <a:pt x="150" y="160"/>
                    </a:lnTo>
                    <a:lnTo>
                      <a:pt x="149" y="161"/>
                    </a:lnTo>
                    <a:lnTo>
                      <a:pt x="145" y="164"/>
                    </a:lnTo>
                    <a:lnTo>
                      <a:pt x="141" y="171"/>
                    </a:lnTo>
                    <a:lnTo>
                      <a:pt x="140" y="177"/>
                    </a:lnTo>
                    <a:lnTo>
                      <a:pt x="135" y="177"/>
                    </a:lnTo>
                    <a:lnTo>
                      <a:pt x="126" y="170"/>
                    </a:lnTo>
                    <a:lnTo>
                      <a:pt x="123" y="169"/>
                    </a:lnTo>
                    <a:lnTo>
                      <a:pt x="114" y="174"/>
                    </a:lnTo>
                    <a:lnTo>
                      <a:pt x="114" y="179"/>
                    </a:lnTo>
                    <a:lnTo>
                      <a:pt x="118" y="186"/>
                    </a:lnTo>
                    <a:lnTo>
                      <a:pt x="115" y="190"/>
                    </a:lnTo>
                    <a:lnTo>
                      <a:pt x="112" y="190"/>
                    </a:lnTo>
                    <a:lnTo>
                      <a:pt x="111" y="192"/>
                    </a:lnTo>
                    <a:lnTo>
                      <a:pt x="110" y="192"/>
                    </a:lnTo>
                    <a:lnTo>
                      <a:pt x="108" y="195"/>
                    </a:lnTo>
                    <a:lnTo>
                      <a:pt x="100" y="195"/>
                    </a:lnTo>
                    <a:lnTo>
                      <a:pt x="98" y="192"/>
                    </a:lnTo>
                    <a:lnTo>
                      <a:pt x="90" y="190"/>
                    </a:lnTo>
                    <a:lnTo>
                      <a:pt x="89" y="192"/>
                    </a:lnTo>
                    <a:lnTo>
                      <a:pt x="84" y="192"/>
                    </a:lnTo>
                    <a:lnTo>
                      <a:pt x="81" y="195"/>
                    </a:lnTo>
                    <a:lnTo>
                      <a:pt x="80" y="195"/>
                    </a:lnTo>
                    <a:lnTo>
                      <a:pt x="76" y="198"/>
                    </a:lnTo>
                    <a:lnTo>
                      <a:pt x="73" y="197"/>
                    </a:lnTo>
                    <a:lnTo>
                      <a:pt x="71" y="187"/>
                    </a:lnTo>
                    <a:lnTo>
                      <a:pt x="65" y="189"/>
                    </a:lnTo>
                    <a:lnTo>
                      <a:pt x="63" y="193"/>
                    </a:lnTo>
                    <a:lnTo>
                      <a:pt x="61" y="194"/>
                    </a:lnTo>
                    <a:lnTo>
                      <a:pt x="58" y="190"/>
                    </a:lnTo>
                    <a:lnTo>
                      <a:pt x="55" y="190"/>
                    </a:lnTo>
                    <a:lnTo>
                      <a:pt x="54" y="190"/>
                    </a:lnTo>
                    <a:lnTo>
                      <a:pt x="49" y="188"/>
                    </a:lnTo>
                    <a:lnTo>
                      <a:pt x="49" y="190"/>
                    </a:lnTo>
                    <a:lnTo>
                      <a:pt x="43" y="190"/>
                    </a:lnTo>
                    <a:lnTo>
                      <a:pt x="41" y="184"/>
                    </a:lnTo>
                    <a:lnTo>
                      <a:pt x="39" y="183"/>
                    </a:lnTo>
                    <a:lnTo>
                      <a:pt x="36" y="189"/>
                    </a:lnTo>
                    <a:lnTo>
                      <a:pt x="30" y="190"/>
                    </a:lnTo>
                    <a:lnTo>
                      <a:pt x="29" y="186"/>
                    </a:lnTo>
                    <a:lnTo>
                      <a:pt x="21" y="183"/>
                    </a:lnTo>
                    <a:lnTo>
                      <a:pt x="14" y="174"/>
                    </a:lnTo>
                    <a:lnTo>
                      <a:pt x="10" y="177"/>
                    </a:lnTo>
                    <a:lnTo>
                      <a:pt x="4" y="172"/>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 name="Freeform 108"/>
              <p:cNvSpPr>
                <a:spLocks/>
              </p:cNvSpPr>
              <p:nvPr/>
            </p:nvSpPr>
            <p:spPr bwMode="auto">
              <a:xfrm>
                <a:off x="4206876" y="4232275"/>
                <a:ext cx="15875" cy="6350"/>
              </a:xfrm>
              <a:custGeom>
                <a:avLst/>
                <a:gdLst>
                  <a:gd name="T0" fmla="*/ 0 w 10"/>
                  <a:gd name="T1" fmla="*/ 3 h 4"/>
                  <a:gd name="T2" fmla="*/ 1 w 10"/>
                  <a:gd name="T3" fmla="*/ 0 h 4"/>
                  <a:gd name="T4" fmla="*/ 10 w 10"/>
                  <a:gd name="T5" fmla="*/ 2 h 4"/>
                  <a:gd name="T6" fmla="*/ 10 w 10"/>
                  <a:gd name="T7" fmla="*/ 4 h 4"/>
                  <a:gd name="T8" fmla="*/ 0 w 10"/>
                  <a:gd name="T9" fmla="*/ 3 h 4"/>
                </a:gdLst>
                <a:ahLst/>
                <a:cxnLst>
                  <a:cxn ang="0">
                    <a:pos x="T0" y="T1"/>
                  </a:cxn>
                  <a:cxn ang="0">
                    <a:pos x="T2" y="T3"/>
                  </a:cxn>
                  <a:cxn ang="0">
                    <a:pos x="T4" y="T5"/>
                  </a:cxn>
                  <a:cxn ang="0">
                    <a:pos x="T6" y="T7"/>
                  </a:cxn>
                  <a:cxn ang="0">
                    <a:pos x="T8" y="T9"/>
                  </a:cxn>
                </a:cxnLst>
                <a:rect l="0" t="0" r="r" b="b"/>
                <a:pathLst>
                  <a:path w="10" h="4">
                    <a:moveTo>
                      <a:pt x="0" y="3"/>
                    </a:moveTo>
                    <a:lnTo>
                      <a:pt x="1" y="0"/>
                    </a:lnTo>
                    <a:lnTo>
                      <a:pt x="10" y="2"/>
                    </a:lnTo>
                    <a:lnTo>
                      <a:pt x="10" y="4"/>
                    </a:lnTo>
                    <a:lnTo>
                      <a:pt x="0" y="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 name="Freeform 109"/>
              <p:cNvSpPr>
                <a:spLocks/>
              </p:cNvSpPr>
              <p:nvPr/>
            </p:nvSpPr>
            <p:spPr bwMode="auto">
              <a:xfrm>
                <a:off x="4206876" y="4232275"/>
                <a:ext cx="15875" cy="6350"/>
              </a:xfrm>
              <a:custGeom>
                <a:avLst/>
                <a:gdLst>
                  <a:gd name="T0" fmla="*/ 0 w 10"/>
                  <a:gd name="T1" fmla="*/ 3 h 4"/>
                  <a:gd name="T2" fmla="*/ 1 w 10"/>
                  <a:gd name="T3" fmla="*/ 0 h 4"/>
                  <a:gd name="T4" fmla="*/ 10 w 10"/>
                  <a:gd name="T5" fmla="*/ 2 h 4"/>
                  <a:gd name="T6" fmla="*/ 10 w 10"/>
                  <a:gd name="T7" fmla="*/ 4 h 4"/>
                  <a:gd name="T8" fmla="*/ 0 w 10"/>
                  <a:gd name="T9" fmla="*/ 3 h 4"/>
                </a:gdLst>
                <a:ahLst/>
                <a:cxnLst>
                  <a:cxn ang="0">
                    <a:pos x="T0" y="T1"/>
                  </a:cxn>
                  <a:cxn ang="0">
                    <a:pos x="T2" y="T3"/>
                  </a:cxn>
                  <a:cxn ang="0">
                    <a:pos x="T4" y="T5"/>
                  </a:cxn>
                  <a:cxn ang="0">
                    <a:pos x="T6" y="T7"/>
                  </a:cxn>
                  <a:cxn ang="0">
                    <a:pos x="T8" y="T9"/>
                  </a:cxn>
                </a:cxnLst>
                <a:rect l="0" t="0" r="r" b="b"/>
                <a:pathLst>
                  <a:path w="10" h="4">
                    <a:moveTo>
                      <a:pt x="0" y="3"/>
                    </a:moveTo>
                    <a:lnTo>
                      <a:pt x="1" y="0"/>
                    </a:lnTo>
                    <a:lnTo>
                      <a:pt x="10" y="2"/>
                    </a:lnTo>
                    <a:lnTo>
                      <a:pt x="10" y="4"/>
                    </a:lnTo>
                    <a:lnTo>
                      <a:pt x="0" y="3"/>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 name="Freeform 110"/>
              <p:cNvSpPr>
                <a:spLocks/>
              </p:cNvSpPr>
              <p:nvPr/>
            </p:nvSpPr>
            <p:spPr bwMode="auto">
              <a:xfrm>
                <a:off x="4206876" y="4232275"/>
                <a:ext cx="15875" cy="6350"/>
              </a:xfrm>
              <a:custGeom>
                <a:avLst/>
                <a:gdLst>
                  <a:gd name="T0" fmla="*/ 0 w 10"/>
                  <a:gd name="T1" fmla="*/ 3 h 4"/>
                  <a:gd name="T2" fmla="*/ 1 w 10"/>
                  <a:gd name="T3" fmla="*/ 0 h 4"/>
                  <a:gd name="T4" fmla="*/ 10 w 10"/>
                  <a:gd name="T5" fmla="*/ 2 h 4"/>
                  <a:gd name="T6" fmla="*/ 10 w 10"/>
                  <a:gd name="T7" fmla="*/ 4 h 4"/>
                  <a:gd name="T8" fmla="*/ 0 w 10"/>
                  <a:gd name="T9" fmla="*/ 3 h 4"/>
                </a:gdLst>
                <a:ahLst/>
                <a:cxnLst>
                  <a:cxn ang="0">
                    <a:pos x="T0" y="T1"/>
                  </a:cxn>
                  <a:cxn ang="0">
                    <a:pos x="T2" y="T3"/>
                  </a:cxn>
                  <a:cxn ang="0">
                    <a:pos x="T4" y="T5"/>
                  </a:cxn>
                  <a:cxn ang="0">
                    <a:pos x="T6" y="T7"/>
                  </a:cxn>
                  <a:cxn ang="0">
                    <a:pos x="T8" y="T9"/>
                  </a:cxn>
                </a:cxnLst>
                <a:rect l="0" t="0" r="r" b="b"/>
                <a:pathLst>
                  <a:path w="10" h="4">
                    <a:moveTo>
                      <a:pt x="0" y="3"/>
                    </a:moveTo>
                    <a:lnTo>
                      <a:pt x="1" y="0"/>
                    </a:lnTo>
                    <a:lnTo>
                      <a:pt x="10" y="2"/>
                    </a:lnTo>
                    <a:lnTo>
                      <a:pt x="10" y="4"/>
                    </a:lnTo>
                    <a:lnTo>
                      <a:pt x="0" y="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 name="Freeform 111"/>
              <p:cNvSpPr>
                <a:spLocks/>
              </p:cNvSpPr>
              <p:nvPr/>
            </p:nvSpPr>
            <p:spPr bwMode="auto">
              <a:xfrm>
                <a:off x="4206876" y="4232275"/>
                <a:ext cx="15875" cy="6350"/>
              </a:xfrm>
              <a:custGeom>
                <a:avLst/>
                <a:gdLst>
                  <a:gd name="T0" fmla="*/ 0 w 10"/>
                  <a:gd name="T1" fmla="*/ 3 h 4"/>
                  <a:gd name="T2" fmla="*/ 1 w 10"/>
                  <a:gd name="T3" fmla="*/ 0 h 4"/>
                  <a:gd name="T4" fmla="*/ 10 w 10"/>
                  <a:gd name="T5" fmla="*/ 2 h 4"/>
                  <a:gd name="T6" fmla="*/ 10 w 10"/>
                  <a:gd name="T7" fmla="*/ 4 h 4"/>
                  <a:gd name="T8" fmla="*/ 0 w 10"/>
                  <a:gd name="T9" fmla="*/ 3 h 4"/>
                </a:gdLst>
                <a:ahLst/>
                <a:cxnLst>
                  <a:cxn ang="0">
                    <a:pos x="T0" y="T1"/>
                  </a:cxn>
                  <a:cxn ang="0">
                    <a:pos x="T2" y="T3"/>
                  </a:cxn>
                  <a:cxn ang="0">
                    <a:pos x="T4" y="T5"/>
                  </a:cxn>
                  <a:cxn ang="0">
                    <a:pos x="T6" y="T7"/>
                  </a:cxn>
                  <a:cxn ang="0">
                    <a:pos x="T8" y="T9"/>
                  </a:cxn>
                </a:cxnLst>
                <a:rect l="0" t="0" r="r" b="b"/>
                <a:pathLst>
                  <a:path w="10" h="4">
                    <a:moveTo>
                      <a:pt x="0" y="3"/>
                    </a:moveTo>
                    <a:lnTo>
                      <a:pt x="1" y="0"/>
                    </a:lnTo>
                    <a:lnTo>
                      <a:pt x="10" y="2"/>
                    </a:lnTo>
                    <a:lnTo>
                      <a:pt x="10" y="4"/>
                    </a:lnTo>
                    <a:lnTo>
                      <a:pt x="0" y="3"/>
                    </a:lnTo>
                    <a:close/>
                  </a:path>
                </a:pathLst>
              </a:custGeom>
              <a:noFill/>
              <a:ln w="158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 name="Freeform 112"/>
              <p:cNvSpPr>
                <a:spLocks/>
              </p:cNvSpPr>
              <p:nvPr/>
            </p:nvSpPr>
            <p:spPr bwMode="auto">
              <a:xfrm>
                <a:off x="4151313" y="3482975"/>
                <a:ext cx="608013" cy="550862"/>
              </a:xfrm>
              <a:custGeom>
                <a:avLst/>
                <a:gdLst>
                  <a:gd name="T0" fmla="*/ 2 w 383"/>
                  <a:gd name="T1" fmla="*/ 264 h 347"/>
                  <a:gd name="T2" fmla="*/ 30 w 383"/>
                  <a:gd name="T3" fmla="*/ 231 h 347"/>
                  <a:gd name="T4" fmla="*/ 76 w 383"/>
                  <a:gd name="T5" fmla="*/ 209 h 347"/>
                  <a:gd name="T6" fmla="*/ 93 w 383"/>
                  <a:gd name="T7" fmla="*/ 164 h 347"/>
                  <a:gd name="T8" fmla="*/ 106 w 383"/>
                  <a:gd name="T9" fmla="*/ 106 h 347"/>
                  <a:gd name="T10" fmla="*/ 166 w 383"/>
                  <a:gd name="T11" fmla="*/ 50 h 347"/>
                  <a:gd name="T12" fmla="*/ 190 w 383"/>
                  <a:gd name="T13" fmla="*/ 0 h 347"/>
                  <a:gd name="T14" fmla="*/ 197 w 383"/>
                  <a:gd name="T15" fmla="*/ 28 h 347"/>
                  <a:gd name="T16" fmla="*/ 222 w 383"/>
                  <a:gd name="T17" fmla="*/ 40 h 347"/>
                  <a:gd name="T18" fmla="*/ 224 w 383"/>
                  <a:gd name="T19" fmla="*/ 64 h 347"/>
                  <a:gd name="T20" fmla="*/ 222 w 383"/>
                  <a:gd name="T21" fmla="*/ 75 h 347"/>
                  <a:gd name="T22" fmla="*/ 229 w 383"/>
                  <a:gd name="T23" fmla="*/ 94 h 347"/>
                  <a:gd name="T24" fmla="*/ 240 w 383"/>
                  <a:gd name="T25" fmla="*/ 104 h 347"/>
                  <a:gd name="T26" fmla="*/ 263 w 383"/>
                  <a:gd name="T27" fmla="*/ 97 h 347"/>
                  <a:gd name="T28" fmla="*/ 277 w 383"/>
                  <a:gd name="T29" fmla="*/ 110 h 347"/>
                  <a:gd name="T30" fmla="*/ 280 w 383"/>
                  <a:gd name="T31" fmla="*/ 127 h 347"/>
                  <a:gd name="T32" fmla="*/ 294 w 383"/>
                  <a:gd name="T33" fmla="*/ 143 h 347"/>
                  <a:gd name="T34" fmla="*/ 306 w 383"/>
                  <a:gd name="T35" fmla="*/ 166 h 347"/>
                  <a:gd name="T36" fmla="*/ 315 w 383"/>
                  <a:gd name="T37" fmla="*/ 181 h 347"/>
                  <a:gd name="T38" fmla="*/ 339 w 383"/>
                  <a:gd name="T39" fmla="*/ 189 h 347"/>
                  <a:gd name="T40" fmla="*/ 355 w 383"/>
                  <a:gd name="T41" fmla="*/ 218 h 347"/>
                  <a:gd name="T42" fmla="*/ 370 w 383"/>
                  <a:gd name="T43" fmla="*/ 234 h 347"/>
                  <a:gd name="T44" fmla="*/ 383 w 383"/>
                  <a:gd name="T45" fmla="*/ 257 h 347"/>
                  <a:gd name="T46" fmla="*/ 366 w 383"/>
                  <a:gd name="T47" fmla="*/ 282 h 347"/>
                  <a:gd name="T48" fmla="*/ 357 w 383"/>
                  <a:gd name="T49" fmla="*/ 303 h 347"/>
                  <a:gd name="T50" fmla="*/ 340 w 383"/>
                  <a:gd name="T51" fmla="*/ 321 h 347"/>
                  <a:gd name="T52" fmla="*/ 324 w 383"/>
                  <a:gd name="T53" fmla="*/ 339 h 347"/>
                  <a:gd name="T54" fmla="*/ 298 w 383"/>
                  <a:gd name="T55" fmla="*/ 332 h 347"/>
                  <a:gd name="T56" fmla="*/ 283 w 383"/>
                  <a:gd name="T57" fmla="*/ 321 h 347"/>
                  <a:gd name="T58" fmla="*/ 297 w 383"/>
                  <a:gd name="T59" fmla="*/ 297 h 347"/>
                  <a:gd name="T60" fmla="*/ 286 w 383"/>
                  <a:gd name="T61" fmla="*/ 280 h 347"/>
                  <a:gd name="T62" fmla="*/ 276 w 383"/>
                  <a:gd name="T63" fmla="*/ 274 h 347"/>
                  <a:gd name="T64" fmla="*/ 254 w 383"/>
                  <a:gd name="T65" fmla="*/ 262 h 347"/>
                  <a:gd name="T66" fmla="*/ 235 w 383"/>
                  <a:gd name="T67" fmla="*/ 259 h 347"/>
                  <a:gd name="T68" fmla="*/ 204 w 383"/>
                  <a:gd name="T69" fmla="*/ 261 h 347"/>
                  <a:gd name="T70" fmla="*/ 190 w 383"/>
                  <a:gd name="T71" fmla="*/ 254 h 347"/>
                  <a:gd name="T72" fmla="*/ 180 w 383"/>
                  <a:gd name="T73" fmla="*/ 250 h 347"/>
                  <a:gd name="T74" fmla="*/ 172 w 383"/>
                  <a:gd name="T75" fmla="*/ 262 h 347"/>
                  <a:gd name="T76" fmla="*/ 153 w 383"/>
                  <a:gd name="T77" fmla="*/ 273 h 347"/>
                  <a:gd name="T78" fmla="*/ 167 w 383"/>
                  <a:gd name="T79" fmla="*/ 307 h 347"/>
                  <a:gd name="T80" fmla="*/ 166 w 383"/>
                  <a:gd name="T81" fmla="*/ 330 h 347"/>
                  <a:gd name="T82" fmla="*/ 153 w 383"/>
                  <a:gd name="T83" fmla="*/ 337 h 347"/>
                  <a:gd name="T84" fmla="*/ 124 w 383"/>
                  <a:gd name="T85" fmla="*/ 339 h 347"/>
                  <a:gd name="T86" fmla="*/ 109 w 383"/>
                  <a:gd name="T87" fmla="*/ 346 h 347"/>
                  <a:gd name="T88" fmla="*/ 103 w 383"/>
                  <a:gd name="T89" fmla="*/ 319 h 347"/>
                  <a:gd name="T90" fmla="*/ 95 w 383"/>
                  <a:gd name="T91" fmla="*/ 311 h 347"/>
                  <a:gd name="T92" fmla="*/ 79 w 383"/>
                  <a:gd name="T93" fmla="*/ 306 h 347"/>
                  <a:gd name="T94" fmla="*/ 52 w 383"/>
                  <a:gd name="T95" fmla="*/ 308 h 347"/>
                  <a:gd name="T96" fmla="*/ 24 w 383"/>
                  <a:gd name="T97" fmla="*/ 2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3" h="347">
                    <a:moveTo>
                      <a:pt x="24" y="292"/>
                    </a:moveTo>
                    <a:lnTo>
                      <a:pt x="0" y="289"/>
                    </a:lnTo>
                    <a:lnTo>
                      <a:pt x="0" y="278"/>
                    </a:lnTo>
                    <a:lnTo>
                      <a:pt x="2" y="264"/>
                    </a:lnTo>
                    <a:lnTo>
                      <a:pt x="10" y="257"/>
                    </a:lnTo>
                    <a:lnTo>
                      <a:pt x="17" y="242"/>
                    </a:lnTo>
                    <a:lnTo>
                      <a:pt x="24" y="237"/>
                    </a:lnTo>
                    <a:lnTo>
                      <a:pt x="30" y="231"/>
                    </a:lnTo>
                    <a:lnTo>
                      <a:pt x="43" y="224"/>
                    </a:lnTo>
                    <a:lnTo>
                      <a:pt x="60" y="221"/>
                    </a:lnTo>
                    <a:lnTo>
                      <a:pt x="69" y="216"/>
                    </a:lnTo>
                    <a:lnTo>
                      <a:pt x="76" y="209"/>
                    </a:lnTo>
                    <a:lnTo>
                      <a:pt x="78" y="203"/>
                    </a:lnTo>
                    <a:lnTo>
                      <a:pt x="79" y="190"/>
                    </a:lnTo>
                    <a:lnTo>
                      <a:pt x="81" y="182"/>
                    </a:lnTo>
                    <a:lnTo>
                      <a:pt x="93" y="164"/>
                    </a:lnTo>
                    <a:lnTo>
                      <a:pt x="92" y="143"/>
                    </a:lnTo>
                    <a:lnTo>
                      <a:pt x="95" y="130"/>
                    </a:lnTo>
                    <a:lnTo>
                      <a:pt x="103" y="111"/>
                    </a:lnTo>
                    <a:lnTo>
                      <a:pt x="106" y="106"/>
                    </a:lnTo>
                    <a:lnTo>
                      <a:pt x="113" y="99"/>
                    </a:lnTo>
                    <a:lnTo>
                      <a:pt x="140" y="90"/>
                    </a:lnTo>
                    <a:lnTo>
                      <a:pt x="148" y="83"/>
                    </a:lnTo>
                    <a:lnTo>
                      <a:pt x="166" y="50"/>
                    </a:lnTo>
                    <a:lnTo>
                      <a:pt x="166" y="42"/>
                    </a:lnTo>
                    <a:lnTo>
                      <a:pt x="170" y="36"/>
                    </a:lnTo>
                    <a:lnTo>
                      <a:pt x="181" y="20"/>
                    </a:lnTo>
                    <a:lnTo>
                      <a:pt x="190" y="0"/>
                    </a:lnTo>
                    <a:lnTo>
                      <a:pt x="195" y="2"/>
                    </a:lnTo>
                    <a:lnTo>
                      <a:pt x="200" y="11"/>
                    </a:lnTo>
                    <a:lnTo>
                      <a:pt x="197" y="18"/>
                    </a:lnTo>
                    <a:lnTo>
                      <a:pt x="197" y="28"/>
                    </a:lnTo>
                    <a:lnTo>
                      <a:pt x="205" y="34"/>
                    </a:lnTo>
                    <a:lnTo>
                      <a:pt x="215" y="40"/>
                    </a:lnTo>
                    <a:lnTo>
                      <a:pt x="218" y="39"/>
                    </a:lnTo>
                    <a:lnTo>
                      <a:pt x="222" y="40"/>
                    </a:lnTo>
                    <a:lnTo>
                      <a:pt x="224" y="48"/>
                    </a:lnTo>
                    <a:lnTo>
                      <a:pt x="225" y="52"/>
                    </a:lnTo>
                    <a:lnTo>
                      <a:pt x="223" y="58"/>
                    </a:lnTo>
                    <a:lnTo>
                      <a:pt x="224" y="64"/>
                    </a:lnTo>
                    <a:lnTo>
                      <a:pt x="227" y="64"/>
                    </a:lnTo>
                    <a:lnTo>
                      <a:pt x="234" y="64"/>
                    </a:lnTo>
                    <a:lnTo>
                      <a:pt x="234" y="66"/>
                    </a:lnTo>
                    <a:lnTo>
                      <a:pt x="222" y="75"/>
                    </a:lnTo>
                    <a:lnTo>
                      <a:pt x="222" y="81"/>
                    </a:lnTo>
                    <a:lnTo>
                      <a:pt x="226" y="83"/>
                    </a:lnTo>
                    <a:lnTo>
                      <a:pt x="225" y="91"/>
                    </a:lnTo>
                    <a:lnTo>
                      <a:pt x="229" y="94"/>
                    </a:lnTo>
                    <a:lnTo>
                      <a:pt x="232" y="103"/>
                    </a:lnTo>
                    <a:lnTo>
                      <a:pt x="234" y="106"/>
                    </a:lnTo>
                    <a:lnTo>
                      <a:pt x="235" y="107"/>
                    </a:lnTo>
                    <a:lnTo>
                      <a:pt x="240" y="104"/>
                    </a:lnTo>
                    <a:lnTo>
                      <a:pt x="244" y="101"/>
                    </a:lnTo>
                    <a:lnTo>
                      <a:pt x="251" y="98"/>
                    </a:lnTo>
                    <a:lnTo>
                      <a:pt x="255" y="95"/>
                    </a:lnTo>
                    <a:lnTo>
                      <a:pt x="263" y="97"/>
                    </a:lnTo>
                    <a:lnTo>
                      <a:pt x="266" y="101"/>
                    </a:lnTo>
                    <a:lnTo>
                      <a:pt x="269" y="101"/>
                    </a:lnTo>
                    <a:lnTo>
                      <a:pt x="274" y="109"/>
                    </a:lnTo>
                    <a:lnTo>
                      <a:pt x="277" y="110"/>
                    </a:lnTo>
                    <a:lnTo>
                      <a:pt x="279" y="119"/>
                    </a:lnTo>
                    <a:lnTo>
                      <a:pt x="280" y="119"/>
                    </a:lnTo>
                    <a:lnTo>
                      <a:pt x="282" y="126"/>
                    </a:lnTo>
                    <a:lnTo>
                      <a:pt x="280" y="127"/>
                    </a:lnTo>
                    <a:lnTo>
                      <a:pt x="283" y="131"/>
                    </a:lnTo>
                    <a:lnTo>
                      <a:pt x="285" y="131"/>
                    </a:lnTo>
                    <a:lnTo>
                      <a:pt x="293" y="139"/>
                    </a:lnTo>
                    <a:lnTo>
                      <a:pt x="294" y="143"/>
                    </a:lnTo>
                    <a:lnTo>
                      <a:pt x="298" y="147"/>
                    </a:lnTo>
                    <a:lnTo>
                      <a:pt x="301" y="158"/>
                    </a:lnTo>
                    <a:lnTo>
                      <a:pt x="303" y="159"/>
                    </a:lnTo>
                    <a:lnTo>
                      <a:pt x="306" y="166"/>
                    </a:lnTo>
                    <a:lnTo>
                      <a:pt x="308" y="167"/>
                    </a:lnTo>
                    <a:lnTo>
                      <a:pt x="313" y="171"/>
                    </a:lnTo>
                    <a:lnTo>
                      <a:pt x="315" y="177"/>
                    </a:lnTo>
                    <a:lnTo>
                      <a:pt x="315" y="181"/>
                    </a:lnTo>
                    <a:lnTo>
                      <a:pt x="319" y="187"/>
                    </a:lnTo>
                    <a:lnTo>
                      <a:pt x="328" y="187"/>
                    </a:lnTo>
                    <a:lnTo>
                      <a:pt x="336" y="190"/>
                    </a:lnTo>
                    <a:lnTo>
                      <a:pt x="339" y="189"/>
                    </a:lnTo>
                    <a:lnTo>
                      <a:pt x="343" y="190"/>
                    </a:lnTo>
                    <a:lnTo>
                      <a:pt x="346" y="195"/>
                    </a:lnTo>
                    <a:lnTo>
                      <a:pt x="350" y="197"/>
                    </a:lnTo>
                    <a:lnTo>
                      <a:pt x="355" y="218"/>
                    </a:lnTo>
                    <a:lnTo>
                      <a:pt x="358" y="219"/>
                    </a:lnTo>
                    <a:lnTo>
                      <a:pt x="360" y="224"/>
                    </a:lnTo>
                    <a:lnTo>
                      <a:pt x="363" y="225"/>
                    </a:lnTo>
                    <a:lnTo>
                      <a:pt x="370" y="234"/>
                    </a:lnTo>
                    <a:lnTo>
                      <a:pt x="371" y="240"/>
                    </a:lnTo>
                    <a:lnTo>
                      <a:pt x="373" y="244"/>
                    </a:lnTo>
                    <a:lnTo>
                      <a:pt x="381" y="249"/>
                    </a:lnTo>
                    <a:lnTo>
                      <a:pt x="383" y="257"/>
                    </a:lnTo>
                    <a:lnTo>
                      <a:pt x="380" y="267"/>
                    </a:lnTo>
                    <a:lnTo>
                      <a:pt x="375" y="276"/>
                    </a:lnTo>
                    <a:lnTo>
                      <a:pt x="373" y="281"/>
                    </a:lnTo>
                    <a:lnTo>
                      <a:pt x="366" y="282"/>
                    </a:lnTo>
                    <a:lnTo>
                      <a:pt x="363" y="291"/>
                    </a:lnTo>
                    <a:lnTo>
                      <a:pt x="365" y="294"/>
                    </a:lnTo>
                    <a:lnTo>
                      <a:pt x="366" y="298"/>
                    </a:lnTo>
                    <a:lnTo>
                      <a:pt x="357" y="303"/>
                    </a:lnTo>
                    <a:lnTo>
                      <a:pt x="351" y="312"/>
                    </a:lnTo>
                    <a:lnTo>
                      <a:pt x="345" y="313"/>
                    </a:lnTo>
                    <a:lnTo>
                      <a:pt x="341" y="317"/>
                    </a:lnTo>
                    <a:lnTo>
                      <a:pt x="340" y="321"/>
                    </a:lnTo>
                    <a:lnTo>
                      <a:pt x="338" y="321"/>
                    </a:lnTo>
                    <a:lnTo>
                      <a:pt x="331" y="332"/>
                    </a:lnTo>
                    <a:lnTo>
                      <a:pt x="326" y="339"/>
                    </a:lnTo>
                    <a:lnTo>
                      <a:pt x="324" y="339"/>
                    </a:lnTo>
                    <a:lnTo>
                      <a:pt x="322" y="339"/>
                    </a:lnTo>
                    <a:lnTo>
                      <a:pt x="313" y="342"/>
                    </a:lnTo>
                    <a:lnTo>
                      <a:pt x="308" y="343"/>
                    </a:lnTo>
                    <a:lnTo>
                      <a:pt x="298" y="332"/>
                    </a:lnTo>
                    <a:lnTo>
                      <a:pt x="295" y="326"/>
                    </a:lnTo>
                    <a:lnTo>
                      <a:pt x="292" y="325"/>
                    </a:lnTo>
                    <a:lnTo>
                      <a:pt x="287" y="325"/>
                    </a:lnTo>
                    <a:lnTo>
                      <a:pt x="283" y="321"/>
                    </a:lnTo>
                    <a:lnTo>
                      <a:pt x="286" y="316"/>
                    </a:lnTo>
                    <a:lnTo>
                      <a:pt x="293" y="316"/>
                    </a:lnTo>
                    <a:lnTo>
                      <a:pt x="297" y="304"/>
                    </a:lnTo>
                    <a:lnTo>
                      <a:pt x="297" y="297"/>
                    </a:lnTo>
                    <a:lnTo>
                      <a:pt x="290" y="293"/>
                    </a:lnTo>
                    <a:lnTo>
                      <a:pt x="291" y="284"/>
                    </a:lnTo>
                    <a:lnTo>
                      <a:pt x="290" y="281"/>
                    </a:lnTo>
                    <a:lnTo>
                      <a:pt x="286" y="280"/>
                    </a:lnTo>
                    <a:lnTo>
                      <a:pt x="286" y="277"/>
                    </a:lnTo>
                    <a:lnTo>
                      <a:pt x="283" y="277"/>
                    </a:lnTo>
                    <a:lnTo>
                      <a:pt x="281" y="278"/>
                    </a:lnTo>
                    <a:lnTo>
                      <a:pt x="276" y="274"/>
                    </a:lnTo>
                    <a:lnTo>
                      <a:pt x="275" y="268"/>
                    </a:lnTo>
                    <a:lnTo>
                      <a:pt x="269" y="266"/>
                    </a:lnTo>
                    <a:lnTo>
                      <a:pt x="266" y="267"/>
                    </a:lnTo>
                    <a:lnTo>
                      <a:pt x="254" y="262"/>
                    </a:lnTo>
                    <a:lnTo>
                      <a:pt x="251" y="264"/>
                    </a:lnTo>
                    <a:lnTo>
                      <a:pt x="241" y="262"/>
                    </a:lnTo>
                    <a:lnTo>
                      <a:pt x="241" y="261"/>
                    </a:lnTo>
                    <a:lnTo>
                      <a:pt x="235" y="259"/>
                    </a:lnTo>
                    <a:lnTo>
                      <a:pt x="224" y="260"/>
                    </a:lnTo>
                    <a:lnTo>
                      <a:pt x="212" y="264"/>
                    </a:lnTo>
                    <a:lnTo>
                      <a:pt x="208" y="262"/>
                    </a:lnTo>
                    <a:lnTo>
                      <a:pt x="204" y="261"/>
                    </a:lnTo>
                    <a:lnTo>
                      <a:pt x="202" y="262"/>
                    </a:lnTo>
                    <a:lnTo>
                      <a:pt x="195" y="259"/>
                    </a:lnTo>
                    <a:lnTo>
                      <a:pt x="190" y="257"/>
                    </a:lnTo>
                    <a:lnTo>
                      <a:pt x="190" y="254"/>
                    </a:lnTo>
                    <a:lnTo>
                      <a:pt x="183" y="256"/>
                    </a:lnTo>
                    <a:lnTo>
                      <a:pt x="180" y="254"/>
                    </a:lnTo>
                    <a:lnTo>
                      <a:pt x="181" y="251"/>
                    </a:lnTo>
                    <a:lnTo>
                      <a:pt x="180" y="250"/>
                    </a:lnTo>
                    <a:lnTo>
                      <a:pt x="176" y="256"/>
                    </a:lnTo>
                    <a:lnTo>
                      <a:pt x="174" y="254"/>
                    </a:lnTo>
                    <a:lnTo>
                      <a:pt x="172" y="257"/>
                    </a:lnTo>
                    <a:lnTo>
                      <a:pt x="172" y="262"/>
                    </a:lnTo>
                    <a:lnTo>
                      <a:pt x="167" y="264"/>
                    </a:lnTo>
                    <a:lnTo>
                      <a:pt x="161" y="264"/>
                    </a:lnTo>
                    <a:lnTo>
                      <a:pt x="150" y="270"/>
                    </a:lnTo>
                    <a:lnTo>
                      <a:pt x="153" y="273"/>
                    </a:lnTo>
                    <a:lnTo>
                      <a:pt x="146" y="277"/>
                    </a:lnTo>
                    <a:lnTo>
                      <a:pt x="159" y="289"/>
                    </a:lnTo>
                    <a:lnTo>
                      <a:pt x="161" y="296"/>
                    </a:lnTo>
                    <a:lnTo>
                      <a:pt x="167" y="307"/>
                    </a:lnTo>
                    <a:lnTo>
                      <a:pt x="163" y="308"/>
                    </a:lnTo>
                    <a:lnTo>
                      <a:pt x="164" y="320"/>
                    </a:lnTo>
                    <a:lnTo>
                      <a:pt x="166" y="321"/>
                    </a:lnTo>
                    <a:lnTo>
                      <a:pt x="166" y="330"/>
                    </a:lnTo>
                    <a:lnTo>
                      <a:pt x="163" y="329"/>
                    </a:lnTo>
                    <a:lnTo>
                      <a:pt x="161" y="330"/>
                    </a:lnTo>
                    <a:lnTo>
                      <a:pt x="158" y="331"/>
                    </a:lnTo>
                    <a:lnTo>
                      <a:pt x="153" y="337"/>
                    </a:lnTo>
                    <a:lnTo>
                      <a:pt x="141" y="338"/>
                    </a:lnTo>
                    <a:lnTo>
                      <a:pt x="131" y="341"/>
                    </a:lnTo>
                    <a:lnTo>
                      <a:pt x="128" y="338"/>
                    </a:lnTo>
                    <a:lnTo>
                      <a:pt x="124" y="339"/>
                    </a:lnTo>
                    <a:lnTo>
                      <a:pt x="122" y="340"/>
                    </a:lnTo>
                    <a:lnTo>
                      <a:pt x="118" y="341"/>
                    </a:lnTo>
                    <a:lnTo>
                      <a:pt x="112" y="347"/>
                    </a:lnTo>
                    <a:lnTo>
                      <a:pt x="109" y="346"/>
                    </a:lnTo>
                    <a:lnTo>
                      <a:pt x="109" y="342"/>
                    </a:lnTo>
                    <a:lnTo>
                      <a:pt x="104" y="334"/>
                    </a:lnTo>
                    <a:lnTo>
                      <a:pt x="101" y="323"/>
                    </a:lnTo>
                    <a:lnTo>
                      <a:pt x="103" y="319"/>
                    </a:lnTo>
                    <a:lnTo>
                      <a:pt x="101" y="318"/>
                    </a:lnTo>
                    <a:lnTo>
                      <a:pt x="99" y="313"/>
                    </a:lnTo>
                    <a:lnTo>
                      <a:pt x="96" y="312"/>
                    </a:lnTo>
                    <a:lnTo>
                      <a:pt x="95" y="311"/>
                    </a:lnTo>
                    <a:lnTo>
                      <a:pt x="89" y="312"/>
                    </a:lnTo>
                    <a:lnTo>
                      <a:pt x="86" y="313"/>
                    </a:lnTo>
                    <a:lnTo>
                      <a:pt x="86" y="308"/>
                    </a:lnTo>
                    <a:lnTo>
                      <a:pt x="79" y="306"/>
                    </a:lnTo>
                    <a:lnTo>
                      <a:pt x="72" y="307"/>
                    </a:lnTo>
                    <a:lnTo>
                      <a:pt x="72" y="308"/>
                    </a:lnTo>
                    <a:lnTo>
                      <a:pt x="54" y="307"/>
                    </a:lnTo>
                    <a:lnTo>
                      <a:pt x="52" y="308"/>
                    </a:lnTo>
                    <a:lnTo>
                      <a:pt x="52" y="300"/>
                    </a:lnTo>
                    <a:lnTo>
                      <a:pt x="52" y="296"/>
                    </a:lnTo>
                    <a:lnTo>
                      <a:pt x="45" y="292"/>
                    </a:lnTo>
                    <a:lnTo>
                      <a:pt x="24" y="293"/>
                    </a:lnTo>
                    <a:lnTo>
                      <a:pt x="24" y="2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 name="Freeform 113"/>
              <p:cNvSpPr>
                <a:spLocks/>
              </p:cNvSpPr>
              <p:nvPr/>
            </p:nvSpPr>
            <p:spPr bwMode="auto">
              <a:xfrm>
                <a:off x="4151313" y="3482975"/>
                <a:ext cx="608013" cy="550862"/>
              </a:xfrm>
              <a:custGeom>
                <a:avLst/>
                <a:gdLst>
                  <a:gd name="T0" fmla="*/ 2 w 383"/>
                  <a:gd name="T1" fmla="*/ 264 h 347"/>
                  <a:gd name="T2" fmla="*/ 30 w 383"/>
                  <a:gd name="T3" fmla="*/ 231 h 347"/>
                  <a:gd name="T4" fmla="*/ 76 w 383"/>
                  <a:gd name="T5" fmla="*/ 209 h 347"/>
                  <a:gd name="T6" fmla="*/ 93 w 383"/>
                  <a:gd name="T7" fmla="*/ 164 h 347"/>
                  <a:gd name="T8" fmla="*/ 106 w 383"/>
                  <a:gd name="T9" fmla="*/ 106 h 347"/>
                  <a:gd name="T10" fmla="*/ 166 w 383"/>
                  <a:gd name="T11" fmla="*/ 50 h 347"/>
                  <a:gd name="T12" fmla="*/ 190 w 383"/>
                  <a:gd name="T13" fmla="*/ 0 h 347"/>
                  <a:gd name="T14" fmla="*/ 197 w 383"/>
                  <a:gd name="T15" fmla="*/ 28 h 347"/>
                  <a:gd name="T16" fmla="*/ 222 w 383"/>
                  <a:gd name="T17" fmla="*/ 40 h 347"/>
                  <a:gd name="T18" fmla="*/ 224 w 383"/>
                  <a:gd name="T19" fmla="*/ 64 h 347"/>
                  <a:gd name="T20" fmla="*/ 222 w 383"/>
                  <a:gd name="T21" fmla="*/ 75 h 347"/>
                  <a:gd name="T22" fmla="*/ 229 w 383"/>
                  <a:gd name="T23" fmla="*/ 94 h 347"/>
                  <a:gd name="T24" fmla="*/ 240 w 383"/>
                  <a:gd name="T25" fmla="*/ 104 h 347"/>
                  <a:gd name="T26" fmla="*/ 263 w 383"/>
                  <a:gd name="T27" fmla="*/ 97 h 347"/>
                  <a:gd name="T28" fmla="*/ 277 w 383"/>
                  <a:gd name="T29" fmla="*/ 110 h 347"/>
                  <a:gd name="T30" fmla="*/ 280 w 383"/>
                  <a:gd name="T31" fmla="*/ 127 h 347"/>
                  <a:gd name="T32" fmla="*/ 294 w 383"/>
                  <a:gd name="T33" fmla="*/ 143 h 347"/>
                  <a:gd name="T34" fmla="*/ 306 w 383"/>
                  <a:gd name="T35" fmla="*/ 166 h 347"/>
                  <a:gd name="T36" fmla="*/ 315 w 383"/>
                  <a:gd name="T37" fmla="*/ 181 h 347"/>
                  <a:gd name="T38" fmla="*/ 339 w 383"/>
                  <a:gd name="T39" fmla="*/ 189 h 347"/>
                  <a:gd name="T40" fmla="*/ 355 w 383"/>
                  <a:gd name="T41" fmla="*/ 218 h 347"/>
                  <a:gd name="T42" fmla="*/ 370 w 383"/>
                  <a:gd name="T43" fmla="*/ 234 h 347"/>
                  <a:gd name="T44" fmla="*/ 383 w 383"/>
                  <a:gd name="T45" fmla="*/ 257 h 347"/>
                  <a:gd name="T46" fmla="*/ 366 w 383"/>
                  <a:gd name="T47" fmla="*/ 282 h 347"/>
                  <a:gd name="T48" fmla="*/ 357 w 383"/>
                  <a:gd name="T49" fmla="*/ 303 h 347"/>
                  <a:gd name="T50" fmla="*/ 340 w 383"/>
                  <a:gd name="T51" fmla="*/ 321 h 347"/>
                  <a:gd name="T52" fmla="*/ 324 w 383"/>
                  <a:gd name="T53" fmla="*/ 339 h 347"/>
                  <a:gd name="T54" fmla="*/ 298 w 383"/>
                  <a:gd name="T55" fmla="*/ 332 h 347"/>
                  <a:gd name="T56" fmla="*/ 283 w 383"/>
                  <a:gd name="T57" fmla="*/ 321 h 347"/>
                  <a:gd name="T58" fmla="*/ 297 w 383"/>
                  <a:gd name="T59" fmla="*/ 297 h 347"/>
                  <a:gd name="T60" fmla="*/ 286 w 383"/>
                  <a:gd name="T61" fmla="*/ 280 h 347"/>
                  <a:gd name="T62" fmla="*/ 276 w 383"/>
                  <a:gd name="T63" fmla="*/ 274 h 347"/>
                  <a:gd name="T64" fmla="*/ 254 w 383"/>
                  <a:gd name="T65" fmla="*/ 262 h 347"/>
                  <a:gd name="T66" fmla="*/ 235 w 383"/>
                  <a:gd name="T67" fmla="*/ 259 h 347"/>
                  <a:gd name="T68" fmla="*/ 204 w 383"/>
                  <a:gd name="T69" fmla="*/ 261 h 347"/>
                  <a:gd name="T70" fmla="*/ 190 w 383"/>
                  <a:gd name="T71" fmla="*/ 254 h 347"/>
                  <a:gd name="T72" fmla="*/ 180 w 383"/>
                  <a:gd name="T73" fmla="*/ 250 h 347"/>
                  <a:gd name="T74" fmla="*/ 172 w 383"/>
                  <a:gd name="T75" fmla="*/ 262 h 347"/>
                  <a:gd name="T76" fmla="*/ 153 w 383"/>
                  <a:gd name="T77" fmla="*/ 273 h 347"/>
                  <a:gd name="T78" fmla="*/ 167 w 383"/>
                  <a:gd name="T79" fmla="*/ 307 h 347"/>
                  <a:gd name="T80" fmla="*/ 166 w 383"/>
                  <a:gd name="T81" fmla="*/ 330 h 347"/>
                  <a:gd name="T82" fmla="*/ 153 w 383"/>
                  <a:gd name="T83" fmla="*/ 337 h 347"/>
                  <a:gd name="T84" fmla="*/ 124 w 383"/>
                  <a:gd name="T85" fmla="*/ 339 h 347"/>
                  <a:gd name="T86" fmla="*/ 109 w 383"/>
                  <a:gd name="T87" fmla="*/ 346 h 347"/>
                  <a:gd name="T88" fmla="*/ 103 w 383"/>
                  <a:gd name="T89" fmla="*/ 319 h 347"/>
                  <a:gd name="T90" fmla="*/ 95 w 383"/>
                  <a:gd name="T91" fmla="*/ 311 h 347"/>
                  <a:gd name="T92" fmla="*/ 79 w 383"/>
                  <a:gd name="T93" fmla="*/ 306 h 347"/>
                  <a:gd name="T94" fmla="*/ 52 w 383"/>
                  <a:gd name="T95" fmla="*/ 308 h 347"/>
                  <a:gd name="T96" fmla="*/ 24 w 383"/>
                  <a:gd name="T97" fmla="*/ 2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3" h="347">
                    <a:moveTo>
                      <a:pt x="24" y="292"/>
                    </a:moveTo>
                    <a:lnTo>
                      <a:pt x="0" y="289"/>
                    </a:lnTo>
                    <a:lnTo>
                      <a:pt x="0" y="278"/>
                    </a:lnTo>
                    <a:lnTo>
                      <a:pt x="2" y="264"/>
                    </a:lnTo>
                    <a:lnTo>
                      <a:pt x="10" y="257"/>
                    </a:lnTo>
                    <a:lnTo>
                      <a:pt x="17" y="242"/>
                    </a:lnTo>
                    <a:lnTo>
                      <a:pt x="24" y="237"/>
                    </a:lnTo>
                    <a:lnTo>
                      <a:pt x="30" y="231"/>
                    </a:lnTo>
                    <a:lnTo>
                      <a:pt x="43" y="224"/>
                    </a:lnTo>
                    <a:lnTo>
                      <a:pt x="60" y="221"/>
                    </a:lnTo>
                    <a:lnTo>
                      <a:pt x="69" y="216"/>
                    </a:lnTo>
                    <a:lnTo>
                      <a:pt x="76" y="209"/>
                    </a:lnTo>
                    <a:lnTo>
                      <a:pt x="78" y="203"/>
                    </a:lnTo>
                    <a:lnTo>
                      <a:pt x="79" y="190"/>
                    </a:lnTo>
                    <a:lnTo>
                      <a:pt x="81" y="182"/>
                    </a:lnTo>
                    <a:lnTo>
                      <a:pt x="93" y="164"/>
                    </a:lnTo>
                    <a:lnTo>
                      <a:pt x="92" y="143"/>
                    </a:lnTo>
                    <a:lnTo>
                      <a:pt x="95" y="130"/>
                    </a:lnTo>
                    <a:lnTo>
                      <a:pt x="103" y="111"/>
                    </a:lnTo>
                    <a:lnTo>
                      <a:pt x="106" y="106"/>
                    </a:lnTo>
                    <a:lnTo>
                      <a:pt x="113" y="99"/>
                    </a:lnTo>
                    <a:lnTo>
                      <a:pt x="140" y="90"/>
                    </a:lnTo>
                    <a:lnTo>
                      <a:pt x="148" y="83"/>
                    </a:lnTo>
                    <a:lnTo>
                      <a:pt x="166" y="50"/>
                    </a:lnTo>
                    <a:lnTo>
                      <a:pt x="166" y="42"/>
                    </a:lnTo>
                    <a:lnTo>
                      <a:pt x="170" y="36"/>
                    </a:lnTo>
                    <a:lnTo>
                      <a:pt x="181" y="20"/>
                    </a:lnTo>
                    <a:lnTo>
                      <a:pt x="190" y="0"/>
                    </a:lnTo>
                    <a:lnTo>
                      <a:pt x="195" y="2"/>
                    </a:lnTo>
                    <a:lnTo>
                      <a:pt x="200" y="11"/>
                    </a:lnTo>
                    <a:lnTo>
                      <a:pt x="197" y="18"/>
                    </a:lnTo>
                    <a:lnTo>
                      <a:pt x="197" y="28"/>
                    </a:lnTo>
                    <a:lnTo>
                      <a:pt x="205" y="34"/>
                    </a:lnTo>
                    <a:lnTo>
                      <a:pt x="215" y="40"/>
                    </a:lnTo>
                    <a:lnTo>
                      <a:pt x="218" y="39"/>
                    </a:lnTo>
                    <a:lnTo>
                      <a:pt x="222" y="40"/>
                    </a:lnTo>
                    <a:lnTo>
                      <a:pt x="224" y="48"/>
                    </a:lnTo>
                    <a:lnTo>
                      <a:pt x="225" y="52"/>
                    </a:lnTo>
                    <a:lnTo>
                      <a:pt x="223" y="58"/>
                    </a:lnTo>
                    <a:lnTo>
                      <a:pt x="224" y="64"/>
                    </a:lnTo>
                    <a:lnTo>
                      <a:pt x="227" y="64"/>
                    </a:lnTo>
                    <a:lnTo>
                      <a:pt x="234" y="64"/>
                    </a:lnTo>
                    <a:lnTo>
                      <a:pt x="234" y="66"/>
                    </a:lnTo>
                    <a:lnTo>
                      <a:pt x="222" y="75"/>
                    </a:lnTo>
                    <a:lnTo>
                      <a:pt x="222" y="81"/>
                    </a:lnTo>
                    <a:lnTo>
                      <a:pt x="226" y="83"/>
                    </a:lnTo>
                    <a:lnTo>
                      <a:pt x="225" y="91"/>
                    </a:lnTo>
                    <a:lnTo>
                      <a:pt x="229" y="94"/>
                    </a:lnTo>
                    <a:lnTo>
                      <a:pt x="232" y="103"/>
                    </a:lnTo>
                    <a:lnTo>
                      <a:pt x="234" y="106"/>
                    </a:lnTo>
                    <a:lnTo>
                      <a:pt x="235" y="107"/>
                    </a:lnTo>
                    <a:lnTo>
                      <a:pt x="240" y="104"/>
                    </a:lnTo>
                    <a:lnTo>
                      <a:pt x="244" y="101"/>
                    </a:lnTo>
                    <a:lnTo>
                      <a:pt x="251" y="98"/>
                    </a:lnTo>
                    <a:lnTo>
                      <a:pt x="255" y="95"/>
                    </a:lnTo>
                    <a:lnTo>
                      <a:pt x="263" y="97"/>
                    </a:lnTo>
                    <a:lnTo>
                      <a:pt x="266" y="101"/>
                    </a:lnTo>
                    <a:lnTo>
                      <a:pt x="269" y="101"/>
                    </a:lnTo>
                    <a:lnTo>
                      <a:pt x="274" y="109"/>
                    </a:lnTo>
                    <a:lnTo>
                      <a:pt x="277" y="110"/>
                    </a:lnTo>
                    <a:lnTo>
                      <a:pt x="279" y="119"/>
                    </a:lnTo>
                    <a:lnTo>
                      <a:pt x="280" y="119"/>
                    </a:lnTo>
                    <a:lnTo>
                      <a:pt x="282" y="126"/>
                    </a:lnTo>
                    <a:lnTo>
                      <a:pt x="280" y="127"/>
                    </a:lnTo>
                    <a:lnTo>
                      <a:pt x="283" y="131"/>
                    </a:lnTo>
                    <a:lnTo>
                      <a:pt x="285" y="131"/>
                    </a:lnTo>
                    <a:lnTo>
                      <a:pt x="293" y="139"/>
                    </a:lnTo>
                    <a:lnTo>
                      <a:pt x="294" y="143"/>
                    </a:lnTo>
                    <a:lnTo>
                      <a:pt x="298" y="147"/>
                    </a:lnTo>
                    <a:lnTo>
                      <a:pt x="301" y="158"/>
                    </a:lnTo>
                    <a:lnTo>
                      <a:pt x="303" y="159"/>
                    </a:lnTo>
                    <a:lnTo>
                      <a:pt x="306" y="166"/>
                    </a:lnTo>
                    <a:lnTo>
                      <a:pt x="308" y="167"/>
                    </a:lnTo>
                    <a:lnTo>
                      <a:pt x="313" y="171"/>
                    </a:lnTo>
                    <a:lnTo>
                      <a:pt x="315" y="177"/>
                    </a:lnTo>
                    <a:lnTo>
                      <a:pt x="315" y="181"/>
                    </a:lnTo>
                    <a:lnTo>
                      <a:pt x="319" y="187"/>
                    </a:lnTo>
                    <a:lnTo>
                      <a:pt x="328" y="187"/>
                    </a:lnTo>
                    <a:lnTo>
                      <a:pt x="336" y="190"/>
                    </a:lnTo>
                    <a:lnTo>
                      <a:pt x="339" y="189"/>
                    </a:lnTo>
                    <a:lnTo>
                      <a:pt x="343" y="190"/>
                    </a:lnTo>
                    <a:lnTo>
                      <a:pt x="346" y="195"/>
                    </a:lnTo>
                    <a:lnTo>
                      <a:pt x="350" y="197"/>
                    </a:lnTo>
                    <a:lnTo>
                      <a:pt x="355" y="218"/>
                    </a:lnTo>
                    <a:lnTo>
                      <a:pt x="358" y="219"/>
                    </a:lnTo>
                    <a:lnTo>
                      <a:pt x="360" y="224"/>
                    </a:lnTo>
                    <a:lnTo>
                      <a:pt x="363" y="225"/>
                    </a:lnTo>
                    <a:lnTo>
                      <a:pt x="370" y="234"/>
                    </a:lnTo>
                    <a:lnTo>
                      <a:pt x="371" y="240"/>
                    </a:lnTo>
                    <a:lnTo>
                      <a:pt x="373" y="244"/>
                    </a:lnTo>
                    <a:lnTo>
                      <a:pt x="381" y="249"/>
                    </a:lnTo>
                    <a:lnTo>
                      <a:pt x="383" y="257"/>
                    </a:lnTo>
                    <a:lnTo>
                      <a:pt x="380" y="267"/>
                    </a:lnTo>
                    <a:lnTo>
                      <a:pt x="375" y="276"/>
                    </a:lnTo>
                    <a:lnTo>
                      <a:pt x="373" y="281"/>
                    </a:lnTo>
                    <a:lnTo>
                      <a:pt x="366" y="282"/>
                    </a:lnTo>
                    <a:lnTo>
                      <a:pt x="363" y="291"/>
                    </a:lnTo>
                    <a:lnTo>
                      <a:pt x="365" y="294"/>
                    </a:lnTo>
                    <a:lnTo>
                      <a:pt x="366" y="298"/>
                    </a:lnTo>
                    <a:lnTo>
                      <a:pt x="357" y="303"/>
                    </a:lnTo>
                    <a:lnTo>
                      <a:pt x="351" y="312"/>
                    </a:lnTo>
                    <a:lnTo>
                      <a:pt x="345" y="313"/>
                    </a:lnTo>
                    <a:lnTo>
                      <a:pt x="341" y="317"/>
                    </a:lnTo>
                    <a:lnTo>
                      <a:pt x="340" y="321"/>
                    </a:lnTo>
                    <a:lnTo>
                      <a:pt x="338" y="321"/>
                    </a:lnTo>
                    <a:lnTo>
                      <a:pt x="331" y="332"/>
                    </a:lnTo>
                    <a:lnTo>
                      <a:pt x="326" y="339"/>
                    </a:lnTo>
                    <a:lnTo>
                      <a:pt x="324" y="339"/>
                    </a:lnTo>
                    <a:lnTo>
                      <a:pt x="322" y="339"/>
                    </a:lnTo>
                    <a:lnTo>
                      <a:pt x="313" y="342"/>
                    </a:lnTo>
                    <a:lnTo>
                      <a:pt x="308" y="343"/>
                    </a:lnTo>
                    <a:lnTo>
                      <a:pt x="298" y="332"/>
                    </a:lnTo>
                    <a:lnTo>
                      <a:pt x="295" y="326"/>
                    </a:lnTo>
                    <a:lnTo>
                      <a:pt x="292" y="325"/>
                    </a:lnTo>
                    <a:lnTo>
                      <a:pt x="287" y="325"/>
                    </a:lnTo>
                    <a:lnTo>
                      <a:pt x="283" y="321"/>
                    </a:lnTo>
                    <a:lnTo>
                      <a:pt x="286" y="316"/>
                    </a:lnTo>
                    <a:lnTo>
                      <a:pt x="293" y="316"/>
                    </a:lnTo>
                    <a:lnTo>
                      <a:pt x="297" y="304"/>
                    </a:lnTo>
                    <a:lnTo>
                      <a:pt x="297" y="297"/>
                    </a:lnTo>
                    <a:lnTo>
                      <a:pt x="290" y="293"/>
                    </a:lnTo>
                    <a:lnTo>
                      <a:pt x="291" y="284"/>
                    </a:lnTo>
                    <a:lnTo>
                      <a:pt x="290" y="281"/>
                    </a:lnTo>
                    <a:lnTo>
                      <a:pt x="286" y="280"/>
                    </a:lnTo>
                    <a:lnTo>
                      <a:pt x="286" y="277"/>
                    </a:lnTo>
                    <a:lnTo>
                      <a:pt x="283" y="277"/>
                    </a:lnTo>
                    <a:lnTo>
                      <a:pt x="281" y="278"/>
                    </a:lnTo>
                    <a:lnTo>
                      <a:pt x="276" y="274"/>
                    </a:lnTo>
                    <a:lnTo>
                      <a:pt x="275" y="268"/>
                    </a:lnTo>
                    <a:lnTo>
                      <a:pt x="269" y="266"/>
                    </a:lnTo>
                    <a:lnTo>
                      <a:pt x="266" y="267"/>
                    </a:lnTo>
                    <a:lnTo>
                      <a:pt x="254" y="262"/>
                    </a:lnTo>
                    <a:lnTo>
                      <a:pt x="251" y="264"/>
                    </a:lnTo>
                    <a:lnTo>
                      <a:pt x="241" y="262"/>
                    </a:lnTo>
                    <a:lnTo>
                      <a:pt x="241" y="261"/>
                    </a:lnTo>
                    <a:lnTo>
                      <a:pt x="235" y="259"/>
                    </a:lnTo>
                    <a:lnTo>
                      <a:pt x="224" y="260"/>
                    </a:lnTo>
                    <a:lnTo>
                      <a:pt x="212" y="264"/>
                    </a:lnTo>
                    <a:lnTo>
                      <a:pt x="208" y="262"/>
                    </a:lnTo>
                    <a:lnTo>
                      <a:pt x="204" y="261"/>
                    </a:lnTo>
                    <a:lnTo>
                      <a:pt x="202" y="262"/>
                    </a:lnTo>
                    <a:lnTo>
                      <a:pt x="195" y="259"/>
                    </a:lnTo>
                    <a:lnTo>
                      <a:pt x="190" y="257"/>
                    </a:lnTo>
                    <a:lnTo>
                      <a:pt x="190" y="254"/>
                    </a:lnTo>
                    <a:lnTo>
                      <a:pt x="183" y="256"/>
                    </a:lnTo>
                    <a:lnTo>
                      <a:pt x="180" y="254"/>
                    </a:lnTo>
                    <a:lnTo>
                      <a:pt x="181" y="251"/>
                    </a:lnTo>
                    <a:lnTo>
                      <a:pt x="180" y="250"/>
                    </a:lnTo>
                    <a:lnTo>
                      <a:pt x="176" y="256"/>
                    </a:lnTo>
                    <a:lnTo>
                      <a:pt x="174" y="254"/>
                    </a:lnTo>
                    <a:lnTo>
                      <a:pt x="172" y="257"/>
                    </a:lnTo>
                    <a:lnTo>
                      <a:pt x="172" y="262"/>
                    </a:lnTo>
                    <a:lnTo>
                      <a:pt x="167" y="264"/>
                    </a:lnTo>
                    <a:lnTo>
                      <a:pt x="161" y="264"/>
                    </a:lnTo>
                    <a:lnTo>
                      <a:pt x="150" y="270"/>
                    </a:lnTo>
                    <a:lnTo>
                      <a:pt x="153" y="273"/>
                    </a:lnTo>
                    <a:lnTo>
                      <a:pt x="146" y="277"/>
                    </a:lnTo>
                    <a:lnTo>
                      <a:pt x="159" y="289"/>
                    </a:lnTo>
                    <a:lnTo>
                      <a:pt x="161" y="296"/>
                    </a:lnTo>
                    <a:lnTo>
                      <a:pt x="167" y="307"/>
                    </a:lnTo>
                    <a:lnTo>
                      <a:pt x="163" y="308"/>
                    </a:lnTo>
                    <a:lnTo>
                      <a:pt x="164" y="320"/>
                    </a:lnTo>
                    <a:lnTo>
                      <a:pt x="166" y="321"/>
                    </a:lnTo>
                    <a:lnTo>
                      <a:pt x="166" y="330"/>
                    </a:lnTo>
                    <a:lnTo>
                      <a:pt x="163" y="329"/>
                    </a:lnTo>
                    <a:lnTo>
                      <a:pt x="161" y="330"/>
                    </a:lnTo>
                    <a:lnTo>
                      <a:pt x="158" y="331"/>
                    </a:lnTo>
                    <a:lnTo>
                      <a:pt x="153" y="337"/>
                    </a:lnTo>
                    <a:lnTo>
                      <a:pt x="141" y="338"/>
                    </a:lnTo>
                    <a:lnTo>
                      <a:pt x="131" y="341"/>
                    </a:lnTo>
                    <a:lnTo>
                      <a:pt x="128" y="338"/>
                    </a:lnTo>
                    <a:lnTo>
                      <a:pt x="124" y="339"/>
                    </a:lnTo>
                    <a:lnTo>
                      <a:pt x="122" y="340"/>
                    </a:lnTo>
                    <a:lnTo>
                      <a:pt x="118" y="341"/>
                    </a:lnTo>
                    <a:lnTo>
                      <a:pt x="112" y="347"/>
                    </a:lnTo>
                    <a:lnTo>
                      <a:pt x="109" y="346"/>
                    </a:lnTo>
                    <a:lnTo>
                      <a:pt x="109" y="342"/>
                    </a:lnTo>
                    <a:lnTo>
                      <a:pt x="104" y="334"/>
                    </a:lnTo>
                    <a:lnTo>
                      <a:pt x="101" y="323"/>
                    </a:lnTo>
                    <a:lnTo>
                      <a:pt x="103" y="319"/>
                    </a:lnTo>
                    <a:lnTo>
                      <a:pt x="101" y="318"/>
                    </a:lnTo>
                    <a:lnTo>
                      <a:pt x="99" y="313"/>
                    </a:lnTo>
                    <a:lnTo>
                      <a:pt x="96" y="312"/>
                    </a:lnTo>
                    <a:lnTo>
                      <a:pt x="95" y="311"/>
                    </a:lnTo>
                    <a:lnTo>
                      <a:pt x="89" y="312"/>
                    </a:lnTo>
                    <a:lnTo>
                      <a:pt x="86" y="313"/>
                    </a:lnTo>
                    <a:lnTo>
                      <a:pt x="86" y="308"/>
                    </a:lnTo>
                    <a:lnTo>
                      <a:pt x="79" y="306"/>
                    </a:lnTo>
                    <a:lnTo>
                      <a:pt x="72" y="307"/>
                    </a:lnTo>
                    <a:lnTo>
                      <a:pt x="72" y="308"/>
                    </a:lnTo>
                    <a:lnTo>
                      <a:pt x="54" y="307"/>
                    </a:lnTo>
                    <a:lnTo>
                      <a:pt x="52" y="308"/>
                    </a:lnTo>
                    <a:lnTo>
                      <a:pt x="52" y="300"/>
                    </a:lnTo>
                    <a:lnTo>
                      <a:pt x="52" y="296"/>
                    </a:lnTo>
                    <a:lnTo>
                      <a:pt x="45" y="292"/>
                    </a:lnTo>
                    <a:lnTo>
                      <a:pt x="24" y="293"/>
                    </a:lnTo>
                    <a:lnTo>
                      <a:pt x="24" y="292"/>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 name="Freeform 114"/>
              <p:cNvSpPr>
                <a:spLocks/>
              </p:cNvSpPr>
              <p:nvPr/>
            </p:nvSpPr>
            <p:spPr bwMode="auto">
              <a:xfrm>
                <a:off x="3090863" y="4543425"/>
                <a:ext cx="103188" cy="73025"/>
              </a:xfrm>
              <a:custGeom>
                <a:avLst/>
                <a:gdLst>
                  <a:gd name="T0" fmla="*/ 60 w 65"/>
                  <a:gd name="T1" fmla="*/ 11 h 46"/>
                  <a:gd name="T2" fmla="*/ 65 w 65"/>
                  <a:gd name="T3" fmla="*/ 16 h 46"/>
                  <a:gd name="T4" fmla="*/ 61 w 65"/>
                  <a:gd name="T5" fmla="*/ 46 h 46"/>
                  <a:gd name="T6" fmla="*/ 3 w 65"/>
                  <a:gd name="T7" fmla="*/ 35 h 46"/>
                  <a:gd name="T8" fmla="*/ 0 w 65"/>
                  <a:gd name="T9" fmla="*/ 35 h 46"/>
                  <a:gd name="T10" fmla="*/ 3 w 65"/>
                  <a:gd name="T11" fmla="*/ 18 h 46"/>
                  <a:gd name="T12" fmla="*/ 20 w 65"/>
                  <a:gd name="T13" fmla="*/ 11 h 46"/>
                  <a:gd name="T14" fmla="*/ 45 w 65"/>
                  <a:gd name="T15" fmla="*/ 0 h 46"/>
                  <a:gd name="T16" fmla="*/ 60 w 65"/>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60" y="11"/>
                    </a:moveTo>
                    <a:lnTo>
                      <a:pt x="65" y="16"/>
                    </a:lnTo>
                    <a:lnTo>
                      <a:pt x="61" y="46"/>
                    </a:lnTo>
                    <a:lnTo>
                      <a:pt x="3" y="35"/>
                    </a:lnTo>
                    <a:lnTo>
                      <a:pt x="0" y="35"/>
                    </a:lnTo>
                    <a:lnTo>
                      <a:pt x="3" y="18"/>
                    </a:lnTo>
                    <a:lnTo>
                      <a:pt x="20" y="11"/>
                    </a:lnTo>
                    <a:lnTo>
                      <a:pt x="45" y="0"/>
                    </a:lnTo>
                    <a:lnTo>
                      <a:pt x="60" y="11"/>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 name="Freeform 115"/>
              <p:cNvSpPr>
                <a:spLocks/>
              </p:cNvSpPr>
              <p:nvPr/>
            </p:nvSpPr>
            <p:spPr bwMode="auto">
              <a:xfrm>
                <a:off x="3090863" y="4543425"/>
                <a:ext cx="103188" cy="73025"/>
              </a:xfrm>
              <a:custGeom>
                <a:avLst/>
                <a:gdLst>
                  <a:gd name="T0" fmla="*/ 60 w 65"/>
                  <a:gd name="T1" fmla="*/ 11 h 46"/>
                  <a:gd name="T2" fmla="*/ 65 w 65"/>
                  <a:gd name="T3" fmla="*/ 16 h 46"/>
                  <a:gd name="T4" fmla="*/ 61 w 65"/>
                  <a:gd name="T5" fmla="*/ 46 h 46"/>
                  <a:gd name="T6" fmla="*/ 3 w 65"/>
                  <a:gd name="T7" fmla="*/ 35 h 46"/>
                  <a:gd name="T8" fmla="*/ 0 w 65"/>
                  <a:gd name="T9" fmla="*/ 35 h 46"/>
                  <a:gd name="T10" fmla="*/ 3 w 65"/>
                  <a:gd name="T11" fmla="*/ 18 h 46"/>
                  <a:gd name="T12" fmla="*/ 20 w 65"/>
                  <a:gd name="T13" fmla="*/ 11 h 46"/>
                  <a:gd name="T14" fmla="*/ 45 w 65"/>
                  <a:gd name="T15" fmla="*/ 0 h 46"/>
                  <a:gd name="T16" fmla="*/ 60 w 65"/>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60" y="11"/>
                    </a:moveTo>
                    <a:lnTo>
                      <a:pt x="65" y="16"/>
                    </a:lnTo>
                    <a:lnTo>
                      <a:pt x="61" y="46"/>
                    </a:lnTo>
                    <a:lnTo>
                      <a:pt x="3" y="35"/>
                    </a:lnTo>
                    <a:lnTo>
                      <a:pt x="0" y="35"/>
                    </a:lnTo>
                    <a:lnTo>
                      <a:pt x="3" y="18"/>
                    </a:lnTo>
                    <a:lnTo>
                      <a:pt x="20" y="11"/>
                    </a:lnTo>
                    <a:lnTo>
                      <a:pt x="45" y="0"/>
                    </a:lnTo>
                    <a:lnTo>
                      <a:pt x="60" y="11"/>
                    </a:lnTo>
                    <a:close/>
                  </a:path>
                </a:pathLst>
              </a:custGeom>
              <a:noFill/>
              <a:ln w="17463"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 name="Freeform 116"/>
              <p:cNvSpPr>
                <a:spLocks/>
              </p:cNvSpPr>
              <p:nvPr/>
            </p:nvSpPr>
            <p:spPr bwMode="auto">
              <a:xfrm>
                <a:off x="3151188" y="4694238"/>
                <a:ext cx="209550" cy="112712"/>
              </a:xfrm>
              <a:custGeom>
                <a:avLst/>
                <a:gdLst>
                  <a:gd name="T0" fmla="*/ 6 w 132"/>
                  <a:gd name="T1" fmla="*/ 19 h 71"/>
                  <a:gd name="T2" fmla="*/ 13 w 132"/>
                  <a:gd name="T3" fmla="*/ 19 h 71"/>
                  <a:gd name="T4" fmla="*/ 86 w 132"/>
                  <a:gd name="T5" fmla="*/ 6 h 71"/>
                  <a:gd name="T6" fmla="*/ 85 w 132"/>
                  <a:gd name="T7" fmla="*/ 4 h 71"/>
                  <a:gd name="T8" fmla="*/ 105 w 132"/>
                  <a:gd name="T9" fmla="*/ 0 h 71"/>
                  <a:gd name="T10" fmla="*/ 105 w 132"/>
                  <a:gd name="T11" fmla="*/ 2 h 71"/>
                  <a:gd name="T12" fmla="*/ 111 w 132"/>
                  <a:gd name="T13" fmla="*/ 3 h 71"/>
                  <a:gd name="T14" fmla="*/ 122 w 132"/>
                  <a:gd name="T15" fmla="*/ 8 h 71"/>
                  <a:gd name="T16" fmla="*/ 122 w 132"/>
                  <a:gd name="T17" fmla="*/ 9 h 71"/>
                  <a:gd name="T18" fmla="*/ 125 w 132"/>
                  <a:gd name="T19" fmla="*/ 8 h 71"/>
                  <a:gd name="T20" fmla="*/ 132 w 132"/>
                  <a:gd name="T21" fmla="*/ 49 h 71"/>
                  <a:gd name="T22" fmla="*/ 124 w 132"/>
                  <a:gd name="T23" fmla="*/ 55 h 71"/>
                  <a:gd name="T24" fmla="*/ 107 w 132"/>
                  <a:gd name="T25" fmla="*/ 61 h 71"/>
                  <a:gd name="T26" fmla="*/ 106 w 132"/>
                  <a:gd name="T27" fmla="*/ 64 h 71"/>
                  <a:gd name="T28" fmla="*/ 103 w 132"/>
                  <a:gd name="T29" fmla="*/ 63 h 71"/>
                  <a:gd name="T30" fmla="*/ 75 w 132"/>
                  <a:gd name="T31" fmla="*/ 71 h 71"/>
                  <a:gd name="T32" fmla="*/ 71 w 132"/>
                  <a:gd name="T33" fmla="*/ 58 h 71"/>
                  <a:gd name="T34" fmla="*/ 58 w 132"/>
                  <a:gd name="T35" fmla="*/ 57 h 71"/>
                  <a:gd name="T36" fmla="*/ 58 w 132"/>
                  <a:gd name="T37" fmla="*/ 58 h 71"/>
                  <a:gd name="T38" fmla="*/ 41 w 132"/>
                  <a:gd name="T39" fmla="*/ 58 h 71"/>
                  <a:gd name="T40" fmla="*/ 32 w 132"/>
                  <a:gd name="T41" fmla="*/ 47 h 71"/>
                  <a:gd name="T42" fmla="*/ 53 w 132"/>
                  <a:gd name="T43" fmla="*/ 30 h 71"/>
                  <a:gd name="T44" fmla="*/ 46 w 132"/>
                  <a:gd name="T45" fmla="*/ 23 h 71"/>
                  <a:gd name="T46" fmla="*/ 24 w 132"/>
                  <a:gd name="T47" fmla="*/ 40 h 71"/>
                  <a:gd name="T48" fmla="*/ 7 w 132"/>
                  <a:gd name="T49" fmla="*/ 41 h 71"/>
                  <a:gd name="T50" fmla="*/ 1 w 132"/>
                  <a:gd name="T51" fmla="*/ 49 h 71"/>
                  <a:gd name="T52" fmla="*/ 0 w 132"/>
                  <a:gd name="T53" fmla="*/ 48 h 71"/>
                  <a:gd name="T54" fmla="*/ 6 w 132"/>
                  <a:gd name="T55" fmla="*/ 40 h 71"/>
                  <a:gd name="T56" fmla="*/ 6 w 132"/>
                  <a:gd name="T57"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71">
                    <a:moveTo>
                      <a:pt x="6" y="19"/>
                    </a:moveTo>
                    <a:lnTo>
                      <a:pt x="13" y="19"/>
                    </a:lnTo>
                    <a:lnTo>
                      <a:pt x="86" y="6"/>
                    </a:lnTo>
                    <a:lnTo>
                      <a:pt x="85" y="4"/>
                    </a:lnTo>
                    <a:lnTo>
                      <a:pt x="105" y="0"/>
                    </a:lnTo>
                    <a:lnTo>
                      <a:pt x="105" y="2"/>
                    </a:lnTo>
                    <a:lnTo>
                      <a:pt x="111" y="3"/>
                    </a:lnTo>
                    <a:lnTo>
                      <a:pt x="122" y="8"/>
                    </a:lnTo>
                    <a:lnTo>
                      <a:pt x="122" y="9"/>
                    </a:lnTo>
                    <a:lnTo>
                      <a:pt x="125" y="8"/>
                    </a:lnTo>
                    <a:lnTo>
                      <a:pt x="132" y="49"/>
                    </a:lnTo>
                    <a:lnTo>
                      <a:pt x="124" y="55"/>
                    </a:lnTo>
                    <a:lnTo>
                      <a:pt x="107" y="61"/>
                    </a:lnTo>
                    <a:lnTo>
                      <a:pt x="106" y="64"/>
                    </a:lnTo>
                    <a:lnTo>
                      <a:pt x="103" y="63"/>
                    </a:lnTo>
                    <a:lnTo>
                      <a:pt x="75" y="71"/>
                    </a:lnTo>
                    <a:lnTo>
                      <a:pt x="71" y="58"/>
                    </a:lnTo>
                    <a:lnTo>
                      <a:pt x="58" y="57"/>
                    </a:lnTo>
                    <a:lnTo>
                      <a:pt x="58" y="58"/>
                    </a:lnTo>
                    <a:lnTo>
                      <a:pt x="41" y="58"/>
                    </a:lnTo>
                    <a:lnTo>
                      <a:pt x="32" y="47"/>
                    </a:lnTo>
                    <a:lnTo>
                      <a:pt x="53" y="30"/>
                    </a:lnTo>
                    <a:lnTo>
                      <a:pt x="46" y="23"/>
                    </a:lnTo>
                    <a:lnTo>
                      <a:pt x="24" y="40"/>
                    </a:lnTo>
                    <a:lnTo>
                      <a:pt x="7" y="41"/>
                    </a:lnTo>
                    <a:lnTo>
                      <a:pt x="1" y="49"/>
                    </a:lnTo>
                    <a:lnTo>
                      <a:pt x="0" y="48"/>
                    </a:lnTo>
                    <a:lnTo>
                      <a:pt x="6" y="40"/>
                    </a:lnTo>
                    <a:lnTo>
                      <a:pt x="6" y="19"/>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 name="Freeform 117"/>
              <p:cNvSpPr>
                <a:spLocks/>
              </p:cNvSpPr>
              <p:nvPr/>
            </p:nvSpPr>
            <p:spPr bwMode="auto">
              <a:xfrm>
                <a:off x="3151188" y="4694238"/>
                <a:ext cx="209550" cy="112712"/>
              </a:xfrm>
              <a:custGeom>
                <a:avLst/>
                <a:gdLst>
                  <a:gd name="T0" fmla="*/ 6 w 132"/>
                  <a:gd name="T1" fmla="*/ 19 h 71"/>
                  <a:gd name="T2" fmla="*/ 13 w 132"/>
                  <a:gd name="T3" fmla="*/ 19 h 71"/>
                  <a:gd name="T4" fmla="*/ 86 w 132"/>
                  <a:gd name="T5" fmla="*/ 6 h 71"/>
                  <a:gd name="T6" fmla="*/ 85 w 132"/>
                  <a:gd name="T7" fmla="*/ 4 h 71"/>
                  <a:gd name="T8" fmla="*/ 105 w 132"/>
                  <a:gd name="T9" fmla="*/ 0 h 71"/>
                  <a:gd name="T10" fmla="*/ 105 w 132"/>
                  <a:gd name="T11" fmla="*/ 2 h 71"/>
                  <a:gd name="T12" fmla="*/ 111 w 132"/>
                  <a:gd name="T13" fmla="*/ 3 h 71"/>
                  <a:gd name="T14" fmla="*/ 122 w 132"/>
                  <a:gd name="T15" fmla="*/ 8 h 71"/>
                  <a:gd name="T16" fmla="*/ 122 w 132"/>
                  <a:gd name="T17" fmla="*/ 9 h 71"/>
                  <a:gd name="T18" fmla="*/ 125 w 132"/>
                  <a:gd name="T19" fmla="*/ 8 h 71"/>
                  <a:gd name="T20" fmla="*/ 132 w 132"/>
                  <a:gd name="T21" fmla="*/ 49 h 71"/>
                  <a:gd name="T22" fmla="*/ 124 w 132"/>
                  <a:gd name="T23" fmla="*/ 55 h 71"/>
                  <a:gd name="T24" fmla="*/ 107 w 132"/>
                  <a:gd name="T25" fmla="*/ 61 h 71"/>
                  <a:gd name="T26" fmla="*/ 106 w 132"/>
                  <a:gd name="T27" fmla="*/ 64 h 71"/>
                  <a:gd name="T28" fmla="*/ 103 w 132"/>
                  <a:gd name="T29" fmla="*/ 63 h 71"/>
                  <a:gd name="T30" fmla="*/ 75 w 132"/>
                  <a:gd name="T31" fmla="*/ 71 h 71"/>
                  <a:gd name="T32" fmla="*/ 71 w 132"/>
                  <a:gd name="T33" fmla="*/ 58 h 71"/>
                  <a:gd name="T34" fmla="*/ 58 w 132"/>
                  <a:gd name="T35" fmla="*/ 57 h 71"/>
                  <a:gd name="T36" fmla="*/ 58 w 132"/>
                  <a:gd name="T37" fmla="*/ 58 h 71"/>
                  <a:gd name="T38" fmla="*/ 41 w 132"/>
                  <a:gd name="T39" fmla="*/ 58 h 71"/>
                  <a:gd name="T40" fmla="*/ 32 w 132"/>
                  <a:gd name="T41" fmla="*/ 47 h 71"/>
                  <a:gd name="T42" fmla="*/ 53 w 132"/>
                  <a:gd name="T43" fmla="*/ 30 h 71"/>
                  <a:gd name="T44" fmla="*/ 46 w 132"/>
                  <a:gd name="T45" fmla="*/ 23 h 71"/>
                  <a:gd name="T46" fmla="*/ 24 w 132"/>
                  <a:gd name="T47" fmla="*/ 40 h 71"/>
                  <a:gd name="T48" fmla="*/ 7 w 132"/>
                  <a:gd name="T49" fmla="*/ 41 h 71"/>
                  <a:gd name="T50" fmla="*/ 1 w 132"/>
                  <a:gd name="T51" fmla="*/ 49 h 71"/>
                  <a:gd name="T52" fmla="*/ 0 w 132"/>
                  <a:gd name="T53" fmla="*/ 48 h 71"/>
                  <a:gd name="T54" fmla="*/ 6 w 132"/>
                  <a:gd name="T55" fmla="*/ 40 h 71"/>
                  <a:gd name="T56" fmla="*/ 6 w 132"/>
                  <a:gd name="T57"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71">
                    <a:moveTo>
                      <a:pt x="6" y="19"/>
                    </a:moveTo>
                    <a:lnTo>
                      <a:pt x="13" y="19"/>
                    </a:lnTo>
                    <a:lnTo>
                      <a:pt x="86" y="6"/>
                    </a:lnTo>
                    <a:lnTo>
                      <a:pt x="85" y="4"/>
                    </a:lnTo>
                    <a:lnTo>
                      <a:pt x="105" y="0"/>
                    </a:lnTo>
                    <a:lnTo>
                      <a:pt x="105" y="2"/>
                    </a:lnTo>
                    <a:lnTo>
                      <a:pt x="111" y="3"/>
                    </a:lnTo>
                    <a:lnTo>
                      <a:pt x="122" y="8"/>
                    </a:lnTo>
                    <a:lnTo>
                      <a:pt x="122" y="9"/>
                    </a:lnTo>
                    <a:lnTo>
                      <a:pt x="125" y="8"/>
                    </a:lnTo>
                    <a:lnTo>
                      <a:pt x="132" y="49"/>
                    </a:lnTo>
                    <a:lnTo>
                      <a:pt x="124" y="55"/>
                    </a:lnTo>
                    <a:lnTo>
                      <a:pt x="107" y="61"/>
                    </a:lnTo>
                    <a:lnTo>
                      <a:pt x="106" y="64"/>
                    </a:lnTo>
                    <a:lnTo>
                      <a:pt x="103" y="63"/>
                    </a:lnTo>
                    <a:lnTo>
                      <a:pt x="75" y="71"/>
                    </a:lnTo>
                    <a:lnTo>
                      <a:pt x="71" y="58"/>
                    </a:lnTo>
                    <a:lnTo>
                      <a:pt x="58" y="57"/>
                    </a:lnTo>
                    <a:lnTo>
                      <a:pt x="58" y="58"/>
                    </a:lnTo>
                    <a:lnTo>
                      <a:pt x="41" y="58"/>
                    </a:lnTo>
                    <a:lnTo>
                      <a:pt x="32" y="47"/>
                    </a:lnTo>
                    <a:lnTo>
                      <a:pt x="53" y="30"/>
                    </a:lnTo>
                    <a:lnTo>
                      <a:pt x="46" y="23"/>
                    </a:lnTo>
                    <a:lnTo>
                      <a:pt x="24" y="40"/>
                    </a:lnTo>
                    <a:lnTo>
                      <a:pt x="7" y="41"/>
                    </a:lnTo>
                    <a:lnTo>
                      <a:pt x="1" y="49"/>
                    </a:lnTo>
                    <a:lnTo>
                      <a:pt x="0" y="48"/>
                    </a:lnTo>
                    <a:lnTo>
                      <a:pt x="6" y="40"/>
                    </a:lnTo>
                    <a:lnTo>
                      <a:pt x="6" y="19"/>
                    </a:lnTo>
                    <a:close/>
                  </a:path>
                </a:pathLst>
              </a:custGeom>
              <a:noFill/>
              <a:ln w="17463"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 name="Freeform 118"/>
              <p:cNvSpPr>
                <a:spLocks/>
              </p:cNvSpPr>
              <p:nvPr/>
            </p:nvSpPr>
            <p:spPr bwMode="auto">
              <a:xfrm>
                <a:off x="3952876" y="4151313"/>
                <a:ext cx="244475" cy="203200"/>
              </a:xfrm>
              <a:custGeom>
                <a:avLst/>
                <a:gdLst>
                  <a:gd name="T0" fmla="*/ 149 w 154"/>
                  <a:gd name="T1" fmla="*/ 81 h 128"/>
                  <a:gd name="T2" fmla="*/ 154 w 154"/>
                  <a:gd name="T3" fmla="*/ 93 h 128"/>
                  <a:gd name="T4" fmla="*/ 145 w 154"/>
                  <a:gd name="T5" fmla="*/ 95 h 128"/>
                  <a:gd name="T6" fmla="*/ 131 w 154"/>
                  <a:gd name="T7" fmla="*/ 96 h 128"/>
                  <a:gd name="T8" fmla="*/ 111 w 154"/>
                  <a:gd name="T9" fmla="*/ 91 h 128"/>
                  <a:gd name="T10" fmla="*/ 109 w 154"/>
                  <a:gd name="T11" fmla="*/ 99 h 128"/>
                  <a:gd name="T12" fmla="*/ 104 w 154"/>
                  <a:gd name="T13" fmla="*/ 104 h 128"/>
                  <a:gd name="T14" fmla="*/ 94 w 154"/>
                  <a:gd name="T15" fmla="*/ 108 h 128"/>
                  <a:gd name="T16" fmla="*/ 82 w 154"/>
                  <a:gd name="T17" fmla="*/ 114 h 128"/>
                  <a:gd name="T18" fmla="*/ 55 w 154"/>
                  <a:gd name="T19" fmla="*/ 118 h 128"/>
                  <a:gd name="T20" fmla="*/ 48 w 154"/>
                  <a:gd name="T21" fmla="*/ 128 h 128"/>
                  <a:gd name="T22" fmla="*/ 46 w 154"/>
                  <a:gd name="T23" fmla="*/ 118 h 128"/>
                  <a:gd name="T24" fmla="*/ 41 w 154"/>
                  <a:gd name="T25" fmla="*/ 92 h 128"/>
                  <a:gd name="T26" fmla="*/ 38 w 154"/>
                  <a:gd name="T27" fmla="*/ 89 h 128"/>
                  <a:gd name="T28" fmla="*/ 32 w 154"/>
                  <a:gd name="T29" fmla="*/ 70 h 128"/>
                  <a:gd name="T30" fmla="*/ 26 w 154"/>
                  <a:gd name="T31" fmla="*/ 59 h 128"/>
                  <a:gd name="T32" fmla="*/ 17 w 154"/>
                  <a:gd name="T33" fmla="*/ 48 h 128"/>
                  <a:gd name="T34" fmla="*/ 0 w 154"/>
                  <a:gd name="T35" fmla="*/ 41 h 128"/>
                  <a:gd name="T36" fmla="*/ 5 w 154"/>
                  <a:gd name="T37" fmla="*/ 31 h 128"/>
                  <a:gd name="T38" fmla="*/ 13 w 154"/>
                  <a:gd name="T39" fmla="*/ 32 h 128"/>
                  <a:gd name="T40" fmla="*/ 23 w 154"/>
                  <a:gd name="T41" fmla="*/ 22 h 128"/>
                  <a:gd name="T42" fmla="*/ 28 w 154"/>
                  <a:gd name="T43" fmla="*/ 14 h 128"/>
                  <a:gd name="T44" fmla="*/ 32 w 154"/>
                  <a:gd name="T45" fmla="*/ 8 h 128"/>
                  <a:gd name="T46" fmla="*/ 44 w 154"/>
                  <a:gd name="T47" fmla="*/ 11 h 128"/>
                  <a:gd name="T48" fmla="*/ 53 w 154"/>
                  <a:gd name="T49" fmla="*/ 11 h 128"/>
                  <a:gd name="T50" fmla="*/ 61 w 154"/>
                  <a:gd name="T51" fmla="*/ 10 h 128"/>
                  <a:gd name="T52" fmla="*/ 75 w 154"/>
                  <a:gd name="T53" fmla="*/ 15 h 128"/>
                  <a:gd name="T54" fmla="*/ 81 w 154"/>
                  <a:gd name="T55" fmla="*/ 18 h 128"/>
                  <a:gd name="T56" fmla="*/ 98 w 154"/>
                  <a:gd name="T57" fmla="*/ 16 h 128"/>
                  <a:gd name="T58" fmla="*/ 103 w 154"/>
                  <a:gd name="T59" fmla="*/ 1 h 128"/>
                  <a:gd name="T60" fmla="*/ 106 w 154"/>
                  <a:gd name="T61" fmla="*/ 2 h 128"/>
                  <a:gd name="T62" fmla="*/ 114 w 154"/>
                  <a:gd name="T63" fmla="*/ 10 h 128"/>
                  <a:gd name="T64" fmla="*/ 127 w 154"/>
                  <a:gd name="T65" fmla="*/ 21 h 128"/>
                  <a:gd name="T66" fmla="*/ 143 w 154"/>
                  <a:gd name="T67" fmla="*/ 24 h 128"/>
                  <a:gd name="T68" fmla="*/ 152 w 154"/>
                  <a:gd name="T69" fmla="*/ 45 h 128"/>
                  <a:gd name="T70" fmla="*/ 148 w 154"/>
                  <a:gd name="T71" fmla="*/ 49 h 128"/>
                  <a:gd name="T72" fmla="*/ 144 w 154"/>
                  <a:gd name="T73"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28">
                    <a:moveTo>
                      <a:pt x="144" y="68"/>
                    </a:moveTo>
                    <a:lnTo>
                      <a:pt x="149" y="81"/>
                    </a:lnTo>
                    <a:lnTo>
                      <a:pt x="154" y="87"/>
                    </a:lnTo>
                    <a:lnTo>
                      <a:pt x="154" y="93"/>
                    </a:lnTo>
                    <a:lnTo>
                      <a:pt x="149" y="93"/>
                    </a:lnTo>
                    <a:lnTo>
                      <a:pt x="145" y="95"/>
                    </a:lnTo>
                    <a:lnTo>
                      <a:pt x="142" y="101"/>
                    </a:lnTo>
                    <a:lnTo>
                      <a:pt x="131" y="96"/>
                    </a:lnTo>
                    <a:lnTo>
                      <a:pt x="124" y="97"/>
                    </a:lnTo>
                    <a:lnTo>
                      <a:pt x="111" y="91"/>
                    </a:lnTo>
                    <a:lnTo>
                      <a:pt x="109" y="91"/>
                    </a:lnTo>
                    <a:lnTo>
                      <a:pt x="109" y="99"/>
                    </a:lnTo>
                    <a:lnTo>
                      <a:pt x="104" y="99"/>
                    </a:lnTo>
                    <a:lnTo>
                      <a:pt x="104" y="104"/>
                    </a:lnTo>
                    <a:lnTo>
                      <a:pt x="96" y="108"/>
                    </a:lnTo>
                    <a:lnTo>
                      <a:pt x="94" y="108"/>
                    </a:lnTo>
                    <a:lnTo>
                      <a:pt x="91" y="110"/>
                    </a:lnTo>
                    <a:lnTo>
                      <a:pt x="82" y="114"/>
                    </a:lnTo>
                    <a:lnTo>
                      <a:pt x="69" y="118"/>
                    </a:lnTo>
                    <a:lnTo>
                      <a:pt x="55" y="118"/>
                    </a:lnTo>
                    <a:lnTo>
                      <a:pt x="49" y="122"/>
                    </a:lnTo>
                    <a:lnTo>
                      <a:pt x="48" y="128"/>
                    </a:lnTo>
                    <a:lnTo>
                      <a:pt x="43" y="124"/>
                    </a:lnTo>
                    <a:lnTo>
                      <a:pt x="46" y="118"/>
                    </a:lnTo>
                    <a:lnTo>
                      <a:pt x="48" y="104"/>
                    </a:lnTo>
                    <a:lnTo>
                      <a:pt x="41" y="92"/>
                    </a:lnTo>
                    <a:lnTo>
                      <a:pt x="40" y="92"/>
                    </a:lnTo>
                    <a:lnTo>
                      <a:pt x="38" y="89"/>
                    </a:lnTo>
                    <a:lnTo>
                      <a:pt x="36" y="80"/>
                    </a:lnTo>
                    <a:lnTo>
                      <a:pt x="32" y="70"/>
                    </a:lnTo>
                    <a:lnTo>
                      <a:pt x="24" y="62"/>
                    </a:lnTo>
                    <a:lnTo>
                      <a:pt x="26" y="59"/>
                    </a:lnTo>
                    <a:lnTo>
                      <a:pt x="16" y="51"/>
                    </a:lnTo>
                    <a:lnTo>
                      <a:pt x="17" y="48"/>
                    </a:lnTo>
                    <a:lnTo>
                      <a:pt x="13" y="43"/>
                    </a:lnTo>
                    <a:lnTo>
                      <a:pt x="0" y="41"/>
                    </a:lnTo>
                    <a:lnTo>
                      <a:pt x="3" y="33"/>
                    </a:lnTo>
                    <a:lnTo>
                      <a:pt x="5" y="31"/>
                    </a:lnTo>
                    <a:lnTo>
                      <a:pt x="10" y="30"/>
                    </a:lnTo>
                    <a:lnTo>
                      <a:pt x="13" y="32"/>
                    </a:lnTo>
                    <a:lnTo>
                      <a:pt x="17" y="28"/>
                    </a:lnTo>
                    <a:lnTo>
                      <a:pt x="23" y="22"/>
                    </a:lnTo>
                    <a:lnTo>
                      <a:pt x="25" y="18"/>
                    </a:lnTo>
                    <a:lnTo>
                      <a:pt x="28" y="14"/>
                    </a:lnTo>
                    <a:lnTo>
                      <a:pt x="28" y="10"/>
                    </a:lnTo>
                    <a:lnTo>
                      <a:pt x="32" y="8"/>
                    </a:lnTo>
                    <a:lnTo>
                      <a:pt x="43" y="9"/>
                    </a:lnTo>
                    <a:lnTo>
                      <a:pt x="44" y="11"/>
                    </a:lnTo>
                    <a:lnTo>
                      <a:pt x="46" y="10"/>
                    </a:lnTo>
                    <a:lnTo>
                      <a:pt x="53" y="11"/>
                    </a:lnTo>
                    <a:lnTo>
                      <a:pt x="58" y="8"/>
                    </a:lnTo>
                    <a:lnTo>
                      <a:pt x="61" y="10"/>
                    </a:lnTo>
                    <a:lnTo>
                      <a:pt x="66" y="13"/>
                    </a:lnTo>
                    <a:lnTo>
                      <a:pt x="75" y="15"/>
                    </a:lnTo>
                    <a:lnTo>
                      <a:pt x="77" y="17"/>
                    </a:lnTo>
                    <a:lnTo>
                      <a:pt x="81" y="18"/>
                    </a:lnTo>
                    <a:lnTo>
                      <a:pt x="84" y="17"/>
                    </a:lnTo>
                    <a:lnTo>
                      <a:pt x="98" y="16"/>
                    </a:lnTo>
                    <a:lnTo>
                      <a:pt x="104" y="4"/>
                    </a:lnTo>
                    <a:lnTo>
                      <a:pt x="103" y="1"/>
                    </a:lnTo>
                    <a:lnTo>
                      <a:pt x="103" y="0"/>
                    </a:lnTo>
                    <a:lnTo>
                      <a:pt x="106" y="2"/>
                    </a:lnTo>
                    <a:lnTo>
                      <a:pt x="109" y="12"/>
                    </a:lnTo>
                    <a:lnTo>
                      <a:pt x="114" y="10"/>
                    </a:lnTo>
                    <a:lnTo>
                      <a:pt x="119" y="19"/>
                    </a:lnTo>
                    <a:lnTo>
                      <a:pt x="127" y="21"/>
                    </a:lnTo>
                    <a:lnTo>
                      <a:pt x="140" y="19"/>
                    </a:lnTo>
                    <a:lnTo>
                      <a:pt x="143" y="24"/>
                    </a:lnTo>
                    <a:lnTo>
                      <a:pt x="149" y="37"/>
                    </a:lnTo>
                    <a:lnTo>
                      <a:pt x="152" y="45"/>
                    </a:lnTo>
                    <a:lnTo>
                      <a:pt x="149" y="48"/>
                    </a:lnTo>
                    <a:lnTo>
                      <a:pt x="148" y="49"/>
                    </a:lnTo>
                    <a:lnTo>
                      <a:pt x="147" y="58"/>
                    </a:lnTo>
                    <a:lnTo>
                      <a:pt x="14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8" name="Freeform 119"/>
              <p:cNvSpPr>
                <a:spLocks/>
              </p:cNvSpPr>
              <p:nvPr/>
            </p:nvSpPr>
            <p:spPr bwMode="auto">
              <a:xfrm>
                <a:off x="3952876" y="4151313"/>
                <a:ext cx="244475" cy="203200"/>
              </a:xfrm>
              <a:custGeom>
                <a:avLst/>
                <a:gdLst>
                  <a:gd name="T0" fmla="*/ 149 w 154"/>
                  <a:gd name="T1" fmla="*/ 81 h 128"/>
                  <a:gd name="T2" fmla="*/ 154 w 154"/>
                  <a:gd name="T3" fmla="*/ 93 h 128"/>
                  <a:gd name="T4" fmla="*/ 145 w 154"/>
                  <a:gd name="T5" fmla="*/ 95 h 128"/>
                  <a:gd name="T6" fmla="*/ 131 w 154"/>
                  <a:gd name="T7" fmla="*/ 96 h 128"/>
                  <a:gd name="T8" fmla="*/ 111 w 154"/>
                  <a:gd name="T9" fmla="*/ 91 h 128"/>
                  <a:gd name="T10" fmla="*/ 109 w 154"/>
                  <a:gd name="T11" fmla="*/ 99 h 128"/>
                  <a:gd name="T12" fmla="*/ 104 w 154"/>
                  <a:gd name="T13" fmla="*/ 104 h 128"/>
                  <a:gd name="T14" fmla="*/ 94 w 154"/>
                  <a:gd name="T15" fmla="*/ 108 h 128"/>
                  <a:gd name="T16" fmla="*/ 82 w 154"/>
                  <a:gd name="T17" fmla="*/ 114 h 128"/>
                  <a:gd name="T18" fmla="*/ 55 w 154"/>
                  <a:gd name="T19" fmla="*/ 118 h 128"/>
                  <a:gd name="T20" fmla="*/ 48 w 154"/>
                  <a:gd name="T21" fmla="*/ 128 h 128"/>
                  <a:gd name="T22" fmla="*/ 46 w 154"/>
                  <a:gd name="T23" fmla="*/ 118 h 128"/>
                  <a:gd name="T24" fmla="*/ 41 w 154"/>
                  <a:gd name="T25" fmla="*/ 92 h 128"/>
                  <a:gd name="T26" fmla="*/ 38 w 154"/>
                  <a:gd name="T27" fmla="*/ 89 h 128"/>
                  <a:gd name="T28" fmla="*/ 32 w 154"/>
                  <a:gd name="T29" fmla="*/ 70 h 128"/>
                  <a:gd name="T30" fmla="*/ 26 w 154"/>
                  <a:gd name="T31" fmla="*/ 59 h 128"/>
                  <a:gd name="T32" fmla="*/ 17 w 154"/>
                  <a:gd name="T33" fmla="*/ 48 h 128"/>
                  <a:gd name="T34" fmla="*/ 0 w 154"/>
                  <a:gd name="T35" fmla="*/ 41 h 128"/>
                  <a:gd name="T36" fmla="*/ 5 w 154"/>
                  <a:gd name="T37" fmla="*/ 31 h 128"/>
                  <a:gd name="T38" fmla="*/ 13 w 154"/>
                  <a:gd name="T39" fmla="*/ 32 h 128"/>
                  <a:gd name="T40" fmla="*/ 23 w 154"/>
                  <a:gd name="T41" fmla="*/ 22 h 128"/>
                  <a:gd name="T42" fmla="*/ 28 w 154"/>
                  <a:gd name="T43" fmla="*/ 14 h 128"/>
                  <a:gd name="T44" fmla="*/ 32 w 154"/>
                  <a:gd name="T45" fmla="*/ 8 h 128"/>
                  <a:gd name="T46" fmla="*/ 44 w 154"/>
                  <a:gd name="T47" fmla="*/ 11 h 128"/>
                  <a:gd name="T48" fmla="*/ 53 w 154"/>
                  <a:gd name="T49" fmla="*/ 11 h 128"/>
                  <a:gd name="T50" fmla="*/ 61 w 154"/>
                  <a:gd name="T51" fmla="*/ 10 h 128"/>
                  <a:gd name="T52" fmla="*/ 75 w 154"/>
                  <a:gd name="T53" fmla="*/ 15 h 128"/>
                  <a:gd name="T54" fmla="*/ 81 w 154"/>
                  <a:gd name="T55" fmla="*/ 18 h 128"/>
                  <a:gd name="T56" fmla="*/ 98 w 154"/>
                  <a:gd name="T57" fmla="*/ 16 h 128"/>
                  <a:gd name="T58" fmla="*/ 103 w 154"/>
                  <a:gd name="T59" fmla="*/ 1 h 128"/>
                  <a:gd name="T60" fmla="*/ 106 w 154"/>
                  <a:gd name="T61" fmla="*/ 2 h 128"/>
                  <a:gd name="T62" fmla="*/ 114 w 154"/>
                  <a:gd name="T63" fmla="*/ 10 h 128"/>
                  <a:gd name="T64" fmla="*/ 127 w 154"/>
                  <a:gd name="T65" fmla="*/ 21 h 128"/>
                  <a:gd name="T66" fmla="*/ 143 w 154"/>
                  <a:gd name="T67" fmla="*/ 24 h 128"/>
                  <a:gd name="T68" fmla="*/ 152 w 154"/>
                  <a:gd name="T69" fmla="*/ 45 h 128"/>
                  <a:gd name="T70" fmla="*/ 148 w 154"/>
                  <a:gd name="T71" fmla="*/ 49 h 128"/>
                  <a:gd name="T72" fmla="*/ 144 w 154"/>
                  <a:gd name="T73"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28">
                    <a:moveTo>
                      <a:pt x="144" y="68"/>
                    </a:moveTo>
                    <a:lnTo>
                      <a:pt x="149" y="81"/>
                    </a:lnTo>
                    <a:lnTo>
                      <a:pt x="154" y="87"/>
                    </a:lnTo>
                    <a:lnTo>
                      <a:pt x="154" y="93"/>
                    </a:lnTo>
                    <a:lnTo>
                      <a:pt x="149" y="93"/>
                    </a:lnTo>
                    <a:lnTo>
                      <a:pt x="145" y="95"/>
                    </a:lnTo>
                    <a:lnTo>
                      <a:pt x="142" y="101"/>
                    </a:lnTo>
                    <a:lnTo>
                      <a:pt x="131" y="96"/>
                    </a:lnTo>
                    <a:lnTo>
                      <a:pt x="124" y="97"/>
                    </a:lnTo>
                    <a:lnTo>
                      <a:pt x="111" y="91"/>
                    </a:lnTo>
                    <a:lnTo>
                      <a:pt x="109" y="91"/>
                    </a:lnTo>
                    <a:lnTo>
                      <a:pt x="109" y="99"/>
                    </a:lnTo>
                    <a:lnTo>
                      <a:pt x="104" y="99"/>
                    </a:lnTo>
                    <a:lnTo>
                      <a:pt x="104" y="104"/>
                    </a:lnTo>
                    <a:lnTo>
                      <a:pt x="96" y="108"/>
                    </a:lnTo>
                    <a:lnTo>
                      <a:pt x="94" y="108"/>
                    </a:lnTo>
                    <a:lnTo>
                      <a:pt x="91" y="110"/>
                    </a:lnTo>
                    <a:lnTo>
                      <a:pt x="82" y="114"/>
                    </a:lnTo>
                    <a:lnTo>
                      <a:pt x="69" y="118"/>
                    </a:lnTo>
                    <a:lnTo>
                      <a:pt x="55" y="118"/>
                    </a:lnTo>
                    <a:lnTo>
                      <a:pt x="49" y="122"/>
                    </a:lnTo>
                    <a:lnTo>
                      <a:pt x="48" y="128"/>
                    </a:lnTo>
                    <a:lnTo>
                      <a:pt x="43" y="124"/>
                    </a:lnTo>
                    <a:lnTo>
                      <a:pt x="46" y="118"/>
                    </a:lnTo>
                    <a:lnTo>
                      <a:pt x="48" y="104"/>
                    </a:lnTo>
                    <a:lnTo>
                      <a:pt x="41" y="92"/>
                    </a:lnTo>
                    <a:lnTo>
                      <a:pt x="40" y="92"/>
                    </a:lnTo>
                    <a:lnTo>
                      <a:pt x="38" y="89"/>
                    </a:lnTo>
                    <a:lnTo>
                      <a:pt x="36" y="80"/>
                    </a:lnTo>
                    <a:lnTo>
                      <a:pt x="32" y="70"/>
                    </a:lnTo>
                    <a:lnTo>
                      <a:pt x="24" y="62"/>
                    </a:lnTo>
                    <a:lnTo>
                      <a:pt x="26" y="59"/>
                    </a:lnTo>
                    <a:lnTo>
                      <a:pt x="16" y="51"/>
                    </a:lnTo>
                    <a:lnTo>
                      <a:pt x="17" y="48"/>
                    </a:lnTo>
                    <a:lnTo>
                      <a:pt x="13" y="43"/>
                    </a:lnTo>
                    <a:lnTo>
                      <a:pt x="0" y="41"/>
                    </a:lnTo>
                    <a:lnTo>
                      <a:pt x="3" y="33"/>
                    </a:lnTo>
                    <a:lnTo>
                      <a:pt x="5" y="31"/>
                    </a:lnTo>
                    <a:lnTo>
                      <a:pt x="10" y="30"/>
                    </a:lnTo>
                    <a:lnTo>
                      <a:pt x="13" y="32"/>
                    </a:lnTo>
                    <a:lnTo>
                      <a:pt x="17" y="28"/>
                    </a:lnTo>
                    <a:lnTo>
                      <a:pt x="23" y="22"/>
                    </a:lnTo>
                    <a:lnTo>
                      <a:pt x="25" y="18"/>
                    </a:lnTo>
                    <a:lnTo>
                      <a:pt x="28" y="14"/>
                    </a:lnTo>
                    <a:lnTo>
                      <a:pt x="28" y="10"/>
                    </a:lnTo>
                    <a:lnTo>
                      <a:pt x="32" y="8"/>
                    </a:lnTo>
                    <a:lnTo>
                      <a:pt x="43" y="9"/>
                    </a:lnTo>
                    <a:lnTo>
                      <a:pt x="44" y="11"/>
                    </a:lnTo>
                    <a:lnTo>
                      <a:pt x="46" y="10"/>
                    </a:lnTo>
                    <a:lnTo>
                      <a:pt x="53" y="11"/>
                    </a:lnTo>
                    <a:lnTo>
                      <a:pt x="58" y="8"/>
                    </a:lnTo>
                    <a:lnTo>
                      <a:pt x="61" y="10"/>
                    </a:lnTo>
                    <a:lnTo>
                      <a:pt x="66" y="13"/>
                    </a:lnTo>
                    <a:lnTo>
                      <a:pt x="75" y="15"/>
                    </a:lnTo>
                    <a:lnTo>
                      <a:pt x="77" y="17"/>
                    </a:lnTo>
                    <a:lnTo>
                      <a:pt x="81" y="18"/>
                    </a:lnTo>
                    <a:lnTo>
                      <a:pt x="84" y="17"/>
                    </a:lnTo>
                    <a:lnTo>
                      <a:pt x="98" y="16"/>
                    </a:lnTo>
                    <a:lnTo>
                      <a:pt x="104" y="4"/>
                    </a:lnTo>
                    <a:lnTo>
                      <a:pt x="103" y="1"/>
                    </a:lnTo>
                    <a:lnTo>
                      <a:pt x="103" y="0"/>
                    </a:lnTo>
                    <a:lnTo>
                      <a:pt x="106" y="2"/>
                    </a:lnTo>
                    <a:lnTo>
                      <a:pt x="109" y="12"/>
                    </a:lnTo>
                    <a:lnTo>
                      <a:pt x="114" y="10"/>
                    </a:lnTo>
                    <a:lnTo>
                      <a:pt x="119" y="19"/>
                    </a:lnTo>
                    <a:lnTo>
                      <a:pt x="127" y="21"/>
                    </a:lnTo>
                    <a:lnTo>
                      <a:pt x="140" y="19"/>
                    </a:lnTo>
                    <a:lnTo>
                      <a:pt x="143" y="24"/>
                    </a:lnTo>
                    <a:lnTo>
                      <a:pt x="149" y="37"/>
                    </a:lnTo>
                    <a:lnTo>
                      <a:pt x="152" y="45"/>
                    </a:lnTo>
                    <a:lnTo>
                      <a:pt x="149" y="48"/>
                    </a:lnTo>
                    <a:lnTo>
                      <a:pt x="148" y="49"/>
                    </a:lnTo>
                    <a:lnTo>
                      <a:pt x="147" y="58"/>
                    </a:lnTo>
                    <a:lnTo>
                      <a:pt x="144" y="68"/>
                    </a:lnTo>
                    <a:close/>
                  </a:path>
                </a:pathLst>
              </a:custGeom>
              <a:noFill/>
              <a:ln w="6350"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9" name="Freeform 120"/>
              <p:cNvSpPr>
                <a:spLocks/>
              </p:cNvSpPr>
              <p:nvPr/>
            </p:nvSpPr>
            <p:spPr bwMode="auto">
              <a:xfrm>
                <a:off x="2846388" y="2616200"/>
                <a:ext cx="752475" cy="636587"/>
              </a:xfrm>
              <a:custGeom>
                <a:avLst/>
                <a:gdLst>
                  <a:gd name="T0" fmla="*/ 71 w 474"/>
                  <a:gd name="T1" fmla="*/ 144 h 401"/>
                  <a:gd name="T2" fmla="*/ 73 w 474"/>
                  <a:gd name="T3" fmla="*/ 117 h 401"/>
                  <a:gd name="T4" fmla="*/ 72 w 474"/>
                  <a:gd name="T5" fmla="*/ 84 h 401"/>
                  <a:gd name="T6" fmla="*/ 39 w 474"/>
                  <a:gd name="T7" fmla="*/ 83 h 401"/>
                  <a:gd name="T8" fmla="*/ 12 w 474"/>
                  <a:gd name="T9" fmla="*/ 54 h 401"/>
                  <a:gd name="T10" fmla="*/ 8 w 474"/>
                  <a:gd name="T11" fmla="*/ 44 h 401"/>
                  <a:gd name="T12" fmla="*/ 24 w 474"/>
                  <a:gd name="T13" fmla="*/ 24 h 401"/>
                  <a:gd name="T14" fmla="*/ 48 w 474"/>
                  <a:gd name="T15" fmla="*/ 21 h 401"/>
                  <a:gd name="T16" fmla="*/ 70 w 474"/>
                  <a:gd name="T17" fmla="*/ 0 h 401"/>
                  <a:gd name="T18" fmla="*/ 94 w 474"/>
                  <a:gd name="T19" fmla="*/ 15 h 401"/>
                  <a:gd name="T20" fmla="*/ 139 w 474"/>
                  <a:gd name="T21" fmla="*/ 34 h 401"/>
                  <a:gd name="T22" fmla="*/ 150 w 474"/>
                  <a:gd name="T23" fmla="*/ 61 h 401"/>
                  <a:gd name="T24" fmla="*/ 145 w 474"/>
                  <a:gd name="T25" fmla="*/ 92 h 401"/>
                  <a:gd name="T26" fmla="*/ 149 w 474"/>
                  <a:gd name="T27" fmla="*/ 124 h 401"/>
                  <a:gd name="T28" fmla="*/ 176 w 474"/>
                  <a:gd name="T29" fmla="*/ 133 h 401"/>
                  <a:gd name="T30" fmla="*/ 213 w 474"/>
                  <a:gd name="T31" fmla="*/ 143 h 401"/>
                  <a:gd name="T32" fmla="*/ 245 w 474"/>
                  <a:gd name="T33" fmla="*/ 143 h 401"/>
                  <a:gd name="T34" fmla="*/ 269 w 474"/>
                  <a:gd name="T35" fmla="*/ 158 h 401"/>
                  <a:gd name="T36" fmla="*/ 299 w 474"/>
                  <a:gd name="T37" fmla="*/ 139 h 401"/>
                  <a:gd name="T38" fmla="*/ 321 w 474"/>
                  <a:gd name="T39" fmla="*/ 140 h 401"/>
                  <a:gd name="T40" fmla="*/ 349 w 474"/>
                  <a:gd name="T41" fmla="*/ 156 h 401"/>
                  <a:gd name="T42" fmla="*/ 369 w 474"/>
                  <a:gd name="T43" fmla="*/ 160 h 401"/>
                  <a:gd name="T44" fmla="*/ 399 w 474"/>
                  <a:gd name="T45" fmla="*/ 175 h 401"/>
                  <a:gd name="T46" fmla="*/ 439 w 474"/>
                  <a:gd name="T47" fmla="*/ 179 h 401"/>
                  <a:gd name="T48" fmla="*/ 460 w 474"/>
                  <a:gd name="T49" fmla="*/ 196 h 401"/>
                  <a:gd name="T50" fmla="*/ 465 w 474"/>
                  <a:gd name="T51" fmla="*/ 208 h 401"/>
                  <a:gd name="T52" fmla="*/ 450 w 474"/>
                  <a:gd name="T53" fmla="*/ 235 h 401"/>
                  <a:gd name="T54" fmla="*/ 456 w 474"/>
                  <a:gd name="T55" fmla="*/ 258 h 401"/>
                  <a:gd name="T56" fmla="*/ 459 w 474"/>
                  <a:gd name="T57" fmla="*/ 271 h 401"/>
                  <a:gd name="T58" fmla="*/ 456 w 474"/>
                  <a:gd name="T59" fmla="*/ 271 h 401"/>
                  <a:gd name="T60" fmla="*/ 445 w 474"/>
                  <a:gd name="T61" fmla="*/ 292 h 401"/>
                  <a:gd name="T62" fmla="*/ 452 w 474"/>
                  <a:gd name="T63" fmla="*/ 305 h 401"/>
                  <a:gd name="T64" fmla="*/ 441 w 474"/>
                  <a:gd name="T65" fmla="*/ 328 h 401"/>
                  <a:gd name="T66" fmla="*/ 439 w 474"/>
                  <a:gd name="T67" fmla="*/ 339 h 401"/>
                  <a:gd name="T68" fmla="*/ 427 w 474"/>
                  <a:gd name="T69" fmla="*/ 360 h 401"/>
                  <a:gd name="T70" fmla="*/ 420 w 474"/>
                  <a:gd name="T71" fmla="*/ 387 h 401"/>
                  <a:gd name="T72" fmla="*/ 385 w 474"/>
                  <a:gd name="T73" fmla="*/ 399 h 401"/>
                  <a:gd name="T74" fmla="*/ 353 w 474"/>
                  <a:gd name="T75" fmla="*/ 384 h 401"/>
                  <a:gd name="T76" fmla="*/ 315 w 474"/>
                  <a:gd name="T77" fmla="*/ 367 h 401"/>
                  <a:gd name="T78" fmla="*/ 282 w 474"/>
                  <a:gd name="T79" fmla="*/ 367 h 401"/>
                  <a:gd name="T80" fmla="*/ 254 w 474"/>
                  <a:gd name="T81" fmla="*/ 368 h 401"/>
                  <a:gd name="T82" fmla="*/ 247 w 474"/>
                  <a:gd name="T83" fmla="*/ 355 h 401"/>
                  <a:gd name="T84" fmla="*/ 236 w 474"/>
                  <a:gd name="T85" fmla="*/ 342 h 401"/>
                  <a:gd name="T86" fmla="*/ 228 w 474"/>
                  <a:gd name="T87" fmla="*/ 349 h 401"/>
                  <a:gd name="T88" fmla="*/ 187 w 474"/>
                  <a:gd name="T89" fmla="*/ 345 h 401"/>
                  <a:gd name="T90" fmla="*/ 171 w 474"/>
                  <a:gd name="T91" fmla="*/ 345 h 401"/>
                  <a:gd name="T92" fmla="*/ 160 w 474"/>
                  <a:gd name="T93" fmla="*/ 312 h 401"/>
                  <a:gd name="T94" fmla="*/ 146 w 474"/>
                  <a:gd name="T95" fmla="*/ 306 h 401"/>
                  <a:gd name="T96" fmla="*/ 124 w 474"/>
                  <a:gd name="T97" fmla="*/ 313 h 401"/>
                  <a:gd name="T98" fmla="*/ 109 w 474"/>
                  <a:gd name="T99" fmla="*/ 305 h 401"/>
                  <a:gd name="T100" fmla="*/ 82 w 474"/>
                  <a:gd name="T101" fmla="*/ 306 h 401"/>
                  <a:gd name="T102" fmla="*/ 55 w 474"/>
                  <a:gd name="T103" fmla="*/ 277 h 401"/>
                  <a:gd name="T104" fmla="*/ 45 w 474"/>
                  <a:gd name="T105" fmla="*/ 267 h 401"/>
                  <a:gd name="T106" fmla="*/ 56 w 474"/>
                  <a:gd name="T107" fmla="*/ 233 h 401"/>
                  <a:gd name="T108" fmla="*/ 80 w 474"/>
                  <a:gd name="T109" fmla="*/ 225 h 401"/>
                  <a:gd name="T110" fmla="*/ 65 w 474"/>
                  <a:gd name="T111" fmla="*/ 193 h 401"/>
                  <a:gd name="T112" fmla="*/ 68 w 474"/>
                  <a:gd name="T113" fmla="*/ 16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01">
                    <a:moveTo>
                      <a:pt x="65" y="153"/>
                    </a:moveTo>
                    <a:lnTo>
                      <a:pt x="63" y="151"/>
                    </a:lnTo>
                    <a:lnTo>
                      <a:pt x="64" y="145"/>
                    </a:lnTo>
                    <a:lnTo>
                      <a:pt x="69" y="145"/>
                    </a:lnTo>
                    <a:lnTo>
                      <a:pt x="71" y="144"/>
                    </a:lnTo>
                    <a:lnTo>
                      <a:pt x="70" y="129"/>
                    </a:lnTo>
                    <a:lnTo>
                      <a:pt x="68" y="126"/>
                    </a:lnTo>
                    <a:lnTo>
                      <a:pt x="69" y="122"/>
                    </a:lnTo>
                    <a:lnTo>
                      <a:pt x="73" y="119"/>
                    </a:lnTo>
                    <a:lnTo>
                      <a:pt x="73" y="117"/>
                    </a:lnTo>
                    <a:lnTo>
                      <a:pt x="75" y="111"/>
                    </a:lnTo>
                    <a:lnTo>
                      <a:pt x="72" y="104"/>
                    </a:lnTo>
                    <a:lnTo>
                      <a:pt x="73" y="102"/>
                    </a:lnTo>
                    <a:lnTo>
                      <a:pt x="73" y="98"/>
                    </a:lnTo>
                    <a:lnTo>
                      <a:pt x="72" y="84"/>
                    </a:lnTo>
                    <a:lnTo>
                      <a:pt x="61" y="80"/>
                    </a:lnTo>
                    <a:lnTo>
                      <a:pt x="57" y="81"/>
                    </a:lnTo>
                    <a:lnTo>
                      <a:pt x="56" y="78"/>
                    </a:lnTo>
                    <a:lnTo>
                      <a:pt x="48" y="78"/>
                    </a:lnTo>
                    <a:lnTo>
                      <a:pt x="39" y="83"/>
                    </a:lnTo>
                    <a:lnTo>
                      <a:pt x="34" y="81"/>
                    </a:lnTo>
                    <a:lnTo>
                      <a:pt x="28" y="81"/>
                    </a:lnTo>
                    <a:lnTo>
                      <a:pt x="24" y="68"/>
                    </a:lnTo>
                    <a:lnTo>
                      <a:pt x="19" y="59"/>
                    </a:lnTo>
                    <a:lnTo>
                      <a:pt x="12" y="54"/>
                    </a:lnTo>
                    <a:lnTo>
                      <a:pt x="11" y="52"/>
                    </a:lnTo>
                    <a:lnTo>
                      <a:pt x="9" y="51"/>
                    </a:lnTo>
                    <a:lnTo>
                      <a:pt x="2" y="53"/>
                    </a:lnTo>
                    <a:lnTo>
                      <a:pt x="0" y="51"/>
                    </a:lnTo>
                    <a:lnTo>
                      <a:pt x="8" y="44"/>
                    </a:lnTo>
                    <a:lnTo>
                      <a:pt x="11" y="37"/>
                    </a:lnTo>
                    <a:lnTo>
                      <a:pt x="19" y="33"/>
                    </a:lnTo>
                    <a:lnTo>
                      <a:pt x="19" y="29"/>
                    </a:lnTo>
                    <a:lnTo>
                      <a:pt x="23" y="27"/>
                    </a:lnTo>
                    <a:lnTo>
                      <a:pt x="24" y="24"/>
                    </a:lnTo>
                    <a:lnTo>
                      <a:pt x="26" y="24"/>
                    </a:lnTo>
                    <a:lnTo>
                      <a:pt x="28" y="27"/>
                    </a:lnTo>
                    <a:lnTo>
                      <a:pt x="35" y="26"/>
                    </a:lnTo>
                    <a:lnTo>
                      <a:pt x="39" y="21"/>
                    </a:lnTo>
                    <a:lnTo>
                      <a:pt x="48" y="21"/>
                    </a:lnTo>
                    <a:lnTo>
                      <a:pt x="54" y="17"/>
                    </a:lnTo>
                    <a:lnTo>
                      <a:pt x="58" y="7"/>
                    </a:lnTo>
                    <a:lnTo>
                      <a:pt x="56" y="1"/>
                    </a:lnTo>
                    <a:lnTo>
                      <a:pt x="58" y="0"/>
                    </a:lnTo>
                    <a:lnTo>
                      <a:pt x="70" y="0"/>
                    </a:lnTo>
                    <a:lnTo>
                      <a:pt x="76" y="3"/>
                    </a:lnTo>
                    <a:lnTo>
                      <a:pt x="85" y="4"/>
                    </a:lnTo>
                    <a:lnTo>
                      <a:pt x="93" y="11"/>
                    </a:lnTo>
                    <a:lnTo>
                      <a:pt x="91" y="15"/>
                    </a:lnTo>
                    <a:lnTo>
                      <a:pt x="94" y="15"/>
                    </a:lnTo>
                    <a:lnTo>
                      <a:pt x="109" y="23"/>
                    </a:lnTo>
                    <a:lnTo>
                      <a:pt x="119" y="19"/>
                    </a:lnTo>
                    <a:lnTo>
                      <a:pt x="122" y="19"/>
                    </a:lnTo>
                    <a:lnTo>
                      <a:pt x="133" y="22"/>
                    </a:lnTo>
                    <a:lnTo>
                      <a:pt x="139" y="34"/>
                    </a:lnTo>
                    <a:lnTo>
                      <a:pt x="145" y="38"/>
                    </a:lnTo>
                    <a:lnTo>
                      <a:pt x="147" y="46"/>
                    </a:lnTo>
                    <a:lnTo>
                      <a:pt x="145" y="49"/>
                    </a:lnTo>
                    <a:lnTo>
                      <a:pt x="147" y="57"/>
                    </a:lnTo>
                    <a:lnTo>
                      <a:pt x="150" y="61"/>
                    </a:lnTo>
                    <a:lnTo>
                      <a:pt x="151" y="65"/>
                    </a:lnTo>
                    <a:lnTo>
                      <a:pt x="151" y="79"/>
                    </a:lnTo>
                    <a:lnTo>
                      <a:pt x="145" y="83"/>
                    </a:lnTo>
                    <a:lnTo>
                      <a:pt x="142" y="88"/>
                    </a:lnTo>
                    <a:lnTo>
                      <a:pt x="145" y="92"/>
                    </a:lnTo>
                    <a:lnTo>
                      <a:pt x="138" y="99"/>
                    </a:lnTo>
                    <a:lnTo>
                      <a:pt x="139" y="107"/>
                    </a:lnTo>
                    <a:lnTo>
                      <a:pt x="142" y="115"/>
                    </a:lnTo>
                    <a:lnTo>
                      <a:pt x="146" y="115"/>
                    </a:lnTo>
                    <a:lnTo>
                      <a:pt x="149" y="124"/>
                    </a:lnTo>
                    <a:lnTo>
                      <a:pt x="150" y="131"/>
                    </a:lnTo>
                    <a:lnTo>
                      <a:pt x="159" y="130"/>
                    </a:lnTo>
                    <a:lnTo>
                      <a:pt x="161" y="128"/>
                    </a:lnTo>
                    <a:lnTo>
                      <a:pt x="171" y="128"/>
                    </a:lnTo>
                    <a:lnTo>
                      <a:pt x="176" y="133"/>
                    </a:lnTo>
                    <a:lnTo>
                      <a:pt x="185" y="137"/>
                    </a:lnTo>
                    <a:lnTo>
                      <a:pt x="191" y="133"/>
                    </a:lnTo>
                    <a:lnTo>
                      <a:pt x="196" y="129"/>
                    </a:lnTo>
                    <a:lnTo>
                      <a:pt x="201" y="136"/>
                    </a:lnTo>
                    <a:lnTo>
                      <a:pt x="213" y="143"/>
                    </a:lnTo>
                    <a:lnTo>
                      <a:pt x="228" y="128"/>
                    </a:lnTo>
                    <a:lnTo>
                      <a:pt x="231" y="128"/>
                    </a:lnTo>
                    <a:lnTo>
                      <a:pt x="238" y="134"/>
                    </a:lnTo>
                    <a:lnTo>
                      <a:pt x="243" y="137"/>
                    </a:lnTo>
                    <a:lnTo>
                      <a:pt x="245" y="143"/>
                    </a:lnTo>
                    <a:lnTo>
                      <a:pt x="250" y="146"/>
                    </a:lnTo>
                    <a:lnTo>
                      <a:pt x="255" y="153"/>
                    </a:lnTo>
                    <a:lnTo>
                      <a:pt x="255" y="155"/>
                    </a:lnTo>
                    <a:lnTo>
                      <a:pt x="264" y="158"/>
                    </a:lnTo>
                    <a:lnTo>
                      <a:pt x="269" y="158"/>
                    </a:lnTo>
                    <a:lnTo>
                      <a:pt x="274" y="153"/>
                    </a:lnTo>
                    <a:lnTo>
                      <a:pt x="276" y="151"/>
                    </a:lnTo>
                    <a:lnTo>
                      <a:pt x="283" y="150"/>
                    </a:lnTo>
                    <a:lnTo>
                      <a:pt x="285" y="147"/>
                    </a:lnTo>
                    <a:lnTo>
                      <a:pt x="299" y="139"/>
                    </a:lnTo>
                    <a:lnTo>
                      <a:pt x="306" y="137"/>
                    </a:lnTo>
                    <a:lnTo>
                      <a:pt x="311" y="138"/>
                    </a:lnTo>
                    <a:lnTo>
                      <a:pt x="316" y="140"/>
                    </a:lnTo>
                    <a:lnTo>
                      <a:pt x="318" y="139"/>
                    </a:lnTo>
                    <a:lnTo>
                      <a:pt x="321" y="140"/>
                    </a:lnTo>
                    <a:lnTo>
                      <a:pt x="327" y="145"/>
                    </a:lnTo>
                    <a:lnTo>
                      <a:pt x="335" y="148"/>
                    </a:lnTo>
                    <a:lnTo>
                      <a:pt x="338" y="147"/>
                    </a:lnTo>
                    <a:lnTo>
                      <a:pt x="347" y="153"/>
                    </a:lnTo>
                    <a:lnTo>
                      <a:pt x="349" y="156"/>
                    </a:lnTo>
                    <a:lnTo>
                      <a:pt x="353" y="160"/>
                    </a:lnTo>
                    <a:lnTo>
                      <a:pt x="355" y="157"/>
                    </a:lnTo>
                    <a:lnTo>
                      <a:pt x="361" y="158"/>
                    </a:lnTo>
                    <a:lnTo>
                      <a:pt x="363" y="157"/>
                    </a:lnTo>
                    <a:lnTo>
                      <a:pt x="369" y="160"/>
                    </a:lnTo>
                    <a:lnTo>
                      <a:pt x="376" y="160"/>
                    </a:lnTo>
                    <a:lnTo>
                      <a:pt x="387" y="169"/>
                    </a:lnTo>
                    <a:lnTo>
                      <a:pt x="390" y="169"/>
                    </a:lnTo>
                    <a:lnTo>
                      <a:pt x="395" y="173"/>
                    </a:lnTo>
                    <a:lnTo>
                      <a:pt x="399" y="175"/>
                    </a:lnTo>
                    <a:lnTo>
                      <a:pt x="408" y="181"/>
                    </a:lnTo>
                    <a:lnTo>
                      <a:pt x="420" y="181"/>
                    </a:lnTo>
                    <a:lnTo>
                      <a:pt x="427" y="183"/>
                    </a:lnTo>
                    <a:lnTo>
                      <a:pt x="433" y="180"/>
                    </a:lnTo>
                    <a:lnTo>
                      <a:pt x="439" y="179"/>
                    </a:lnTo>
                    <a:lnTo>
                      <a:pt x="442" y="183"/>
                    </a:lnTo>
                    <a:lnTo>
                      <a:pt x="443" y="187"/>
                    </a:lnTo>
                    <a:lnTo>
                      <a:pt x="454" y="188"/>
                    </a:lnTo>
                    <a:lnTo>
                      <a:pt x="456" y="190"/>
                    </a:lnTo>
                    <a:lnTo>
                      <a:pt x="460" y="196"/>
                    </a:lnTo>
                    <a:lnTo>
                      <a:pt x="467" y="199"/>
                    </a:lnTo>
                    <a:lnTo>
                      <a:pt x="472" y="198"/>
                    </a:lnTo>
                    <a:lnTo>
                      <a:pt x="474" y="201"/>
                    </a:lnTo>
                    <a:lnTo>
                      <a:pt x="472" y="203"/>
                    </a:lnTo>
                    <a:lnTo>
                      <a:pt x="465" y="208"/>
                    </a:lnTo>
                    <a:lnTo>
                      <a:pt x="456" y="210"/>
                    </a:lnTo>
                    <a:lnTo>
                      <a:pt x="443" y="222"/>
                    </a:lnTo>
                    <a:lnTo>
                      <a:pt x="447" y="226"/>
                    </a:lnTo>
                    <a:lnTo>
                      <a:pt x="447" y="233"/>
                    </a:lnTo>
                    <a:lnTo>
                      <a:pt x="450" y="235"/>
                    </a:lnTo>
                    <a:lnTo>
                      <a:pt x="452" y="240"/>
                    </a:lnTo>
                    <a:lnTo>
                      <a:pt x="456" y="244"/>
                    </a:lnTo>
                    <a:lnTo>
                      <a:pt x="454" y="249"/>
                    </a:lnTo>
                    <a:lnTo>
                      <a:pt x="454" y="253"/>
                    </a:lnTo>
                    <a:lnTo>
                      <a:pt x="456" y="258"/>
                    </a:lnTo>
                    <a:lnTo>
                      <a:pt x="456" y="263"/>
                    </a:lnTo>
                    <a:lnTo>
                      <a:pt x="459" y="270"/>
                    </a:lnTo>
                    <a:lnTo>
                      <a:pt x="466" y="266"/>
                    </a:lnTo>
                    <a:lnTo>
                      <a:pt x="462" y="271"/>
                    </a:lnTo>
                    <a:lnTo>
                      <a:pt x="459" y="271"/>
                    </a:lnTo>
                    <a:lnTo>
                      <a:pt x="454" y="278"/>
                    </a:lnTo>
                    <a:lnTo>
                      <a:pt x="450" y="280"/>
                    </a:lnTo>
                    <a:lnTo>
                      <a:pt x="450" y="278"/>
                    </a:lnTo>
                    <a:lnTo>
                      <a:pt x="456" y="272"/>
                    </a:lnTo>
                    <a:lnTo>
                      <a:pt x="456" y="271"/>
                    </a:lnTo>
                    <a:lnTo>
                      <a:pt x="450" y="272"/>
                    </a:lnTo>
                    <a:lnTo>
                      <a:pt x="444" y="277"/>
                    </a:lnTo>
                    <a:lnTo>
                      <a:pt x="440" y="275"/>
                    </a:lnTo>
                    <a:lnTo>
                      <a:pt x="438" y="285"/>
                    </a:lnTo>
                    <a:lnTo>
                      <a:pt x="445" y="292"/>
                    </a:lnTo>
                    <a:lnTo>
                      <a:pt x="447" y="291"/>
                    </a:lnTo>
                    <a:lnTo>
                      <a:pt x="447" y="295"/>
                    </a:lnTo>
                    <a:lnTo>
                      <a:pt x="450" y="302"/>
                    </a:lnTo>
                    <a:lnTo>
                      <a:pt x="456" y="302"/>
                    </a:lnTo>
                    <a:lnTo>
                      <a:pt x="452" y="305"/>
                    </a:lnTo>
                    <a:lnTo>
                      <a:pt x="450" y="308"/>
                    </a:lnTo>
                    <a:lnTo>
                      <a:pt x="447" y="313"/>
                    </a:lnTo>
                    <a:lnTo>
                      <a:pt x="443" y="316"/>
                    </a:lnTo>
                    <a:lnTo>
                      <a:pt x="437" y="324"/>
                    </a:lnTo>
                    <a:lnTo>
                      <a:pt x="441" y="328"/>
                    </a:lnTo>
                    <a:lnTo>
                      <a:pt x="443" y="328"/>
                    </a:lnTo>
                    <a:lnTo>
                      <a:pt x="447" y="333"/>
                    </a:lnTo>
                    <a:lnTo>
                      <a:pt x="448" y="336"/>
                    </a:lnTo>
                    <a:lnTo>
                      <a:pt x="440" y="341"/>
                    </a:lnTo>
                    <a:lnTo>
                      <a:pt x="439" y="339"/>
                    </a:lnTo>
                    <a:lnTo>
                      <a:pt x="436" y="341"/>
                    </a:lnTo>
                    <a:lnTo>
                      <a:pt x="434" y="341"/>
                    </a:lnTo>
                    <a:lnTo>
                      <a:pt x="430" y="348"/>
                    </a:lnTo>
                    <a:lnTo>
                      <a:pt x="430" y="352"/>
                    </a:lnTo>
                    <a:lnTo>
                      <a:pt x="427" y="360"/>
                    </a:lnTo>
                    <a:lnTo>
                      <a:pt x="425" y="360"/>
                    </a:lnTo>
                    <a:lnTo>
                      <a:pt x="425" y="365"/>
                    </a:lnTo>
                    <a:lnTo>
                      <a:pt x="424" y="375"/>
                    </a:lnTo>
                    <a:lnTo>
                      <a:pt x="419" y="381"/>
                    </a:lnTo>
                    <a:lnTo>
                      <a:pt x="420" y="387"/>
                    </a:lnTo>
                    <a:lnTo>
                      <a:pt x="407" y="392"/>
                    </a:lnTo>
                    <a:lnTo>
                      <a:pt x="399" y="390"/>
                    </a:lnTo>
                    <a:lnTo>
                      <a:pt x="398" y="394"/>
                    </a:lnTo>
                    <a:lnTo>
                      <a:pt x="386" y="397"/>
                    </a:lnTo>
                    <a:lnTo>
                      <a:pt x="385" y="399"/>
                    </a:lnTo>
                    <a:lnTo>
                      <a:pt x="379" y="401"/>
                    </a:lnTo>
                    <a:lnTo>
                      <a:pt x="367" y="392"/>
                    </a:lnTo>
                    <a:lnTo>
                      <a:pt x="358" y="390"/>
                    </a:lnTo>
                    <a:lnTo>
                      <a:pt x="353" y="389"/>
                    </a:lnTo>
                    <a:lnTo>
                      <a:pt x="353" y="384"/>
                    </a:lnTo>
                    <a:lnTo>
                      <a:pt x="347" y="379"/>
                    </a:lnTo>
                    <a:lnTo>
                      <a:pt x="345" y="375"/>
                    </a:lnTo>
                    <a:lnTo>
                      <a:pt x="341" y="376"/>
                    </a:lnTo>
                    <a:lnTo>
                      <a:pt x="324" y="358"/>
                    </a:lnTo>
                    <a:lnTo>
                      <a:pt x="315" y="367"/>
                    </a:lnTo>
                    <a:lnTo>
                      <a:pt x="304" y="362"/>
                    </a:lnTo>
                    <a:lnTo>
                      <a:pt x="298" y="363"/>
                    </a:lnTo>
                    <a:lnTo>
                      <a:pt x="296" y="367"/>
                    </a:lnTo>
                    <a:lnTo>
                      <a:pt x="285" y="368"/>
                    </a:lnTo>
                    <a:lnTo>
                      <a:pt x="282" y="367"/>
                    </a:lnTo>
                    <a:lnTo>
                      <a:pt x="275" y="369"/>
                    </a:lnTo>
                    <a:lnTo>
                      <a:pt x="270" y="375"/>
                    </a:lnTo>
                    <a:lnTo>
                      <a:pt x="262" y="377"/>
                    </a:lnTo>
                    <a:lnTo>
                      <a:pt x="257" y="377"/>
                    </a:lnTo>
                    <a:lnTo>
                      <a:pt x="254" y="368"/>
                    </a:lnTo>
                    <a:lnTo>
                      <a:pt x="252" y="362"/>
                    </a:lnTo>
                    <a:lnTo>
                      <a:pt x="252" y="360"/>
                    </a:lnTo>
                    <a:lnTo>
                      <a:pt x="254" y="358"/>
                    </a:lnTo>
                    <a:lnTo>
                      <a:pt x="253" y="352"/>
                    </a:lnTo>
                    <a:lnTo>
                      <a:pt x="247" y="355"/>
                    </a:lnTo>
                    <a:lnTo>
                      <a:pt x="232" y="357"/>
                    </a:lnTo>
                    <a:lnTo>
                      <a:pt x="230" y="352"/>
                    </a:lnTo>
                    <a:lnTo>
                      <a:pt x="236" y="350"/>
                    </a:lnTo>
                    <a:lnTo>
                      <a:pt x="238" y="348"/>
                    </a:lnTo>
                    <a:lnTo>
                      <a:pt x="236" y="342"/>
                    </a:lnTo>
                    <a:lnTo>
                      <a:pt x="228" y="339"/>
                    </a:lnTo>
                    <a:lnTo>
                      <a:pt x="229" y="342"/>
                    </a:lnTo>
                    <a:lnTo>
                      <a:pt x="236" y="344"/>
                    </a:lnTo>
                    <a:lnTo>
                      <a:pt x="233" y="349"/>
                    </a:lnTo>
                    <a:lnTo>
                      <a:pt x="228" y="349"/>
                    </a:lnTo>
                    <a:lnTo>
                      <a:pt x="224" y="345"/>
                    </a:lnTo>
                    <a:lnTo>
                      <a:pt x="218" y="344"/>
                    </a:lnTo>
                    <a:lnTo>
                      <a:pt x="214" y="346"/>
                    </a:lnTo>
                    <a:lnTo>
                      <a:pt x="190" y="342"/>
                    </a:lnTo>
                    <a:lnTo>
                      <a:pt x="187" y="345"/>
                    </a:lnTo>
                    <a:lnTo>
                      <a:pt x="187" y="348"/>
                    </a:lnTo>
                    <a:lnTo>
                      <a:pt x="180" y="352"/>
                    </a:lnTo>
                    <a:lnTo>
                      <a:pt x="177" y="348"/>
                    </a:lnTo>
                    <a:lnTo>
                      <a:pt x="175" y="345"/>
                    </a:lnTo>
                    <a:lnTo>
                      <a:pt x="171" y="345"/>
                    </a:lnTo>
                    <a:lnTo>
                      <a:pt x="166" y="336"/>
                    </a:lnTo>
                    <a:lnTo>
                      <a:pt x="168" y="331"/>
                    </a:lnTo>
                    <a:lnTo>
                      <a:pt x="167" y="322"/>
                    </a:lnTo>
                    <a:lnTo>
                      <a:pt x="162" y="318"/>
                    </a:lnTo>
                    <a:lnTo>
                      <a:pt x="160" y="312"/>
                    </a:lnTo>
                    <a:lnTo>
                      <a:pt x="155" y="310"/>
                    </a:lnTo>
                    <a:lnTo>
                      <a:pt x="152" y="306"/>
                    </a:lnTo>
                    <a:lnTo>
                      <a:pt x="150" y="305"/>
                    </a:lnTo>
                    <a:lnTo>
                      <a:pt x="148" y="306"/>
                    </a:lnTo>
                    <a:lnTo>
                      <a:pt x="146" y="306"/>
                    </a:lnTo>
                    <a:lnTo>
                      <a:pt x="144" y="307"/>
                    </a:lnTo>
                    <a:lnTo>
                      <a:pt x="138" y="308"/>
                    </a:lnTo>
                    <a:lnTo>
                      <a:pt x="133" y="304"/>
                    </a:lnTo>
                    <a:lnTo>
                      <a:pt x="131" y="308"/>
                    </a:lnTo>
                    <a:lnTo>
                      <a:pt x="124" y="313"/>
                    </a:lnTo>
                    <a:lnTo>
                      <a:pt x="122" y="313"/>
                    </a:lnTo>
                    <a:lnTo>
                      <a:pt x="118" y="310"/>
                    </a:lnTo>
                    <a:lnTo>
                      <a:pt x="116" y="310"/>
                    </a:lnTo>
                    <a:lnTo>
                      <a:pt x="115" y="307"/>
                    </a:lnTo>
                    <a:lnTo>
                      <a:pt x="109" y="305"/>
                    </a:lnTo>
                    <a:lnTo>
                      <a:pt x="106" y="306"/>
                    </a:lnTo>
                    <a:lnTo>
                      <a:pt x="98" y="304"/>
                    </a:lnTo>
                    <a:lnTo>
                      <a:pt x="94" y="308"/>
                    </a:lnTo>
                    <a:lnTo>
                      <a:pt x="88" y="310"/>
                    </a:lnTo>
                    <a:lnTo>
                      <a:pt x="82" y="306"/>
                    </a:lnTo>
                    <a:lnTo>
                      <a:pt x="82" y="302"/>
                    </a:lnTo>
                    <a:lnTo>
                      <a:pt x="73" y="287"/>
                    </a:lnTo>
                    <a:lnTo>
                      <a:pt x="68" y="283"/>
                    </a:lnTo>
                    <a:lnTo>
                      <a:pt x="60" y="282"/>
                    </a:lnTo>
                    <a:lnTo>
                      <a:pt x="55" y="277"/>
                    </a:lnTo>
                    <a:lnTo>
                      <a:pt x="52" y="275"/>
                    </a:lnTo>
                    <a:lnTo>
                      <a:pt x="50" y="277"/>
                    </a:lnTo>
                    <a:lnTo>
                      <a:pt x="48" y="277"/>
                    </a:lnTo>
                    <a:lnTo>
                      <a:pt x="44" y="270"/>
                    </a:lnTo>
                    <a:lnTo>
                      <a:pt x="45" y="267"/>
                    </a:lnTo>
                    <a:lnTo>
                      <a:pt x="48" y="266"/>
                    </a:lnTo>
                    <a:lnTo>
                      <a:pt x="48" y="262"/>
                    </a:lnTo>
                    <a:lnTo>
                      <a:pt x="54" y="254"/>
                    </a:lnTo>
                    <a:lnTo>
                      <a:pt x="53" y="243"/>
                    </a:lnTo>
                    <a:lnTo>
                      <a:pt x="56" y="233"/>
                    </a:lnTo>
                    <a:lnTo>
                      <a:pt x="59" y="227"/>
                    </a:lnTo>
                    <a:lnTo>
                      <a:pt x="61" y="229"/>
                    </a:lnTo>
                    <a:lnTo>
                      <a:pt x="65" y="230"/>
                    </a:lnTo>
                    <a:lnTo>
                      <a:pt x="73" y="226"/>
                    </a:lnTo>
                    <a:lnTo>
                      <a:pt x="80" y="225"/>
                    </a:lnTo>
                    <a:lnTo>
                      <a:pt x="84" y="222"/>
                    </a:lnTo>
                    <a:lnTo>
                      <a:pt x="83" y="216"/>
                    </a:lnTo>
                    <a:lnTo>
                      <a:pt x="76" y="211"/>
                    </a:lnTo>
                    <a:lnTo>
                      <a:pt x="68" y="201"/>
                    </a:lnTo>
                    <a:lnTo>
                      <a:pt x="65" y="193"/>
                    </a:lnTo>
                    <a:lnTo>
                      <a:pt x="69" y="190"/>
                    </a:lnTo>
                    <a:lnTo>
                      <a:pt x="65" y="184"/>
                    </a:lnTo>
                    <a:lnTo>
                      <a:pt x="68" y="169"/>
                    </a:lnTo>
                    <a:lnTo>
                      <a:pt x="66" y="166"/>
                    </a:lnTo>
                    <a:lnTo>
                      <a:pt x="68" y="161"/>
                    </a:lnTo>
                    <a:lnTo>
                      <a:pt x="65"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0" name="Freeform 121"/>
              <p:cNvSpPr>
                <a:spLocks/>
              </p:cNvSpPr>
              <p:nvPr/>
            </p:nvSpPr>
            <p:spPr bwMode="auto">
              <a:xfrm>
                <a:off x="2846388" y="2616200"/>
                <a:ext cx="752475" cy="636587"/>
              </a:xfrm>
              <a:custGeom>
                <a:avLst/>
                <a:gdLst>
                  <a:gd name="T0" fmla="*/ 71 w 474"/>
                  <a:gd name="T1" fmla="*/ 144 h 401"/>
                  <a:gd name="T2" fmla="*/ 73 w 474"/>
                  <a:gd name="T3" fmla="*/ 117 h 401"/>
                  <a:gd name="T4" fmla="*/ 72 w 474"/>
                  <a:gd name="T5" fmla="*/ 84 h 401"/>
                  <a:gd name="T6" fmla="*/ 39 w 474"/>
                  <a:gd name="T7" fmla="*/ 83 h 401"/>
                  <a:gd name="T8" fmla="*/ 12 w 474"/>
                  <a:gd name="T9" fmla="*/ 54 h 401"/>
                  <a:gd name="T10" fmla="*/ 8 w 474"/>
                  <a:gd name="T11" fmla="*/ 44 h 401"/>
                  <a:gd name="T12" fmla="*/ 24 w 474"/>
                  <a:gd name="T13" fmla="*/ 24 h 401"/>
                  <a:gd name="T14" fmla="*/ 48 w 474"/>
                  <a:gd name="T15" fmla="*/ 21 h 401"/>
                  <a:gd name="T16" fmla="*/ 70 w 474"/>
                  <a:gd name="T17" fmla="*/ 0 h 401"/>
                  <a:gd name="T18" fmla="*/ 94 w 474"/>
                  <a:gd name="T19" fmla="*/ 15 h 401"/>
                  <a:gd name="T20" fmla="*/ 139 w 474"/>
                  <a:gd name="T21" fmla="*/ 34 h 401"/>
                  <a:gd name="T22" fmla="*/ 150 w 474"/>
                  <a:gd name="T23" fmla="*/ 61 h 401"/>
                  <a:gd name="T24" fmla="*/ 145 w 474"/>
                  <a:gd name="T25" fmla="*/ 92 h 401"/>
                  <a:gd name="T26" fmla="*/ 149 w 474"/>
                  <a:gd name="T27" fmla="*/ 124 h 401"/>
                  <a:gd name="T28" fmla="*/ 176 w 474"/>
                  <a:gd name="T29" fmla="*/ 133 h 401"/>
                  <a:gd name="T30" fmla="*/ 213 w 474"/>
                  <a:gd name="T31" fmla="*/ 143 h 401"/>
                  <a:gd name="T32" fmla="*/ 245 w 474"/>
                  <a:gd name="T33" fmla="*/ 143 h 401"/>
                  <a:gd name="T34" fmla="*/ 269 w 474"/>
                  <a:gd name="T35" fmla="*/ 158 h 401"/>
                  <a:gd name="T36" fmla="*/ 299 w 474"/>
                  <a:gd name="T37" fmla="*/ 139 h 401"/>
                  <a:gd name="T38" fmla="*/ 321 w 474"/>
                  <a:gd name="T39" fmla="*/ 140 h 401"/>
                  <a:gd name="T40" fmla="*/ 349 w 474"/>
                  <a:gd name="T41" fmla="*/ 156 h 401"/>
                  <a:gd name="T42" fmla="*/ 369 w 474"/>
                  <a:gd name="T43" fmla="*/ 160 h 401"/>
                  <a:gd name="T44" fmla="*/ 399 w 474"/>
                  <a:gd name="T45" fmla="*/ 175 h 401"/>
                  <a:gd name="T46" fmla="*/ 439 w 474"/>
                  <a:gd name="T47" fmla="*/ 179 h 401"/>
                  <a:gd name="T48" fmla="*/ 460 w 474"/>
                  <a:gd name="T49" fmla="*/ 196 h 401"/>
                  <a:gd name="T50" fmla="*/ 465 w 474"/>
                  <a:gd name="T51" fmla="*/ 208 h 401"/>
                  <a:gd name="T52" fmla="*/ 450 w 474"/>
                  <a:gd name="T53" fmla="*/ 235 h 401"/>
                  <a:gd name="T54" fmla="*/ 456 w 474"/>
                  <a:gd name="T55" fmla="*/ 258 h 401"/>
                  <a:gd name="T56" fmla="*/ 459 w 474"/>
                  <a:gd name="T57" fmla="*/ 271 h 401"/>
                  <a:gd name="T58" fmla="*/ 456 w 474"/>
                  <a:gd name="T59" fmla="*/ 271 h 401"/>
                  <a:gd name="T60" fmla="*/ 445 w 474"/>
                  <a:gd name="T61" fmla="*/ 292 h 401"/>
                  <a:gd name="T62" fmla="*/ 452 w 474"/>
                  <a:gd name="T63" fmla="*/ 305 h 401"/>
                  <a:gd name="T64" fmla="*/ 441 w 474"/>
                  <a:gd name="T65" fmla="*/ 328 h 401"/>
                  <a:gd name="T66" fmla="*/ 439 w 474"/>
                  <a:gd name="T67" fmla="*/ 339 h 401"/>
                  <a:gd name="T68" fmla="*/ 427 w 474"/>
                  <a:gd name="T69" fmla="*/ 360 h 401"/>
                  <a:gd name="T70" fmla="*/ 420 w 474"/>
                  <a:gd name="T71" fmla="*/ 387 h 401"/>
                  <a:gd name="T72" fmla="*/ 385 w 474"/>
                  <a:gd name="T73" fmla="*/ 399 h 401"/>
                  <a:gd name="T74" fmla="*/ 353 w 474"/>
                  <a:gd name="T75" fmla="*/ 384 h 401"/>
                  <a:gd name="T76" fmla="*/ 315 w 474"/>
                  <a:gd name="T77" fmla="*/ 367 h 401"/>
                  <a:gd name="T78" fmla="*/ 282 w 474"/>
                  <a:gd name="T79" fmla="*/ 367 h 401"/>
                  <a:gd name="T80" fmla="*/ 254 w 474"/>
                  <a:gd name="T81" fmla="*/ 368 h 401"/>
                  <a:gd name="T82" fmla="*/ 247 w 474"/>
                  <a:gd name="T83" fmla="*/ 355 h 401"/>
                  <a:gd name="T84" fmla="*/ 236 w 474"/>
                  <a:gd name="T85" fmla="*/ 342 h 401"/>
                  <a:gd name="T86" fmla="*/ 228 w 474"/>
                  <a:gd name="T87" fmla="*/ 349 h 401"/>
                  <a:gd name="T88" fmla="*/ 187 w 474"/>
                  <a:gd name="T89" fmla="*/ 345 h 401"/>
                  <a:gd name="T90" fmla="*/ 171 w 474"/>
                  <a:gd name="T91" fmla="*/ 345 h 401"/>
                  <a:gd name="T92" fmla="*/ 160 w 474"/>
                  <a:gd name="T93" fmla="*/ 312 h 401"/>
                  <a:gd name="T94" fmla="*/ 146 w 474"/>
                  <a:gd name="T95" fmla="*/ 306 h 401"/>
                  <a:gd name="T96" fmla="*/ 124 w 474"/>
                  <a:gd name="T97" fmla="*/ 313 h 401"/>
                  <a:gd name="T98" fmla="*/ 109 w 474"/>
                  <a:gd name="T99" fmla="*/ 305 h 401"/>
                  <a:gd name="T100" fmla="*/ 82 w 474"/>
                  <a:gd name="T101" fmla="*/ 306 h 401"/>
                  <a:gd name="T102" fmla="*/ 55 w 474"/>
                  <a:gd name="T103" fmla="*/ 277 h 401"/>
                  <a:gd name="T104" fmla="*/ 45 w 474"/>
                  <a:gd name="T105" fmla="*/ 267 h 401"/>
                  <a:gd name="T106" fmla="*/ 56 w 474"/>
                  <a:gd name="T107" fmla="*/ 233 h 401"/>
                  <a:gd name="T108" fmla="*/ 80 w 474"/>
                  <a:gd name="T109" fmla="*/ 225 h 401"/>
                  <a:gd name="T110" fmla="*/ 65 w 474"/>
                  <a:gd name="T111" fmla="*/ 193 h 401"/>
                  <a:gd name="T112" fmla="*/ 68 w 474"/>
                  <a:gd name="T113" fmla="*/ 16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01">
                    <a:moveTo>
                      <a:pt x="65" y="153"/>
                    </a:moveTo>
                    <a:lnTo>
                      <a:pt x="63" y="151"/>
                    </a:lnTo>
                    <a:lnTo>
                      <a:pt x="64" y="145"/>
                    </a:lnTo>
                    <a:lnTo>
                      <a:pt x="69" y="145"/>
                    </a:lnTo>
                    <a:lnTo>
                      <a:pt x="71" y="144"/>
                    </a:lnTo>
                    <a:lnTo>
                      <a:pt x="70" y="129"/>
                    </a:lnTo>
                    <a:lnTo>
                      <a:pt x="68" y="126"/>
                    </a:lnTo>
                    <a:lnTo>
                      <a:pt x="69" y="122"/>
                    </a:lnTo>
                    <a:lnTo>
                      <a:pt x="73" y="119"/>
                    </a:lnTo>
                    <a:lnTo>
                      <a:pt x="73" y="117"/>
                    </a:lnTo>
                    <a:lnTo>
                      <a:pt x="75" y="111"/>
                    </a:lnTo>
                    <a:lnTo>
                      <a:pt x="72" y="104"/>
                    </a:lnTo>
                    <a:lnTo>
                      <a:pt x="73" y="102"/>
                    </a:lnTo>
                    <a:lnTo>
                      <a:pt x="73" y="98"/>
                    </a:lnTo>
                    <a:lnTo>
                      <a:pt x="72" y="84"/>
                    </a:lnTo>
                    <a:lnTo>
                      <a:pt x="61" y="80"/>
                    </a:lnTo>
                    <a:lnTo>
                      <a:pt x="57" y="81"/>
                    </a:lnTo>
                    <a:lnTo>
                      <a:pt x="56" y="78"/>
                    </a:lnTo>
                    <a:lnTo>
                      <a:pt x="48" y="78"/>
                    </a:lnTo>
                    <a:lnTo>
                      <a:pt x="39" y="83"/>
                    </a:lnTo>
                    <a:lnTo>
                      <a:pt x="34" y="81"/>
                    </a:lnTo>
                    <a:lnTo>
                      <a:pt x="28" y="81"/>
                    </a:lnTo>
                    <a:lnTo>
                      <a:pt x="24" y="68"/>
                    </a:lnTo>
                    <a:lnTo>
                      <a:pt x="19" y="59"/>
                    </a:lnTo>
                    <a:lnTo>
                      <a:pt x="12" y="54"/>
                    </a:lnTo>
                    <a:lnTo>
                      <a:pt x="11" y="52"/>
                    </a:lnTo>
                    <a:lnTo>
                      <a:pt x="9" y="51"/>
                    </a:lnTo>
                    <a:lnTo>
                      <a:pt x="2" y="53"/>
                    </a:lnTo>
                    <a:lnTo>
                      <a:pt x="0" y="51"/>
                    </a:lnTo>
                    <a:lnTo>
                      <a:pt x="8" y="44"/>
                    </a:lnTo>
                    <a:lnTo>
                      <a:pt x="11" y="37"/>
                    </a:lnTo>
                    <a:lnTo>
                      <a:pt x="19" y="33"/>
                    </a:lnTo>
                    <a:lnTo>
                      <a:pt x="19" y="29"/>
                    </a:lnTo>
                    <a:lnTo>
                      <a:pt x="23" y="27"/>
                    </a:lnTo>
                    <a:lnTo>
                      <a:pt x="24" y="24"/>
                    </a:lnTo>
                    <a:lnTo>
                      <a:pt x="26" y="24"/>
                    </a:lnTo>
                    <a:lnTo>
                      <a:pt x="28" y="27"/>
                    </a:lnTo>
                    <a:lnTo>
                      <a:pt x="35" y="26"/>
                    </a:lnTo>
                    <a:lnTo>
                      <a:pt x="39" y="21"/>
                    </a:lnTo>
                    <a:lnTo>
                      <a:pt x="48" y="21"/>
                    </a:lnTo>
                    <a:lnTo>
                      <a:pt x="54" y="17"/>
                    </a:lnTo>
                    <a:lnTo>
                      <a:pt x="58" y="7"/>
                    </a:lnTo>
                    <a:lnTo>
                      <a:pt x="56" y="1"/>
                    </a:lnTo>
                    <a:lnTo>
                      <a:pt x="58" y="0"/>
                    </a:lnTo>
                    <a:lnTo>
                      <a:pt x="70" y="0"/>
                    </a:lnTo>
                    <a:lnTo>
                      <a:pt x="76" y="3"/>
                    </a:lnTo>
                    <a:lnTo>
                      <a:pt x="85" y="4"/>
                    </a:lnTo>
                    <a:lnTo>
                      <a:pt x="93" y="11"/>
                    </a:lnTo>
                    <a:lnTo>
                      <a:pt x="91" y="15"/>
                    </a:lnTo>
                    <a:lnTo>
                      <a:pt x="94" y="15"/>
                    </a:lnTo>
                    <a:lnTo>
                      <a:pt x="109" y="23"/>
                    </a:lnTo>
                    <a:lnTo>
                      <a:pt x="119" y="19"/>
                    </a:lnTo>
                    <a:lnTo>
                      <a:pt x="122" y="19"/>
                    </a:lnTo>
                    <a:lnTo>
                      <a:pt x="133" y="22"/>
                    </a:lnTo>
                    <a:lnTo>
                      <a:pt x="139" y="34"/>
                    </a:lnTo>
                    <a:lnTo>
                      <a:pt x="145" y="38"/>
                    </a:lnTo>
                    <a:lnTo>
                      <a:pt x="147" y="46"/>
                    </a:lnTo>
                    <a:lnTo>
                      <a:pt x="145" y="49"/>
                    </a:lnTo>
                    <a:lnTo>
                      <a:pt x="147" y="57"/>
                    </a:lnTo>
                    <a:lnTo>
                      <a:pt x="150" y="61"/>
                    </a:lnTo>
                    <a:lnTo>
                      <a:pt x="151" y="65"/>
                    </a:lnTo>
                    <a:lnTo>
                      <a:pt x="151" y="79"/>
                    </a:lnTo>
                    <a:lnTo>
                      <a:pt x="145" y="83"/>
                    </a:lnTo>
                    <a:lnTo>
                      <a:pt x="142" y="88"/>
                    </a:lnTo>
                    <a:lnTo>
                      <a:pt x="145" y="92"/>
                    </a:lnTo>
                    <a:lnTo>
                      <a:pt x="138" y="99"/>
                    </a:lnTo>
                    <a:lnTo>
                      <a:pt x="139" y="107"/>
                    </a:lnTo>
                    <a:lnTo>
                      <a:pt x="142" y="115"/>
                    </a:lnTo>
                    <a:lnTo>
                      <a:pt x="146" y="115"/>
                    </a:lnTo>
                    <a:lnTo>
                      <a:pt x="149" y="124"/>
                    </a:lnTo>
                    <a:lnTo>
                      <a:pt x="150" y="131"/>
                    </a:lnTo>
                    <a:lnTo>
                      <a:pt x="159" y="130"/>
                    </a:lnTo>
                    <a:lnTo>
                      <a:pt x="161" y="128"/>
                    </a:lnTo>
                    <a:lnTo>
                      <a:pt x="171" y="128"/>
                    </a:lnTo>
                    <a:lnTo>
                      <a:pt x="176" y="133"/>
                    </a:lnTo>
                    <a:lnTo>
                      <a:pt x="185" y="137"/>
                    </a:lnTo>
                    <a:lnTo>
                      <a:pt x="191" y="133"/>
                    </a:lnTo>
                    <a:lnTo>
                      <a:pt x="196" y="129"/>
                    </a:lnTo>
                    <a:lnTo>
                      <a:pt x="201" y="136"/>
                    </a:lnTo>
                    <a:lnTo>
                      <a:pt x="213" y="143"/>
                    </a:lnTo>
                    <a:lnTo>
                      <a:pt x="228" y="128"/>
                    </a:lnTo>
                    <a:lnTo>
                      <a:pt x="231" y="128"/>
                    </a:lnTo>
                    <a:lnTo>
                      <a:pt x="238" y="134"/>
                    </a:lnTo>
                    <a:lnTo>
                      <a:pt x="243" y="137"/>
                    </a:lnTo>
                    <a:lnTo>
                      <a:pt x="245" y="143"/>
                    </a:lnTo>
                    <a:lnTo>
                      <a:pt x="250" y="146"/>
                    </a:lnTo>
                    <a:lnTo>
                      <a:pt x="255" y="153"/>
                    </a:lnTo>
                    <a:lnTo>
                      <a:pt x="255" y="155"/>
                    </a:lnTo>
                    <a:lnTo>
                      <a:pt x="264" y="158"/>
                    </a:lnTo>
                    <a:lnTo>
                      <a:pt x="269" y="158"/>
                    </a:lnTo>
                    <a:lnTo>
                      <a:pt x="274" y="153"/>
                    </a:lnTo>
                    <a:lnTo>
                      <a:pt x="276" y="151"/>
                    </a:lnTo>
                    <a:lnTo>
                      <a:pt x="283" y="150"/>
                    </a:lnTo>
                    <a:lnTo>
                      <a:pt x="285" y="147"/>
                    </a:lnTo>
                    <a:lnTo>
                      <a:pt x="299" y="139"/>
                    </a:lnTo>
                    <a:lnTo>
                      <a:pt x="306" y="137"/>
                    </a:lnTo>
                    <a:lnTo>
                      <a:pt x="311" y="138"/>
                    </a:lnTo>
                    <a:lnTo>
                      <a:pt x="316" y="140"/>
                    </a:lnTo>
                    <a:lnTo>
                      <a:pt x="318" y="139"/>
                    </a:lnTo>
                    <a:lnTo>
                      <a:pt x="321" y="140"/>
                    </a:lnTo>
                    <a:lnTo>
                      <a:pt x="327" y="145"/>
                    </a:lnTo>
                    <a:lnTo>
                      <a:pt x="335" y="148"/>
                    </a:lnTo>
                    <a:lnTo>
                      <a:pt x="338" y="147"/>
                    </a:lnTo>
                    <a:lnTo>
                      <a:pt x="347" y="153"/>
                    </a:lnTo>
                    <a:lnTo>
                      <a:pt x="349" y="156"/>
                    </a:lnTo>
                    <a:lnTo>
                      <a:pt x="353" y="160"/>
                    </a:lnTo>
                    <a:lnTo>
                      <a:pt x="355" y="157"/>
                    </a:lnTo>
                    <a:lnTo>
                      <a:pt x="361" y="158"/>
                    </a:lnTo>
                    <a:lnTo>
                      <a:pt x="363" y="157"/>
                    </a:lnTo>
                    <a:lnTo>
                      <a:pt x="369" y="160"/>
                    </a:lnTo>
                    <a:lnTo>
                      <a:pt x="376" y="160"/>
                    </a:lnTo>
                    <a:lnTo>
                      <a:pt x="387" y="169"/>
                    </a:lnTo>
                    <a:lnTo>
                      <a:pt x="390" y="169"/>
                    </a:lnTo>
                    <a:lnTo>
                      <a:pt x="395" y="173"/>
                    </a:lnTo>
                    <a:lnTo>
                      <a:pt x="399" y="175"/>
                    </a:lnTo>
                    <a:lnTo>
                      <a:pt x="408" y="181"/>
                    </a:lnTo>
                    <a:lnTo>
                      <a:pt x="420" y="181"/>
                    </a:lnTo>
                    <a:lnTo>
                      <a:pt x="427" y="183"/>
                    </a:lnTo>
                    <a:lnTo>
                      <a:pt x="433" y="180"/>
                    </a:lnTo>
                    <a:lnTo>
                      <a:pt x="439" y="179"/>
                    </a:lnTo>
                    <a:lnTo>
                      <a:pt x="442" y="183"/>
                    </a:lnTo>
                    <a:lnTo>
                      <a:pt x="443" y="187"/>
                    </a:lnTo>
                    <a:lnTo>
                      <a:pt x="454" y="188"/>
                    </a:lnTo>
                    <a:lnTo>
                      <a:pt x="456" y="190"/>
                    </a:lnTo>
                    <a:lnTo>
                      <a:pt x="460" y="196"/>
                    </a:lnTo>
                    <a:lnTo>
                      <a:pt x="467" y="199"/>
                    </a:lnTo>
                    <a:lnTo>
                      <a:pt x="472" y="198"/>
                    </a:lnTo>
                    <a:lnTo>
                      <a:pt x="474" y="201"/>
                    </a:lnTo>
                    <a:lnTo>
                      <a:pt x="472" y="203"/>
                    </a:lnTo>
                    <a:lnTo>
                      <a:pt x="465" y="208"/>
                    </a:lnTo>
                    <a:lnTo>
                      <a:pt x="456" y="210"/>
                    </a:lnTo>
                    <a:lnTo>
                      <a:pt x="443" y="222"/>
                    </a:lnTo>
                    <a:lnTo>
                      <a:pt x="447" y="226"/>
                    </a:lnTo>
                    <a:lnTo>
                      <a:pt x="447" y="233"/>
                    </a:lnTo>
                    <a:lnTo>
                      <a:pt x="450" y="235"/>
                    </a:lnTo>
                    <a:lnTo>
                      <a:pt x="452" y="240"/>
                    </a:lnTo>
                    <a:lnTo>
                      <a:pt x="456" y="244"/>
                    </a:lnTo>
                    <a:lnTo>
                      <a:pt x="454" y="249"/>
                    </a:lnTo>
                    <a:lnTo>
                      <a:pt x="454" y="253"/>
                    </a:lnTo>
                    <a:lnTo>
                      <a:pt x="456" y="258"/>
                    </a:lnTo>
                    <a:lnTo>
                      <a:pt x="456" y="263"/>
                    </a:lnTo>
                    <a:lnTo>
                      <a:pt x="459" y="270"/>
                    </a:lnTo>
                    <a:lnTo>
                      <a:pt x="466" y="266"/>
                    </a:lnTo>
                    <a:lnTo>
                      <a:pt x="462" y="271"/>
                    </a:lnTo>
                    <a:lnTo>
                      <a:pt x="459" y="271"/>
                    </a:lnTo>
                    <a:lnTo>
                      <a:pt x="454" y="278"/>
                    </a:lnTo>
                    <a:lnTo>
                      <a:pt x="450" y="280"/>
                    </a:lnTo>
                    <a:lnTo>
                      <a:pt x="450" y="278"/>
                    </a:lnTo>
                    <a:lnTo>
                      <a:pt x="456" y="272"/>
                    </a:lnTo>
                    <a:lnTo>
                      <a:pt x="456" y="271"/>
                    </a:lnTo>
                    <a:lnTo>
                      <a:pt x="450" y="272"/>
                    </a:lnTo>
                    <a:lnTo>
                      <a:pt x="444" y="277"/>
                    </a:lnTo>
                    <a:lnTo>
                      <a:pt x="440" y="275"/>
                    </a:lnTo>
                    <a:lnTo>
                      <a:pt x="438" y="285"/>
                    </a:lnTo>
                    <a:lnTo>
                      <a:pt x="445" y="292"/>
                    </a:lnTo>
                    <a:lnTo>
                      <a:pt x="447" y="291"/>
                    </a:lnTo>
                    <a:lnTo>
                      <a:pt x="447" y="295"/>
                    </a:lnTo>
                    <a:lnTo>
                      <a:pt x="450" y="302"/>
                    </a:lnTo>
                    <a:lnTo>
                      <a:pt x="456" y="302"/>
                    </a:lnTo>
                    <a:lnTo>
                      <a:pt x="452" y="305"/>
                    </a:lnTo>
                    <a:lnTo>
                      <a:pt x="450" y="308"/>
                    </a:lnTo>
                    <a:lnTo>
                      <a:pt x="447" y="313"/>
                    </a:lnTo>
                    <a:lnTo>
                      <a:pt x="443" y="316"/>
                    </a:lnTo>
                    <a:lnTo>
                      <a:pt x="437" y="324"/>
                    </a:lnTo>
                    <a:lnTo>
                      <a:pt x="441" y="328"/>
                    </a:lnTo>
                    <a:lnTo>
                      <a:pt x="443" y="328"/>
                    </a:lnTo>
                    <a:lnTo>
                      <a:pt x="447" y="333"/>
                    </a:lnTo>
                    <a:lnTo>
                      <a:pt x="448" y="336"/>
                    </a:lnTo>
                    <a:lnTo>
                      <a:pt x="440" y="341"/>
                    </a:lnTo>
                    <a:lnTo>
                      <a:pt x="439" y="339"/>
                    </a:lnTo>
                    <a:lnTo>
                      <a:pt x="436" y="341"/>
                    </a:lnTo>
                    <a:lnTo>
                      <a:pt x="434" y="341"/>
                    </a:lnTo>
                    <a:lnTo>
                      <a:pt x="430" y="348"/>
                    </a:lnTo>
                    <a:lnTo>
                      <a:pt x="430" y="352"/>
                    </a:lnTo>
                    <a:lnTo>
                      <a:pt x="427" y="360"/>
                    </a:lnTo>
                    <a:lnTo>
                      <a:pt x="425" y="360"/>
                    </a:lnTo>
                    <a:lnTo>
                      <a:pt x="425" y="365"/>
                    </a:lnTo>
                    <a:lnTo>
                      <a:pt x="424" y="375"/>
                    </a:lnTo>
                    <a:lnTo>
                      <a:pt x="419" y="381"/>
                    </a:lnTo>
                    <a:lnTo>
                      <a:pt x="420" y="387"/>
                    </a:lnTo>
                    <a:lnTo>
                      <a:pt x="407" y="392"/>
                    </a:lnTo>
                    <a:lnTo>
                      <a:pt x="399" y="390"/>
                    </a:lnTo>
                    <a:lnTo>
                      <a:pt x="398" y="394"/>
                    </a:lnTo>
                    <a:lnTo>
                      <a:pt x="386" y="397"/>
                    </a:lnTo>
                    <a:lnTo>
                      <a:pt x="385" y="399"/>
                    </a:lnTo>
                    <a:lnTo>
                      <a:pt x="379" y="401"/>
                    </a:lnTo>
                    <a:lnTo>
                      <a:pt x="367" y="392"/>
                    </a:lnTo>
                    <a:lnTo>
                      <a:pt x="358" y="390"/>
                    </a:lnTo>
                    <a:lnTo>
                      <a:pt x="353" y="389"/>
                    </a:lnTo>
                    <a:lnTo>
                      <a:pt x="353" y="384"/>
                    </a:lnTo>
                    <a:lnTo>
                      <a:pt x="347" y="379"/>
                    </a:lnTo>
                    <a:lnTo>
                      <a:pt x="345" y="375"/>
                    </a:lnTo>
                    <a:lnTo>
                      <a:pt x="341" y="376"/>
                    </a:lnTo>
                    <a:lnTo>
                      <a:pt x="324" y="358"/>
                    </a:lnTo>
                    <a:lnTo>
                      <a:pt x="315" y="367"/>
                    </a:lnTo>
                    <a:lnTo>
                      <a:pt x="304" y="362"/>
                    </a:lnTo>
                    <a:lnTo>
                      <a:pt x="298" y="363"/>
                    </a:lnTo>
                    <a:lnTo>
                      <a:pt x="296" y="367"/>
                    </a:lnTo>
                    <a:lnTo>
                      <a:pt x="285" y="368"/>
                    </a:lnTo>
                    <a:lnTo>
                      <a:pt x="282" y="367"/>
                    </a:lnTo>
                    <a:lnTo>
                      <a:pt x="275" y="369"/>
                    </a:lnTo>
                    <a:lnTo>
                      <a:pt x="270" y="375"/>
                    </a:lnTo>
                    <a:lnTo>
                      <a:pt x="262" y="377"/>
                    </a:lnTo>
                    <a:lnTo>
                      <a:pt x="257" y="377"/>
                    </a:lnTo>
                    <a:lnTo>
                      <a:pt x="254" y="368"/>
                    </a:lnTo>
                    <a:lnTo>
                      <a:pt x="252" y="362"/>
                    </a:lnTo>
                    <a:lnTo>
                      <a:pt x="252" y="360"/>
                    </a:lnTo>
                    <a:lnTo>
                      <a:pt x="254" y="358"/>
                    </a:lnTo>
                    <a:lnTo>
                      <a:pt x="253" y="352"/>
                    </a:lnTo>
                    <a:lnTo>
                      <a:pt x="247" y="355"/>
                    </a:lnTo>
                    <a:lnTo>
                      <a:pt x="232" y="357"/>
                    </a:lnTo>
                    <a:lnTo>
                      <a:pt x="230" y="352"/>
                    </a:lnTo>
                    <a:lnTo>
                      <a:pt x="236" y="350"/>
                    </a:lnTo>
                    <a:lnTo>
                      <a:pt x="238" y="348"/>
                    </a:lnTo>
                    <a:lnTo>
                      <a:pt x="236" y="342"/>
                    </a:lnTo>
                    <a:lnTo>
                      <a:pt x="228" y="339"/>
                    </a:lnTo>
                    <a:lnTo>
                      <a:pt x="229" y="342"/>
                    </a:lnTo>
                    <a:lnTo>
                      <a:pt x="236" y="344"/>
                    </a:lnTo>
                    <a:lnTo>
                      <a:pt x="233" y="349"/>
                    </a:lnTo>
                    <a:lnTo>
                      <a:pt x="228" y="349"/>
                    </a:lnTo>
                    <a:lnTo>
                      <a:pt x="224" y="345"/>
                    </a:lnTo>
                    <a:lnTo>
                      <a:pt x="218" y="344"/>
                    </a:lnTo>
                    <a:lnTo>
                      <a:pt x="214" y="346"/>
                    </a:lnTo>
                    <a:lnTo>
                      <a:pt x="190" y="342"/>
                    </a:lnTo>
                    <a:lnTo>
                      <a:pt x="187" y="345"/>
                    </a:lnTo>
                    <a:lnTo>
                      <a:pt x="187" y="348"/>
                    </a:lnTo>
                    <a:lnTo>
                      <a:pt x="180" y="352"/>
                    </a:lnTo>
                    <a:lnTo>
                      <a:pt x="177" y="348"/>
                    </a:lnTo>
                    <a:lnTo>
                      <a:pt x="175" y="345"/>
                    </a:lnTo>
                    <a:lnTo>
                      <a:pt x="171" y="345"/>
                    </a:lnTo>
                    <a:lnTo>
                      <a:pt x="166" y="336"/>
                    </a:lnTo>
                    <a:lnTo>
                      <a:pt x="168" y="331"/>
                    </a:lnTo>
                    <a:lnTo>
                      <a:pt x="167" y="322"/>
                    </a:lnTo>
                    <a:lnTo>
                      <a:pt x="162" y="318"/>
                    </a:lnTo>
                    <a:lnTo>
                      <a:pt x="160" y="312"/>
                    </a:lnTo>
                    <a:lnTo>
                      <a:pt x="155" y="310"/>
                    </a:lnTo>
                    <a:lnTo>
                      <a:pt x="152" y="306"/>
                    </a:lnTo>
                    <a:lnTo>
                      <a:pt x="150" y="305"/>
                    </a:lnTo>
                    <a:lnTo>
                      <a:pt x="148" y="306"/>
                    </a:lnTo>
                    <a:lnTo>
                      <a:pt x="146" y="306"/>
                    </a:lnTo>
                    <a:lnTo>
                      <a:pt x="144" y="307"/>
                    </a:lnTo>
                    <a:lnTo>
                      <a:pt x="138" y="308"/>
                    </a:lnTo>
                    <a:lnTo>
                      <a:pt x="133" y="304"/>
                    </a:lnTo>
                    <a:lnTo>
                      <a:pt x="131" y="308"/>
                    </a:lnTo>
                    <a:lnTo>
                      <a:pt x="124" y="313"/>
                    </a:lnTo>
                    <a:lnTo>
                      <a:pt x="122" y="313"/>
                    </a:lnTo>
                    <a:lnTo>
                      <a:pt x="118" y="310"/>
                    </a:lnTo>
                    <a:lnTo>
                      <a:pt x="116" y="310"/>
                    </a:lnTo>
                    <a:lnTo>
                      <a:pt x="115" y="307"/>
                    </a:lnTo>
                    <a:lnTo>
                      <a:pt x="109" y="305"/>
                    </a:lnTo>
                    <a:lnTo>
                      <a:pt x="106" y="306"/>
                    </a:lnTo>
                    <a:lnTo>
                      <a:pt x="98" y="304"/>
                    </a:lnTo>
                    <a:lnTo>
                      <a:pt x="94" y="308"/>
                    </a:lnTo>
                    <a:lnTo>
                      <a:pt x="88" y="310"/>
                    </a:lnTo>
                    <a:lnTo>
                      <a:pt x="82" y="306"/>
                    </a:lnTo>
                    <a:lnTo>
                      <a:pt x="82" y="302"/>
                    </a:lnTo>
                    <a:lnTo>
                      <a:pt x="73" y="287"/>
                    </a:lnTo>
                    <a:lnTo>
                      <a:pt x="68" y="283"/>
                    </a:lnTo>
                    <a:lnTo>
                      <a:pt x="60" y="282"/>
                    </a:lnTo>
                    <a:lnTo>
                      <a:pt x="55" y="277"/>
                    </a:lnTo>
                    <a:lnTo>
                      <a:pt x="52" y="275"/>
                    </a:lnTo>
                    <a:lnTo>
                      <a:pt x="50" y="277"/>
                    </a:lnTo>
                    <a:lnTo>
                      <a:pt x="48" y="277"/>
                    </a:lnTo>
                    <a:lnTo>
                      <a:pt x="44" y="270"/>
                    </a:lnTo>
                    <a:lnTo>
                      <a:pt x="45" y="267"/>
                    </a:lnTo>
                    <a:lnTo>
                      <a:pt x="48" y="266"/>
                    </a:lnTo>
                    <a:lnTo>
                      <a:pt x="48" y="262"/>
                    </a:lnTo>
                    <a:lnTo>
                      <a:pt x="54" y="254"/>
                    </a:lnTo>
                    <a:lnTo>
                      <a:pt x="53" y="243"/>
                    </a:lnTo>
                    <a:lnTo>
                      <a:pt x="56" y="233"/>
                    </a:lnTo>
                    <a:lnTo>
                      <a:pt x="59" y="227"/>
                    </a:lnTo>
                    <a:lnTo>
                      <a:pt x="61" y="229"/>
                    </a:lnTo>
                    <a:lnTo>
                      <a:pt x="65" y="230"/>
                    </a:lnTo>
                    <a:lnTo>
                      <a:pt x="73" y="226"/>
                    </a:lnTo>
                    <a:lnTo>
                      <a:pt x="80" y="225"/>
                    </a:lnTo>
                    <a:lnTo>
                      <a:pt x="84" y="222"/>
                    </a:lnTo>
                    <a:lnTo>
                      <a:pt x="83" y="216"/>
                    </a:lnTo>
                    <a:lnTo>
                      <a:pt x="76" y="211"/>
                    </a:lnTo>
                    <a:lnTo>
                      <a:pt x="68" y="201"/>
                    </a:lnTo>
                    <a:lnTo>
                      <a:pt x="65" y="193"/>
                    </a:lnTo>
                    <a:lnTo>
                      <a:pt x="69" y="190"/>
                    </a:lnTo>
                    <a:lnTo>
                      <a:pt x="65" y="184"/>
                    </a:lnTo>
                    <a:lnTo>
                      <a:pt x="68" y="169"/>
                    </a:lnTo>
                    <a:lnTo>
                      <a:pt x="66" y="166"/>
                    </a:lnTo>
                    <a:lnTo>
                      <a:pt x="68" y="161"/>
                    </a:lnTo>
                    <a:lnTo>
                      <a:pt x="65" y="153"/>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3" name="Rectangle 124"/>
              <p:cNvSpPr>
                <a:spLocks noChangeArrowheads="1"/>
              </p:cNvSpPr>
              <p:nvPr/>
            </p:nvSpPr>
            <p:spPr bwMode="auto">
              <a:xfrm>
                <a:off x="2836863" y="6110288"/>
                <a:ext cx="2159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泉佐野市</a:t>
                </a:r>
                <a:endParaRPr kumimoji="0" lang="ja-JP" altLang="ja-JP">
                  <a:solidFill>
                    <a:prstClr val="black"/>
                  </a:solidFill>
                </a:endParaRPr>
              </a:p>
            </p:txBody>
          </p:sp>
          <p:sp>
            <p:nvSpPr>
              <p:cNvPr id="144" name="Rectangle 125"/>
              <p:cNvSpPr>
                <a:spLocks noChangeArrowheads="1"/>
              </p:cNvSpPr>
              <p:nvPr/>
            </p:nvSpPr>
            <p:spPr bwMode="auto">
              <a:xfrm>
                <a:off x="3783013" y="5868988"/>
                <a:ext cx="2571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河内長野市</a:t>
                </a:r>
                <a:endParaRPr kumimoji="0" lang="ja-JP" altLang="ja-JP">
                  <a:solidFill>
                    <a:prstClr val="black"/>
                  </a:solidFill>
                </a:endParaRPr>
              </a:p>
            </p:txBody>
          </p:sp>
          <p:sp>
            <p:nvSpPr>
              <p:cNvPr id="146" name="Freeform 127"/>
              <p:cNvSpPr>
                <a:spLocks/>
              </p:cNvSpPr>
              <p:nvPr/>
            </p:nvSpPr>
            <p:spPr bwMode="auto">
              <a:xfrm>
                <a:off x="3724276" y="4924425"/>
                <a:ext cx="296863" cy="233362"/>
              </a:xfrm>
              <a:custGeom>
                <a:avLst/>
                <a:gdLst>
                  <a:gd name="T0" fmla="*/ 5 w 187"/>
                  <a:gd name="T1" fmla="*/ 39 h 147"/>
                  <a:gd name="T2" fmla="*/ 0 w 187"/>
                  <a:gd name="T3" fmla="*/ 31 h 147"/>
                  <a:gd name="T4" fmla="*/ 5 w 187"/>
                  <a:gd name="T5" fmla="*/ 23 h 147"/>
                  <a:gd name="T6" fmla="*/ 5 w 187"/>
                  <a:gd name="T7" fmla="*/ 16 h 147"/>
                  <a:gd name="T8" fmla="*/ 18 w 187"/>
                  <a:gd name="T9" fmla="*/ 15 h 147"/>
                  <a:gd name="T10" fmla="*/ 27 w 187"/>
                  <a:gd name="T11" fmla="*/ 25 h 147"/>
                  <a:gd name="T12" fmla="*/ 31 w 187"/>
                  <a:gd name="T13" fmla="*/ 10 h 147"/>
                  <a:gd name="T14" fmla="*/ 32 w 187"/>
                  <a:gd name="T15" fmla="*/ 3 h 147"/>
                  <a:gd name="T16" fmla="*/ 65 w 187"/>
                  <a:gd name="T17" fmla="*/ 0 h 147"/>
                  <a:gd name="T18" fmla="*/ 74 w 187"/>
                  <a:gd name="T19" fmla="*/ 13 h 147"/>
                  <a:gd name="T20" fmla="*/ 82 w 187"/>
                  <a:gd name="T21" fmla="*/ 13 h 147"/>
                  <a:gd name="T22" fmla="*/ 118 w 187"/>
                  <a:gd name="T23" fmla="*/ 15 h 147"/>
                  <a:gd name="T24" fmla="*/ 125 w 187"/>
                  <a:gd name="T25" fmla="*/ 11 h 147"/>
                  <a:gd name="T26" fmla="*/ 136 w 187"/>
                  <a:gd name="T27" fmla="*/ 25 h 147"/>
                  <a:gd name="T28" fmla="*/ 138 w 187"/>
                  <a:gd name="T29" fmla="*/ 39 h 147"/>
                  <a:gd name="T30" fmla="*/ 144 w 187"/>
                  <a:gd name="T31" fmla="*/ 23 h 147"/>
                  <a:gd name="T32" fmla="*/ 147 w 187"/>
                  <a:gd name="T33" fmla="*/ 23 h 147"/>
                  <a:gd name="T34" fmla="*/ 147 w 187"/>
                  <a:gd name="T35" fmla="*/ 21 h 147"/>
                  <a:gd name="T36" fmla="*/ 161 w 187"/>
                  <a:gd name="T37" fmla="*/ 21 h 147"/>
                  <a:gd name="T38" fmla="*/ 184 w 187"/>
                  <a:gd name="T39" fmla="*/ 35 h 147"/>
                  <a:gd name="T40" fmla="*/ 185 w 187"/>
                  <a:gd name="T41" fmla="*/ 44 h 147"/>
                  <a:gd name="T42" fmla="*/ 182 w 187"/>
                  <a:gd name="T43" fmla="*/ 42 h 147"/>
                  <a:gd name="T44" fmla="*/ 183 w 187"/>
                  <a:gd name="T45" fmla="*/ 47 h 147"/>
                  <a:gd name="T46" fmla="*/ 180 w 187"/>
                  <a:gd name="T47" fmla="*/ 50 h 147"/>
                  <a:gd name="T48" fmla="*/ 177 w 187"/>
                  <a:gd name="T49" fmla="*/ 53 h 147"/>
                  <a:gd name="T50" fmla="*/ 174 w 187"/>
                  <a:gd name="T51" fmla="*/ 56 h 147"/>
                  <a:gd name="T52" fmla="*/ 167 w 187"/>
                  <a:gd name="T53" fmla="*/ 60 h 147"/>
                  <a:gd name="T54" fmla="*/ 163 w 187"/>
                  <a:gd name="T55" fmla="*/ 63 h 147"/>
                  <a:gd name="T56" fmla="*/ 147 w 187"/>
                  <a:gd name="T57" fmla="*/ 71 h 147"/>
                  <a:gd name="T58" fmla="*/ 134 w 187"/>
                  <a:gd name="T59" fmla="*/ 73 h 147"/>
                  <a:gd name="T60" fmla="*/ 134 w 187"/>
                  <a:gd name="T61" fmla="*/ 81 h 147"/>
                  <a:gd name="T62" fmla="*/ 141 w 187"/>
                  <a:gd name="T63" fmla="*/ 106 h 147"/>
                  <a:gd name="T64" fmla="*/ 138 w 187"/>
                  <a:gd name="T65" fmla="*/ 112 h 147"/>
                  <a:gd name="T66" fmla="*/ 134 w 187"/>
                  <a:gd name="T67" fmla="*/ 127 h 147"/>
                  <a:gd name="T68" fmla="*/ 115 w 187"/>
                  <a:gd name="T69" fmla="*/ 127 h 147"/>
                  <a:gd name="T70" fmla="*/ 118 w 187"/>
                  <a:gd name="T71" fmla="*/ 142 h 147"/>
                  <a:gd name="T72" fmla="*/ 115 w 187"/>
                  <a:gd name="T73" fmla="*/ 145 h 147"/>
                  <a:gd name="T74" fmla="*/ 109 w 187"/>
                  <a:gd name="T75" fmla="*/ 144 h 147"/>
                  <a:gd name="T76" fmla="*/ 105 w 187"/>
                  <a:gd name="T77" fmla="*/ 147 h 147"/>
                  <a:gd name="T78" fmla="*/ 102 w 187"/>
                  <a:gd name="T79" fmla="*/ 146 h 147"/>
                  <a:gd name="T80" fmla="*/ 98 w 187"/>
                  <a:gd name="T81" fmla="*/ 144 h 147"/>
                  <a:gd name="T82" fmla="*/ 95 w 187"/>
                  <a:gd name="T83" fmla="*/ 147 h 147"/>
                  <a:gd name="T84" fmla="*/ 92 w 187"/>
                  <a:gd name="T85" fmla="*/ 144 h 147"/>
                  <a:gd name="T86" fmla="*/ 88 w 187"/>
                  <a:gd name="T87" fmla="*/ 142 h 147"/>
                  <a:gd name="T88" fmla="*/ 78 w 187"/>
                  <a:gd name="T89" fmla="*/ 136 h 147"/>
                  <a:gd name="T90" fmla="*/ 79 w 187"/>
                  <a:gd name="T91" fmla="*/ 128 h 147"/>
                  <a:gd name="T92" fmla="*/ 82 w 187"/>
                  <a:gd name="T93" fmla="*/ 124 h 147"/>
                  <a:gd name="T94" fmla="*/ 78 w 187"/>
                  <a:gd name="T95" fmla="*/ 114 h 147"/>
                  <a:gd name="T96" fmla="*/ 78 w 187"/>
                  <a:gd name="T97" fmla="*/ 108 h 147"/>
                  <a:gd name="T98" fmla="*/ 47 w 187"/>
                  <a:gd name="T99" fmla="*/ 103 h 147"/>
                  <a:gd name="T100" fmla="*/ 43 w 187"/>
                  <a:gd name="T101" fmla="*/ 98 h 147"/>
                  <a:gd name="T102" fmla="*/ 42 w 187"/>
                  <a:gd name="T103" fmla="*/ 96 h 147"/>
                  <a:gd name="T104" fmla="*/ 36 w 187"/>
                  <a:gd name="T105" fmla="*/ 91 h 147"/>
                  <a:gd name="T106" fmla="*/ 31 w 187"/>
                  <a:gd name="T107" fmla="*/ 81 h 147"/>
                  <a:gd name="T108" fmla="*/ 30 w 187"/>
                  <a:gd name="T109" fmla="*/ 81 h 147"/>
                  <a:gd name="T110" fmla="*/ 4 w 187"/>
                  <a:gd name="T111" fmla="*/ 7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7">
                    <a:moveTo>
                      <a:pt x="5" y="41"/>
                    </a:moveTo>
                    <a:lnTo>
                      <a:pt x="5" y="39"/>
                    </a:lnTo>
                    <a:lnTo>
                      <a:pt x="0" y="39"/>
                    </a:lnTo>
                    <a:lnTo>
                      <a:pt x="0" y="31"/>
                    </a:lnTo>
                    <a:lnTo>
                      <a:pt x="5" y="31"/>
                    </a:lnTo>
                    <a:lnTo>
                      <a:pt x="5" y="23"/>
                    </a:lnTo>
                    <a:lnTo>
                      <a:pt x="1" y="17"/>
                    </a:lnTo>
                    <a:lnTo>
                      <a:pt x="5" y="16"/>
                    </a:lnTo>
                    <a:lnTo>
                      <a:pt x="14" y="10"/>
                    </a:lnTo>
                    <a:lnTo>
                      <a:pt x="18" y="15"/>
                    </a:lnTo>
                    <a:lnTo>
                      <a:pt x="25" y="16"/>
                    </a:lnTo>
                    <a:lnTo>
                      <a:pt x="27" y="25"/>
                    </a:lnTo>
                    <a:lnTo>
                      <a:pt x="27" y="19"/>
                    </a:lnTo>
                    <a:lnTo>
                      <a:pt x="31" y="10"/>
                    </a:lnTo>
                    <a:lnTo>
                      <a:pt x="30" y="4"/>
                    </a:lnTo>
                    <a:lnTo>
                      <a:pt x="32" y="3"/>
                    </a:lnTo>
                    <a:lnTo>
                      <a:pt x="40" y="1"/>
                    </a:lnTo>
                    <a:lnTo>
                      <a:pt x="65" y="0"/>
                    </a:lnTo>
                    <a:lnTo>
                      <a:pt x="66" y="15"/>
                    </a:lnTo>
                    <a:lnTo>
                      <a:pt x="74" y="13"/>
                    </a:lnTo>
                    <a:lnTo>
                      <a:pt x="79" y="15"/>
                    </a:lnTo>
                    <a:lnTo>
                      <a:pt x="82" y="13"/>
                    </a:lnTo>
                    <a:lnTo>
                      <a:pt x="82" y="15"/>
                    </a:lnTo>
                    <a:lnTo>
                      <a:pt x="118" y="15"/>
                    </a:lnTo>
                    <a:lnTo>
                      <a:pt x="125" y="16"/>
                    </a:lnTo>
                    <a:lnTo>
                      <a:pt x="125" y="11"/>
                    </a:lnTo>
                    <a:lnTo>
                      <a:pt x="133" y="13"/>
                    </a:lnTo>
                    <a:lnTo>
                      <a:pt x="136" y="25"/>
                    </a:lnTo>
                    <a:lnTo>
                      <a:pt x="139" y="30"/>
                    </a:lnTo>
                    <a:lnTo>
                      <a:pt x="138" y="39"/>
                    </a:lnTo>
                    <a:lnTo>
                      <a:pt x="144" y="39"/>
                    </a:lnTo>
                    <a:lnTo>
                      <a:pt x="144" y="23"/>
                    </a:lnTo>
                    <a:lnTo>
                      <a:pt x="146" y="25"/>
                    </a:lnTo>
                    <a:lnTo>
                      <a:pt x="147" y="23"/>
                    </a:lnTo>
                    <a:lnTo>
                      <a:pt x="144" y="21"/>
                    </a:lnTo>
                    <a:lnTo>
                      <a:pt x="147" y="21"/>
                    </a:lnTo>
                    <a:lnTo>
                      <a:pt x="147" y="18"/>
                    </a:lnTo>
                    <a:lnTo>
                      <a:pt x="161" y="21"/>
                    </a:lnTo>
                    <a:lnTo>
                      <a:pt x="187" y="31"/>
                    </a:lnTo>
                    <a:lnTo>
                      <a:pt x="184" y="35"/>
                    </a:lnTo>
                    <a:lnTo>
                      <a:pt x="183" y="37"/>
                    </a:lnTo>
                    <a:lnTo>
                      <a:pt x="185" y="44"/>
                    </a:lnTo>
                    <a:lnTo>
                      <a:pt x="180" y="41"/>
                    </a:lnTo>
                    <a:lnTo>
                      <a:pt x="182" y="42"/>
                    </a:lnTo>
                    <a:lnTo>
                      <a:pt x="183" y="45"/>
                    </a:lnTo>
                    <a:lnTo>
                      <a:pt x="183" y="47"/>
                    </a:lnTo>
                    <a:lnTo>
                      <a:pt x="180" y="48"/>
                    </a:lnTo>
                    <a:lnTo>
                      <a:pt x="180" y="50"/>
                    </a:lnTo>
                    <a:lnTo>
                      <a:pt x="177" y="51"/>
                    </a:lnTo>
                    <a:lnTo>
                      <a:pt x="177" y="53"/>
                    </a:lnTo>
                    <a:lnTo>
                      <a:pt x="174" y="53"/>
                    </a:lnTo>
                    <a:lnTo>
                      <a:pt x="174" y="56"/>
                    </a:lnTo>
                    <a:lnTo>
                      <a:pt x="167" y="56"/>
                    </a:lnTo>
                    <a:lnTo>
                      <a:pt x="167" y="60"/>
                    </a:lnTo>
                    <a:lnTo>
                      <a:pt x="162" y="60"/>
                    </a:lnTo>
                    <a:lnTo>
                      <a:pt x="163" y="63"/>
                    </a:lnTo>
                    <a:lnTo>
                      <a:pt x="161" y="71"/>
                    </a:lnTo>
                    <a:lnTo>
                      <a:pt x="147" y="71"/>
                    </a:lnTo>
                    <a:lnTo>
                      <a:pt x="142" y="73"/>
                    </a:lnTo>
                    <a:lnTo>
                      <a:pt x="134" y="73"/>
                    </a:lnTo>
                    <a:lnTo>
                      <a:pt x="136" y="81"/>
                    </a:lnTo>
                    <a:lnTo>
                      <a:pt x="134" y="81"/>
                    </a:lnTo>
                    <a:lnTo>
                      <a:pt x="139" y="106"/>
                    </a:lnTo>
                    <a:lnTo>
                      <a:pt x="141" y="106"/>
                    </a:lnTo>
                    <a:lnTo>
                      <a:pt x="141" y="112"/>
                    </a:lnTo>
                    <a:lnTo>
                      <a:pt x="138" y="112"/>
                    </a:lnTo>
                    <a:lnTo>
                      <a:pt x="131" y="122"/>
                    </a:lnTo>
                    <a:lnTo>
                      <a:pt x="134" y="127"/>
                    </a:lnTo>
                    <a:lnTo>
                      <a:pt x="123" y="128"/>
                    </a:lnTo>
                    <a:lnTo>
                      <a:pt x="115" y="127"/>
                    </a:lnTo>
                    <a:lnTo>
                      <a:pt x="116" y="142"/>
                    </a:lnTo>
                    <a:lnTo>
                      <a:pt x="118" y="142"/>
                    </a:lnTo>
                    <a:lnTo>
                      <a:pt x="116" y="145"/>
                    </a:lnTo>
                    <a:lnTo>
                      <a:pt x="115" y="145"/>
                    </a:lnTo>
                    <a:lnTo>
                      <a:pt x="115" y="143"/>
                    </a:lnTo>
                    <a:lnTo>
                      <a:pt x="109" y="144"/>
                    </a:lnTo>
                    <a:lnTo>
                      <a:pt x="109" y="147"/>
                    </a:lnTo>
                    <a:lnTo>
                      <a:pt x="105" y="147"/>
                    </a:lnTo>
                    <a:lnTo>
                      <a:pt x="102" y="145"/>
                    </a:lnTo>
                    <a:lnTo>
                      <a:pt x="102" y="146"/>
                    </a:lnTo>
                    <a:lnTo>
                      <a:pt x="100" y="146"/>
                    </a:lnTo>
                    <a:lnTo>
                      <a:pt x="98" y="144"/>
                    </a:lnTo>
                    <a:lnTo>
                      <a:pt x="95" y="145"/>
                    </a:lnTo>
                    <a:lnTo>
                      <a:pt x="95" y="147"/>
                    </a:lnTo>
                    <a:lnTo>
                      <a:pt x="93" y="147"/>
                    </a:lnTo>
                    <a:lnTo>
                      <a:pt x="92" y="144"/>
                    </a:lnTo>
                    <a:lnTo>
                      <a:pt x="91" y="146"/>
                    </a:lnTo>
                    <a:lnTo>
                      <a:pt x="88" y="142"/>
                    </a:lnTo>
                    <a:lnTo>
                      <a:pt x="87" y="139"/>
                    </a:lnTo>
                    <a:lnTo>
                      <a:pt x="78" y="136"/>
                    </a:lnTo>
                    <a:lnTo>
                      <a:pt x="78" y="134"/>
                    </a:lnTo>
                    <a:lnTo>
                      <a:pt x="79" y="128"/>
                    </a:lnTo>
                    <a:lnTo>
                      <a:pt x="82" y="126"/>
                    </a:lnTo>
                    <a:lnTo>
                      <a:pt x="82" y="124"/>
                    </a:lnTo>
                    <a:lnTo>
                      <a:pt x="76" y="121"/>
                    </a:lnTo>
                    <a:lnTo>
                      <a:pt x="78" y="114"/>
                    </a:lnTo>
                    <a:lnTo>
                      <a:pt x="82" y="112"/>
                    </a:lnTo>
                    <a:lnTo>
                      <a:pt x="78" y="108"/>
                    </a:lnTo>
                    <a:lnTo>
                      <a:pt x="47" y="109"/>
                    </a:lnTo>
                    <a:lnTo>
                      <a:pt x="47" y="103"/>
                    </a:lnTo>
                    <a:lnTo>
                      <a:pt x="43" y="103"/>
                    </a:lnTo>
                    <a:lnTo>
                      <a:pt x="43" y="98"/>
                    </a:lnTo>
                    <a:lnTo>
                      <a:pt x="41" y="96"/>
                    </a:lnTo>
                    <a:lnTo>
                      <a:pt x="42" y="96"/>
                    </a:lnTo>
                    <a:lnTo>
                      <a:pt x="42" y="89"/>
                    </a:lnTo>
                    <a:lnTo>
                      <a:pt x="36" y="91"/>
                    </a:lnTo>
                    <a:lnTo>
                      <a:pt x="33" y="87"/>
                    </a:lnTo>
                    <a:lnTo>
                      <a:pt x="31" y="81"/>
                    </a:lnTo>
                    <a:lnTo>
                      <a:pt x="29" y="81"/>
                    </a:lnTo>
                    <a:lnTo>
                      <a:pt x="30" y="81"/>
                    </a:lnTo>
                    <a:lnTo>
                      <a:pt x="31" y="73"/>
                    </a:lnTo>
                    <a:lnTo>
                      <a:pt x="4" y="73"/>
                    </a:lnTo>
                    <a:lnTo>
                      <a:pt x="5" y="41"/>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7" name="Freeform 128"/>
              <p:cNvSpPr>
                <a:spLocks/>
              </p:cNvSpPr>
              <p:nvPr/>
            </p:nvSpPr>
            <p:spPr bwMode="auto">
              <a:xfrm>
                <a:off x="3724276" y="4924425"/>
                <a:ext cx="296863" cy="233362"/>
              </a:xfrm>
              <a:custGeom>
                <a:avLst/>
                <a:gdLst>
                  <a:gd name="T0" fmla="*/ 5 w 187"/>
                  <a:gd name="T1" fmla="*/ 39 h 147"/>
                  <a:gd name="T2" fmla="*/ 0 w 187"/>
                  <a:gd name="T3" fmla="*/ 31 h 147"/>
                  <a:gd name="T4" fmla="*/ 5 w 187"/>
                  <a:gd name="T5" fmla="*/ 23 h 147"/>
                  <a:gd name="T6" fmla="*/ 5 w 187"/>
                  <a:gd name="T7" fmla="*/ 16 h 147"/>
                  <a:gd name="T8" fmla="*/ 18 w 187"/>
                  <a:gd name="T9" fmla="*/ 15 h 147"/>
                  <a:gd name="T10" fmla="*/ 27 w 187"/>
                  <a:gd name="T11" fmla="*/ 25 h 147"/>
                  <a:gd name="T12" fmla="*/ 31 w 187"/>
                  <a:gd name="T13" fmla="*/ 10 h 147"/>
                  <a:gd name="T14" fmla="*/ 32 w 187"/>
                  <a:gd name="T15" fmla="*/ 3 h 147"/>
                  <a:gd name="T16" fmla="*/ 65 w 187"/>
                  <a:gd name="T17" fmla="*/ 0 h 147"/>
                  <a:gd name="T18" fmla="*/ 74 w 187"/>
                  <a:gd name="T19" fmla="*/ 13 h 147"/>
                  <a:gd name="T20" fmla="*/ 82 w 187"/>
                  <a:gd name="T21" fmla="*/ 13 h 147"/>
                  <a:gd name="T22" fmla="*/ 118 w 187"/>
                  <a:gd name="T23" fmla="*/ 15 h 147"/>
                  <a:gd name="T24" fmla="*/ 125 w 187"/>
                  <a:gd name="T25" fmla="*/ 11 h 147"/>
                  <a:gd name="T26" fmla="*/ 136 w 187"/>
                  <a:gd name="T27" fmla="*/ 25 h 147"/>
                  <a:gd name="T28" fmla="*/ 138 w 187"/>
                  <a:gd name="T29" fmla="*/ 39 h 147"/>
                  <a:gd name="T30" fmla="*/ 144 w 187"/>
                  <a:gd name="T31" fmla="*/ 23 h 147"/>
                  <a:gd name="T32" fmla="*/ 147 w 187"/>
                  <a:gd name="T33" fmla="*/ 23 h 147"/>
                  <a:gd name="T34" fmla="*/ 147 w 187"/>
                  <a:gd name="T35" fmla="*/ 21 h 147"/>
                  <a:gd name="T36" fmla="*/ 161 w 187"/>
                  <a:gd name="T37" fmla="*/ 21 h 147"/>
                  <a:gd name="T38" fmla="*/ 184 w 187"/>
                  <a:gd name="T39" fmla="*/ 35 h 147"/>
                  <a:gd name="T40" fmla="*/ 185 w 187"/>
                  <a:gd name="T41" fmla="*/ 44 h 147"/>
                  <a:gd name="T42" fmla="*/ 182 w 187"/>
                  <a:gd name="T43" fmla="*/ 42 h 147"/>
                  <a:gd name="T44" fmla="*/ 183 w 187"/>
                  <a:gd name="T45" fmla="*/ 47 h 147"/>
                  <a:gd name="T46" fmla="*/ 180 w 187"/>
                  <a:gd name="T47" fmla="*/ 50 h 147"/>
                  <a:gd name="T48" fmla="*/ 177 w 187"/>
                  <a:gd name="T49" fmla="*/ 53 h 147"/>
                  <a:gd name="T50" fmla="*/ 174 w 187"/>
                  <a:gd name="T51" fmla="*/ 56 h 147"/>
                  <a:gd name="T52" fmla="*/ 167 w 187"/>
                  <a:gd name="T53" fmla="*/ 60 h 147"/>
                  <a:gd name="T54" fmla="*/ 163 w 187"/>
                  <a:gd name="T55" fmla="*/ 63 h 147"/>
                  <a:gd name="T56" fmla="*/ 147 w 187"/>
                  <a:gd name="T57" fmla="*/ 71 h 147"/>
                  <a:gd name="T58" fmla="*/ 134 w 187"/>
                  <a:gd name="T59" fmla="*/ 73 h 147"/>
                  <a:gd name="T60" fmla="*/ 134 w 187"/>
                  <a:gd name="T61" fmla="*/ 81 h 147"/>
                  <a:gd name="T62" fmla="*/ 141 w 187"/>
                  <a:gd name="T63" fmla="*/ 106 h 147"/>
                  <a:gd name="T64" fmla="*/ 138 w 187"/>
                  <a:gd name="T65" fmla="*/ 112 h 147"/>
                  <a:gd name="T66" fmla="*/ 134 w 187"/>
                  <a:gd name="T67" fmla="*/ 127 h 147"/>
                  <a:gd name="T68" fmla="*/ 115 w 187"/>
                  <a:gd name="T69" fmla="*/ 127 h 147"/>
                  <a:gd name="T70" fmla="*/ 118 w 187"/>
                  <a:gd name="T71" fmla="*/ 142 h 147"/>
                  <a:gd name="T72" fmla="*/ 115 w 187"/>
                  <a:gd name="T73" fmla="*/ 145 h 147"/>
                  <a:gd name="T74" fmla="*/ 109 w 187"/>
                  <a:gd name="T75" fmla="*/ 144 h 147"/>
                  <a:gd name="T76" fmla="*/ 105 w 187"/>
                  <a:gd name="T77" fmla="*/ 147 h 147"/>
                  <a:gd name="T78" fmla="*/ 102 w 187"/>
                  <a:gd name="T79" fmla="*/ 146 h 147"/>
                  <a:gd name="T80" fmla="*/ 98 w 187"/>
                  <a:gd name="T81" fmla="*/ 144 h 147"/>
                  <a:gd name="T82" fmla="*/ 95 w 187"/>
                  <a:gd name="T83" fmla="*/ 147 h 147"/>
                  <a:gd name="T84" fmla="*/ 92 w 187"/>
                  <a:gd name="T85" fmla="*/ 144 h 147"/>
                  <a:gd name="T86" fmla="*/ 88 w 187"/>
                  <a:gd name="T87" fmla="*/ 142 h 147"/>
                  <a:gd name="T88" fmla="*/ 78 w 187"/>
                  <a:gd name="T89" fmla="*/ 136 h 147"/>
                  <a:gd name="T90" fmla="*/ 79 w 187"/>
                  <a:gd name="T91" fmla="*/ 128 h 147"/>
                  <a:gd name="T92" fmla="*/ 82 w 187"/>
                  <a:gd name="T93" fmla="*/ 124 h 147"/>
                  <a:gd name="T94" fmla="*/ 78 w 187"/>
                  <a:gd name="T95" fmla="*/ 114 h 147"/>
                  <a:gd name="T96" fmla="*/ 78 w 187"/>
                  <a:gd name="T97" fmla="*/ 108 h 147"/>
                  <a:gd name="T98" fmla="*/ 47 w 187"/>
                  <a:gd name="T99" fmla="*/ 103 h 147"/>
                  <a:gd name="T100" fmla="*/ 43 w 187"/>
                  <a:gd name="T101" fmla="*/ 98 h 147"/>
                  <a:gd name="T102" fmla="*/ 42 w 187"/>
                  <a:gd name="T103" fmla="*/ 96 h 147"/>
                  <a:gd name="T104" fmla="*/ 36 w 187"/>
                  <a:gd name="T105" fmla="*/ 91 h 147"/>
                  <a:gd name="T106" fmla="*/ 31 w 187"/>
                  <a:gd name="T107" fmla="*/ 81 h 147"/>
                  <a:gd name="T108" fmla="*/ 30 w 187"/>
                  <a:gd name="T109" fmla="*/ 81 h 147"/>
                  <a:gd name="T110" fmla="*/ 4 w 187"/>
                  <a:gd name="T111" fmla="*/ 7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7">
                    <a:moveTo>
                      <a:pt x="5" y="41"/>
                    </a:moveTo>
                    <a:lnTo>
                      <a:pt x="5" y="39"/>
                    </a:lnTo>
                    <a:lnTo>
                      <a:pt x="0" y="39"/>
                    </a:lnTo>
                    <a:lnTo>
                      <a:pt x="0" y="31"/>
                    </a:lnTo>
                    <a:lnTo>
                      <a:pt x="5" y="31"/>
                    </a:lnTo>
                    <a:lnTo>
                      <a:pt x="5" y="23"/>
                    </a:lnTo>
                    <a:lnTo>
                      <a:pt x="1" y="17"/>
                    </a:lnTo>
                    <a:lnTo>
                      <a:pt x="5" y="16"/>
                    </a:lnTo>
                    <a:lnTo>
                      <a:pt x="14" y="10"/>
                    </a:lnTo>
                    <a:lnTo>
                      <a:pt x="18" y="15"/>
                    </a:lnTo>
                    <a:lnTo>
                      <a:pt x="25" y="16"/>
                    </a:lnTo>
                    <a:lnTo>
                      <a:pt x="27" y="25"/>
                    </a:lnTo>
                    <a:lnTo>
                      <a:pt x="27" y="19"/>
                    </a:lnTo>
                    <a:lnTo>
                      <a:pt x="31" y="10"/>
                    </a:lnTo>
                    <a:lnTo>
                      <a:pt x="30" y="4"/>
                    </a:lnTo>
                    <a:lnTo>
                      <a:pt x="32" y="3"/>
                    </a:lnTo>
                    <a:lnTo>
                      <a:pt x="40" y="1"/>
                    </a:lnTo>
                    <a:lnTo>
                      <a:pt x="65" y="0"/>
                    </a:lnTo>
                    <a:lnTo>
                      <a:pt x="66" y="15"/>
                    </a:lnTo>
                    <a:lnTo>
                      <a:pt x="74" y="13"/>
                    </a:lnTo>
                    <a:lnTo>
                      <a:pt x="79" y="15"/>
                    </a:lnTo>
                    <a:lnTo>
                      <a:pt x="82" y="13"/>
                    </a:lnTo>
                    <a:lnTo>
                      <a:pt x="82" y="15"/>
                    </a:lnTo>
                    <a:lnTo>
                      <a:pt x="118" y="15"/>
                    </a:lnTo>
                    <a:lnTo>
                      <a:pt x="125" y="16"/>
                    </a:lnTo>
                    <a:lnTo>
                      <a:pt x="125" y="11"/>
                    </a:lnTo>
                    <a:lnTo>
                      <a:pt x="133" y="13"/>
                    </a:lnTo>
                    <a:lnTo>
                      <a:pt x="136" y="25"/>
                    </a:lnTo>
                    <a:lnTo>
                      <a:pt x="139" y="30"/>
                    </a:lnTo>
                    <a:lnTo>
                      <a:pt x="138" y="39"/>
                    </a:lnTo>
                    <a:lnTo>
                      <a:pt x="144" y="39"/>
                    </a:lnTo>
                    <a:lnTo>
                      <a:pt x="144" y="23"/>
                    </a:lnTo>
                    <a:lnTo>
                      <a:pt x="146" y="25"/>
                    </a:lnTo>
                    <a:lnTo>
                      <a:pt x="147" y="23"/>
                    </a:lnTo>
                    <a:lnTo>
                      <a:pt x="144" y="21"/>
                    </a:lnTo>
                    <a:lnTo>
                      <a:pt x="147" y="21"/>
                    </a:lnTo>
                    <a:lnTo>
                      <a:pt x="147" y="18"/>
                    </a:lnTo>
                    <a:lnTo>
                      <a:pt x="161" y="21"/>
                    </a:lnTo>
                    <a:lnTo>
                      <a:pt x="187" y="31"/>
                    </a:lnTo>
                    <a:lnTo>
                      <a:pt x="184" y="35"/>
                    </a:lnTo>
                    <a:lnTo>
                      <a:pt x="183" y="37"/>
                    </a:lnTo>
                    <a:lnTo>
                      <a:pt x="185" y="44"/>
                    </a:lnTo>
                    <a:lnTo>
                      <a:pt x="180" y="41"/>
                    </a:lnTo>
                    <a:lnTo>
                      <a:pt x="182" y="42"/>
                    </a:lnTo>
                    <a:lnTo>
                      <a:pt x="183" y="45"/>
                    </a:lnTo>
                    <a:lnTo>
                      <a:pt x="183" y="47"/>
                    </a:lnTo>
                    <a:lnTo>
                      <a:pt x="180" y="48"/>
                    </a:lnTo>
                    <a:lnTo>
                      <a:pt x="180" y="50"/>
                    </a:lnTo>
                    <a:lnTo>
                      <a:pt x="177" y="51"/>
                    </a:lnTo>
                    <a:lnTo>
                      <a:pt x="177" y="53"/>
                    </a:lnTo>
                    <a:lnTo>
                      <a:pt x="174" y="53"/>
                    </a:lnTo>
                    <a:lnTo>
                      <a:pt x="174" y="56"/>
                    </a:lnTo>
                    <a:lnTo>
                      <a:pt x="167" y="56"/>
                    </a:lnTo>
                    <a:lnTo>
                      <a:pt x="167" y="60"/>
                    </a:lnTo>
                    <a:lnTo>
                      <a:pt x="162" y="60"/>
                    </a:lnTo>
                    <a:lnTo>
                      <a:pt x="163" y="63"/>
                    </a:lnTo>
                    <a:lnTo>
                      <a:pt x="161" y="71"/>
                    </a:lnTo>
                    <a:lnTo>
                      <a:pt x="147" y="71"/>
                    </a:lnTo>
                    <a:lnTo>
                      <a:pt x="142" y="73"/>
                    </a:lnTo>
                    <a:lnTo>
                      <a:pt x="134" y="73"/>
                    </a:lnTo>
                    <a:lnTo>
                      <a:pt x="136" y="81"/>
                    </a:lnTo>
                    <a:lnTo>
                      <a:pt x="134" y="81"/>
                    </a:lnTo>
                    <a:lnTo>
                      <a:pt x="139" y="106"/>
                    </a:lnTo>
                    <a:lnTo>
                      <a:pt x="141" y="106"/>
                    </a:lnTo>
                    <a:lnTo>
                      <a:pt x="141" y="112"/>
                    </a:lnTo>
                    <a:lnTo>
                      <a:pt x="138" y="112"/>
                    </a:lnTo>
                    <a:lnTo>
                      <a:pt x="131" y="122"/>
                    </a:lnTo>
                    <a:lnTo>
                      <a:pt x="134" y="127"/>
                    </a:lnTo>
                    <a:lnTo>
                      <a:pt x="123" y="128"/>
                    </a:lnTo>
                    <a:lnTo>
                      <a:pt x="115" y="127"/>
                    </a:lnTo>
                    <a:lnTo>
                      <a:pt x="116" y="142"/>
                    </a:lnTo>
                    <a:lnTo>
                      <a:pt x="118" y="142"/>
                    </a:lnTo>
                    <a:lnTo>
                      <a:pt x="116" y="145"/>
                    </a:lnTo>
                    <a:lnTo>
                      <a:pt x="115" y="145"/>
                    </a:lnTo>
                    <a:lnTo>
                      <a:pt x="115" y="143"/>
                    </a:lnTo>
                    <a:lnTo>
                      <a:pt x="109" y="144"/>
                    </a:lnTo>
                    <a:lnTo>
                      <a:pt x="109" y="147"/>
                    </a:lnTo>
                    <a:lnTo>
                      <a:pt x="105" y="147"/>
                    </a:lnTo>
                    <a:lnTo>
                      <a:pt x="102" y="145"/>
                    </a:lnTo>
                    <a:lnTo>
                      <a:pt x="102" y="146"/>
                    </a:lnTo>
                    <a:lnTo>
                      <a:pt x="100" y="146"/>
                    </a:lnTo>
                    <a:lnTo>
                      <a:pt x="98" y="144"/>
                    </a:lnTo>
                    <a:lnTo>
                      <a:pt x="95" y="145"/>
                    </a:lnTo>
                    <a:lnTo>
                      <a:pt x="95" y="147"/>
                    </a:lnTo>
                    <a:lnTo>
                      <a:pt x="93" y="147"/>
                    </a:lnTo>
                    <a:lnTo>
                      <a:pt x="92" y="144"/>
                    </a:lnTo>
                    <a:lnTo>
                      <a:pt x="91" y="146"/>
                    </a:lnTo>
                    <a:lnTo>
                      <a:pt x="88" y="142"/>
                    </a:lnTo>
                    <a:lnTo>
                      <a:pt x="87" y="139"/>
                    </a:lnTo>
                    <a:lnTo>
                      <a:pt x="78" y="136"/>
                    </a:lnTo>
                    <a:lnTo>
                      <a:pt x="78" y="134"/>
                    </a:lnTo>
                    <a:lnTo>
                      <a:pt x="79" y="128"/>
                    </a:lnTo>
                    <a:lnTo>
                      <a:pt x="82" y="126"/>
                    </a:lnTo>
                    <a:lnTo>
                      <a:pt x="82" y="124"/>
                    </a:lnTo>
                    <a:lnTo>
                      <a:pt x="76" y="121"/>
                    </a:lnTo>
                    <a:lnTo>
                      <a:pt x="78" y="114"/>
                    </a:lnTo>
                    <a:lnTo>
                      <a:pt x="82" y="112"/>
                    </a:lnTo>
                    <a:lnTo>
                      <a:pt x="78" y="108"/>
                    </a:lnTo>
                    <a:lnTo>
                      <a:pt x="47" y="109"/>
                    </a:lnTo>
                    <a:lnTo>
                      <a:pt x="47" y="103"/>
                    </a:lnTo>
                    <a:lnTo>
                      <a:pt x="43" y="103"/>
                    </a:lnTo>
                    <a:lnTo>
                      <a:pt x="43" y="98"/>
                    </a:lnTo>
                    <a:lnTo>
                      <a:pt x="41" y="96"/>
                    </a:lnTo>
                    <a:lnTo>
                      <a:pt x="42" y="96"/>
                    </a:lnTo>
                    <a:lnTo>
                      <a:pt x="42" y="89"/>
                    </a:lnTo>
                    <a:lnTo>
                      <a:pt x="36" y="91"/>
                    </a:lnTo>
                    <a:lnTo>
                      <a:pt x="33" y="87"/>
                    </a:lnTo>
                    <a:lnTo>
                      <a:pt x="31" y="81"/>
                    </a:lnTo>
                    <a:lnTo>
                      <a:pt x="29" y="81"/>
                    </a:lnTo>
                    <a:lnTo>
                      <a:pt x="30" y="81"/>
                    </a:lnTo>
                    <a:lnTo>
                      <a:pt x="31" y="73"/>
                    </a:lnTo>
                    <a:lnTo>
                      <a:pt x="4" y="73"/>
                    </a:lnTo>
                    <a:lnTo>
                      <a:pt x="5" y="41"/>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8" name="Rectangle 129"/>
              <p:cNvSpPr>
                <a:spLocks noChangeArrowheads="1"/>
              </p:cNvSpPr>
              <p:nvPr/>
            </p:nvSpPr>
            <p:spPr bwMode="auto">
              <a:xfrm>
                <a:off x="3482976" y="4533900"/>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大阪市</a:t>
                </a:r>
                <a:endParaRPr kumimoji="0" lang="ja-JP" altLang="ja-JP">
                  <a:solidFill>
                    <a:prstClr val="black"/>
                  </a:solidFill>
                </a:endParaRPr>
              </a:p>
            </p:txBody>
          </p:sp>
          <p:sp>
            <p:nvSpPr>
              <p:cNvPr id="149" name="Rectangle 130"/>
              <p:cNvSpPr>
                <a:spLocks noChangeArrowheads="1"/>
              </p:cNvSpPr>
              <p:nvPr/>
            </p:nvSpPr>
            <p:spPr bwMode="auto">
              <a:xfrm>
                <a:off x="3646488" y="5453063"/>
                <a:ext cx="2587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大阪狭山市</a:t>
                </a:r>
                <a:endParaRPr kumimoji="0" lang="ja-JP" altLang="ja-JP">
                  <a:solidFill>
                    <a:prstClr val="black"/>
                  </a:solidFill>
                </a:endParaRPr>
              </a:p>
            </p:txBody>
          </p:sp>
          <p:sp>
            <p:nvSpPr>
              <p:cNvPr id="150" name="Freeform 131"/>
              <p:cNvSpPr>
                <a:spLocks/>
              </p:cNvSpPr>
              <p:nvPr/>
            </p:nvSpPr>
            <p:spPr bwMode="auto">
              <a:xfrm>
                <a:off x="3911601" y="4652963"/>
                <a:ext cx="473075" cy="350837"/>
              </a:xfrm>
              <a:custGeom>
                <a:avLst/>
                <a:gdLst>
                  <a:gd name="T0" fmla="*/ 1205 w 3808"/>
                  <a:gd name="T1" fmla="*/ 318 h 2816"/>
                  <a:gd name="T2" fmla="*/ 1242 w 3808"/>
                  <a:gd name="T3" fmla="*/ 393 h 2816"/>
                  <a:gd name="T4" fmla="*/ 1117 w 3808"/>
                  <a:gd name="T5" fmla="*/ 480 h 2816"/>
                  <a:gd name="T6" fmla="*/ 1042 w 3808"/>
                  <a:gd name="T7" fmla="*/ 518 h 2816"/>
                  <a:gd name="T8" fmla="*/ 929 w 3808"/>
                  <a:gd name="T9" fmla="*/ 568 h 2816"/>
                  <a:gd name="T10" fmla="*/ 904 w 3808"/>
                  <a:gd name="T11" fmla="*/ 630 h 2816"/>
                  <a:gd name="T12" fmla="*/ 979 w 3808"/>
                  <a:gd name="T13" fmla="*/ 780 h 2816"/>
                  <a:gd name="T14" fmla="*/ 491 w 3808"/>
                  <a:gd name="T15" fmla="*/ 843 h 2816"/>
                  <a:gd name="T16" fmla="*/ 516 w 3808"/>
                  <a:gd name="T17" fmla="*/ 1105 h 2816"/>
                  <a:gd name="T18" fmla="*/ 429 w 3808"/>
                  <a:gd name="T19" fmla="*/ 1380 h 2816"/>
                  <a:gd name="T20" fmla="*/ 253 w 3808"/>
                  <a:gd name="T21" fmla="*/ 1317 h 2816"/>
                  <a:gd name="T22" fmla="*/ 128 w 3808"/>
                  <a:gd name="T23" fmla="*/ 1267 h 2816"/>
                  <a:gd name="T24" fmla="*/ 91 w 3808"/>
                  <a:gd name="T25" fmla="*/ 1480 h 2816"/>
                  <a:gd name="T26" fmla="*/ 278 w 3808"/>
                  <a:gd name="T27" fmla="*/ 1555 h 2816"/>
                  <a:gd name="T28" fmla="*/ 429 w 3808"/>
                  <a:gd name="T29" fmla="*/ 1605 h 2816"/>
                  <a:gd name="T30" fmla="*/ 541 w 3808"/>
                  <a:gd name="T31" fmla="*/ 1655 h 2816"/>
                  <a:gd name="T32" fmla="*/ 704 w 3808"/>
                  <a:gd name="T33" fmla="*/ 1692 h 2816"/>
                  <a:gd name="T34" fmla="*/ 767 w 3808"/>
                  <a:gd name="T35" fmla="*/ 1755 h 2816"/>
                  <a:gd name="T36" fmla="*/ 879 w 3808"/>
                  <a:gd name="T37" fmla="*/ 1792 h 2816"/>
                  <a:gd name="T38" fmla="*/ 892 w 3808"/>
                  <a:gd name="T39" fmla="*/ 1992 h 2816"/>
                  <a:gd name="T40" fmla="*/ 754 w 3808"/>
                  <a:gd name="T41" fmla="*/ 2117 h 2816"/>
                  <a:gd name="T42" fmla="*/ 704 w 3808"/>
                  <a:gd name="T43" fmla="*/ 2354 h 2816"/>
                  <a:gd name="T44" fmla="*/ 742 w 3808"/>
                  <a:gd name="T45" fmla="*/ 2504 h 2816"/>
                  <a:gd name="T46" fmla="*/ 904 w 3808"/>
                  <a:gd name="T47" fmla="*/ 2692 h 2816"/>
                  <a:gd name="T48" fmla="*/ 1017 w 3808"/>
                  <a:gd name="T49" fmla="*/ 2729 h 2816"/>
                  <a:gd name="T50" fmla="*/ 1380 w 3808"/>
                  <a:gd name="T51" fmla="*/ 2729 h 2816"/>
                  <a:gd name="T52" fmla="*/ 1493 w 3808"/>
                  <a:gd name="T53" fmla="*/ 2804 h 2816"/>
                  <a:gd name="T54" fmla="*/ 1643 w 3808"/>
                  <a:gd name="T55" fmla="*/ 2779 h 2816"/>
                  <a:gd name="T56" fmla="*/ 1668 w 3808"/>
                  <a:gd name="T57" fmla="*/ 2592 h 2816"/>
                  <a:gd name="T58" fmla="*/ 1731 w 3808"/>
                  <a:gd name="T59" fmla="*/ 2479 h 2816"/>
                  <a:gd name="T60" fmla="*/ 2069 w 3808"/>
                  <a:gd name="T61" fmla="*/ 2479 h 2816"/>
                  <a:gd name="T62" fmla="*/ 2156 w 3808"/>
                  <a:gd name="T63" fmla="*/ 2392 h 2816"/>
                  <a:gd name="T64" fmla="*/ 2206 w 3808"/>
                  <a:gd name="T65" fmla="*/ 2217 h 2816"/>
                  <a:gd name="T66" fmla="*/ 2582 w 3808"/>
                  <a:gd name="T67" fmla="*/ 2192 h 2816"/>
                  <a:gd name="T68" fmla="*/ 2669 w 3808"/>
                  <a:gd name="T69" fmla="*/ 2104 h 2816"/>
                  <a:gd name="T70" fmla="*/ 3057 w 3808"/>
                  <a:gd name="T71" fmla="*/ 2167 h 2816"/>
                  <a:gd name="T72" fmla="*/ 3208 w 3808"/>
                  <a:gd name="T73" fmla="*/ 2167 h 2816"/>
                  <a:gd name="T74" fmla="*/ 3270 w 3808"/>
                  <a:gd name="T75" fmla="*/ 2117 h 2816"/>
                  <a:gd name="T76" fmla="*/ 3308 w 3808"/>
                  <a:gd name="T77" fmla="*/ 1842 h 2816"/>
                  <a:gd name="T78" fmla="*/ 3408 w 3808"/>
                  <a:gd name="T79" fmla="*/ 1792 h 2816"/>
                  <a:gd name="T80" fmla="*/ 3496 w 3808"/>
                  <a:gd name="T81" fmla="*/ 1717 h 2816"/>
                  <a:gd name="T82" fmla="*/ 3546 w 3808"/>
                  <a:gd name="T83" fmla="*/ 1605 h 2816"/>
                  <a:gd name="T84" fmla="*/ 3608 w 3808"/>
                  <a:gd name="T85" fmla="*/ 1330 h 2816"/>
                  <a:gd name="T86" fmla="*/ 3671 w 3808"/>
                  <a:gd name="T87" fmla="*/ 1180 h 2816"/>
                  <a:gd name="T88" fmla="*/ 3696 w 3808"/>
                  <a:gd name="T89" fmla="*/ 1042 h 2816"/>
                  <a:gd name="T90" fmla="*/ 3783 w 3808"/>
                  <a:gd name="T91" fmla="*/ 955 h 2816"/>
                  <a:gd name="T92" fmla="*/ 3796 w 3808"/>
                  <a:gd name="T93" fmla="*/ 830 h 2816"/>
                  <a:gd name="T94" fmla="*/ 3733 w 3808"/>
                  <a:gd name="T95" fmla="*/ 730 h 2816"/>
                  <a:gd name="T96" fmla="*/ 3470 w 3808"/>
                  <a:gd name="T97" fmla="*/ 405 h 2816"/>
                  <a:gd name="T98" fmla="*/ 3295 w 3808"/>
                  <a:gd name="T99" fmla="*/ 380 h 2816"/>
                  <a:gd name="T100" fmla="*/ 2682 w 3808"/>
                  <a:gd name="T101" fmla="*/ 368 h 2816"/>
                  <a:gd name="T102" fmla="*/ 2619 w 3808"/>
                  <a:gd name="T103" fmla="*/ 468 h 2816"/>
                  <a:gd name="T104" fmla="*/ 2569 w 3808"/>
                  <a:gd name="T105" fmla="*/ 355 h 2816"/>
                  <a:gd name="T106" fmla="*/ 2319 w 3808"/>
                  <a:gd name="T107" fmla="*/ 330 h 2816"/>
                  <a:gd name="T108" fmla="*/ 2156 w 3808"/>
                  <a:gd name="T109" fmla="*/ 130 h 2816"/>
                  <a:gd name="T110" fmla="*/ 2069 w 3808"/>
                  <a:gd name="T111" fmla="*/ 193 h 2816"/>
                  <a:gd name="T112" fmla="*/ 1393 w 3808"/>
                  <a:gd name="T113" fmla="*/ 93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8" h="2816">
                    <a:moveTo>
                      <a:pt x="1205" y="118"/>
                    </a:moveTo>
                    <a:cubicBezTo>
                      <a:pt x="1177" y="203"/>
                      <a:pt x="1185" y="161"/>
                      <a:pt x="1205" y="318"/>
                    </a:cubicBezTo>
                    <a:cubicBezTo>
                      <a:pt x="1206" y="331"/>
                      <a:pt x="1211" y="344"/>
                      <a:pt x="1217" y="355"/>
                    </a:cubicBezTo>
                    <a:cubicBezTo>
                      <a:pt x="1224" y="369"/>
                      <a:pt x="1234" y="380"/>
                      <a:pt x="1242" y="393"/>
                    </a:cubicBezTo>
                    <a:cubicBezTo>
                      <a:pt x="1238" y="405"/>
                      <a:pt x="1238" y="420"/>
                      <a:pt x="1230" y="430"/>
                    </a:cubicBezTo>
                    <a:cubicBezTo>
                      <a:pt x="1208" y="457"/>
                      <a:pt x="1140" y="473"/>
                      <a:pt x="1117" y="480"/>
                    </a:cubicBezTo>
                    <a:cubicBezTo>
                      <a:pt x="1105" y="484"/>
                      <a:pt x="1091" y="485"/>
                      <a:pt x="1080" y="493"/>
                    </a:cubicBezTo>
                    <a:cubicBezTo>
                      <a:pt x="1067" y="501"/>
                      <a:pt x="1056" y="512"/>
                      <a:pt x="1042" y="518"/>
                    </a:cubicBezTo>
                    <a:cubicBezTo>
                      <a:pt x="1018" y="528"/>
                      <a:pt x="967" y="543"/>
                      <a:pt x="967" y="543"/>
                    </a:cubicBezTo>
                    <a:cubicBezTo>
                      <a:pt x="954" y="551"/>
                      <a:pt x="943" y="561"/>
                      <a:pt x="929" y="568"/>
                    </a:cubicBezTo>
                    <a:cubicBezTo>
                      <a:pt x="918" y="574"/>
                      <a:pt x="897" y="568"/>
                      <a:pt x="892" y="580"/>
                    </a:cubicBezTo>
                    <a:cubicBezTo>
                      <a:pt x="885" y="596"/>
                      <a:pt x="899" y="614"/>
                      <a:pt x="904" y="630"/>
                    </a:cubicBezTo>
                    <a:cubicBezTo>
                      <a:pt x="912" y="655"/>
                      <a:pt x="915" y="683"/>
                      <a:pt x="929" y="705"/>
                    </a:cubicBezTo>
                    <a:lnTo>
                      <a:pt x="979" y="780"/>
                    </a:lnTo>
                    <a:cubicBezTo>
                      <a:pt x="788" y="844"/>
                      <a:pt x="1123" y="736"/>
                      <a:pt x="504" y="805"/>
                    </a:cubicBezTo>
                    <a:cubicBezTo>
                      <a:pt x="491" y="807"/>
                      <a:pt x="495" y="830"/>
                      <a:pt x="491" y="843"/>
                    </a:cubicBezTo>
                    <a:cubicBezTo>
                      <a:pt x="495" y="918"/>
                      <a:pt x="497" y="993"/>
                      <a:pt x="504" y="1067"/>
                    </a:cubicBezTo>
                    <a:cubicBezTo>
                      <a:pt x="505" y="1081"/>
                      <a:pt x="516" y="1092"/>
                      <a:pt x="516" y="1105"/>
                    </a:cubicBezTo>
                    <a:cubicBezTo>
                      <a:pt x="516" y="1188"/>
                      <a:pt x="529" y="1275"/>
                      <a:pt x="504" y="1355"/>
                    </a:cubicBezTo>
                    <a:cubicBezTo>
                      <a:pt x="496" y="1380"/>
                      <a:pt x="429" y="1380"/>
                      <a:pt x="429" y="1380"/>
                    </a:cubicBezTo>
                    <a:cubicBezTo>
                      <a:pt x="280" y="1350"/>
                      <a:pt x="434" y="1389"/>
                      <a:pt x="329" y="1342"/>
                    </a:cubicBezTo>
                    <a:cubicBezTo>
                      <a:pt x="304" y="1332"/>
                      <a:pt x="275" y="1332"/>
                      <a:pt x="253" y="1317"/>
                    </a:cubicBezTo>
                    <a:cubicBezTo>
                      <a:pt x="241" y="1309"/>
                      <a:pt x="229" y="1299"/>
                      <a:pt x="216" y="1292"/>
                    </a:cubicBezTo>
                    <a:cubicBezTo>
                      <a:pt x="198" y="1283"/>
                      <a:pt x="144" y="1271"/>
                      <a:pt x="128" y="1267"/>
                    </a:cubicBezTo>
                    <a:cubicBezTo>
                      <a:pt x="0" y="1286"/>
                      <a:pt x="3" y="1256"/>
                      <a:pt x="53" y="1455"/>
                    </a:cubicBezTo>
                    <a:cubicBezTo>
                      <a:pt x="57" y="1469"/>
                      <a:pt x="77" y="1474"/>
                      <a:pt x="91" y="1480"/>
                    </a:cubicBezTo>
                    <a:cubicBezTo>
                      <a:pt x="106" y="1486"/>
                      <a:pt x="192" y="1502"/>
                      <a:pt x="203" y="1505"/>
                    </a:cubicBezTo>
                    <a:lnTo>
                      <a:pt x="278" y="1555"/>
                    </a:lnTo>
                    <a:cubicBezTo>
                      <a:pt x="291" y="1563"/>
                      <a:pt x="301" y="1577"/>
                      <a:pt x="316" y="1580"/>
                    </a:cubicBezTo>
                    <a:cubicBezTo>
                      <a:pt x="404" y="1594"/>
                      <a:pt x="367" y="1584"/>
                      <a:pt x="429" y="1605"/>
                    </a:cubicBezTo>
                    <a:cubicBezTo>
                      <a:pt x="441" y="1613"/>
                      <a:pt x="453" y="1624"/>
                      <a:pt x="466" y="1630"/>
                    </a:cubicBezTo>
                    <a:cubicBezTo>
                      <a:pt x="490" y="1640"/>
                      <a:pt x="516" y="1646"/>
                      <a:pt x="541" y="1655"/>
                    </a:cubicBezTo>
                    <a:cubicBezTo>
                      <a:pt x="577" y="1667"/>
                      <a:pt x="590" y="1672"/>
                      <a:pt x="629" y="1680"/>
                    </a:cubicBezTo>
                    <a:cubicBezTo>
                      <a:pt x="654" y="1685"/>
                      <a:pt x="679" y="1688"/>
                      <a:pt x="704" y="1692"/>
                    </a:cubicBezTo>
                    <a:cubicBezTo>
                      <a:pt x="717" y="1700"/>
                      <a:pt x="731" y="1706"/>
                      <a:pt x="742" y="1717"/>
                    </a:cubicBezTo>
                    <a:cubicBezTo>
                      <a:pt x="752" y="1728"/>
                      <a:pt x="754" y="1747"/>
                      <a:pt x="767" y="1755"/>
                    </a:cubicBezTo>
                    <a:cubicBezTo>
                      <a:pt x="789" y="1769"/>
                      <a:pt x="817" y="1771"/>
                      <a:pt x="842" y="1780"/>
                    </a:cubicBezTo>
                    <a:lnTo>
                      <a:pt x="879" y="1792"/>
                    </a:lnTo>
                    <a:cubicBezTo>
                      <a:pt x="888" y="1805"/>
                      <a:pt x="903" y="1815"/>
                      <a:pt x="904" y="1830"/>
                    </a:cubicBezTo>
                    <a:cubicBezTo>
                      <a:pt x="908" y="1884"/>
                      <a:pt x="913" y="1942"/>
                      <a:pt x="892" y="1992"/>
                    </a:cubicBezTo>
                    <a:cubicBezTo>
                      <a:pt x="880" y="2020"/>
                      <a:pt x="838" y="2021"/>
                      <a:pt x="817" y="2042"/>
                    </a:cubicBezTo>
                    <a:cubicBezTo>
                      <a:pt x="769" y="2090"/>
                      <a:pt x="789" y="2065"/>
                      <a:pt x="754" y="2117"/>
                    </a:cubicBezTo>
                    <a:cubicBezTo>
                      <a:pt x="720" y="2220"/>
                      <a:pt x="771" y="2058"/>
                      <a:pt x="729" y="2279"/>
                    </a:cubicBezTo>
                    <a:cubicBezTo>
                      <a:pt x="724" y="2305"/>
                      <a:pt x="704" y="2354"/>
                      <a:pt x="704" y="2354"/>
                    </a:cubicBezTo>
                    <a:cubicBezTo>
                      <a:pt x="700" y="2380"/>
                      <a:pt x="678" y="2459"/>
                      <a:pt x="704" y="2492"/>
                    </a:cubicBezTo>
                    <a:cubicBezTo>
                      <a:pt x="712" y="2502"/>
                      <a:pt x="729" y="2500"/>
                      <a:pt x="742" y="2504"/>
                    </a:cubicBezTo>
                    <a:cubicBezTo>
                      <a:pt x="829" y="2562"/>
                      <a:pt x="800" y="2529"/>
                      <a:pt x="842" y="2592"/>
                    </a:cubicBezTo>
                    <a:cubicBezTo>
                      <a:pt x="863" y="2654"/>
                      <a:pt x="850" y="2667"/>
                      <a:pt x="904" y="2692"/>
                    </a:cubicBezTo>
                    <a:cubicBezTo>
                      <a:pt x="928" y="2702"/>
                      <a:pt x="954" y="2708"/>
                      <a:pt x="979" y="2717"/>
                    </a:cubicBezTo>
                    <a:lnTo>
                      <a:pt x="1017" y="2729"/>
                    </a:lnTo>
                    <a:lnTo>
                      <a:pt x="1055" y="2742"/>
                    </a:lnTo>
                    <a:cubicBezTo>
                      <a:pt x="1356" y="2715"/>
                      <a:pt x="1251" y="2686"/>
                      <a:pt x="1380" y="2729"/>
                    </a:cubicBezTo>
                    <a:cubicBezTo>
                      <a:pt x="1384" y="2742"/>
                      <a:pt x="1384" y="2756"/>
                      <a:pt x="1393" y="2766"/>
                    </a:cubicBezTo>
                    <a:cubicBezTo>
                      <a:pt x="1418" y="2799"/>
                      <a:pt x="1457" y="2795"/>
                      <a:pt x="1493" y="2804"/>
                    </a:cubicBezTo>
                    <a:cubicBezTo>
                      <a:pt x="1506" y="2807"/>
                      <a:pt x="1518" y="2812"/>
                      <a:pt x="1530" y="2816"/>
                    </a:cubicBezTo>
                    <a:cubicBezTo>
                      <a:pt x="1558" y="2812"/>
                      <a:pt x="1621" y="2812"/>
                      <a:pt x="1643" y="2779"/>
                    </a:cubicBezTo>
                    <a:cubicBezTo>
                      <a:pt x="1652" y="2765"/>
                      <a:pt x="1651" y="2746"/>
                      <a:pt x="1655" y="2729"/>
                    </a:cubicBezTo>
                    <a:cubicBezTo>
                      <a:pt x="1660" y="2683"/>
                      <a:pt x="1663" y="2637"/>
                      <a:pt x="1668" y="2592"/>
                    </a:cubicBezTo>
                    <a:cubicBezTo>
                      <a:pt x="1671" y="2558"/>
                      <a:pt x="1664" y="2521"/>
                      <a:pt x="1680" y="2492"/>
                    </a:cubicBezTo>
                    <a:cubicBezTo>
                      <a:pt x="1689" y="2477"/>
                      <a:pt x="1714" y="2483"/>
                      <a:pt x="1731" y="2479"/>
                    </a:cubicBezTo>
                    <a:cubicBezTo>
                      <a:pt x="1827" y="2483"/>
                      <a:pt x="1922" y="2492"/>
                      <a:pt x="2018" y="2492"/>
                    </a:cubicBezTo>
                    <a:cubicBezTo>
                      <a:pt x="2036" y="2492"/>
                      <a:pt x="2053" y="2487"/>
                      <a:pt x="2069" y="2479"/>
                    </a:cubicBezTo>
                    <a:cubicBezTo>
                      <a:pt x="2095" y="2466"/>
                      <a:pt x="2144" y="2429"/>
                      <a:pt x="2144" y="2429"/>
                    </a:cubicBezTo>
                    <a:cubicBezTo>
                      <a:pt x="2148" y="2417"/>
                      <a:pt x="2150" y="2403"/>
                      <a:pt x="2156" y="2392"/>
                    </a:cubicBezTo>
                    <a:cubicBezTo>
                      <a:pt x="2205" y="2295"/>
                      <a:pt x="2162" y="2411"/>
                      <a:pt x="2194" y="2317"/>
                    </a:cubicBezTo>
                    <a:cubicBezTo>
                      <a:pt x="2198" y="2283"/>
                      <a:pt x="2176" y="2231"/>
                      <a:pt x="2206" y="2217"/>
                    </a:cubicBezTo>
                    <a:cubicBezTo>
                      <a:pt x="2279" y="2184"/>
                      <a:pt x="2365" y="2210"/>
                      <a:pt x="2444" y="2204"/>
                    </a:cubicBezTo>
                    <a:cubicBezTo>
                      <a:pt x="2490" y="2201"/>
                      <a:pt x="2536" y="2196"/>
                      <a:pt x="2582" y="2192"/>
                    </a:cubicBezTo>
                    <a:cubicBezTo>
                      <a:pt x="2594" y="2183"/>
                      <a:pt x="2611" y="2179"/>
                      <a:pt x="2619" y="2167"/>
                    </a:cubicBezTo>
                    <a:cubicBezTo>
                      <a:pt x="2669" y="2093"/>
                      <a:pt x="2590" y="2131"/>
                      <a:pt x="2669" y="2104"/>
                    </a:cubicBezTo>
                    <a:cubicBezTo>
                      <a:pt x="2934" y="2118"/>
                      <a:pt x="2832" y="2092"/>
                      <a:pt x="2982" y="2142"/>
                    </a:cubicBezTo>
                    <a:lnTo>
                      <a:pt x="3057" y="2167"/>
                    </a:lnTo>
                    <a:lnTo>
                      <a:pt x="3095" y="2179"/>
                    </a:lnTo>
                    <a:cubicBezTo>
                      <a:pt x="3133" y="2175"/>
                      <a:pt x="3170" y="2173"/>
                      <a:pt x="3208" y="2167"/>
                    </a:cubicBezTo>
                    <a:cubicBezTo>
                      <a:pt x="3221" y="2165"/>
                      <a:pt x="3235" y="2163"/>
                      <a:pt x="3245" y="2154"/>
                    </a:cubicBezTo>
                    <a:cubicBezTo>
                      <a:pt x="3257" y="2145"/>
                      <a:pt x="3263" y="2130"/>
                      <a:pt x="3270" y="2117"/>
                    </a:cubicBezTo>
                    <a:cubicBezTo>
                      <a:pt x="3276" y="2105"/>
                      <a:pt x="3279" y="2092"/>
                      <a:pt x="3283" y="2079"/>
                    </a:cubicBezTo>
                    <a:cubicBezTo>
                      <a:pt x="3283" y="2073"/>
                      <a:pt x="3289" y="1893"/>
                      <a:pt x="3308" y="1842"/>
                    </a:cubicBezTo>
                    <a:cubicBezTo>
                      <a:pt x="3313" y="1828"/>
                      <a:pt x="3319" y="1811"/>
                      <a:pt x="3333" y="1805"/>
                    </a:cubicBezTo>
                    <a:cubicBezTo>
                      <a:pt x="3355" y="1793"/>
                      <a:pt x="3383" y="1798"/>
                      <a:pt x="3408" y="1792"/>
                    </a:cubicBezTo>
                    <a:cubicBezTo>
                      <a:pt x="3421" y="1789"/>
                      <a:pt x="3433" y="1784"/>
                      <a:pt x="3445" y="1780"/>
                    </a:cubicBezTo>
                    <a:cubicBezTo>
                      <a:pt x="3509" y="1737"/>
                      <a:pt x="3465" y="1777"/>
                      <a:pt x="3496" y="1717"/>
                    </a:cubicBezTo>
                    <a:cubicBezTo>
                      <a:pt x="3502" y="1704"/>
                      <a:pt x="3514" y="1693"/>
                      <a:pt x="3521" y="1680"/>
                    </a:cubicBezTo>
                    <a:cubicBezTo>
                      <a:pt x="3531" y="1656"/>
                      <a:pt x="3546" y="1605"/>
                      <a:pt x="3546" y="1605"/>
                    </a:cubicBezTo>
                    <a:cubicBezTo>
                      <a:pt x="3549" y="1563"/>
                      <a:pt x="3546" y="1422"/>
                      <a:pt x="3583" y="1367"/>
                    </a:cubicBezTo>
                    <a:lnTo>
                      <a:pt x="3608" y="1330"/>
                    </a:lnTo>
                    <a:cubicBezTo>
                      <a:pt x="3617" y="1305"/>
                      <a:pt x="3619" y="1277"/>
                      <a:pt x="3633" y="1255"/>
                    </a:cubicBezTo>
                    <a:cubicBezTo>
                      <a:pt x="3666" y="1206"/>
                      <a:pt x="3653" y="1232"/>
                      <a:pt x="3671" y="1180"/>
                    </a:cubicBezTo>
                    <a:cubicBezTo>
                      <a:pt x="3675" y="1147"/>
                      <a:pt x="3677" y="1113"/>
                      <a:pt x="3683" y="1080"/>
                    </a:cubicBezTo>
                    <a:cubicBezTo>
                      <a:pt x="3686" y="1067"/>
                      <a:pt x="3686" y="1052"/>
                      <a:pt x="3696" y="1042"/>
                    </a:cubicBezTo>
                    <a:cubicBezTo>
                      <a:pt x="3705" y="1033"/>
                      <a:pt x="3721" y="1034"/>
                      <a:pt x="3733" y="1030"/>
                    </a:cubicBezTo>
                    <a:cubicBezTo>
                      <a:pt x="3775" y="906"/>
                      <a:pt x="3705" y="1095"/>
                      <a:pt x="3783" y="955"/>
                    </a:cubicBezTo>
                    <a:cubicBezTo>
                      <a:pt x="3796" y="932"/>
                      <a:pt x="3808" y="880"/>
                      <a:pt x="3808" y="880"/>
                    </a:cubicBezTo>
                    <a:cubicBezTo>
                      <a:pt x="3804" y="863"/>
                      <a:pt x="3805" y="844"/>
                      <a:pt x="3796" y="830"/>
                    </a:cubicBezTo>
                    <a:cubicBezTo>
                      <a:pt x="3788" y="818"/>
                      <a:pt x="3766" y="818"/>
                      <a:pt x="3758" y="805"/>
                    </a:cubicBezTo>
                    <a:cubicBezTo>
                      <a:pt x="3744" y="783"/>
                      <a:pt x="3733" y="730"/>
                      <a:pt x="3733" y="730"/>
                    </a:cubicBezTo>
                    <a:cubicBezTo>
                      <a:pt x="3729" y="626"/>
                      <a:pt x="3786" y="499"/>
                      <a:pt x="3721" y="418"/>
                    </a:cubicBezTo>
                    <a:cubicBezTo>
                      <a:pt x="3668" y="353"/>
                      <a:pt x="3554" y="411"/>
                      <a:pt x="3470" y="405"/>
                    </a:cubicBezTo>
                    <a:cubicBezTo>
                      <a:pt x="3424" y="402"/>
                      <a:pt x="3379" y="397"/>
                      <a:pt x="3333" y="393"/>
                    </a:cubicBezTo>
                    <a:cubicBezTo>
                      <a:pt x="3320" y="389"/>
                      <a:pt x="3308" y="384"/>
                      <a:pt x="3295" y="380"/>
                    </a:cubicBezTo>
                    <a:cubicBezTo>
                      <a:pt x="3260" y="372"/>
                      <a:pt x="3191" y="361"/>
                      <a:pt x="3158" y="355"/>
                    </a:cubicBezTo>
                    <a:cubicBezTo>
                      <a:pt x="2999" y="360"/>
                      <a:pt x="2838" y="341"/>
                      <a:pt x="2682" y="368"/>
                    </a:cubicBezTo>
                    <a:cubicBezTo>
                      <a:pt x="2656" y="372"/>
                      <a:pt x="2679" y="428"/>
                      <a:pt x="2657" y="443"/>
                    </a:cubicBezTo>
                    <a:lnTo>
                      <a:pt x="2619" y="468"/>
                    </a:lnTo>
                    <a:cubicBezTo>
                      <a:pt x="2607" y="464"/>
                      <a:pt x="2587" y="467"/>
                      <a:pt x="2582" y="455"/>
                    </a:cubicBezTo>
                    <a:cubicBezTo>
                      <a:pt x="2568" y="425"/>
                      <a:pt x="2596" y="376"/>
                      <a:pt x="2569" y="355"/>
                    </a:cubicBezTo>
                    <a:cubicBezTo>
                      <a:pt x="2532" y="328"/>
                      <a:pt x="2477" y="347"/>
                      <a:pt x="2432" y="343"/>
                    </a:cubicBezTo>
                    <a:cubicBezTo>
                      <a:pt x="2394" y="339"/>
                      <a:pt x="2356" y="335"/>
                      <a:pt x="2319" y="330"/>
                    </a:cubicBezTo>
                    <a:cubicBezTo>
                      <a:pt x="2316" y="288"/>
                      <a:pt x="2368" y="118"/>
                      <a:pt x="2269" y="118"/>
                    </a:cubicBezTo>
                    <a:cubicBezTo>
                      <a:pt x="2231" y="118"/>
                      <a:pt x="2194" y="126"/>
                      <a:pt x="2156" y="130"/>
                    </a:cubicBezTo>
                    <a:cubicBezTo>
                      <a:pt x="2144" y="135"/>
                      <a:pt x="2128" y="134"/>
                      <a:pt x="2119" y="143"/>
                    </a:cubicBezTo>
                    <a:cubicBezTo>
                      <a:pt x="2052" y="210"/>
                      <a:pt x="2169" y="160"/>
                      <a:pt x="2069" y="193"/>
                    </a:cubicBezTo>
                    <a:cubicBezTo>
                      <a:pt x="2060" y="180"/>
                      <a:pt x="2055" y="165"/>
                      <a:pt x="2043" y="155"/>
                    </a:cubicBezTo>
                    <a:cubicBezTo>
                      <a:pt x="1866" y="0"/>
                      <a:pt x="1633" y="98"/>
                      <a:pt x="1393" y="93"/>
                    </a:cubicBezTo>
                    <a:lnTo>
                      <a:pt x="1205" y="118"/>
                    </a:lnTo>
                    <a:close/>
                  </a:path>
                </a:pathLst>
              </a:custGeom>
              <a:solidFill>
                <a:srgbClr val="99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1" name="Freeform 132"/>
              <p:cNvSpPr>
                <a:spLocks/>
              </p:cNvSpPr>
              <p:nvPr/>
            </p:nvSpPr>
            <p:spPr bwMode="auto">
              <a:xfrm>
                <a:off x="3911601" y="4652963"/>
                <a:ext cx="473075" cy="350837"/>
              </a:xfrm>
              <a:custGeom>
                <a:avLst/>
                <a:gdLst>
                  <a:gd name="T0" fmla="*/ 1205 w 3808"/>
                  <a:gd name="T1" fmla="*/ 318 h 2816"/>
                  <a:gd name="T2" fmla="*/ 1242 w 3808"/>
                  <a:gd name="T3" fmla="*/ 393 h 2816"/>
                  <a:gd name="T4" fmla="*/ 1117 w 3808"/>
                  <a:gd name="T5" fmla="*/ 480 h 2816"/>
                  <a:gd name="T6" fmla="*/ 1042 w 3808"/>
                  <a:gd name="T7" fmla="*/ 518 h 2816"/>
                  <a:gd name="T8" fmla="*/ 929 w 3808"/>
                  <a:gd name="T9" fmla="*/ 568 h 2816"/>
                  <a:gd name="T10" fmla="*/ 904 w 3808"/>
                  <a:gd name="T11" fmla="*/ 630 h 2816"/>
                  <a:gd name="T12" fmla="*/ 979 w 3808"/>
                  <a:gd name="T13" fmla="*/ 780 h 2816"/>
                  <a:gd name="T14" fmla="*/ 491 w 3808"/>
                  <a:gd name="T15" fmla="*/ 843 h 2816"/>
                  <a:gd name="T16" fmla="*/ 516 w 3808"/>
                  <a:gd name="T17" fmla="*/ 1105 h 2816"/>
                  <a:gd name="T18" fmla="*/ 429 w 3808"/>
                  <a:gd name="T19" fmla="*/ 1380 h 2816"/>
                  <a:gd name="T20" fmla="*/ 253 w 3808"/>
                  <a:gd name="T21" fmla="*/ 1317 h 2816"/>
                  <a:gd name="T22" fmla="*/ 128 w 3808"/>
                  <a:gd name="T23" fmla="*/ 1267 h 2816"/>
                  <a:gd name="T24" fmla="*/ 91 w 3808"/>
                  <a:gd name="T25" fmla="*/ 1480 h 2816"/>
                  <a:gd name="T26" fmla="*/ 278 w 3808"/>
                  <a:gd name="T27" fmla="*/ 1555 h 2816"/>
                  <a:gd name="T28" fmla="*/ 429 w 3808"/>
                  <a:gd name="T29" fmla="*/ 1605 h 2816"/>
                  <a:gd name="T30" fmla="*/ 541 w 3808"/>
                  <a:gd name="T31" fmla="*/ 1655 h 2816"/>
                  <a:gd name="T32" fmla="*/ 704 w 3808"/>
                  <a:gd name="T33" fmla="*/ 1692 h 2816"/>
                  <a:gd name="T34" fmla="*/ 767 w 3808"/>
                  <a:gd name="T35" fmla="*/ 1755 h 2816"/>
                  <a:gd name="T36" fmla="*/ 879 w 3808"/>
                  <a:gd name="T37" fmla="*/ 1792 h 2816"/>
                  <a:gd name="T38" fmla="*/ 892 w 3808"/>
                  <a:gd name="T39" fmla="*/ 1992 h 2816"/>
                  <a:gd name="T40" fmla="*/ 754 w 3808"/>
                  <a:gd name="T41" fmla="*/ 2117 h 2816"/>
                  <a:gd name="T42" fmla="*/ 704 w 3808"/>
                  <a:gd name="T43" fmla="*/ 2354 h 2816"/>
                  <a:gd name="T44" fmla="*/ 742 w 3808"/>
                  <a:gd name="T45" fmla="*/ 2504 h 2816"/>
                  <a:gd name="T46" fmla="*/ 904 w 3808"/>
                  <a:gd name="T47" fmla="*/ 2692 h 2816"/>
                  <a:gd name="T48" fmla="*/ 1017 w 3808"/>
                  <a:gd name="T49" fmla="*/ 2729 h 2816"/>
                  <a:gd name="T50" fmla="*/ 1380 w 3808"/>
                  <a:gd name="T51" fmla="*/ 2729 h 2816"/>
                  <a:gd name="T52" fmla="*/ 1493 w 3808"/>
                  <a:gd name="T53" fmla="*/ 2804 h 2816"/>
                  <a:gd name="T54" fmla="*/ 1643 w 3808"/>
                  <a:gd name="T55" fmla="*/ 2779 h 2816"/>
                  <a:gd name="T56" fmla="*/ 1668 w 3808"/>
                  <a:gd name="T57" fmla="*/ 2592 h 2816"/>
                  <a:gd name="T58" fmla="*/ 1731 w 3808"/>
                  <a:gd name="T59" fmla="*/ 2479 h 2816"/>
                  <a:gd name="T60" fmla="*/ 2069 w 3808"/>
                  <a:gd name="T61" fmla="*/ 2479 h 2816"/>
                  <a:gd name="T62" fmla="*/ 2156 w 3808"/>
                  <a:gd name="T63" fmla="*/ 2392 h 2816"/>
                  <a:gd name="T64" fmla="*/ 2206 w 3808"/>
                  <a:gd name="T65" fmla="*/ 2217 h 2816"/>
                  <a:gd name="T66" fmla="*/ 2582 w 3808"/>
                  <a:gd name="T67" fmla="*/ 2192 h 2816"/>
                  <a:gd name="T68" fmla="*/ 2669 w 3808"/>
                  <a:gd name="T69" fmla="*/ 2104 h 2816"/>
                  <a:gd name="T70" fmla="*/ 3057 w 3808"/>
                  <a:gd name="T71" fmla="*/ 2167 h 2816"/>
                  <a:gd name="T72" fmla="*/ 3208 w 3808"/>
                  <a:gd name="T73" fmla="*/ 2167 h 2816"/>
                  <a:gd name="T74" fmla="*/ 3270 w 3808"/>
                  <a:gd name="T75" fmla="*/ 2117 h 2816"/>
                  <a:gd name="T76" fmla="*/ 3308 w 3808"/>
                  <a:gd name="T77" fmla="*/ 1842 h 2816"/>
                  <a:gd name="T78" fmla="*/ 3408 w 3808"/>
                  <a:gd name="T79" fmla="*/ 1792 h 2816"/>
                  <a:gd name="T80" fmla="*/ 3496 w 3808"/>
                  <a:gd name="T81" fmla="*/ 1717 h 2816"/>
                  <a:gd name="T82" fmla="*/ 3546 w 3808"/>
                  <a:gd name="T83" fmla="*/ 1605 h 2816"/>
                  <a:gd name="T84" fmla="*/ 3608 w 3808"/>
                  <a:gd name="T85" fmla="*/ 1330 h 2816"/>
                  <a:gd name="T86" fmla="*/ 3671 w 3808"/>
                  <a:gd name="T87" fmla="*/ 1180 h 2816"/>
                  <a:gd name="T88" fmla="*/ 3696 w 3808"/>
                  <a:gd name="T89" fmla="*/ 1042 h 2816"/>
                  <a:gd name="T90" fmla="*/ 3783 w 3808"/>
                  <a:gd name="T91" fmla="*/ 955 h 2816"/>
                  <a:gd name="T92" fmla="*/ 3796 w 3808"/>
                  <a:gd name="T93" fmla="*/ 830 h 2816"/>
                  <a:gd name="T94" fmla="*/ 3733 w 3808"/>
                  <a:gd name="T95" fmla="*/ 730 h 2816"/>
                  <a:gd name="T96" fmla="*/ 3470 w 3808"/>
                  <a:gd name="T97" fmla="*/ 405 h 2816"/>
                  <a:gd name="T98" fmla="*/ 3295 w 3808"/>
                  <a:gd name="T99" fmla="*/ 380 h 2816"/>
                  <a:gd name="T100" fmla="*/ 2682 w 3808"/>
                  <a:gd name="T101" fmla="*/ 368 h 2816"/>
                  <a:gd name="T102" fmla="*/ 2619 w 3808"/>
                  <a:gd name="T103" fmla="*/ 468 h 2816"/>
                  <a:gd name="T104" fmla="*/ 2569 w 3808"/>
                  <a:gd name="T105" fmla="*/ 355 h 2816"/>
                  <a:gd name="T106" fmla="*/ 2319 w 3808"/>
                  <a:gd name="T107" fmla="*/ 330 h 2816"/>
                  <a:gd name="T108" fmla="*/ 2156 w 3808"/>
                  <a:gd name="T109" fmla="*/ 130 h 2816"/>
                  <a:gd name="T110" fmla="*/ 2069 w 3808"/>
                  <a:gd name="T111" fmla="*/ 193 h 2816"/>
                  <a:gd name="T112" fmla="*/ 1393 w 3808"/>
                  <a:gd name="T113" fmla="*/ 93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8" h="2816">
                    <a:moveTo>
                      <a:pt x="1205" y="118"/>
                    </a:moveTo>
                    <a:cubicBezTo>
                      <a:pt x="1177" y="203"/>
                      <a:pt x="1185" y="161"/>
                      <a:pt x="1205" y="318"/>
                    </a:cubicBezTo>
                    <a:cubicBezTo>
                      <a:pt x="1206" y="331"/>
                      <a:pt x="1211" y="344"/>
                      <a:pt x="1217" y="355"/>
                    </a:cubicBezTo>
                    <a:cubicBezTo>
                      <a:pt x="1224" y="369"/>
                      <a:pt x="1234" y="380"/>
                      <a:pt x="1242" y="393"/>
                    </a:cubicBezTo>
                    <a:cubicBezTo>
                      <a:pt x="1238" y="405"/>
                      <a:pt x="1238" y="420"/>
                      <a:pt x="1230" y="430"/>
                    </a:cubicBezTo>
                    <a:cubicBezTo>
                      <a:pt x="1208" y="457"/>
                      <a:pt x="1140" y="473"/>
                      <a:pt x="1117" y="480"/>
                    </a:cubicBezTo>
                    <a:cubicBezTo>
                      <a:pt x="1105" y="484"/>
                      <a:pt x="1091" y="485"/>
                      <a:pt x="1080" y="493"/>
                    </a:cubicBezTo>
                    <a:cubicBezTo>
                      <a:pt x="1067" y="501"/>
                      <a:pt x="1056" y="512"/>
                      <a:pt x="1042" y="518"/>
                    </a:cubicBezTo>
                    <a:cubicBezTo>
                      <a:pt x="1018" y="528"/>
                      <a:pt x="967" y="543"/>
                      <a:pt x="967" y="543"/>
                    </a:cubicBezTo>
                    <a:cubicBezTo>
                      <a:pt x="954" y="551"/>
                      <a:pt x="943" y="561"/>
                      <a:pt x="929" y="568"/>
                    </a:cubicBezTo>
                    <a:cubicBezTo>
                      <a:pt x="918" y="574"/>
                      <a:pt x="897" y="568"/>
                      <a:pt x="892" y="580"/>
                    </a:cubicBezTo>
                    <a:cubicBezTo>
                      <a:pt x="885" y="596"/>
                      <a:pt x="899" y="614"/>
                      <a:pt x="904" y="630"/>
                    </a:cubicBezTo>
                    <a:cubicBezTo>
                      <a:pt x="912" y="655"/>
                      <a:pt x="915" y="683"/>
                      <a:pt x="929" y="705"/>
                    </a:cubicBezTo>
                    <a:lnTo>
                      <a:pt x="979" y="780"/>
                    </a:lnTo>
                    <a:cubicBezTo>
                      <a:pt x="788" y="844"/>
                      <a:pt x="1123" y="736"/>
                      <a:pt x="504" y="805"/>
                    </a:cubicBezTo>
                    <a:cubicBezTo>
                      <a:pt x="491" y="807"/>
                      <a:pt x="495" y="830"/>
                      <a:pt x="491" y="843"/>
                    </a:cubicBezTo>
                    <a:cubicBezTo>
                      <a:pt x="495" y="918"/>
                      <a:pt x="497" y="993"/>
                      <a:pt x="504" y="1067"/>
                    </a:cubicBezTo>
                    <a:cubicBezTo>
                      <a:pt x="505" y="1081"/>
                      <a:pt x="516" y="1092"/>
                      <a:pt x="516" y="1105"/>
                    </a:cubicBezTo>
                    <a:cubicBezTo>
                      <a:pt x="516" y="1188"/>
                      <a:pt x="529" y="1275"/>
                      <a:pt x="504" y="1355"/>
                    </a:cubicBezTo>
                    <a:cubicBezTo>
                      <a:pt x="496" y="1380"/>
                      <a:pt x="429" y="1380"/>
                      <a:pt x="429" y="1380"/>
                    </a:cubicBezTo>
                    <a:cubicBezTo>
                      <a:pt x="280" y="1350"/>
                      <a:pt x="434" y="1389"/>
                      <a:pt x="329" y="1342"/>
                    </a:cubicBezTo>
                    <a:cubicBezTo>
                      <a:pt x="304" y="1332"/>
                      <a:pt x="275" y="1332"/>
                      <a:pt x="253" y="1317"/>
                    </a:cubicBezTo>
                    <a:cubicBezTo>
                      <a:pt x="241" y="1309"/>
                      <a:pt x="229" y="1299"/>
                      <a:pt x="216" y="1292"/>
                    </a:cubicBezTo>
                    <a:cubicBezTo>
                      <a:pt x="198" y="1283"/>
                      <a:pt x="144" y="1271"/>
                      <a:pt x="128" y="1267"/>
                    </a:cubicBezTo>
                    <a:cubicBezTo>
                      <a:pt x="0" y="1286"/>
                      <a:pt x="3" y="1256"/>
                      <a:pt x="53" y="1455"/>
                    </a:cubicBezTo>
                    <a:cubicBezTo>
                      <a:pt x="57" y="1469"/>
                      <a:pt x="77" y="1474"/>
                      <a:pt x="91" y="1480"/>
                    </a:cubicBezTo>
                    <a:cubicBezTo>
                      <a:pt x="106" y="1486"/>
                      <a:pt x="192" y="1502"/>
                      <a:pt x="203" y="1505"/>
                    </a:cubicBezTo>
                    <a:lnTo>
                      <a:pt x="278" y="1555"/>
                    </a:lnTo>
                    <a:cubicBezTo>
                      <a:pt x="291" y="1563"/>
                      <a:pt x="301" y="1577"/>
                      <a:pt x="316" y="1580"/>
                    </a:cubicBezTo>
                    <a:cubicBezTo>
                      <a:pt x="404" y="1594"/>
                      <a:pt x="367" y="1584"/>
                      <a:pt x="429" y="1605"/>
                    </a:cubicBezTo>
                    <a:cubicBezTo>
                      <a:pt x="441" y="1613"/>
                      <a:pt x="453" y="1624"/>
                      <a:pt x="466" y="1630"/>
                    </a:cubicBezTo>
                    <a:cubicBezTo>
                      <a:pt x="490" y="1640"/>
                      <a:pt x="516" y="1646"/>
                      <a:pt x="541" y="1655"/>
                    </a:cubicBezTo>
                    <a:cubicBezTo>
                      <a:pt x="577" y="1667"/>
                      <a:pt x="590" y="1672"/>
                      <a:pt x="629" y="1680"/>
                    </a:cubicBezTo>
                    <a:cubicBezTo>
                      <a:pt x="654" y="1685"/>
                      <a:pt x="679" y="1688"/>
                      <a:pt x="704" y="1692"/>
                    </a:cubicBezTo>
                    <a:cubicBezTo>
                      <a:pt x="717" y="1700"/>
                      <a:pt x="731" y="1706"/>
                      <a:pt x="742" y="1717"/>
                    </a:cubicBezTo>
                    <a:cubicBezTo>
                      <a:pt x="752" y="1728"/>
                      <a:pt x="754" y="1747"/>
                      <a:pt x="767" y="1755"/>
                    </a:cubicBezTo>
                    <a:cubicBezTo>
                      <a:pt x="789" y="1769"/>
                      <a:pt x="817" y="1771"/>
                      <a:pt x="842" y="1780"/>
                    </a:cubicBezTo>
                    <a:lnTo>
                      <a:pt x="879" y="1792"/>
                    </a:lnTo>
                    <a:cubicBezTo>
                      <a:pt x="888" y="1805"/>
                      <a:pt x="903" y="1815"/>
                      <a:pt x="904" y="1830"/>
                    </a:cubicBezTo>
                    <a:cubicBezTo>
                      <a:pt x="908" y="1884"/>
                      <a:pt x="913" y="1942"/>
                      <a:pt x="892" y="1992"/>
                    </a:cubicBezTo>
                    <a:cubicBezTo>
                      <a:pt x="880" y="2020"/>
                      <a:pt x="838" y="2021"/>
                      <a:pt x="817" y="2042"/>
                    </a:cubicBezTo>
                    <a:cubicBezTo>
                      <a:pt x="769" y="2090"/>
                      <a:pt x="789" y="2065"/>
                      <a:pt x="754" y="2117"/>
                    </a:cubicBezTo>
                    <a:cubicBezTo>
                      <a:pt x="720" y="2220"/>
                      <a:pt x="771" y="2058"/>
                      <a:pt x="729" y="2279"/>
                    </a:cubicBezTo>
                    <a:cubicBezTo>
                      <a:pt x="724" y="2305"/>
                      <a:pt x="704" y="2354"/>
                      <a:pt x="704" y="2354"/>
                    </a:cubicBezTo>
                    <a:cubicBezTo>
                      <a:pt x="700" y="2380"/>
                      <a:pt x="678" y="2459"/>
                      <a:pt x="704" y="2492"/>
                    </a:cubicBezTo>
                    <a:cubicBezTo>
                      <a:pt x="712" y="2502"/>
                      <a:pt x="729" y="2500"/>
                      <a:pt x="742" y="2504"/>
                    </a:cubicBezTo>
                    <a:cubicBezTo>
                      <a:pt x="829" y="2562"/>
                      <a:pt x="800" y="2529"/>
                      <a:pt x="842" y="2592"/>
                    </a:cubicBezTo>
                    <a:cubicBezTo>
                      <a:pt x="863" y="2654"/>
                      <a:pt x="850" y="2667"/>
                      <a:pt x="904" y="2692"/>
                    </a:cubicBezTo>
                    <a:cubicBezTo>
                      <a:pt x="928" y="2702"/>
                      <a:pt x="954" y="2708"/>
                      <a:pt x="979" y="2717"/>
                    </a:cubicBezTo>
                    <a:lnTo>
                      <a:pt x="1017" y="2729"/>
                    </a:lnTo>
                    <a:lnTo>
                      <a:pt x="1055" y="2742"/>
                    </a:lnTo>
                    <a:cubicBezTo>
                      <a:pt x="1356" y="2715"/>
                      <a:pt x="1251" y="2686"/>
                      <a:pt x="1380" y="2729"/>
                    </a:cubicBezTo>
                    <a:cubicBezTo>
                      <a:pt x="1384" y="2742"/>
                      <a:pt x="1384" y="2756"/>
                      <a:pt x="1393" y="2766"/>
                    </a:cubicBezTo>
                    <a:cubicBezTo>
                      <a:pt x="1418" y="2799"/>
                      <a:pt x="1457" y="2795"/>
                      <a:pt x="1493" y="2804"/>
                    </a:cubicBezTo>
                    <a:cubicBezTo>
                      <a:pt x="1506" y="2807"/>
                      <a:pt x="1518" y="2812"/>
                      <a:pt x="1530" y="2816"/>
                    </a:cubicBezTo>
                    <a:cubicBezTo>
                      <a:pt x="1558" y="2812"/>
                      <a:pt x="1621" y="2812"/>
                      <a:pt x="1643" y="2779"/>
                    </a:cubicBezTo>
                    <a:cubicBezTo>
                      <a:pt x="1652" y="2765"/>
                      <a:pt x="1651" y="2746"/>
                      <a:pt x="1655" y="2729"/>
                    </a:cubicBezTo>
                    <a:cubicBezTo>
                      <a:pt x="1660" y="2683"/>
                      <a:pt x="1663" y="2637"/>
                      <a:pt x="1668" y="2592"/>
                    </a:cubicBezTo>
                    <a:cubicBezTo>
                      <a:pt x="1671" y="2558"/>
                      <a:pt x="1664" y="2521"/>
                      <a:pt x="1680" y="2492"/>
                    </a:cubicBezTo>
                    <a:cubicBezTo>
                      <a:pt x="1689" y="2477"/>
                      <a:pt x="1714" y="2483"/>
                      <a:pt x="1731" y="2479"/>
                    </a:cubicBezTo>
                    <a:cubicBezTo>
                      <a:pt x="1827" y="2483"/>
                      <a:pt x="1922" y="2492"/>
                      <a:pt x="2018" y="2492"/>
                    </a:cubicBezTo>
                    <a:cubicBezTo>
                      <a:pt x="2036" y="2492"/>
                      <a:pt x="2053" y="2487"/>
                      <a:pt x="2069" y="2479"/>
                    </a:cubicBezTo>
                    <a:cubicBezTo>
                      <a:pt x="2095" y="2466"/>
                      <a:pt x="2144" y="2429"/>
                      <a:pt x="2144" y="2429"/>
                    </a:cubicBezTo>
                    <a:cubicBezTo>
                      <a:pt x="2148" y="2417"/>
                      <a:pt x="2150" y="2403"/>
                      <a:pt x="2156" y="2392"/>
                    </a:cubicBezTo>
                    <a:cubicBezTo>
                      <a:pt x="2205" y="2295"/>
                      <a:pt x="2162" y="2411"/>
                      <a:pt x="2194" y="2317"/>
                    </a:cubicBezTo>
                    <a:cubicBezTo>
                      <a:pt x="2198" y="2283"/>
                      <a:pt x="2176" y="2231"/>
                      <a:pt x="2206" y="2217"/>
                    </a:cubicBezTo>
                    <a:cubicBezTo>
                      <a:pt x="2279" y="2184"/>
                      <a:pt x="2365" y="2210"/>
                      <a:pt x="2444" y="2204"/>
                    </a:cubicBezTo>
                    <a:cubicBezTo>
                      <a:pt x="2490" y="2201"/>
                      <a:pt x="2536" y="2196"/>
                      <a:pt x="2582" y="2192"/>
                    </a:cubicBezTo>
                    <a:cubicBezTo>
                      <a:pt x="2594" y="2183"/>
                      <a:pt x="2611" y="2179"/>
                      <a:pt x="2619" y="2167"/>
                    </a:cubicBezTo>
                    <a:cubicBezTo>
                      <a:pt x="2669" y="2093"/>
                      <a:pt x="2590" y="2131"/>
                      <a:pt x="2669" y="2104"/>
                    </a:cubicBezTo>
                    <a:cubicBezTo>
                      <a:pt x="2934" y="2118"/>
                      <a:pt x="2832" y="2092"/>
                      <a:pt x="2982" y="2142"/>
                    </a:cubicBezTo>
                    <a:lnTo>
                      <a:pt x="3057" y="2167"/>
                    </a:lnTo>
                    <a:lnTo>
                      <a:pt x="3095" y="2179"/>
                    </a:lnTo>
                    <a:cubicBezTo>
                      <a:pt x="3133" y="2175"/>
                      <a:pt x="3170" y="2173"/>
                      <a:pt x="3208" y="2167"/>
                    </a:cubicBezTo>
                    <a:cubicBezTo>
                      <a:pt x="3221" y="2165"/>
                      <a:pt x="3235" y="2163"/>
                      <a:pt x="3245" y="2154"/>
                    </a:cubicBezTo>
                    <a:cubicBezTo>
                      <a:pt x="3257" y="2145"/>
                      <a:pt x="3263" y="2130"/>
                      <a:pt x="3270" y="2117"/>
                    </a:cubicBezTo>
                    <a:cubicBezTo>
                      <a:pt x="3276" y="2105"/>
                      <a:pt x="3279" y="2092"/>
                      <a:pt x="3283" y="2079"/>
                    </a:cubicBezTo>
                    <a:cubicBezTo>
                      <a:pt x="3283" y="2073"/>
                      <a:pt x="3289" y="1893"/>
                      <a:pt x="3308" y="1842"/>
                    </a:cubicBezTo>
                    <a:cubicBezTo>
                      <a:pt x="3313" y="1828"/>
                      <a:pt x="3319" y="1811"/>
                      <a:pt x="3333" y="1805"/>
                    </a:cubicBezTo>
                    <a:cubicBezTo>
                      <a:pt x="3355" y="1793"/>
                      <a:pt x="3383" y="1798"/>
                      <a:pt x="3408" y="1792"/>
                    </a:cubicBezTo>
                    <a:cubicBezTo>
                      <a:pt x="3421" y="1789"/>
                      <a:pt x="3433" y="1784"/>
                      <a:pt x="3445" y="1780"/>
                    </a:cubicBezTo>
                    <a:cubicBezTo>
                      <a:pt x="3509" y="1737"/>
                      <a:pt x="3465" y="1777"/>
                      <a:pt x="3496" y="1717"/>
                    </a:cubicBezTo>
                    <a:cubicBezTo>
                      <a:pt x="3502" y="1704"/>
                      <a:pt x="3514" y="1693"/>
                      <a:pt x="3521" y="1680"/>
                    </a:cubicBezTo>
                    <a:cubicBezTo>
                      <a:pt x="3531" y="1656"/>
                      <a:pt x="3546" y="1605"/>
                      <a:pt x="3546" y="1605"/>
                    </a:cubicBezTo>
                    <a:cubicBezTo>
                      <a:pt x="3549" y="1563"/>
                      <a:pt x="3546" y="1422"/>
                      <a:pt x="3583" y="1367"/>
                    </a:cubicBezTo>
                    <a:lnTo>
                      <a:pt x="3608" y="1330"/>
                    </a:lnTo>
                    <a:cubicBezTo>
                      <a:pt x="3617" y="1305"/>
                      <a:pt x="3619" y="1277"/>
                      <a:pt x="3633" y="1255"/>
                    </a:cubicBezTo>
                    <a:cubicBezTo>
                      <a:pt x="3666" y="1206"/>
                      <a:pt x="3653" y="1232"/>
                      <a:pt x="3671" y="1180"/>
                    </a:cubicBezTo>
                    <a:cubicBezTo>
                      <a:pt x="3675" y="1147"/>
                      <a:pt x="3677" y="1113"/>
                      <a:pt x="3683" y="1080"/>
                    </a:cubicBezTo>
                    <a:cubicBezTo>
                      <a:pt x="3686" y="1067"/>
                      <a:pt x="3686" y="1052"/>
                      <a:pt x="3696" y="1042"/>
                    </a:cubicBezTo>
                    <a:cubicBezTo>
                      <a:pt x="3705" y="1033"/>
                      <a:pt x="3721" y="1034"/>
                      <a:pt x="3733" y="1030"/>
                    </a:cubicBezTo>
                    <a:cubicBezTo>
                      <a:pt x="3775" y="906"/>
                      <a:pt x="3705" y="1095"/>
                      <a:pt x="3783" y="955"/>
                    </a:cubicBezTo>
                    <a:cubicBezTo>
                      <a:pt x="3796" y="932"/>
                      <a:pt x="3808" y="880"/>
                      <a:pt x="3808" y="880"/>
                    </a:cubicBezTo>
                    <a:cubicBezTo>
                      <a:pt x="3804" y="863"/>
                      <a:pt x="3805" y="844"/>
                      <a:pt x="3796" y="830"/>
                    </a:cubicBezTo>
                    <a:cubicBezTo>
                      <a:pt x="3788" y="818"/>
                      <a:pt x="3766" y="818"/>
                      <a:pt x="3758" y="805"/>
                    </a:cubicBezTo>
                    <a:cubicBezTo>
                      <a:pt x="3744" y="783"/>
                      <a:pt x="3733" y="730"/>
                      <a:pt x="3733" y="730"/>
                    </a:cubicBezTo>
                    <a:cubicBezTo>
                      <a:pt x="3729" y="626"/>
                      <a:pt x="3786" y="499"/>
                      <a:pt x="3721" y="418"/>
                    </a:cubicBezTo>
                    <a:cubicBezTo>
                      <a:pt x="3668" y="353"/>
                      <a:pt x="3554" y="411"/>
                      <a:pt x="3470" y="405"/>
                    </a:cubicBezTo>
                    <a:cubicBezTo>
                      <a:pt x="3424" y="402"/>
                      <a:pt x="3379" y="397"/>
                      <a:pt x="3333" y="393"/>
                    </a:cubicBezTo>
                    <a:cubicBezTo>
                      <a:pt x="3320" y="389"/>
                      <a:pt x="3308" y="384"/>
                      <a:pt x="3295" y="380"/>
                    </a:cubicBezTo>
                    <a:cubicBezTo>
                      <a:pt x="3260" y="372"/>
                      <a:pt x="3191" y="361"/>
                      <a:pt x="3158" y="355"/>
                    </a:cubicBezTo>
                    <a:cubicBezTo>
                      <a:pt x="2999" y="360"/>
                      <a:pt x="2838" y="341"/>
                      <a:pt x="2682" y="368"/>
                    </a:cubicBezTo>
                    <a:cubicBezTo>
                      <a:pt x="2656" y="372"/>
                      <a:pt x="2679" y="428"/>
                      <a:pt x="2657" y="443"/>
                    </a:cubicBezTo>
                    <a:lnTo>
                      <a:pt x="2619" y="468"/>
                    </a:lnTo>
                    <a:cubicBezTo>
                      <a:pt x="2607" y="464"/>
                      <a:pt x="2587" y="467"/>
                      <a:pt x="2582" y="455"/>
                    </a:cubicBezTo>
                    <a:cubicBezTo>
                      <a:pt x="2568" y="425"/>
                      <a:pt x="2596" y="376"/>
                      <a:pt x="2569" y="355"/>
                    </a:cubicBezTo>
                    <a:cubicBezTo>
                      <a:pt x="2532" y="328"/>
                      <a:pt x="2477" y="347"/>
                      <a:pt x="2432" y="343"/>
                    </a:cubicBezTo>
                    <a:cubicBezTo>
                      <a:pt x="2394" y="339"/>
                      <a:pt x="2356" y="335"/>
                      <a:pt x="2319" y="330"/>
                    </a:cubicBezTo>
                    <a:cubicBezTo>
                      <a:pt x="2316" y="288"/>
                      <a:pt x="2368" y="118"/>
                      <a:pt x="2269" y="118"/>
                    </a:cubicBezTo>
                    <a:cubicBezTo>
                      <a:pt x="2231" y="118"/>
                      <a:pt x="2194" y="126"/>
                      <a:pt x="2156" y="130"/>
                    </a:cubicBezTo>
                    <a:cubicBezTo>
                      <a:pt x="2144" y="135"/>
                      <a:pt x="2128" y="134"/>
                      <a:pt x="2119" y="143"/>
                    </a:cubicBezTo>
                    <a:cubicBezTo>
                      <a:pt x="2052" y="210"/>
                      <a:pt x="2169" y="160"/>
                      <a:pt x="2069" y="193"/>
                    </a:cubicBezTo>
                    <a:cubicBezTo>
                      <a:pt x="2060" y="180"/>
                      <a:pt x="2055" y="165"/>
                      <a:pt x="2043" y="155"/>
                    </a:cubicBezTo>
                    <a:cubicBezTo>
                      <a:pt x="1866" y="0"/>
                      <a:pt x="1633" y="98"/>
                      <a:pt x="1393" y="93"/>
                    </a:cubicBezTo>
                    <a:lnTo>
                      <a:pt x="1205" y="118"/>
                    </a:lnTo>
                    <a:close/>
                  </a:path>
                </a:pathLst>
              </a:custGeom>
              <a:noFill/>
              <a:ln w="7938"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2" name="Freeform 133"/>
              <p:cNvSpPr>
                <a:spLocks/>
              </p:cNvSpPr>
              <p:nvPr/>
            </p:nvSpPr>
            <p:spPr bwMode="auto">
              <a:xfrm>
                <a:off x="4119563" y="4886325"/>
                <a:ext cx="339725" cy="303212"/>
              </a:xfrm>
              <a:custGeom>
                <a:avLst/>
                <a:gdLst>
                  <a:gd name="T0" fmla="*/ 32 w 214"/>
                  <a:gd name="T1" fmla="*/ 77 h 191"/>
                  <a:gd name="T2" fmla="*/ 23 w 214"/>
                  <a:gd name="T3" fmla="*/ 73 h 191"/>
                  <a:gd name="T4" fmla="*/ 20 w 214"/>
                  <a:gd name="T5" fmla="*/ 64 h 191"/>
                  <a:gd name="T6" fmla="*/ 9 w 214"/>
                  <a:gd name="T7" fmla="*/ 60 h 191"/>
                  <a:gd name="T8" fmla="*/ 0 w 214"/>
                  <a:gd name="T9" fmla="*/ 58 h 191"/>
                  <a:gd name="T10" fmla="*/ 2 w 214"/>
                  <a:gd name="T11" fmla="*/ 48 h 191"/>
                  <a:gd name="T12" fmla="*/ 33 w 214"/>
                  <a:gd name="T13" fmla="*/ 44 h 191"/>
                  <a:gd name="T14" fmla="*/ 43 w 214"/>
                  <a:gd name="T15" fmla="*/ 36 h 191"/>
                  <a:gd name="T16" fmla="*/ 42 w 214"/>
                  <a:gd name="T17" fmla="*/ 27 h 191"/>
                  <a:gd name="T18" fmla="*/ 47 w 214"/>
                  <a:gd name="T19" fmla="*/ 24 h 191"/>
                  <a:gd name="T20" fmla="*/ 70 w 214"/>
                  <a:gd name="T21" fmla="*/ 18 h 191"/>
                  <a:gd name="T22" fmla="*/ 94 w 214"/>
                  <a:gd name="T23" fmla="*/ 22 h 191"/>
                  <a:gd name="T24" fmla="*/ 104 w 214"/>
                  <a:gd name="T25" fmla="*/ 22 h 191"/>
                  <a:gd name="T26" fmla="*/ 119 w 214"/>
                  <a:gd name="T27" fmla="*/ 22 h 191"/>
                  <a:gd name="T28" fmla="*/ 125 w 214"/>
                  <a:gd name="T29" fmla="*/ 2 h 191"/>
                  <a:gd name="T30" fmla="*/ 132 w 214"/>
                  <a:gd name="T31" fmla="*/ 11 h 191"/>
                  <a:gd name="T32" fmla="*/ 150 w 214"/>
                  <a:gd name="T33" fmla="*/ 14 h 191"/>
                  <a:gd name="T34" fmla="*/ 179 w 214"/>
                  <a:gd name="T35" fmla="*/ 11 h 191"/>
                  <a:gd name="T36" fmla="*/ 187 w 214"/>
                  <a:gd name="T37" fmla="*/ 11 h 191"/>
                  <a:gd name="T38" fmla="*/ 198 w 214"/>
                  <a:gd name="T39" fmla="*/ 26 h 191"/>
                  <a:gd name="T40" fmla="*/ 202 w 214"/>
                  <a:gd name="T41" fmla="*/ 46 h 191"/>
                  <a:gd name="T42" fmla="*/ 206 w 214"/>
                  <a:gd name="T43" fmla="*/ 49 h 191"/>
                  <a:gd name="T44" fmla="*/ 201 w 214"/>
                  <a:gd name="T45" fmla="*/ 57 h 191"/>
                  <a:gd name="T46" fmla="*/ 210 w 214"/>
                  <a:gd name="T47" fmla="*/ 64 h 191"/>
                  <a:gd name="T48" fmla="*/ 211 w 214"/>
                  <a:gd name="T49" fmla="*/ 77 h 191"/>
                  <a:gd name="T50" fmla="*/ 185 w 214"/>
                  <a:gd name="T51" fmla="*/ 86 h 191"/>
                  <a:gd name="T52" fmla="*/ 182 w 214"/>
                  <a:gd name="T53" fmla="*/ 97 h 191"/>
                  <a:gd name="T54" fmla="*/ 189 w 214"/>
                  <a:gd name="T55" fmla="*/ 116 h 191"/>
                  <a:gd name="T56" fmla="*/ 166 w 214"/>
                  <a:gd name="T57" fmla="*/ 124 h 191"/>
                  <a:gd name="T58" fmla="*/ 144 w 214"/>
                  <a:gd name="T59" fmla="*/ 144 h 191"/>
                  <a:gd name="T60" fmla="*/ 134 w 214"/>
                  <a:gd name="T61" fmla="*/ 169 h 191"/>
                  <a:gd name="T62" fmla="*/ 140 w 214"/>
                  <a:gd name="T63" fmla="*/ 181 h 191"/>
                  <a:gd name="T64" fmla="*/ 131 w 214"/>
                  <a:gd name="T65" fmla="*/ 191 h 191"/>
                  <a:gd name="T66" fmla="*/ 101 w 214"/>
                  <a:gd name="T67" fmla="*/ 185 h 191"/>
                  <a:gd name="T68" fmla="*/ 89 w 214"/>
                  <a:gd name="T69" fmla="*/ 179 h 191"/>
                  <a:gd name="T70" fmla="*/ 82 w 214"/>
                  <a:gd name="T71" fmla="*/ 172 h 191"/>
                  <a:gd name="T72" fmla="*/ 83 w 214"/>
                  <a:gd name="T73" fmla="*/ 158 h 191"/>
                  <a:gd name="T74" fmla="*/ 76 w 214"/>
                  <a:gd name="T75" fmla="*/ 160 h 191"/>
                  <a:gd name="T76" fmla="*/ 62 w 214"/>
                  <a:gd name="T77" fmla="*/ 175 h 191"/>
                  <a:gd name="T78" fmla="*/ 46 w 214"/>
                  <a:gd name="T79" fmla="*/ 176 h 191"/>
                  <a:gd name="T80" fmla="*/ 42 w 214"/>
                  <a:gd name="T81" fmla="*/ 171 h 191"/>
                  <a:gd name="T82" fmla="*/ 42 w 214"/>
                  <a:gd name="T83" fmla="*/ 156 h 191"/>
                  <a:gd name="T84" fmla="*/ 42 w 214"/>
                  <a:gd name="T85" fmla="*/ 151 h 191"/>
                  <a:gd name="T86" fmla="*/ 42 w 214"/>
                  <a:gd name="T87" fmla="*/ 116 h 191"/>
                  <a:gd name="T88" fmla="*/ 56 w 214"/>
                  <a:gd name="T89" fmla="*/ 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191">
                    <a:moveTo>
                      <a:pt x="42" y="83"/>
                    </a:moveTo>
                    <a:lnTo>
                      <a:pt x="32" y="81"/>
                    </a:lnTo>
                    <a:lnTo>
                      <a:pt x="32" y="77"/>
                    </a:lnTo>
                    <a:lnTo>
                      <a:pt x="27" y="75"/>
                    </a:lnTo>
                    <a:lnTo>
                      <a:pt x="26" y="73"/>
                    </a:lnTo>
                    <a:lnTo>
                      <a:pt x="23" y="73"/>
                    </a:lnTo>
                    <a:lnTo>
                      <a:pt x="23" y="70"/>
                    </a:lnTo>
                    <a:lnTo>
                      <a:pt x="20" y="70"/>
                    </a:lnTo>
                    <a:lnTo>
                      <a:pt x="20" y="64"/>
                    </a:lnTo>
                    <a:lnTo>
                      <a:pt x="19" y="64"/>
                    </a:lnTo>
                    <a:lnTo>
                      <a:pt x="19" y="60"/>
                    </a:lnTo>
                    <a:lnTo>
                      <a:pt x="9" y="60"/>
                    </a:lnTo>
                    <a:lnTo>
                      <a:pt x="9" y="58"/>
                    </a:lnTo>
                    <a:lnTo>
                      <a:pt x="2" y="58"/>
                    </a:lnTo>
                    <a:lnTo>
                      <a:pt x="0" y="58"/>
                    </a:lnTo>
                    <a:lnTo>
                      <a:pt x="0" y="50"/>
                    </a:lnTo>
                    <a:lnTo>
                      <a:pt x="2" y="50"/>
                    </a:lnTo>
                    <a:lnTo>
                      <a:pt x="2" y="48"/>
                    </a:lnTo>
                    <a:lnTo>
                      <a:pt x="8" y="47"/>
                    </a:lnTo>
                    <a:lnTo>
                      <a:pt x="9" y="44"/>
                    </a:lnTo>
                    <a:lnTo>
                      <a:pt x="33" y="44"/>
                    </a:lnTo>
                    <a:lnTo>
                      <a:pt x="32" y="40"/>
                    </a:lnTo>
                    <a:lnTo>
                      <a:pt x="42" y="36"/>
                    </a:lnTo>
                    <a:lnTo>
                      <a:pt x="43" y="36"/>
                    </a:lnTo>
                    <a:lnTo>
                      <a:pt x="42" y="34"/>
                    </a:lnTo>
                    <a:lnTo>
                      <a:pt x="37" y="26"/>
                    </a:lnTo>
                    <a:lnTo>
                      <a:pt x="42" y="27"/>
                    </a:lnTo>
                    <a:lnTo>
                      <a:pt x="45" y="27"/>
                    </a:lnTo>
                    <a:lnTo>
                      <a:pt x="45" y="25"/>
                    </a:lnTo>
                    <a:lnTo>
                      <a:pt x="47" y="24"/>
                    </a:lnTo>
                    <a:lnTo>
                      <a:pt x="48" y="23"/>
                    </a:lnTo>
                    <a:lnTo>
                      <a:pt x="70" y="22"/>
                    </a:lnTo>
                    <a:lnTo>
                      <a:pt x="70" y="18"/>
                    </a:lnTo>
                    <a:lnTo>
                      <a:pt x="77" y="19"/>
                    </a:lnTo>
                    <a:lnTo>
                      <a:pt x="88" y="22"/>
                    </a:lnTo>
                    <a:lnTo>
                      <a:pt x="94" y="22"/>
                    </a:lnTo>
                    <a:lnTo>
                      <a:pt x="97" y="23"/>
                    </a:lnTo>
                    <a:lnTo>
                      <a:pt x="102" y="21"/>
                    </a:lnTo>
                    <a:lnTo>
                      <a:pt x="104" y="22"/>
                    </a:lnTo>
                    <a:lnTo>
                      <a:pt x="110" y="21"/>
                    </a:lnTo>
                    <a:lnTo>
                      <a:pt x="115" y="24"/>
                    </a:lnTo>
                    <a:lnTo>
                      <a:pt x="119" y="22"/>
                    </a:lnTo>
                    <a:lnTo>
                      <a:pt x="124" y="15"/>
                    </a:lnTo>
                    <a:lnTo>
                      <a:pt x="122" y="12"/>
                    </a:lnTo>
                    <a:lnTo>
                      <a:pt x="125" y="2"/>
                    </a:lnTo>
                    <a:lnTo>
                      <a:pt x="127" y="0"/>
                    </a:lnTo>
                    <a:lnTo>
                      <a:pt x="129" y="8"/>
                    </a:lnTo>
                    <a:lnTo>
                      <a:pt x="132" y="11"/>
                    </a:lnTo>
                    <a:lnTo>
                      <a:pt x="139" y="11"/>
                    </a:lnTo>
                    <a:lnTo>
                      <a:pt x="144" y="14"/>
                    </a:lnTo>
                    <a:lnTo>
                      <a:pt x="150" y="14"/>
                    </a:lnTo>
                    <a:lnTo>
                      <a:pt x="152" y="15"/>
                    </a:lnTo>
                    <a:lnTo>
                      <a:pt x="167" y="14"/>
                    </a:lnTo>
                    <a:lnTo>
                      <a:pt x="179" y="11"/>
                    </a:lnTo>
                    <a:lnTo>
                      <a:pt x="184" y="9"/>
                    </a:lnTo>
                    <a:lnTo>
                      <a:pt x="187" y="10"/>
                    </a:lnTo>
                    <a:lnTo>
                      <a:pt x="187" y="11"/>
                    </a:lnTo>
                    <a:lnTo>
                      <a:pt x="196" y="16"/>
                    </a:lnTo>
                    <a:lnTo>
                      <a:pt x="195" y="22"/>
                    </a:lnTo>
                    <a:lnTo>
                      <a:pt x="198" y="26"/>
                    </a:lnTo>
                    <a:lnTo>
                      <a:pt x="200" y="36"/>
                    </a:lnTo>
                    <a:lnTo>
                      <a:pt x="204" y="42"/>
                    </a:lnTo>
                    <a:lnTo>
                      <a:pt x="202" y="46"/>
                    </a:lnTo>
                    <a:lnTo>
                      <a:pt x="204" y="47"/>
                    </a:lnTo>
                    <a:lnTo>
                      <a:pt x="204" y="49"/>
                    </a:lnTo>
                    <a:lnTo>
                      <a:pt x="206" y="49"/>
                    </a:lnTo>
                    <a:lnTo>
                      <a:pt x="206" y="50"/>
                    </a:lnTo>
                    <a:lnTo>
                      <a:pt x="200" y="55"/>
                    </a:lnTo>
                    <a:lnTo>
                      <a:pt x="201" y="57"/>
                    </a:lnTo>
                    <a:lnTo>
                      <a:pt x="204" y="60"/>
                    </a:lnTo>
                    <a:lnTo>
                      <a:pt x="208" y="62"/>
                    </a:lnTo>
                    <a:lnTo>
                      <a:pt x="210" y="64"/>
                    </a:lnTo>
                    <a:lnTo>
                      <a:pt x="210" y="70"/>
                    </a:lnTo>
                    <a:lnTo>
                      <a:pt x="214" y="70"/>
                    </a:lnTo>
                    <a:lnTo>
                      <a:pt x="211" y="77"/>
                    </a:lnTo>
                    <a:lnTo>
                      <a:pt x="195" y="87"/>
                    </a:lnTo>
                    <a:lnTo>
                      <a:pt x="191" y="86"/>
                    </a:lnTo>
                    <a:lnTo>
                      <a:pt x="185" y="86"/>
                    </a:lnTo>
                    <a:lnTo>
                      <a:pt x="184" y="91"/>
                    </a:lnTo>
                    <a:lnTo>
                      <a:pt x="187" y="94"/>
                    </a:lnTo>
                    <a:lnTo>
                      <a:pt x="182" y="97"/>
                    </a:lnTo>
                    <a:lnTo>
                      <a:pt x="182" y="102"/>
                    </a:lnTo>
                    <a:lnTo>
                      <a:pt x="189" y="111"/>
                    </a:lnTo>
                    <a:lnTo>
                      <a:pt x="189" y="116"/>
                    </a:lnTo>
                    <a:lnTo>
                      <a:pt x="185" y="118"/>
                    </a:lnTo>
                    <a:lnTo>
                      <a:pt x="181" y="118"/>
                    </a:lnTo>
                    <a:lnTo>
                      <a:pt x="166" y="124"/>
                    </a:lnTo>
                    <a:lnTo>
                      <a:pt x="147" y="138"/>
                    </a:lnTo>
                    <a:lnTo>
                      <a:pt x="142" y="143"/>
                    </a:lnTo>
                    <a:lnTo>
                      <a:pt x="144" y="144"/>
                    </a:lnTo>
                    <a:lnTo>
                      <a:pt x="144" y="155"/>
                    </a:lnTo>
                    <a:lnTo>
                      <a:pt x="142" y="162"/>
                    </a:lnTo>
                    <a:lnTo>
                      <a:pt x="134" y="169"/>
                    </a:lnTo>
                    <a:lnTo>
                      <a:pt x="136" y="170"/>
                    </a:lnTo>
                    <a:lnTo>
                      <a:pt x="141" y="170"/>
                    </a:lnTo>
                    <a:lnTo>
                      <a:pt x="140" y="181"/>
                    </a:lnTo>
                    <a:lnTo>
                      <a:pt x="139" y="184"/>
                    </a:lnTo>
                    <a:lnTo>
                      <a:pt x="134" y="191"/>
                    </a:lnTo>
                    <a:lnTo>
                      <a:pt x="131" y="191"/>
                    </a:lnTo>
                    <a:lnTo>
                      <a:pt x="127" y="186"/>
                    </a:lnTo>
                    <a:lnTo>
                      <a:pt x="111" y="190"/>
                    </a:lnTo>
                    <a:lnTo>
                      <a:pt x="101" y="185"/>
                    </a:lnTo>
                    <a:lnTo>
                      <a:pt x="94" y="186"/>
                    </a:lnTo>
                    <a:lnTo>
                      <a:pt x="89" y="183"/>
                    </a:lnTo>
                    <a:lnTo>
                      <a:pt x="89" y="179"/>
                    </a:lnTo>
                    <a:lnTo>
                      <a:pt x="82" y="180"/>
                    </a:lnTo>
                    <a:lnTo>
                      <a:pt x="82" y="174"/>
                    </a:lnTo>
                    <a:lnTo>
                      <a:pt x="82" y="172"/>
                    </a:lnTo>
                    <a:lnTo>
                      <a:pt x="82" y="170"/>
                    </a:lnTo>
                    <a:lnTo>
                      <a:pt x="85" y="161"/>
                    </a:lnTo>
                    <a:lnTo>
                      <a:pt x="83" y="158"/>
                    </a:lnTo>
                    <a:lnTo>
                      <a:pt x="79" y="158"/>
                    </a:lnTo>
                    <a:lnTo>
                      <a:pt x="79" y="160"/>
                    </a:lnTo>
                    <a:lnTo>
                      <a:pt x="76" y="160"/>
                    </a:lnTo>
                    <a:lnTo>
                      <a:pt x="65" y="171"/>
                    </a:lnTo>
                    <a:lnTo>
                      <a:pt x="64" y="176"/>
                    </a:lnTo>
                    <a:lnTo>
                      <a:pt x="62" y="175"/>
                    </a:lnTo>
                    <a:lnTo>
                      <a:pt x="62" y="173"/>
                    </a:lnTo>
                    <a:lnTo>
                      <a:pt x="50" y="171"/>
                    </a:lnTo>
                    <a:lnTo>
                      <a:pt x="46" y="176"/>
                    </a:lnTo>
                    <a:lnTo>
                      <a:pt x="43" y="177"/>
                    </a:lnTo>
                    <a:lnTo>
                      <a:pt x="42" y="172"/>
                    </a:lnTo>
                    <a:lnTo>
                      <a:pt x="42" y="171"/>
                    </a:lnTo>
                    <a:lnTo>
                      <a:pt x="42" y="164"/>
                    </a:lnTo>
                    <a:lnTo>
                      <a:pt x="42" y="157"/>
                    </a:lnTo>
                    <a:lnTo>
                      <a:pt x="42" y="156"/>
                    </a:lnTo>
                    <a:lnTo>
                      <a:pt x="42" y="154"/>
                    </a:lnTo>
                    <a:lnTo>
                      <a:pt x="42" y="153"/>
                    </a:lnTo>
                    <a:lnTo>
                      <a:pt x="42" y="151"/>
                    </a:lnTo>
                    <a:lnTo>
                      <a:pt x="40" y="151"/>
                    </a:lnTo>
                    <a:lnTo>
                      <a:pt x="40" y="136"/>
                    </a:lnTo>
                    <a:lnTo>
                      <a:pt x="42" y="116"/>
                    </a:lnTo>
                    <a:lnTo>
                      <a:pt x="43" y="116"/>
                    </a:lnTo>
                    <a:lnTo>
                      <a:pt x="57" y="95"/>
                    </a:lnTo>
                    <a:lnTo>
                      <a:pt x="56" y="91"/>
                    </a:lnTo>
                    <a:lnTo>
                      <a:pt x="53" y="89"/>
                    </a:lnTo>
                    <a:lnTo>
                      <a:pt x="42" y="83"/>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3" name="Freeform 134"/>
              <p:cNvSpPr>
                <a:spLocks/>
              </p:cNvSpPr>
              <p:nvPr/>
            </p:nvSpPr>
            <p:spPr bwMode="auto">
              <a:xfrm>
                <a:off x="4119563" y="4886325"/>
                <a:ext cx="339725" cy="303212"/>
              </a:xfrm>
              <a:custGeom>
                <a:avLst/>
                <a:gdLst>
                  <a:gd name="T0" fmla="*/ 32 w 214"/>
                  <a:gd name="T1" fmla="*/ 77 h 191"/>
                  <a:gd name="T2" fmla="*/ 23 w 214"/>
                  <a:gd name="T3" fmla="*/ 73 h 191"/>
                  <a:gd name="T4" fmla="*/ 20 w 214"/>
                  <a:gd name="T5" fmla="*/ 64 h 191"/>
                  <a:gd name="T6" fmla="*/ 9 w 214"/>
                  <a:gd name="T7" fmla="*/ 60 h 191"/>
                  <a:gd name="T8" fmla="*/ 0 w 214"/>
                  <a:gd name="T9" fmla="*/ 58 h 191"/>
                  <a:gd name="T10" fmla="*/ 2 w 214"/>
                  <a:gd name="T11" fmla="*/ 48 h 191"/>
                  <a:gd name="T12" fmla="*/ 33 w 214"/>
                  <a:gd name="T13" fmla="*/ 44 h 191"/>
                  <a:gd name="T14" fmla="*/ 43 w 214"/>
                  <a:gd name="T15" fmla="*/ 36 h 191"/>
                  <a:gd name="T16" fmla="*/ 42 w 214"/>
                  <a:gd name="T17" fmla="*/ 27 h 191"/>
                  <a:gd name="T18" fmla="*/ 47 w 214"/>
                  <a:gd name="T19" fmla="*/ 24 h 191"/>
                  <a:gd name="T20" fmla="*/ 70 w 214"/>
                  <a:gd name="T21" fmla="*/ 18 h 191"/>
                  <a:gd name="T22" fmla="*/ 94 w 214"/>
                  <a:gd name="T23" fmla="*/ 22 h 191"/>
                  <a:gd name="T24" fmla="*/ 104 w 214"/>
                  <a:gd name="T25" fmla="*/ 22 h 191"/>
                  <a:gd name="T26" fmla="*/ 119 w 214"/>
                  <a:gd name="T27" fmla="*/ 22 h 191"/>
                  <a:gd name="T28" fmla="*/ 125 w 214"/>
                  <a:gd name="T29" fmla="*/ 2 h 191"/>
                  <a:gd name="T30" fmla="*/ 132 w 214"/>
                  <a:gd name="T31" fmla="*/ 11 h 191"/>
                  <a:gd name="T32" fmla="*/ 150 w 214"/>
                  <a:gd name="T33" fmla="*/ 14 h 191"/>
                  <a:gd name="T34" fmla="*/ 179 w 214"/>
                  <a:gd name="T35" fmla="*/ 11 h 191"/>
                  <a:gd name="T36" fmla="*/ 187 w 214"/>
                  <a:gd name="T37" fmla="*/ 11 h 191"/>
                  <a:gd name="T38" fmla="*/ 198 w 214"/>
                  <a:gd name="T39" fmla="*/ 26 h 191"/>
                  <a:gd name="T40" fmla="*/ 202 w 214"/>
                  <a:gd name="T41" fmla="*/ 46 h 191"/>
                  <a:gd name="T42" fmla="*/ 206 w 214"/>
                  <a:gd name="T43" fmla="*/ 49 h 191"/>
                  <a:gd name="T44" fmla="*/ 201 w 214"/>
                  <a:gd name="T45" fmla="*/ 57 h 191"/>
                  <a:gd name="T46" fmla="*/ 210 w 214"/>
                  <a:gd name="T47" fmla="*/ 64 h 191"/>
                  <a:gd name="T48" fmla="*/ 211 w 214"/>
                  <a:gd name="T49" fmla="*/ 77 h 191"/>
                  <a:gd name="T50" fmla="*/ 185 w 214"/>
                  <a:gd name="T51" fmla="*/ 86 h 191"/>
                  <a:gd name="T52" fmla="*/ 182 w 214"/>
                  <a:gd name="T53" fmla="*/ 97 h 191"/>
                  <a:gd name="T54" fmla="*/ 189 w 214"/>
                  <a:gd name="T55" fmla="*/ 116 h 191"/>
                  <a:gd name="T56" fmla="*/ 166 w 214"/>
                  <a:gd name="T57" fmla="*/ 124 h 191"/>
                  <a:gd name="T58" fmla="*/ 144 w 214"/>
                  <a:gd name="T59" fmla="*/ 144 h 191"/>
                  <a:gd name="T60" fmla="*/ 134 w 214"/>
                  <a:gd name="T61" fmla="*/ 169 h 191"/>
                  <a:gd name="T62" fmla="*/ 140 w 214"/>
                  <a:gd name="T63" fmla="*/ 181 h 191"/>
                  <a:gd name="T64" fmla="*/ 131 w 214"/>
                  <a:gd name="T65" fmla="*/ 191 h 191"/>
                  <a:gd name="T66" fmla="*/ 101 w 214"/>
                  <a:gd name="T67" fmla="*/ 185 h 191"/>
                  <a:gd name="T68" fmla="*/ 89 w 214"/>
                  <a:gd name="T69" fmla="*/ 179 h 191"/>
                  <a:gd name="T70" fmla="*/ 82 w 214"/>
                  <a:gd name="T71" fmla="*/ 172 h 191"/>
                  <a:gd name="T72" fmla="*/ 83 w 214"/>
                  <a:gd name="T73" fmla="*/ 158 h 191"/>
                  <a:gd name="T74" fmla="*/ 76 w 214"/>
                  <a:gd name="T75" fmla="*/ 160 h 191"/>
                  <a:gd name="T76" fmla="*/ 62 w 214"/>
                  <a:gd name="T77" fmla="*/ 175 h 191"/>
                  <a:gd name="T78" fmla="*/ 46 w 214"/>
                  <a:gd name="T79" fmla="*/ 176 h 191"/>
                  <a:gd name="T80" fmla="*/ 42 w 214"/>
                  <a:gd name="T81" fmla="*/ 171 h 191"/>
                  <a:gd name="T82" fmla="*/ 42 w 214"/>
                  <a:gd name="T83" fmla="*/ 156 h 191"/>
                  <a:gd name="T84" fmla="*/ 42 w 214"/>
                  <a:gd name="T85" fmla="*/ 151 h 191"/>
                  <a:gd name="T86" fmla="*/ 42 w 214"/>
                  <a:gd name="T87" fmla="*/ 116 h 191"/>
                  <a:gd name="T88" fmla="*/ 56 w 214"/>
                  <a:gd name="T89" fmla="*/ 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191">
                    <a:moveTo>
                      <a:pt x="42" y="83"/>
                    </a:moveTo>
                    <a:lnTo>
                      <a:pt x="32" y="81"/>
                    </a:lnTo>
                    <a:lnTo>
                      <a:pt x="32" y="77"/>
                    </a:lnTo>
                    <a:lnTo>
                      <a:pt x="27" y="75"/>
                    </a:lnTo>
                    <a:lnTo>
                      <a:pt x="26" y="73"/>
                    </a:lnTo>
                    <a:lnTo>
                      <a:pt x="23" y="73"/>
                    </a:lnTo>
                    <a:lnTo>
                      <a:pt x="23" y="70"/>
                    </a:lnTo>
                    <a:lnTo>
                      <a:pt x="20" y="70"/>
                    </a:lnTo>
                    <a:lnTo>
                      <a:pt x="20" y="64"/>
                    </a:lnTo>
                    <a:lnTo>
                      <a:pt x="19" y="64"/>
                    </a:lnTo>
                    <a:lnTo>
                      <a:pt x="19" y="60"/>
                    </a:lnTo>
                    <a:lnTo>
                      <a:pt x="9" y="60"/>
                    </a:lnTo>
                    <a:lnTo>
                      <a:pt x="9" y="58"/>
                    </a:lnTo>
                    <a:lnTo>
                      <a:pt x="2" y="58"/>
                    </a:lnTo>
                    <a:lnTo>
                      <a:pt x="0" y="58"/>
                    </a:lnTo>
                    <a:lnTo>
                      <a:pt x="0" y="50"/>
                    </a:lnTo>
                    <a:lnTo>
                      <a:pt x="2" y="50"/>
                    </a:lnTo>
                    <a:lnTo>
                      <a:pt x="2" y="48"/>
                    </a:lnTo>
                    <a:lnTo>
                      <a:pt x="8" y="47"/>
                    </a:lnTo>
                    <a:lnTo>
                      <a:pt x="9" y="44"/>
                    </a:lnTo>
                    <a:lnTo>
                      <a:pt x="33" y="44"/>
                    </a:lnTo>
                    <a:lnTo>
                      <a:pt x="32" y="40"/>
                    </a:lnTo>
                    <a:lnTo>
                      <a:pt x="42" y="36"/>
                    </a:lnTo>
                    <a:lnTo>
                      <a:pt x="43" y="36"/>
                    </a:lnTo>
                    <a:lnTo>
                      <a:pt x="42" y="34"/>
                    </a:lnTo>
                    <a:lnTo>
                      <a:pt x="37" y="26"/>
                    </a:lnTo>
                    <a:lnTo>
                      <a:pt x="42" y="27"/>
                    </a:lnTo>
                    <a:lnTo>
                      <a:pt x="45" y="27"/>
                    </a:lnTo>
                    <a:lnTo>
                      <a:pt x="45" y="25"/>
                    </a:lnTo>
                    <a:lnTo>
                      <a:pt x="47" y="24"/>
                    </a:lnTo>
                    <a:lnTo>
                      <a:pt x="48" y="23"/>
                    </a:lnTo>
                    <a:lnTo>
                      <a:pt x="70" y="22"/>
                    </a:lnTo>
                    <a:lnTo>
                      <a:pt x="70" y="18"/>
                    </a:lnTo>
                    <a:lnTo>
                      <a:pt x="77" y="19"/>
                    </a:lnTo>
                    <a:lnTo>
                      <a:pt x="88" y="22"/>
                    </a:lnTo>
                    <a:lnTo>
                      <a:pt x="94" y="22"/>
                    </a:lnTo>
                    <a:lnTo>
                      <a:pt x="97" y="23"/>
                    </a:lnTo>
                    <a:lnTo>
                      <a:pt x="102" y="21"/>
                    </a:lnTo>
                    <a:lnTo>
                      <a:pt x="104" y="22"/>
                    </a:lnTo>
                    <a:lnTo>
                      <a:pt x="110" y="21"/>
                    </a:lnTo>
                    <a:lnTo>
                      <a:pt x="115" y="24"/>
                    </a:lnTo>
                    <a:lnTo>
                      <a:pt x="119" y="22"/>
                    </a:lnTo>
                    <a:lnTo>
                      <a:pt x="124" y="15"/>
                    </a:lnTo>
                    <a:lnTo>
                      <a:pt x="122" y="12"/>
                    </a:lnTo>
                    <a:lnTo>
                      <a:pt x="125" y="2"/>
                    </a:lnTo>
                    <a:lnTo>
                      <a:pt x="127" y="0"/>
                    </a:lnTo>
                    <a:lnTo>
                      <a:pt x="129" y="8"/>
                    </a:lnTo>
                    <a:lnTo>
                      <a:pt x="132" y="11"/>
                    </a:lnTo>
                    <a:lnTo>
                      <a:pt x="139" y="11"/>
                    </a:lnTo>
                    <a:lnTo>
                      <a:pt x="144" y="14"/>
                    </a:lnTo>
                    <a:lnTo>
                      <a:pt x="150" y="14"/>
                    </a:lnTo>
                    <a:lnTo>
                      <a:pt x="152" y="15"/>
                    </a:lnTo>
                    <a:lnTo>
                      <a:pt x="167" y="14"/>
                    </a:lnTo>
                    <a:lnTo>
                      <a:pt x="179" y="11"/>
                    </a:lnTo>
                    <a:lnTo>
                      <a:pt x="184" y="9"/>
                    </a:lnTo>
                    <a:lnTo>
                      <a:pt x="187" y="10"/>
                    </a:lnTo>
                    <a:lnTo>
                      <a:pt x="187" y="11"/>
                    </a:lnTo>
                    <a:lnTo>
                      <a:pt x="196" y="16"/>
                    </a:lnTo>
                    <a:lnTo>
                      <a:pt x="195" y="22"/>
                    </a:lnTo>
                    <a:lnTo>
                      <a:pt x="198" y="26"/>
                    </a:lnTo>
                    <a:lnTo>
                      <a:pt x="200" y="36"/>
                    </a:lnTo>
                    <a:lnTo>
                      <a:pt x="204" y="42"/>
                    </a:lnTo>
                    <a:lnTo>
                      <a:pt x="202" y="46"/>
                    </a:lnTo>
                    <a:lnTo>
                      <a:pt x="204" y="47"/>
                    </a:lnTo>
                    <a:lnTo>
                      <a:pt x="204" y="49"/>
                    </a:lnTo>
                    <a:lnTo>
                      <a:pt x="206" y="49"/>
                    </a:lnTo>
                    <a:lnTo>
                      <a:pt x="206" y="50"/>
                    </a:lnTo>
                    <a:lnTo>
                      <a:pt x="200" y="55"/>
                    </a:lnTo>
                    <a:lnTo>
                      <a:pt x="201" y="57"/>
                    </a:lnTo>
                    <a:lnTo>
                      <a:pt x="204" y="60"/>
                    </a:lnTo>
                    <a:lnTo>
                      <a:pt x="208" y="62"/>
                    </a:lnTo>
                    <a:lnTo>
                      <a:pt x="210" y="64"/>
                    </a:lnTo>
                    <a:lnTo>
                      <a:pt x="210" y="70"/>
                    </a:lnTo>
                    <a:lnTo>
                      <a:pt x="214" y="70"/>
                    </a:lnTo>
                    <a:lnTo>
                      <a:pt x="211" y="77"/>
                    </a:lnTo>
                    <a:lnTo>
                      <a:pt x="195" y="87"/>
                    </a:lnTo>
                    <a:lnTo>
                      <a:pt x="191" y="86"/>
                    </a:lnTo>
                    <a:lnTo>
                      <a:pt x="185" y="86"/>
                    </a:lnTo>
                    <a:lnTo>
                      <a:pt x="184" y="91"/>
                    </a:lnTo>
                    <a:lnTo>
                      <a:pt x="187" y="94"/>
                    </a:lnTo>
                    <a:lnTo>
                      <a:pt x="182" y="97"/>
                    </a:lnTo>
                    <a:lnTo>
                      <a:pt x="182" y="102"/>
                    </a:lnTo>
                    <a:lnTo>
                      <a:pt x="189" y="111"/>
                    </a:lnTo>
                    <a:lnTo>
                      <a:pt x="189" y="116"/>
                    </a:lnTo>
                    <a:lnTo>
                      <a:pt x="185" y="118"/>
                    </a:lnTo>
                    <a:lnTo>
                      <a:pt x="181" y="118"/>
                    </a:lnTo>
                    <a:lnTo>
                      <a:pt x="166" y="124"/>
                    </a:lnTo>
                    <a:lnTo>
                      <a:pt x="147" y="138"/>
                    </a:lnTo>
                    <a:lnTo>
                      <a:pt x="142" y="143"/>
                    </a:lnTo>
                    <a:lnTo>
                      <a:pt x="144" y="144"/>
                    </a:lnTo>
                    <a:lnTo>
                      <a:pt x="144" y="155"/>
                    </a:lnTo>
                    <a:lnTo>
                      <a:pt x="142" y="162"/>
                    </a:lnTo>
                    <a:lnTo>
                      <a:pt x="134" y="169"/>
                    </a:lnTo>
                    <a:lnTo>
                      <a:pt x="136" y="170"/>
                    </a:lnTo>
                    <a:lnTo>
                      <a:pt x="141" y="170"/>
                    </a:lnTo>
                    <a:lnTo>
                      <a:pt x="140" y="181"/>
                    </a:lnTo>
                    <a:lnTo>
                      <a:pt x="139" y="184"/>
                    </a:lnTo>
                    <a:lnTo>
                      <a:pt x="134" y="191"/>
                    </a:lnTo>
                    <a:lnTo>
                      <a:pt x="131" y="191"/>
                    </a:lnTo>
                    <a:lnTo>
                      <a:pt x="127" y="186"/>
                    </a:lnTo>
                    <a:lnTo>
                      <a:pt x="111" y="190"/>
                    </a:lnTo>
                    <a:lnTo>
                      <a:pt x="101" y="185"/>
                    </a:lnTo>
                    <a:lnTo>
                      <a:pt x="94" y="186"/>
                    </a:lnTo>
                    <a:lnTo>
                      <a:pt x="89" y="183"/>
                    </a:lnTo>
                    <a:lnTo>
                      <a:pt x="89" y="179"/>
                    </a:lnTo>
                    <a:lnTo>
                      <a:pt x="82" y="180"/>
                    </a:lnTo>
                    <a:lnTo>
                      <a:pt x="82" y="174"/>
                    </a:lnTo>
                    <a:lnTo>
                      <a:pt x="82" y="172"/>
                    </a:lnTo>
                    <a:lnTo>
                      <a:pt x="82" y="170"/>
                    </a:lnTo>
                    <a:lnTo>
                      <a:pt x="85" y="161"/>
                    </a:lnTo>
                    <a:lnTo>
                      <a:pt x="83" y="158"/>
                    </a:lnTo>
                    <a:lnTo>
                      <a:pt x="79" y="158"/>
                    </a:lnTo>
                    <a:lnTo>
                      <a:pt x="79" y="160"/>
                    </a:lnTo>
                    <a:lnTo>
                      <a:pt x="76" y="160"/>
                    </a:lnTo>
                    <a:lnTo>
                      <a:pt x="65" y="171"/>
                    </a:lnTo>
                    <a:lnTo>
                      <a:pt x="64" y="176"/>
                    </a:lnTo>
                    <a:lnTo>
                      <a:pt x="62" y="175"/>
                    </a:lnTo>
                    <a:lnTo>
                      <a:pt x="62" y="173"/>
                    </a:lnTo>
                    <a:lnTo>
                      <a:pt x="50" y="171"/>
                    </a:lnTo>
                    <a:lnTo>
                      <a:pt x="46" y="176"/>
                    </a:lnTo>
                    <a:lnTo>
                      <a:pt x="43" y="177"/>
                    </a:lnTo>
                    <a:lnTo>
                      <a:pt x="42" y="172"/>
                    </a:lnTo>
                    <a:lnTo>
                      <a:pt x="42" y="171"/>
                    </a:lnTo>
                    <a:lnTo>
                      <a:pt x="42" y="164"/>
                    </a:lnTo>
                    <a:lnTo>
                      <a:pt x="42" y="157"/>
                    </a:lnTo>
                    <a:lnTo>
                      <a:pt x="42" y="156"/>
                    </a:lnTo>
                    <a:lnTo>
                      <a:pt x="42" y="154"/>
                    </a:lnTo>
                    <a:lnTo>
                      <a:pt x="42" y="153"/>
                    </a:lnTo>
                    <a:lnTo>
                      <a:pt x="42" y="151"/>
                    </a:lnTo>
                    <a:lnTo>
                      <a:pt x="40" y="151"/>
                    </a:lnTo>
                    <a:lnTo>
                      <a:pt x="40" y="136"/>
                    </a:lnTo>
                    <a:lnTo>
                      <a:pt x="42" y="116"/>
                    </a:lnTo>
                    <a:lnTo>
                      <a:pt x="43" y="116"/>
                    </a:lnTo>
                    <a:lnTo>
                      <a:pt x="57" y="95"/>
                    </a:lnTo>
                    <a:lnTo>
                      <a:pt x="56" y="91"/>
                    </a:lnTo>
                    <a:lnTo>
                      <a:pt x="53" y="89"/>
                    </a:lnTo>
                    <a:lnTo>
                      <a:pt x="42" y="83"/>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4" name="Freeform 135"/>
              <p:cNvSpPr>
                <a:spLocks/>
              </p:cNvSpPr>
              <p:nvPr/>
            </p:nvSpPr>
            <p:spPr bwMode="auto">
              <a:xfrm>
                <a:off x="4002088" y="4960938"/>
                <a:ext cx="209550" cy="196850"/>
              </a:xfrm>
              <a:custGeom>
                <a:avLst/>
                <a:gdLst>
                  <a:gd name="T0" fmla="*/ 4 w 132"/>
                  <a:gd name="T1" fmla="*/ 33 h 124"/>
                  <a:gd name="T2" fmla="*/ 10 w 132"/>
                  <a:gd name="T3" fmla="*/ 34 h 124"/>
                  <a:gd name="T4" fmla="*/ 10 w 132"/>
                  <a:gd name="T5" fmla="*/ 44 h 124"/>
                  <a:gd name="T6" fmla="*/ 15 w 132"/>
                  <a:gd name="T7" fmla="*/ 48 h 124"/>
                  <a:gd name="T8" fmla="*/ 15 w 132"/>
                  <a:gd name="T9" fmla="*/ 66 h 124"/>
                  <a:gd name="T10" fmla="*/ 18 w 132"/>
                  <a:gd name="T11" fmla="*/ 75 h 124"/>
                  <a:gd name="T12" fmla="*/ 20 w 132"/>
                  <a:gd name="T13" fmla="*/ 74 h 124"/>
                  <a:gd name="T14" fmla="*/ 25 w 132"/>
                  <a:gd name="T15" fmla="*/ 79 h 124"/>
                  <a:gd name="T16" fmla="*/ 30 w 132"/>
                  <a:gd name="T17" fmla="*/ 88 h 124"/>
                  <a:gd name="T18" fmla="*/ 37 w 132"/>
                  <a:gd name="T19" fmla="*/ 93 h 124"/>
                  <a:gd name="T20" fmla="*/ 40 w 132"/>
                  <a:gd name="T21" fmla="*/ 90 h 124"/>
                  <a:gd name="T22" fmla="*/ 42 w 132"/>
                  <a:gd name="T23" fmla="*/ 91 h 124"/>
                  <a:gd name="T24" fmla="*/ 40 w 132"/>
                  <a:gd name="T25" fmla="*/ 99 h 124"/>
                  <a:gd name="T26" fmla="*/ 33 w 132"/>
                  <a:gd name="T27" fmla="*/ 94 h 124"/>
                  <a:gd name="T28" fmla="*/ 31 w 132"/>
                  <a:gd name="T29" fmla="*/ 96 h 124"/>
                  <a:gd name="T30" fmla="*/ 40 w 132"/>
                  <a:gd name="T31" fmla="*/ 103 h 124"/>
                  <a:gd name="T32" fmla="*/ 42 w 132"/>
                  <a:gd name="T33" fmla="*/ 112 h 124"/>
                  <a:gd name="T34" fmla="*/ 40 w 132"/>
                  <a:gd name="T35" fmla="*/ 115 h 124"/>
                  <a:gd name="T36" fmla="*/ 48 w 132"/>
                  <a:gd name="T37" fmla="*/ 122 h 124"/>
                  <a:gd name="T38" fmla="*/ 51 w 132"/>
                  <a:gd name="T39" fmla="*/ 121 h 124"/>
                  <a:gd name="T40" fmla="*/ 57 w 132"/>
                  <a:gd name="T41" fmla="*/ 121 h 124"/>
                  <a:gd name="T42" fmla="*/ 62 w 132"/>
                  <a:gd name="T43" fmla="*/ 115 h 124"/>
                  <a:gd name="T44" fmla="*/ 61 w 132"/>
                  <a:gd name="T45" fmla="*/ 109 h 124"/>
                  <a:gd name="T46" fmla="*/ 67 w 132"/>
                  <a:gd name="T47" fmla="*/ 107 h 124"/>
                  <a:gd name="T48" fmla="*/ 72 w 132"/>
                  <a:gd name="T49" fmla="*/ 101 h 124"/>
                  <a:gd name="T50" fmla="*/ 65 w 132"/>
                  <a:gd name="T51" fmla="*/ 84 h 124"/>
                  <a:gd name="T52" fmla="*/ 80 w 132"/>
                  <a:gd name="T53" fmla="*/ 85 h 124"/>
                  <a:gd name="T54" fmla="*/ 89 w 132"/>
                  <a:gd name="T55" fmla="*/ 89 h 124"/>
                  <a:gd name="T56" fmla="*/ 96 w 132"/>
                  <a:gd name="T57" fmla="*/ 94 h 124"/>
                  <a:gd name="T58" fmla="*/ 100 w 132"/>
                  <a:gd name="T59" fmla="*/ 91 h 124"/>
                  <a:gd name="T60" fmla="*/ 116 w 132"/>
                  <a:gd name="T61" fmla="*/ 89 h 124"/>
                  <a:gd name="T62" fmla="*/ 132 w 132"/>
                  <a:gd name="T63" fmla="*/ 47 h 124"/>
                  <a:gd name="T64" fmla="*/ 119 w 132"/>
                  <a:gd name="T65" fmla="*/ 35 h 124"/>
                  <a:gd name="T66" fmla="*/ 103 w 132"/>
                  <a:gd name="T67" fmla="*/ 4 h 124"/>
                  <a:gd name="T68" fmla="*/ 83 w 132"/>
                  <a:gd name="T69" fmla="*/ 1 h 124"/>
                  <a:gd name="T70" fmla="*/ 72 w 132"/>
                  <a:gd name="T71" fmla="*/ 16 h 124"/>
                  <a:gd name="T72" fmla="*/ 55 w 132"/>
                  <a:gd name="T73" fmla="*/ 28 h 124"/>
                  <a:gd name="T74" fmla="*/ 47 w 132"/>
                  <a:gd name="T75" fmla="*/ 19 h 124"/>
                  <a:gd name="T76" fmla="*/ 35 w 132"/>
                  <a:gd name="T77" fmla="*/ 21 h 124"/>
                  <a:gd name="T78" fmla="*/ 25 w 132"/>
                  <a:gd name="T79" fmla="*/ 21 h 124"/>
                  <a:gd name="T80" fmla="*/ 17 w 132"/>
                  <a:gd name="T81" fmla="*/ 16 h 124"/>
                  <a:gd name="T82" fmla="*/ 7 w 132"/>
                  <a:gd name="T83" fmla="*/ 13 h 124"/>
                  <a:gd name="T84" fmla="*/ 5 w 132"/>
                  <a:gd name="T85" fmla="*/ 24 h 124"/>
                  <a:gd name="T86" fmla="*/ 1 w 132"/>
                  <a:gd name="T87" fmla="*/ 3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24">
                    <a:moveTo>
                      <a:pt x="1" y="35"/>
                    </a:moveTo>
                    <a:lnTo>
                      <a:pt x="4" y="33"/>
                    </a:lnTo>
                    <a:lnTo>
                      <a:pt x="4" y="35"/>
                    </a:lnTo>
                    <a:lnTo>
                      <a:pt x="10" y="34"/>
                    </a:lnTo>
                    <a:lnTo>
                      <a:pt x="11" y="42"/>
                    </a:lnTo>
                    <a:lnTo>
                      <a:pt x="10" y="44"/>
                    </a:lnTo>
                    <a:lnTo>
                      <a:pt x="10" y="46"/>
                    </a:lnTo>
                    <a:lnTo>
                      <a:pt x="15" y="48"/>
                    </a:lnTo>
                    <a:lnTo>
                      <a:pt x="17" y="48"/>
                    </a:lnTo>
                    <a:lnTo>
                      <a:pt x="15" y="66"/>
                    </a:lnTo>
                    <a:lnTo>
                      <a:pt x="18" y="70"/>
                    </a:lnTo>
                    <a:lnTo>
                      <a:pt x="18" y="75"/>
                    </a:lnTo>
                    <a:lnTo>
                      <a:pt x="24" y="80"/>
                    </a:lnTo>
                    <a:lnTo>
                      <a:pt x="20" y="74"/>
                    </a:lnTo>
                    <a:lnTo>
                      <a:pt x="23" y="74"/>
                    </a:lnTo>
                    <a:lnTo>
                      <a:pt x="25" y="79"/>
                    </a:lnTo>
                    <a:lnTo>
                      <a:pt x="27" y="79"/>
                    </a:lnTo>
                    <a:lnTo>
                      <a:pt x="30" y="88"/>
                    </a:lnTo>
                    <a:lnTo>
                      <a:pt x="29" y="90"/>
                    </a:lnTo>
                    <a:lnTo>
                      <a:pt x="37" y="93"/>
                    </a:lnTo>
                    <a:lnTo>
                      <a:pt x="38" y="90"/>
                    </a:lnTo>
                    <a:lnTo>
                      <a:pt x="40" y="90"/>
                    </a:lnTo>
                    <a:lnTo>
                      <a:pt x="40" y="92"/>
                    </a:lnTo>
                    <a:lnTo>
                      <a:pt x="42" y="91"/>
                    </a:lnTo>
                    <a:lnTo>
                      <a:pt x="42" y="99"/>
                    </a:lnTo>
                    <a:lnTo>
                      <a:pt x="40" y="99"/>
                    </a:lnTo>
                    <a:lnTo>
                      <a:pt x="38" y="96"/>
                    </a:lnTo>
                    <a:lnTo>
                      <a:pt x="33" y="94"/>
                    </a:lnTo>
                    <a:lnTo>
                      <a:pt x="31" y="95"/>
                    </a:lnTo>
                    <a:lnTo>
                      <a:pt x="31" y="96"/>
                    </a:lnTo>
                    <a:lnTo>
                      <a:pt x="40" y="99"/>
                    </a:lnTo>
                    <a:lnTo>
                      <a:pt x="40" y="103"/>
                    </a:lnTo>
                    <a:lnTo>
                      <a:pt x="42" y="104"/>
                    </a:lnTo>
                    <a:lnTo>
                      <a:pt x="42" y="112"/>
                    </a:lnTo>
                    <a:lnTo>
                      <a:pt x="40" y="114"/>
                    </a:lnTo>
                    <a:lnTo>
                      <a:pt x="40" y="115"/>
                    </a:lnTo>
                    <a:lnTo>
                      <a:pt x="45" y="120"/>
                    </a:lnTo>
                    <a:lnTo>
                      <a:pt x="48" y="122"/>
                    </a:lnTo>
                    <a:lnTo>
                      <a:pt x="49" y="120"/>
                    </a:lnTo>
                    <a:lnTo>
                      <a:pt x="51" y="121"/>
                    </a:lnTo>
                    <a:lnTo>
                      <a:pt x="57" y="124"/>
                    </a:lnTo>
                    <a:lnTo>
                      <a:pt x="57" y="121"/>
                    </a:lnTo>
                    <a:lnTo>
                      <a:pt x="60" y="115"/>
                    </a:lnTo>
                    <a:lnTo>
                      <a:pt x="62" y="115"/>
                    </a:lnTo>
                    <a:lnTo>
                      <a:pt x="61" y="114"/>
                    </a:lnTo>
                    <a:lnTo>
                      <a:pt x="61" y="109"/>
                    </a:lnTo>
                    <a:lnTo>
                      <a:pt x="64" y="109"/>
                    </a:lnTo>
                    <a:lnTo>
                      <a:pt x="67" y="107"/>
                    </a:lnTo>
                    <a:lnTo>
                      <a:pt x="67" y="104"/>
                    </a:lnTo>
                    <a:lnTo>
                      <a:pt x="72" y="101"/>
                    </a:lnTo>
                    <a:lnTo>
                      <a:pt x="67" y="93"/>
                    </a:lnTo>
                    <a:lnTo>
                      <a:pt x="65" y="84"/>
                    </a:lnTo>
                    <a:lnTo>
                      <a:pt x="77" y="83"/>
                    </a:lnTo>
                    <a:lnTo>
                      <a:pt x="80" y="85"/>
                    </a:lnTo>
                    <a:lnTo>
                      <a:pt x="86" y="84"/>
                    </a:lnTo>
                    <a:lnTo>
                      <a:pt x="89" y="89"/>
                    </a:lnTo>
                    <a:lnTo>
                      <a:pt x="92" y="89"/>
                    </a:lnTo>
                    <a:lnTo>
                      <a:pt x="96" y="94"/>
                    </a:lnTo>
                    <a:lnTo>
                      <a:pt x="100" y="93"/>
                    </a:lnTo>
                    <a:lnTo>
                      <a:pt x="100" y="91"/>
                    </a:lnTo>
                    <a:lnTo>
                      <a:pt x="107" y="91"/>
                    </a:lnTo>
                    <a:lnTo>
                      <a:pt x="116" y="89"/>
                    </a:lnTo>
                    <a:lnTo>
                      <a:pt x="117" y="69"/>
                    </a:lnTo>
                    <a:lnTo>
                      <a:pt x="132" y="47"/>
                    </a:lnTo>
                    <a:lnTo>
                      <a:pt x="132" y="44"/>
                    </a:lnTo>
                    <a:lnTo>
                      <a:pt x="119" y="35"/>
                    </a:lnTo>
                    <a:lnTo>
                      <a:pt x="106" y="32"/>
                    </a:lnTo>
                    <a:lnTo>
                      <a:pt x="103" y="4"/>
                    </a:lnTo>
                    <a:lnTo>
                      <a:pt x="92" y="0"/>
                    </a:lnTo>
                    <a:lnTo>
                      <a:pt x="83" y="1"/>
                    </a:lnTo>
                    <a:lnTo>
                      <a:pt x="78" y="4"/>
                    </a:lnTo>
                    <a:lnTo>
                      <a:pt x="72" y="16"/>
                    </a:lnTo>
                    <a:lnTo>
                      <a:pt x="71" y="29"/>
                    </a:lnTo>
                    <a:lnTo>
                      <a:pt x="55" y="28"/>
                    </a:lnTo>
                    <a:lnTo>
                      <a:pt x="52" y="18"/>
                    </a:lnTo>
                    <a:lnTo>
                      <a:pt x="47" y="19"/>
                    </a:lnTo>
                    <a:lnTo>
                      <a:pt x="42" y="24"/>
                    </a:lnTo>
                    <a:lnTo>
                      <a:pt x="35" y="21"/>
                    </a:lnTo>
                    <a:lnTo>
                      <a:pt x="31" y="24"/>
                    </a:lnTo>
                    <a:lnTo>
                      <a:pt x="25" y="21"/>
                    </a:lnTo>
                    <a:lnTo>
                      <a:pt x="18" y="22"/>
                    </a:lnTo>
                    <a:lnTo>
                      <a:pt x="17" y="16"/>
                    </a:lnTo>
                    <a:lnTo>
                      <a:pt x="13" y="12"/>
                    </a:lnTo>
                    <a:lnTo>
                      <a:pt x="7" y="13"/>
                    </a:lnTo>
                    <a:lnTo>
                      <a:pt x="5" y="18"/>
                    </a:lnTo>
                    <a:lnTo>
                      <a:pt x="5" y="24"/>
                    </a:lnTo>
                    <a:lnTo>
                      <a:pt x="0" y="28"/>
                    </a:lnTo>
                    <a:lnTo>
                      <a:pt x="1" y="35"/>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5" name="Freeform 136"/>
              <p:cNvSpPr>
                <a:spLocks/>
              </p:cNvSpPr>
              <p:nvPr/>
            </p:nvSpPr>
            <p:spPr bwMode="auto">
              <a:xfrm>
                <a:off x="4002088" y="4960938"/>
                <a:ext cx="209550" cy="196850"/>
              </a:xfrm>
              <a:custGeom>
                <a:avLst/>
                <a:gdLst>
                  <a:gd name="T0" fmla="*/ 4 w 132"/>
                  <a:gd name="T1" fmla="*/ 33 h 124"/>
                  <a:gd name="T2" fmla="*/ 10 w 132"/>
                  <a:gd name="T3" fmla="*/ 34 h 124"/>
                  <a:gd name="T4" fmla="*/ 10 w 132"/>
                  <a:gd name="T5" fmla="*/ 44 h 124"/>
                  <a:gd name="T6" fmla="*/ 15 w 132"/>
                  <a:gd name="T7" fmla="*/ 48 h 124"/>
                  <a:gd name="T8" fmla="*/ 15 w 132"/>
                  <a:gd name="T9" fmla="*/ 66 h 124"/>
                  <a:gd name="T10" fmla="*/ 18 w 132"/>
                  <a:gd name="T11" fmla="*/ 75 h 124"/>
                  <a:gd name="T12" fmla="*/ 20 w 132"/>
                  <a:gd name="T13" fmla="*/ 74 h 124"/>
                  <a:gd name="T14" fmla="*/ 25 w 132"/>
                  <a:gd name="T15" fmla="*/ 79 h 124"/>
                  <a:gd name="T16" fmla="*/ 30 w 132"/>
                  <a:gd name="T17" fmla="*/ 88 h 124"/>
                  <a:gd name="T18" fmla="*/ 37 w 132"/>
                  <a:gd name="T19" fmla="*/ 93 h 124"/>
                  <a:gd name="T20" fmla="*/ 40 w 132"/>
                  <a:gd name="T21" fmla="*/ 90 h 124"/>
                  <a:gd name="T22" fmla="*/ 42 w 132"/>
                  <a:gd name="T23" fmla="*/ 91 h 124"/>
                  <a:gd name="T24" fmla="*/ 40 w 132"/>
                  <a:gd name="T25" fmla="*/ 99 h 124"/>
                  <a:gd name="T26" fmla="*/ 33 w 132"/>
                  <a:gd name="T27" fmla="*/ 94 h 124"/>
                  <a:gd name="T28" fmla="*/ 31 w 132"/>
                  <a:gd name="T29" fmla="*/ 96 h 124"/>
                  <a:gd name="T30" fmla="*/ 40 w 132"/>
                  <a:gd name="T31" fmla="*/ 103 h 124"/>
                  <a:gd name="T32" fmla="*/ 42 w 132"/>
                  <a:gd name="T33" fmla="*/ 112 h 124"/>
                  <a:gd name="T34" fmla="*/ 40 w 132"/>
                  <a:gd name="T35" fmla="*/ 115 h 124"/>
                  <a:gd name="T36" fmla="*/ 48 w 132"/>
                  <a:gd name="T37" fmla="*/ 122 h 124"/>
                  <a:gd name="T38" fmla="*/ 51 w 132"/>
                  <a:gd name="T39" fmla="*/ 121 h 124"/>
                  <a:gd name="T40" fmla="*/ 57 w 132"/>
                  <a:gd name="T41" fmla="*/ 121 h 124"/>
                  <a:gd name="T42" fmla="*/ 62 w 132"/>
                  <a:gd name="T43" fmla="*/ 115 h 124"/>
                  <a:gd name="T44" fmla="*/ 61 w 132"/>
                  <a:gd name="T45" fmla="*/ 109 h 124"/>
                  <a:gd name="T46" fmla="*/ 67 w 132"/>
                  <a:gd name="T47" fmla="*/ 107 h 124"/>
                  <a:gd name="T48" fmla="*/ 72 w 132"/>
                  <a:gd name="T49" fmla="*/ 101 h 124"/>
                  <a:gd name="T50" fmla="*/ 65 w 132"/>
                  <a:gd name="T51" fmla="*/ 84 h 124"/>
                  <a:gd name="T52" fmla="*/ 80 w 132"/>
                  <a:gd name="T53" fmla="*/ 85 h 124"/>
                  <a:gd name="T54" fmla="*/ 89 w 132"/>
                  <a:gd name="T55" fmla="*/ 89 h 124"/>
                  <a:gd name="T56" fmla="*/ 96 w 132"/>
                  <a:gd name="T57" fmla="*/ 94 h 124"/>
                  <a:gd name="T58" fmla="*/ 100 w 132"/>
                  <a:gd name="T59" fmla="*/ 91 h 124"/>
                  <a:gd name="T60" fmla="*/ 116 w 132"/>
                  <a:gd name="T61" fmla="*/ 89 h 124"/>
                  <a:gd name="T62" fmla="*/ 132 w 132"/>
                  <a:gd name="T63" fmla="*/ 47 h 124"/>
                  <a:gd name="T64" fmla="*/ 119 w 132"/>
                  <a:gd name="T65" fmla="*/ 35 h 124"/>
                  <a:gd name="T66" fmla="*/ 103 w 132"/>
                  <a:gd name="T67" fmla="*/ 4 h 124"/>
                  <a:gd name="T68" fmla="*/ 83 w 132"/>
                  <a:gd name="T69" fmla="*/ 1 h 124"/>
                  <a:gd name="T70" fmla="*/ 72 w 132"/>
                  <a:gd name="T71" fmla="*/ 16 h 124"/>
                  <a:gd name="T72" fmla="*/ 55 w 132"/>
                  <a:gd name="T73" fmla="*/ 28 h 124"/>
                  <a:gd name="T74" fmla="*/ 47 w 132"/>
                  <a:gd name="T75" fmla="*/ 19 h 124"/>
                  <a:gd name="T76" fmla="*/ 35 w 132"/>
                  <a:gd name="T77" fmla="*/ 21 h 124"/>
                  <a:gd name="T78" fmla="*/ 25 w 132"/>
                  <a:gd name="T79" fmla="*/ 21 h 124"/>
                  <a:gd name="T80" fmla="*/ 17 w 132"/>
                  <a:gd name="T81" fmla="*/ 16 h 124"/>
                  <a:gd name="T82" fmla="*/ 7 w 132"/>
                  <a:gd name="T83" fmla="*/ 13 h 124"/>
                  <a:gd name="T84" fmla="*/ 5 w 132"/>
                  <a:gd name="T85" fmla="*/ 24 h 124"/>
                  <a:gd name="T86" fmla="*/ 1 w 132"/>
                  <a:gd name="T87" fmla="*/ 3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24">
                    <a:moveTo>
                      <a:pt x="1" y="35"/>
                    </a:moveTo>
                    <a:lnTo>
                      <a:pt x="4" y="33"/>
                    </a:lnTo>
                    <a:lnTo>
                      <a:pt x="4" y="35"/>
                    </a:lnTo>
                    <a:lnTo>
                      <a:pt x="10" y="34"/>
                    </a:lnTo>
                    <a:lnTo>
                      <a:pt x="11" y="42"/>
                    </a:lnTo>
                    <a:lnTo>
                      <a:pt x="10" y="44"/>
                    </a:lnTo>
                    <a:lnTo>
                      <a:pt x="10" y="46"/>
                    </a:lnTo>
                    <a:lnTo>
                      <a:pt x="15" y="48"/>
                    </a:lnTo>
                    <a:lnTo>
                      <a:pt x="17" y="48"/>
                    </a:lnTo>
                    <a:lnTo>
                      <a:pt x="15" y="66"/>
                    </a:lnTo>
                    <a:lnTo>
                      <a:pt x="18" y="70"/>
                    </a:lnTo>
                    <a:lnTo>
                      <a:pt x="18" y="75"/>
                    </a:lnTo>
                    <a:lnTo>
                      <a:pt x="24" y="80"/>
                    </a:lnTo>
                    <a:lnTo>
                      <a:pt x="20" y="74"/>
                    </a:lnTo>
                    <a:lnTo>
                      <a:pt x="23" y="74"/>
                    </a:lnTo>
                    <a:lnTo>
                      <a:pt x="25" y="79"/>
                    </a:lnTo>
                    <a:lnTo>
                      <a:pt x="27" y="79"/>
                    </a:lnTo>
                    <a:lnTo>
                      <a:pt x="30" y="88"/>
                    </a:lnTo>
                    <a:lnTo>
                      <a:pt x="29" y="90"/>
                    </a:lnTo>
                    <a:lnTo>
                      <a:pt x="37" y="93"/>
                    </a:lnTo>
                    <a:lnTo>
                      <a:pt x="38" y="90"/>
                    </a:lnTo>
                    <a:lnTo>
                      <a:pt x="40" y="90"/>
                    </a:lnTo>
                    <a:lnTo>
                      <a:pt x="40" y="92"/>
                    </a:lnTo>
                    <a:lnTo>
                      <a:pt x="42" y="91"/>
                    </a:lnTo>
                    <a:lnTo>
                      <a:pt x="42" y="99"/>
                    </a:lnTo>
                    <a:lnTo>
                      <a:pt x="40" y="99"/>
                    </a:lnTo>
                    <a:lnTo>
                      <a:pt x="38" y="96"/>
                    </a:lnTo>
                    <a:lnTo>
                      <a:pt x="33" y="94"/>
                    </a:lnTo>
                    <a:lnTo>
                      <a:pt x="31" y="95"/>
                    </a:lnTo>
                    <a:lnTo>
                      <a:pt x="31" y="96"/>
                    </a:lnTo>
                    <a:lnTo>
                      <a:pt x="40" y="99"/>
                    </a:lnTo>
                    <a:lnTo>
                      <a:pt x="40" y="103"/>
                    </a:lnTo>
                    <a:lnTo>
                      <a:pt x="42" y="104"/>
                    </a:lnTo>
                    <a:lnTo>
                      <a:pt x="42" y="112"/>
                    </a:lnTo>
                    <a:lnTo>
                      <a:pt x="40" y="114"/>
                    </a:lnTo>
                    <a:lnTo>
                      <a:pt x="40" y="115"/>
                    </a:lnTo>
                    <a:lnTo>
                      <a:pt x="45" y="120"/>
                    </a:lnTo>
                    <a:lnTo>
                      <a:pt x="48" y="122"/>
                    </a:lnTo>
                    <a:lnTo>
                      <a:pt x="49" y="120"/>
                    </a:lnTo>
                    <a:lnTo>
                      <a:pt x="51" y="121"/>
                    </a:lnTo>
                    <a:lnTo>
                      <a:pt x="57" y="124"/>
                    </a:lnTo>
                    <a:lnTo>
                      <a:pt x="57" y="121"/>
                    </a:lnTo>
                    <a:lnTo>
                      <a:pt x="60" y="115"/>
                    </a:lnTo>
                    <a:lnTo>
                      <a:pt x="62" y="115"/>
                    </a:lnTo>
                    <a:lnTo>
                      <a:pt x="61" y="114"/>
                    </a:lnTo>
                    <a:lnTo>
                      <a:pt x="61" y="109"/>
                    </a:lnTo>
                    <a:lnTo>
                      <a:pt x="64" y="109"/>
                    </a:lnTo>
                    <a:lnTo>
                      <a:pt x="67" y="107"/>
                    </a:lnTo>
                    <a:lnTo>
                      <a:pt x="67" y="104"/>
                    </a:lnTo>
                    <a:lnTo>
                      <a:pt x="72" y="101"/>
                    </a:lnTo>
                    <a:lnTo>
                      <a:pt x="67" y="93"/>
                    </a:lnTo>
                    <a:lnTo>
                      <a:pt x="65" y="84"/>
                    </a:lnTo>
                    <a:lnTo>
                      <a:pt x="77" y="83"/>
                    </a:lnTo>
                    <a:lnTo>
                      <a:pt x="80" y="85"/>
                    </a:lnTo>
                    <a:lnTo>
                      <a:pt x="86" y="84"/>
                    </a:lnTo>
                    <a:lnTo>
                      <a:pt x="89" y="89"/>
                    </a:lnTo>
                    <a:lnTo>
                      <a:pt x="92" y="89"/>
                    </a:lnTo>
                    <a:lnTo>
                      <a:pt x="96" y="94"/>
                    </a:lnTo>
                    <a:lnTo>
                      <a:pt x="100" y="93"/>
                    </a:lnTo>
                    <a:lnTo>
                      <a:pt x="100" y="91"/>
                    </a:lnTo>
                    <a:lnTo>
                      <a:pt x="107" y="91"/>
                    </a:lnTo>
                    <a:lnTo>
                      <a:pt x="116" y="89"/>
                    </a:lnTo>
                    <a:lnTo>
                      <a:pt x="117" y="69"/>
                    </a:lnTo>
                    <a:lnTo>
                      <a:pt x="132" y="47"/>
                    </a:lnTo>
                    <a:lnTo>
                      <a:pt x="132" y="44"/>
                    </a:lnTo>
                    <a:lnTo>
                      <a:pt x="119" y="35"/>
                    </a:lnTo>
                    <a:lnTo>
                      <a:pt x="106" y="32"/>
                    </a:lnTo>
                    <a:lnTo>
                      <a:pt x="103" y="4"/>
                    </a:lnTo>
                    <a:lnTo>
                      <a:pt x="92" y="0"/>
                    </a:lnTo>
                    <a:lnTo>
                      <a:pt x="83" y="1"/>
                    </a:lnTo>
                    <a:lnTo>
                      <a:pt x="78" y="4"/>
                    </a:lnTo>
                    <a:lnTo>
                      <a:pt x="72" y="16"/>
                    </a:lnTo>
                    <a:lnTo>
                      <a:pt x="71" y="29"/>
                    </a:lnTo>
                    <a:lnTo>
                      <a:pt x="55" y="28"/>
                    </a:lnTo>
                    <a:lnTo>
                      <a:pt x="52" y="18"/>
                    </a:lnTo>
                    <a:lnTo>
                      <a:pt x="47" y="19"/>
                    </a:lnTo>
                    <a:lnTo>
                      <a:pt x="42" y="24"/>
                    </a:lnTo>
                    <a:lnTo>
                      <a:pt x="35" y="21"/>
                    </a:lnTo>
                    <a:lnTo>
                      <a:pt x="31" y="24"/>
                    </a:lnTo>
                    <a:lnTo>
                      <a:pt x="25" y="21"/>
                    </a:lnTo>
                    <a:lnTo>
                      <a:pt x="18" y="22"/>
                    </a:lnTo>
                    <a:lnTo>
                      <a:pt x="17" y="16"/>
                    </a:lnTo>
                    <a:lnTo>
                      <a:pt x="13" y="12"/>
                    </a:lnTo>
                    <a:lnTo>
                      <a:pt x="7" y="13"/>
                    </a:lnTo>
                    <a:lnTo>
                      <a:pt x="5" y="18"/>
                    </a:lnTo>
                    <a:lnTo>
                      <a:pt x="5" y="24"/>
                    </a:lnTo>
                    <a:lnTo>
                      <a:pt x="0" y="28"/>
                    </a:lnTo>
                    <a:lnTo>
                      <a:pt x="1" y="35"/>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6" name="Freeform 137"/>
              <p:cNvSpPr>
                <a:spLocks/>
              </p:cNvSpPr>
              <p:nvPr/>
            </p:nvSpPr>
            <p:spPr bwMode="auto">
              <a:xfrm>
                <a:off x="3200401" y="4056063"/>
                <a:ext cx="882650" cy="931862"/>
              </a:xfrm>
              <a:custGeom>
                <a:avLst/>
                <a:gdLst>
                  <a:gd name="T0" fmla="*/ 522 w 556"/>
                  <a:gd name="T1" fmla="*/ 188 h 587"/>
                  <a:gd name="T2" fmla="*/ 532 w 556"/>
                  <a:gd name="T3" fmla="*/ 199 h 587"/>
                  <a:gd name="T4" fmla="*/ 514 w 556"/>
                  <a:gd name="T5" fmla="*/ 226 h 587"/>
                  <a:gd name="T6" fmla="*/ 479 w 556"/>
                  <a:gd name="T7" fmla="*/ 258 h 587"/>
                  <a:gd name="T8" fmla="*/ 456 w 556"/>
                  <a:gd name="T9" fmla="*/ 265 h 587"/>
                  <a:gd name="T10" fmla="*/ 448 w 556"/>
                  <a:gd name="T11" fmla="*/ 324 h 587"/>
                  <a:gd name="T12" fmla="*/ 448 w 556"/>
                  <a:gd name="T13" fmla="*/ 355 h 587"/>
                  <a:gd name="T14" fmla="*/ 440 w 556"/>
                  <a:gd name="T15" fmla="*/ 367 h 587"/>
                  <a:gd name="T16" fmla="*/ 457 w 556"/>
                  <a:gd name="T17" fmla="*/ 412 h 587"/>
                  <a:gd name="T18" fmla="*/ 485 w 556"/>
                  <a:gd name="T19" fmla="*/ 439 h 587"/>
                  <a:gd name="T20" fmla="*/ 488 w 556"/>
                  <a:gd name="T21" fmla="*/ 477 h 587"/>
                  <a:gd name="T22" fmla="*/ 454 w 556"/>
                  <a:gd name="T23" fmla="*/ 490 h 587"/>
                  <a:gd name="T24" fmla="*/ 483 w 556"/>
                  <a:gd name="T25" fmla="*/ 497 h 587"/>
                  <a:gd name="T26" fmla="*/ 508 w 556"/>
                  <a:gd name="T27" fmla="*/ 505 h 587"/>
                  <a:gd name="T28" fmla="*/ 515 w 556"/>
                  <a:gd name="T29" fmla="*/ 531 h 587"/>
                  <a:gd name="T30" fmla="*/ 500 w 556"/>
                  <a:gd name="T31" fmla="*/ 563 h 587"/>
                  <a:gd name="T32" fmla="*/ 476 w 556"/>
                  <a:gd name="T33" fmla="*/ 569 h 587"/>
                  <a:gd name="T34" fmla="*/ 455 w 556"/>
                  <a:gd name="T35" fmla="*/ 555 h 587"/>
                  <a:gd name="T36" fmla="*/ 396 w 556"/>
                  <a:gd name="T37" fmla="*/ 559 h 587"/>
                  <a:gd name="T38" fmla="*/ 356 w 556"/>
                  <a:gd name="T39" fmla="*/ 569 h 587"/>
                  <a:gd name="T40" fmla="*/ 312 w 556"/>
                  <a:gd name="T41" fmla="*/ 573 h 587"/>
                  <a:gd name="T42" fmla="*/ 261 w 556"/>
                  <a:gd name="T43" fmla="*/ 566 h 587"/>
                  <a:gd name="T44" fmla="*/ 88 w 556"/>
                  <a:gd name="T45" fmla="*/ 517 h 587"/>
                  <a:gd name="T46" fmla="*/ 74 w 556"/>
                  <a:gd name="T47" fmla="*/ 495 h 587"/>
                  <a:gd name="T48" fmla="*/ 70 w 556"/>
                  <a:gd name="T49" fmla="*/ 482 h 587"/>
                  <a:gd name="T50" fmla="*/ 69 w 556"/>
                  <a:gd name="T51" fmla="*/ 474 h 587"/>
                  <a:gd name="T52" fmla="*/ 110 w 556"/>
                  <a:gd name="T53" fmla="*/ 473 h 587"/>
                  <a:gd name="T54" fmla="*/ 126 w 556"/>
                  <a:gd name="T55" fmla="*/ 398 h 587"/>
                  <a:gd name="T56" fmla="*/ 112 w 556"/>
                  <a:gd name="T57" fmla="*/ 393 h 587"/>
                  <a:gd name="T58" fmla="*/ 96 w 556"/>
                  <a:gd name="T59" fmla="*/ 386 h 587"/>
                  <a:gd name="T60" fmla="*/ 54 w 556"/>
                  <a:gd name="T61" fmla="*/ 379 h 587"/>
                  <a:gd name="T62" fmla="*/ 45 w 556"/>
                  <a:gd name="T63" fmla="*/ 361 h 587"/>
                  <a:gd name="T64" fmla="*/ 21 w 556"/>
                  <a:gd name="T65" fmla="*/ 378 h 587"/>
                  <a:gd name="T66" fmla="*/ 29 w 556"/>
                  <a:gd name="T67" fmla="*/ 340 h 587"/>
                  <a:gd name="T68" fmla="*/ 54 w 556"/>
                  <a:gd name="T69" fmla="*/ 308 h 587"/>
                  <a:gd name="T70" fmla="*/ 3 w 556"/>
                  <a:gd name="T71" fmla="*/ 311 h 587"/>
                  <a:gd name="T72" fmla="*/ 39 w 556"/>
                  <a:gd name="T73" fmla="*/ 288 h 587"/>
                  <a:gd name="T74" fmla="*/ 6 w 556"/>
                  <a:gd name="T75" fmla="*/ 223 h 587"/>
                  <a:gd name="T76" fmla="*/ 118 w 556"/>
                  <a:gd name="T77" fmla="*/ 151 h 587"/>
                  <a:gd name="T78" fmla="*/ 154 w 556"/>
                  <a:gd name="T79" fmla="*/ 114 h 587"/>
                  <a:gd name="T80" fmla="*/ 207 w 556"/>
                  <a:gd name="T81" fmla="*/ 102 h 587"/>
                  <a:gd name="T82" fmla="*/ 224 w 556"/>
                  <a:gd name="T83" fmla="*/ 70 h 587"/>
                  <a:gd name="T84" fmla="*/ 254 w 556"/>
                  <a:gd name="T85" fmla="*/ 57 h 587"/>
                  <a:gd name="T86" fmla="*/ 293 w 556"/>
                  <a:gd name="T87" fmla="*/ 79 h 587"/>
                  <a:gd name="T88" fmla="*/ 352 w 556"/>
                  <a:gd name="T89" fmla="*/ 63 h 587"/>
                  <a:gd name="T90" fmla="*/ 362 w 556"/>
                  <a:gd name="T91" fmla="*/ 33 h 587"/>
                  <a:gd name="T92" fmla="*/ 404 w 556"/>
                  <a:gd name="T93" fmla="*/ 3 h 587"/>
                  <a:gd name="T94" fmla="*/ 414 w 556"/>
                  <a:gd name="T95" fmla="*/ 25 h 587"/>
                  <a:gd name="T96" fmla="*/ 434 w 556"/>
                  <a:gd name="T97" fmla="*/ 58 h 587"/>
                  <a:gd name="T98" fmla="*/ 427 w 556"/>
                  <a:gd name="T99" fmla="*/ 123 h 587"/>
                  <a:gd name="T100" fmla="*/ 464 w 556"/>
                  <a:gd name="T101" fmla="*/ 165 h 587"/>
                  <a:gd name="T102" fmla="*/ 483 w 556"/>
                  <a:gd name="T103" fmla="*/ 194 h 587"/>
                  <a:gd name="T104" fmla="*/ 508 w 556"/>
                  <a:gd name="T105" fmla="*/ 160 h 587"/>
                  <a:gd name="T106" fmla="*/ 510 w 556"/>
                  <a:gd name="T107" fmla="*/ 158 h 587"/>
                  <a:gd name="T108" fmla="*/ 506 w 556"/>
                  <a:gd name="T109" fmla="*/ 15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6" h="587">
                    <a:moveTo>
                      <a:pt x="512" y="149"/>
                    </a:moveTo>
                    <a:lnTo>
                      <a:pt x="514" y="152"/>
                    </a:lnTo>
                    <a:lnTo>
                      <a:pt x="515" y="152"/>
                    </a:lnTo>
                    <a:lnTo>
                      <a:pt x="522" y="164"/>
                    </a:lnTo>
                    <a:lnTo>
                      <a:pt x="520" y="178"/>
                    </a:lnTo>
                    <a:lnTo>
                      <a:pt x="517" y="184"/>
                    </a:lnTo>
                    <a:lnTo>
                      <a:pt x="522" y="188"/>
                    </a:lnTo>
                    <a:lnTo>
                      <a:pt x="523" y="182"/>
                    </a:lnTo>
                    <a:lnTo>
                      <a:pt x="529" y="178"/>
                    </a:lnTo>
                    <a:lnTo>
                      <a:pt x="542" y="178"/>
                    </a:lnTo>
                    <a:lnTo>
                      <a:pt x="556" y="174"/>
                    </a:lnTo>
                    <a:lnTo>
                      <a:pt x="549" y="199"/>
                    </a:lnTo>
                    <a:lnTo>
                      <a:pt x="539" y="199"/>
                    </a:lnTo>
                    <a:lnTo>
                      <a:pt x="532" y="199"/>
                    </a:lnTo>
                    <a:lnTo>
                      <a:pt x="544" y="212"/>
                    </a:lnTo>
                    <a:lnTo>
                      <a:pt x="542" y="212"/>
                    </a:lnTo>
                    <a:lnTo>
                      <a:pt x="537" y="214"/>
                    </a:lnTo>
                    <a:lnTo>
                      <a:pt x="529" y="215"/>
                    </a:lnTo>
                    <a:lnTo>
                      <a:pt x="530" y="220"/>
                    </a:lnTo>
                    <a:lnTo>
                      <a:pt x="520" y="227"/>
                    </a:lnTo>
                    <a:lnTo>
                      <a:pt x="514" y="226"/>
                    </a:lnTo>
                    <a:lnTo>
                      <a:pt x="506" y="233"/>
                    </a:lnTo>
                    <a:lnTo>
                      <a:pt x="508" y="234"/>
                    </a:lnTo>
                    <a:lnTo>
                      <a:pt x="502" y="251"/>
                    </a:lnTo>
                    <a:lnTo>
                      <a:pt x="499" y="254"/>
                    </a:lnTo>
                    <a:lnTo>
                      <a:pt x="490" y="260"/>
                    </a:lnTo>
                    <a:lnTo>
                      <a:pt x="482" y="260"/>
                    </a:lnTo>
                    <a:lnTo>
                      <a:pt x="479" y="258"/>
                    </a:lnTo>
                    <a:lnTo>
                      <a:pt x="480" y="260"/>
                    </a:lnTo>
                    <a:lnTo>
                      <a:pt x="475" y="260"/>
                    </a:lnTo>
                    <a:lnTo>
                      <a:pt x="475" y="258"/>
                    </a:lnTo>
                    <a:lnTo>
                      <a:pt x="472" y="258"/>
                    </a:lnTo>
                    <a:lnTo>
                      <a:pt x="471" y="262"/>
                    </a:lnTo>
                    <a:lnTo>
                      <a:pt x="458" y="261"/>
                    </a:lnTo>
                    <a:lnTo>
                      <a:pt x="456" y="265"/>
                    </a:lnTo>
                    <a:lnTo>
                      <a:pt x="456" y="266"/>
                    </a:lnTo>
                    <a:lnTo>
                      <a:pt x="455" y="273"/>
                    </a:lnTo>
                    <a:lnTo>
                      <a:pt x="456" y="275"/>
                    </a:lnTo>
                    <a:lnTo>
                      <a:pt x="453" y="280"/>
                    </a:lnTo>
                    <a:lnTo>
                      <a:pt x="452" y="292"/>
                    </a:lnTo>
                    <a:lnTo>
                      <a:pt x="448" y="318"/>
                    </a:lnTo>
                    <a:lnTo>
                      <a:pt x="448" y="324"/>
                    </a:lnTo>
                    <a:lnTo>
                      <a:pt x="434" y="324"/>
                    </a:lnTo>
                    <a:lnTo>
                      <a:pt x="434" y="336"/>
                    </a:lnTo>
                    <a:lnTo>
                      <a:pt x="434" y="340"/>
                    </a:lnTo>
                    <a:lnTo>
                      <a:pt x="439" y="340"/>
                    </a:lnTo>
                    <a:lnTo>
                      <a:pt x="439" y="342"/>
                    </a:lnTo>
                    <a:lnTo>
                      <a:pt x="446" y="342"/>
                    </a:lnTo>
                    <a:lnTo>
                      <a:pt x="448" y="355"/>
                    </a:lnTo>
                    <a:lnTo>
                      <a:pt x="454" y="355"/>
                    </a:lnTo>
                    <a:lnTo>
                      <a:pt x="454" y="361"/>
                    </a:lnTo>
                    <a:lnTo>
                      <a:pt x="451" y="362"/>
                    </a:lnTo>
                    <a:lnTo>
                      <a:pt x="451" y="364"/>
                    </a:lnTo>
                    <a:lnTo>
                      <a:pt x="439" y="364"/>
                    </a:lnTo>
                    <a:lnTo>
                      <a:pt x="439" y="367"/>
                    </a:lnTo>
                    <a:lnTo>
                      <a:pt x="440" y="367"/>
                    </a:lnTo>
                    <a:lnTo>
                      <a:pt x="441" y="373"/>
                    </a:lnTo>
                    <a:lnTo>
                      <a:pt x="448" y="373"/>
                    </a:lnTo>
                    <a:lnTo>
                      <a:pt x="448" y="382"/>
                    </a:lnTo>
                    <a:lnTo>
                      <a:pt x="444" y="382"/>
                    </a:lnTo>
                    <a:lnTo>
                      <a:pt x="445" y="403"/>
                    </a:lnTo>
                    <a:lnTo>
                      <a:pt x="446" y="412"/>
                    </a:lnTo>
                    <a:lnTo>
                      <a:pt x="457" y="412"/>
                    </a:lnTo>
                    <a:lnTo>
                      <a:pt x="458" y="421"/>
                    </a:lnTo>
                    <a:lnTo>
                      <a:pt x="466" y="421"/>
                    </a:lnTo>
                    <a:lnTo>
                      <a:pt x="468" y="433"/>
                    </a:lnTo>
                    <a:lnTo>
                      <a:pt x="476" y="432"/>
                    </a:lnTo>
                    <a:lnTo>
                      <a:pt x="476" y="434"/>
                    </a:lnTo>
                    <a:lnTo>
                      <a:pt x="485" y="434"/>
                    </a:lnTo>
                    <a:lnTo>
                      <a:pt x="485" y="439"/>
                    </a:lnTo>
                    <a:lnTo>
                      <a:pt x="485" y="445"/>
                    </a:lnTo>
                    <a:lnTo>
                      <a:pt x="488" y="445"/>
                    </a:lnTo>
                    <a:lnTo>
                      <a:pt x="488" y="453"/>
                    </a:lnTo>
                    <a:lnTo>
                      <a:pt x="490" y="457"/>
                    </a:lnTo>
                    <a:lnTo>
                      <a:pt x="486" y="469"/>
                    </a:lnTo>
                    <a:lnTo>
                      <a:pt x="488" y="470"/>
                    </a:lnTo>
                    <a:lnTo>
                      <a:pt x="488" y="477"/>
                    </a:lnTo>
                    <a:lnTo>
                      <a:pt x="486" y="478"/>
                    </a:lnTo>
                    <a:lnTo>
                      <a:pt x="485" y="485"/>
                    </a:lnTo>
                    <a:lnTo>
                      <a:pt x="460" y="474"/>
                    </a:lnTo>
                    <a:lnTo>
                      <a:pt x="453" y="475"/>
                    </a:lnTo>
                    <a:lnTo>
                      <a:pt x="449" y="470"/>
                    </a:lnTo>
                    <a:lnTo>
                      <a:pt x="448" y="488"/>
                    </a:lnTo>
                    <a:lnTo>
                      <a:pt x="454" y="490"/>
                    </a:lnTo>
                    <a:lnTo>
                      <a:pt x="456" y="489"/>
                    </a:lnTo>
                    <a:lnTo>
                      <a:pt x="465" y="492"/>
                    </a:lnTo>
                    <a:lnTo>
                      <a:pt x="465" y="495"/>
                    </a:lnTo>
                    <a:lnTo>
                      <a:pt x="469" y="496"/>
                    </a:lnTo>
                    <a:lnTo>
                      <a:pt x="469" y="499"/>
                    </a:lnTo>
                    <a:lnTo>
                      <a:pt x="483" y="499"/>
                    </a:lnTo>
                    <a:lnTo>
                      <a:pt x="483" y="497"/>
                    </a:lnTo>
                    <a:lnTo>
                      <a:pt x="480" y="488"/>
                    </a:lnTo>
                    <a:lnTo>
                      <a:pt x="486" y="496"/>
                    </a:lnTo>
                    <a:lnTo>
                      <a:pt x="491" y="496"/>
                    </a:lnTo>
                    <a:lnTo>
                      <a:pt x="491" y="499"/>
                    </a:lnTo>
                    <a:lnTo>
                      <a:pt x="489" y="499"/>
                    </a:lnTo>
                    <a:lnTo>
                      <a:pt x="490" y="505"/>
                    </a:lnTo>
                    <a:lnTo>
                      <a:pt x="508" y="505"/>
                    </a:lnTo>
                    <a:lnTo>
                      <a:pt x="508" y="508"/>
                    </a:lnTo>
                    <a:lnTo>
                      <a:pt x="514" y="513"/>
                    </a:lnTo>
                    <a:lnTo>
                      <a:pt x="520" y="513"/>
                    </a:lnTo>
                    <a:lnTo>
                      <a:pt x="520" y="528"/>
                    </a:lnTo>
                    <a:lnTo>
                      <a:pt x="517" y="528"/>
                    </a:lnTo>
                    <a:lnTo>
                      <a:pt x="517" y="531"/>
                    </a:lnTo>
                    <a:lnTo>
                      <a:pt x="515" y="531"/>
                    </a:lnTo>
                    <a:lnTo>
                      <a:pt x="514" y="531"/>
                    </a:lnTo>
                    <a:lnTo>
                      <a:pt x="511" y="531"/>
                    </a:lnTo>
                    <a:lnTo>
                      <a:pt x="510" y="534"/>
                    </a:lnTo>
                    <a:lnTo>
                      <a:pt x="505" y="534"/>
                    </a:lnTo>
                    <a:lnTo>
                      <a:pt x="503" y="540"/>
                    </a:lnTo>
                    <a:lnTo>
                      <a:pt x="500" y="540"/>
                    </a:lnTo>
                    <a:lnTo>
                      <a:pt x="500" y="563"/>
                    </a:lnTo>
                    <a:lnTo>
                      <a:pt x="492" y="563"/>
                    </a:lnTo>
                    <a:lnTo>
                      <a:pt x="491" y="566"/>
                    </a:lnTo>
                    <a:lnTo>
                      <a:pt x="476" y="563"/>
                    </a:lnTo>
                    <a:lnTo>
                      <a:pt x="476" y="566"/>
                    </a:lnTo>
                    <a:lnTo>
                      <a:pt x="474" y="566"/>
                    </a:lnTo>
                    <a:lnTo>
                      <a:pt x="477" y="567"/>
                    </a:lnTo>
                    <a:lnTo>
                      <a:pt x="476" y="569"/>
                    </a:lnTo>
                    <a:lnTo>
                      <a:pt x="474" y="568"/>
                    </a:lnTo>
                    <a:lnTo>
                      <a:pt x="474" y="584"/>
                    </a:lnTo>
                    <a:lnTo>
                      <a:pt x="468" y="584"/>
                    </a:lnTo>
                    <a:lnTo>
                      <a:pt x="469" y="574"/>
                    </a:lnTo>
                    <a:lnTo>
                      <a:pt x="466" y="570"/>
                    </a:lnTo>
                    <a:lnTo>
                      <a:pt x="463" y="558"/>
                    </a:lnTo>
                    <a:lnTo>
                      <a:pt x="455" y="555"/>
                    </a:lnTo>
                    <a:lnTo>
                      <a:pt x="455" y="561"/>
                    </a:lnTo>
                    <a:lnTo>
                      <a:pt x="448" y="559"/>
                    </a:lnTo>
                    <a:lnTo>
                      <a:pt x="412" y="560"/>
                    </a:lnTo>
                    <a:lnTo>
                      <a:pt x="411" y="558"/>
                    </a:lnTo>
                    <a:lnTo>
                      <a:pt x="409" y="559"/>
                    </a:lnTo>
                    <a:lnTo>
                      <a:pt x="404" y="558"/>
                    </a:lnTo>
                    <a:lnTo>
                      <a:pt x="396" y="559"/>
                    </a:lnTo>
                    <a:lnTo>
                      <a:pt x="394" y="545"/>
                    </a:lnTo>
                    <a:lnTo>
                      <a:pt x="369" y="545"/>
                    </a:lnTo>
                    <a:lnTo>
                      <a:pt x="362" y="547"/>
                    </a:lnTo>
                    <a:lnTo>
                      <a:pt x="360" y="548"/>
                    </a:lnTo>
                    <a:lnTo>
                      <a:pt x="360" y="555"/>
                    </a:lnTo>
                    <a:lnTo>
                      <a:pt x="356" y="563"/>
                    </a:lnTo>
                    <a:lnTo>
                      <a:pt x="356" y="569"/>
                    </a:lnTo>
                    <a:lnTo>
                      <a:pt x="354" y="561"/>
                    </a:lnTo>
                    <a:lnTo>
                      <a:pt x="347" y="560"/>
                    </a:lnTo>
                    <a:lnTo>
                      <a:pt x="344" y="555"/>
                    </a:lnTo>
                    <a:lnTo>
                      <a:pt x="334" y="561"/>
                    </a:lnTo>
                    <a:lnTo>
                      <a:pt x="331" y="562"/>
                    </a:lnTo>
                    <a:lnTo>
                      <a:pt x="323" y="566"/>
                    </a:lnTo>
                    <a:lnTo>
                      <a:pt x="312" y="573"/>
                    </a:lnTo>
                    <a:lnTo>
                      <a:pt x="286" y="586"/>
                    </a:lnTo>
                    <a:lnTo>
                      <a:pt x="274" y="587"/>
                    </a:lnTo>
                    <a:lnTo>
                      <a:pt x="272" y="586"/>
                    </a:lnTo>
                    <a:lnTo>
                      <a:pt x="271" y="586"/>
                    </a:lnTo>
                    <a:lnTo>
                      <a:pt x="268" y="584"/>
                    </a:lnTo>
                    <a:lnTo>
                      <a:pt x="264" y="576"/>
                    </a:lnTo>
                    <a:lnTo>
                      <a:pt x="261" y="566"/>
                    </a:lnTo>
                    <a:lnTo>
                      <a:pt x="252" y="560"/>
                    </a:lnTo>
                    <a:lnTo>
                      <a:pt x="231" y="555"/>
                    </a:lnTo>
                    <a:lnTo>
                      <a:pt x="216" y="553"/>
                    </a:lnTo>
                    <a:lnTo>
                      <a:pt x="198" y="545"/>
                    </a:lnTo>
                    <a:lnTo>
                      <a:pt x="185" y="540"/>
                    </a:lnTo>
                    <a:lnTo>
                      <a:pt x="115" y="516"/>
                    </a:lnTo>
                    <a:lnTo>
                      <a:pt x="88" y="517"/>
                    </a:lnTo>
                    <a:lnTo>
                      <a:pt x="88" y="508"/>
                    </a:lnTo>
                    <a:lnTo>
                      <a:pt x="47" y="508"/>
                    </a:lnTo>
                    <a:lnTo>
                      <a:pt x="48" y="481"/>
                    </a:lnTo>
                    <a:lnTo>
                      <a:pt x="55" y="485"/>
                    </a:lnTo>
                    <a:lnTo>
                      <a:pt x="57" y="501"/>
                    </a:lnTo>
                    <a:lnTo>
                      <a:pt x="74" y="501"/>
                    </a:lnTo>
                    <a:lnTo>
                      <a:pt x="74" y="495"/>
                    </a:lnTo>
                    <a:lnTo>
                      <a:pt x="66" y="491"/>
                    </a:lnTo>
                    <a:lnTo>
                      <a:pt x="66" y="487"/>
                    </a:lnTo>
                    <a:lnTo>
                      <a:pt x="71" y="488"/>
                    </a:lnTo>
                    <a:lnTo>
                      <a:pt x="70" y="483"/>
                    </a:lnTo>
                    <a:lnTo>
                      <a:pt x="68" y="483"/>
                    </a:lnTo>
                    <a:lnTo>
                      <a:pt x="68" y="482"/>
                    </a:lnTo>
                    <a:lnTo>
                      <a:pt x="70" y="482"/>
                    </a:lnTo>
                    <a:lnTo>
                      <a:pt x="70" y="480"/>
                    </a:lnTo>
                    <a:lnTo>
                      <a:pt x="67" y="478"/>
                    </a:lnTo>
                    <a:lnTo>
                      <a:pt x="70" y="478"/>
                    </a:lnTo>
                    <a:lnTo>
                      <a:pt x="69" y="475"/>
                    </a:lnTo>
                    <a:lnTo>
                      <a:pt x="67" y="474"/>
                    </a:lnTo>
                    <a:lnTo>
                      <a:pt x="67" y="473"/>
                    </a:lnTo>
                    <a:lnTo>
                      <a:pt x="69" y="474"/>
                    </a:lnTo>
                    <a:lnTo>
                      <a:pt x="70" y="473"/>
                    </a:lnTo>
                    <a:lnTo>
                      <a:pt x="75" y="472"/>
                    </a:lnTo>
                    <a:lnTo>
                      <a:pt x="74" y="469"/>
                    </a:lnTo>
                    <a:lnTo>
                      <a:pt x="79" y="467"/>
                    </a:lnTo>
                    <a:lnTo>
                      <a:pt x="98" y="459"/>
                    </a:lnTo>
                    <a:lnTo>
                      <a:pt x="100" y="465"/>
                    </a:lnTo>
                    <a:lnTo>
                      <a:pt x="110" y="473"/>
                    </a:lnTo>
                    <a:lnTo>
                      <a:pt x="111" y="480"/>
                    </a:lnTo>
                    <a:lnTo>
                      <a:pt x="116" y="485"/>
                    </a:lnTo>
                    <a:lnTo>
                      <a:pt x="119" y="458"/>
                    </a:lnTo>
                    <a:lnTo>
                      <a:pt x="118" y="443"/>
                    </a:lnTo>
                    <a:lnTo>
                      <a:pt x="119" y="443"/>
                    </a:lnTo>
                    <a:lnTo>
                      <a:pt x="133" y="449"/>
                    </a:lnTo>
                    <a:lnTo>
                      <a:pt x="126" y="398"/>
                    </a:lnTo>
                    <a:lnTo>
                      <a:pt x="126" y="395"/>
                    </a:lnTo>
                    <a:lnTo>
                      <a:pt x="123" y="393"/>
                    </a:lnTo>
                    <a:lnTo>
                      <a:pt x="117" y="395"/>
                    </a:lnTo>
                    <a:lnTo>
                      <a:pt x="116" y="396"/>
                    </a:lnTo>
                    <a:lnTo>
                      <a:pt x="106" y="400"/>
                    </a:lnTo>
                    <a:lnTo>
                      <a:pt x="101" y="398"/>
                    </a:lnTo>
                    <a:lnTo>
                      <a:pt x="112" y="393"/>
                    </a:lnTo>
                    <a:lnTo>
                      <a:pt x="115" y="394"/>
                    </a:lnTo>
                    <a:lnTo>
                      <a:pt x="106" y="390"/>
                    </a:lnTo>
                    <a:lnTo>
                      <a:pt x="104" y="391"/>
                    </a:lnTo>
                    <a:lnTo>
                      <a:pt x="94" y="395"/>
                    </a:lnTo>
                    <a:lnTo>
                      <a:pt x="81" y="388"/>
                    </a:lnTo>
                    <a:lnTo>
                      <a:pt x="92" y="384"/>
                    </a:lnTo>
                    <a:lnTo>
                      <a:pt x="96" y="386"/>
                    </a:lnTo>
                    <a:lnTo>
                      <a:pt x="97" y="384"/>
                    </a:lnTo>
                    <a:lnTo>
                      <a:pt x="88" y="380"/>
                    </a:lnTo>
                    <a:lnTo>
                      <a:pt x="75" y="385"/>
                    </a:lnTo>
                    <a:lnTo>
                      <a:pt x="64" y="380"/>
                    </a:lnTo>
                    <a:lnTo>
                      <a:pt x="64" y="378"/>
                    </a:lnTo>
                    <a:lnTo>
                      <a:pt x="55" y="382"/>
                    </a:lnTo>
                    <a:lnTo>
                      <a:pt x="54" y="379"/>
                    </a:lnTo>
                    <a:lnTo>
                      <a:pt x="60" y="376"/>
                    </a:lnTo>
                    <a:lnTo>
                      <a:pt x="61" y="376"/>
                    </a:lnTo>
                    <a:lnTo>
                      <a:pt x="62" y="376"/>
                    </a:lnTo>
                    <a:lnTo>
                      <a:pt x="60" y="367"/>
                    </a:lnTo>
                    <a:lnTo>
                      <a:pt x="55" y="364"/>
                    </a:lnTo>
                    <a:lnTo>
                      <a:pt x="47" y="359"/>
                    </a:lnTo>
                    <a:lnTo>
                      <a:pt x="45" y="361"/>
                    </a:lnTo>
                    <a:lnTo>
                      <a:pt x="44" y="361"/>
                    </a:lnTo>
                    <a:lnTo>
                      <a:pt x="39" y="371"/>
                    </a:lnTo>
                    <a:lnTo>
                      <a:pt x="35" y="371"/>
                    </a:lnTo>
                    <a:lnTo>
                      <a:pt x="39" y="350"/>
                    </a:lnTo>
                    <a:lnTo>
                      <a:pt x="32" y="352"/>
                    </a:lnTo>
                    <a:lnTo>
                      <a:pt x="25" y="375"/>
                    </a:lnTo>
                    <a:lnTo>
                      <a:pt x="21" y="378"/>
                    </a:lnTo>
                    <a:lnTo>
                      <a:pt x="27" y="345"/>
                    </a:lnTo>
                    <a:lnTo>
                      <a:pt x="48" y="339"/>
                    </a:lnTo>
                    <a:lnTo>
                      <a:pt x="52" y="328"/>
                    </a:lnTo>
                    <a:lnTo>
                      <a:pt x="49" y="332"/>
                    </a:lnTo>
                    <a:lnTo>
                      <a:pt x="31" y="337"/>
                    </a:lnTo>
                    <a:lnTo>
                      <a:pt x="32" y="339"/>
                    </a:lnTo>
                    <a:lnTo>
                      <a:pt x="29" y="340"/>
                    </a:lnTo>
                    <a:lnTo>
                      <a:pt x="27" y="337"/>
                    </a:lnTo>
                    <a:lnTo>
                      <a:pt x="29" y="321"/>
                    </a:lnTo>
                    <a:lnTo>
                      <a:pt x="31" y="318"/>
                    </a:lnTo>
                    <a:lnTo>
                      <a:pt x="32" y="316"/>
                    </a:lnTo>
                    <a:lnTo>
                      <a:pt x="50" y="311"/>
                    </a:lnTo>
                    <a:lnTo>
                      <a:pt x="50" y="310"/>
                    </a:lnTo>
                    <a:lnTo>
                      <a:pt x="54" y="308"/>
                    </a:lnTo>
                    <a:lnTo>
                      <a:pt x="52" y="299"/>
                    </a:lnTo>
                    <a:lnTo>
                      <a:pt x="27" y="307"/>
                    </a:lnTo>
                    <a:lnTo>
                      <a:pt x="27" y="308"/>
                    </a:lnTo>
                    <a:lnTo>
                      <a:pt x="9" y="313"/>
                    </a:lnTo>
                    <a:lnTo>
                      <a:pt x="7" y="316"/>
                    </a:lnTo>
                    <a:lnTo>
                      <a:pt x="3" y="312"/>
                    </a:lnTo>
                    <a:lnTo>
                      <a:pt x="3" y="311"/>
                    </a:lnTo>
                    <a:lnTo>
                      <a:pt x="4" y="311"/>
                    </a:lnTo>
                    <a:lnTo>
                      <a:pt x="5" y="308"/>
                    </a:lnTo>
                    <a:lnTo>
                      <a:pt x="4" y="308"/>
                    </a:lnTo>
                    <a:lnTo>
                      <a:pt x="6" y="302"/>
                    </a:lnTo>
                    <a:lnTo>
                      <a:pt x="4" y="300"/>
                    </a:lnTo>
                    <a:lnTo>
                      <a:pt x="15" y="297"/>
                    </a:lnTo>
                    <a:lnTo>
                      <a:pt x="39" y="288"/>
                    </a:lnTo>
                    <a:lnTo>
                      <a:pt x="35" y="278"/>
                    </a:lnTo>
                    <a:lnTo>
                      <a:pt x="30" y="260"/>
                    </a:lnTo>
                    <a:lnTo>
                      <a:pt x="13" y="251"/>
                    </a:lnTo>
                    <a:lnTo>
                      <a:pt x="7" y="245"/>
                    </a:lnTo>
                    <a:lnTo>
                      <a:pt x="3" y="233"/>
                    </a:lnTo>
                    <a:lnTo>
                      <a:pt x="0" y="231"/>
                    </a:lnTo>
                    <a:lnTo>
                      <a:pt x="6" y="223"/>
                    </a:lnTo>
                    <a:lnTo>
                      <a:pt x="15" y="215"/>
                    </a:lnTo>
                    <a:lnTo>
                      <a:pt x="52" y="202"/>
                    </a:lnTo>
                    <a:lnTo>
                      <a:pt x="65" y="185"/>
                    </a:lnTo>
                    <a:lnTo>
                      <a:pt x="79" y="177"/>
                    </a:lnTo>
                    <a:lnTo>
                      <a:pt x="110" y="164"/>
                    </a:lnTo>
                    <a:lnTo>
                      <a:pt x="116" y="158"/>
                    </a:lnTo>
                    <a:lnTo>
                      <a:pt x="118" y="151"/>
                    </a:lnTo>
                    <a:lnTo>
                      <a:pt x="117" y="145"/>
                    </a:lnTo>
                    <a:lnTo>
                      <a:pt x="112" y="135"/>
                    </a:lnTo>
                    <a:lnTo>
                      <a:pt x="111" y="128"/>
                    </a:lnTo>
                    <a:lnTo>
                      <a:pt x="114" y="117"/>
                    </a:lnTo>
                    <a:lnTo>
                      <a:pt x="118" y="113"/>
                    </a:lnTo>
                    <a:lnTo>
                      <a:pt x="145" y="110"/>
                    </a:lnTo>
                    <a:lnTo>
                      <a:pt x="154" y="114"/>
                    </a:lnTo>
                    <a:lnTo>
                      <a:pt x="162" y="119"/>
                    </a:lnTo>
                    <a:lnTo>
                      <a:pt x="174" y="123"/>
                    </a:lnTo>
                    <a:lnTo>
                      <a:pt x="181" y="121"/>
                    </a:lnTo>
                    <a:lnTo>
                      <a:pt x="182" y="117"/>
                    </a:lnTo>
                    <a:lnTo>
                      <a:pt x="184" y="116"/>
                    </a:lnTo>
                    <a:lnTo>
                      <a:pt x="197" y="105"/>
                    </a:lnTo>
                    <a:lnTo>
                      <a:pt x="207" y="102"/>
                    </a:lnTo>
                    <a:lnTo>
                      <a:pt x="215" y="97"/>
                    </a:lnTo>
                    <a:lnTo>
                      <a:pt x="218" y="93"/>
                    </a:lnTo>
                    <a:lnTo>
                      <a:pt x="216" y="92"/>
                    </a:lnTo>
                    <a:lnTo>
                      <a:pt x="217" y="88"/>
                    </a:lnTo>
                    <a:lnTo>
                      <a:pt x="220" y="88"/>
                    </a:lnTo>
                    <a:lnTo>
                      <a:pt x="224" y="76"/>
                    </a:lnTo>
                    <a:lnTo>
                      <a:pt x="224" y="70"/>
                    </a:lnTo>
                    <a:lnTo>
                      <a:pt x="229" y="65"/>
                    </a:lnTo>
                    <a:lnTo>
                      <a:pt x="232" y="65"/>
                    </a:lnTo>
                    <a:lnTo>
                      <a:pt x="234" y="61"/>
                    </a:lnTo>
                    <a:lnTo>
                      <a:pt x="240" y="57"/>
                    </a:lnTo>
                    <a:lnTo>
                      <a:pt x="246" y="57"/>
                    </a:lnTo>
                    <a:lnTo>
                      <a:pt x="251" y="59"/>
                    </a:lnTo>
                    <a:lnTo>
                      <a:pt x="254" y="57"/>
                    </a:lnTo>
                    <a:lnTo>
                      <a:pt x="258" y="58"/>
                    </a:lnTo>
                    <a:lnTo>
                      <a:pt x="261" y="59"/>
                    </a:lnTo>
                    <a:lnTo>
                      <a:pt x="268" y="62"/>
                    </a:lnTo>
                    <a:lnTo>
                      <a:pt x="269" y="61"/>
                    </a:lnTo>
                    <a:lnTo>
                      <a:pt x="268" y="68"/>
                    </a:lnTo>
                    <a:lnTo>
                      <a:pt x="288" y="78"/>
                    </a:lnTo>
                    <a:lnTo>
                      <a:pt x="293" y="79"/>
                    </a:lnTo>
                    <a:lnTo>
                      <a:pt x="307" y="66"/>
                    </a:lnTo>
                    <a:lnTo>
                      <a:pt x="315" y="62"/>
                    </a:lnTo>
                    <a:lnTo>
                      <a:pt x="323" y="61"/>
                    </a:lnTo>
                    <a:lnTo>
                      <a:pt x="324" y="65"/>
                    </a:lnTo>
                    <a:lnTo>
                      <a:pt x="333" y="65"/>
                    </a:lnTo>
                    <a:lnTo>
                      <a:pt x="342" y="68"/>
                    </a:lnTo>
                    <a:lnTo>
                      <a:pt x="352" y="63"/>
                    </a:lnTo>
                    <a:lnTo>
                      <a:pt x="352" y="60"/>
                    </a:lnTo>
                    <a:lnTo>
                      <a:pt x="357" y="58"/>
                    </a:lnTo>
                    <a:lnTo>
                      <a:pt x="357" y="57"/>
                    </a:lnTo>
                    <a:lnTo>
                      <a:pt x="360" y="53"/>
                    </a:lnTo>
                    <a:lnTo>
                      <a:pt x="354" y="50"/>
                    </a:lnTo>
                    <a:lnTo>
                      <a:pt x="352" y="47"/>
                    </a:lnTo>
                    <a:lnTo>
                      <a:pt x="362" y="33"/>
                    </a:lnTo>
                    <a:lnTo>
                      <a:pt x="364" y="30"/>
                    </a:lnTo>
                    <a:lnTo>
                      <a:pt x="381" y="25"/>
                    </a:lnTo>
                    <a:lnTo>
                      <a:pt x="384" y="22"/>
                    </a:lnTo>
                    <a:lnTo>
                      <a:pt x="389" y="8"/>
                    </a:lnTo>
                    <a:lnTo>
                      <a:pt x="392" y="4"/>
                    </a:lnTo>
                    <a:lnTo>
                      <a:pt x="399" y="0"/>
                    </a:lnTo>
                    <a:lnTo>
                      <a:pt x="404" y="3"/>
                    </a:lnTo>
                    <a:lnTo>
                      <a:pt x="410" y="2"/>
                    </a:lnTo>
                    <a:lnTo>
                      <a:pt x="415" y="6"/>
                    </a:lnTo>
                    <a:lnTo>
                      <a:pt x="417" y="11"/>
                    </a:lnTo>
                    <a:lnTo>
                      <a:pt x="416" y="15"/>
                    </a:lnTo>
                    <a:lnTo>
                      <a:pt x="412" y="14"/>
                    </a:lnTo>
                    <a:lnTo>
                      <a:pt x="416" y="17"/>
                    </a:lnTo>
                    <a:lnTo>
                      <a:pt x="414" y="25"/>
                    </a:lnTo>
                    <a:lnTo>
                      <a:pt x="414" y="25"/>
                    </a:lnTo>
                    <a:lnTo>
                      <a:pt x="415" y="38"/>
                    </a:lnTo>
                    <a:lnTo>
                      <a:pt x="437" y="39"/>
                    </a:lnTo>
                    <a:lnTo>
                      <a:pt x="439" y="43"/>
                    </a:lnTo>
                    <a:lnTo>
                      <a:pt x="443" y="49"/>
                    </a:lnTo>
                    <a:lnTo>
                      <a:pt x="440" y="50"/>
                    </a:lnTo>
                    <a:lnTo>
                      <a:pt x="434" y="58"/>
                    </a:lnTo>
                    <a:lnTo>
                      <a:pt x="432" y="74"/>
                    </a:lnTo>
                    <a:lnTo>
                      <a:pt x="443" y="89"/>
                    </a:lnTo>
                    <a:lnTo>
                      <a:pt x="445" y="95"/>
                    </a:lnTo>
                    <a:lnTo>
                      <a:pt x="444" y="104"/>
                    </a:lnTo>
                    <a:lnTo>
                      <a:pt x="436" y="107"/>
                    </a:lnTo>
                    <a:lnTo>
                      <a:pt x="423" y="116"/>
                    </a:lnTo>
                    <a:lnTo>
                      <a:pt x="427" y="123"/>
                    </a:lnTo>
                    <a:lnTo>
                      <a:pt x="428" y="142"/>
                    </a:lnTo>
                    <a:lnTo>
                      <a:pt x="443" y="139"/>
                    </a:lnTo>
                    <a:lnTo>
                      <a:pt x="444" y="141"/>
                    </a:lnTo>
                    <a:lnTo>
                      <a:pt x="452" y="142"/>
                    </a:lnTo>
                    <a:lnTo>
                      <a:pt x="459" y="149"/>
                    </a:lnTo>
                    <a:lnTo>
                      <a:pt x="459" y="153"/>
                    </a:lnTo>
                    <a:lnTo>
                      <a:pt x="464" y="165"/>
                    </a:lnTo>
                    <a:lnTo>
                      <a:pt x="470" y="182"/>
                    </a:lnTo>
                    <a:lnTo>
                      <a:pt x="468" y="184"/>
                    </a:lnTo>
                    <a:lnTo>
                      <a:pt x="470" y="187"/>
                    </a:lnTo>
                    <a:lnTo>
                      <a:pt x="470" y="188"/>
                    </a:lnTo>
                    <a:lnTo>
                      <a:pt x="471" y="188"/>
                    </a:lnTo>
                    <a:lnTo>
                      <a:pt x="471" y="193"/>
                    </a:lnTo>
                    <a:lnTo>
                      <a:pt x="483" y="194"/>
                    </a:lnTo>
                    <a:lnTo>
                      <a:pt x="485" y="180"/>
                    </a:lnTo>
                    <a:lnTo>
                      <a:pt x="493" y="180"/>
                    </a:lnTo>
                    <a:lnTo>
                      <a:pt x="486" y="166"/>
                    </a:lnTo>
                    <a:lnTo>
                      <a:pt x="508" y="167"/>
                    </a:lnTo>
                    <a:lnTo>
                      <a:pt x="511" y="162"/>
                    </a:lnTo>
                    <a:lnTo>
                      <a:pt x="509" y="163"/>
                    </a:lnTo>
                    <a:lnTo>
                      <a:pt x="508" y="160"/>
                    </a:lnTo>
                    <a:lnTo>
                      <a:pt x="509" y="160"/>
                    </a:lnTo>
                    <a:lnTo>
                      <a:pt x="508" y="159"/>
                    </a:lnTo>
                    <a:lnTo>
                      <a:pt x="509" y="159"/>
                    </a:lnTo>
                    <a:lnTo>
                      <a:pt x="509" y="158"/>
                    </a:lnTo>
                    <a:lnTo>
                      <a:pt x="507" y="157"/>
                    </a:lnTo>
                    <a:lnTo>
                      <a:pt x="510" y="157"/>
                    </a:lnTo>
                    <a:lnTo>
                      <a:pt x="510" y="158"/>
                    </a:lnTo>
                    <a:lnTo>
                      <a:pt x="512" y="159"/>
                    </a:lnTo>
                    <a:lnTo>
                      <a:pt x="512" y="156"/>
                    </a:lnTo>
                    <a:lnTo>
                      <a:pt x="510" y="155"/>
                    </a:lnTo>
                    <a:lnTo>
                      <a:pt x="509" y="155"/>
                    </a:lnTo>
                    <a:lnTo>
                      <a:pt x="507" y="154"/>
                    </a:lnTo>
                    <a:lnTo>
                      <a:pt x="507" y="152"/>
                    </a:lnTo>
                    <a:lnTo>
                      <a:pt x="506" y="151"/>
                    </a:lnTo>
                    <a:lnTo>
                      <a:pt x="507" y="147"/>
                    </a:lnTo>
                    <a:lnTo>
                      <a:pt x="508" y="147"/>
                    </a:lnTo>
                    <a:lnTo>
                      <a:pt x="508" y="150"/>
                    </a:lnTo>
                    <a:lnTo>
                      <a:pt x="509" y="147"/>
                    </a:lnTo>
                    <a:lnTo>
                      <a:pt x="511" y="149"/>
                    </a:lnTo>
                    <a:lnTo>
                      <a:pt x="512" y="149"/>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7" name="Freeform 138"/>
              <p:cNvSpPr>
                <a:spLocks/>
              </p:cNvSpPr>
              <p:nvPr/>
            </p:nvSpPr>
            <p:spPr bwMode="auto">
              <a:xfrm>
                <a:off x="3200401" y="4056063"/>
                <a:ext cx="882650" cy="931862"/>
              </a:xfrm>
              <a:custGeom>
                <a:avLst/>
                <a:gdLst>
                  <a:gd name="T0" fmla="*/ 522 w 556"/>
                  <a:gd name="T1" fmla="*/ 188 h 587"/>
                  <a:gd name="T2" fmla="*/ 532 w 556"/>
                  <a:gd name="T3" fmla="*/ 199 h 587"/>
                  <a:gd name="T4" fmla="*/ 514 w 556"/>
                  <a:gd name="T5" fmla="*/ 226 h 587"/>
                  <a:gd name="T6" fmla="*/ 479 w 556"/>
                  <a:gd name="T7" fmla="*/ 258 h 587"/>
                  <a:gd name="T8" fmla="*/ 456 w 556"/>
                  <a:gd name="T9" fmla="*/ 265 h 587"/>
                  <a:gd name="T10" fmla="*/ 448 w 556"/>
                  <a:gd name="T11" fmla="*/ 324 h 587"/>
                  <a:gd name="T12" fmla="*/ 448 w 556"/>
                  <a:gd name="T13" fmla="*/ 355 h 587"/>
                  <a:gd name="T14" fmla="*/ 440 w 556"/>
                  <a:gd name="T15" fmla="*/ 367 h 587"/>
                  <a:gd name="T16" fmla="*/ 457 w 556"/>
                  <a:gd name="T17" fmla="*/ 412 h 587"/>
                  <a:gd name="T18" fmla="*/ 485 w 556"/>
                  <a:gd name="T19" fmla="*/ 439 h 587"/>
                  <a:gd name="T20" fmla="*/ 488 w 556"/>
                  <a:gd name="T21" fmla="*/ 477 h 587"/>
                  <a:gd name="T22" fmla="*/ 454 w 556"/>
                  <a:gd name="T23" fmla="*/ 490 h 587"/>
                  <a:gd name="T24" fmla="*/ 483 w 556"/>
                  <a:gd name="T25" fmla="*/ 497 h 587"/>
                  <a:gd name="T26" fmla="*/ 508 w 556"/>
                  <a:gd name="T27" fmla="*/ 505 h 587"/>
                  <a:gd name="T28" fmla="*/ 515 w 556"/>
                  <a:gd name="T29" fmla="*/ 531 h 587"/>
                  <a:gd name="T30" fmla="*/ 500 w 556"/>
                  <a:gd name="T31" fmla="*/ 563 h 587"/>
                  <a:gd name="T32" fmla="*/ 476 w 556"/>
                  <a:gd name="T33" fmla="*/ 569 h 587"/>
                  <a:gd name="T34" fmla="*/ 455 w 556"/>
                  <a:gd name="T35" fmla="*/ 555 h 587"/>
                  <a:gd name="T36" fmla="*/ 396 w 556"/>
                  <a:gd name="T37" fmla="*/ 559 h 587"/>
                  <a:gd name="T38" fmla="*/ 356 w 556"/>
                  <a:gd name="T39" fmla="*/ 569 h 587"/>
                  <a:gd name="T40" fmla="*/ 312 w 556"/>
                  <a:gd name="T41" fmla="*/ 573 h 587"/>
                  <a:gd name="T42" fmla="*/ 261 w 556"/>
                  <a:gd name="T43" fmla="*/ 566 h 587"/>
                  <a:gd name="T44" fmla="*/ 88 w 556"/>
                  <a:gd name="T45" fmla="*/ 517 h 587"/>
                  <a:gd name="T46" fmla="*/ 74 w 556"/>
                  <a:gd name="T47" fmla="*/ 495 h 587"/>
                  <a:gd name="T48" fmla="*/ 70 w 556"/>
                  <a:gd name="T49" fmla="*/ 482 h 587"/>
                  <a:gd name="T50" fmla="*/ 69 w 556"/>
                  <a:gd name="T51" fmla="*/ 474 h 587"/>
                  <a:gd name="T52" fmla="*/ 110 w 556"/>
                  <a:gd name="T53" fmla="*/ 473 h 587"/>
                  <a:gd name="T54" fmla="*/ 126 w 556"/>
                  <a:gd name="T55" fmla="*/ 398 h 587"/>
                  <a:gd name="T56" fmla="*/ 112 w 556"/>
                  <a:gd name="T57" fmla="*/ 393 h 587"/>
                  <a:gd name="T58" fmla="*/ 96 w 556"/>
                  <a:gd name="T59" fmla="*/ 386 h 587"/>
                  <a:gd name="T60" fmla="*/ 54 w 556"/>
                  <a:gd name="T61" fmla="*/ 379 h 587"/>
                  <a:gd name="T62" fmla="*/ 45 w 556"/>
                  <a:gd name="T63" fmla="*/ 361 h 587"/>
                  <a:gd name="T64" fmla="*/ 21 w 556"/>
                  <a:gd name="T65" fmla="*/ 378 h 587"/>
                  <a:gd name="T66" fmla="*/ 29 w 556"/>
                  <a:gd name="T67" fmla="*/ 340 h 587"/>
                  <a:gd name="T68" fmla="*/ 54 w 556"/>
                  <a:gd name="T69" fmla="*/ 308 h 587"/>
                  <a:gd name="T70" fmla="*/ 3 w 556"/>
                  <a:gd name="T71" fmla="*/ 311 h 587"/>
                  <a:gd name="T72" fmla="*/ 39 w 556"/>
                  <a:gd name="T73" fmla="*/ 288 h 587"/>
                  <a:gd name="T74" fmla="*/ 6 w 556"/>
                  <a:gd name="T75" fmla="*/ 223 h 587"/>
                  <a:gd name="T76" fmla="*/ 118 w 556"/>
                  <a:gd name="T77" fmla="*/ 151 h 587"/>
                  <a:gd name="T78" fmla="*/ 154 w 556"/>
                  <a:gd name="T79" fmla="*/ 114 h 587"/>
                  <a:gd name="T80" fmla="*/ 207 w 556"/>
                  <a:gd name="T81" fmla="*/ 102 h 587"/>
                  <a:gd name="T82" fmla="*/ 224 w 556"/>
                  <a:gd name="T83" fmla="*/ 70 h 587"/>
                  <a:gd name="T84" fmla="*/ 254 w 556"/>
                  <a:gd name="T85" fmla="*/ 57 h 587"/>
                  <a:gd name="T86" fmla="*/ 293 w 556"/>
                  <a:gd name="T87" fmla="*/ 79 h 587"/>
                  <a:gd name="T88" fmla="*/ 352 w 556"/>
                  <a:gd name="T89" fmla="*/ 63 h 587"/>
                  <a:gd name="T90" fmla="*/ 362 w 556"/>
                  <a:gd name="T91" fmla="*/ 33 h 587"/>
                  <a:gd name="T92" fmla="*/ 404 w 556"/>
                  <a:gd name="T93" fmla="*/ 3 h 587"/>
                  <a:gd name="T94" fmla="*/ 414 w 556"/>
                  <a:gd name="T95" fmla="*/ 25 h 587"/>
                  <a:gd name="T96" fmla="*/ 434 w 556"/>
                  <a:gd name="T97" fmla="*/ 58 h 587"/>
                  <a:gd name="T98" fmla="*/ 427 w 556"/>
                  <a:gd name="T99" fmla="*/ 123 h 587"/>
                  <a:gd name="T100" fmla="*/ 464 w 556"/>
                  <a:gd name="T101" fmla="*/ 165 h 587"/>
                  <a:gd name="T102" fmla="*/ 483 w 556"/>
                  <a:gd name="T103" fmla="*/ 194 h 587"/>
                  <a:gd name="T104" fmla="*/ 508 w 556"/>
                  <a:gd name="T105" fmla="*/ 160 h 587"/>
                  <a:gd name="T106" fmla="*/ 510 w 556"/>
                  <a:gd name="T107" fmla="*/ 158 h 587"/>
                  <a:gd name="T108" fmla="*/ 506 w 556"/>
                  <a:gd name="T109" fmla="*/ 15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6" h="587">
                    <a:moveTo>
                      <a:pt x="512" y="149"/>
                    </a:moveTo>
                    <a:lnTo>
                      <a:pt x="514" y="152"/>
                    </a:lnTo>
                    <a:lnTo>
                      <a:pt x="515" y="152"/>
                    </a:lnTo>
                    <a:lnTo>
                      <a:pt x="522" y="164"/>
                    </a:lnTo>
                    <a:lnTo>
                      <a:pt x="520" y="178"/>
                    </a:lnTo>
                    <a:lnTo>
                      <a:pt x="517" y="184"/>
                    </a:lnTo>
                    <a:lnTo>
                      <a:pt x="522" y="188"/>
                    </a:lnTo>
                    <a:lnTo>
                      <a:pt x="523" y="182"/>
                    </a:lnTo>
                    <a:lnTo>
                      <a:pt x="529" y="178"/>
                    </a:lnTo>
                    <a:lnTo>
                      <a:pt x="542" y="178"/>
                    </a:lnTo>
                    <a:lnTo>
                      <a:pt x="556" y="174"/>
                    </a:lnTo>
                    <a:lnTo>
                      <a:pt x="549" y="199"/>
                    </a:lnTo>
                    <a:lnTo>
                      <a:pt x="539" y="199"/>
                    </a:lnTo>
                    <a:lnTo>
                      <a:pt x="532" y="199"/>
                    </a:lnTo>
                    <a:lnTo>
                      <a:pt x="544" y="212"/>
                    </a:lnTo>
                    <a:lnTo>
                      <a:pt x="542" y="212"/>
                    </a:lnTo>
                    <a:lnTo>
                      <a:pt x="537" y="214"/>
                    </a:lnTo>
                    <a:lnTo>
                      <a:pt x="529" y="215"/>
                    </a:lnTo>
                    <a:lnTo>
                      <a:pt x="530" y="220"/>
                    </a:lnTo>
                    <a:lnTo>
                      <a:pt x="520" y="227"/>
                    </a:lnTo>
                    <a:lnTo>
                      <a:pt x="514" y="226"/>
                    </a:lnTo>
                    <a:lnTo>
                      <a:pt x="506" y="233"/>
                    </a:lnTo>
                    <a:lnTo>
                      <a:pt x="508" y="234"/>
                    </a:lnTo>
                    <a:lnTo>
                      <a:pt x="502" y="251"/>
                    </a:lnTo>
                    <a:lnTo>
                      <a:pt x="499" y="254"/>
                    </a:lnTo>
                    <a:lnTo>
                      <a:pt x="490" y="260"/>
                    </a:lnTo>
                    <a:lnTo>
                      <a:pt x="482" y="260"/>
                    </a:lnTo>
                    <a:lnTo>
                      <a:pt x="479" y="258"/>
                    </a:lnTo>
                    <a:lnTo>
                      <a:pt x="480" y="260"/>
                    </a:lnTo>
                    <a:lnTo>
                      <a:pt x="475" y="260"/>
                    </a:lnTo>
                    <a:lnTo>
                      <a:pt x="475" y="258"/>
                    </a:lnTo>
                    <a:lnTo>
                      <a:pt x="472" y="258"/>
                    </a:lnTo>
                    <a:lnTo>
                      <a:pt x="471" y="262"/>
                    </a:lnTo>
                    <a:lnTo>
                      <a:pt x="458" y="261"/>
                    </a:lnTo>
                    <a:lnTo>
                      <a:pt x="456" y="265"/>
                    </a:lnTo>
                    <a:lnTo>
                      <a:pt x="456" y="266"/>
                    </a:lnTo>
                    <a:lnTo>
                      <a:pt x="455" y="273"/>
                    </a:lnTo>
                    <a:lnTo>
                      <a:pt x="456" y="275"/>
                    </a:lnTo>
                    <a:lnTo>
                      <a:pt x="453" y="280"/>
                    </a:lnTo>
                    <a:lnTo>
                      <a:pt x="452" y="292"/>
                    </a:lnTo>
                    <a:lnTo>
                      <a:pt x="448" y="318"/>
                    </a:lnTo>
                    <a:lnTo>
                      <a:pt x="448" y="324"/>
                    </a:lnTo>
                    <a:lnTo>
                      <a:pt x="434" y="324"/>
                    </a:lnTo>
                    <a:lnTo>
                      <a:pt x="434" y="336"/>
                    </a:lnTo>
                    <a:lnTo>
                      <a:pt x="434" y="340"/>
                    </a:lnTo>
                    <a:lnTo>
                      <a:pt x="439" y="340"/>
                    </a:lnTo>
                    <a:lnTo>
                      <a:pt x="439" y="342"/>
                    </a:lnTo>
                    <a:lnTo>
                      <a:pt x="446" y="342"/>
                    </a:lnTo>
                    <a:lnTo>
                      <a:pt x="448" y="355"/>
                    </a:lnTo>
                    <a:lnTo>
                      <a:pt x="454" y="355"/>
                    </a:lnTo>
                    <a:lnTo>
                      <a:pt x="454" y="361"/>
                    </a:lnTo>
                    <a:lnTo>
                      <a:pt x="451" y="362"/>
                    </a:lnTo>
                    <a:lnTo>
                      <a:pt x="451" y="364"/>
                    </a:lnTo>
                    <a:lnTo>
                      <a:pt x="439" y="364"/>
                    </a:lnTo>
                    <a:lnTo>
                      <a:pt x="439" y="367"/>
                    </a:lnTo>
                    <a:lnTo>
                      <a:pt x="440" y="367"/>
                    </a:lnTo>
                    <a:lnTo>
                      <a:pt x="441" y="373"/>
                    </a:lnTo>
                    <a:lnTo>
                      <a:pt x="448" y="373"/>
                    </a:lnTo>
                    <a:lnTo>
                      <a:pt x="448" y="382"/>
                    </a:lnTo>
                    <a:lnTo>
                      <a:pt x="444" y="382"/>
                    </a:lnTo>
                    <a:lnTo>
                      <a:pt x="445" y="403"/>
                    </a:lnTo>
                    <a:lnTo>
                      <a:pt x="446" y="412"/>
                    </a:lnTo>
                    <a:lnTo>
                      <a:pt x="457" y="412"/>
                    </a:lnTo>
                    <a:lnTo>
                      <a:pt x="458" y="421"/>
                    </a:lnTo>
                    <a:lnTo>
                      <a:pt x="466" y="421"/>
                    </a:lnTo>
                    <a:lnTo>
                      <a:pt x="468" y="433"/>
                    </a:lnTo>
                    <a:lnTo>
                      <a:pt x="476" y="432"/>
                    </a:lnTo>
                    <a:lnTo>
                      <a:pt x="476" y="434"/>
                    </a:lnTo>
                    <a:lnTo>
                      <a:pt x="485" y="434"/>
                    </a:lnTo>
                    <a:lnTo>
                      <a:pt x="485" y="439"/>
                    </a:lnTo>
                    <a:lnTo>
                      <a:pt x="485" y="445"/>
                    </a:lnTo>
                    <a:lnTo>
                      <a:pt x="488" y="445"/>
                    </a:lnTo>
                    <a:lnTo>
                      <a:pt x="488" y="453"/>
                    </a:lnTo>
                    <a:lnTo>
                      <a:pt x="490" y="457"/>
                    </a:lnTo>
                    <a:lnTo>
                      <a:pt x="486" y="469"/>
                    </a:lnTo>
                    <a:lnTo>
                      <a:pt x="488" y="470"/>
                    </a:lnTo>
                    <a:lnTo>
                      <a:pt x="488" y="477"/>
                    </a:lnTo>
                    <a:lnTo>
                      <a:pt x="486" y="478"/>
                    </a:lnTo>
                    <a:lnTo>
                      <a:pt x="485" y="485"/>
                    </a:lnTo>
                    <a:lnTo>
                      <a:pt x="460" y="474"/>
                    </a:lnTo>
                    <a:lnTo>
                      <a:pt x="453" y="475"/>
                    </a:lnTo>
                    <a:lnTo>
                      <a:pt x="449" y="470"/>
                    </a:lnTo>
                    <a:lnTo>
                      <a:pt x="448" y="488"/>
                    </a:lnTo>
                    <a:lnTo>
                      <a:pt x="454" y="490"/>
                    </a:lnTo>
                    <a:lnTo>
                      <a:pt x="456" y="489"/>
                    </a:lnTo>
                    <a:lnTo>
                      <a:pt x="465" y="492"/>
                    </a:lnTo>
                    <a:lnTo>
                      <a:pt x="465" y="495"/>
                    </a:lnTo>
                    <a:lnTo>
                      <a:pt x="469" y="496"/>
                    </a:lnTo>
                    <a:lnTo>
                      <a:pt x="469" y="499"/>
                    </a:lnTo>
                    <a:lnTo>
                      <a:pt x="483" y="499"/>
                    </a:lnTo>
                    <a:lnTo>
                      <a:pt x="483" y="497"/>
                    </a:lnTo>
                    <a:lnTo>
                      <a:pt x="480" y="488"/>
                    </a:lnTo>
                    <a:lnTo>
                      <a:pt x="486" y="496"/>
                    </a:lnTo>
                    <a:lnTo>
                      <a:pt x="491" y="496"/>
                    </a:lnTo>
                    <a:lnTo>
                      <a:pt x="491" y="499"/>
                    </a:lnTo>
                    <a:lnTo>
                      <a:pt x="489" y="499"/>
                    </a:lnTo>
                    <a:lnTo>
                      <a:pt x="490" y="505"/>
                    </a:lnTo>
                    <a:lnTo>
                      <a:pt x="508" y="505"/>
                    </a:lnTo>
                    <a:lnTo>
                      <a:pt x="508" y="508"/>
                    </a:lnTo>
                    <a:lnTo>
                      <a:pt x="514" y="513"/>
                    </a:lnTo>
                    <a:lnTo>
                      <a:pt x="520" y="513"/>
                    </a:lnTo>
                    <a:lnTo>
                      <a:pt x="520" y="528"/>
                    </a:lnTo>
                    <a:lnTo>
                      <a:pt x="517" y="528"/>
                    </a:lnTo>
                    <a:lnTo>
                      <a:pt x="517" y="531"/>
                    </a:lnTo>
                    <a:lnTo>
                      <a:pt x="515" y="531"/>
                    </a:lnTo>
                    <a:lnTo>
                      <a:pt x="514" y="531"/>
                    </a:lnTo>
                    <a:lnTo>
                      <a:pt x="511" y="531"/>
                    </a:lnTo>
                    <a:lnTo>
                      <a:pt x="510" y="534"/>
                    </a:lnTo>
                    <a:lnTo>
                      <a:pt x="505" y="534"/>
                    </a:lnTo>
                    <a:lnTo>
                      <a:pt x="503" y="540"/>
                    </a:lnTo>
                    <a:lnTo>
                      <a:pt x="500" y="540"/>
                    </a:lnTo>
                    <a:lnTo>
                      <a:pt x="500" y="563"/>
                    </a:lnTo>
                    <a:lnTo>
                      <a:pt x="492" y="563"/>
                    </a:lnTo>
                    <a:lnTo>
                      <a:pt x="491" y="566"/>
                    </a:lnTo>
                    <a:lnTo>
                      <a:pt x="476" y="563"/>
                    </a:lnTo>
                    <a:lnTo>
                      <a:pt x="476" y="566"/>
                    </a:lnTo>
                    <a:lnTo>
                      <a:pt x="474" y="566"/>
                    </a:lnTo>
                    <a:lnTo>
                      <a:pt x="477" y="567"/>
                    </a:lnTo>
                    <a:lnTo>
                      <a:pt x="476" y="569"/>
                    </a:lnTo>
                    <a:lnTo>
                      <a:pt x="474" y="568"/>
                    </a:lnTo>
                    <a:lnTo>
                      <a:pt x="474" y="584"/>
                    </a:lnTo>
                    <a:lnTo>
                      <a:pt x="468" y="584"/>
                    </a:lnTo>
                    <a:lnTo>
                      <a:pt x="469" y="574"/>
                    </a:lnTo>
                    <a:lnTo>
                      <a:pt x="466" y="570"/>
                    </a:lnTo>
                    <a:lnTo>
                      <a:pt x="463" y="558"/>
                    </a:lnTo>
                    <a:lnTo>
                      <a:pt x="455" y="555"/>
                    </a:lnTo>
                    <a:lnTo>
                      <a:pt x="455" y="561"/>
                    </a:lnTo>
                    <a:lnTo>
                      <a:pt x="448" y="559"/>
                    </a:lnTo>
                    <a:lnTo>
                      <a:pt x="412" y="560"/>
                    </a:lnTo>
                    <a:lnTo>
                      <a:pt x="411" y="558"/>
                    </a:lnTo>
                    <a:lnTo>
                      <a:pt x="409" y="559"/>
                    </a:lnTo>
                    <a:lnTo>
                      <a:pt x="404" y="558"/>
                    </a:lnTo>
                    <a:lnTo>
                      <a:pt x="396" y="559"/>
                    </a:lnTo>
                    <a:lnTo>
                      <a:pt x="394" y="545"/>
                    </a:lnTo>
                    <a:lnTo>
                      <a:pt x="369" y="545"/>
                    </a:lnTo>
                    <a:lnTo>
                      <a:pt x="362" y="547"/>
                    </a:lnTo>
                    <a:lnTo>
                      <a:pt x="360" y="548"/>
                    </a:lnTo>
                    <a:lnTo>
                      <a:pt x="360" y="555"/>
                    </a:lnTo>
                    <a:lnTo>
                      <a:pt x="356" y="563"/>
                    </a:lnTo>
                    <a:lnTo>
                      <a:pt x="356" y="569"/>
                    </a:lnTo>
                    <a:lnTo>
                      <a:pt x="354" y="561"/>
                    </a:lnTo>
                    <a:lnTo>
                      <a:pt x="347" y="560"/>
                    </a:lnTo>
                    <a:lnTo>
                      <a:pt x="344" y="555"/>
                    </a:lnTo>
                    <a:lnTo>
                      <a:pt x="334" y="561"/>
                    </a:lnTo>
                    <a:lnTo>
                      <a:pt x="331" y="562"/>
                    </a:lnTo>
                    <a:lnTo>
                      <a:pt x="323" y="566"/>
                    </a:lnTo>
                    <a:lnTo>
                      <a:pt x="312" y="573"/>
                    </a:lnTo>
                    <a:lnTo>
                      <a:pt x="286" y="586"/>
                    </a:lnTo>
                    <a:lnTo>
                      <a:pt x="274" y="587"/>
                    </a:lnTo>
                    <a:lnTo>
                      <a:pt x="272" y="586"/>
                    </a:lnTo>
                    <a:lnTo>
                      <a:pt x="271" y="586"/>
                    </a:lnTo>
                    <a:lnTo>
                      <a:pt x="268" y="584"/>
                    </a:lnTo>
                    <a:lnTo>
                      <a:pt x="264" y="576"/>
                    </a:lnTo>
                    <a:lnTo>
                      <a:pt x="261" y="566"/>
                    </a:lnTo>
                    <a:lnTo>
                      <a:pt x="252" y="560"/>
                    </a:lnTo>
                    <a:lnTo>
                      <a:pt x="231" y="555"/>
                    </a:lnTo>
                    <a:lnTo>
                      <a:pt x="216" y="553"/>
                    </a:lnTo>
                    <a:lnTo>
                      <a:pt x="198" y="545"/>
                    </a:lnTo>
                    <a:lnTo>
                      <a:pt x="185" y="540"/>
                    </a:lnTo>
                    <a:lnTo>
                      <a:pt x="115" y="516"/>
                    </a:lnTo>
                    <a:lnTo>
                      <a:pt x="88" y="517"/>
                    </a:lnTo>
                    <a:lnTo>
                      <a:pt x="88" y="508"/>
                    </a:lnTo>
                    <a:lnTo>
                      <a:pt x="47" y="508"/>
                    </a:lnTo>
                    <a:lnTo>
                      <a:pt x="48" y="481"/>
                    </a:lnTo>
                    <a:lnTo>
                      <a:pt x="55" y="485"/>
                    </a:lnTo>
                    <a:lnTo>
                      <a:pt x="57" y="501"/>
                    </a:lnTo>
                    <a:lnTo>
                      <a:pt x="74" y="501"/>
                    </a:lnTo>
                    <a:lnTo>
                      <a:pt x="74" y="495"/>
                    </a:lnTo>
                    <a:lnTo>
                      <a:pt x="66" y="491"/>
                    </a:lnTo>
                    <a:lnTo>
                      <a:pt x="66" y="487"/>
                    </a:lnTo>
                    <a:lnTo>
                      <a:pt x="71" y="488"/>
                    </a:lnTo>
                    <a:lnTo>
                      <a:pt x="70" y="483"/>
                    </a:lnTo>
                    <a:lnTo>
                      <a:pt x="68" y="483"/>
                    </a:lnTo>
                    <a:lnTo>
                      <a:pt x="68" y="482"/>
                    </a:lnTo>
                    <a:lnTo>
                      <a:pt x="70" y="482"/>
                    </a:lnTo>
                    <a:lnTo>
                      <a:pt x="70" y="480"/>
                    </a:lnTo>
                    <a:lnTo>
                      <a:pt x="67" y="478"/>
                    </a:lnTo>
                    <a:lnTo>
                      <a:pt x="70" y="478"/>
                    </a:lnTo>
                    <a:lnTo>
                      <a:pt x="69" y="475"/>
                    </a:lnTo>
                    <a:lnTo>
                      <a:pt x="67" y="474"/>
                    </a:lnTo>
                    <a:lnTo>
                      <a:pt x="67" y="473"/>
                    </a:lnTo>
                    <a:lnTo>
                      <a:pt x="69" y="474"/>
                    </a:lnTo>
                    <a:lnTo>
                      <a:pt x="70" y="473"/>
                    </a:lnTo>
                    <a:lnTo>
                      <a:pt x="75" y="472"/>
                    </a:lnTo>
                    <a:lnTo>
                      <a:pt x="74" y="469"/>
                    </a:lnTo>
                    <a:lnTo>
                      <a:pt x="79" y="467"/>
                    </a:lnTo>
                    <a:lnTo>
                      <a:pt x="98" y="459"/>
                    </a:lnTo>
                    <a:lnTo>
                      <a:pt x="100" y="465"/>
                    </a:lnTo>
                    <a:lnTo>
                      <a:pt x="110" y="473"/>
                    </a:lnTo>
                    <a:lnTo>
                      <a:pt x="111" y="480"/>
                    </a:lnTo>
                    <a:lnTo>
                      <a:pt x="116" y="485"/>
                    </a:lnTo>
                    <a:lnTo>
                      <a:pt x="119" y="458"/>
                    </a:lnTo>
                    <a:lnTo>
                      <a:pt x="118" y="443"/>
                    </a:lnTo>
                    <a:lnTo>
                      <a:pt x="119" y="443"/>
                    </a:lnTo>
                    <a:lnTo>
                      <a:pt x="133" y="449"/>
                    </a:lnTo>
                    <a:lnTo>
                      <a:pt x="126" y="398"/>
                    </a:lnTo>
                    <a:lnTo>
                      <a:pt x="126" y="395"/>
                    </a:lnTo>
                    <a:lnTo>
                      <a:pt x="123" y="393"/>
                    </a:lnTo>
                    <a:lnTo>
                      <a:pt x="117" y="395"/>
                    </a:lnTo>
                    <a:lnTo>
                      <a:pt x="116" y="396"/>
                    </a:lnTo>
                    <a:lnTo>
                      <a:pt x="106" y="400"/>
                    </a:lnTo>
                    <a:lnTo>
                      <a:pt x="101" y="398"/>
                    </a:lnTo>
                    <a:lnTo>
                      <a:pt x="112" y="393"/>
                    </a:lnTo>
                    <a:lnTo>
                      <a:pt x="115" y="394"/>
                    </a:lnTo>
                    <a:lnTo>
                      <a:pt x="106" y="390"/>
                    </a:lnTo>
                    <a:lnTo>
                      <a:pt x="104" y="391"/>
                    </a:lnTo>
                    <a:lnTo>
                      <a:pt x="94" y="395"/>
                    </a:lnTo>
                    <a:lnTo>
                      <a:pt x="81" y="388"/>
                    </a:lnTo>
                    <a:lnTo>
                      <a:pt x="92" y="384"/>
                    </a:lnTo>
                    <a:lnTo>
                      <a:pt x="96" y="386"/>
                    </a:lnTo>
                    <a:lnTo>
                      <a:pt x="97" y="384"/>
                    </a:lnTo>
                    <a:lnTo>
                      <a:pt x="88" y="380"/>
                    </a:lnTo>
                    <a:lnTo>
                      <a:pt x="75" y="385"/>
                    </a:lnTo>
                    <a:lnTo>
                      <a:pt x="64" y="380"/>
                    </a:lnTo>
                    <a:lnTo>
                      <a:pt x="64" y="378"/>
                    </a:lnTo>
                    <a:lnTo>
                      <a:pt x="55" y="382"/>
                    </a:lnTo>
                    <a:lnTo>
                      <a:pt x="54" y="379"/>
                    </a:lnTo>
                    <a:lnTo>
                      <a:pt x="60" y="376"/>
                    </a:lnTo>
                    <a:lnTo>
                      <a:pt x="61" y="376"/>
                    </a:lnTo>
                    <a:lnTo>
                      <a:pt x="62" y="376"/>
                    </a:lnTo>
                    <a:lnTo>
                      <a:pt x="60" y="367"/>
                    </a:lnTo>
                    <a:lnTo>
                      <a:pt x="55" y="364"/>
                    </a:lnTo>
                    <a:lnTo>
                      <a:pt x="47" y="359"/>
                    </a:lnTo>
                    <a:lnTo>
                      <a:pt x="45" y="361"/>
                    </a:lnTo>
                    <a:lnTo>
                      <a:pt x="44" y="361"/>
                    </a:lnTo>
                    <a:lnTo>
                      <a:pt x="39" y="371"/>
                    </a:lnTo>
                    <a:lnTo>
                      <a:pt x="35" y="371"/>
                    </a:lnTo>
                    <a:lnTo>
                      <a:pt x="39" y="350"/>
                    </a:lnTo>
                    <a:lnTo>
                      <a:pt x="32" y="352"/>
                    </a:lnTo>
                    <a:lnTo>
                      <a:pt x="25" y="375"/>
                    </a:lnTo>
                    <a:lnTo>
                      <a:pt x="21" y="378"/>
                    </a:lnTo>
                    <a:lnTo>
                      <a:pt x="27" y="345"/>
                    </a:lnTo>
                    <a:lnTo>
                      <a:pt x="48" y="339"/>
                    </a:lnTo>
                    <a:lnTo>
                      <a:pt x="52" y="328"/>
                    </a:lnTo>
                    <a:lnTo>
                      <a:pt x="49" y="332"/>
                    </a:lnTo>
                    <a:lnTo>
                      <a:pt x="31" y="337"/>
                    </a:lnTo>
                    <a:lnTo>
                      <a:pt x="32" y="339"/>
                    </a:lnTo>
                    <a:lnTo>
                      <a:pt x="29" y="340"/>
                    </a:lnTo>
                    <a:lnTo>
                      <a:pt x="27" y="337"/>
                    </a:lnTo>
                    <a:lnTo>
                      <a:pt x="29" y="321"/>
                    </a:lnTo>
                    <a:lnTo>
                      <a:pt x="31" y="318"/>
                    </a:lnTo>
                    <a:lnTo>
                      <a:pt x="32" y="316"/>
                    </a:lnTo>
                    <a:lnTo>
                      <a:pt x="50" y="311"/>
                    </a:lnTo>
                    <a:lnTo>
                      <a:pt x="50" y="310"/>
                    </a:lnTo>
                    <a:lnTo>
                      <a:pt x="54" y="308"/>
                    </a:lnTo>
                    <a:lnTo>
                      <a:pt x="52" y="299"/>
                    </a:lnTo>
                    <a:lnTo>
                      <a:pt x="27" y="307"/>
                    </a:lnTo>
                    <a:lnTo>
                      <a:pt x="27" y="308"/>
                    </a:lnTo>
                    <a:lnTo>
                      <a:pt x="9" y="313"/>
                    </a:lnTo>
                    <a:lnTo>
                      <a:pt x="7" y="316"/>
                    </a:lnTo>
                    <a:lnTo>
                      <a:pt x="3" y="312"/>
                    </a:lnTo>
                    <a:lnTo>
                      <a:pt x="3" y="311"/>
                    </a:lnTo>
                    <a:lnTo>
                      <a:pt x="4" y="311"/>
                    </a:lnTo>
                    <a:lnTo>
                      <a:pt x="5" y="308"/>
                    </a:lnTo>
                    <a:lnTo>
                      <a:pt x="4" y="308"/>
                    </a:lnTo>
                    <a:lnTo>
                      <a:pt x="6" y="302"/>
                    </a:lnTo>
                    <a:lnTo>
                      <a:pt x="4" y="300"/>
                    </a:lnTo>
                    <a:lnTo>
                      <a:pt x="15" y="297"/>
                    </a:lnTo>
                    <a:lnTo>
                      <a:pt x="39" y="288"/>
                    </a:lnTo>
                    <a:lnTo>
                      <a:pt x="35" y="278"/>
                    </a:lnTo>
                    <a:lnTo>
                      <a:pt x="30" y="260"/>
                    </a:lnTo>
                    <a:lnTo>
                      <a:pt x="13" y="251"/>
                    </a:lnTo>
                    <a:lnTo>
                      <a:pt x="7" y="245"/>
                    </a:lnTo>
                    <a:lnTo>
                      <a:pt x="3" y="233"/>
                    </a:lnTo>
                    <a:lnTo>
                      <a:pt x="0" y="231"/>
                    </a:lnTo>
                    <a:lnTo>
                      <a:pt x="6" y="223"/>
                    </a:lnTo>
                    <a:lnTo>
                      <a:pt x="15" y="215"/>
                    </a:lnTo>
                    <a:lnTo>
                      <a:pt x="52" y="202"/>
                    </a:lnTo>
                    <a:lnTo>
                      <a:pt x="65" y="185"/>
                    </a:lnTo>
                    <a:lnTo>
                      <a:pt x="79" y="177"/>
                    </a:lnTo>
                    <a:lnTo>
                      <a:pt x="110" y="164"/>
                    </a:lnTo>
                    <a:lnTo>
                      <a:pt x="116" y="158"/>
                    </a:lnTo>
                    <a:lnTo>
                      <a:pt x="118" y="151"/>
                    </a:lnTo>
                    <a:lnTo>
                      <a:pt x="117" y="145"/>
                    </a:lnTo>
                    <a:lnTo>
                      <a:pt x="112" y="135"/>
                    </a:lnTo>
                    <a:lnTo>
                      <a:pt x="111" y="128"/>
                    </a:lnTo>
                    <a:lnTo>
                      <a:pt x="114" y="117"/>
                    </a:lnTo>
                    <a:lnTo>
                      <a:pt x="118" y="113"/>
                    </a:lnTo>
                    <a:lnTo>
                      <a:pt x="145" y="110"/>
                    </a:lnTo>
                    <a:lnTo>
                      <a:pt x="154" y="114"/>
                    </a:lnTo>
                    <a:lnTo>
                      <a:pt x="162" y="119"/>
                    </a:lnTo>
                    <a:lnTo>
                      <a:pt x="174" y="123"/>
                    </a:lnTo>
                    <a:lnTo>
                      <a:pt x="181" y="121"/>
                    </a:lnTo>
                    <a:lnTo>
                      <a:pt x="182" y="117"/>
                    </a:lnTo>
                    <a:lnTo>
                      <a:pt x="184" y="116"/>
                    </a:lnTo>
                    <a:lnTo>
                      <a:pt x="197" y="105"/>
                    </a:lnTo>
                    <a:lnTo>
                      <a:pt x="207" y="102"/>
                    </a:lnTo>
                    <a:lnTo>
                      <a:pt x="215" y="97"/>
                    </a:lnTo>
                    <a:lnTo>
                      <a:pt x="218" y="93"/>
                    </a:lnTo>
                    <a:lnTo>
                      <a:pt x="216" y="92"/>
                    </a:lnTo>
                    <a:lnTo>
                      <a:pt x="217" y="88"/>
                    </a:lnTo>
                    <a:lnTo>
                      <a:pt x="220" y="88"/>
                    </a:lnTo>
                    <a:lnTo>
                      <a:pt x="224" y="76"/>
                    </a:lnTo>
                    <a:lnTo>
                      <a:pt x="224" y="70"/>
                    </a:lnTo>
                    <a:lnTo>
                      <a:pt x="229" y="65"/>
                    </a:lnTo>
                    <a:lnTo>
                      <a:pt x="232" y="65"/>
                    </a:lnTo>
                    <a:lnTo>
                      <a:pt x="234" y="61"/>
                    </a:lnTo>
                    <a:lnTo>
                      <a:pt x="240" y="57"/>
                    </a:lnTo>
                    <a:lnTo>
                      <a:pt x="246" y="57"/>
                    </a:lnTo>
                    <a:lnTo>
                      <a:pt x="251" y="59"/>
                    </a:lnTo>
                    <a:lnTo>
                      <a:pt x="254" y="57"/>
                    </a:lnTo>
                    <a:lnTo>
                      <a:pt x="258" y="58"/>
                    </a:lnTo>
                    <a:lnTo>
                      <a:pt x="261" y="59"/>
                    </a:lnTo>
                    <a:lnTo>
                      <a:pt x="268" y="62"/>
                    </a:lnTo>
                    <a:lnTo>
                      <a:pt x="269" y="61"/>
                    </a:lnTo>
                    <a:lnTo>
                      <a:pt x="268" y="68"/>
                    </a:lnTo>
                    <a:lnTo>
                      <a:pt x="288" y="78"/>
                    </a:lnTo>
                    <a:lnTo>
                      <a:pt x="293" y="79"/>
                    </a:lnTo>
                    <a:lnTo>
                      <a:pt x="307" y="66"/>
                    </a:lnTo>
                    <a:lnTo>
                      <a:pt x="315" y="62"/>
                    </a:lnTo>
                    <a:lnTo>
                      <a:pt x="323" y="61"/>
                    </a:lnTo>
                    <a:lnTo>
                      <a:pt x="324" y="65"/>
                    </a:lnTo>
                    <a:lnTo>
                      <a:pt x="333" y="65"/>
                    </a:lnTo>
                    <a:lnTo>
                      <a:pt x="342" y="68"/>
                    </a:lnTo>
                    <a:lnTo>
                      <a:pt x="352" y="63"/>
                    </a:lnTo>
                    <a:lnTo>
                      <a:pt x="352" y="60"/>
                    </a:lnTo>
                    <a:lnTo>
                      <a:pt x="357" y="58"/>
                    </a:lnTo>
                    <a:lnTo>
                      <a:pt x="357" y="57"/>
                    </a:lnTo>
                    <a:lnTo>
                      <a:pt x="360" y="53"/>
                    </a:lnTo>
                    <a:lnTo>
                      <a:pt x="354" y="50"/>
                    </a:lnTo>
                    <a:lnTo>
                      <a:pt x="352" y="47"/>
                    </a:lnTo>
                    <a:lnTo>
                      <a:pt x="362" y="33"/>
                    </a:lnTo>
                    <a:lnTo>
                      <a:pt x="364" y="30"/>
                    </a:lnTo>
                    <a:lnTo>
                      <a:pt x="381" y="25"/>
                    </a:lnTo>
                    <a:lnTo>
                      <a:pt x="384" y="22"/>
                    </a:lnTo>
                    <a:lnTo>
                      <a:pt x="389" y="8"/>
                    </a:lnTo>
                    <a:lnTo>
                      <a:pt x="392" y="4"/>
                    </a:lnTo>
                    <a:lnTo>
                      <a:pt x="399" y="0"/>
                    </a:lnTo>
                    <a:lnTo>
                      <a:pt x="404" y="3"/>
                    </a:lnTo>
                    <a:lnTo>
                      <a:pt x="410" y="2"/>
                    </a:lnTo>
                    <a:lnTo>
                      <a:pt x="415" y="6"/>
                    </a:lnTo>
                    <a:lnTo>
                      <a:pt x="417" y="11"/>
                    </a:lnTo>
                    <a:lnTo>
                      <a:pt x="416" y="15"/>
                    </a:lnTo>
                    <a:lnTo>
                      <a:pt x="412" y="14"/>
                    </a:lnTo>
                    <a:lnTo>
                      <a:pt x="416" y="17"/>
                    </a:lnTo>
                    <a:lnTo>
                      <a:pt x="414" y="25"/>
                    </a:lnTo>
                    <a:lnTo>
                      <a:pt x="414" y="25"/>
                    </a:lnTo>
                    <a:lnTo>
                      <a:pt x="415" y="38"/>
                    </a:lnTo>
                    <a:lnTo>
                      <a:pt x="437" y="39"/>
                    </a:lnTo>
                    <a:lnTo>
                      <a:pt x="439" y="43"/>
                    </a:lnTo>
                    <a:lnTo>
                      <a:pt x="443" y="49"/>
                    </a:lnTo>
                    <a:lnTo>
                      <a:pt x="440" y="50"/>
                    </a:lnTo>
                    <a:lnTo>
                      <a:pt x="434" y="58"/>
                    </a:lnTo>
                    <a:lnTo>
                      <a:pt x="432" y="74"/>
                    </a:lnTo>
                    <a:lnTo>
                      <a:pt x="443" y="89"/>
                    </a:lnTo>
                    <a:lnTo>
                      <a:pt x="445" y="95"/>
                    </a:lnTo>
                    <a:lnTo>
                      <a:pt x="444" y="104"/>
                    </a:lnTo>
                    <a:lnTo>
                      <a:pt x="436" y="107"/>
                    </a:lnTo>
                    <a:lnTo>
                      <a:pt x="423" y="116"/>
                    </a:lnTo>
                    <a:lnTo>
                      <a:pt x="427" y="123"/>
                    </a:lnTo>
                    <a:lnTo>
                      <a:pt x="428" y="142"/>
                    </a:lnTo>
                    <a:lnTo>
                      <a:pt x="443" y="139"/>
                    </a:lnTo>
                    <a:lnTo>
                      <a:pt x="444" y="141"/>
                    </a:lnTo>
                    <a:lnTo>
                      <a:pt x="452" y="142"/>
                    </a:lnTo>
                    <a:lnTo>
                      <a:pt x="459" y="149"/>
                    </a:lnTo>
                    <a:lnTo>
                      <a:pt x="459" y="153"/>
                    </a:lnTo>
                    <a:lnTo>
                      <a:pt x="464" y="165"/>
                    </a:lnTo>
                    <a:lnTo>
                      <a:pt x="470" y="182"/>
                    </a:lnTo>
                    <a:lnTo>
                      <a:pt x="468" y="184"/>
                    </a:lnTo>
                    <a:lnTo>
                      <a:pt x="470" y="187"/>
                    </a:lnTo>
                    <a:lnTo>
                      <a:pt x="470" y="188"/>
                    </a:lnTo>
                    <a:lnTo>
                      <a:pt x="471" y="188"/>
                    </a:lnTo>
                    <a:lnTo>
                      <a:pt x="471" y="193"/>
                    </a:lnTo>
                    <a:lnTo>
                      <a:pt x="483" y="194"/>
                    </a:lnTo>
                    <a:lnTo>
                      <a:pt x="485" y="180"/>
                    </a:lnTo>
                    <a:lnTo>
                      <a:pt x="493" y="180"/>
                    </a:lnTo>
                    <a:lnTo>
                      <a:pt x="486" y="166"/>
                    </a:lnTo>
                    <a:lnTo>
                      <a:pt x="508" y="167"/>
                    </a:lnTo>
                    <a:lnTo>
                      <a:pt x="511" y="162"/>
                    </a:lnTo>
                    <a:lnTo>
                      <a:pt x="509" y="163"/>
                    </a:lnTo>
                    <a:lnTo>
                      <a:pt x="508" y="160"/>
                    </a:lnTo>
                    <a:lnTo>
                      <a:pt x="509" y="160"/>
                    </a:lnTo>
                    <a:lnTo>
                      <a:pt x="508" y="159"/>
                    </a:lnTo>
                    <a:lnTo>
                      <a:pt x="509" y="159"/>
                    </a:lnTo>
                    <a:lnTo>
                      <a:pt x="509" y="158"/>
                    </a:lnTo>
                    <a:lnTo>
                      <a:pt x="507" y="157"/>
                    </a:lnTo>
                    <a:lnTo>
                      <a:pt x="510" y="157"/>
                    </a:lnTo>
                    <a:lnTo>
                      <a:pt x="510" y="158"/>
                    </a:lnTo>
                    <a:lnTo>
                      <a:pt x="512" y="159"/>
                    </a:lnTo>
                    <a:lnTo>
                      <a:pt x="512" y="156"/>
                    </a:lnTo>
                    <a:lnTo>
                      <a:pt x="510" y="155"/>
                    </a:lnTo>
                    <a:lnTo>
                      <a:pt x="509" y="155"/>
                    </a:lnTo>
                    <a:lnTo>
                      <a:pt x="507" y="154"/>
                    </a:lnTo>
                    <a:lnTo>
                      <a:pt x="507" y="152"/>
                    </a:lnTo>
                    <a:lnTo>
                      <a:pt x="506" y="151"/>
                    </a:lnTo>
                    <a:lnTo>
                      <a:pt x="507" y="147"/>
                    </a:lnTo>
                    <a:lnTo>
                      <a:pt x="508" y="147"/>
                    </a:lnTo>
                    <a:lnTo>
                      <a:pt x="508" y="150"/>
                    </a:lnTo>
                    <a:lnTo>
                      <a:pt x="509" y="147"/>
                    </a:lnTo>
                    <a:lnTo>
                      <a:pt x="511" y="149"/>
                    </a:lnTo>
                    <a:lnTo>
                      <a:pt x="512" y="149"/>
                    </a:lnTo>
                    <a:close/>
                  </a:path>
                </a:pathLst>
              </a:custGeom>
              <a:noFill/>
              <a:ln w="793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8" name="Rectangle 139"/>
              <p:cNvSpPr>
                <a:spLocks noChangeArrowheads="1"/>
              </p:cNvSpPr>
              <p:nvPr/>
            </p:nvSpPr>
            <p:spPr bwMode="auto">
              <a:xfrm>
                <a:off x="4041776" y="4765675"/>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八尾市</a:t>
                </a:r>
                <a:endParaRPr kumimoji="0" lang="ja-JP" altLang="ja-JP">
                  <a:solidFill>
                    <a:prstClr val="black"/>
                  </a:solidFill>
                </a:endParaRPr>
              </a:p>
            </p:txBody>
          </p:sp>
          <p:sp>
            <p:nvSpPr>
              <p:cNvPr id="166" name="Rectangle 147"/>
              <p:cNvSpPr>
                <a:spLocks noChangeArrowheads="1"/>
              </p:cNvSpPr>
              <p:nvPr/>
            </p:nvSpPr>
            <p:spPr bwMode="auto">
              <a:xfrm>
                <a:off x="3500438" y="4551363"/>
                <a:ext cx="169863"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大阪市</a:t>
                </a:r>
                <a:endParaRPr kumimoji="0" lang="ja-JP" altLang="ja-JP">
                  <a:solidFill>
                    <a:prstClr val="black"/>
                  </a:solidFill>
                </a:endParaRPr>
              </a:p>
            </p:txBody>
          </p:sp>
          <p:sp>
            <p:nvSpPr>
              <p:cNvPr id="167" name="Freeform 148"/>
              <p:cNvSpPr>
                <a:spLocks/>
              </p:cNvSpPr>
              <p:nvPr/>
            </p:nvSpPr>
            <p:spPr bwMode="auto">
              <a:xfrm>
                <a:off x="4386263" y="3322638"/>
                <a:ext cx="330200" cy="192087"/>
              </a:xfrm>
              <a:custGeom>
                <a:avLst/>
                <a:gdLst>
                  <a:gd name="T0" fmla="*/ 0 w 208"/>
                  <a:gd name="T1" fmla="*/ 27 h 121"/>
                  <a:gd name="T2" fmla="*/ 36 w 208"/>
                  <a:gd name="T3" fmla="*/ 0 h 121"/>
                  <a:gd name="T4" fmla="*/ 75 w 208"/>
                  <a:gd name="T5" fmla="*/ 8 h 121"/>
                  <a:gd name="T6" fmla="*/ 97 w 208"/>
                  <a:gd name="T7" fmla="*/ 14 h 121"/>
                  <a:gd name="T8" fmla="*/ 120 w 208"/>
                  <a:gd name="T9" fmla="*/ 21 h 121"/>
                  <a:gd name="T10" fmla="*/ 142 w 208"/>
                  <a:gd name="T11" fmla="*/ 28 h 121"/>
                  <a:gd name="T12" fmla="*/ 159 w 208"/>
                  <a:gd name="T13" fmla="*/ 45 h 121"/>
                  <a:gd name="T14" fmla="*/ 166 w 208"/>
                  <a:gd name="T15" fmla="*/ 67 h 121"/>
                  <a:gd name="T16" fmla="*/ 172 w 208"/>
                  <a:gd name="T17" fmla="*/ 83 h 121"/>
                  <a:gd name="T18" fmla="*/ 191 w 208"/>
                  <a:gd name="T19" fmla="*/ 89 h 121"/>
                  <a:gd name="T20" fmla="*/ 204 w 208"/>
                  <a:gd name="T21" fmla="*/ 102 h 121"/>
                  <a:gd name="T22" fmla="*/ 208 w 208"/>
                  <a:gd name="T23" fmla="*/ 121 h 121"/>
                  <a:gd name="T24" fmla="*/ 172 w 208"/>
                  <a:gd name="T25" fmla="*/ 103 h 121"/>
                  <a:gd name="T26" fmla="*/ 154 w 208"/>
                  <a:gd name="T27" fmla="*/ 90 h 121"/>
                  <a:gd name="T28" fmla="*/ 137 w 208"/>
                  <a:gd name="T29" fmla="*/ 67 h 121"/>
                  <a:gd name="T30" fmla="*/ 114 w 208"/>
                  <a:gd name="T31" fmla="*/ 50 h 121"/>
                  <a:gd name="T32" fmla="*/ 73 w 208"/>
                  <a:gd name="T33" fmla="*/ 68 h 121"/>
                  <a:gd name="T34" fmla="*/ 51 w 208"/>
                  <a:gd name="T35" fmla="*/ 86 h 121"/>
                  <a:gd name="T36" fmla="*/ 23 w 208"/>
                  <a:gd name="T37" fmla="*/ 37 h 121"/>
                  <a:gd name="T38" fmla="*/ 0 w 208"/>
                  <a:gd name="T39"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21">
                    <a:moveTo>
                      <a:pt x="0" y="27"/>
                    </a:moveTo>
                    <a:lnTo>
                      <a:pt x="36" y="0"/>
                    </a:lnTo>
                    <a:lnTo>
                      <a:pt x="75" y="8"/>
                    </a:lnTo>
                    <a:lnTo>
                      <a:pt x="97" y="14"/>
                    </a:lnTo>
                    <a:lnTo>
                      <a:pt x="120" y="21"/>
                    </a:lnTo>
                    <a:lnTo>
                      <a:pt x="142" y="28"/>
                    </a:lnTo>
                    <a:lnTo>
                      <a:pt x="159" y="45"/>
                    </a:lnTo>
                    <a:lnTo>
                      <a:pt x="166" y="67"/>
                    </a:lnTo>
                    <a:lnTo>
                      <a:pt x="172" y="83"/>
                    </a:lnTo>
                    <a:lnTo>
                      <a:pt x="191" y="89"/>
                    </a:lnTo>
                    <a:lnTo>
                      <a:pt x="204" y="102"/>
                    </a:lnTo>
                    <a:lnTo>
                      <a:pt x="208" y="121"/>
                    </a:lnTo>
                    <a:lnTo>
                      <a:pt x="172" y="103"/>
                    </a:lnTo>
                    <a:lnTo>
                      <a:pt x="154" y="90"/>
                    </a:lnTo>
                    <a:lnTo>
                      <a:pt x="137" y="67"/>
                    </a:lnTo>
                    <a:lnTo>
                      <a:pt x="114" y="50"/>
                    </a:lnTo>
                    <a:lnTo>
                      <a:pt x="73" y="68"/>
                    </a:lnTo>
                    <a:lnTo>
                      <a:pt x="51" y="86"/>
                    </a:lnTo>
                    <a:lnTo>
                      <a:pt x="23" y="3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9" name="Freeform 150"/>
              <p:cNvSpPr>
                <a:spLocks/>
              </p:cNvSpPr>
              <p:nvPr/>
            </p:nvSpPr>
            <p:spPr bwMode="auto">
              <a:xfrm>
                <a:off x="4630738" y="3627438"/>
                <a:ext cx="403225" cy="506412"/>
              </a:xfrm>
              <a:custGeom>
                <a:avLst/>
                <a:gdLst>
                  <a:gd name="T0" fmla="*/ 0 w 254"/>
                  <a:gd name="T1" fmla="*/ 68 h 319"/>
                  <a:gd name="T2" fmla="*/ 18 w 254"/>
                  <a:gd name="T3" fmla="*/ 56 h 319"/>
                  <a:gd name="T4" fmla="*/ 25 w 254"/>
                  <a:gd name="T5" fmla="*/ 36 h 319"/>
                  <a:gd name="T6" fmla="*/ 47 w 254"/>
                  <a:gd name="T7" fmla="*/ 19 h 319"/>
                  <a:gd name="T8" fmla="*/ 61 w 254"/>
                  <a:gd name="T9" fmla="*/ 0 h 319"/>
                  <a:gd name="T10" fmla="*/ 97 w 254"/>
                  <a:gd name="T11" fmla="*/ 9 h 319"/>
                  <a:gd name="T12" fmla="*/ 112 w 254"/>
                  <a:gd name="T13" fmla="*/ 11 h 319"/>
                  <a:gd name="T14" fmla="*/ 139 w 254"/>
                  <a:gd name="T15" fmla="*/ 60 h 319"/>
                  <a:gd name="T16" fmla="*/ 202 w 254"/>
                  <a:gd name="T17" fmla="*/ 71 h 319"/>
                  <a:gd name="T18" fmla="*/ 232 w 254"/>
                  <a:gd name="T19" fmla="*/ 106 h 319"/>
                  <a:gd name="T20" fmla="*/ 254 w 254"/>
                  <a:gd name="T21" fmla="*/ 142 h 319"/>
                  <a:gd name="T22" fmla="*/ 249 w 254"/>
                  <a:gd name="T23" fmla="*/ 167 h 319"/>
                  <a:gd name="T24" fmla="*/ 254 w 254"/>
                  <a:gd name="T25" fmla="*/ 207 h 319"/>
                  <a:gd name="T26" fmla="*/ 240 w 254"/>
                  <a:gd name="T27" fmla="*/ 211 h 319"/>
                  <a:gd name="T28" fmla="*/ 227 w 254"/>
                  <a:gd name="T29" fmla="*/ 203 h 319"/>
                  <a:gd name="T30" fmla="*/ 198 w 254"/>
                  <a:gd name="T31" fmla="*/ 223 h 319"/>
                  <a:gd name="T32" fmla="*/ 192 w 254"/>
                  <a:gd name="T33" fmla="*/ 237 h 319"/>
                  <a:gd name="T34" fmla="*/ 146 w 254"/>
                  <a:gd name="T35" fmla="*/ 235 h 319"/>
                  <a:gd name="T36" fmla="*/ 115 w 254"/>
                  <a:gd name="T37" fmla="*/ 264 h 319"/>
                  <a:gd name="T38" fmla="*/ 130 w 254"/>
                  <a:gd name="T39" fmla="*/ 284 h 319"/>
                  <a:gd name="T40" fmla="*/ 129 w 254"/>
                  <a:gd name="T41" fmla="*/ 295 h 319"/>
                  <a:gd name="T42" fmla="*/ 101 w 254"/>
                  <a:gd name="T43" fmla="*/ 309 h 319"/>
                  <a:gd name="T44" fmla="*/ 60 w 254"/>
                  <a:gd name="T45" fmla="*/ 319 h 319"/>
                  <a:gd name="T46" fmla="*/ 38 w 254"/>
                  <a:gd name="T47" fmla="*/ 236 h 319"/>
                  <a:gd name="T48" fmla="*/ 53 w 254"/>
                  <a:gd name="T49" fmla="*/ 218 h 319"/>
                  <a:gd name="T50" fmla="*/ 67 w 254"/>
                  <a:gd name="T51" fmla="*/ 207 h 319"/>
                  <a:gd name="T52" fmla="*/ 83 w 254"/>
                  <a:gd name="T53" fmla="*/ 159 h 319"/>
                  <a:gd name="T54" fmla="*/ 60 w 254"/>
                  <a:gd name="T55" fmla="*/ 136 h 319"/>
                  <a:gd name="T56" fmla="*/ 41 w 254"/>
                  <a:gd name="T57" fmla="*/ 96 h 319"/>
                  <a:gd name="T58" fmla="*/ 20 w 254"/>
                  <a:gd name="T59" fmla="*/ 94 h 319"/>
                  <a:gd name="T60" fmla="*/ 0 w 254"/>
                  <a:gd name="T61" fmla="*/ 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4" h="319">
                    <a:moveTo>
                      <a:pt x="0" y="68"/>
                    </a:moveTo>
                    <a:lnTo>
                      <a:pt x="18" y="56"/>
                    </a:lnTo>
                    <a:lnTo>
                      <a:pt x="25" y="36"/>
                    </a:lnTo>
                    <a:lnTo>
                      <a:pt x="47" y="19"/>
                    </a:lnTo>
                    <a:lnTo>
                      <a:pt x="61" y="0"/>
                    </a:lnTo>
                    <a:lnTo>
                      <a:pt x="97" y="9"/>
                    </a:lnTo>
                    <a:lnTo>
                      <a:pt x="112" y="11"/>
                    </a:lnTo>
                    <a:lnTo>
                      <a:pt x="139" y="60"/>
                    </a:lnTo>
                    <a:lnTo>
                      <a:pt x="202" y="71"/>
                    </a:lnTo>
                    <a:lnTo>
                      <a:pt x="232" y="106"/>
                    </a:lnTo>
                    <a:lnTo>
                      <a:pt x="254" y="142"/>
                    </a:lnTo>
                    <a:lnTo>
                      <a:pt x="249" y="167"/>
                    </a:lnTo>
                    <a:lnTo>
                      <a:pt x="254" y="207"/>
                    </a:lnTo>
                    <a:lnTo>
                      <a:pt x="240" y="211"/>
                    </a:lnTo>
                    <a:lnTo>
                      <a:pt x="227" y="203"/>
                    </a:lnTo>
                    <a:lnTo>
                      <a:pt x="198" y="223"/>
                    </a:lnTo>
                    <a:lnTo>
                      <a:pt x="192" y="237"/>
                    </a:lnTo>
                    <a:lnTo>
                      <a:pt x="146" y="235"/>
                    </a:lnTo>
                    <a:lnTo>
                      <a:pt x="115" y="264"/>
                    </a:lnTo>
                    <a:lnTo>
                      <a:pt x="130" y="284"/>
                    </a:lnTo>
                    <a:lnTo>
                      <a:pt x="129" y="295"/>
                    </a:lnTo>
                    <a:lnTo>
                      <a:pt x="101" y="309"/>
                    </a:lnTo>
                    <a:lnTo>
                      <a:pt x="60" y="319"/>
                    </a:lnTo>
                    <a:lnTo>
                      <a:pt x="38" y="236"/>
                    </a:lnTo>
                    <a:lnTo>
                      <a:pt x="53" y="218"/>
                    </a:lnTo>
                    <a:lnTo>
                      <a:pt x="67" y="207"/>
                    </a:lnTo>
                    <a:lnTo>
                      <a:pt x="83" y="159"/>
                    </a:lnTo>
                    <a:lnTo>
                      <a:pt x="60" y="136"/>
                    </a:lnTo>
                    <a:lnTo>
                      <a:pt x="41" y="96"/>
                    </a:lnTo>
                    <a:lnTo>
                      <a:pt x="20" y="94"/>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 name="Freeform 160"/>
              <p:cNvSpPr>
                <a:spLocks/>
              </p:cNvSpPr>
              <p:nvPr/>
            </p:nvSpPr>
            <p:spPr bwMode="auto">
              <a:xfrm>
                <a:off x="4214813" y="3206750"/>
                <a:ext cx="249238" cy="333375"/>
              </a:xfrm>
              <a:custGeom>
                <a:avLst/>
                <a:gdLst>
                  <a:gd name="T0" fmla="*/ 119 w 157"/>
                  <a:gd name="T1" fmla="*/ 205 h 210"/>
                  <a:gd name="T2" fmla="*/ 102 w 157"/>
                  <a:gd name="T3" fmla="*/ 203 h 210"/>
                  <a:gd name="T4" fmla="*/ 97 w 157"/>
                  <a:gd name="T5" fmla="*/ 198 h 210"/>
                  <a:gd name="T6" fmla="*/ 91 w 157"/>
                  <a:gd name="T7" fmla="*/ 197 h 210"/>
                  <a:gd name="T8" fmla="*/ 84 w 157"/>
                  <a:gd name="T9" fmla="*/ 203 h 210"/>
                  <a:gd name="T10" fmla="*/ 78 w 157"/>
                  <a:gd name="T11" fmla="*/ 202 h 210"/>
                  <a:gd name="T12" fmla="*/ 80 w 157"/>
                  <a:gd name="T13" fmla="*/ 197 h 210"/>
                  <a:gd name="T14" fmla="*/ 71 w 157"/>
                  <a:gd name="T15" fmla="*/ 190 h 210"/>
                  <a:gd name="T16" fmla="*/ 55 w 157"/>
                  <a:gd name="T17" fmla="*/ 174 h 210"/>
                  <a:gd name="T18" fmla="*/ 50 w 157"/>
                  <a:gd name="T19" fmla="*/ 171 h 210"/>
                  <a:gd name="T20" fmla="*/ 50 w 157"/>
                  <a:gd name="T21" fmla="*/ 165 h 210"/>
                  <a:gd name="T22" fmla="*/ 53 w 157"/>
                  <a:gd name="T23" fmla="*/ 155 h 210"/>
                  <a:gd name="T24" fmla="*/ 36 w 157"/>
                  <a:gd name="T25" fmla="*/ 150 h 210"/>
                  <a:gd name="T26" fmla="*/ 39 w 157"/>
                  <a:gd name="T27" fmla="*/ 145 h 210"/>
                  <a:gd name="T28" fmla="*/ 23 w 157"/>
                  <a:gd name="T29" fmla="*/ 142 h 210"/>
                  <a:gd name="T30" fmla="*/ 18 w 157"/>
                  <a:gd name="T31" fmla="*/ 132 h 210"/>
                  <a:gd name="T32" fmla="*/ 16 w 157"/>
                  <a:gd name="T33" fmla="*/ 121 h 210"/>
                  <a:gd name="T34" fmla="*/ 15 w 157"/>
                  <a:gd name="T35" fmla="*/ 108 h 210"/>
                  <a:gd name="T36" fmla="*/ 24 w 157"/>
                  <a:gd name="T37" fmla="*/ 101 h 210"/>
                  <a:gd name="T38" fmla="*/ 24 w 157"/>
                  <a:gd name="T39" fmla="*/ 92 h 210"/>
                  <a:gd name="T40" fmla="*/ 23 w 157"/>
                  <a:gd name="T41" fmla="*/ 81 h 210"/>
                  <a:gd name="T42" fmla="*/ 15 w 157"/>
                  <a:gd name="T43" fmla="*/ 89 h 210"/>
                  <a:gd name="T44" fmla="*/ 5 w 157"/>
                  <a:gd name="T45" fmla="*/ 92 h 210"/>
                  <a:gd name="T46" fmla="*/ 7 w 157"/>
                  <a:gd name="T47" fmla="*/ 76 h 210"/>
                  <a:gd name="T48" fmla="*/ 3 w 157"/>
                  <a:gd name="T49" fmla="*/ 66 h 210"/>
                  <a:gd name="T50" fmla="*/ 3 w 157"/>
                  <a:gd name="T51" fmla="*/ 57 h 210"/>
                  <a:gd name="T52" fmla="*/ 5 w 157"/>
                  <a:gd name="T53" fmla="*/ 50 h 210"/>
                  <a:gd name="T54" fmla="*/ 13 w 157"/>
                  <a:gd name="T55" fmla="*/ 44 h 210"/>
                  <a:gd name="T56" fmla="*/ 10 w 157"/>
                  <a:gd name="T57" fmla="*/ 37 h 210"/>
                  <a:gd name="T58" fmla="*/ 3 w 157"/>
                  <a:gd name="T59" fmla="*/ 23 h 210"/>
                  <a:gd name="T60" fmla="*/ 0 w 157"/>
                  <a:gd name="T61" fmla="*/ 5 h 210"/>
                  <a:gd name="T62" fmla="*/ 7 w 157"/>
                  <a:gd name="T63" fmla="*/ 0 h 210"/>
                  <a:gd name="T64" fmla="*/ 18 w 157"/>
                  <a:gd name="T65" fmla="*/ 5 h 210"/>
                  <a:gd name="T66" fmla="*/ 25 w 157"/>
                  <a:gd name="T67" fmla="*/ 14 h 210"/>
                  <a:gd name="T68" fmla="*/ 34 w 157"/>
                  <a:gd name="T69" fmla="*/ 12 h 210"/>
                  <a:gd name="T70" fmla="*/ 42 w 157"/>
                  <a:gd name="T71" fmla="*/ 15 h 210"/>
                  <a:gd name="T72" fmla="*/ 47 w 157"/>
                  <a:gd name="T73" fmla="*/ 22 h 210"/>
                  <a:gd name="T74" fmla="*/ 61 w 157"/>
                  <a:gd name="T75" fmla="*/ 31 h 210"/>
                  <a:gd name="T76" fmla="*/ 65 w 157"/>
                  <a:gd name="T77" fmla="*/ 39 h 210"/>
                  <a:gd name="T78" fmla="*/ 66 w 157"/>
                  <a:gd name="T79" fmla="*/ 50 h 210"/>
                  <a:gd name="T80" fmla="*/ 72 w 157"/>
                  <a:gd name="T81" fmla="*/ 57 h 210"/>
                  <a:gd name="T82" fmla="*/ 71 w 157"/>
                  <a:gd name="T83" fmla="*/ 60 h 210"/>
                  <a:gd name="T84" fmla="*/ 58 w 157"/>
                  <a:gd name="T85" fmla="*/ 60 h 210"/>
                  <a:gd name="T86" fmla="*/ 59 w 157"/>
                  <a:gd name="T87" fmla="*/ 69 h 210"/>
                  <a:gd name="T88" fmla="*/ 59 w 157"/>
                  <a:gd name="T89" fmla="*/ 83 h 210"/>
                  <a:gd name="T90" fmla="*/ 69 w 157"/>
                  <a:gd name="T91" fmla="*/ 81 h 210"/>
                  <a:gd name="T92" fmla="*/ 82 w 157"/>
                  <a:gd name="T93" fmla="*/ 92 h 210"/>
                  <a:gd name="T94" fmla="*/ 95 w 157"/>
                  <a:gd name="T95" fmla="*/ 100 h 210"/>
                  <a:gd name="T96" fmla="*/ 100 w 157"/>
                  <a:gd name="T97" fmla="*/ 101 h 210"/>
                  <a:gd name="T98" fmla="*/ 102 w 157"/>
                  <a:gd name="T99" fmla="*/ 97 h 210"/>
                  <a:gd name="T100" fmla="*/ 103 w 157"/>
                  <a:gd name="T101" fmla="*/ 106 h 210"/>
                  <a:gd name="T102" fmla="*/ 108 w 157"/>
                  <a:gd name="T103" fmla="*/ 100 h 210"/>
                  <a:gd name="T104" fmla="*/ 117 w 157"/>
                  <a:gd name="T105" fmla="*/ 102 h 210"/>
                  <a:gd name="T106" fmla="*/ 131 w 157"/>
                  <a:gd name="T107" fmla="*/ 113 h 210"/>
                  <a:gd name="T108" fmla="*/ 137 w 157"/>
                  <a:gd name="T109" fmla="*/ 116 h 210"/>
                  <a:gd name="T110" fmla="*/ 139 w 157"/>
                  <a:gd name="T111" fmla="*/ 121 h 210"/>
                  <a:gd name="T112" fmla="*/ 141 w 157"/>
                  <a:gd name="T113" fmla="*/ 129 h 210"/>
                  <a:gd name="T114" fmla="*/ 157 w 157"/>
                  <a:gd name="T115" fmla="*/ 153 h 210"/>
                  <a:gd name="T116" fmla="*/ 151 w 157"/>
                  <a:gd name="T117" fmla="*/ 173 h 210"/>
                  <a:gd name="T118" fmla="*/ 129 w 157"/>
                  <a:gd name="T11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210">
                    <a:moveTo>
                      <a:pt x="129" y="210"/>
                    </a:moveTo>
                    <a:lnTo>
                      <a:pt x="119" y="205"/>
                    </a:lnTo>
                    <a:lnTo>
                      <a:pt x="106" y="201"/>
                    </a:lnTo>
                    <a:lnTo>
                      <a:pt x="102" y="203"/>
                    </a:lnTo>
                    <a:lnTo>
                      <a:pt x="100" y="198"/>
                    </a:lnTo>
                    <a:lnTo>
                      <a:pt x="97" y="198"/>
                    </a:lnTo>
                    <a:lnTo>
                      <a:pt x="95" y="194"/>
                    </a:lnTo>
                    <a:lnTo>
                      <a:pt x="91" y="197"/>
                    </a:lnTo>
                    <a:lnTo>
                      <a:pt x="88" y="198"/>
                    </a:lnTo>
                    <a:lnTo>
                      <a:pt x="84" y="203"/>
                    </a:lnTo>
                    <a:lnTo>
                      <a:pt x="83" y="202"/>
                    </a:lnTo>
                    <a:lnTo>
                      <a:pt x="78" y="202"/>
                    </a:lnTo>
                    <a:lnTo>
                      <a:pt x="77" y="200"/>
                    </a:lnTo>
                    <a:lnTo>
                      <a:pt x="80" y="197"/>
                    </a:lnTo>
                    <a:lnTo>
                      <a:pt x="79" y="193"/>
                    </a:lnTo>
                    <a:lnTo>
                      <a:pt x="71" y="190"/>
                    </a:lnTo>
                    <a:lnTo>
                      <a:pt x="64" y="175"/>
                    </a:lnTo>
                    <a:lnTo>
                      <a:pt x="55" y="174"/>
                    </a:lnTo>
                    <a:lnTo>
                      <a:pt x="53" y="172"/>
                    </a:lnTo>
                    <a:lnTo>
                      <a:pt x="50" y="171"/>
                    </a:lnTo>
                    <a:lnTo>
                      <a:pt x="49" y="168"/>
                    </a:lnTo>
                    <a:lnTo>
                      <a:pt x="50" y="165"/>
                    </a:lnTo>
                    <a:lnTo>
                      <a:pt x="49" y="160"/>
                    </a:lnTo>
                    <a:lnTo>
                      <a:pt x="53" y="155"/>
                    </a:lnTo>
                    <a:lnTo>
                      <a:pt x="48" y="155"/>
                    </a:lnTo>
                    <a:lnTo>
                      <a:pt x="36" y="150"/>
                    </a:lnTo>
                    <a:lnTo>
                      <a:pt x="39" y="148"/>
                    </a:lnTo>
                    <a:lnTo>
                      <a:pt x="39" y="145"/>
                    </a:lnTo>
                    <a:lnTo>
                      <a:pt x="32" y="141"/>
                    </a:lnTo>
                    <a:lnTo>
                      <a:pt x="23" y="142"/>
                    </a:lnTo>
                    <a:lnTo>
                      <a:pt x="20" y="139"/>
                    </a:lnTo>
                    <a:lnTo>
                      <a:pt x="18" y="132"/>
                    </a:lnTo>
                    <a:lnTo>
                      <a:pt x="19" y="126"/>
                    </a:lnTo>
                    <a:lnTo>
                      <a:pt x="16" y="121"/>
                    </a:lnTo>
                    <a:lnTo>
                      <a:pt x="19" y="115"/>
                    </a:lnTo>
                    <a:lnTo>
                      <a:pt x="15" y="108"/>
                    </a:lnTo>
                    <a:lnTo>
                      <a:pt x="20" y="105"/>
                    </a:lnTo>
                    <a:lnTo>
                      <a:pt x="24" y="101"/>
                    </a:lnTo>
                    <a:lnTo>
                      <a:pt x="22" y="94"/>
                    </a:lnTo>
                    <a:lnTo>
                      <a:pt x="24" y="92"/>
                    </a:lnTo>
                    <a:lnTo>
                      <a:pt x="24" y="81"/>
                    </a:lnTo>
                    <a:lnTo>
                      <a:pt x="23" y="81"/>
                    </a:lnTo>
                    <a:lnTo>
                      <a:pt x="17" y="85"/>
                    </a:lnTo>
                    <a:lnTo>
                      <a:pt x="15" y="89"/>
                    </a:lnTo>
                    <a:lnTo>
                      <a:pt x="10" y="92"/>
                    </a:lnTo>
                    <a:lnTo>
                      <a:pt x="5" y="92"/>
                    </a:lnTo>
                    <a:lnTo>
                      <a:pt x="5" y="88"/>
                    </a:lnTo>
                    <a:lnTo>
                      <a:pt x="7" y="76"/>
                    </a:lnTo>
                    <a:lnTo>
                      <a:pt x="7" y="69"/>
                    </a:lnTo>
                    <a:lnTo>
                      <a:pt x="3" y="66"/>
                    </a:lnTo>
                    <a:lnTo>
                      <a:pt x="4" y="62"/>
                    </a:lnTo>
                    <a:lnTo>
                      <a:pt x="3" y="57"/>
                    </a:lnTo>
                    <a:lnTo>
                      <a:pt x="5" y="54"/>
                    </a:lnTo>
                    <a:lnTo>
                      <a:pt x="5" y="50"/>
                    </a:lnTo>
                    <a:lnTo>
                      <a:pt x="8" y="46"/>
                    </a:lnTo>
                    <a:lnTo>
                      <a:pt x="13" y="44"/>
                    </a:lnTo>
                    <a:lnTo>
                      <a:pt x="13" y="37"/>
                    </a:lnTo>
                    <a:lnTo>
                      <a:pt x="10" y="37"/>
                    </a:lnTo>
                    <a:lnTo>
                      <a:pt x="1" y="29"/>
                    </a:lnTo>
                    <a:lnTo>
                      <a:pt x="3" y="23"/>
                    </a:lnTo>
                    <a:lnTo>
                      <a:pt x="3" y="10"/>
                    </a:lnTo>
                    <a:lnTo>
                      <a:pt x="0" y="5"/>
                    </a:lnTo>
                    <a:lnTo>
                      <a:pt x="3" y="0"/>
                    </a:lnTo>
                    <a:lnTo>
                      <a:pt x="7" y="0"/>
                    </a:lnTo>
                    <a:lnTo>
                      <a:pt x="13" y="2"/>
                    </a:lnTo>
                    <a:lnTo>
                      <a:pt x="18" y="5"/>
                    </a:lnTo>
                    <a:lnTo>
                      <a:pt x="18" y="9"/>
                    </a:lnTo>
                    <a:lnTo>
                      <a:pt x="25" y="14"/>
                    </a:lnTo>
                    <a:lnTo>
                      <a:pt x="29" y="10"/>
                    </a:lnTo>
                    <a:lnTo>
                      <a:pt x="34" y="12"/>
                    </a:lnTo>
                    <a:lnTo>
                      <a:pt x="37" y="15"/>
                    </a:lnTo>
                    <a:lnTo>
                      <a:pt x="42" y="15"/>
                    </a:lnTo>
                    <a:lnTo>
                      <a:pt x="44" y="18"/>
                    </a:lnTo>
                    <a:lnTo>
                      <a:pt x="47" y="22"/>
                    </a:lnTo>
                    <a:lnTo>
                      <a:pt x="53" y="28"/>
                    </a:lnTo>
                    <a:lnTo>
                      <a:pt x="61" y="31"/>
                    </a:lnTo>
                    <a:lnTo>
                      <a:pt x="62" y="35"/>
                    </a:lnTo>
                    <a:lnTo>
                      <a:pt x="65" y="39"/>
                    </a:lnTo>
                    <a:lnTo>
                      <a:pt x="64" y="44"/>
                    </a:lnTo>
                    <a:lnTo>
                      <a:pt x="66" y="50"/>
                    </a:lnTo>
                    <a:lnTo>
                      <a:pt x="68" y="54"/>
                    </a:lnTo>
                    <a:lnTo>
                      <a:pt x="72" y="57"/>
                    </a:lnTo>
                    <a:lnTo>
                      <a:pt x="74" y="62"/>
                    </a:lnTo>
                    <a:lnTo>
                      <a:pt x="71" y="60"/>
                    </a:lnTo>
                    <a:lnTo>
                      <a:pt x="59" y="60"/>
                    </a:lnTo>
                    <a:lnTo>
                      <a:pt x="58" y="60"/>
                    </a:lnTo>
                    <a:lnTo>
                      <a:pt x="60" y="66"/>
                    </a:lnTo>
                    <a:lnTo>
                      <a:pt x="59" y="69"/>
                    </a:lnTo>
                    <a:lnTo>
                      <a:pt x="58" y="77"/>
                    </a:lnTo>
                    <a:lnTo>
                      <a:pt x="59" y="83"/>
                    </a:lnTo>
                    <a:lnTo>
                      <a:pt x="65" y="83"/>
                    </a:lnTo>
                    <a:lnTo>
                      <a:pt x="69" y="81"/>
                    </a:lnTo>
                    <a:lnTo>
                      <a:pt x="74" y="83"/>
                    </a:lnTo>
                    <a:lnTo>
                      <a:pt x="82" y="92"/>
                    </a:lnTo>
                    <a:lnTo>
                      <a:pt x="87" y="93"/>
                    </a:lnTo>
                    <a:lnTo>
                      <a:pt x="95" y="100"/>
                    </a:lnTo>
                    <a:lnTo>
                      <a:pt x="99" y="102"/>
                    </a:lnTo>
                    <a:lnTo>
                      <a:pt x="100" y="101"/>
                    </a:lnTo>
                    <a:lnTo>
                      <a:pt x="100" y="97"/>
                    </a:lnTo>
                    <a:lnTo>
                      <a:pt x="102" y="97"/>
                    </a:lnTo>
                    <a:lnTo>
                      <a:pt x="104" y="100"/>
                    </a:lnTo>
                    <a:lnTo>
                      <a:pt x="103" y="106"/>
                    </a:lnTo>
                    <a:lnTo>
                      <a:pt x="104" y="108"/>
                    </a:lnTo>
                    <a:lnTo>
                      <a:pt x="108" y="100"/>
                    </a:lnTo>
                    <a:lnTo>
                      <a:pt x="112" y="100"/>
                    </a:lnTo>
                    <a:lnTo>
                      <a:pt x="117" y="102"/>
                    </a:lnTo>
                    <a:lnTo>
                      <a:pt x="128" y="108"/>
                    </a:lnTo>
                    <a:lnTo>
                      <a:pt x="131" y="113"/>
                    </a:lnTo>
                    <a:lnTo>
                      <a:pt x="134" y="114"/>
                    </a:lnTo>
                    <a:lnTo>
                      <a:pt x="137" y="116"/>
                    </a:lnTo>
                    <a:lnTo>
                      <a:pt x="137" y="118"/>
                    </a:lnTo>
                    <a:lnTo>
                      <a:pt x="139" y="121"/>
                    </a:lnTo>
                    <a:lnTo>
                      <a:pt x="136" y="130"/>
                    </a:lnTo>
                    <a:lnTo>
                      <a:pt x="141" y="129"/>
                    </a:lnTo>
                    <a:lnTo>
                      <a:pt x="149" y="147"/>
                    </a:lnTo>
                    <a:lnTo>
                      <a:pt x="157" y="153"/>
                    </a:lnTo>
                    <a:lnTo>
                      <a:pt x="154" y="160"/>
                    </a:lnTo>
                    <a:lnTo>
                      <a:pt x="151" y="173"/>
                    </a:lnTo>
                    <a:lnTo>
                      <a:pt x="141" y="194"/>
                    </a:lnTo>
                    <a:lnTo>
                      <a:pt x="129"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 name="Freeform 161"/>
              <p:cNvSpPr>
                <a:spLocks/>
              </p:cNvSpPr>
              <p:nvPr/>
            </p:nvSpPr>
            <p:spPr bwMode="auto">
              <a:xfrm>
                <a:off x="4214813" y="3206750"/>
                <a:ext cx="249238" cy="333375"/>
              </a:xfrm>
              <a:custGeom>
                <a:avLst/>
                <a:gdLst>
                  <a:gd name="T0" fmla="*/ 119 w 157"/>
                  <a:gd name="T1" fmla="*/ 205 h 210"/>
                  <a:gd name="T2" fmla="*/ 102 w 157"/>
                  <a:gd name="T3" fmla="*/ 203 h 210"/>
                  <a:gd name="T4" fmla="*/ 97 w 157"/>
                  <a:gd name="T5" fmla="*/ 198 h 210"/>
                  <a:gd name="T6" fmla="*/ 91 w 157"/>
                  <a:gd name="T7" fmla="*/ 197 h 210"/>
                  <a:gd name="T8" fmla="*/ 84 w 157"/>
                  <a:gd name="T9" fmla="*/ 203 h 210"/>
                  <a:gd name="T10" fmla="*/ 78 w 157"/>
                  <a:gd name="T11" fmla="*/ 202 h 210"/>
                  <a:gd name="T12" fmla="*/ 80 w 157"/>
                  <a:gd name="T13" fmla="*/ 197 h 210"/>
                  <a:gd name="T14" fmla="*/ 71 w 157"/>
                  <a:gd name="T15" fmla="*/ 190 h 210"/>
                  <a:gd name="T16" fmla="*/ 55 w 157"/>
                  <a:gd name="T17" fmla="*/ 174 h 210"/>
                  <a:gd name="T18" fmla="*/ 50 w 157"/>
                  <a:gd name="T19" fmla="*/ 171 h 210"/>
                  <a:gd name="T20" fmla="*/ 50 w 157"/>
                  <a:gd name="T21" fmla="*/ 165 h 210"/>
                  <a:gd name="T22" fmla="*/ 53 w 157"/>
                  <a:gd name="T23" fmla="*/ 155 h 210"/>
                  <a:gd name="T24" fmla="*/ 36 w 157"/>
                  <a:gd name="T25" fmla="*/ 150 h 210"/>
                  <a:gd name="T26" fmla="*/ 39 w 157"/>
                  <a:gd name="T27" fmla="*/ 145 h 210"/>
                  <a:gd name="T28" fmla="*/ 23 w 157"/>
                  <a:gd name="T29" fmla="*/ 142 h 210"/>
                  <a:gd name="T30" fmla="*/ 18 w 157"/>
                  <a:gd name="T31" fmla="*/ 132 h 210"/>
                  <a:gd name="T32" fmla="*/ 16 w 157"/>
                  <a:gd name="T33" fmla="*/ 121 h 210"/>
                  <a:gd name="T34" fmla="*/ 15 w 157"/>
                  <a:gd name="T35" fmla="*/ 108 h 210"/>
                  <a:gd name="T36" fmla="*/ 24 w 157"/>
                  <a:gd name="T37" fmla="*/ 101 h 210"/>
                  <a:gd name="T38" fmla="*/ 24 w 157"/>
                  <a:gd name="T39" fmla="*/ 92 h 210"/>
                  <a:gd name="T40" fmla="*/ 23 w 157"/>
                  <a:gd name="T41" fmla="*/ 81 h 210"/>
                  <a:gd name="T42" fmla="*/ 15 w 157"/>
                  <a:gd name="T43" fmla="*/ 89 h 210"/>
                  <a:gd name="T44" fmla="*/ 5 w 157"/>
                  <a:gd name="T45" fmla="*/ 92 h 210"/>
                  <a:gd name="T46" fmla="*/ 7 w 157"/>
                  <a:gd name="T47" fmla="*/ 76 h 210"/>
                  <a:gd name="T48" fmla="*/ 3 w 157"/>
                  <a:gd name="T49" fmla="*/ 66 h 210"/>
                  <a:gd name="T50" fmla="*/ 3 w 157"/>
                  <a:gd name="T51" fmla="*/ 57 h 210"/>
                  <a:gd name="T52" fmla="*/ 5 w 157"/>
                  <a:gd name="T53" fmla="*/ 50 h 210"/>
                  <a:gd name="T54" fmla="*/ 13 w 157"/>
                  <a:gd name="T55" fmla="*/ 44 h 210"/>
                  <a:gd name="T56" fmla="*/ 10 w 157"/>
                  <a:gd name="T57" fmla="*/ 37 h 210"/>
                  <a:gd name="T58" fmla="*/ 3 w 157"/>
                  <a:gd name="T59" fmla="*/ 23 h 210"/>
                  <a:gd name="T60" fmla="*/ 0 w 157"/>
                  <a:gd name="T61" fmla="*/ 5 h 210"/>
                  <a:gd name="T62" fmla="*/ 7 w 157"/>
                  <a:gd name="T63" fmla="*/ 0 h 210"/>
                  <a:gd name="T64" fmla="*/ 18 w 157"/>
                  <a:gd name="T65" fmla="*/ 5 h 210"/>
                  <a:gd name="T66" fmla="*/ 25 w 157"/>
                  <a:gd name="T67" fmla="*/ 14 h 210"/>
                  <a:gd name="T68" fmla="*/ 34 w 157"/>
                  <a:gd name="T69" fmla="*/ 12 h 210"/>
                  <a:gd name="T70" fmla="*/ 42 w 157"/>
                  <a:gd name="T71" fmla="*/ 15 h 210"/>
                  <a:gd name="T72" fmla="*/ 47 w 157"/>
                  <a:gd name="T73" fmla="*/ 22 h 210"/>
                  <a:gd name="T74" fmla="*/ 61 w 157"/>
                  <a:gd name="T75" fmla="*/ 31 h 210"/>
                  <a:gd name="T76" fmla="*/ 65 w 157"/>
                  <a:gd name="T77" fmla="*/ 39 h 210"/>
                  <a:gd name="T78" fmla="*/ 66 w 157"/>
                  <a:gd name="T79" fmla="*/ 50 h 210"/>
                  <a:gd name="T80" fmla="*/ 72 w 157"/>
                  <a:gd name="T81" fmla="*/ 57 h 210"/>
                  <a:gd name="T82" fmla="*/ 71 w 157"/>
                  <a:gd name="T83" fmla="*/ 60 h 210"/>
                  <a:gd name="T84" fmla="*/ 58 w 157"/>
                  <a:gd name="T85" fmla="*/ 60 h 210"/>
                  <a:gd name="T86" fmla="*/ 59 w 157"/>
                  <a:gd name="T87" fmla="*/ 69 h 210"/>
                  <a:gd name="T88" fmla="*/ 59 w 157"/>
                  <a:gd name="T89" fmla="*/ 83 h 210"/>
                  <a:gd name="T90" fmla="*/ 69 w 157"/>
                  <a:gd name="T91" fmla="*/ 81 h 210"/>
                  <a:gd name="T92" fmla="*/ 82 w 157"/>
                  <a:gd name="T93" fmla="*/ 92 h 210"/>
                  <a:gd name="T94" fmla="*/ 95 w 157"/>
                  <a:gd name="T95" fmla="*/ 100 h 210"/>
                  <a:gd name="T96" fmla="*/ 100 w 157"/>
                  <a:gd name="T97" fmla="*/ 101 h 210"/>
                  <a:gd name="T98" fmla="*/ 102 w 157"/>
                  <a:gd name="T99" fmla="*/ 97 h 210"/>
                  <a:gd name="T100" fmla="*/ 103 w 157"/>
                  <a:gd name="T101" fmla="*/ 106 h 210"/>
                  <a:gd name="T102" fmla="*/ 108 w 157"/>
                  <a:gd name="T103" fmla="*/ 100 h 210"/>
                  <a:gd name="T104" fmla="*/ 117 w 157"/>
                  <a:gd name="T105" fmla="*/ 102 h 210"/>
                  <a:gd name="T106" fmla="*/ 131 w 157"/>
                  <a:gd name="T107" fmla="*/ 113 h 210"/>
                  <a:gd name="T108" fmla="*/ 137 w 157"/>
                  <a:gd name="T109" fmla="*/ 116 h 210"/>
                  <a:gd name="T110" fmla="*/ 139 w 157"/>
                  <a:gd name="T111" fmla="*/ 121 h 210"/>
                  <a:gd name="T112" fmla="*/ 141 w 157"/>
                  <a:gd name="T113" fmla="*/ 129 h 210"/>
                  <a:gd name="T114" fmla="*/ 157 w 157"/>
                  <a:gd name="T115" fmla="*/ 153 h 210"/>
                  <a:gd name="T116" fmla="*/ 151 w 157"/>
                  <a:gd name="T117" fmla="*/ 173 h 210"/>
                  <a:gd name="T118" fmla="*/ 129 w 157"/>
                  <a:gd name="T11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210">
                    <a:moveTo>
                      <a:pt x="129" y="210"/>
                    </a:moveTo>
                    <a:lnTo>
                      <a:pt x="119" y="205"/>
                    </a:lnTo>
                    <a:lnTo>
                      <a:pt x="106" y="201"/>
                    </a:lnTo>
                    <a:lnTo>
                      <a:pt x="102" y="203"/>
                    </a:lnTo>
                    <a:lnTo>
                      <a:pt x="100" y="198"/>
                    </a:lnTo>
                    <a:lnTo>
                      <a:pt x="97" y="198"/>
                    </a:lnTo>
                    <a:lnTo>
                      <a:pt x="95" y="194"/>
                    </a:lnTo>
                    <a:lnTo>
                      <a:pt x="91" y="197"/>
                    </a:lnTo>
                    <a:lnTo>
                      <a:pt x="88" y="198"/>
                    </a:lnTo>
                    <a:lnTo>
                      <a:pt x="84" y="203"/>
                    </a:lnTo>
                    <a:lnTo>
                      <a:pt x="83" y="202"/>
                    </a:lnTo>
                    <a:lnTo>
                      <a:pt x="78" y="202"/>
                    </a:lnTo>
                    <a:lnTo>
                      <a:pt x="77" y="200"/>
                    </a:lnTo>
                    <a:lnTo>
                      <a:pt x="80" y="197"/>
                    </a:lnTo>
                    <a:lnTo>
                      <a:pt x="79" y="193"/>
                    </a:lnTo>
                    <a:lnTo>
                      <a:pt x="71" y="190"/>
                    </a:lnTo>
                    <a:lnTo>
                      <a:pt x="64" y="175"/>
                    </a:lnTo>
                    <a:lnTo>
                      <a:pt x="55" y="174"/>
                    </a:lnTo>
                    <a:lnTo>
                      <a:pt x="53" y="172"/>
                    </a:lnTo>
                    <a:lnTo>
                      <a:pt x="50" y="171"/>
                    </a:lnTo>
                    <a:lnTo>
                      <a:pt x="49" y="168"/>
                    </a:lnTo>
                    <a:lnTo>
                      <a:pt x="50" y="165"/>
                    </a:lnTo>
                    <a:lnTo>
                      <a:pt x="49" y="160"/>
                    </a:lnTo>
                    <a:lnTo>
                      <a:pt x="53" y="155"/>
                    </a:lnTo>
                    <a:lnTo>
                      <a:pt x="48" y="155"/>
                    </a:lnTo>
                    <a:lnTo>
                      <a:pt x="36" y="150"/>
                    </a:lnTo>
                    <a:lnTo>
                      <a:pt x="39" y="148"/>
                    </a:lnTo>
                    <a:lnTo>
                      <a:pt x="39" y="145"/>
                    </a:lnTo>
                    <a:lnTo>
                      <a:pt x="32" y="141"/>
                    </a:lnTo>
                    <a:lnTo>
                      <a:pt x="23" y="142"/>
                    </a:lnTo>
                    <a:lnTo>
                      <a:pt x="20" y="139"/>
                    </a:lnTo>
                    <a:lnTo>
                      <a:pt x="18" y="132"/>
                    </a:lnTo>
                    <a:lnTo>
                      <a:pt x="19" y="126"/>
                    </a:lnTo>
                    <a:lnTo>
                      <a:pt x="16" y="121"/>
                    </a:lnTo>
                    <a:lnTo>
                      <a:pt x="19" y="115"/>
                    </a:lnTo>
                    <a:lnTo>
                      <a:pt x="15" y="108"/>
                    </a:lnTo>
                    <a:lnTo>
                      <a:pt x="20" y="105"/>
                    </a:lnTo>
                    <a:lnTo>
                      <a:pt x="24" y="101"/>
                    </a:lnTo>
                    <a:lnTo>
                      <a:pt x="22" y="94"/>
                    </a:lnTo>
                    <a:lnTo>
                      <a:pt x="24" y="92"/>
                    </a:lnTo>
                    <a:lnTo>
                      <a:pt x="24" y="81"/>
                    </a:lnTo>
                    <a:lnTo>
                      <a:pt x="23" y="81"/>
                    </a:lnTo>
                    <a:lnTo>
                      <a:pt x="17" y="85"/>
                    </a:lnTo>
                    <a:lnTo>
                      <a:pt x="15" y="89"/>
                    </a:lnTo>
                    <a:lnTo>
                      <a:pt x="10" y="92"/>
                    </a:lnTo>
                    <a:lnTo>
                      <a:pt x="5" y="92"/>
                    </a:lnTo>
                    <a:lnTo>
                      <a:pt x="5" y="88"/>
                    </a:lnTo>
                    <a:lnTo>
                      <a:pt x="7" y="76"/>
                    </a:lnTo>
                    <a:lnTo>
                      <a:pt x="7" y="69"/>
                    </a:lnTo>
                    <a:lnTo>
                      <a:pt x="3" y="66"/>
                    </a:lnTo>
                    <a:lnTo>
                      <a:pt x="4" y="62"/>
                    </a:lnTo>
                    <a:lnTo>
                      <a:pt x="3" y="57"/>
                    </a:lnTo>
                    <a:lnTo>
                      <a:pt x="5" y="54"/>
                    </a:lnTo>
                    <a:lnTo>
                      <a:pt x="5" y="50"/>
                    </a:lnTo>
                    <a:lnTo>
                      <a:pt x="8" y="46"/>
                    </a:lnTo>
                    <a:lnTo>
                      <a:pt x="13" y="44"/>
                    </a:lnTo>
                    <a:lnTo>
                      <a:pt x="13" y="37"/>
                    </a:lnTo>
                    <a:lnTo>
                      <a:pt x="10" y="37"/>
                    </a:lnTo>
                    <a:lnTo>
                      <a:pt x="1" y="29"/>
                    </a:lnTo>
                    <a:lnTo>
                      <a:pt x="3" y="23"/>
                    </a:lnTo>
                    <a:lnTo>
                      <a:pt x="3" y="10"/>
                    </a:lnTo>
                    <a:lnTo>
                      <a:pt x="0" y="5"/>
                    </a:lnTo>
                    <a:lnTo>
                      <a:pt x="3" y="0"/>
                    </a:lnTo>
                    <a:lnTo>
                      <a:pt x="7" y="0"/>
                    </a:lnTo>
                    <a:lnTo>
                      <a:pt x="13" y="2"/>
                    </a:lnTo>
                    <a:lnTo>
                      <a:pt x="18" y="5"/>
                    </a:lnTo>
                    <a:lnTo>
                      <a:pt x="18" y="9"/>
                    </a:lnTo>
                    <a:lnTo>
                      <a:pt x="25" y="14"/>
                    </a:lnTo>
                    <a:lnTo>
                      <a:pt x="29" y="10"/>
                    </a:lnTo>
                    <a:lnTo>
                      <a:pt x="34" y="12"/>
                    </a:lnTo>
                    <a:lnTo>
                      <a:pt x="37" y="15"/>
                    </a:lnTo>
                    <a:lnTo>
                      <a:pt x="42" y="15"/>
                    </a:lnTo>
                    <a:lnTo>
                      <a:pt x="44" y="18"/>
                    </a:lnTo>
                    <a:lnTo>
                      <a:pt x="47" y="22"/>
                    </a:lnTo>
                    <a:lnTo>
                      <a:pt x="53" y="28"/>
                    </a:lnTo>
                    <a:lnTo>
                      <a:pt x="61" y="31"/>
                    </a:lnTo>
                    <a:lnTo>
                      <a:pt x="62" y="35"/>
                    </a:lnTo>
                    <a:lnTo>
                      <a:pt x="65" y="39"/>
                    </a:lnTo>
                    <a:lnTo>
                      <a:pt x="64" y="44"/>
                    </a:lnTo>
                    <a:lnTo>
                      <a:pt x="66" y="50"/>
                    </a:lnTo>
                    <a:lnTo>
                      <a:pt x="68" y="54"/>
                    </a:lnTo>
                    <a:lnTo>
                      <a:pt x="72" y="57"/>
                    </a:lnTo>
                    <a:lnTo>
                      <a:pt x="74" y="62"/>
                    </a:lnTo>
                    <a:lnTo>
                      <a:pt x="71" y="60"/>
                    </a:lnTo>
                    <a:lnTo>
                      <a:pt x="59" y="60"/>
                    </a:lnTo>
                    <a:lnTo>
                      <a:pt x="58" y="60"/>
                    </a:lnTo>
                    <a:lnTo>
                      <a:pt x="60" y="66"/>
                    </a:lnTo>
                    <a:lnTo>
                      <a:pt x="59" y="69"/>
                    </a:lnTo>
                    <a:lnTo>
                      <a:pt x="58" y="77"/>
                    </a:lnTo>
                    <a:lnTo>
                      <a:pt x="59" y="83"/>
                    </a:lnTo>
                    <a:lnTo>
                      <a:pt x="65" y="83"/>
                    </a:lnTo>
                    <a:lnTo>
                      <a:pt x="69" y="81"/>
                    </a:lnTo>
                    <a:lnTo>
                      <a:pt x="74" y="83"/>
                    </a:lnTo>
                    <a:lnTo>
                      <a:pt x="82" y="92"/>
                    </a:lnTo>
                    <a:lnTo>
                      <a:pt x="87" y="93"/>
                    </a:lnTo>
                    <a:lnTo>
                      <a:pt x="95" y="100"/>
                    </a:lnTo>
                    <a:lnTo>
                      <a:pt x="99" y="102"/>
                    </a:lnTo>
                    <a:lnTo>
                      <a:pt x="100" y="101"/>
                    </a:lnTo>
                    <a:lnTo>
                      <a:pt x="100" y="97"/>
                    </a:lnTo>
                    <a:lnTo>
                      <a:pt x="102" y="97"/>
                    </a:lnTo>
                    <a:lnTo>
                      <a:pt x="104" y="100"/>
                    </a:lnTo>
                    <a:lnTo>
                      <a:pt x="103" y="106"/>
                    </a:lnTo>
                    <a:lnTo>
                      <a:pt x="104" y="108"/>
                    </a:lnTo>
                    <a:lnTo>
                      <a:pt x="108" y="100"/>
                    </a:lnTo>
                    <a:lnTo>
                      <a:pt x="112" y="100"/>
                    </a:lnTo>
                    <a:lnTo>
                      <a:pt x="117" y="102"/>
                    </a:lnTo>
                    <a:lnTo>
                      <a:pt x="128" y="108"/>
                    </a:lnTo>
                    <a:lnTo>
                      <a:pt x="131" y="113"/>
                    </a:lnTo>
                    <a:lnTo>
                      <a:pt x="134" y="114"/>
                    </a:lnTo>
                    <a:lnTo>
                      <a:pt x="137" y="116"/>
                    </a:lnTo>
                    <a:lnTo>
                      <a:pt x="137" y="118"/>
                    </a:lnTo>
                    <a:lnTo>
                      <a:pt x="139" y="121"/>
                    </a:lnTo>
                    <a:lnTo>
                      <a:pt x="136" y="130"/>
                    </a:lnTo>
                    <a:lnTo>
                      <a:pt x="141" y="129"/>
                    </a:lnTo>
                    <a:lnTo>
                      <a:pt x="149" y="147"/>
                    </a:lnTo>
                    <a:lnTo>
                      <a:pt x="157" y="153"/>
                    </a:lnTo>
                    <a:lnTo>
                      <a:pt x="154" y="160"/>
                    </a:lnTo>
                    <a:lnTo>
                      <a:pt x="151" y="173"/>
                    </a:lnTo>
                    <a:lnTo>
                      <a:pt x="141" y="194"/>
                    </a:lnTo>
                    <a:lnTo>
                      <a:pt x="129" y="210"/>
                    </a:lnTo>
                    <a:close/>
                  </a:path>
                </a:pathLst>
              </a:custGeom>
              <a:noFill/>
              <a:ln w="6350"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 name="Freeform 163"/>
              <p:cNvSpPr>
                <a:spLocks/>
              </p:cNvSpPr>
              <p:nvPr/>
            </p:nvSpPr>
            <p:spPr bwMode="auto">
              <a:xfrm>
                <a:off x="3567113" y="3738563"/>
                <a:ext cx="312738" cy="442912"/>
              </a:xfrm>
              <a:custGeom>
                <a:avLst/>
                <a:gdLst>
                  <a:gd name="T0" fmla="*/ 4 w 197"/>
                  <a:gd name="T1" fmla="*/ 206 h 279"/>
                  <a:gd name="T2" fmla="*/ 14 w 197"/>
                  <a:gd name="T3" fmla="*/ 194 h 279"/>
                  <a:gd name="T4" fmla="*/ 27 w 197"/>
                  <a:gd name="T5" fmla="*/ 190 h 279"/>
                  <a:gd name="T6" fmla="*/ 30 w 197"/>
                  <a:gd name="T7" fmla="*/ 186 h 279"/>
                  <a:gd name="T8" fmla="*/ 34 w 197"/>
                  <a:gd name="T9" fmla="*/ 182 h 279"/>
                  <a:gd name="T10" fmla="*/ 36 w 197"/>
                  <a:gd name="T11" fmla="*/ 173 h 279"/>
                  <a:gd name="T12" fmla="*/ 24 w 197"/>
                  <a:gd name="T13" fmla="*/ 169 h 279"/>
                  <a:gd name="T14" fmla="*/ 15 w 197"/>
                  <a:gd name="T15" fmla="*/ 151 h 279"/>
                  <a:gd name="T16" fmla="*/ 18 w 197"/>
                  <a:gd name="T17" fmla="*/ 136 h 279"/>
                  <a:gd name="T18" fmla="*/ 20 w 197"/>
                  <a:gd name="T19" fmla="*/ 130 h 279"/>
                  <a:gd name="T20" fmla="*/ 25 w 197"/>
                  <a:gd name="T21" fmla="*/ 112 h 279"/>
                  <a:gd name="T22" fmla="*/ 33 w 197"/>
                  <a:gd name="T23" fmla="*/ 109 h 279"/>
                  <a:gd name="T24" fmla="*/ 50 w 197"/>
                  <a:gd name="T25" fmla="*/ 101 h 279"/>
                  <a:gd name="T26" fmla="*/ 49 w 197"/>
                  <a:gd name="T27" fmla="*/ 75 h 279"/>
                  <a:gd name="T28" fmla="*/ 63 w 197"/>
                  <a:gd name="T29" fmla="*/ 66 h 279"/>
                  <a:gd name="T30" fmla="*/ 58 w 197"/>
                  <a:gd name="T31" fmla="*/ 57 h 279"/>
                  <a:gd name="T32" fmla="*/ 45 w 197"/>
                  <a:gd name="T33" fmla="*/ 38 h 279"/>
                  <a:gd name="T34" fmla="*/ 31 w 197"/>
                  <a:gd name="T35" fmla="*/ 17 h 279"/>
                  <a:gd name="T36" fmla="*/ 39 w 197"/>
                  <a:gd name="T37" fmla="*/ 3 h 279"/>
                  <a:gd name="T38" fmla="*/ 55 w 197"/>
                  <a:gd name="T39" fmla="*/ 0 h 279"/>
                  <a:gd name="T40" fmla="*/ 72 w 197"/>
                  <a:gd name="T41" fmla="*/ 13 h 279"/>
                  <a:gd name="T42" fmla="*/ 84 w 197"/>
                  <a:gd name="T43" fmla="*/ 9 h 279"/>
                  <a:gd name="T44" fmla="*/ 94 w 197"/>
                  <a:gd name="T45" fmla="*/ 16 h 279"/>
                  <a:gd name="T46" fmla="*/ 106 w 197"/>
                  <a:gd name="T47" fmla="*/ 13 h 279"/>
                  <a:gd name="T48" fmla="*/ 106 w 197"/>
                  <a:gd name="T49" fmla="*/ 16 h 279"/>
                  <a:gd name="T50" fmla="*/ 124 w 197"/>
                  <a:gd name="T51" fmla="*/ 38 h 279"/>
                  <a:gd name="T52" fmla="*/ 125 w 197"/>
                  <a:gd name="T53" fmla="*/ 48 h 279"/>
                  <a:gd name="T54" fmla="*/ 138 w 197"/>
                  <a:gd name="T55" fmla="*/ 51 h 279"/>
                  <a:gd name="T56" fmla="*/ 145 w 197"/>
                  <a:gd name="T57" fmla="*/ 52 h 279"/>
                  <a:gd name="T58" fmla="*/ 155 w 197"/>
                  <a:gd name="T59" fmla="*/ 56 h 279"/>
                  <a:gd name="T60" fmla="*/ 169 w 197"/>
                  <a:gd name="T61" fmla="*/ 64 h 279"/>
                  <a:gd name="T62" fmla="*/ 187 w 197"/>
                  <a:gd name="T63" fmla="*/ 71 h 279"/>
                  <a:gd name="T64" fmla="*/ 190 w 197"/>
                  <a:gd name="T65" fmla="*/ 75 h 279"/>
                  <a:gd name="T66" fmla="*/ 197 w 197"/>
                  <a:gd name="T67" fmla="*/ 83 h 279"/>
                  <a:gd name="T68" fmla="*/ 196 w 197"/>
                  <a:gd name="T69" fmla="*/ 101 h 279"/>
                  <a:gd name="T70" fmla="*/ 158 w 197"/>
                  <a:gd name="T71" fmla="*/ 139 h 279"/>
                  <a:gd name="T72" fmla="*/ 152 w 197"/>
                  <a:gd name="T73" fmla="*/ 135 h 279"/>
                  <a:gd name="T74" fmla="*/ 148 w 197"/>
                  <a:gd name="T75" fmla="*/ 141 h 279"/>
                  <a:gd name="T76" fmla="*/ 149 w 197"/>
                  <a:gd name="T77" fmla="*/ 147 h 279"/>
                  <a:gd name="T78" fmla="*/ 181 w 197"/>
                  <a:gd name="T79" fmla="*/ 199 h 279"/>
                  <a:gd name="T80" fmla="*/ 169 w 197"/>
                  <a:gd name="T81" fmla="*/ 199 h 279"/>
                  <a:gd name="T82" fmla="*/ 153 w 197"/>
                  <a:gd name="T83" fmla="*/ 222 h 279"/>
                  <a:gd name="T84" fmla="*/ 131 w 197"/>
                  <a:gd name="T85" fmla="*/ 232 h 279"/>
                  <a:gd name="T86" fmla="*/ 129 w 197"/>
                  <a:gd name="T87" fmla="*/ 253 h 279"/>
                  <a:gd name="T88" fmla="*/ 122 w 197"/>
                  <a:gd name="T89" fmla="*/ 260 h 279"/>
                  <a:gd name="T90" fmla="*/ 103 w 197"/>
                  <a:gd name="T91" fmla="*/ 264 h 279"/>
                  <a:gd name="T92" fmla="*/ 85 w 197"/>
                  <a:gd name="T93" fmla="*/ 261 h 279"/>
                  <a:gd name="T94" fmla="*/ 58 w 197"/>
                  <a:gd name="T95" fmla="*/ 278 h 279"/>
                  <a:gd name="T96" fmla="*/ 37 w 197"/>
                  <a:gd name="T97" fmla="*/ 261 h 279"/>
                  <a:gd name="T98" fmla="*/ 24 w 197"/>
                  <a:gd name="T99" fmla="*/ 257 h 279"/>
                  <a:gd name="T100" fmla="*/ 10 w 197"/>
                  <a:gd name="T101" fmla="*/ 257 h 279"/>
                  <a:gd name="T102" fmla="*/ 0 w 197"/>
                  <a:gd name="T103" fmla="*/ 25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 h="279">
                    <a:moveTo>
                      <a:pt x="0" y="250"/>
                    </a:moveTo>
                    <a:lnTo>
                      <a:pt x="4" y="229"/>
                    </a:lnTo>
                    <a:lnTo>
                      <a:pt x="4" y="206"/>
                    </a:lnTo>
                    <a:lnTo>
                      <a:pt x="10" y="196"/>
                    </a:lnTo>
                    <a:lnTo>
                      <a:pt x="13" y="197"/>
                    </a:lnTo>
                    <a:lnTo>
                      <a:pt x="14" y="194"/>
                    </a:lnTo>
                    <a:lnTo>
                      <a:pt x="16" y="194"/>
                    </a:lnTo>
                    <a:lnTo>
                      <a:pt x="27" y="191"/>
                    </a:lnTo>
                    <a:lnTo>
                      <a:pt x="27" y="190"/>
                    </a:lnTo>
                    <a:lnTo>
                      <a:pt x="29" y="188"/>
                    </a:lnTo>
                    <a:lnTo>
                      <a:pt x="28" y="186"/>
                    </a:lnTo>
                    <a:lnTo>
                      <a:pt x="30" y="186"/>
                    </a:lnTo>
                    <a:lnTo>
                      <a:pt x="29" y="183"/>
                    </a:lnTo>
                    <a:lnTo>
                      <a:pt x="30" y="183"/>
                    </a:lnTo>
                    <a:lnTo>
                      <a:pt x="34" y="182"/>
                    </a:lnTo>
                    <a:lnTo>
                      <a:pt x="33" y="179"/>
                    </a:lnTo>
                    <a:lnTo>
                      <a:pt x="38" y="175"/>
                    </a:lnTo>
                    <a:lnTo>
                      <a:pt x="36" y="173"/>
                    </a:lnTo>
                    <a:lnTo>
                      <a:pt x="35" y="174"/>
                    </a:lnTo>
                    <a:lnTo>
                      <a:pt x="30" y="171"/>
                    </a:lnTo>
                    <a:lnTo>
                      <a:pt x="24" y="169"/>
                    </a:lnTo>
                    <a:lnTo>
                      <a:pt x="23" y="163"/>
                    </a:lnTo>
                    <a:lnTo>
                      <a:pt x="16" y="160"/>
                    </a:lnTo>
                    <a:lnTo>
                      <a:pt x="15" y="151"/>
                    </a:lnTo>
                    <a:lnTo>
                      <a:pt x="16" y="143"/>
                    </a:lnTo>
                    <a:lnTo>
                      <a:pt x="20" y="139"/>
                    </a:lnTo>
                    <a:lnTo>
                      <a:pt x="18" y="136"/>
                    </a:lnTo>
                    <a:lnTo>
                      <a:pt x="14" y="136"/>
                    </a:lnTo>
                    <a:lnTo>
                      <a:pt x="13" y="133"/>
                    </a:lnTo>
                    <a:lnTo>
                      <a:pt x="20" y="130"/>
                    </a:lnTo>
                    <a:lnTo>
                      <a:pt x="23" y="125"/>
                    </a:lnTo>
                    <a:lnTo>
                      <a:pt x="29" y="124"/>
                    </a:lnTo>
                    <a:lnTo>
                      <a:pt x="25" y="112"/>
                    </a:lnTo>
                    <a:lnTo>
                      <a:pt x="30" y="110"/>
                    </a:lnTo>
                    <a:lnTo>
                      <a:pt x="30" y="110"/>
                    </a:lnTo>
                    <a:lnTo>
                      <a:pt x="33" y="109"/>
                    </a:lnTo>
                    <a:lnTo>
                      <a:pt x="38" y="109"/>
                    </a:lnTo>
                    <a:lnTo>
                      <a:pt x="45" y="105"/>
                    </a:lnTo>
                    <a:lnTo>
                      <a:pt x="50" y="101"/>
                    </a:lnTo>
                    <a:lnTo>
                      <a:pt x="53" y="99"/>
                    </a:lnTo>
                    <a:lnTo>
                      <a:pt x="50" y="89"/>
                    </a:lnTo>
                    <a:lnTo>
                      <a:pt x="49" y="75"/>
                    </a:lnTo>
                    <a:lnTo>
                      <a:pt x="53" y="75"/>
                    </a:lnTo>
                    <a:lnTo>
                      <a:pt x="57" y="70"/>
                    </a:lnTo>
                    <a:lnTo>
                      <a:pt x="63" y="66"/>
                    </a:lnTo>
                    <a:lnTo>
                      <a:pt x="58" y="63"/>
                    </a:lnTo>
                    <a:lnTo>
                      <a:pt x="60" y="57"/>
                    </a:lnTo>
                    <a:lnTo>
                      <a:pt x="58" y="57"/>
                    </a:lnTo>
                    <a:lnTo>
                      <a:pt x="55" y="53"/>
                    </a:lnTo>
                    <a:lnTo>
                      <a:pt x="49" y="42"/>
                    </a:lnTo>
                    <a:lnTo>
                      <a:pt x="45" y="38"/>
                    </a:lnTo>
                    <a:lnTo>
                      <a:pt x="38" y="31"/>
                    </a:lnTo>
                    <a:lnTo>
                      <a:pt x="30" y="19"/>
                    </a:lnTo>
                    <a:lnTo>
                      <a:pt x="31" y="17"/>
                    </a:lnTo>
                    <a:lnTo>
                      <a:pt x="41" y="8"/>
                    </a:lnTo>
                    <a:lnTo>
                      <a:pt x="38" y="6"/>
                    </a:lnTo>
                    <a:lnTo>
                      <a:pt x="39" y="3"/>
                    </a:lnTo>
                    <a:lnTo>
                      <a:pt x="45" y="3"/>
                    </a:lnTo>
                    <a:lnTo>
                      <a:pt x="50" y="1"/>
                    </a:lnTo>
                    <a:lnTo>
                      <a:pt x="55" y="0"/>
                    </a:lnTo>
                    <a:lnTo>
                      <a:pt x="61" y="6"/>
                    </a:lnTo>
                    <a:lnTo>
                      <a:pt x="67" y="7"/>
                    </a:lnTo>
                    <a:lnTo>
                      <a:pt x="72" y="13"/>
                    </a:lnTo>
                    <a:lnTo>
                      <a:pt x="75" y="13"/>
                    </a:lnTo>
                    <a:lnTo>
                      <a:pt x="82" y="10"/>
                    </a:lnTo>
                    <a:lnTo>
                      <a:pt x="84" y="9"/>
                    </a:lnTo>
                    <a:lnTo>
                      <a:pt x="92" y="10"/>
                    </a:lnTo>
                    <a:lnTo>
                      <a:pt x="92" y="15"/>
                    </a:lnTo>
                    <a:lnTo>
                      <a:pt x="94" y="16"/>
                    </a:lnTo>
                    <a:lnTo>
                      <a:pt x="99" y="13"/>
                    </a:lnTo>
                    <a:lnTo>
                      <a:pt x="103" y="16"/>
                    </a:lnTo>
                    <a:lnTo>
                      <a:pt x="106" y="13"/>
                    </a:lnTo>
                    <a:lnTo>
                      <a:pt x="107" y="16"/>
                    </a:lnTo>
                    <a:lnTo>
                      <a:pt x="107" y="17"/>
                    </a:lnTo>
                    <a:lnTo>
                      <a:pt x="106" y="16"/>
                    </a:lnTo>
                    <a:lnTo>
                      <a:pt x="104" y="21"/>
                    </a:lnTo>
                    <a:lnTo>
                      <a:pt x="112" y="25"/>
                    </a:lnTo>
                    <a:lnTo>
                      <a:pt x="124" y="38"/>
                    </a:lnTo>
                    <a:lnTo>
                      <a:pt x="122" y="42"/>
                    </a:lnTo>
                    <a:lnTo>
                      <a:pt x="125" y="45"/>
                    </a:lnTo>
                    <a:lnTo>
                      <a:pt x="125" y="48"/>
                    </a:lnTo>
                    <a:lnTo>
                      <a:pt x="132" y="51"/>
                    </a:lnTo>
                    <a:lnTo>
                      <a:pt x="133" y="50"/>
                    </a:lnTo>
                    <a:lnTo>
                      <a:pt x="138" y="51"/>
                    </a:lnTo>
                    <a:lnTo>
                      <a:pt x="144" y="48"/>
                    </a:lnTo>
                    <a:lnTo>
                      <a:pt x="146" y="51"/>
                    </a:lnTo>
                    <a:lnTo>
                      <a:pt x="145" y="52"/>
                    </a:lnTo>
                    <a:lnTo>
                      <a:pt x="152" y="57"/>
                    </a:lnTo>
                    <a:lnTo>
                      <a:pt x="155" y="57"/>
                    </a:lnTo>
                    <a:lnTo>
                      <a:pt x="155" y="56"/>
                    </a:lnTo>
                    <a:lnTo>
                      <a:pt x="160" y="56"/>
                    </a:lnTo>
                    <a:lnTo>
                      <a:pt x="160" y="59"/>
                    </a:lnTo>
                    <a:lnTo>
                      <a:pt x="169" y="64"/>
                    </a:lnTo>
                    <a:lnTo>
                      <a:pt x="175" y="66"/>
                    </a:lnTo>
                    <a:lnTo>
                      <a:pt x="178" y="69"/>
                    </a:lnTo>
                    <a:lnTo>
                      <a:pt x="187" y="71"/>
                    </a:lnTo>
                    <a:lnTo>
                      <a:pt x="189" y="70"/>
                    </a:lnTo>
                    <a:lnTo>
                      <a:pt x="192" y="72"/>
                    </a:lnTo>
                    <a:lnTo>
                      <a:pt x="190" y="75"/>
                    </a:lnTo>
                    <a:lnTo>
                      <a:pt x="194" y="77"/>
                    </a:lnTo>
                    <a:lnTo>
                      <a:pt x="196" y="77"/>
                    </a:lnTo>
                    <a:lnTo>
                      <a:pt x="197" y="83"/>
                    </a:lnTo>
                    <a:lnTo>
                      <a:pt x="192" y="91"/>
                    </a:lnTo>
                    <a:lnTo>
                      <a:pt x="196" y="96"/>
                    </a:lnTo>
                    <a:lnTo>
                      <a:pt x="196" y="101"/>
                    </a:lnTo>
                    <a:lnTo>
                      <a:pt x="189" y="121"/>
                    </a:lnTo>
                    <a:lnTo>
                      <a:pt x="176" y="127"/>
                    </a:lnTo>
                    <a:lnTo>
                      <a:pt x="158" y="139"/>
                    </a:lnTo>
                    <a:lnTo>
                      <a:pt x="155" y="139"/>
                    </a:lnTo>
                    <a:lnTo>
                      <a:pt x="153" y="135"/>
                    </a:lnTo>
                    <a:lnTo>
                      <a:pt x="152" y="135"/>
                    </a:lnTo>
                    <a:lnTo>
                      <a:pt x="152" y="136"/>
                    </a:lnTo>
                    <a:lnTo>
                      <a:pt x="147" y="138"/>
                    </a:lnTo>
                    <a:lnTo>
                      <a:pt x="148" y="141"/>
                    </a:lnTo>
                    <a:lnTo>
                      <a:pt x="144" y="144"/>
                    </a:lnTo>
                    <a:lnTo>
                      <a:pt x="147" y="148"/>
                    </a:lnTo>
                    <a:lnTo>
                      <a:pt x="149" y="147"/>
                    </a:lnTo>
                    <a:lnTo>
                      <a:pt x="177" y="187"/>
                    </a:lnTo>
                    <a:lnTo>
                      <a:pt x="186" y="201"/>
                    </a:lnTo>
                    <a:lnTo>
                      <a:pt x="181" y="199"/>
                    </a:lnTo>
                    <a:lnTo>
                      <a:pt x="179" y="202"/>
                    </a:lnTo>
                    <a:lnTo>
                      <a:pt x="173" y="202"/>
                    </a:lnTo>
                    <a:lnTo>
                      <a:pt x="169" y="199"/>
                    </a:lnTo>
                    <a:lnTo>
                      <a:pt x="162" y="204"/>
                    </a:lnTo>
                    <a:lnTo>
                      <a:pt x="159" y="208"/>
                    </a:lnTo>
                    <a:lnTo>
                      <a:pt x="153" y="222"/>
                    </a:lnTo>
                    <a:lnTo>
                      <a:pt x="151" y="225"/>
                    </a:lnTo>
                    <a:lnTo>
                      <a:pt x="133" y="229"/>
                    </a:lnTo>
                    <a:lnTo>
                      <a:pt x="131" y="232"/>
                    </a:lnTo>
                    <a:lnTo>
                      <a:pt x="122" y="247"/>
                    </a:lnTo>
                    <a:lnTo>
                      <a:pt x="124" y="250"/>
                    </a:lnTo>
                    <a:lnTo>
                      <a:pt x="129" y="253"/>
                    </a:lnTo>
                    <a:lnTo>
                      <a:pt x="127" y="256"/>
                    </a:lnTo>
                    <a:lnTo>
                      <a:pt x="127" y="258"/>
                    </a:lnTo>
                    <a:lnTo>
                      <a:pt x="122" y="260"/>
                    </a:lnTo>
                    <a:lnTo>
                      <a:pt x="122" y="263"/>
                    </a:lnTo>
                    <a:lnTo>
                      <a:pt x="112" y="268"/>
                    </a:lnTo>
                    <a:lnTo>
                      <a:pt x="103" y="264"/>
                    </a:lnTo>
                    <a:lnTo>
                      <a:pt x="94" y="264"/>
                    </a:lnTo>
                    <a:lnTo>
                      <a:pt x="93" y="260"/>
                    </a:lnTo>
                    <a:lnTo>
                      <a:pt x="85" y="261"/>
                    </a:lnTo>
                    <a:lnTo>
                      <a:pt x="77" y="266"/>
                    </a:lnTo>
                    <a:lnTo>
                      <a:pt x="63" y="279"/>
                    </a:lnTo>
                    <a:lnTo>
                      <a:pt x="58" y="278"/>
                    </a:lnTo>
                    <a:lnTo>
                      <a:pt x="37" y="268"/>
                    </a:lnTo>
                    <a:lnTo>
                      <a:pt x="38" y="260"/>
                    </a:lnTo>
                    <a:lnTo>
                      <a:pt x="37" y="261"/>
                    </a:lnTo>
                    <a:lnTo>
                      <a:pt x="30" y="259"/>
                    </a:lnTo>
                    <a:lnTo>
                      <a:pt x="27" y="258"/>
                    </a:lnTo>
                    <a:lnTo>
                      <a:pt x="24" y="257"/>
                    </a:lnTo>
                    <a:lnTo>
                      <a:pt x="21" y="259"/>
                    </a:lnTo>
                    <a:lnTo>
                      <a:pt x="15" y="256"/>
                    </a:lnTo>
                    <a:lnTo>
                      <a:pt x="10" y="257"/>
                    </a:lnTo>
                    <a:lnTo>
                      <a:pt x="3" y="260"/>
                    </a:lnTo>
                    <a:lnTo>
                      <a:pt x="1" y="259"/>
                    </a:lnTo>
                    <a:lnTo>
                      <a:pt x="0" y="25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 name="Freeform 164"/>
              <p:cNvSpPr>
                <a:spLocks/>
              </p:cNvSpPr>
              <p:nvPr/>
            </p:nvSpPr>
            <p:spPr bwMode="auto">
              <a:xfrm>
                <a:off x="3567113" y="3738563"/>
                <a:ext cx="312738" cy="442912"/>
              </a:xfrm>
              <a:custGeom>
                <a:avLst/>
                <a:gdLst>
                  <a:gd name="T0" fmla="*/ 4 w 197"/>
                  <a:gd name="T1" fmla="*/ 206 h 279"/>
                  <a:gd name="T2" fmla="*/ 14 w 197"/>
                  <a:gd name="T3" fmla="*/ 194 h 279"/>
                  <a:gd name="T4" fmla="*/ 27 w 197"/>
                  <a:gd name="T5" fmla="*/ 190 h 279"/>
                  <a:gd name="T6" fmla="*/ 30 w 197"/>
                  <a:gd name="T7" fmla="*/ 186 h 279"/>
                  <a:gd name="T8" fmla="*/ 34 w 197"/>
                  <a:gd name="T9" fmla="*/ 182 h 279"/>
                  <a:gd name="T10" fmla="*/ 36 w 197"/>
                  <a:gd name="T11" fmla="*/ 173 h 279"/>
                  <a:gd name="T12" fmla="*/ 24 w 197"/>
                  <a:gd name="T13" fmla="*/ 169 h 279"/>
                  <a:gd name="T14" fmla="*/ 15 w 197"/>
                  <a:gd name="T15" fmla="*/ 151 h 279"/>
                  <a:gd name="T16" fmla="*/ 18 w 197"/>
                  <a:gd name="T17" fmla="*/ 136 h 279"/>
                  <a:gd name="T18" fmla="*/ 20 w 197"/>
                  <a:gd name="T19" fmla="*/ 130 h 279"/>
                  <a:gd name="T20" fmla="*/ 25 w 197"/>
                  <a:gd name="T21" fmla="*/ 112 h 279"/>
                  <a:gd name="T22" fmla="*/ 33 w 197"/>
                  <a:gd name="T23" fmla="*/ 109 h 279"/>
                  <a:gd name="T24" fmla="*/ 50 w 197"/>
                  <a:gd name="T25" fmla="*/ 101 h 279"/>
                  <a:gd name="T26" fmla="*/ 49 w 197"/>
                  <a:gd name="T27" fmla="*/ 75 h 279"/>
                  <a:gd name="T28" fmla="*/ 63 w 197"/>
                  <a:gd name="T29" fmla="*/ 66 h 279"/>
                  <a:gd name="T30" fmla="*/ 58 w 197"/>
                  <a:gd name="T31" fmla="*/ 57 h 279"/>
                  <a:gd name="T32" fmla="*/ 45 w 197"/>
                  <a:gd name="T33" fmla="*/ 38 h 279"/>
                  <a:gd name="T34" fmla="*/ 31 w 197"/>
                  <a:gd name="T35" fmla="*/ 17 h 279"/>
                  <a:gd name="T36" fmla="*/ 39 w 197"/>
                  <a:gd name="T37" fmla="*/ 3 h 279"/>
                  <a:gd name="T38" fmla="*/ 55 w 197"/>
                  <a:gd name="T39" fmla="*/ 0 h 279"/>
                  <a:gd name="T40" fmla="*/ 72 w 197"/>
                  <a:gd name="T41" fmla="*/ 13 h 279"/>
                  <a:gd name="T42" fmla="*/ 84 w 197"/>
                  <a:gd name="T43" fmla="*/ 9 h 279"/>
                  <a:gd name="T44" fmla="*/ 94 w 197"/>
                  <a:gd name="T45" fmla="*/ 16 h 279"/>
                  <a:gd name="T46" fmla="*/ 106 w 197"/>
                  <a:gd name="T47" fmla="*/ 13 h 279"/>
                  <a:gd name="T48" fmla="*/ 106 w 197"/>
                  <a:gd name="T49" fmla="*/ 16 h 279"/>
                  <a:gd name="T50" fmla="*/ 124 w 197"/>
                  <a:gd name="T51" fmla="*/ 38 h 279"/>
                  <a:gd name="T52" fmla="*/ 125 w 197"/>
                  <a:gd name="T53" fmla="*/ 48 h 279"/>
                  <a:gd name="T54" fmla="*/ 138 w 197"/>
                  <a:gd name="T55" fmla="*/ 51 h 279"/>
                  <a:gd name="T56" fmla="*/ 145 w 197"/>
                  <a:gd name="T57" fmla="*/ 52 h 279"/>
                  <a:gd name="T58" fmla="*/ 155 w 197"/>
                  <a:gd name="T59" fmla="*/ 56 h 279"/>
                  <a:gd name="T60" fmla="*/ 169 w 197"/>
                  <a:gd name="T61" fmla="*/ 64 h 279"/>
                  <a:gd name="T62" fmla="*/ 187 w 197"/>
                  <a:gd name="T63" fmla="*/ 71 h 279"/>
                  <a:gd name="T64" fmla="*/ 190 w 197"/>
                  <a:gd name="T65" fmla="*/ 75 h 279"/>
                  <a:gd name="T66" fmla="*/ 197 w 197"/>
                  <a:gd name="T67" fmla="*/ 83 h 279"/>
                  <a:gd name="T68" fmla="*/ 196 w 197"/>
                  <a:gd name="T69" fmla="*/ 101 h 279"/>
                  <a:gd name="T70" fmla="*/ 158 w 197"/>
                  <a:gd name="T71" fmla="*/ 139 h 279"/>
                  <a:gd name="T72" fmla="*/ 152 w 197"/>
                  <a:gd name="T73" fmla="*/ 135 h 279"/>
                  <a:gd name="T74" fmla="*/ 148 w 197"/>
                  <a:gd name="T75" fmla="*/ 141 h 279"/>
                  <a:gd name="T76" fmla="*/ 149 w 197"/>
                  <a:gd name="T77" fmla="*/ 147 h 279"/>
                  <a:gd name="T78" fmla="*/ 181 w 197"/>
                  <a:gd name="T79" fmla="*/ 199 h 279"/>
                  <a:gd name="T80" fmla="*/ 169 w 197"/>
                  <a:gd name="T81" fmla="*/ 199 h 279"/>
                  <a:gd name="T82" fmla="*/ 153 w 197"/>
                  <a:gd name="T83" fmla="*/ 222 h 279"/>
                  <a:gd name="T84" fmla="*/ 131 w 197"/>
                  <a:gd name="T85" fmla="*/ 232 h 279"/>
                  <a:gd name="T86" fmla="*/ 129 w 197"/>
                  <a:gd name="T87" fmla="*/ 253 h 279"/>
                  <a:gd name="T88" fmla="*/ 122 w 197"/>
                  <a:gd name="T89" fmla="*/ 260 h 279"/>
                  <a:gd name="T90" fmla="*/ 103 w 197"/>
                  <a:gd name="T91" fmla="*/ 264 h 279"/>
                  <a:gd name="T92" fmla="*/ 85 w 197"/>
                  <a:gd name="T93" fmla="*/ 261 h 279"/>
                  <a:gd name="T94" fmla="*/ 58 w 197"/>
                  <a:gd name="T95" fmla="*/ 278 h 279"/>
                  <a:gd name="T96" fmla="*/ 37 w 197"/>
                  <a:gd name="T97" fmla="*/ 261 h 279"/>
                  <a:gd name="T98" fmla="*/ 24 w 197"/>
                  <a:gd name="T99" fmla="*/ 257 h 279"/>
                  <a:gd name="T100" fmla="*/ 10 w 197"/>
                  <a:gd name="T101" fmla="*/ 257 h 279"/>
                  <a:gd name="T102" fmla="*/ 0 w 197"/>
                  <a:gd name="T103" fmla="*/ 25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 h="279">
                    <a:moveTo>
                      <a:pt x="0" y="250"/>
                    </a:moveTo>
                    <a:lnTo>
                      <a:pt x="4" y="229"/>
                    </a:lnTo>
                    <a:lnTo>
                      <a:pt x="4" y="206"/>
                    </a:lnTo>
                    <a:lnTo>
                      <a:pt x="10" y="196"/>
                    </a:lnTo>
                    <a:lnTo>
                      <a:pt x="13" y="197"/>
                    </a:lnTo>
                    <a:lnTo>
                      <a:pt x="14" y="194"/>
                    </a:lnTo>
                    <a:lnTo>
                      <a:pt x="16" y="194"/>
                    </a:lnTo>
                    <a:lnTo>
                      <a:pt x="27" y="191"/>
                    </a:lnTo>
                    <a:lnTo>
                      <a:pt x="27" y="190"/>
                    </a:lnTo>
                    <a:lnTo>
                      <a:pt x="29" y="188"/>
                    </a:lnTo>
                    <a:lnTo>
                      <a:pt x="28" y="186"/>
                    </a:lnTo>
                    <a:lnTo>
                      <a:pt x="30" y="186"/>
                    </a:lnTo>
                    <a:lnTo>
                      <a:pt x="29" y="183"/>
                    </a:lnTo>
                    <a:lnTo>
                      <a:pt x="30" y="183"/>
                    </a:lnTo>
                    <a:lnTo>
                      <a:pt x="34" y="182"/>
                    </a:lnTo>
                    <a:lnTo>
                      <a:pt x="33" y="179"/>
                    </a:lnTo>
                    <a:lnTo>
                      <a:pt x="38" y="175"/>
                    </a:lnTo>
                    <a:lnTo>
                      <a:pt x="36" y="173"/>
                    </a:lnTo>
                    <a:lnTo>
                      <a:pt x="35" y="174"/>
                    </a:lnTo>
                    <a:lnTo>
                      <a:pt x="30" y="171"/>
                    </a:lnTo>
                    <a:lnTo>
                      <a:pt x="24" y="169"/>
                    </a:lnTo>
                    <a:lnTo>
                      <a:pt x="23" y="163"/>
                    </a:lnTo>
                    <a:lnTo>
                      <a:pt x="16" y="160"/>
                    </a:lnTo>
                    <a:lnTo>
                      <a:pt x="15" y="151"/>
                    </a:lnTo>
                    <a:lnTo>
                      <a:pt x="16" y="143"/>
                    </a:lnTo>
                    <a:lnTo>
                      <a:pt x="20" y="139"/>
                    </a:lnTo>
                    <a:lnTo>
                      <a:pt x="18" y="136"/>
                    </a:lnTo>
                    <a:lnTo>
                      <a:pt x="14" y="136"/>
                    </a:lnTo>
                    <a:lnTo>
                      <a:pt x="13" y="133"/>
                    </a:lnTo>
                    <a:lnTo>
                      <a:pt x="20" y="130"/>
                    </a:lnTo>
                    <a:lnTo>
                      <a:pt x="23" y="125"/>
                    </a:lnTo>
                    <a:lnTo>
                      <a:pt x="29" y="124"/>
                    </a:lnTo>
                    <a:lnTo>
                      <a:pt x="25" y="112"/>
                    </a:lnTo>
                    <a:lnTo>
                      <a:pt x="30" y="110"/>
                    </a:lnTo>
                    <a:lnTo>
                      <a:pt x="30" y="110"/>
                    </a:lnTo>
                    <a:lnTo>
                      <a:pt x="33" y="109"/>
                    </a:lnTo>
                    <a:lnTo>
                      <a:pt x="38" y="109"/>
                    </a:lnTo>
                    <a:lnTo>
                      <a:pt x="45" y="105"/>
                    </a:lnTo>
                    <a:lnTo>
                      <a:pt x="50" y="101"/>
                    </a:lnTo>
                    <a:lnTo>
                      <a:pt x="53" y="99"/>
                    </a:lnTo>
                    <a:lnTo>
                      <a:pt x="50" y="89"/>
                    </a:lnTo>
                    <a:lnTo>
                      <a:pt x="49" y="75"/>
                    </a:lnTo>
                    <a:lnTo>
                      <a:pt x="53" y="75"/>
                    </a:lnTo>
                    <a:lnTo>
                      <a:pt x="57" y="70"/>
                    </a:lnTo>
                    <a:lnTo>
                      <a:pt x="63" y="66"/>
                    </a:lnTo>
                    <a:lnTo>
                      <a:pt x="58" y="63"/>
                    </a:lnTo>
                    <a:lnTo>
                      <a:pt x="60" y="57"/>
                    </a:lnTo>
                    <a:lnTo>
                      <a:pt x="58" y="57"/>
                    </a:lnTo>
                    <a:lnTo>
                      <a:pt x="55" y="53"/>
                    </a:lnTo>
                    <a:lnTo>
                      <a:pt x="49" y="42"/>
                    </a:lnTo>
                    <a:lnTo>
                      <a:pt x="45" y="38"/>
                    </a:lnTo>
                    <a:lnTo>
                      <a:pt x="38" y="31"/>
                    </a:lnTo>
                    <a:lnTo>
                      <a:pt x="30" y="19"/>
                    </a:lnTo>
                    <a:lnTo>
                      <a:pt x="31" y="17"/>
                    </a:lnTo>
                    <a:lnTo>
                      <a:pt x="41" y="8"/>
                    </a:lnTo>
                    <a:lnTo>
                      <a:pt x="38" y="6"/>
                    </a:lnTo>
                    <a:lnTo>
                      <a:pt x="39" y="3"/>
                    </a:lnTo>
                    <a:lnTo>
                      <a:pt x="45" y="3"/>
                    </a:lnTo>
                    <a:lnTo>
                      <a:pt x="50" y="1"/>
                    </a:lnTo>
                    <a:lnTo>
                      <a:pt x="55" y="0"/>
                    </a:lnTo>
                    <a:lnTo>
                      <a:pt x="61" y="6"/>
                    </a:lnTo>
                    <a:lnTo>
                      <a:pt x="67" y="7"/>
                    </a:lnTo>
                    <a:lnTo>
                      <a:pt x="72" y="13"/>
                    </a:lnTo>
                    <a:lnTo>
                      <a:pt x="75" y="13"/>
                    </a:lnTo>
                    <a:lnTo>
                      <a:pt x="82" y="10"/>
                    </a:lnTo>
                    <a:lnTo>
                      <a:pt x="84" y="9"/>
                    </a:lnTo>
                    <a:lnTo>
                      <a:pt x="92" y="10"/>
                    </a:lnTo>
                    <a:lnTo>
                      <a:pt x="92" y="15"/>
                    </a:lnTo>
                    <a:lnTo>
                      <a:pt x="94" y="16"/>
                    </a:lnTo>
                    <a:lnTo>
                      <a:pt x="99" y="13"/>
                    </a:lnTo>
                    <a:lnTo>
                      <a:pt x="103" y="16"/>
                    </a:lnTo>
                    <a:lnTo>
                      <a:pt x="106" y="13"/>
                    </a:lnTo>
                    <a:lnTo>
                      <a:pt x="107" y="16"/>
                    </a:lnTo>
                    <a:lnTo>
                      <a:pt x="107" y="17"/>
                    </a:lnTo>
                    <a:lnTo>
                      <a:pt x="106" y="16"/>
                    </a:lnTo>
                    <a:lnTo>
                      <a:pt x="104" y="21"/>
                    </a:lnTo>
                    <a:lnTo>
                      <a:pt x="112" y="25"/>
                    </a:lnTo>
                    <a:lnTo>
                      <a:pt x="124" y="38"/>
                    </a:lnTo>
                    <a:lnTo>
                      <a:pt x="122" y="42"/>
                    </a:lnTo>
                    <a:lnTo>
                      <a:pt x="125" y="45"/>
                    </a:lnTo>
                    <a:lnTo>
                      <a:pt x="125" y="48"/>
                    </a:lnTo>
                    <a:lnTo>
                      <a:pt x="132" y="51"/>
                    </a:lnTo>
                    <a:lnTo>
                      <a:pt x="133" y="50"/>
                    </a:lnTo>
                    <a:lnTo>
                      <a:pt x="138" y="51"/>
                    </a:lnTo>
                    <a:lnTo>
                      <a:pt x="144" y="48"/>
                    </a:lnTo>
                    <a:lnTo>
                      <a:pt x="146" y="51"/>
                    </a:lnTo>
                    <a:lnTo>
                      <a:pt x="145" y="52"/>
                    </a:lnTo>
                    <a:lnTo>
                      <a:pt x="152" y="57"/>
                    </a:lnTo>
                    <a:lnTo>
                      <a:pt x="155" y="57"/>
                    </a:lnTo>
                    <a:lnTo>
                      <a:pt x="155" y="56"/>
                    </a:lnTo>
                    <a:lnTo>
                      <a:pt x="160" y="56"/>
                    </a:lnTo>
                    <a:lnTo>
                      <a:pt x="160" y="59"/>
                    </a:lnTo>
                    <a:lnTo>
                      <a:pt x="169" y="64"/>
                    </a:lnTo>
                    <a:lnTo>
                      <a:pt x="175" y="66"/>
                    </a:lnTo>
                    <a:lnTo>
                      <a:pt x="178" y="69"/>
                    </a:lnTo>
                    <a:lnTo>
                      <a:pt x="187" y="71"/>
                    </a:lnTo>
                    <a:lnTo>
                      <a:pt x="189" y="70"/>
                    </a:lnTo>
                    <a:lnTo>
                      <a:pt x="192" y="72"/>
                    </a:lnTo>
                    <a:lnTo>
                      <a:pt x="190" y="75"/>
                    </a:lnTo>
                    <a:lnTo>
                      <a:pt x="194" y="77"/>
                    </a:lnTo>
                    <a:lnTo>
                      <a:pt x="196" y="77"/>
                    </a:lnTo>
                    <a:lnTo>
                      <a:pt x="197" y="83"/>
                    </a:lnTo>
                    <a:lnTo>
                      <a:pt x="192" y="91"/>
                    </a:lnTo>
                    <a:lnTo>
                      <a:pt x="196" y="96"/>
                    </a:lnTo>
                    <a:lnTo>
                      <a:pt x="196" y="101"/>
                    </a:lnTo>
                    <a:lnTo>
                      <a:pt x="189" y="121"/>
                    </a:lnTo>
                    <a:lnTo>
                      <a:pt x="176" y="127"/>
                    </a:lnTo>
                    <a:lnTo>
                      <a:pt x="158" y="139"/>
                    </a:lnTo>
                    <a:lnTo>
                      <a:pt x="155" y="139"/>
                    </a:lnTo>
                    <a:lnTo>
                      <a:pt x="153" y="135"/>
                    </a:lnTo>
                    <a:lnTo>
                      <a:pt x="152" y="135"/>
                    </a:lnTo>
                    <a:lnTo>
                      <a:pt x="152" y="136"/>
                    </a:lnTo>
                    <a:lnTo>
                      <a:pt x="147" y="138"/>
                    </a:lnTo>
                    <a:lnTo>
                      <a:pt x="148" y="141"/>
                    </a:lnTo>
                    <a:lnTo>
                      <a:pt x="144" y="144"/>
                    </a:lnTo>
                    <a:lnTo>
                      <a:pt x="147" y="148"/>
                    </a:lnTo>
                    <a:lnTo>
                      <a:pt x="149" y="147"/>
                    </a:lnTo>
                    <a:lnTo>
                      <a:pt x="177" y="187"/>
                    </a:lnTo>
                    <a:lnTo>
                      <a:pt x="186" y="201"/>
                    </a:lnTo>
                    <a:lnTo>
                      <a:pt x="181" y="199"/>
                    </a:lnTo>
                    <a:lnTo>
                      <a:pt x="179" y="202"/>
                    </a:lnTo>
                    <a:lnTo>
                      <a:pt x="173" y="202"/>
                    </a:lnTo>
                    <a:lnTo>
                      <a:pt x="169" y="199"/>
                    </a:lnTo>
                    <a:lnTo>
                      <a:pt x="162" y="204"/>
                    </a:lnTo>
                    <a:lnTo>
                      <a:pt x="159" y="208"/>
                    </a:lnTo>
                    <a:lnTo>
                      <a:pt x="153" y="222"/>
                    </a:lnTo>
                    <a:lnTo>
                      <a:pt x="151" y="225"/>
                    </a:lnTo>
                    <a:lnTo>
                      <a:pt x="133" y="229"/>
                    </a:lnTo>
                    <a:lnTo>
                      <a:pt x="131" y="232"/>
                    </a:lnTo>
                    <a:lnTo>
                      <a:pt x="122" y="247"/>
                    </a:lnTo>
                    <a:lnTo>
                      <a:pt x="124" y="250"/>
                    </a:lnTo>
                    <a:lnTo>
                      <a:pt x="129" y="253"/>
                    </a:lnTo>
                    <a:lnTo>
                      <a:pt x="127" y="256"/>
                    </a:lnTo>
                    <a:lnTo>
                      <a:pt x="127" y="258"/>
                    </a:lnTo>
                    <a:lnTo>
                      <a:pt x="122" y="260"/>
                    </a:lnTo>
                    <a:lnTo>
                      <a:pt x="122" y="263"/>
                    </a:lnTo>
                    <a:lnTo>
                      <a:pt x="112" y="268"/>
                    </a:lnTo>
                    <a:lnTo>
                      <a:pt x="103" y="264"/>
                    </a:lnTo>
                    <a:lnTo>
                      <a:pt x="94" y="264"/>
                    </a:lnTo>
                    <a:lnTo>
                      <a:pt x="93" y="260"/>
                    </a:lnTo>
                    <a:lnTo>
                      <a:pt x="85" y="261"/>
                    </a:lnTo>
                    <a:lnTo>
                      <a:pt x="77" y="266"/>
                    </a:lnTo>
                    <a:lnTo>
                      <a:pt x="63" y="279"/>
                    </a:lnTo>
                    <a:lnTo>
                      <a:pt x="58" y="278"/>
                    </a:lnTo>
                    <a:lnTo>
                      <a:pt x="37" y="268"/>
                    </a:lnTo>
                    <a:lnTo>
                      <a:pt x="38" y="260"/>
                    </a:lnTo>
                    <a:lnTo>
                      <a:pt x="37" y="261"/>
                    </a:lnTo>
                    <a:lnTo>
                      <a:pt x="30" y="259"/>
                    </a:lnTo>
                    <a:lnTo>
                      <a:pt x="27" y="258"/>
                    </a:lnTo>
                    <a:lnTo>
                      <a:pt x="24" y="257"/>
                    </a:lnTo>
                    <a:lnTo>
                      <a:pt x="21" y="259"/>
                    </a:lnTo>
                    <a:lnTo>
                      <a:pt x="15" y="256"/>
                    </a:lnTo>
                    <a:lnTo>
                      <a:pt x="10" y="257"/>
                    </a:lnTo>
                    <a:lnTo>
                      <a:pt x="3" y="260"/>
                    </a:lnTo>
                    <a:lnTo>
                      <a:pt x="1" y="259"/>
                    </a:lnTo>
                    <a:lnTo>
                      <a:pt x="0" y="250"/>
                    </a:lnTo>
                    <a:close/>
                  </a:path>
                </a:pathLst>
              </a:custGeom>
              <a:noFill/>
              <a:ln w="7938"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4" name="Rectangle 165"/>
              <p:cNvSpPr>
                <a:spLocks noChangeArrowheads="1"/>
              </p:cNvSpPr>
              <p:nvPr/>
            </p:nvSpPr>
            <p:spPr bwMode="auto">
              <a:xfrm>
                <a:off x="3594101" y="3894138"/>
                <a:ext cx="169863"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吹田市</a:t>
                </a:r>
                <a:endParaRPr kumimoji="0" lang="ja-JP" altLang="ja-JP">
                  <a:solidFill>
                    <a:prstClr val="black"/>
                  </a:solidFill>
                </a:endParaRPr>
              </a:p>
            </p:txBody>
          </p:sp>
          <p:sp>
            <p:nvSpPr>
              <p:cNvPr id="197" name="Freeform 178"/>
              <p:cNvSpPr>
                <a:spLocks/>
              </p:cNvSpPr>
              <p:nvPr/>
            </p:nvSpPr>
            <p:spPr bwMode="auto">
              <a:xfrm>
                <a:off x="4416426" y="4887913"/>
                <a:ext cx="188913" cy="177800"/>
              </a:xfrm>
              <a:custGeom>
                <a:avLst/>
                <a:gdLst>
                  <a:gd name="T0" fmla="*/ 12 w 119"/>
                  <a:gd name="T1" fmla="*/ 20 h 112"/>
                  <a:gd name="T2" fmla="*/ 35 w 119"/>
                  <a:gd name="T3" fmla="*/ 5 h 112"/>
                  <a:gd name="T4" fmla="*/ 60 w 119"/>
                  <a:gd name="T5" fmla="*/ 13 h 112"/>
                  <a:gd name="T6" fmla="*/ 66 w 119"/>
                  <a:gd name="T7" fmla="*/ 17 h 112"/>
                  <a:gd name="T8" fmla="*/ 85 w 119"/>
                  <a:gd name="T9" fmla="*/ 0 h 112"/>
                  <a:gd name="T10" fmla="*/ 119 w 119"/>
                  <a:gd name="T11" fmla="*/ 15 h 112"/>
                  <a:gd name="T12" fmla="*/ 116 w 119"/>
                  <a:gd name="T13" fmla="*/ 30 h 112"/>
                  <a:gd name="T14" fmla="*/ 116 w 119"/>
                  <a:gd name="T15" fmla="*/ 51 h 112"/>
                  <a:gd name="T16" fmla="*/ 116 w 119"/>
                  <a:gd name="T17" fmla="*/ 52 h 112"/>
                  <a:gd name="T18" fmla="*/ 107 w 119"/>
                  <a:gd name="T19" fmla="*/ 50 h 112"/>
                  <a:gd name="T20" fmla="*/ 90 w 119"/>
                  <a:gd name="T21" fmla="*/ 48 h 112"/>
                  <a:gd name="T22" fmla="*/ 81 w 119"/>
                  <a:gd name="T23" fmla="*/ 47 h 112"/>
                  <a:gd name="T24" fmla="*/ 77 w 119"/>
                  <a:gd name="T25" fmla="*/ 51 h 112"/>
                  <a:gd name="T26" fmla="*/ 76 w 119"/>
                  <a:gd name="T27" fmla="*/ 65 h 112"/>
                  <a:gd name="T28" fmla="*/ 69 w 119"/>
                  <a:gd name="T29" fmla="*/ 76 h 112"/>
                  <a:gd name="T30" fmla="*/ 55 w 119"/>
                  <a:gd name="T31" fmla="*/ 85 h 112"/>
                  <a:gd name="T32" fmla="*/ 40 w 119"/>
                  <a:gd name="T33" fmla="*/ 94 h 112"/>
                  <a:gd name="T34" fmla="*/ 5 w 119"/>
                  <a:gd name="T35" fmla="*/ 112 h 112"/>
                  <a:gd name="T36" fmla="*/ 0 w 119"/>
                  <a:gd name="T37" fmla="*/ 102 h 112"/>
                  <a:gd name="T38" fmla="*/ 4 w 119"/>
                  <a:gd name="T39" fmla="*/ 89 h 112"/>
                  <a:gd name="T40" fmla="*/ 31 w 119"/>
                  <a:gd name="T41" fmla="*/ 72 h 112"/>
                  <a:gd name="T42" fmla="*/ 29 w 119"/>
                  <a:gd name="T43" fmla="*/ 65 h 112"/>
                  <a:gd name="T44" fmla="*/ 17 w 119"/>
                  <a:gd name="T45" fmla="*/ 56 h 112"/>
                  <a:gd name="T46" fmla="*/ 23 w 119"/>
                  <a:gd name="T47" fmla="*/ 44 h 112"/>
                  <a:gd name="T48" fmla="*/ 12 w 119"/>
                  <a:gd name="T49"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12">
                    <a:moveTo>
                      <a:pt x="12" y="20"/>
                    </a:moveTo>
                    <a:lnTo>
                      <a:pt x="35" y="5"/>
                    </a:lnTo>
                    <a:lnTo>
                      <a:pt x="60" y="13"/>
                    </a:lnTo>
                    <a:lnTo>
                      <a:pt x="66" y="17"/>
                    </a:lnTo>
                    <a:lnTo>
                      <a:pt x="85" y="0"/>
                    </a:lnTo>
                    <a:lnTo>
                      <a:pt x="119" y="15"/>
                    </a:lnTo>
                    <a:lnTo>
                      <a:pt x="116" y="30"/>
                    </a:lnTo>
                    <a:lnTo>
                      <a:pt x="116" y="51"/>
                    </a:lnTo>
                    <a:lnTo>
                      <a:pt x="116" y="52"/>
                    </a:lnTo>
                    <a:lnTo>
                      <a:pt x="107" y="50"/>
                    </a:lnTo>
                    <a:lnTo>
                      <a:pt x="90" y="48"/>
                    </a:lnTo>
                    <a:lnTo>
                      <a:pt x="81" y="47"/>
                    </a:lnTo>
                    <a:lnTo>
                      <a:pt x="77" y="51"/>
                    </a:lnTo>
                    <a:lnTo>
                      <a:pt x="76" y="65"/>
                    </a:lnTo>
                    <a:lnTo>
                      <a:pt x="69" y="76"/>
                    </a:lnTo>
                    <a:lnTo>
                      <a:pt x="55" y="85"/>
                    </a:lnTo>
                    <a:lnTo>
                      <a:pt x="40" y="94"/>
                    </a:lnTo>
                    <a:lnTo>
                      <a:pt x="5" y="112"/>
                    </a:lnTo>
                    <a:lnTo>
                      <a:pt x="0" y="102"/>
                    </a:lnTo>
                    <a:lnTo>
                      <a:pt x="4" y="89"/>
                    </a:lnTo>
                    <a:lnTo>
                      <a:pt x="31" y="72"/>
                    </a:lnTo>
                    <a:lnTo>
                      <a:pt x="29" y="65"/>
                    </a:lnTo>
                    <a:lnTo>
                      <a:pt x="17" y="56"/>
                    </a:lnTo>
                    <a:lnTo>
                      <a:pt x="23" y="44"/>
                    </a:lnTo>
                    <a:lnTo>
                      <a:pt x="1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9" name="Freeform 180"/>
              <p:cNvSpPr>
                <a:spLocks/>
              </p:cNvSpPr>
              <p:nvPr/>
            </p:nvSpPr>
            <p:spPr bwMode="auto">
              <a:xfrm>
                <a:off x="4371976" y="4967288"/>
                <a:ext cx="261938" cy="147637"/>
              </a:xfrm>
              <a:custGeom>
                <a:avLst/>
                <a:gdLst>
                  <a:gd name="T0" fmla="*/ 0 w 165"/>
                  <a:gd name="T1" fmla="*/ 82 h 93"/>
                  <a:gd name="T2" fmla="*/ 40 w 165"/>
                  <a:gd name="T3" fmla="*/ 93 h 93"/>
                  <a:gd name="T4" fmla="*/ 65 w 165"/>
                  <a:gd name="T5" fmla="*/ 88 h 93"/>
                  <a:gd name="T6" fmla="*/ 78 w 165"/>
                  <a:gd name="T7" fmla="*/ 88 h 93"/>
                  <a:gd name="T8" fmla="*/ 106 w 165"/>
                  <a:gd name="T9" fmla="*/ 93 h 93"/>
                  <a:gd name="T10" fmla="*/ 126 w 165"/>
                  <a:gd name="T11" fmla="*/ 88 h 93"/>
                  <a:gd name="T12" fmla="*/ 147 w 165"/>
                  <a:gd name="T13" fmla="*/ 73 h 93"/>
                  <a:gd name="T14" fmla="*/ 161 w 165"/>
                  <a:gd name="T15" fmla="*/ 63 h 93"/>
                  <a:gd name="T16" fmla="*/ 164 w 165"/>
                  <a:gd name="T17" fmla="*/ 53 h 93"/>
                  <a:gd name="T18" fmla="*/ 164 w 165"/>
                  <a:gd name="T19" fmla="*/ 45 h 93"/>
                  <a:gd name="T20" fmla="*/ 165 w 165"/>
                  <a:gd name="T21" fmla="*/ 28 h 93"/>
                  <a:gd name="T22" fmla="*/ 164 w 165"/>
                  <a:gd name="T23" fmla="*/ 18 h 93"/>
                  <a:gd name="T24" fmla="*/ 156 w 165"/>
                  <a:gd name="T25" fmla="*/ 14 h 93"/>
                  <a:gd name="T26" fmla="*/ 144 w 165"/>
                  <a:gd name="T27" fmla="*/ 2 h 93"/>
                  <a:gd name="T28" fmla="*/ 105 w 165"/>
                  <a:gd name="T29" fmla="*/ 0 h 93"/>
                  <a:gd name="T30" fmla="*/ 102 w 165"/>
                  <a:gd name="T31" fmla="*/ 9 h 93"/>
                  <a:gd name="T32" fmla="*/ 102 w 165"/>
                  <a:gd name="T33" fmla="*/ 18 h 93"/>
                  <a:gd name="T34" fmla="*/ 99 w 165"/>
                  <a:gd name="T35" fmla="*/ 24 h 93"/>
                  <a:gd name="T36" fmla="*/ 61 w 165"/>
                  <a:gd name="T37" fmla="*/ 50 h 93"/>
                  <a:gd name="T38" fmla="*/ 33 w 165"/>
                  <a:gd name="T39" fmla="*/ 60 h 93"/>
                  <a:gd name="T40" fmla="*/ 33 w 165"/>
                  <a:gd name="T41" fmla="*/ 65 h 93"/>
                  <a:gd name="T42" fmla="*/ 19 w 165"/>
                  <a:gd name="T43" fmla="*/ 70 h 93"/>
                  <a:gd name="T44" fmla="*/ 0 w 165"/>
                  <a:gd name="T45"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93">
                    <a:moveTo>
                      <a:pt x="0" y="82"/>
                    </a:moveTo>
                    <a:lnTo>
                      <a:pt x="40" y="93"/>
                    </a:lnTo>
                    <a:lnTo>
                      <a:pt x="65" y="88"/>
                    </a:lnTo>
                    <a:lnTo>
                      <a:pt x="78" y="88"/>
                    </a:lnTo>
                    <a:lnTo>
                      <a:pt x="106" y="93"/>
                    </a:lnTo>
                    <a:lnTo>
                      <a:pt x="126" y="88"/>
                    </a:lnTo>
                    <a:lnTo>
                      <a:pt x="147" y="73"/>
                    </a:lnTo>
                    <a:lnTo>
                      <a:pt x="161" y="63"/>
                    </a:lnTo>
                    <a:lnTo>
                      <a:pt x="164" y="53"/>
                    </a:lnTo>
                    <a:lnTo>
                      <a:pt x="164" y="45"/>
                    </a:lnTo>
                    <a:lnTo>
                      <a:pt x="165" y="28"/>
                    </a:lnTo>
                    <a:lnTo>
                      <a:pt x="164" y="18"/>
                    </a:lnTo>
                    <a:lnTo>
                      <a:pt x="156" y="14"/>
                    </a:lnTo>
                    <a:lnTo>
                      <a:pt x="144" y="2"/>
                    </a:lnTo>
                    <a:lnTo>
                      <a:pt x="105" y="0"/>
                    </a:lnTo>
                    <a:lnTo>
                      <a:pt x="102" y="9"/>
                    </a:lnTo>
                    <a:lnTo>
                      <a:pt x="102" y="18"/>
                    </a:lnTo>
                    <a:lnTo>
                      <a:pt x="99" y="24"/>
                    </a:lnTo>
                    <a:lnTo>
                      <a:pt x="61" y="50"/>
                    </a:lnTo>
                    <a:lnTo>
                      <a:pt x="33" y="60"/>
                    </a:lnTo>
                    <a:lnTo>
                      <a:pt x="33" y="65"/>
                    </a:lnTo>
                    <a:lnTo>
                      <a:pt x="19" y="70"/>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2" name="Freeform 193"/>
              <p:cNvSpPr>
                <a:spLocks/>
              </p:cNvSpPr>
              <p:nvPr/>
            </p:nvSpPr>
            <p:spPr bwMode="auto">
              <a:xfrm>
                <a:off x="1763713" y="2616200"/>
                <a:ext cx="2994025" cy="3975100"/>
              </a:xfrm>
              <a:custGeom>
                <a:avLst/>
                <a:gdLst>
                  <a:gd name="T0" fmla="*/ 6242 w 12056"/>
                  <a:gd name="T1" fmla="*/ 3180 h 16012"/>
                  <a:gd name="T2" fmla="*/ 6934 w 12056"/>
                  <a:gd name="T3" fmla="*/ 2517 h 16012"/>
                  <a:gd name="T4" fmla="*/ 5815 w 12056"/>
                  <a:gd name="T5" fmla="*/ 2217 h 16012"/>
                  <a:gd name="T6" fmla="*/ 4873 w 12056"/>
                  <a:gd name="T7" fmla="*/ 1888 h 16012"/>
                  <a:gd name="T8" fmla="*/ 4788 w 12056"/>
                  <a:gd name="T9" fmla="*/ 1063 h 16012"/>
                  <a:gd name="T10" fmla="*/ 4354 w 12056"/>
                  <a:gd name="T11" fmla="*/ 342 h 16012"/>
                  <a:gd name="T12" fmla="*/ 5069 w 12056"/>
                  <a:gd name="T13" fmla="*/ 155 h 16012"/>
                  <a:gd name="T14" fmla="*/ 5330 w 12056"/>
                  <a:gd name="T15" fmla="*/ 855 h 16012"/>
                  <a:gd name="T16" fmla="*/ 6415 w 12056"/>
                  <a:gd name="T17" fmla="*/ 900 h 16012"/>
                  <a:gd name="T18" fmla="*/ 7342 w 12056"/>
                  <a:gd name="T19" fmla="*/ 1338 h 16012"/>
                  <a:gd name="T20" fmla="*/ 7257 w 12056"/>
                  <a:gd name="T21" fmla="*/ 1938 h 16012"/>
                  <a:gd name="T22" fmla="*/ 7884 w 12056"/>
                  <a:gd name="T23" fmla="*/ 2413 h 16012"/>
                  <a:gd name="T24" fmla="*/ 8680 w 12056"/>
                  <a:gd name="T25" fmla="*/ 2755 h 16012"/>
                  <a:gd name="T26" fmla="*/ 8642 w 12056"/>
                  <a:gd name="T27" fmla="*/ 2317 h 16012"/>
                  <a:gd name="T28" fmla="*/ 8826 w 12056"/>
                  <a:gd name="T29" fmla="*/ 1646 h 16012"/>
                  <a:gd name="T30" fmla="*/ 9695 w 12056"/>
                  <a:gd name="T31" fmla="*/ 1905 h 16012"/>
                  <a:gd name="T32" fmla="*/ 9845 w 12056"/>
                  <a:gd name="T33" fmla="*/ 2388 h 16012"/>
                  <a:gd name="T34" fmla="*/ 10568 w 12056"/>
                  <a:gd name="T35" fmla="*/ 3030 h 16012"/>
                  <a:gd name="T36" fmla="*/ 11034 w 12056"/>
                  <a:gd name="T37" fmla="*/ 3980 h 16012"/>
                  <a:gd name="T38" fmla="*/ 12056 w 12056"/>
                  <a:gd name="T39" fmla="*/ 5092 h 16012"/>
                  <a:gd name="T40" fmla="*/ 11391 w 12056"/>
                  <a:gd name="T41" fmla="*/ 6113 h 16012"/>
                  <a:gd name="T42" fmla="*/ 10730 w 12056"/>
                  <a:gd name="T43" fmla="*/ 7250 h 16012"/>
                  <a:gd name="T44" fmla="*/ 10514 w 12056"/>
                  <a:gd name="T45" fmla="*/ 8442 h 16012"/>
                  <a:gd name="T46" fmla="*/ 10687 w 12056"/>
                  <a:gd name="T47" fmla="*/ 9200 h 16012"/>
                  <a:gd name="T48" fmla="*/ 10411 w 12056"/>
                  <a:gd name="T49" fmla="*/ 10050 h 16012"/>
                  <a:gd name="T50" fmla="*/ 10626 w 12056"/>
                  <a:gd name="T51" fmla="*/ 10688 h 16012"/>
                  <a:gd name="T52" fmla="*/ 10884 w 12056"/>
                  <a:gd name="T53" fmla="*/ 11829 h 16012"/>
                  <a:gd name="T54" fmla="*/ 10607 w 12056"/>
                  <a:gd name="T55" fmla="*/ 13054 h 16012"/>
                  <a:gd name="T56" fmla="*/ 9922 w 12056"/>
                  <a:gd name="T57" fmla="*/ 13738 h 16012"/>
                  <a:gd name="T58" fmla="*/ 8745 w 12056"/>
                  <a:gd name="T59" fmla="*/ 13975 h 16012"/>
                  <a:gd name="T60" fmla="*/ 7584 w 12056"/>
                  <a:gd name="T61" fmla="*/ 14604 h 16012"/>
                  <a:gd name="T62" fmla="*/ 6569 w 12056"/>
                  <a:gd name="T63" fmla="*/ 14429 h 16012"/>
                  <a:gd name="T64" fmla="*/ 5161 w 12056"/>
                  <a:gd name="T65" fmla="*/ 14792 h 16012"/>
                  <a:gd name="T66" fmla="*/ 3877 w 12056"/>
                  <a:gd name="T67" fmla="*/ 15192 h 16012"/>
                  <a:gd name="T68" fmla="*/ 2496 w 12056"/>
                  <a:gd name="T69" fmla="*/ 15417 h 16012"/>
                  <a:gd name="T70" fmla="*/ 1112 w 12056"/>
                  <a:gd name="T71" fmla="*/ 15954 h 16012"/>
                  <a:gd name="T72" fmla="*/ 224 w 12056"/>
                  <a:gd name="T73" fmla="*/ 15742 h 16012"/>
                  <a:gd name="T74" fmla="*/ 143 w 12056"/>
                  <a:gd name="T75" fmla="*/ 15042 h 16012"/>
                  <a:gd name="T76" fmla="*/ 1008 w 12056"/>
                  <a:gd name="T77" fmla="*/ 14929 h 16012"/>
                  <a:gd name="T78" fmla="*/ 2389 w 12056"/>
                  <a:gd name="T79" fmla="*/ 14479 h 16012"/>
                  <a:gd name="T80" fmla="*/ 3650 w 12056"/>
                  <a:gd name="T81" fmla="*/ 13392 h 16012"/>
                  <a:gd name="T82" fmla="*/ 4088 w 12056"/>
                  <a:gd name="T83" fmla="*/ 12967 h 16012"/>
                  <a:gd name="T84" fmla="*/ 4273 w 12056"/>
                  <a:gd name="T85" fmla="*/ 12625 h 16012"/>
                  <a:gd name="T86" fmla="*/ 4696 w 12056"/>
                  <a:gd name="T87" fmla="*/ 12167 h 16012"/>
                  <a:gd name="T88" fmla="*/ 4915 w 12056"/>
                  <a:gd name="T89" fmla="*/ 12104 h 16012"/>
                  <a:gd name="T90" fmla="*/ 5042 w 12056"/>
                  <a:gd name="T91" fmla="*/ 11925 h 16012"/>
                  <a:gd name="T92" fmla="*/ 5104 w 12056"/>
                  <a:gd name="T93" fmla="*/ 11525 h 16012"/>
                  <a:gd name="T94" fmla="*/ 5411 w 12056"/>
                  <a:gd name="T95" fmla="*/ 11150 h 16012"/>
                  <a:gd name="T96" fmla="*/ 5757 w 12056"/>
                  <a:gd name="T97" fmla="*/ 11025 h 16012"/>
                  <a:gd name="T98" fmla="*/ 5773 w 12056"/>
                  <a:gd name="T99" fmla="*/ 10604 h 16012"/>
                  <a:gd name="T100" fmla="*/ 6419 w 12056"/>
                  <a:gd name="T101" fmla="*/ 10304 h 16012"/>
                  <a:gd name="T102" fmla="*/ 6142 w 12056"/>
                  <a:gd name="T103" fmla="*/ 9500 h 16012"/>
                  <a:gd name="T104" fmla="*/ 6615 w 12056"/>
                  <a:gd name="T105" fmla="*/ 9763 h 16012"/>
                  <a:gd name="T106" fmla="*/ 6761 w 12056"/>
                  <a:gd name="T107" fmla="*/ 9367 h 16012"/>
                  <a:gd name="T108" fmla="*/ 6373 w 12056"/>
                  <a:gd name="T109" fmla="*/ 9138 h 16012"/>
                  <a:gd name="T110" fmla="*/ 8826 w 12056"/>
                  <a:gd name="T111" fmla="*/ 9388 h 16012"/>
                  <a:gd name="T112" fmla="*/ 8668 w 12056"/>
                  <a:gd name="T113" fmla="*/ 7992 h 16012"/>
                  <a:gd name="T114" fmla="*/ 9022 w 12056"/>
                  <a:gd name="T115" fmla="*/ 6854 h 16012"/>
                  <a:gd name="T116" fmla="*/ 8365 w 12056"/>
                  <a:gd name="T117" fmla="*/ 5792 h 16012"/>
                  <a:gd name="T118" fmla="*/ 6915 w 12056"/>
                  <a:gd name="T119" fmla="*/ 6563 h 16012"/>
                  <a:gd name="T120" fmla="*/ 6488 w 12056"/>
                  <a:gd name="T121" fmla="*/ 5804 h 16012"/>
                  <a:gd name="T122" fmla="*/ 6084 w 12056"/>
                  <a:gd name="T123" fmla="*/ 4579 h 16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56" h="16012">
                    <a:moveTo>
                      <a:pt x="6230" y="4017"/>
                    </a:moveTo>
                    <a:cubicBezTo>
                      <a:pt x="6250" y="3988"/>
                      <a:pt x="6207" y="3955"/>
                      <a:pt x="6219" y="3905"/>
                    </a:cubicBezTo>
                    <a:lnTo>
                      <a:pt x="6300" y="3725"/>
                    </a:lnTo>
                    <a:lnTo>
                      <a:pt x="6277" y="3688"/>
                    </a:lnTo>
                    <a:lnTo>
                      <a:pt x="6357" y="3542"/>
                    </a:lnTo>
                    <a:lnTo>
                      <a:pt x="6392" y="3313"/>
                    </a:lnTo>
                    <a:lnTo>
                      <a:pt x="6476" y="3288"/>
                    </a:lnTo>
                    <a:lnTo>
                      <a:pt x="6496" y="3155"/>
                    </a:lnTo>
                    <a:lnTo>
                      <a:pt x="6357" y="3192"/>
                    </a:lnTo>
                    <a:lnTo>
                      <a:pt x="6265" y="3267"/>
                    </a:lnTo>
                    <a:lnTo>
                      <a:pt x="6234" y="3255"/>
                    </a:lnTo>
                    <a:lnTo>
                      <a:pt x="6242" y="3180"/>
                    </a:lnTo>
                    <a:lnTo>
                      <a:pt x="6161" y="3000"/>
                    </a:lnTo>
                    <a:lnTo>
                      <a:pt x="6038" y="2975"/>
                    </a:lnTo>
                    <a:lnTo>
                      <a:pt x="6023" y="2917"/>
                    </a:lnTo>
                    <a:lnTo>
                      <a:pt x="6130" y="2800"/>
                    </a:lnTo>
                    <a:lnTo>
                      <a:pt x="6292" y="2750"/>
                    </a:lnTo>
                    <a:lnTo>
                      <a:pt x="6369" y="2675"/>
                    </a:lnTo>
                    <a:lnTo>
                      <a:pt x="6576" y="2700"/>
                    </a:lnTo>
                    <a:lnTo>
                      <a:pt x="6796" y="2725"/>
                    </a:lnTo>
                    <a:lnTo>
                      <a:pt x="6888" y="2688"/>
                    </a:lnTo>
                    <a:lnTo>
                      <a:pt x="6869" y="2625"/>
                    </a:lnTo>
                    <a:lnTo>
                      <a:pt x="6923" y="2580"/>
                    </a:lnTo>
                    <a:lnTo>
                      <a:pt x="6934" y="2517"/>
                    </a:lnTo>
                    <a:lnTo>
                      <a:pt x="6796" y="2555"/>
                    </a:lnTo>
                    <a:lnTo>
                      <a:pt x="6626" y="2480"/>
                    </a:lnTo>
                    <a:lnTo>
                      <a:pt x="6430" y="2300"/>
                    </a:lnTo>
                    <a:lnTo>
                      <a:pt x="6384" y="2330"/>
                    </a:lnTo>
                    <a:lnTo>
                      <a:pt x="6288" y="2325"/>
                    </a:lnTo>
                    <a:lnTo>
                      <a:pt x="6246" y="2355"/>
                    </a:lnTo>
                    <a:lnTo>
                      <a:pt x="6150" y="2350"/>
                    </a:lnTo>
                    <a:lnTo>
                      <a:pt x="6027" y="2438"/>
                    </a:lnTo>
                    <a:lnTo>
                      <a:pt x="6000" y="2363"/>
                    </a:lnTo>
                    <a:lnTo>
                      <a:pt x="5980" y="2267"/>
                    </a:lnTo>
                    <a:lnTo>
                      <a:pt x="5861" y="2280"/>
                    </a:lnTo>
                    <a:lnTo>
                      <a:pt x="5815" y="2217"/>
                    </a:lnTo>
                    <a:lnTo>
                      <a:pt x="5584" y="2200"/>
                    </a:lnTo>
                    <a:lnTo>
                      <a:pt x="5519" y="2250"/>
                    </a:lnTo>
                    <a:lnTo>
                      <a:pt x="5480" y="2225"/>
                    </a:lnTo>
                    <a:lnTo>
                      <a:pt x="5446" y="2175"/>
                    </a:lnTo>
                    <a:lnTo>
                      <a:pt x="5415" y="2017"/>
                    </a:lnTo>
                    <a:lnTo>
                      <a:pt x="5346" y="1955"/>
                    </a:lnTo>
                    <a:lnTo>
                      <a:pt x="5261" y="1963"/>
                    </a:lnTo>
                    <a:lnTo>
                      <a:pt x="5215" y="1955"/>
                    </a:lnTo>
                    <a:lnTo>
                      <a:pt x="5157" y="2005"/>
                    </a:lnTo>
                    <a:lnTo>
                      <a:pt x="5007" y="1942"/>
                    </a:lnTo>
                    <a:lnTo>
                      <a:pt x="4915" y="1967"/>
                    </a:lnTo>
                    <a:lnTo>
                      <a:pt x="4873" y="1888"/>
                    </a:lnTo>
                    <a:lnTo>
                      <a:pt x="4804" y="1813"/>
                    </a:lnTo>
                    <a:lnTo>
                      <a:pt x="4754" y="1805"/>
                    </a:lnTo>
                    <a:lnTo>
                      <a:pt x="4665" y="1767"/>
                    </a:lnTo>
                    <a:lnTo>
                      <a:pt x="4650" y="1742"/>
                    </a:lnTo>
                    <a:lnTo>
                      <a:pt x="4688" y="1655"/>
                    </a:lnTo>
                    <a:lnTo>
                      <a:pt x="4711" y="1538"/>
                    </a:lnTo>
                    <a:lnTo>
                      <a:pt x="4734" y="1475"/>
                    </a:lnTo>
                    <a:lnTo>
                      <a:pt x="4892" y="1417"/>
                    </a:lnTo>
                    <a:lnTo>
                      <a:pt x="4881" y="1380"/>
                    </a:lnTo>
                    <a:lnTo>
                      <a:pt x="4811" y="1300"/>
                    </a:lnTo>
                    <a:lnTo>
                      <a:pt x="4781" y="1213"/>
                    </a:lnTo>
                    <a:lnTo>
                      <a:pt x="4788" y="1063"/>
                    </a:lnTo>
                    <a:lnTo>
                      <a:pt x="4769" y="938"/>
                    </a:lnTo>
                    <a:lnTo>
                      <a:pt x="4811" y="925"/>
                    </a:lnTo>
                    <a:lnTo>
                      <a:pt x="4800" y="817"/>
                    </a:lnTo>
                    <a:lnTo>
                      <a:pt x="4846" y="738"/>
                    </a:lnTo>
                    <a:lnTo>
                      <a:pt x="4823" y="675"/>
                    </a:lnTo>
                    <a:lnTo>
                      <a:pt x="4827" y="538"/>
                    </a:lnTo>
                    <a:lnTo>
                      <a:pt x="4734" y="505"/>
                    </a:lnTo>
                    <a:lnTo>
                      <a:pt x="4627" y="525"/>
                    </a:lnTo>
                    <a:lnTo>
                      <a:pt x="4534" y="517"/>
                    </a:lnTo>
                    <a:lnTo>
                      <a:pt x="4481" y="375"/>
                    </a:lnTo>
                    <a:lnTo>
                      <a:pt x="4419" y="330"/>
                    </a:lnTo>
                    <a:lnTo>
                      <a:pt x="4354" y="342"/>
                    </a:lnTo>
                    <a:lnTo>
                      <a:pt x="4434" y="238"/>
                    </a:lnTo>
                    <a:lnTo>
                      <a:pt x="4492" y="205"/>
                    </a:lnTo>
                    <a:lnTo>
                      <a:pt x="4511" y="150"/>
                    </a:lnTo>
                    <a:lnTo>
                      <a:pt x="4581" y="175"/>
                    </a:lnTo>
                    <a:lnTo>
                      <a:pt x="4642" y="117"/>
                    </a:lnTo>
                    <a:lnTo>
                      <a:pt x="4700" y="125"/>
                    </a:lnTo>
                    <a:lnTo>
                      <a:pt x="4742" y="67"/>
                    </a:lnTo>
                    <a:lnTo>
                      <a:pt x="4731" y="0"/>
                    </a:lnTo>
                    <a:lnTo>
                      <a:pt x="4827" y="0"/>
                    </a:lnTo>
                    <a:lnTo>
                      <a:pt x="4907" y="30"/>
                    </a:lnTo>
                    <a:lnTo>
                      <a:pt x="4961" y="100"/>
                    </a:lnTo>
                    <a:lnTo>
                      <a:pt x="5069" y="155"/>
                    </a:lnTo>
                    <a:lnTo>
                      <a:pt x="5127" y="125"/>
                    </a:lnTo>
                    <a:lnTo>
                      <a:pt x="5196" y="130"/>
                    </a:lnTo>
                    <a:lnTo>
                      <a:pt x="5307" y="288"/>
                    </a:lnTo>
                    <a:lnTo>
                      <a:pt x="5288" y="350"/>
                    </a:lnTo>
                    <a:lnTo>
                      <a:pt x="5330" y="413"/>
                    </a:lnTo>
                    <a:lnTo>
                      <a:pt x="5323" y="463"/>
                    </a:lnTo>
                    <a:lnTo>
                      <a:pt x="5323" y="505"/>
                    </a:lnTo>
                    <a:lnTo>
                      <a:pt x="5273" y="592"/>
                    </a:lnTo>
                    <a:lnTo>
                      <a:pt x="5250" y="655"/>
                    </a:lnTo>
                    <a:lnTo>
                      <a:pt x="5273" y="750"/>
                    </a:lnTo>
                    <a:lnTo>
                      <a:pt x="5311" y="738"/>
                    </a:lnTo>
                    <a:lnTo>
                      <a:pt x="5330" y="855"/>
                    </a:lnTo>
                    <a:lnTo>
                      <a:pt x="5446" y="813"/>
                    </a:lnTo>
                    <a:lnTo>
                      <a:pt x="5550" y="875"/>
                    </a:lnTo>
                    <a:lnTo>
                      <a:pt x="5611" y="838"/>
                    </a:lnTo>
                    <a:lnTo>
                      <a:pt x="5727" y="925"/>
                    </a:lnTo>
                    <a:lnTo>
                      <a:pt x="5838" y="817"/>
                    </a:lnTo>
                    <a:lnTo>
                      <a:pt x="5907" y="880"/>
                    </a:lnTo>
                    <a:lnTo>
                      <a:pt x="6003" y="988"/>
                    </a:lnTo>
                    <a:lnTo>
                      <a:pt x="6057" y="1013"/>
                    </a:lnTo>
                    <a:lnTo>
                      <a:pt x="6107" y="992"/>
                    </a:lnTo>
                    <a:lnTo>
                      <a:pt x="6211" y="925"/>
                    </a:lnTo>
                    <a:lnTo>
                      <a:pt x="6334" y="880"/>
                    </a:lnTo>
                    <a:lnTo>
                      <a:pt x="6415" y="900"/>
                    </a:lnTo>
                    <a:lnTo>
                      <a:pt x="6626" y="1013"/>
                    </a:lnTo>
                    <a:lnTo>
                      <a:pt x="6719" y="1017"/>
                    </a:lnTo>
                    <a:lnTo>
                      <a:pt x="6773" y="1030"/>
                    </a:lnTo>
                    <a:lnTo>
                      <a:pt x="6857" y="1092"/>
                    </a:lnTo>
                    <a:lnTo>
                      <a:pt x="6992" y="1163"/>
                    </a:lnTo>
                    <a:lnTo>
                      <a:pt x="7096" y="1163"/>
                    </a:lnTo>
                    <a:lnTo>
                      <a:pt x="7157" y="1150"/>
                    </a:lnTo>
                    <a:lnTo>
                      <a:pt x="7203" y="1192"/>
                    </a:lnTo>
                    <a:lnTo>
                      <a:pt x="7273" y="1205"/>
                    </a:lnTo>
                    <a:lnTo>
                      <a:pt x="7326" y="1255"/>
                    </a:lnTo>
                    <a:lnTo>
                      <a:pt x="7384" y="1280"/>
                    </a:lnTo>
                    <a:lnTo>
                      <a:pt x="7342" y="1338"/>
                    </a:lnTo>
                    <a:lnTo>
                      <a:pt x="7269" y="1355"/>
                    </a:lnTo>
                    <a:lnTo>
                      <a:pt x="7199" y="1438"/>
                    </a:lnTo>
                    <a:lnTo>
                      <a:pt x="7280" y="1580"/>
                    </a:lnTo>
                    <a:lnTo>
                      <a:pt x="7269" y="1650"/>
                    </a:lnTo>
                    <a:lnTo>
                      <a:pt x="7307" y="1730"/>
                    </a:lnTo>
                    <a:lnTo>
                      <a:pt x="7273" y="1792"/>
                    </a:lnTo>
                    <a:lnTo>
                      <a:pt x="7269" y="1742"/>
                    </a:lnTo>
                    <a:lnTo>
                      <a:pt x="7215" y="1792"/>
                    </a:lnTo>
                    <a:lnTo>
                      <a:pt x="7176" y="1775"/>
                    </a:lnTo>
                    <a:lnTo>
                      <a:pt x="7165" y="1855"/>
                    </a:lnTo>
                    <a:lnTo>
                      <a:pt x="7215" y="1867"/>
                    </a:lnTo>
                    <a:lnTo>
                      <a:pt x="7257" y="1938"/>
                    </a:lnTo>
                    <a:lnTo>
                      <a:pt x="7188" y="2042"/>
                    </a:lnTo>
                    <a:lnTo>
                      <a:pt x="7165" y="2088"/>
                    </a:lnTo>
                    <a:lnTo>
                      <a:pt x="7238" y="2138"/>
                    </a:lnTo>
                    <a:lnTo>
                      <a:pt x="7284" y="2167"/>
                    </a:lnTo>
                    <a:lnTo>
                      <a:pt x="7338" y="2255"/>
                    </a:lnTo>
                    <a:lnTo>
                      <a:pt x="7469" y="2263"/>
                    </a:lnTo>
                    <a:lnTo>
                      <a:pt x="7592" y="2163"/>
                    </a:lnTo>
                    <a:lnTo>
                      <a:pt x="7699" y="2205"/>
                    </a:lnTo>
                    <a:lnTo>
                      <a:pt x="7776" y="2205"/>
                    </a:lnTo>
                    <a:lnTo>
                      <a:pt x="7780" y="2300"/>
                    </a:lnTo>
                    <a:lnTo>
                      <a:pt x="7826" y="2430"/>
                    </a:lnTo>
                    <a:lnTo>
                      <a:pt x="7884" y="2413"/>
                    </a:lnTo>
                    <a:lnTo>
                      <a:pt x="7949" y="2492"/>
                    </a:lnTo>
                    <a:lnTo>
                      <a:pt x="8138" y="2575"/>
                    </a:lnTo>
                    <a:lnTo>
                      <a:pt x="8219" y="2592"/>
                    </a:lnTo>
                    <a:lnTo>
                      <a:pt x="8192" y="2663"/>
                    </a:lnTo>
                    <a:lnTo>
                      <a:pt x="8195" y="2705"/>
                    </a:lnTo>
                    <a:lnTo>
                      <a:pt x="8272" y="2780"/>
                    </a:lnTo>
                    <a:lnTo>
                      <a:pt x="8319" y="2750"/>
                    </a:lnTo>
                    <a:lnTo>
                      <a:pt x="8403" y="2767"/>
                    </a:lnTo>
                    <a:lnTo>
                      <a:pt x="8415" y="2725"/>
                    </a:lnTo>
                    <a:lnTo>
                      <a:pt x="8495" y="2767"/>
                    </a:lnTo>
                    <a:lnTo>
                      <a:pt x="8622" y="2750"/>
                    </a:lnTo>
                    <a:lnTo>
                      <a:pt x="8680" y="2755"/>
                    </a:lnTo>
                    <a:lnTo>
                      <a:pt x="8826" y="2780"/>
                    </a:lnTo>
                    <a:lnTo>
                      <a:pt x="8934" y="2692"/>
                    </a:lnTo>
                    <a:lnTo>
                      <a:pt x="9022" y="2650"/>
                    </a:lnTo>
                    <a:lnTo>
                      <a:pt x="8999" y="2517"/>
                    </a:lnTo>
                    <a:lnTo>
                      <a:pt x="9011" y="2355"/>
                    </a:lnTo>
                    <a:lnTo>
                      <a:pt x="8876" y="2317"/>
                    </a:lnTo>
                    <a:lnTo>
                      <a:pt x="8768" y="2350"/>
                    </a:lnTo>
                    <a:lnTo>
                      <a:pt x="8703" y="2425"/>
                    </a:lnTo>
                    <a:lnTo>
                      <a:pt x="8676" y="2405"/>
                    </a:lnTo>
                    <a:lnTo>
                      <a:pt x="8726" y="2330"/>
                    </a:lnTo>
                    <a:lnTo>
                      <a:pt x="8703" y="2255"/>
                    </a:lnTo>
                    <a:lnTo>
                      <a:pt x="8642" y="2317"/>
                    </a:lnTo>
                    <a:lnTo>
                      <a:pt x="8618" y="2430"/>
                    </a:lnTo>
                    <a:lnTo>
                      <a:pt x="8588" y="2442"/>
                    </a:lnTo>
                    <a:lnTo>
                      <a:pt x="8572" y="2313"/>
                    </a:lnTo>
                    <a:lnTo>
                      <a:pt x="8657" y="2213"/>
                    </a:lnTo>
                    <a:lnTo>
                      <a:pt x="8642" y="2142"/>
                    </a:lnTo>
                    <a:lnTo>
                      <a:pt x="8688" y="2025"/>
                    </a:lnTo>
                    <a:lnTo>
                      <a:pt x="8749" y="2005"/>
                    </a:lnTo>
                    <a:lnTo>
                      <a:pt x="8968" y="1975"/>
                    </a:lnTo>
                    <a:lnTo>
                      <a:pt x="8965" y="1867"/>
                    </a:lnTo>
                    <a:lnTo>
                      <a:pt x="8865" y="1850"/>
                    </a:lnTo>
                    <a:lnTo>
                      <a:pt x="8815" y="1788"/>
                    </a:lnTo>
                    <a:lnTo>
                      <a:pt x="8826" y="1646"/>
                    </a:lnTo>
                    <a:lnTo>
                      <a:pt x="8945" y="1600"/>
                    </a:lnTo>
                    <a:lnTo>
                      <a:pt x="9045" y="1530"/>
                    </a:lnTo>
                    <a:lnTo>
                      <a:pt x="9092" y="1550"/>
                    </a:lnTo>
                    <a:lnTo>
                      <a:pt x="9126" y="1705"/>
                    </a:lnTo>
                    <a:lnTo>
                      <a:pt x="9218" y="1742"/>
                    </a:lnTo>
                    <a:lnTo>
                      <a:pt x="9241" y="1688"/>
                    </a:lnTo>
                    <a:lnTo>
                      <a:pt x="9372" y="1675"/>
                    </a:lnTo>
                    <a:lnTo>
                      <a:pt x="9426" y="1642"/>
                    </a:lnTo>
                    <a:lnTo>
                      <a:pt x="9507" y="1675"/>
                    </a:lnTo>
                    <a:lnTo>
                      <a:pt x="9603" y="1650"/>
                    </a:lnTo>
                    <a:lnTo>
                      <a:pt x="9638" y="1755"/>
                    </a:lnTo>
                    <a:lnTo>
                      <a:pt x="9695" y="1905"/>
                    </a:lnTo>
                    <a:lnTo>
                      <a:pt x="9638" y="2030"/>
                    </a:lnTo>
                    <a:lnTo>
                      <a:pt x="9611" y="2175"/>
                    </a:lnTo>
                    <a:lnTo>
                      <a:pt x="9565" y="2225"/>
                    </a:lnTo>
                    <a:lnTo>
                      <a:pt x="9591" y="2255"/>
                    </a:lnTo>
                    <a:lnTo>
                      <a:pt x="9511" y="2305"/>
                    </a:lnTo>
                    <a:lnTo>
                      <a:pt x="9484" y="2367"/>
                    </a:lnTo>
                    <a:lnTo>
                      <a:pt x="9430" y="2388"/>
                    </a:lnTo>
                    <a:lnTo>
                      <a:pt x="9357" y="2550"/>
                    </a:lnTo>
                    <a:lnTo>
                      <a:pt x="9499" y="2525"/>
                    </a:lnTo>
                    <a:lnTo>
                      <a:pt x="9645" y="2538"/>
                    </a:lnTo>
                    <a:lnTo>
                      <a:pt x="9741" y="2413"/>
                    </a:lnTo>
                    <a:lnTo>
                      <a:pt x="9845" y="2388"/>
                    </a:lnTo>
                    <a:lnTo>
                      <a:pt x="9945" y="2388"/>
                    </a:lnTo>
                    <a:lnTo>
                      <a:pt x="10007" y="2438"/>
                    </a:lnTo>
                    <a:lnTo>
                      <a:pt x="10061" y="2463"/>
                    </a:lnTo>
                    <a:lnTo>
                      <a:pt x="10141" y="2480"/>
                    </a:lnTo>
                    <a:lnTo>
                      <a:pt x="10295" y="2592"/>
                    </a:lnTo>
                    <a:lnTo>
                      <a:pt x="10295" y="2688"/>
                    </a:lnTo>
                    <a:lnTo>
                      <a:pt x="10349" y="2767"/>
                    </a:lnTo>
                    <a:lnTo>
                      <a:pt x="10257" y="2755"/>
                    </a:lnTo>
                    <a:lnTo>
                      <a:pt x="10249" y="2925"/>
                    </a:lnTo>
                    <a:lnTo>
                      <a:pt x="10341" y="2905"/>
                    </a:lnTo>
                    <a:lnTo>
                      <a:pt x="10511" y="3042"/>
                    </a:lnTo>
                    <a:lnTo>
                      <a:pt x="10568" y="3030"/>
                    </a:lnTo>
                    <a:lnTo>
                      <a:pt x="10707" y="3075"/>
                    </a:lnTo>
                    <a:lnTo>
                      <a:pt x="10768" y="3167"/>
                    </a:lnTo>
                    <a:lnTo>
                      <a:pt x="10845" y="3342"/>
                    </a:lnTo>
                    <a:lnTo>
                      <a:pt x="10872" y="3363"/>
                    </a:lnTo>
                    <a:lnTo>
                      <a:pt x="10849" y="3500"/>
                    </a:lnTo>
                    <a:lnTo>
                      <a:pt x="10895" y="3542"/>
                    </a:lnTo>
                    <a:lnTo>
                      <a:pt x="10872" y="3663"/>
                    </a:lnTo>
                    <a:lnTo>
                      <a:pt x="11018" y="3763"/>
                    </a:lnTo>
                    <a:lnTo>
                      <a:pt x="11057" y="3830"/>
                    </a:lnTo>
                    <a:lnTo>
                      <a:pt x="11041" y="3900"/>
                    </a:lnTo>
                    <a:lnTo>
                      <a:pt x="11114" y="3905"/>
                    </a:lnTo>
                    <a:lnTo>
                      <a:pt x="11034" y="3980"/>
                    </a:lnTo>
                    <a:lnTo>
                      <a:pt x="11122" y="4167"/>
                    </a:lnTo>
                    <a:lnTo>
                      <a:pt x="11241" y="4100"/>
                    </a:lnTo>
                    <a:lnTo>
                      <a:pt x="11353" y="4142"/>
                    </a:lnTo>
                    <a:lnTo>
                      <a:pt x="11449" y="4342"/>
                    </a:lnTo>
                    <a:lnTo>
                      <a:pt x="11518" y="4425"/>
                    </a:lnTo>
                    <a:lnTo>
                      <a:pt x="11576" y="4579"/>
                    </a:lnTo>
                    <a:lnTo>
                      <a:pt x="11657" y="4679"/>
                    </a:lnTo>
                    <a:lnTo>
                      <a:pt x="11795" y="4700"/>
                    </a:lnTo>
                    <a:lnTo>
                      <a:pt x="11849" y="4767"/>
                    </a:lnTo>
                    <a:lnTo>
                      <a:pt x="11930" y="4954"/>
                    </a:lnTo>
                    <a:lnTo>
                      <a:pt x="11976" y="4992"/>
                    </a:lnTo>
                    <a:lnTo>
                      <a:pt x="12056" y="5092"/>
                    </a:lnTo>
                    <a:lnTo>
                      <a:pt x="11999" y="5313"/>
                    </a:lnTo>
                    <a:lnTo>
                      <a:pt x="11956" y="5413"/>
                    </a:lnTo>
                    <a:lnTo>
                      <a:pt x="11849" y="5479"/>
                    </a:lnTo>
                    <a:lnTo>
                      <a:pt x="11745" y="5613"/>
                    </a:lnTo>
                    <a:lnTo>
                      <a:pt x="11607" y="5688"/>
                    </a:lnTo>
                    <a:lnTo>
                      <a:pt x="11518" y="5617"/>
                    </a:lnTo>
                    <a:lnTo>
                      <a:pt x="11422" y="5542"/>
                    </a:lnTo>
                    <a:lnTo>
                      <a:pt x="11380" y="5667"/>
                    </a:lnTo>
                    <a:lnTo>
                      <a:pt x="11322" y="5750"/>
                    </a:lnTo>
                    <a:lnTo>
                      <a:pt x="11380" y="5750"/>
                    </a:lnTo>
                    <a:lnTo>
                      <a:pt x="11364" y="5975"/>
                    </a:lnTo>
                    <a:lnTo>
                      <a:pt x="11391" y="6113"/>
                    </a:lnTo>
                    <a:lnTo>
                      <a:pt x="11318" y="6225"/>
                    </a:lnTo>
                    <a:lnTo>
                      <a:pt x="11230" y="6167"/>
                    </a:lnTo>
                    <a:lnTo>
                      <a:pt x="11157" y="6204"/>
                    </a:lnTo>
                    <a:lnTo>
                      <a:pt x="11191" y="6275"/>
                    </a:lnTo>
                    <a:lnTo>
                      <a:pt x="11149" y="6325"/>
                    </a:lnTo>
                    <a:lnTo>
                      <a:pt x="11214" y="6479"/>
                    </a:lnTo>
                    <a:lnTo>
                      <a:pt x="11268" y="6750"/>
                    </a:lnTo>
                    <a:lnTo>
                      <a:pt x="10976" y="6963"/>
                    </a:lnTo>
                    <a:lnTo>
                      <a:pt x="10884" y="6979"/>
                    </a:lnTo>
                    <a:lnTo>
                      <a:pt x="10741" y="7163"/>
                    </a:lnTo>
                    <a:lnTo>
                      <a:pt x="10711" y="7213"/>
                    </a:lnTo>
                    <a:lnTo>
                      <a:pt x="10730" y="7250"/>
                    </a:lnTo>
                    <a:lnTo>
                      <a:pt x="10699" y="7379"/>
                    </a:lnTo>
                    <a:lnTo>
                      <a:pt x="10768" y="7492"/>
                    </a:lnTo>
                    <a:lnTo>
                      <a:pt x="10810" y="7554"/>
                    </a:lnTo>
                    <a:lnTo>
                      <a:pt x="10810" y="7675"/>
                    </a:lnTo>
                    <a:lnTo>
                      <a:pt x="10653" y="7938"/>
                    </a:lnTo>
                    <a:lnTo>
                      <a:pt x="10661" y="8013"/>
                    </a:lnTo>
                    <a:lnTo>
                      <a:pt x="10641" y="8104"/>
                    </a:lnTo>
                    <a:lnTo>
                      <a:pt x="10595" y="8175"/>
                    </a:lnTo>
                    <a:lnTo>
                      <a:pt x="10545" y="8229"/>
                    </a:lnTo>
                    <a:lnTo>
                      <a:pt x="10561" y="8267"/>
                    </a:lnTo>
                    <a:lnTo>
                      <a:pt x="10572" y="8379"/>
                    </a:lnTo>
                    <a:lnTo>
                      <a:pt x="10514" y="8442"/>
                    </a:lnTo>
                    <a:lnTo>
                      <a:pt x="10514" y="8567"/>
                    </a:lnTo>
                    <a:lnTo>
                      <a:pt x="10537" y="8613"/>
                    </a:lnTo>
                    <a:lnTo>
                      <a:pt x="10514" y="8704"/>
                    </a:lnTo>
                    <a:lnTo>
                      <a:pt x="10445" y="8825"/>
                    </a:lnTo>
                    <a:lnTo>
                      <a:pt x="10430" y="8963"/>
                    </a:lnTo>
                    <a:lnTo>
                      <a:pt x="10407" y="9050"/>
                    </a:lnTo>
                    <a:lnTo>
                      <a:pt x="10330" y="9054"/>
                    </a:lnTo>
                    <a:lnTo>
                      <a:pt x="10291" y="9092"/>
                    </a:lnTo>
                    <a:lnTo>
                      <a:pt x="10303" y="9167"/>
                    </a:lnTo>
                    <a:lnTo>
                      <a:pt x="10407" y="9217"/>
                    </a:lnTo>
                    <a:lnTo>
                      <a:pt x="10591" y="9225"/>
                    </a:lnTo>
                    <a:lnTo>
                      <a:pt x="10687" y="9200"/>
                    </a:lnTo>
                    <a:lnTo>
                      <a:pt x="10753" y="9229"/>
                    </a:lnTo>
                    <a:lnTo>
                      <a:pt x="10776" y="9379"/>
                    </a:lnTo>
                    <a:lnTo>
                      <a:pt x="10822" y="9442"/>
                    </a:lnTo>
                    <a:lnTo>
                      <a:pt x="10780" y="9500"/>
                    </a:lnTo>
                    <a:lnTo>
                      <a:pt x="10845" y="9538"/>
                    </a:lnTo>
                    <a:lnTo>
                      <a:pt x="10868" y="9592"/>
                    </a:lnTo>
                    <a:lnTo>
                      <a:pt x="10757" y="9679"/>
                    </a:lnTo>
                    <a:lnTo>
                      <a:pt x="10699" y="9692"/>
                    </a:lnTo>
                    <a:lnTo>
                      <a:pt x="10672" y="9800"/>
                    </a:lnTo>
                    <a:lnTo>
                      <a:pt x="10718" y="9875"/>
                    </a:lnTo>
                    <a:lnTo>
                      <a:pt x="10514" y="9942"/>
                    </a:lnTo>
                    <a:lnTo>
                      <a:pt x="10411" y="10050"/>
                    </a:lnTo>
                    <a:lnTo>
                      <a:pt x="10411" y="10188"/>
                    </a:lnTo>
                    <a:lnTo>
                      <a:pt x="10361" y="10200"/>
                    </a:lnTo>
                    <a:lnTo>
                      <a:pt x="10395" y="10225"/>
                    </a:lnTo>
                    <a:lnTo>
                      <a:pt x="10384" y="10304"/>
                    </a:lnTo>
                    <a:lnTo>
                      <a:pt x="10284" y="10425"/>
                    </a:lnTo>
                    <a:lnTo>
                      <a:pt x="10364" y="10492"/>
                    </a:lnTo>
                    <a:lnTo>
                      <a:pt x="10464" y="10438"/>
                    </a:lnTo>
                    <a:lnTo>
                      <a:pt x="10457" y="10517"/>
                    </a:lnTo>
                    <a:lnTo>
                      <a:pt x="10499" y="10567"/>
                    </a:lnTo>
                    <a:lnTo>
                      <a:pt x="10495" y="10683"/>
                    </a:lnTo>
                    <a:lnTo>
                      <a:pt x="10584" y="10717"/>
                    </a:lnTo>
                    <a:lnTo>
                      <a:pt x="10626" y="10688"/>
                    </a:lnTo>
                    <a:lnTo>
                      <a:pt x="10776" y="10792"/>
                    </a:lnTo>
                    <a:lnTo>
                      <a:pt x="10753" y="10867"/>
                    </a:lnTo>
                    <a:lnTo>
                      <a:pt x="10780" y="10963"/>
                    </a:lnTo>
                    <a:lnTo>
                      <a:pt x="10780" y="11125"/>
                    </a:lnTo>
                    <a:lnTo>
                      <a:pt x="10695" y="11279"/>
                    </a:lnTo>
                    <a:lnTo>
                      <a:pt x="10780" y="11300"/>
                    </a:lnTo>
                    <a:lnTo>
                      <a:pt x="10822" y="11417"/>
                    </a:lnTo>
                    <a:lnTo>
                      <a:pt x="10826" y="11538"/>
                    </a:lnTo>
                    <a:lnTo>
                      <a:pt x="10864" y="11583"/>
                    </a:lnTo>
                    <a:lnTo>
                      <a:pt x="10914" y="11638"/>
                    </a:lnTo>
                    <a:lnTo>
                      <a:pt x="10868" y="11717"/>
                    </a:lnTo>
                    <a:lnTo>
                      <a:pt x="10884" y="11829"/>
                    </a:lnTo>
                    <a:lnTo>
                      <a:pt x="10880" y="12067"/>
                    </a:lnTo>
                    <a:lnTo>
                      <a:pt x="10891" y="12238"/>
                    </a:lnTo>
                    <a:lnTo>
                      <a:pt x="10953" y="12313"/>
                    </a:lnTo>
                    <a:lnTo>
                      <a:pt x="10972" y="12400"/>
                    </a:lnTo>
                    <a:lnTo>
                      <a:pt x="10872" y="12488"/>
                    </a:lnTo>
                    <a:lnTo>
                      <a:pt x="10860" y="12613"/>
                    </a:lnTo>
                    <a:lnTo>
                      <a:pt x="10799" y="12750"/>
                    </a:lnTo>
                    <a:lnTo>
                      <a:pt x="10684" y="12850"/>
                    </a:lnTo>
                    <a:lnTo>
                      <a:pt x="10626" y="12829"/>
                    </a:lnTo>
                    <a:lnTo>
                      <a:pt x="10545" y="12900"/>
                    </a:lnTo>
                    <a:lnTo>
                      <a:pt x="10572" y="12913"/>
                    </a:lnTo>
                    <a:lnTo>
                      <a:pt x="10607" y="13054"/>
                    </a:lnTo>
                    <a:lnTo>
                      <a:pt x="10687" y="13129"/>
                    </a:lnTo>
                    <a:lnTo>
                      <a:pt x="10764" y="13100"/>
                    </a:lnTo>
                    <a:lnTo>
                      <a:pt x="10787" y="13163"/>
                    </a:lnTo>
                    <a:lnTo>
                      <a:pt x="10845" y="13200"/>
                    </a:lnTo>
                    <a:lnTo>
                      <a:pt x="10764" y="13267"/>
                    </a:lnTo>
                    <a:lnTo>
                      <a:pt x="10764" y="13379"/>
                    </a:lnTo>
                    <a:lnTo>
                      <a:pt x="10534" y="13450"/>
                    </a:lnTo>
                    <a:lnTo>
                      <a:pt x="10353" y="13713"/>
                    </a:lnTo>
                    <a:lnTo>
                      <a:pt x="10095" y="13717"/>
                    </a:lnTo>
                    <a:lnTo>
                      <a:pt x="10064" y="13750"/>
                    </a:lnTo>
                    <a:lnTo>
                      <a:pt x="10030" y="13767"/>
                    </a:lnTo>
                    <a:lnTo>
                      <a:pt x="9922" y="13738"/>
                    </a:lnTo>
                    <a:lnTo>
                      <a:pt x="9707" y="13700"/>
                    </a:lnTo>
                    <a:lnTo>
                      <a:pt x="9603" y="13867"/>
                    </a:lnTo>
                    <a:lnTo>
                      <a:pt x="9472" y="13838"/>
                    </a:lnTo>
                    <a:lnTo>
                      <a:pt x="9391" y="13838"/>
                    </a:lnTo>
                    <a:lnTo>
                      <a:pt x="9345" y="13779"/>
                    </a:lnTo>
                    <a:lnTo>
                      <a:pt x="9288" y="13804"/>
                    </a:lnTo>
                    <a:lnTo>
                      <a:pt x="9268" y="13892"/>
                    </a:lnTo>
                    <a:lnTo>
                      <a:pt x="9115" y="13879"/>
                    </a:lnTo>
                    <a:lnTo>
                      <a:pt x="9034" y="13854"/>
                    </a:lnTo>
                    <a:lnTo>
                      <a:pt x="8911" y="13892"/>
                    </a:lnTo>
                    <a:lnTo>
                      <a:pt x="8818" y="13975"/>
                    </a:lnTo>
                    <a:lnTo>
                      <a:pt x="8745" y="13975"/>
                    </a:lnTo>
                    <a:lnTo>
                      <a:pt x="8607" y="14092"/>
                    </a:lnTo>
                    <a:lnTo>
                      <a:pt x="8519" y="14229"/>
                    </a:lnTo>
                    <a:lnTo>
                      <a:pt x="8472" y="14217"/>
                    </a:lnTo>
                    <a:lnTo>
                      <a:pt x="8388" y="14275"/>
                    </a:lnTo>
                    <a:lnTo>
                      <a:pt x="8307" y="14279"/>
                    </a:lnTo>
                    <a:lnTo>
                      <a:pt x="8253" y="14263"/>
                    </a:lnTo>
                    <a:lnTo>
                      <a:pt x="8103" y="14388"/>
                    </a:lnTo>
                    <a:lnTo>
                      <a:pt x="7996" y="14388"/>
                    </a:lnTo>
                    <a:lnTo>
                      <a:pt x="7684" y="14688"/>
                    </a:lnTo>
                    <a:lnTo>
                      <a:pt x="7561" y="14700"/>
                    </a:lnTo>
                    <a:lnTo>
                      <a:pt x="7549" y="14650"/>
                    </a:lnTo>
                    <a:lnTo>
                      <a:pt x="7584" y="14604"/>
                    </a:lnTo>
                    <a:lnTo>
                      <a:pt x="7557" y="14525"/>
                    </a:lnTo>
                    <a:lnTo>
                      <a:pt x="7534" y="14400"/>
                    </a:lnTo>
                    <a:lnTo>
                      <a:pt x="7492" y="14400"/>
                    </a:lnTo>
                    <a:lnTo>
                      <a:pt x="7442" y="14350"/>
                    </a:lnTo>
                    <a:lnTo>
                      <a:pt x="7315" y="14325"/>
                    </a:lnTo>
                    <a:lnTo>
                      <a:pt x="7249" y="14154"/>
                    </a:lnTo>
                    <a:lnTo>
                      <a:pt x="7107" y="14263"/>
                    </a:lnTo>
                    <a:lnTo>
                      <a:pt x="7088" y="14350"/>
                    </a:lnTo>
                    <a:lnTo>
                      <a:pt x="6992" y="14342"/>
                    </a:lnTo>
                    <a:lnTo>
                      <a:pt x="6865" y="14454"/>
                    </a:lnTo>
                    <a:lnTo>
                      <a:pt x="6684" y="14454"/>
                    </a:lnTo>
                    <a:lnTo>
                      <a:pt x="6569" y="14429"/>
                    </a:lnTo>
                    <a:lnTo>
                      <a:pt x="6442" y="14467"/>
                    </a:lnTo>
                    <a:lnTo>
                      <a:pt x="6300" y="14442"/>
                    </a:lnTo>
                    <a:lnTo>
                      <a:pt x="6200" y="14500"/>
                    </a:lnTo>
                    <a:lnTo>
                      <a:pt x="6138" y="14617"/>
                    </a:lnTo>
                    <a:lnTo>
                      <a:pt x="5980" y="14617"/>
                    </a:lnTo>
                    <a:lnTo>
                      <a:pt x="5830" y="14567"/>
                    </a:lnTo>
                    <a:lnTo>
                      <a:pt x="5773" y="14717"/>
                    </a:lnTo>
                    <a:lnTo>
                      <a:pt x="5611" y="14817"/>
                    </a:lnTo>
                    <a:lnTo>
                      <a:pt x="5461" y="14754"/>
                    </a:lnTo>
                    <a:lnTo>
                      <a:pt x="5392" y="14813"/>
                    </a:lnTo>
                    <a:lnTo>
                      <a:pt x="5277" y="14850"/>
                    </a:lnTo>
                    <a:lnTo>
                      <a:pt x="5161" y="14792"/>
                    </a:lnTo>
                    <a:lnTo>
                      <a:pt x="4973" y="14842"/>
                    </a:lnTo>
                    <a:lnTo>
                      <a:pt x="4907" y="14754"/>
                    </a:lnTo>
                    <a:lnTo>
                      <a:pt x="4661" y="14800"/>
                    </a:lnTo>
                    <a:lnTo>
                      <a:pt x="4581" y="14704"/>
                    </a:lnTo>
                    <a:lnTo>
                      <a:pt x="4534" y="14763"/>
                    </a:lnTo>
                    <a:lnTo>
                      <a:pt x="4515" y="14888"/>
                    </a:lnTo>
                    <a:lnTo>
                      <a:pt x="4319" y="14938"/>
                    </a:lnTo>
                    <a:lnTo>
                      <a:pt x="4361" y="15087"/>
                    </a:lnTo>
                    <a:lnTo>
                      <a:pt x="4250" y="15054"/>
                    </a:lnTo>
                    <a:lnTo>
                      <a:pt x="4154" y="15117"/>
                    </a:lnTo>
                    <a:lnTo>
                      <a:pt x="3985" y="15150"/>
                    </a:lnTo>
                    <a:lnTo>
                      <a:pt x="3877" y="15192"/>
                    </a:lnTo>
                    <a:lnTo>
                      <a:pt x="3877" y="15279"/>
                    </a:lnTo>
                    <a:lnTo>
                      <a:pt x="3823" y="15379"/>
                    </a:lnTo>
                    <a:lnTo>
                      <a:pt x="3681" y="15467"/>
                    </a:lnTo>
                    <a:lnTo>
                      <a:pt x="3554" y="15267"/>
                    </a:lnTo>
                    <a:lnTo>
                      <a:pt x="3569" y="15192"/>
                    </a:lnTo>
                    <a:lnTo>
                      <a:pt x="3496" y="15079"/>
                    </a:lnTo>
                    <a:lnTo>
                      <a:pt x="3292" y="15179"/>
                    </a:lnTo>
                    <a:lnTo>
                      <a:pt x="3119" y="15204"/>
                    </a:lnTo>
                    <a:lnTo>
                      <a:pt x="3050" y="15117"/>
                    </a:lnTo>
                    <a:lnTo>
                      <a:pt x="2865" y="15150"/>
                    </a:lnTo>
                    <a:lnTo>
                      <a:pt x="2700" y="15300"/>
                    </a:lnTo>
                    <a:lnTo>
                      <a:pt x="2496" y="15417"/>
                    </a:lnTo>
                    <a:lnTo>
                      <a:pt x="2416" y="15417"/>
                    </a:lnTo>
                    <a:lnTo>
                      <a:pt x="2285" y="15325"/>
                    </a:lnTo>
                    <a:lnTo>
                      <a:pt x="2116" y="15300"/>
                    </a:lnTo>
                    <a:lnTo>
                      <a:pt x="2100" y="15362"/>
                    </a:lnTo>
                    <a:lnTo>
                      <a:pt x="2042" y="15454"/>
                    </a:lnTo>
                    <a:lnTo>
                      <a:pt x="2058" y="15667"/>
                    </a:lnTo>
                    <a:lnTo>
                      <a:pt x="1973" y="15700"/>
                    </a:lnTo>
                    <a:lnTo>
                      <a:pt x="1769" y="15742"/>
                    </a:lnTo>
                    <a:lnTo>
                      <a:pt x="1673" y="15875"/>
                    </a:lnTo>
                    <a:lnTo>
                      <a:pt x="1304" y="15850"/>
                    </a:lnTo>
                    <a:lnTo>
                      <a:pt x="1212" y="15912"/>
                    </a:lnTo>
                    <a:lnTo>
                      <a:pt x="1112" y="15954"/>
                    </a:lnTo>
                    <a:lnTo>
                      <a:pt x="1096" y="15800"/>
                    </a:lnTo>
                    <a:lnTo>
                      <a:pt x="904" y="15812"/>
                    </a:lnTo>
                    <a:lnTo>
                      <a:pt x="831" y="15912"/>
                    </a:lnTo>
                    <a:lnTo>
                      <a:pt x="708" y="16004"/>
                    </a:lnTo>
                    <a:lnTo>
                      <a:pt x="570" y="15942"/>
                    </a:lnTo>
                    <a:lnTo>
                      <a:pt x="485" y="15992"/>
                    </a:lnTo>
                    <a:lnTo>
                      <a:pt x="373" y="15967"/>
                    </a:lnTo>
                    <a:lnTo>
                      <a:pt x="312" y="16012"/>
                    </a:lnTo>
                    <a:lnTo>
                      <a:pt x="270" y="15942"/>
                    </a:lnTo>
                    <a:lnTo>
                      <a:pt x="254" y="15879"/>
                    </a:lnTo>
                    <a:lnTo>
                      <a:pt x="277" y="15775"/>
                    </a:lnTo>
                    <a:lnTo>
                      <a:pt x="224" y="15742"/>
                    </a:lnTo>
                    <a:lnTo>
                      <a:pt x="162" y="15729"/>
                    </a:lnTo>
                    <a:lnTo>
                      <a:pt x="93" y="15675"/>
                    </a:lnTo>
                    <a:lnTo>
                      <a:pt x="116" y="15600"/>
                    </a:lnTo>
                    <a:lnTo>
                      <a:pt x="50" y="15504"/>
                    </a:lnTo>
                    <a:lnTo>
                      <a:pt x="235" y="15300"/>
                    </a:lnTo>
                    <a:lnTo>
                      <a:pt x="185" y="15217"/>
                    </a:lnTo>
                    <a:lnTo>
                      <a:pt x="70" y="15275"/>
                    </a:lnTo>
                    <a:lnTo>
                      <a:pt x="0" y="15212"/>
                    </a:lnTo>
                    <a:lnTo>
                      <a:pt x="4" y="15125"/>
                    </a:lnTo>
                    <a:lnTo>
                      <a:pt x="39" y="15150"/>
                    </a:lnTo>
                    <a:lnTo>
                      <a:pt x="85" y="15129"/>
                    </a:lnTo>
                    <a:lnTo>
                      <a:pt x="143" y="15042"/>
                    </a:lnTo>
                    <a:lnTo>
                      <a:pt x="197" y="15025"/>
                    </a:lnTo>
                    <a:lnTo>
                      <a:pt x="327" y="14975"/>
                    </a:lnTo>
                    <a:lnTo>
                      <a:pt x="450" y="14988"/>
                    </a:lnTo>
                    <a:lnTo>
                      <a:pt x="554" y="14925"/>
                    </a:lnTo>
                    <a:lnTo>
                      <a:pt x="639" y="14938"/>
                    </a:lnTo>
                    <a:lnTo>
                      <a:pt x="681" y="14904"/>
                    </a:lnTo>
                    <a:lnTo>
                      <a:pt x="704" y="14963"/>
                    </a:lnTo>
                    <a:lnTo>
                      <a:pt x="681" y="15004"/>
                    </a:lnTo>
                    <a:lnTo>
                      <a:pt x="716" y="15037"/>
                    </a:lnTo>
                    <a:lnTo>
                      <a:pt x="858" y="15075"/>
                    </a:lnTo>
                    <a:lnTo>
                      <a:pt x="912" y="15013"/>
                    </a:lnTo>
                    <a:lnTo>
                      <a:pt x="1008" y="14929"/>
                    </a:lnTo>
                    <a:lnTo>
                      <a:pt x="1123" y="14779"/>
                    </a:lnTo>
                    <a:lnTo>
                      <a:pt x="1304" y="14788"/>
                    </a:lnTo>
                    <a:lnTo>
                      <a:pt x="1396" y="14700"/>
                    </a:lnTo>
                    <a:lnTo>
                      <a:pt x="1527" y="14667"/>
                    </a:lnTo>
                    <a:lnTo>
                      <a:pt x="1562" y="14667"/>
                    </a:lnTo>
                    <a:lnTo>
                      <a:pt x="1758" y="14704"/>
                    </a:lnTo>
                    <a:lnTo>
                      <a:pt x="1885" y="14688"/>
                    </a:lnTo>
                    <a:lnTo>
                      <a:pt x="1943" y="14625"/>
                    </a:lnTo>
                    <a:lnTo>
                      <a:pt x="2008" y="14567"/>
                    </a:lnTo>
                    <a:lnTo>
                      <a:pt x="2046" y="14575"/>
                    </a:lnTo>
                    <a:lnTo>
                      <a:pt x="2104" y="14542"/>
                    </a:lnTo>
                    <a:lnTo>
                      <a:pt x="2389" y="14479"/>
                    </a:lnTo>
                    <a:lnTo>
                      <a:pt x="2585" y="14200"/>
                    </a:lnTo>
                    <a:lnTo>
                      <a:pt x="2758" y="14038"/>
                    </a:lnTo>
                    <a:lnTo>
                      <a:pt x="2865" y="13867"/>
                    </a:lnTo>
                    <a:lnTo>
                      <a:pt x="2919" y="13863"/>
                    </a:lnTo>
                    <a:lnTo>
                      <a:pt x="2977" y="13904"/>
                    </a:lnTo>
                    <a:lnTo>
                      <a:pt x="3165" y="13854"/>
                    </a:lnTo>
                    <a:lnTo>
                      <a:pt x="3265" y="13800"/>
                    </a:lnTo>
                    <a:lnTo>
                      <a:pt x="3362" y="13592"/>
                    </a:lnTo>
                    <a:lnTo>
                      <a:pt x="3362" y="13550"/>
                    </a:lnTo>
                    <a:lnTo>
                      <a:pt x="3408" y="13513"/>
                    </a:lnTo>
                    <a:lnTo>
                      <a:pt x="3500" y="13504"/>
                    </a:lnTo>
                    <a:lnTo>
                      <a:pt x="3650" y="13392"/>
                    </a:lnTo>
                    <a:lnTo>
                      <a:pt x="3761" y="13267"/>
                    </a:lnTo>
                    <a:lnTo>
                      <a:pt x="3096" y="12588"/>
                    </a:lnTo>
                    <a:lnTo>
                      <a:pt x="2458" y="13079"/>
                    </a:lnTo>
                    <a:lnTo>
                      <a:pt x="2300" y="12900"/>
                    </a:lnTo>
                    <a:lnTo>
                      <a:pt x="2877" y="12467"/>
                    </a:lnTo>
                    <a:lnTo>
                      <a:pt x="3004" y="12475"/>
                    </a:lnTo>
                    <a:lnTo>
                      <a:pt x="3754" y="13254"/>
                    </a:lnTo>
                    <a:lnTo>
                      <a:pt x="4015" y="13050"/>
                    </a:lnTo>
                    <a:lnTo>
                      <a:pt x="4073" y="13029"/>
                    </a:lnTo>
                    <a:lnTo>
                      <a:pt x="4146" y="12992"/>
                    </a:lnTo>
                    <a:lnTo>
                      <a:pt x="4146" y="12963"/>
                    </a:lnTo>
                    <a:lnTo>
                      <a:pt x="4088" y="12967"/>
                    </a:lnTo>
                    <a:lnTo>
                      <a:pt x="4085" y="12929"/>
                    </a:lnTo>
                    <a:lnTo>
                      <a:pt x="4181" y="12929"/>
                    </a:lnTo>
                    <a:lnTo>
                      <a:pt x="4077" y="12838"/>
                    </a:lnTo>
                    <a:lnTo>
                      <a:pt x="4142" y="12738"/>
                    </a:lnTo>
                    <a:lnTo>
                      <a:pt x="4238" y="12804"/>
                    </a:lnTo>
                    <a:lnTo>
                      <a:pt x="4204" y="12863"/>
                    </a:lnTo>
                    <a:lnTo>
                      <a:pt x="4246" y="12879"/>
                    </a:lnTo>
                    <a:lnTo>
                      <a:pt x="4338" y="12767"/>
                    </a:lnTo>
                    <a:lnTo>
                      <a:pt x="4308" y="12750"/>
                    </a:lnTo>
                    <a:lnTo>
                      <a:pt x="4281" y="12754"/>
                    </a:lnTo>
                    <a:lnTo>
                      <a:pt x="4204" y="12700"/>
                    </a:lnTo>
                    <a:lnTo>
                      <a:pt x="4273" y="12625"/>
                    </a:lnTo>
                    <a:lnTo>
                      <a:pt x="4408" y="12675"/>
                    </a:lnTo>
                    <a:lnTo>
                      <a:pt x="4477" y="12525"/>
                    </a:lnTo>
                    <a:lnTo>
                      <a:pt x="4515" y="12513"/>
                    </a:lnTo>
                    <a:lnTo>
                      <a:pt x="4504" y="12467"/>
                    </a:lnTo>
                    <a:lnTo>
                      <a:pt x="4515" y="12438"/>
                    </a:lnTo>
                    <a:lnTo>
                      <a:pt x="4569" y="12400"/>
                    </a:lnTo>
                    <a:lnTo>
                      <a:pt x="4527" y="12388"/>
                    </a:lnTo>
                    <a:lnTo>
                      <a:pt x="4434" y="12450"/>
                    </a:lnTo>
                    <a:lnTo>
                      <a:pt x="4384" y="12413"/>
                    </a:lnTo>
                    <a:lnTo>
                      <a:pt x="4319" y="12388"/>
                    </a:lnTo>
                    <a:lnTo>
                      <a:pt x="4573" y="12013"/>
                    </a:lnTo>
                    <a:lnTo>
                      <a:pt x="4696" y="12167"/>
                    </a:lnTo>
                    <a:lnTo>
                      <a:pt x="4665" y="12267"/>
                    </a:lnTo>
                    <a:lnTo>
                      <a:pt x="4538" y="12375"/>
                    </a:lnTo>
                    <a:lnTo>
                      <a:pt x="4573" y="12392"/>
                    </a:lnTo>
                    <a:lnTo>
                      <a:pt x="4631" y="12350"/>
                    </a:lnTo>
                    <a:lnTo>
                      <a:pt x="4688" y="12379"/>
                    </a:lnTo>
                    <a:lnTo>
                      <a:pt x="4746" y="12300"/>
                    </a:lnTo>
                    <a:lnTo>
                      <a:pt x="4777" y="12192"/>
                    </a:lnTo>
                    <a:lnTo>
                      <a:pt x="4804" y="12200"/>
                    </a:lnTo>
                    <a:lnTo>
                      <a:pt x="4777" y="12317"/>
                    </a:lnTo>
                    <a:lnTo>
                      <a:pt x="4811" y="12317"/>
                    </a:lnTo>
                    <a:lnTo>
                      <a:pt x="4938" y="12129"/>
                    </a:lnTo>
                    <a:lnTo>
                      <a:pt x="4915" y="12104"/>
                    </a:lnTo>
                    <a:lnTo>
                      <a:pt x="4884" y="12125"/>
                    </a:lnTo>
                    <a:lnTo>
                      <a:pt x="4815" y="12079"/>
                    </a:lnTo>
                    <a:lnTo>
                      <a:pt x="4973" y="11913"/>
                    </a:lnTo>
                    <a:lnTo>
                      <a:pt x="4984" y="11942"/>
                    </a:lnTo>
                    <a:lnTo>
                      <a:pt x="4965" y="11988"/>
                    </a:lnTo>
                    <a:lnTo>
                      <a:pt x="4977" y="12025"/>
                    </a:lnTo>
                    <a:lnTo>
                      <a:pt x="4996" y="12025"/>
                    </a:lnTo>
                    <a:lnTo>
                      <a:pt x="5034" y="11988"/>
                    </a:lnTo>
                    <a:lnTo>
                      <a:pt x="5057" y="12000"/>
                    </a:lnTo>
                    <a:lnTo>
                      <a:pt x="5104" y="11967"/>
                    </a:lnTo>
                    <a:lnTo>
                      <a:pt x="5146" y="11904"/>
                    </a:lnTo>
                    <a:lnTo>
                      <a:pt x="5042" y="11925"/>
                    </a:lnTo>
                    <a:lnTo>
                      <a:pt x="5069" y="11913"/>
                    </a:lnTo>
                    <a:lnTo>
                      <a:pt x="4996" y="11792"/>
                    </a:lnTo>
                    <a:lnTo>
                      <a:pt x="5023" y="11729"/>
                    </a:lnTo>
                    <a:lnTo>
                      <a:pt x="5181" y="11817"/>
                    </a:lnTo>
                    <a:lnTo>
                      <a:pt x="5173" y="11842"/>
                    </a:lnTo>
                    <a:lnTo>
                      <a:pt x="5204" y="11875"/>
                    </a:lnTo>
                    <a:lnTo>
                      <a:pt x="5219" y="11763"/>
                    </a:lnTo>
                    <a:lnTo>
                      <a:pt x="5150" y="11713"/>
                    </a:lnTo>
                    <a:lnTo>
                      <a:pt x="5161" y="11679"/>
                    </a:lnTo>
                    <a:lnTo>
                      <a:pt x="5219" y="11688"/>
                    </a:lnTo>
                    <a:lnTo>
                      <a:pt x="5231" y="11592"/>
                    </a:lnTo>
                    <a:lnTo>
                      <a:pt x="5104" y="11525"/>
                    </a:lnTo>
                    <a:lnTo>
                      <a:pt x="5146" y="11450"/>
                    </a:lnTo>
                    <a:lnTo>
                      <a:pt x="5123" y="11438"/>
                    </a:lnTo>
                    <a:lnTo>
                      <a:pt x="5115" y="11288"/>
                    </a:lnTo>
                    <a:lnTo>
                      <a:pt x="5161" y="11188"/>
                    </a:lnTo>
                    <a:lnTo>
                      <a:pt x="5231" y="11138"/>
                    </a:lnTo>
                    <a:lnTo>
                      <a:pt x="5330" y="10988"/>
                    </a:lnTo>
                    <a:lnTo>
                      <a:pt x="5380" y="11000"/>
                    </a:lnTo>
                    <a:lnTo>
                      <a:pt x="5319" y="11088"/>
                    </a:lnTo>
                    <a:lnTo>
                      <a:pt x="5357" y="11117"/>
                    </a:lnTo>
                    <a:lnTo>
                      <a:pt x="5427" y="11042"/>
                    </a:lnTo>
                    <a:lnTo>
                      <a:pt x="5461" y="11067"/>
                    </a:lnTo>
                    <a:lnTo>
                      <a:pt x="5411" y="11150"/>
                    </a:lnTo>
                    <a:lnTo>
                      <a:pt x="5484" y="11213"/>
                    </a:lnTo>
                    <a:lnTo>
                      <a:pt x="5527" y="11167"/>
                    </a:lnTo>
                    <a:lnTo>
                      <a:pt x="5596" y="11175"/>
                    </a:lnTo>
                    <a:lnTo>
                      <a:pt x="5657" y="11129"/>
                    </a:lnTo>
                    <a:lnTo>
                      <a:pt x="5715" y="11163"/>
                    </a:lnTo>
                    <a:lnTo>
                      <a:pt x="5619" y="11029"/>
                    </a:lnTo>
                    <a:lnTo>
                      <a:pt x="5688" y="10954"/>
                    </a:lnTo>
                    <a:lnTo>
                      <a:pt x="5711" y="10975"/>
                    </a:lnTo>
                    <a:lnTo>
                      <a:pt x="5669" y="11029"/>
                    </a:lnTo>
                    <a:lnTo>
                      <a:pt x="5711" y="11067"/>
                    </a:lnTo>
                    <a:lnTo>
                      <a:pt x="5738" y="11013"/>
                    </a:lnTo>
                    <a:lnTo>
                      <a:pt x="5757" y="11025"/>
                    </a:lnTo>
                    <a:lnTo>
                      <a:pt x="5727" y="11092"/>
                    </a:lnTo>
                    <a:lnTo>
                      <a:pt x="5769" y="11113"/>
                    </a:lnTo>
                    <a:lnTo>
                      <a:pt x="5853" y="11050"/>
                    </a:lnTo>
                    <a:lnTo>
                      <a:pt x="5784" y="10979"/>
                    </a:lnTo>
                    <a:lnTo>
                      <a:pt x="5838" y="10863"/>
                    </a:lnTo>
                    <a:lnTo>
                      <a:pt x="6011" y="10925"/>
                    </a:lnTo>
                    <a:lnTo>
                      <a:pt x="6153" y="10763"/>
                    </a:lnTo>
                    <a:lnTo>
                      <a:pt x="6127" y="10729"/>
                    </a:lnTo>
                    <a:lnTo>
                      <a:pt x="6046" y="10817"/>
                    </a:lnTo>
                    <a:lnTo>
                      <a:pt x="5980" y="10825"/>
                    </a:lnTo>
                    <a:lnTo>
                      <a:pt x="5750" y="10713"/>
                    </a:lnTo>
                    <a:lnTo>
                      <a:pt x="5773" y="10604"/>
                    </a:lnTo>
                    <a:lnTo>
                      <a:pt x="5727" y="10588"/>
                    </a:lnTo>
                    <a:lnTo>
                      <a:pt x="5665" y="10617"/>
                    </a:lnTo>
                    <a:lnTo>
                      <a:pt x="5634" y="10575"/>
                    </a:lnTo>
                    <a:lnTo>
                      <a:pt x="5830" y="10213"/>
                    </a:lnTo>
                    <a:lnTo>
                      <a:pt x="5953" y="10300"/>
                    </a:lnTo>
                    <a:lnTo>
                      <a:pt x="5865" y="10463"/>
                    </a:lnTo>
                    <a:lnTo>
                      <a:pt x="6034" y="10542"/>
                    </a:lnTo>
                    <a:lnTo>
                      <a:pt x="6223" y="10217"/>
                    </a:lnTo>
                    <a:lnTo>
                      <a:pt x="6315" y="10242"/>
                    </a:lnTo>
                    <a:lnTo>
                      <a:pt x="6346" y="10188"/>
                    </a:lnTo>
                    <a:lnTo>
                      <a:pt x="6407" y="10204"/>
                    </a:lnTo>
                    <a:lnTo>
                      <a:pt x="6419" y="10304"/>
                    </a:lnTo>
                    <a:lnTo>
                      <a:pt x="6130" y="10738"/>
                    </a:lnTo>
                    <a:lnTo>
                      <a:pt x="6165" y="10754"/>
                    </a:lnTo>
                    <a:lnTo>
                      <a:pt x="6207" y="10704"/>
                    </a:lnTo>
                    <a:lnTo>
                      <a:pt x="6369" y="10492"/>
                    </a:lnTo>
                    <a:lnTo>
                      <a:pt x="6500" y="10154"/>
                    </a:lnTo>
                    <a:lnTo>
                      <a:pt x="6153" y="10088"/>
                    </a:lnTo>
                    <a:lnTo>
                      <a:pt x="5850" y="10092"/>
                    </a:lnTo>
                    <a:lnTo>
                      <a:pt x="5704" y="9292"/>
                    </a:lnTo>
                    <a:lnTo>
                      <a:pt x="5946" y="9392"/>
                    </a:lnTo>
                    <a:lnTo>
                      <a:pt x="6046" y="9892"/>
                    </a:lnTo>
                    <a:lnTo>
                      <a:pt x="6196" y="9879"/>
                    </a:lnTo>
                    <a:lnTo>
                      <a:pt x="6142" y="9500"/>
                    </a:lnTo>
                    <a:lnTo>
                      <a:pt x="6277" y="9550"/>
                    </a:lnTo>
                    <a:lnTo>
                      <a:pt x="6300" y="9629"/>
                    </a:lnTo>
                    <a:lnTo>
                      <a:pt x="6415" y="9629"/>
                    </a:lnTo>
                    <a:lnTo>
                      <a:pt x="6488" y="9950"/>
                    </a:lnTo>
                    <a:lnTo>
                      <a:pt x="6634" y="10017"/>
                    </a:lnTo>
                    <a:lnTo>
                      <a:pt x="6650" y="9967"/>
                    </a:lnTo>
                    <a:lnTo>
                      <a:pt x="6569" y="9942"/>
                    </a:lnTo>
                    <a:lnTo>
                      <a:pt x="6603" y="9788"/>
                    </a:lnTo>
                    <a:lnTo>
                      <a:pt x="6692" y="9800"/>
                    </a:lnTo>
                    <a:lnTo>
                      <a:pt x="6715" y="9829"/>
                    </a:lnTo>
                    <a:lnTo>
                      <a:pt x="6726" y="9775"/>
                    </a:lnTo>
                    <a:lnTo>
                      <a:pt x="6615" y="9763"/>
                    </a:lnTo>
                    <a:lnTo>
                      <a:pt x="6588" y="9625"/>
                    </a:lnTo>
                    <a:lnTo>
                      <a:pt x="6726" y="9617"/>
                    </a:lnTo>
                    <a:lnTo>
                      <a:pt x="6853" y="9650"/>
                    </a:lnTo>
                    <a:lnTo>
                      <a:pt x="6846" y="9592"/>
                    </a:lnTo>
                    <a:lnTo>
                      <a:pt x="6846" y="9629"/>
                    </a:lnTo>
                    <a:lnTo>
                      <a:pt x="6569" y="9529"/>
                    </a:lnTo>
                    <a:lnTo>
                      <a:pt x="6626" y="9492"/>
                    </a:lnTo>
                    <a:lnTo>
                      <a:pt x="6807" y="9538"/>
                    </a:lnTo>
                    <a:lnTo>
                      <a:pt x="6811" y="9454"/>
                    </a:lnTo>
                    <a:lnTo>
                      <a:pt x="6788" y="9454"/>
                    </a:lnTo>
                    <a:lnTo>
                      <a:pt x="6788" y="9363"/>
                    </a:lnTo>
                    <a:lnTo>
                      <a:pt x="6761" y="9367"/>
                    </a:lnTo>
                    <a:lnTo>
                      <a:pt x="6761" y="9479"/>
                    </a:lnTo>
                    <a:lnTo>
                      <a:pt x="6623" y="9450"/>
                    </a:lnTo>
                    <a:lnTo>
                      <a:pt x="6453" y="9479"/>
                    </a:lnTo>
                    <a:lnTo>
                      <a:pt x="6350" y="9500"/>
                    </a:lnTo>
                    <a:lnTo>
                      <a:pt x="6130" y="9400"/>
                    </a:lnTo>
                    <a:lnTo>
                      <a:pt x="6092" y="9179"/>
                    </a:lnTo>
                    <a:lnTo>
                      <a:pt x="6265" y="9229"/>
                    </a:lnTo>
                    <a:lnTo>
                      <a:pt x="6277" y="9267"/>
                    </a:lnTo>
                    <a:lnTo>
                      <a:pt x="6484" y="9329"/>
                    </a:lnTo>
                    <a:lnTo>
                      <a:pt x="6511" y="9229"/>
                    </a:lnTo>
                    <a:lnTo>
                      <a:pt x="6338" y="9179"/>
                    </a:lnTo>
                    <a:lnTo>
                      <a:pt x="6373" y="9138"/>
                    </a:lnTo>
                    <a:lnTo>
                      <a:pt x="6519" y="9113"/>
                    </a:lnTo>
                    <a:lnTo>
                      <a:pt x="6865" y="9229"/>
                    </a:lnTo>
                    <a:lnTo>
                      <a:pt x="7423" y="9417"/>
                    </a:lnTo>
                    <a:lnTo>
                      <a:pt x="7480" y="9529"/>
                    </a:lnTo>
                    <a:lnTo>
                      <a:pt x="7592" y="9575"/>
                    </a:lnTo>
                    <a:lnTo>
                      <a:pt x="7949" y="9375"/>
                    </a:lnTo>
                    <a:lnTo>
                      <a:pt x="8076" y="9404"/>
                    </a:lnTo>
                    <a:lnTo>
                      <a:pt x="8099" y="9292"/>
                    </a:lnTo>
                    <a:lnTo>
                      <a:pt x="8295" y="9292"/>
                    </a:lnTo>
                    <a:lnTo>
                      <a:pt x="8311" y="9388"/>
                    </a:lnTo>
                    <a:lnTo>
                      <a:pt x="8476" y="9375"/>
                    </a:lnTo>
                    <a:lnTo>
                      <a:pt x="8826" y="9388"/>
                    </a:lnTo>
                    <a:lnTo>
                      <a:pt x="8980" y="9413"/>
                    </a:lnTo>
                    <a:lnTo>
                      <a:pt x="9011" y="9238"/>
                    </a:lnTo>
                    <a:lnTo>
                      <a:pt x="9115" y="9204"/>
                    </a:lnTo>
                    <a:lnTo>
                      <a:pt x="9118" y="9075"/>
                    </a:lnTo>
                    <a:lnTo>
                      <a:pt x="8849" y="8988"/>
                    </a:lnTo>
                    <a:lnTo>
                      <a:pt x="8653" y="8917"/>
                    </a:lnTo>
                    <a:lnTo>
                      <a:pt x="8657" y="8817"/>
                    </a:lnTo>
                    <a:lnTo>
                      <a:pt x="8895" y="8888"/>
                    </a:lnTo>
                    <a:lnTo>
                      <a:pt x="8907" y="8592"/>
                    </a:lnTo>
                    <a:lnTo>
                      <a:pt x="8757" y="8488"/>
                    </a:lnTo>
                    <a:lnTo>
                      <a:pt x="8634" y="8400"/>
                    </a:lnTo>
                    <a:lnTo>
                      <a:pt x="8668" y="7992"/>
                    </a:lnTo>
                    <a:lnTo>
                      <a:pt x="8553" y="7963"/>
                    </a:lnTo>
                    <a:lnTo>
                      <a:pt x="8565" y="7892"/>
                    </a:lnTo>
                    <a:lnTo>
                      <a:pt x="8634" y="7875"/>
                    </a:lnTo>
                    <a:lnTo>
                      <a:pt x="8711" y="7488"/>
                    </a:lnTo>
                    <a:lnTo>
                      <a:pt x="8957" y="7475"/>
                    </a:lnTo>
                    <a:lnTo>
                      <a:pt x="9045" y="7275"/>
                    </a:lnTo>
                    <a:lnTo>
                      <a:pt x="9195" y="7188"/>
                    </a:lnTo>
                    <a:lnTo>
                      <a:pt x="9311" y="7054"/>
                    </a:lnTo>
                    <a:lnTo>
                      <a:pt x="9349" y="6925"/>
                    </a:lnTo>
                    <a:lnTo>
                      <a:pt x="9115" y="6954"/>
                    </a:lnTo>
                    <a:lnTo>
                      <a:pt x="9115" y="6825"/>
                    </a:lnTo>
                    <a:lnTo>
                      <a:pt x="9022" y="6854"/>
                    </a:lnTo>
                    <a:lnTo>
                      <a:pt x="8895" y="6879"/>
                    </a:lnTo>
                    <a:lnTo>
                      <a:pt x="8884" y="7038"/>
                    </a:lnTo>
                    <a:lnTo>
                      <a:pt x="8815" y="7038"/>
                    </a:lnTo>
                    <a:lnTo>
                      <a:pt x="8692" y="6688"/>
                    </a:lnTo>
                    <a:lnTo>
                      <a:pt x="8530" y="6700"/>
                    </a:lnTo>
                    <a:lnTo>
                      <a:pt x="8503" y="6529"/>
                    </a:lnTo>
                    <a:lnTo>
                      <a:pt x="8645" y="6425"/>
                    </a:lnTo>
                    <a:lnTo>
                      <a:pt x="8565" y="6263"/>
                    </a:lnTo>
                    <a:lnTo>
                      <a:pt x="8584" y="6042"/>
                    </a:lnTo>
                    <a:lnTo>
                      <a:pt x="8438" y="6029"/>
                    </a:lnTo>
                    <a:lnTo>
                      <a:pt x="8457" y="5863"/>
                    </a:lnTo>
                    <a:lnTo>
                      <a:pt x="8365" y="5792"/>
                    </a:lnTo>
                    <a:lnTo>
                      <a:pt x="8219" y="5963"/>
                    </a:lnTo>
                    <a:lnTo>
                      <a:pt x="8099" y="5992"/>
                    </a:lnTo>
                    <a:lnTo>
                      <a:pt x="8053" y="6117"/>
                    </a:lnTo>
                    <a:lnTo>
                      <a:pt x="7999" y="6204"/>
                    </a:lnTo>
                    <a:lnTo>
                      <a:pt x="7811" y="6192"/>
                    </a:lnTo>
                    <a:lnTo>
                      <a:pt x="7607" y="6267"/>
                    </a:lnTo>
                    <a:lnTo>
                      <a:pt x="7499" y="6192"/>
                    </a:lnTo>
                    <a:lnTo>
                      <a:pt x="7338" y="6150"/>
                    </a:lnTo>
                    <a:lnTo>
                      <a:pt x="7226" y="6225"/>
                    </a:lnTo>
                    <a:lnTo>
                      <a:pt x="7176" y="6375"/>
                    </a:lnTo>
                    <a:lnTo>
                      <a:pt x="7073" y="6454"/>
                    </a:lnTo>
                    <a:lnTo>
                      <a:pt x="6915" y="6563"/>
                    </a:lnTo>
                    <a:lnTo>
                      <a:pt x="6742" y="6500"/>
                    </a:lnTo>
                    <a:lnTo>
                      <a:pt x="6765" y="6304"/>
                    </a:lnTo>
                    <a:lnTo>
                      <a:pt x="6765" y="6225"/>
                    </a:lnTo>
                    <a:lnTo>
                      <a:pt x="6742" y="6154"/>
                    </a:lnTo>
                    <a:lnTo>
                      <a:pt x="6707" y="6167"/>
                    </a:lnTo>
                    <a:lnTo>
                      <a:pt x="6703" y="5988"/>
                    </a:lnTo>
                    <a:lnTo>
                      <a:pt x="6646" y="6013"/>
                    </a:lnTo>
                    <a:lnTo>
                      <a:pt x="6600" y="6004"/>
                    </a:lnTo>
                    <a:lnTo>
                      <a:pt x="6588" y="5917"/>
                    </a:lnTo>
                    <a:lnTo>
                      <a:pt x="6603" y="5850"/>
                    </a:lnTo>
                    <a:lnTo>
                      <a:pt x="6565" y="5813"/>
                    </a:lnTo>
                    <a:lnTo>
                      <a:pt x="6488" y="5804"/>
                    </a:lnTo>
                    <a:lnTo>
                      <a:pt x="6507" y="5654"/>
                    </a:lnTo>
                    <a:lnTo>
                      <a:pt x="6500" y="5554"/>
                    </a:lnTo>
                    <a:lnTo>
                      <a:pt x="6426" y="5392"/>
                    </a:lnTo>
                    <a:lnTo>
                      <a:pt x="6430" y="5350"/>
                    </a:lnTo>
                    <a:lnTo>
                      <a:pt x="6346" y="5292"/>
                    </a:lnTo>
                    <a:lnTo>
                      <a:pt x="6303" y="5204"/>
                    </a:lnTo>
                    <a:lnTo>
                      <a:pt x="6242" y="5200"/>
                    </a:lnTo>
                    <a:lnTo>
                      <a:pt x="6196" y="5117"/>
                    </a:lnTo>
                    <a:lnTo>
                      <a:pt x="6084" y="5104"/>
                    </a:lnTo>
                    <a:lnTo>
                      <a:pt x="5957" y="4842"/>
                    </a:lnTo>
                    <a:lnTo>
                      <a:pt x="5946" y="4763"/>
                    </a:lnTo>
                    <a:lnTo>
                      <a:pt x="6084" y="4579"/>
                    </a:lnTo>
                    <a:lnTo>
                      <a:pt x="6107" y="4354"/>
                    </a:lnTo>
                    <a:lnTo>
                      <a:pt x="5977" y="4092"/>
                    </a:lnTo>
                    <a:lnTo>
                      <a:pt x="6096" y="4092"/>
                    </a:lnTo>
                    <a:lnTo>
                      <a:pt x="6230" y="4017"/>
                    </a:lnTo>
                    <a:close/>
                  </a:path>
                </a:pathLst>
              </a:custGeom>
              <a:noFill/>
              <a:ln w="25400"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3" name="Rectangle 194"/>
              <p:cNvSpPr>
                <a:spLocks noChangeArrowheads="1"/>
              </p:cNvSpPr>
              <p:nvPr/>
            </p:nvSpPr>
            <p:spPr bwMode="auto">
              <a:xfrm>
                <a:off x="3714751" y="4968875"/>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600">
                    <a:solidFill>
                      <a:srgbClr val="000000"/>
                    </a:solidFill>
                    <a:latin typeface="ＭＳ Ｐゴシック" panose="020B0600070205080204" pitchFamily="50" charset="-128"/>
                  </a:rPr>
                  <a:t>松原市</a:t>
                </a:r>
                <a:endParaRPr kumimoji="0" lang="ja-JP" altLang="ja-JP">
                  <a:solidFill>
                    <a:prstClr val="black"/>
                  </a:solidFill>
                </a:endParaRPr>
              </a:p>
            </p:txBody>
          </p:sp>
          <p:sp>
            <p:nvSpPr>
              <p:cNvPr id="214" name="Rectangle 195"/>
              <p:cNvSpPr>
                <a:spLocks noChangeArrowheads="1"/>
              </p:cNvSpPr>
              <p:nvPr/>
            </p:nvSpPr>
            <p:spPr bwMode="auto">
              <a:xfrm>
                <a:off x="4011613" y="5165725"/>
                <a:ext cx="214313"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羽曳野市</a:t>
                </a:r>
                <a:endParaRPr kumimoji="0" lang="ja-JP" altLang="ja-JP">
                  <a:solidFill>
                    <a:prstClr val="black"/>
                  </a:solidFill>
                </a:endParaRPr>
              </a:p>
            </p:txBody>
          </p:sp>
          <p:sp>
            <p:nvSpPr>
              <p:cNvPr id="215" name="Rectangle 196"/>
              <p:cNvSpPr>
                <a:spLocks noChangeArrowheads="1"/>
              </p:cNvSpPr>
              <p:nvPr/>
            </p:nvSpPr>
            <p:spPr bwMode="auto">
              <a:xfrm>
                <a:off x="3957638" y="5014913"/>
                <a:ext cx="2143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藤井寺市</a:t>
                </a:r>
                <a:endParaRPr kumimoji="0" lang="ja-JP" altLang="ja-JP">
                  <a:solidFill>
                    <a:prstClr val="black"/>
                  </a:solidFill>
                </a:endParaRPr>
              </a:p>
            </p:txBody>
          </p:sp>
          <p:sp>
            <p:nvSpPr>
              <p:cNvPr id="216" name="Rectangle 197"/>
              <p:cNvSpPr>
                <a:spLocks noChangeArrowheads="1"/>
              </p:cNvSpPr>
              <p:nvPr/>
            </p:nvSpPr>
            <p:spPr bwMode="auto">
              <a:xfrm>
                <a:off x="4206876" y="5476875"/>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河南町</a:t>
                </a:r>
                <a:endParaRPr kumimoji="0" lang="ja-JP" altLang="ja-JP">
                  <a:solidFill>
                    <a:prstClr val="black"/>
                  </a:solidFill>
                </a:endParaRPr>
              </a:p>
            </p:txBody>
          </p:sp>
          <p:sp>
            <p:nvSpPr>
              <p:cNvPr id="218" name="Rectangle 199"/>
              <p:cNvSpPr>
                <a:spLocks noChangeArrowheads="1"/>
              </p:cNvSpPr>
              <p:nvPr/>
            </p:nvSpPr>
            <p:spPr bwMode="auto">
              <a:xfrm>
                <a:off x="4235451" y="4951413"/>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600">
                    <a:solidFill>
                      <a:srgbClr val="000000"/>
                    </a:solidFill>
                    <a:latin typeface="ＭＳ Ｐゴシック" panose="020B0600070205080204" pitchFamily="50" charset="-128"/>
                  </a:rPr>
                  <a:t>柏原市</a:t>
                </a:r>
                <a:endParaRPr kumimoji="0" lang="ja-JP" altLang="ja-JP">
                  <a:solidFill>
                    <a:prstClr val="black"/>
                  </a:solidFill>
                </a:endParaRPr>
              </a:p>
            </p:txBody>
          </p:sp>
        </p:grpSp>
        <p:sp>
          <p:nvSpPr>
            <p:cNvPr id="22" name="Rectangle 220"/>
            <p:cNvSpPr>
              <a:spLocks noChangeArrowheads="1"/>
            </p:cNvSpPr>
            <p:nvPr/>
          </p:nvSpPr>
          <p:spPr bwMode="auto">
            <a:xfrm>
              <a:off x="3930650" y="5348288"/>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富田林</a:t>
              </a:r>
              <a:endParaRPr kumimoji="0" lang="ja-JP" altLang="ja-JP">
                <a:solidFill>
                  <a:prstClr val="black"/>
                </a:solidFill>
              </a:endParaRPr>
            </a:p>
          </p:txBody>
        </p:sp>
        <p:sp>
          <p:nvSpPr>
            <p:cNvPr id="23" name="Rectangle 221"/>
            <p:cNvSpPr>
              <a:spLocks noChangeArrowheads="1"/>
            </p:cNvSpPr>
            <p:nvPr/>
          </p:nvSpPr>
          <p:spPr bwMode="auto">
            <a:xfrm>
              <a:off x="4176713" y="5348288"/>
              <a:ext cx="809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700">
                  <a:solidFill>
                    <a:srgbClr val="000000"/>
                  </a:solidFill>
                  <a:latin typeface="ＭＳ Ｐゴシック" panose="020B0600070205080204" pitchFamily="50" charset="-128"/>
                </a:rPr>
                <a:t>市</a:t>
              </a:r>
              <a:endParaRPr kumimoji="0" lang="ja-JP" altLang="ja-JP">
                <a:solidFill>
                  <a:prstClr val="black"/>
                </a:solidFill>
              </a:endParaRPr>
            </a:p>
          </p:txBody>
        </p:sp>
      </p:grpSp>
      <p:graphicFrame>
        <p:nvGraphicFramePr>
          <p:cNvPr id="228" name="表 227"/>
          <p:cNvGraphicFramePr>
            <a:graphicFrameLocks noGrp="1"/>
          </p:cNvGraphicFramePr>
          <p:nvPr>
            <p:extLst/>
          </p:nvPr>
        </p:nvGraphicFramePr>
        <p:xfrm>
          <a:off x="170674" y="3188025"/>
          <a:ext cx="1810386" cy="2011680"/>
        </p:xfrm>
        <a:graphic>
          <a:graphicData uri="http://schemas.openxmlformats.org/drawingml/2006/table">
            <a:tbl>
              <a:tblPr firstRow="1" bandRow="1">
                <a:tableStyleId>{5940675A-B579-460E-94D1-54222C63F5DA}</a:tableStyleId>
              </a:tblPr>
              <a:tblGrid>
                <a:gridCol w="860743">
                  <a:extLst>
                    <a:ext uri="{9D8B030D-6E8A-4147-A177-3AD203B41FA5}">
                      <a16:colId xmlns="" xmlns:a16="http://schemas.microsoft.com/office/drawing/2014/main" val="20000"/>
                    </a:ext>
                  </a:extLst>
                </a:gridCol>
                <a:gridCol w="949643">
                  <a:extLst>
                    <a:ext uri="{9D8B030D-6E8A-4147-A177-3AD203B41FA5}">
                      <a16:colId xmlns="" xmlns:a16="http://schemas.microsoft.com/office/drawing/2014/main" val="20001"/>
                    </a:ext>
                  </a:extLst>
                </a:gridCol>
              </a:tblGrid>
              <a:tr h="133613">
                <a:tc>
                  <a:txBody>
                    <a:bodyPr/>
                    <a:lstStyle/>
                    <a:p>
                      <a:pPr algn="ctr"/>
                      <a:r>
                        <a:rPr kumimoji="1" lang="ja-JP" altLang="en-US" sz="1000" dirty="0">
                          <a:latin typeface="Meiryo UI" panose="020B0604030504040204" pitchFamily="50" charset="-128"/>
                          <a:ea typeface="Meiryo UI" panose="020B0604030504040204" pitchFamily="50" charset="-128"/>
                        </a:rPr>
                        <a:t>市町村名</a:t>
                      </a: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協定締結日</a:t>
                      </a:r>
                    </a:p>
                  </a:txBody>
                  <a:tcPr/>
                </a:tc>
                <a:extLst>
                  <a:ext uri="{0D108BD9-81ED-4DB2-BD59-A6C34878D82A}">
                    <a16:rowId xmlns="" xmlns:a16="http://schemas.microsoft.com/office/drawing/2014/main" val="10000"/>
                  </a:ext>
                </a:extLst>
              </a:tr>
              <a:tr h="370840">
                <a:tc>
                  <a:txBody>
                    <a:bodyPr/>
                    <a:lstStyle/>
                    <a:p>
                      <a:r>
                        <a:rPr kumimoji="1" lang="ja-JP" altLang="en-US" sz="1000" dirty="0">
                          <a:latin typeface="Meiryo UI" panose="020B0604030504040204" pitchFamily="50" charset="-128"/>
                          <a:ea typeface="Meiryo UI" panose="020B0604030504040204" pitchFamily="50" charset="-128"/>
                        </a:rPr>
                        <a:t>柏原市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吹田市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松原市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羽曳野市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泉佐野市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藤井寺市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大阪狭山市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河内長野市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八尾市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河南町</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富田林市</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a:latin typeface="Meiryo UI" panose="020B0604030504040204" pitchFamily="50" charset="-128"/>
                          <a:ea typeface="Meiryo UI" panose="020B0604030504040204" pitchFamily="50" charset="-128"/>
                        </a:rPr>
                        <a:t>2006.10.16</a:t>
                      </a:r>
                    </a:p>
                    <a:p>
                      <a:r>
                        <a:rPr kumimoji="1" lang="en-US" altLang="ja-JP" sz="1000" dirty="0">
                          <a:latin typeface="Meiryo UI" panose="020B0604030504040204" pitchFamily="50" charset="-128"/>
                          <a:ea typeface="Meiryo UI" panose="020B0604030504040204" pitchFamily="50" charset="-128"/>
                        </a:rPr>
                        <a:t>2006.12.25</a:t>
                      </a:r>
                    </a:p>
                    <a:p>
                      <a:r>
                        <a:rPr kumimoji="1" lang="en-US" altLang="ja-JP" sz="1000" dirty="0">
                          <a:latin typeface="Meiryo UI" panose="020B0604030504040204" pitchFamily="50" charset="-128"/>
                          <a:ea typeface="Meiryo UI" panose="020B0604030504040204" pitchFamily="50" charset="-128"/>
                        </a:rPr>
                        <a:t>2007.1.31</a:t>
                      </a:r>
                    </a:p>
                    <a:p>
                      <a:r>
                        <a:rPr kumimoji="1" lang="en-US" altLang="ja-JP" sz="1000" dirty="0">
                          <a:latin typeface="Meiryo UI" panose="020B0604030504040204" pitchFamily="50" charset="-128"/>
                          <a:ea typeface="Meiryo UI" panose="020B0604030504040204" pitchFamily="50" charset="-128"/>
                        </a:rPr>
                        <a:t>2007.11.16</a:t>
                      </a:r>
                    </a:p>
                    <a:p>
                      <a:r>
                        <a:rPr kumimoji="1" lang="en-US" altLang="ja-JP" sz="1000" dirty="0">
                          <a:latin typeface="Meiryo UI" panose="020B0604030504040204" pitchFamily="50" charset="-128"/>
                          <a:ea typeface="Meiryo UI" panose="020B0604030504040204" pitchFamily="50" charset="-128"/>
                        </a:rPr>
                        <a:t>2008.3.28</a:t>
                      </a:r>
                    </a:p>
                    <a:p>
                      <a:r>
                        <a:rPr kumimoji="1" lang="en-US" altLang="ja-JP" sz="1000" dirty="0">
                          <a:latin typeface="Meiryo UI" panose="020B0604030504040204" pitchFamily="50" charset="-128"/>
                          <a:ea typeface="Meiryo UI" panose="020B0604030504040204" pitchFamily="50" charset="-128"/>
                        </a:rPr>
                        <a:t>2008.12.24</a:t>
                      </a:r>
                    </a:p>
                    <a:p>
                      <a:r>
                        <a:rPr kumimoji="1" lang="en-US" altLang="ja-JP" sz="1000" dirty="0">
                          <a:latin typeface="Meiryo UI" panose="020B0604030504040204" pitchFamily="50" charset="-128"/>
                          <a:ea typeface="Meiryo UI" panose="020B0604030504040204" pitchFamily="50" charset="-128"/>
                        </a:rPr>
                        <a:t>2009.3.23</a:t>
                      </a:r>
                    </a:p>
                    <a:p>
                      <a:r>
                        <a:rPr kumimoji="1" lang="en-US" altLang="ja-JP" sz="1000" dirty="0">
                          <a:latin typeface="Meiryo UI" panose="020B0604030504040204" pitchFamily="50" charset="-128"/>
                          <a:ea typeface="Meiryo UI" panose="020B0604030504040204" pitchFamily="50" charset="-128"/>
                        </a:rPr>
                        <a:t>2011.2.16</a:t>
                      </a:r>
                    </a:p>
                    <a:p>
                      <a:r>
                        <a:rPr kumimoji="1" lang="en-US" altLang="ja-JP" sz="1000" dirty="0">
                          <a:latin typeface="Meiryo UI" panose="020B0604030504040204" pitchFamily="50" charset="-128"/>
                          <a:ea typeface="Meiryo UI" panose="020B0604030504040204" pitchFamily="50" charset="-128"/>
                        </a:rPr>
                        <a:t>2011.11.9</a:t>
                      </a:r>
                    </a:p>
                    <a:p>
                      <a:r>
                        <a:rPr kumimoji="1" lang="en-US" altLang="ja-JP" sz="1000" dirty="0">
                          <a:latin typeface="Meiryo UI" panose="020B0604030504040204" pitchFamily="50" charset="-128"/>
                          <a:ea typeface="Meiryo UI" panose="020B0604030504040204" pitchFamily="50" charset="-128"/>
                        </a:rPr>
                        <a:t>2013.12.20</a:t>
                      </a:r>
                    </a:p>
                    <a:p>
                      <a:r>
                        <a:rPr kumimoji="1" lang="en-US" altLang="ja-JP" sz="1000" dirty="0">
                          <a:latin typeface="Meiryo UI" panose="020B0604030504040204" pitchFamily="50" charset="-128"/>
                          <a:ea typeface="Meiryo UI" panose="020B0604030504040204" pitchFamily="50" charset="-128"/>
                        </a:rPr>
                        <a:t>2018.2.6</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sp>
        <p:nvSpPr>
          <p:cNvPr id="229" name="テキスト ボックス 228"/>
          <p:cNvSpPr txBox="1"/>
          <p:nvPr/>
        </p:nvSpPr>
        <p:spPr>
          <a:xfrm>
            <a:off x="222190" y="809761"/>
            <a:ext cx="4248000" cy="308713"/>
          </a:xfrm>
          <a:prstGeom prst="rect">
            <a:avLst/>
          </a:prstGeom>
          <a:solidFill>
            <a:schemeClr val="tx1">
              <a:lumMod val="75000"/>
              <a:lumOff val="25000"/>
            </a:schemeClr>
          </a:solidFill>
          <a:ln>
            <a:solidFill>
              <a:schemeClr val="bg1">
                <a:lumMod val="50000"/>
              </a:schemeClr>
            </a:solidFill>
          </a:ln>
        </p:spPr>
        <p:txBody>
          <a:bodyPr wrap="square" rtlCol="0">
            <a:spAutoFit/>
          </a:bodyPr>
          <a:lstStyle/>
          <a:p>
            <a:pPr algn="ctr"/>
            <a:r>
              <a:rPr lang="ja-JP" altLang="en-US" sz="1400" b="1" dirty="0">
                <a:solidFill>
                  <a:prstClr val="white"/>
                </a:solidFill>
                <a:latin typeface="Meiryo UI" panose="020B0604030504040204" pitchFamily="50" charset="-128"/>
                <a:ea typeface="Meiryo UI" panose="020B0604030504040204" pitchFamily="50" charset="-128"/>
              </a:rPr>
              <a:t>技術連携（連携協定）の取組み</a:t>
            </a:r>
          </a:p>
        </p:txBody>
      </p:sp>
      <p:sp>
        <p:nvSpPr>
          <p:cNvPr id="230" name="テキスト ボックス 229"/>
          <p:cNvSpPr txBox="1"/>
          <p:nvPr/>
        </p:nvSpPr>
        <p:spPr>
          <a:xfrm>
            <a:off x="103392" y="5240358"/>
            <a:ext cx="1944000" cy="553998"/>
          </a:xfrm>
          <a:prstGeom prst="rect">
            <a:avLst/>
          </a:prstGeom>
          <a:noFill/>
        </p:spPr>
        <p:txBody>
          <a:bodyPr wrap="squar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大阪市では上記以外に、兵庫、</a:t>
            </a:r>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京都、奈良</a:t>
            </a:r>
            <a:r>
              <a:rPr lang="ja-JP" altLang="en-US" sz="1000" dirty="0" smtClean="0">
                <a:solidFill>
                  <a:prstClr val="black"/>
                </a:solidFill>
                <a:latin typeface="Meiryo UI" panose="020B0604030504040204" pitchFamily="50" charset="-128"/>
                <a:ea typeface="Meiryo UI" panose="020B0604030504040204" pitchFamily="50" charset="-128"/>
              </a:rPr>
              <a:t>の</a:t>
            </a:r>
            <a:r>
              <a:rPr lang="en-US" altLang="ja-JP" sz="1000" dirty="0" smtClean="0">
                <a:latin typeface="Meiryo UI" panose="020B0604030504040204" pitchFamily="50" charset="-128"/>
                <a:ea typeface="Meiryo UI" panose="020B0604030504040204" pitchFamily="50" charset="-128"/>
              </a:rPr>
              <a:t>9</a:t>
            </a:r>
            <a:r>
              <a:rPr lang="ja-JP" altLang="en-US" sz="1000" dirty="0" smtClean="0">
                <a:solidFill>
                  <a:prstClr val="black"/>
                </a:solidFill>
                <a:latin typeface="Meiryo UI" panose="020B0604030504040204" pitchFamily="50" charset="-128"/>
                <a:ea typeface="Meiryo UI" panose="020B0604030504040204" pitchFamily="50" charset="-128"/>
              </a:rPr>
              <a:t>都市</a:t>
            </a:r>
            <a:r>
              <a:rPr lang="ja-JP" altLang="en-US" sz="1000" dirty="0">
                <a:solidFill>
                  <a:prstClr val="black"/>
                </a:solidFill>
                <a:latin typeface="Meiryo UI" panose="020B0604030504040204" pitchFamily="50" charset="-128"/>
                <a:ea typeface="Meiryo UI" panose="020B0604030504040204" pitchFamily="50" charset="-128"/>
              </a:rPr>
              <a:t>とも連携</a:t>
            </a:r>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協定を締結している。</a:t>
            </a:r>
          </a:p>
        </p:txBody>
      </p:sp>
      <p:sp>
        <p:nvSpPr>
          <p:cNvPr id="232" name="テキスト ボックス 231"/>
          <p:cNvSpPr txBox="1"/>
          <p:nvPr/>
        </p:nvSpPr>
        <p:spPr>
          <a:xfrm>
            <a:off x="924959" y="1198878"/>
            <a:ext cx="2855269" cy="307777"/>
          </a:xfrm>
          <a:prstGeom prst="rect">
            <a:avLst/>
          </a:prstGeom>
          <a:noFill/>
        </p:spPr>
        <p:txBody>
          <a:bodyPr wrap="none" rtlCol="0">
            <a:spAutoFit/>
          </a:bodyPr>
          <a:lstStyle/>
          <a:p>
            <a:r>
              <a:rPr lang="ja-JP" altLang="en-US" sz="1400" b="1" dirty="0">
                <a:solidFill>
                  <a:prstClr val="black"/>
                </a:solidFill>
                <a:latin typeface="Meiryo UI" panose="020B0604030504040204" pitchFamily="50" charset="-128"/>
                <a:ea typeface="Meiryo UI" panose="020B0604030504040204" pitchFamily="50" charset="-128"/>
              </a:rPr>
              <a:t>府内</a:t>
            </a:r>
            <a:r>
              <a:rPr lang="en-US" altLang="ja-JP" sz="1400" b="1" dirty="0">
                <a:solidFill>
                  <a:prstClr val="black"/>
                </a:solidFill>
                <a:latin typeface="Meiryo UI" panose="020B0604030504040204" pitchFamily="50" charset="-128"/>
                <a:ea typeface="Meiryo UI" panose="020B0604030504040204" pitchFamily="50" charset="-128"/>
              </a:rPr>
              <a:t>11</a:t>
            </a:r>
            <a:r>
              <a:rPr lang="ja-JP" altLang="en-US" sz="1400" b="1" dirty="0">
                <a:solidFill>
                  <a:prstClr val="black"/>
                </a:solidFill>
                <a:latin typeface="Meiryo UI" panose="020B0604030504040204" pitchFamily="50" charset="-128"/>
                <a:ea typeface="Meiryo UI" panose="020B0604030504040204" pitchFamily="50" charset="-128"/>
              </a:rPr>
              <a:t>市町と技術連携協定を締結</a:t>
            </a:r>
          </a:p>
        </p:txBody>
      </p:sp>
      <p:sp>
        <p:nvSpPr>
          <p:cNvPr id="235" name="正方形/長方形 234"/>
          <p:cNvSpPr/>
          <p:nvPr/>
        </p:nvSpPr>
        <p:spPr>
          <a:xfrm>
            <a:off x="222190" y="1571068"/>
            <a:ext cx="4248000" cy="1408078"/>
          </a:xfrm>
          <a:prstGeom prst="rect">
            <a:avLst/>
          </a:prstGeom>
          <a:solidFill>
            <a:schemeClr val="accent1">
              <a:lumMod val="20000"/>
              <a:lumOff val="80000"/>
            </a:schemeClr>
          </a:solidFill>
          <a:ln>
            <a:solidFill>
              <a:schemeClr val="accent1"/>
            </a:solidFill>
          </a:ln>
        </p:spPr>
        <p:txBody>
          <a:bodyPr wrap="square">
            <a:spAutoFit/>
          </a:bodyPr>
          <a:lstStyle/>
          <a:p>
            <a:pPr marL="108000" indent="-108000">
              <a:defRPr/>
            </a:pPr>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主な技術サポートメニュー</a:t>
            </a:r>
            <a:r>
              <a:rPr lang="en-US" altLang="ja-JP" sz="1200" b="1" dirty="0">
                <a:solidFill>
                  <a:prstClr val="black"/>
                </a:solidFill>
                <a:latin typeface="Meiryo UI" panose="020B0604030504040204" pitchFamily="50" charset="-128"/>
                <a:ea typeface="Meiryo UI" panose="020B0604030504040204" pitchFamily="50" charset="-128"/>
              </a:rPr>
              <a:t>】</a:t>
            </a:r>
            <a:endParaRPr lang="en-US" altLang="ja-JP" sz="1100" b="1" dirty="0">
              <a:solidFill>
                <a:prstClr val="black"/>
              </a:solidFill>
              <a:latin typeface="Meiryo UI" panose="020B0604030504040204" pitchFamily="50" charset="-128"/>
              <a:ea typeface="Meiryo UI" panose="020B0604030504040204" pitchFamily="50" charset="-128"/>
            </a:endParaRPr>
          </a:p>
          <a:p>
            <a:pPr marL="108000" indent="-108000">
              <a:defRPr/>
            </a:pPr>
            <a:r>
              <a:rPr lang="ja-JP" altLang="en-US" sz="1050" b="1" dirty="0">
                <a:solidFill>
                  <a:prstClr val="black"/>
                </a:solidFill>
                <a:latin typeface="Meiryo UI" panose="020B0604030504040204" pitchFamily="50" charset="-128"/>
                <a:ea typeface="Meiryo UI" panose="020B0604030504040204" pitchFamily="50" charset="-128"/>
              </a:rPr>
              <a:t>１．水道施設の設計・施工監理の技術支援</a:t>
            </a:r>
            <a:endParaRPr lang="en-US" altLang="ja-JP" sz="1050" b="1" dirty="0">
              <a:solidFill>
                <a:prstClr val="black"/>
              </a:solidFill>
              <a:latin typeface="Meiryo UI" panose="020B0604030504040204" pitchFamily="50" charset="-128"/>
              <a:ea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rPr>
              <a:t>　〇　基本設計、詳細設計など</a:t>
            </a:r>
            <a:endParaRPr lang="en-US" altLang="ja-JP" sz="1050" dirty="0">
              <a:solidFill>
                <a:prstClr val="black"/>
              </a:solidFill>
              <a:latin typeface="Meiryo UI" panose="020B0604030504040204" pitchFamily="50" charset="-128"/>
              <a:ea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rPr>
              <a:t>２．長期計画の作成支援</a:t>
            </a:r>
            <a:endParaRPr lang="en-US" altLang="ja-JP" sz="1050" b="1" dirty="0">
              <a:solidFill>
                <a:prstClr val="black"/>
              </a:solidFill>
              <a:latin typeface="Meiryo UI" panose="020B0604030504040204" pitchFamily="50" charset="-128"/>
              <a:ea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rPr>
              <a:t>　〇　水道ビジョン、施設整備計画、経営戦略</a:t>
            </a:r>
            <a:endParaRPr lang="en-US" altLang="ja-JP" sz="1050" dirty="0">
              <a:solidFill>
                <a:prstClr val="black"/>
              </a:solidFill>
              <a:latin typeface="Meiryo UI" panose="020B0604030504040204" pitchFamily="50" charset="-128"/>
              <a:ea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rPr>
              <a:t>　〇　収支計画、料金体系の検討、</a:t>
            </a:r>
            <a:endParaRPr lang="en-US" altLang="ja-JP" sz="1050" dirty="0">
              <a:solidFill>
                <a:prstClr val="black"/>
              </a:solidFill>
              <a:latin typeface="Meiryo UI" panose="020B0604030504040204" pitchFamily="50" charset="-128"/>
              <a:ea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rPr>
              <a:t>　〇　危機管理・管路保全マニュアル　など</a:t>
            </a:r>
            <a:endParaRPr lang="en-US" altLang="ja-JP" sz="1050" dirty="0">
              <a:solidFill>
                <a:prstClr val="black"/>
              </a:solidFill>
              <a:latin typeface="Meiryo UI" panose="020B0604030504040204" pitchFamily="50" charset="-128"/>
              <a:ea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rPr>
              <a:t>３．各種分析</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236" name="テキスト ボックス 235"/>
          <p:cNvSpPr txBox="1"/>
          <p:nvPr/>
        </p:nvSpPr>
        <p:spPr>
          <a:xfrm>
            <a:off x="4803986" y="810548"/>
            <a:ext cx="4089006" cy="307777"/>
          </a:xfrm>
          <a:prstGeom prst="rect">
            <a:avLst/>
          </a:prstGeom>
          <a:solidFill>
            <a:schemeClr val="tx1">
              <a:lumMod val="75000"/>
              <a:lumOff val="25000"/>
            </a:schemeClr>
          </a:solidFill>
          <a:ln>
            <a:solidFill>
              <a:schemeClr val="bg1">
                <a:lumMod val="50000"/>
              </a:schemeClr>
            </a:solidFill>
          </a:ln>
        </p:spPr>
        <p:txBody>
          <a:bodyPr wrap="square" rtlCol="0">
            <a:spAutoFit/>
          </a:bodyPr>
          <a:lstStyle/>
          <a:p>
            <a:pPr algn="ctr"/>
            <a:r>
              <a:rPr lang="ja-JP" altLang="en-US" sz="1400" b="1" dirty="0">
                <a:solidFill>
                  <a:prstClr val="white"/>
                </a:solidFill>
                <a:latin typeface="Meiryo UI" panose="020B0604030504040204" pitchFamily="50" charset="-128"/>
                <a:ea typeface="Meiryo UI" panose="020B0604030504040204" pitchFamily="50" charset="-128"/>
              </a:rPr>
              <a:t>水道事業体向け研修の取組み</a:t>
            </a:r>
          </a:p>
        </p:txBody>
      </p:sp>
      <p:graphicFrame>
        <p:nvGraphicFramePr>
          <p:cNvPr id="237" name="表 236"/>
          <p:cNvGraphicFramePr>
            <a:graphicFrameLocks noGrp="1"/>
          </p:cNvGraphicFramePr>
          <p:nvPr>
            <p:extLst/>
          </p:nvPr>
        </p:nvGraphicFramePr>
        <p:xfrm>
          <a:off x="4842623" y="5047858"/>
          <a:ext cx="3393662" cy="1745280"/>
        </p:xfrm>
        <a:graphic>
          <a:graphicData uri="http://schemas.openxmlformats.org/drawingml/2006/table">
            <a:tbl>
              <a:tblPr firstRow="1" firstCol="1" bandRow="1">
                <a:tableStyleId>{5940675A-B579-460E-94D1-54222C63F5DA}</a:tableStyleId>
              </a:tblPr>
              <a:tblGrid>
                <a:gridCol w="428344">
                  <a:extLst>
                    <a:ext uri="{9D8B030D-6E8A-4147-A177-3AD203B41FA5}">
                      <a16:colId xmlns="" xmlns:a16="http://schemas.microsoft.com/office/drawing/2014/main" val="20000"/>
                    </a:ext>
                  </a:extLst>
                </a:gridCol>
                <a:gridCol w="1893908">
                  <a:extLst>
                    <a:ext uri="{9D8B030D-6E8A-4147-A177-3AD203B41FA5}">
                      <a16:colId xmlns="" xmlns:a16="http://schemas.microsoft.com/office/drawing/2014/main" val="20001"/>
                    </a:ext>
                  </a:extLst>
                </a:gridCol>
                <a:gridCol w="605575">
                  <a:extLst>
                    <a:ext uri="{9D8B030D-6E8A-4147-A177-3AD203B41FA5}">
                      <a16:colId xmlns="" xmlns:a16="http://schemas.microsoft.com/office/drawing/2014/main" val="20002"/>
                    </a:ext>
                  </a:extLst>
                </a:gridCol>
                <a:gridCol w="465835">
                  <a:extLst>
                    <a:ext uri="{9D8B030D-6E8A-4147-A177-3AD203B41FA5}">
                      <a16:colId xmlns="" xmlns:a16="http://schemas.microsoft.com/office/drawing/2014/main" val="20003"/>
                    </a:ext>
                  </a:extLst>
                </a:gridCol>
              </a:tblGrid>
              <a:tr h="119656">
                <a:tc>
                  <a:txBody>
                    <a:bodyPr/>
                    <a:lstStyle/>
                    <a:p>
                      <a:pPr algn="ctr">
                        <a:spcAft>
                          <a:spcPts val="0"/>
                        </a:spcAft>
                      </a:pPr>
                      <a:r>
                        <a:rPr lang="ja-JP" sz="600" b="0" kern="100" dirty="0">
                          <a:effectLst/>
                          <a:latin typeface="Meiryo UI" panose="020B0604030504040204" pitchFamily="50" charset="-128"/>
                          <a:ea typeface="Meiryo UI" panose="020B0604030504040204" pitchFamily="50" charset="-128"/>
                          <a:cs typeface="メイリオ" panose="020B0604030504040204" pitchFamily="50" charset="-128"/>
                        </a:rPr>
                        <a:t>部門</a:t>
                      </a:r>
                    </a:p>
                  </a:txBody>
                  <a:tcPr marL="36000" marR="36000" marT="36000" marB="36000" anchor="ctr">
                    <a:solidFill>
                      <a:srgbClr val="CCECFF"/>
                    </a:solidFill>
                  </a:tcPr>
                </a:tc>
                <a:tc>
                  <a:txBody>
                    <a:bodyPr/>
                    <a:lstStyle/>
                    <a:p>
                      <a:pPr algn="ctr">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研修名</a:t>
                      </a:r>
                    </a:p>
                  </a:txBody>
                  <a:tcPr marL="36000" marR="36000" marT="36000" marB="36000" anchor="ctr">
                    <a:solidFill>
                      <a:srgbClr val="CCECFF"/>
                    </a:solidFill>
                  </a:tcPr>
                </a:tc>
                <a:tc>
                  <a:txBody>
                    <a:bodyPr/>
                    <a:lstStyle/>
                    <a:p>
                      <a:pPr algn="ctr">
                        <a:spcAft>
                          <a:spcPts val="0"/>
                        </a:spcAft>
                      </a:pPr>
                      <a:r>
                        <a:rPr lang="ja-JP" altLang="en-US" sz="800" b="0" kern="100" dirty="0">
                          <a:effectLst/>
                          <a:latin typeface="Meiryo UI" panose="020B0604030504040204" pitchFamily="50" charset="-128"/>
                          <a:ea typeface="Meiryo UI" panose="020B0604030504040204" pitchFamily="50" charset="-128"/>
                          <a:cs typeface="メイリオ" panose="020B0604030504040204" pitchFamily="50" charset="-128"/>
                        </a:rPr>
                        <a:t>形式</a:t>
                      </a:r>
                      <a:endParaRPr lang="ja-JP" sz="800" b="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solidFill>
                      <a:srgbClr val="CCECFF"/>
                    </a:solidFill>
                  </a:tcPr>
                </a:tc>
                <a:tc>
                  <a:txBody>
                    <a:bodyPr/>
                    <a:lstStyle/>
                    <a:p>
                      <a:pPr algn="ctr">
                        <a:spcAft>
                          <a:spcPts val="0"/>
                        </a:spcAft>
                      </a:pPr>
                      <a:r>
                        <a:rPr lang="ja-JP" altLang="en-US" sz="800" b="0" kern="100" dirty="0">
                          <a:effectLst/>
                          <a:latin typeface="Meiryo UI" panose="020B0604030504040204" pitchFamily="50" charset="-128"/>
                          <a:ea typeface="Meiryo UI" panose="020B0604030504040204" pitchFamily="50" charset="-128"/>
                          <a:cs typeface="メイリオ" panose="020B0604030504040204" pitchFamily="50" charset="-128"/>
                        </a:rPr>
                        <a:t>定員</a:t>
                      </a:r>
                      <a:endParaRPr lang="ja-JP" sz="800" b="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solidFill>
                      <a:srgbClr val="CCECFF"/>
                    </a:solidFill>
                  </a:tcPr>
                </a:tc>
                <a:extLst>
                  <a:ext uri="{0D108BD9-81ED-4DB2-BD59-A6C34878D82A}">
                    <a16:rowId xmlns="" xmlns:a16="http://schemas.microsoft.com/office/drawing/2014/main" val="10000"/>
                  </a:ext>
                </a:extLst>
              </a:tr>
              <a:tr h="130697">
                <a:tc>
                  <a:txBody>
                    <a:bodyPr/>
                    <a:lstStyle/>
                    <a:p>
                      <a:pPr algn="ctr">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共通</a:t>
                      </a:r>
                    </a:p>
                  </a:txBody>
                  <a:tcPr marL="36000" marR="36000" marT="36000" marB="36000" anchor="ctr"/>
                </a:tc>
                <a:tc>
                  <a:txBody>
                    <a:bodyPr/>
                    <a:lstStyle/>
                    <a:p>
                      <a:pPr algn="just">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①新規勤務技術職員基礎研修</a:t>
                      </a:r>
                    </a:p>
                  </a:txBody>
                  <a:tcPr marL="36000" marR="36000" marT="36000" marB="36000" anchor="ctr"/>
                </a:tc>
                <a:tc>
                  <a:txBody>
                    <a:bodyPr/>
                    <a:lstStyle/>
                    <a:p>
                      <a:pPr algn="ct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講義</a:t>
                      </a:r>
                    </a:p>
                  </a:txBody>
                  <a:tcPr marL="36000" marR="36000" marT="36000" marB="36000" anchor="ctr"/>
                </a:tc>
                <a:tc>
                  <a:txBody>
                    <a:bodyPr/>
                    <a:lstStyle/>
                    <a:p>
                      <a:pPr algn="ctr"/>
                      <a:r>
                        <a:rPr kumimoji="1" lang="en-US" altLang="ja-JP" sz="800" b="0" dirty="0">
                          <a:latin typeface="Meiryo UI" panose="020B0604030504040204" pitchFamily="50" charset="-128"/>
                          <a:ea typeface="Meiryo UI" panose="020B0604030504040204" pitchFamily="50" charset="-128"/>
                          <a:cs typeface="メイリオ" panose="020B0604030504040204" pitchFamily="50" charset="-128"/>
                        </a:rPr>
                        <a:t>30</a:t>
                      </a: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名</a:t>
                      </a:r>
                    </a:p>
                  </a:txBody>
                  <a:tcPr marL="36000" marR="36000" marT="36000" marB="36000" anchor="ctr"/>
                </a:tc>
                <a:extLst>
                  <a:ext uri="{0D108BD9-81ED-4DB2-BD59-A6C34878D82A}">
                    <a16:rowId xmlns="" xmlns:a16="http://schemas.microsoft.com/office/drawing/2014/main" val="10001"/>
                  </a:ext>
                </a:extLst>
              </a:tr>
              <a:tr h="119656">
                <a:tc rowSpan="5">
                  <a:txBody>
                    <a:bodyPr/>
                    <a:lstStyle/>
                    <a:p>
                      <a:pPr algn="ctr">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配水</a:t>
                      </a:r>
                    </a:p>
                  </a:txBody>
                  <a:tcPr marL="36000" marR="36000" marT="36000" marB="36000" anchor="ctr"/>
                </a:tc>
                <a:tc>
                  <a:txBody>
                    <a:bodyPr/>
                    <a:lstStyle/>
                    <a:p>
                      <a:pPr algn="just">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②配水管工事設計研修</a:t>
                      </a:r>
                    </a:p>
                  </a:txBody>
                  <a:tcPr marL="36000" marR="36000" marT="36000" marB="36000" anchor="ctr"/>
                </a:tc>
                <a:tc>
                  <a:txBody>
                    <a:bodyPr/>
                    <a:lstStyle/>
                    <a:p>
                      <a:pPr algn="ct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講義</a:t>
                      </a:r>
                    </a:p>
                  </a:txBody>
                  <a:tcPr marL="36000" marR="36000" marT="36000" marB="36000" anchor="ctr"/>
                </a:tc>
                <a:tc>
                  <a:txBody>
                    <a:bodyPr/>
                    <a:lstStyle/>
                    <a:p>
                      <a:pPr algn="ctr"/>
                      <a:r>
                        <a:rPr kumimoji="1" lang="en-US" altLang="ja-JP" sz="800" b="0" dirty="0">
                          <a:latin typeface="Meiryo UI" panose="020B0604030504040204" pitchFamily="50" charset="-128"/>
                          <a:ea typeface="Meiryo UI" panose="020B0604030504040204" pitchFamily="50" charset="-128"/>
                          <a:cs typeface="メイリオ" panose="020B0604030504040204" pitchFamily="50" charset="-128"/>
                        </a:rPr>
                        <a:t>30</a:t>
                      </a: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名</a:t>
                      </a:r>
                    </a:p>
                  </a:txBody>
                  <a:tcPr marL="36000" marR="36000" marT="36000" marB="36000" anchor="ctr"/>
                </a:tc>
                <a:extLst>
                  <a:ext uri="{0D108BD9-81ED-4DB2-BD59-A6C34878D82A}">
                    <a16:rowId xmlns="" xmlns:a16="http://schemas.microsoft.com/office/drawing/2014/main" val="10002"/>
                  </a:ext>
                </a:extLst>
              </a:tr>
              <a:tr h="119656">
                <a:tc vMerge="1">
                  <a:txBody>
                    <a:bodyPr/>
                    <a:lstStyle/>
                    <a:p>
                      <a:endParaRPr kumimoji="1" lang="ja-JP" altLang="en-US"/>
                    </a:p>
                  </a:txBody>
                  <a:tcPr/>
                </a:tc>
                <a:tc>
                  <a:txBody>
                    <a:bodyPr/>
                    <a:lstStyle/>
                    <a:p>
                      <a:pPr algn="just">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③配水管工事施工管理研修</a:t>
                      </a:r>
                    </a:p>
                  </a:txBody>
                  <a:tcPr marL="36000" marR="36000" marT="36000" marB="36000" anchor="ctr"/>
                </a:tc>
                <a:tc>
                  <a:txBody>
                    <a:bodyPr/>
                    <a:lstStyle/>
                    <a:p>
                      <a:pPr algn="ct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講義</a:t>
                      </a:r>
                    </a:p>
                  </a:txBody>
                  <a:tcPr marL="36000" marR="36000" marT="36000" marB="36000" anchor="ctr"/>
                </a:tc>
                <a:tc>
                  <a:txBody>
                    <a:bodyPr/>
                    <a:lstStyle/>
                    <a:p>
                      <a:pPr algn="ctr"/>
                      <a:r>
                        <a:rPr kumimoji="1" lang="en-US" altLang="ja-JP" sz="800" b="0" dirty="0">
                          <a:latin typeface="Meiryo UI" panose="020B0604030504040204" pitchFamily="50" charset="-128"/>
                          <a:ea typeface="Meiryo UI" panose="020B0604030504040204" pitchFamily="50" charset="-128"/>
                          <a:cs typeface="メイリオ" panose="020B0604030504040204" pitchFamily="50" charset="-128"/>
                        </a:rPr>
                        <a:t>30</a:t>
                      </a: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名</a:t>
                      </a:r>
                    </a:p>
                  </a:txBody>
                  <a:tcPr marL="36000" marR="36000" marT="36000" marB="36000" anchor="ctr"/>
                </a:tc>
                <a:extLst>
                  <a:ext uri="{0D108BD9-81ED-4DB2-BD59-A6C34878D82A}">
                    <a16:rowId xmlns="" xmlns:a16="http://schemas.microsoft.com/office/drawing/2014/main" val="10003"/>
                  </a:ext>
                </a:extLst>
              </a:tr>
              <a:tr h="130697">
                <a:tc vMerge="1">
                  <a:txBody>
                    <a:bodyPr/>
                    <a:lstStyle/>
                    <a:p>
                      <a:endParaRPr kumimoji="1" lang="ja-JP" altLang="en-US"/>
                    </a:p>
                  </a:txBody>
                  <a:tcPr/>
                </a:tc>
                <a:tc>
                  <a:txBody>
                    <a:bodyPr/>
                    <a:lstStyle/>
                    <a:p>
                      <a:pPr algn="just">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④漏水調査（修繕）・管路保全研修</a:t>
                      </a:r>
                    </a:p>
                  </a:txBody>
                  <a:tcPr marL="36000" marR="36000" marT="36000" marB="36000" anchor="ctr"/>
                </a:tc>
                <a:tc>
                  <a:txBody>
                    <a:bodyPr/>
                    <a:lstStyle/>
                    <a:p>
                      <a:pPr algn="ct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講義・実演</a:t>
                      </a:r>
                    </a:p>
                  </a:txBody>
                  <a:tcPr marL="36000" marR="36000" marT="36000" marB="36000" anchor="ctr"/>
                </a:tc>
                <a:tc>
                  <a:txBody>
                    <a:bodyPr/>
                    <a:lstStyle/>
                    <a:p>
                      <a:pPr algn="ctr"/>
                      <a:r>
                        <a:rPr kumimoji="1" lang="en-US" altLang="ja-JP" sz="800" b="0" dirty="0">
                          <a:latin typeface="Meiryo UI" panose="020B0604030504040204" pitchFamily="50" charset="-128"/>
                          <a:ea typeface="Meiryo UI" panose="020B0604030504040204" pitchFamily="50" charset="-128"/>
                          <a:cs typeface="メイリオ" panose="020B0604030504040204" pitchFamily="50" charset="-128"/>
                        </a:rPr>
                        <a:t>20</a:t>
                      </a: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名</a:t>
                      </a:r>
                    </a:p>
                  </a:txBody>
                  <a:tcPr marL="36000" marR="36000" marT="36000" marB="36000" anchor="ctr"/>
                </a:tc>
                <a:extLst>
                  <a:ext uri="{0D108BD9-81ED-4DB2-BD59-A6C34878D82A}">
                    <a16:rowId xmlns="" xmlns:a16="http://schemas.microsoft.com/office/drawing/2014/main" val="10004"/>
                  </a:ext>
                </a:extLst>
              </a:tr>
              <a:tr h="119656">
                <a:tc vMerge="1">
                  <a:txBody>
                    <a:bodyPr/>
                    <a:lstStyle/>
                    <a:p>
                      <a:endParaRPr kumimoji="1" lang="ja-JP" altLang="en-US"/>
                    </a:p>
                  </a:txBody>
                  <a:tcPr/>
                </a:tc>
                <a:tc>
                  <a:txBody>
                    <a:bodyPr/>
                    <a:lstStyle/>
                    <a:p>
                      <a:pPr algn="just">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⑤配水管工事研修</a:t>
                      </a:r>
                    </a:p>
                  </a:txBody>
                  <a:tcPr marL="36000" marR="36000" marT="36000" marB="36000" anchor="ctr"/>
                </a:tc>
                <a:tc>
                  <a:txBody>
                    <a:bodyPr/>
                    <a:lstStyle/>
                    <a:p>
                      <a:pPr algn="ct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実技</a:t>
                      </a:r>
                    </a:p>
                  </a:txBody>
                  <a:tcPr marL="36000" marR="36000" marT="36000" marB="36000" anchor="ctr"/>
                </a:tc>
                <a:tc>
                  <a:txBody>
                    <a:bodyPr/>
                    <a:lstStyle/>
                    <a:p>
                      <a:pPr algn="ctr"/>
                      <a:r>
                        <a:rPr kumimoji="1" lang="en-US" altLang="ja-JP" sz="800" b="0" dirty="0">
                          <a:latin typeface="Meiryo UI" panose="020B0604030504040204" pitchFamily="50" charset="-128"/>
                          <a:ea typeface="Meiryo UI" panose="020B0604030504040204" pitchFamily="50" charset="-128"/>
                          <a:cs typeface="メイリオ" panose="020B0604030504040204" pitchFamily="50" charset="-128"/>
                        </a:rPr>
                        <a:t>15</a:t>
                      </a: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名</a:t>
                      </a:r>
                    </a:p>
                  </a:txBody>
                  <a:tcPr marL="36000" marR="36000" marT="36000" marB="36000" anchor="ctr"/>
                </a:tc>
                <a:extLst>
                  <a:ext uri="{0D108BD9-81ED-4DB2-BD59-A6C34878D82A}">
                    <a16:rowId xmlns="" xmlns:a16="http://schemas.microsoft.com/office/drawing/2014/main" val="10005"/>
                  </a:ext>
                </a:extLst>
              </a:tr>
              <a:tr h="130697">
                <a:tc vMerge="1">
                  <a:txBody>
                    <a:bodyPr/>
                    <a:lstStyle/>
                    <a:p>
                      <a:endParaRPr kumimoji="1" lang="ja-JP" altLang="en-US"/>
                    </a:p>
                  </a:txBody>
                  <a:tcPr/>
                </a:tc>
                <a:tc>
                  <a:txBody>
                    <a:bodyPr/>
                    <a:lstStyle/>
                    <a:p>
                      <a:pPr algn="just">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⑥断通水・洗浄排水作業研修</a:t>
                      </a:r>
                    </a:p>
                  </a:txBody>
                  <a:tcPr marL="36000" marR="36000" marT="36000" marB="36000" anchor="ctr"/>
                </a:tc>
                <a:tc>
                  <a:txBody>
                    <a:bodyPr/>
                    <a:lstStyle/>
                    <a:p>
                      <a:pPr algn="ct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講義・実演</a:t>
                      </a:r>
                    </a:p>
                  </a:txBody>
                  <a:tcPr marL="36000" marR="36000" marT="36000" marB="36000" anchor="ctr"/>
                </a:tc>
                <a:tc>
                  <a:txBody>
                    <a:bodyPr/>
                    <a:lstStyle/>
                    <a:p>
                      <a:pPr algn="ctr"/>
                      <a:r>
                        <a:rPr kumimoji="1" lang="en-US" altLang="ja-JP" sz="800" b="0" dirty="0">
                          <a:latin typeface="Meiryo UI" panose="020B0604030504040204" pitchFamily="50" charset="-128"/>
                          <a:ea typeface="Meiryo UI" panose="020B0604030504040204" pitchFamily="50" charset="-128"/>
                          <a:cs typeface="メイリオ" panose="020B0604030504040204" pitchFamily="50" charset="-128"/>
                        </a:rPr>
                        <a:t>15</a:t>
                      </a: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名</a:t>
                      </a:r>
                    </a:p>
                  </a:txBody>
                  <a:tcPr marL="36000" marR="36000" marT="36000" marB="36000" anchor="ctr"/>
                </a:tc>
                <a:extLst>
                  <a:ext uri="{0D108BD9-81ED-4DB2-BD59-A6C34878D82A}">
                    <a16:rowId xmlns="" xmlns:a16="http://schemas.microsoft.com/office/drawing/2014/main" val="10006"/>
                  </a:ext>
                </a:extLst>
              </a:tr>
              <a:tr h="130697">
                <a:tc rowSpan="2">
                  <a:txBody>
                    <a:bodyPr/>
                    <a:lstStyle/>
                    <a:p>
                      <a:pPr algn="ctr">
                        <a:spcAft>
                          <a:spcPts val="0"/>
                        </a:spcAft>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給水</a:t>
                      </a:r>
                    </a:p>
                  </a:txBody>
                  <a:tcPr marL="36000" marR="36000" marT="36000" marB="3600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⑦</a:t>
                      </a:r>
                      <a:r>
                        <a:rPr lang="ja-JP" altLang="ja-JP" sz="800" b="0" kern="100" dirty="0">
                          <a:effectLst/>
                          <a:latin typeface="Meiryo UI" panose="020B0604030504040204" pitchFamily="50" charset="-128"/>
                          <a:ea typeface="Meiryo UI" panose="020B0604030504040204" pitchFamily="50" charset="-128"/>
                          <a:cs typeface="メイリオ" panose="020B0604030504040204" pitchFamily="50" charset="-128"/>
                        </a:rPr>
                        <a:t>給水装置の基準・給水装置工事研修</a:t>
                      </a:r>
                      <a:endParaRPr lang="ja-JP" sz="800" b="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講義・実演</a:t>
                      </a:r>
                    </a:p>
                  </a:txBody>
                  <a:tcPr marL="36000" marR="36000" marT="36000" marB="36000" anchor="ctr"/>
                </a:tc>
                <a:tc>
                  <a:txBody>
                    <a:bodyPr/>
                    <a:lstStyle/>
                    <a:p>
                      <a:pPr algn="ctr"/>
                      <a:r>
                        <a:rPr kumimoji="1" lang="en-US" altLang="ja-JP" sz="800" b="0" dirty="0">
                          <a:latin typeface="Meiryo UI" panose="020B0604030504040204" pitchFamily="50" charset="-128"/>
                          <a:ea typeface="Meiryo UI" panose="020B0604030504040204" pitchFamily="50" charset="-128"/>
                          <a:cs typeface="メイリオ" panose="020B0604030504040204" pitchFamily="50" charset="-128"/>
                        </a:rPr>
                        <a:t>20</a:t>
                      </a: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名</a:t>
                      </a:r>
                    </a:p>
                  </a:txBody>
                  <a:tcPr marL="36000" marR="36000" marT="36000" marB="36000" anchor="ctr"/>
                </a:tc>
                <a:extLst>
                  <a:ext uri="{0D108BD9-81ED-4DB2-BD59-A6C34878D82A}">
                    <a16:rowId xmlns="" xmlns:a16="http://schemas.microsoft.com/office/drawing/2014/main" val="10007"/>
                  </a:ext>
                </a:extLst>
              </a:tr>
              <a:tr h="119656">
                <a:tc vMerge="1">
                  <a:txBody>
                    <a:bodyPr/>
                    <a:lstStyle/>
                    <a:p>
                      <a:endParaRPr kumimoji="1" lang="ja-JP" alt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sz="800" b="0" kern="100" dirty="0">
                          <a:effectLst/>
                          <a:latin typeface="Meiryo UI" panose="020B0604030504040204" pitchFamily="50" charset="-128"/>
                          <a:ea typeface="Meiryo UI" panose="020B0604030504040204" pitchFamily="50" charset="-128"/>
                          <a:cs typeface="メイリオ" panose="020B0604030504040204" pitchFamily="50" charset="-128"/>
                        </a:rPr>
                        <a:t>⑧</a:t>
                      </a:r>
                      <a:r>
                        <a:rPr lang="ja-JP" altLang="ja-JP" sz="800" b="0" kern="100" dirty="0">
                          <a:effectLst/>
                          <a:latin typeface="Meiryo UI" panose="020B0604030504040204" pitchFamily="50" charset="-128"/>
                          <a:ea typeface="Meiryo UI" panose="020B0604030504040204" pitchFamily="50" charset="-128"/>
                          <a:cs typeface="メイリオ" panose="020B0604030504040204" pitchFamily="50" charset="-128"/>
                        </a:rPr>
                        <a:t>給水装置模擬設計研修</a:t>
                      </a:r>
                    </a:p>
                  </a:txBody>
                  <a:tcPr marL="36000" marR="36000" marT="36000" marB="36000" anchor="ctr"/>
                </a:tc>
                <a:tc>
                  <a:txBody>
                    <a:bodyPr/>
                    <a:lstStyle/>
                    <a:p>
                      <a:pPr algn="ct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講義</a:t>
                      </a:r>
                    </a:p>
                  </a:txBody>
                  <a:tcPr marL="36000" marR="36000" marT="36000" marB="36000" anchor="ctr"/>
                </a:tc>
                <a:tc>
                  <a:txBody>
                    <a:bodyPr/>
                    <a:lstStyle/>
                    <a:p>
                      <a:pPr algn="ctr"/>
                      <a:r>
                        <a:rPr kumimoji="1" lang="en-US" altLang="ja-JP" sz="800" b="0" dirty="0">
                          <a:latin typeface="Meiryo UI" panose="020B0604030504040204" pitchFamily="50" charset="-128"/>
                          <a:ea typeface="Meiryo UI" panose="020B0604030504040204" pitchFamily="50" charset="-128"/>
                          <a:cs typeface="メイリオ" panose="020B0604030504040204" pitchFamily="50" charset="-128"/>
                        </a:rPr>
                        <a:t>20</a:t>
                      </a:r>
                      <a:r>
                        <a:rPr kumimoji="1" lang="ja-JP" altLang="en-US" sz="800" b="0" dirty="0">
                          <a:latin typeface="Meiryo UI" panose="020B0604030504040204" pitchFamily="50" charset="-128"/>
                          <a:ea typeface="Meiryo UI" panose="020B0604030504040204" pitchFamily="50" charset="-128"/>
                          <a:cs typeface="メイリオ" panose="020B0604030504040204" pitchFamily="50" charset="-128"/>
                        </a:rPr>
                        <a:t>名</a:t>
                      </a:r>
                    </a:p>
                  </a:txBody>
                  <a:tcPr marL="36000" marR="36000" marT="36000" marB="36000" anchor="ctr"/>
                </a:tc>
                <a:extLst>
                  <a:ext uri="{0D108BD9-81ED-4DB2-BD59-A6C34878D82A}">
                    <a16:rowId xmlns="" xmlns:a16="http://schemas.microsoft.com/office/drawing/2014/main" val="10008"/>
                  </a:ext>
                </a:extLst>
              </a:tr>
            </a:tbl>
          </a:graphicData>
        </a:graphic>
      </p:graphicFrame>
      <p:sp>
        <p:nvSpPr>
          <p:cNvPr id="238" name="テキスト ボックス 237"/>
          <p:cNvSpPr txBox="1"/>
          <p:nvPr/>
        </p:nvSpPr>
        <p:spPr>
          <a:xfrm>
            <a:off x="4723302" y="1198878"/>
            <a:ext cx="42017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体験型研修センターで年間約</a:t>
            </a:r>
            <a:r>
              <a:rPr lang="en-US" altLang="ja-JP" sz="1300" b="1" dirty="0">
                <a:latin typeface="Meiryo UI" panose="020B0604030504040204" pitchFamily="50" charset="-128"/>
                <a:ea typeface="Meiryo UI" panose="020B0604030504040204" pitchFamily="50" charset="-128"/>
              </a:rPr>
              <a:t>20</a:t>
            </a:r>
            <a:r>
              <a:rPr lang="ja-JP" altLang="en-US" sz="1300" b="1" dirty="0">
                <a:latin typeface="Meiryo UI" panose="020B0604030504040204" pitchFamily="50" charset="-128"/>
                <a:ea typeface="Meiryo UI" panose="020B0604030504040204" pitchFamily="50" charset="-128"/>
              </a:rPr>
              <a:t>回、約</a:t>
            </a:r>
            <a:r>
              <a:rPr lang="en-US" altLang="ja-JP" sz="1300" b="1" dirty="0">
                <a:latin typeface="Meiryo UI" panose="020B0604030504040204" pitchFamily="50" charset="-128"/>
                <a:ea typeface="Meiryo UI" panose="020B0604030504040204" pitchFamily="50" charset="-128"/>
              </a:rPr>
              <a:t>400</a:t>
            </a:r>
            <a:r>
              <a:rPr lang="ja-JP" altLang="en-US" sz="1300" b="1" dirty="0">
                <a:latin typeface="Meiryo UI" panose="020B0604030504040204" pitchFamily="50" charset="-128"/>
                <a:ea typeface="Meiryo UI" panose="020B0604030504040204" pitchFamily="50" charset="-128"/>
              </a:rPr>
              <a:t>名の研修実績</a:t>
            </a:r>
          </a:p>
        </p:txBody>
      </p:sp>
      <p:sp>
        <p:nvSpPr>
          <p:cNvPr id="250" name="テキスト ボックス 26"/>
          <p:cNvSpPr txBox="1">
            <a:spLocks noChangeArrowheads="1"/>
          </p:cNvSpPr>
          <p:nvPr/>
        </p:nvSpPr>
        <p:spPr bwMode="auto">
          <a:xfrm>
            <a:off x="4737319" y="3438143"/>
            <a:ext cx="2068195" cy="1338828"/>
          </a:xfrm>
          <a:prstGeom prst="rect">
            <a:avLst/>
          </a:prstGeom>
          <a:noFill/>
          <a:ln w="9525">
            <a:noFill/>
            <a:miter lim="800000"/>
            <a:headEnd/>
            <a:tailEnd/>
          </a:ln>
        </p:spPr>
        <p:txBody>
          <a:bodyPr wrap="none">
            <a:spAutoFit/>
          </a:bodyPr>
          <a:lstStyle/>
          <a:p>
            <a:pPr>
              <a:defRPr/>
            </a:pPr>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①新規勤務技術職員基礎研修</a:t>
            </a:r>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fontAlgn="ctr"/>
            <a:r>
              <a:rPr lang="ja-JP" altLang="ja-JP" sz="900" dirty="0">
                <a:solidFill>
                  <a:prstClr val="black"/>
                </a:solidFill>
                <a:latin typeface="Meiryo UI" panose="020B0604030504040204" pitchFamily="50" charset="-128"/>
                <a:ea typeface="Meiryo UI" panose="020B0604030504040204" pitchFamily="50" charset="-128"/>
              </a:rPr>
              <a:t>②</a:t>
            </a:r>
            <a:r>
              <a:rPr lang="zh-TW" altLang="ja-JP" sz="900" dirty="0">
                <a:solidFill>
                  <a:prstClr val="black"/>
                </a:solidFill>
                <a:latin typeface="Meiryo UI" panose="020B0604030504040204" pitchFamily="50" charset="-128"/>
                <a:ea typeface="Meiryo UI" panose="020B0604030504040204" pitchFamily="50" charset="-128"/>
              </a:rPr>
              <a:t>配水管工事設計研修</a:t>
            </a:r>
            <a:endParaRPr lang="ja-JP" altLang="ja-JP" sz="900" dirty="0">
              <a:solidFill>
                <a:prstClr val="black"/>
              </a:solidFill>
              <a:latin typeface="Meiryo UI" panose="020B0604030504040204" pitchFamily="50" charset="-128"/>
              <a:ea typeface="Meiryo UI" panose="020B0604030504040204" pitchFamily="50" charset="-128"/>
            </a:endParaRPr>
          </a:p>
          <a:p>
            <a:pPr fontAlgn="ctr"/>
            <a:r>
              <a:rPr lang="ja-JP" altLang="ja-JP" sz="900" dirty="0">
                <a:solidFill>
                  <a:prstClr val="black"/>
                </a:solidFill>
                <a:latin typeface="Meiryo UI" panose="020B0604030504040204" pitchFamily="50" charset="-128"/>
                <a:ea typeface="Meiryo UI" panose="020B0604030504040204" pitchFamily="50" charset="-128"/>
              </a:rPr>
              <a:t>③配水管工事施工管理研修</a:t>
            </a:r>
          </a:p>
          <a:p>
            <a:pPr fontAlgn="ctr"/>
            <a:r>
              <a:rPr lang="ja-JP" altLang="ja-JP" sz="900" dirty="0">
                <a:solidFill>
                  <a:prstClr val="black"/>
                </a:solidFill>
                <a:latin typeface="Meiryo UI" panose="020B0604030504040204" pitchFamily="50" charset="-128"/>
                <a:ea typeface="Meiryo UI" panose="020B0604030504040204" pitchFamily="50" charset="-128"/>
              </a:rPr>
              <a:t>④漏水調査</a:t>
            </a:r>
            <a:r>
              <a:rPr lang="en-US" altLang="ja-JP" sz="900" dirty="0">
                <a:solidFill>
                  <a:prstClr val="black"/>
                </a:solidFill>
                <a:latin typeface="Meiryo UI" panose="020B0604030504040204" pitchFamily="50" charset="-128"/>
                <a:ea typeface="Meiryo UI" panose="020B0604030504040204" pitchFamily="50" charset="-128"/>
              </a:rPr>
              <a:t>(</a:t>
            </a:r>
            <a:r>
              <a:rPr lang="ja-JP" altLang="ja-JP" sz="900" dirty="0">
                <a:solidFill>
                  <a:prstClr val="black"/>
                </a:solidFill>
                <a:latin typeface="Meiryo UI" panose="020B0604030504040204" pitchFamily="50" charset="-128"/>
                <a:ea typeface="Meiryo UI" panose="020B0604030504040204" pitchFamily="50" charset="-128"/>
              </a:rPr>
              <a:t>修繕</a:t>
            </a:r>
            <a:r>
              <a:rPr lang="en-US" altLang="ja-JP" sz="900" dirty="0">
                <a:solidFill>
                  <a:prstClr val="black"/>
                </a:solidFill>
                <a:latin typeface="Meiryo UI" panose="020B0604030504040204" pitchFamily="50" charset="-128"/>
                <a:ea typeface="Meiryo UI" panose="020B0604030504040204" pitchFamily="50" charset="-128"/>
              </a:rPr>
              <a:t>)</a:t>
            </a:r>
            <a:r>
              <a:rPr lang="ja-JP" altLang="ja-JP" sz="900" dirty="0">
                <a:solidFill>
                  <a:prstClr val="black"/>
                </a:solidFill>
                <a:latin typeface="Meiryo UI" panose="020B0604030504040204" pitchFamily="50" charset="-128"/>
                <a:ea typeface="Meiryo UI" panose="020B0604030504040204" pitchFamily="50" charset="-128"/>
              </a:rPr>
              <a:t>・管路保全研修</a:t>
            </a:r>
          </a:p>
          <a:p>
            <a:pPr fontAlgn="ctr"/>
            <a:r>
              <a:rPr lang="ja-JP" altLang="ja-JP" sz="900" dirty="0">
                <a:solidFill>
                  <a:prstClr val="black"/>
                </a:solidFill>
                <a:latin typeface="Meiryo UI" panose="020B0604030504040204" pitchFamily="50" charset="-128"/>
                <a:ea typeface="Meiryo UI" panose="020B0604030504040204" pitchFamily="50" charset="-128"/>
              </a:rPr>
              <a:t>⑤配</a:t>
            </a:r>
            <a:r>
              <a:rPr lang="ja-JP" altLang="en-US" sz="900" dirty="0">
                <a:solidFill>
                  <a:prstClr val="black"/>
                </a:solidFill>
                <a:latin typeface="Meiryo UI" panose="020B0604030504040204" pitchFamily="50" charset="-128"/>
                <a:ea typeface="Meiryo UI" panose="020B0604030504040204" pitchFamily="50" charset="-128"/>
              </a:rPr>
              <a:t>水</a:t>
            </a:r>
            <a:r>
              <a:rPr lang="ja-JP" altLang="ja-JP" sz="900" dirty="0">
                <a:solidFill>
                  <a:prstClr val="black"/>
                </a:solidFill>
                <a:latin typeface="Meiryo UI" panose="020B0604030504040204" pitchFamily="50" charset="-128"/>
                <a:ea typeface="Meiryo UI" panose="020B0604030504040204" pitchFamily="50" charset="-128"/>
              </a:rPr>
              <a:t>管工事研修</a:t>
            </a:r>
          </a:p>
          <a:p>
            <a:pPr fontAlgn="ctr"/>
            <a:r>
              <a:rPr lang="ja-JP" altLang="ja-JP" sz="900" dirty="0">
                <a:solidFill>
                  <a:prstClr val="black"/>
                </a:solidFill>
                <a:latin typeface="Meiryo UI" panose="020B0604030504040204" pitchFamily="50" charset="-128"/>
                <a:ea typeface="Meiryo UI" panose="020B0604030504040204" pitchFamily="50" charset="-128"/>
              </a:rPr>
              <a:t>⑥断通水・洗浄排水作業研修</a:t>
            </a:r>
            <a:endParaRPr lang="en-US" altLang="ja-JP" sz="900" dirty="0">
              <a:solidFill>
                <a:prstClr val="black"/>
              </a:solidFill>
              <a:latin typeface="Meiryo UI" panose="020B0604030504040204" pitchFamily="50" charset="-128"/>
              <a:ea typeface="Meiryo UI" panose="020B0604030504040204" pitchFamily="50" charset="-128"/>
            </a:endParaRPr>
          </a:p>
          <a:p>
            <a:pPr fontAlgn="ctr"/>
            <a:r>
              <a:rPr lang="ja-JP" altLang="en-US" sz="900" dirty="0">
                <a:solidFill>
                  <a:prstClr val="black"/>
                </a:solidFill>
                <a:latin typeface="Meiryo UI" panose="020B0604030504040204" pitchFamily="50" charset="-128"/>
                <a:ea typeface="Meiryo UI" panose="020B0604030504040204" pitchFamily="50" charset="-128"/>
              </a:rPr>
              <a:t>⑦給水装置の基準・給水装置工事研修</a:t>
            </a:r>
          </a:p>
          <a:p>
            <a:pPr fontAlgn="ctr"/>
            <a:r>
              <a:rPr lang="ja-JP" altLang="en-US" sz="900" dirty="0">
                <a:solidFill>
                  <a:prstClr val="black"/>
                </a:solidFill>
                <a:latin typeface="Meiryo UI" panose="020B0604030504040204" pitchFamily="50" charset="-128"/>
                <a:ea typeface="Meiryo UI" panose="020B0604030504040204" pitchFamily="50" charset="-128"/>
              </a:rPr>
              <a:t>⑧給水装置模擬設計研修</a:t>
            </a:r>
          </a:p>
          <a:p>
            <a:pPr fontAlgn="ctr"/>
            <a:r>
              <a:rPr lang="ja-JP" altLang="en-US" sz="900" dirty="0">
                <a:solidFill>
                  <a:prstClr val="black"/>
                </a:solidFill>
                <a:latin typeface="Meiryo UI" panose="020B0604030504040204" pitchFamily="50" charset="-128"/>
                <a:ea typeface="Meiryo UI" panose="020B0604030504040204" pitchFamily="50" charset="-128"/>
              </a:rPr>
              <a:t>⑨竣工検査模擬体験研修　</a:t>
            </a:r>
          </a:p>
        </p:txBody>
      </p:sp>
      <p:sp>
        <p:nvSpPr>
          <p:cNvPr id="251" name="テキスト ボックス 30"/>
          <p:cNvSpPr txBox="1">
            <a:spLocks noChangeArrowheads="1"/>
          </p:cNvSpPr>
          <p:nvPr/>
        </p:nvSpPr>
        <p:spPr bwMode="auto">
          <a:xfrm>
            <a:off x="6692030" y="3417301"/>
            <a:ext cx="2222083" cy="1477328"/>
          </a:xfrm>
          <a:prstGeom prst="rect">
            <a:avLst/>
          </a:prstGeom>
          <a:noFill/>
          <a:ln w="9525">
            <a:noFill/>
            <a:miter lim="800000"/>
            <a:headEnd/>
            <a:tailEnd/>
          </a:ln>
        </p:spPr>
        <p:txBody>
          <a:bodyPr wrap="none">
            <a:spAutoFit/>
          </a:bodyPr>
          <a:lstStyle/>
          <a:p>
            <a:pPr fontAlgn="ctr"/>
            <a:r>
              <a:rPr lang="ja-JP" altLang="ja-JP" sz="900" dirty="0">
                <a:solidFill>
                  <a:prstClr val="black"/>
                </a:solidFill>
                <a:latin typeface="Meiryo UI" panose="020B0604030504040204" pitchFamily="50" charset="-128"/>
                <a:ea typeface="Meiryo UI" panose="020B0604030504040204" pitchFamily="50" charset="-128"/>
              </a:rPr>
              <a:t>⑩給水装置の維持管理及び事故事例研修</a:t>
            </a:r>
            <a:endParaRPr lang="en-US" altLang="ja-JP" sz="900" dirty="0">
              <a:solidFill>
                <a:prstClr val="black"/>
              </a:solidFill>
              <a:latin typeface="Meiryo UI" panose="020B0604030504040204" pitchFamily="50" charset="-128"/>
              <a:ea typeface="Meiryo UI" panose="020B0604030504040204" pitchFamily="50" charset="-128"/>
            </a:endParaRPr>
          </a:p>
          <a:p>
            <a:pPr fontAlgn="ctr"/>
            <a:r>
              <a:rPr lang="ja-JP" altLang="ja-JP" sz="900" dirty="0">
                <a:solidFill>
                  <a:prstClr val="black"/>
                </a:solidFill>
                <a:latin typeface="Meiryo UI" panose="020B0604030504040204" pitchFamily="50" charset="-128"/>
                <a:ea typeface="Meiryo UI" panose="020B0604030504040204" pitchFamily="50" charset="-128"/>
              </a:rPr>
              <a:t>⑪</a:t>
            </a:r>
            <a:r>
              <a:rPr lang="zh-TW" altLang="ja-JP" sz="900" dirty="0">
                <a:solidFill>
                  <a:prstClr val="black"/>
                </a:solidFill>
                <a:latin typeface="Meiryo UI" panose="020B0604030504040204" pitchFamily="50" charset="-128"/>
                <a:ea typeface="Meiryo UI" panose="020B0604030504040204" pitchFamily="50" charset="-128"/>
              </a:rPr>
              <a:t>浄水管理研修（初級）</a:t>
            </a:r>
            <a:endParaRPr lang="ja-JP" altLang="ja-JP" sz="900" dirty="0">
              <a:solidFill>
                <a:prstClr val="black"/>
              </a:solidFill>
              <a:latin typeface="Meiryo UI" panose="020B0604030504040204" pitchFamily="50" charset="-128"/>
              <a:ea typeface="Meiryo UI" panose="020B0604030504040204" pitchFamily="50" charset="-128"/>
            </a:endParaRPr>
          </a:p>
          <a:p>
            <a:pPr fontAlgn="ctr"/>
            <a:r>
              <a:rPr lang="ja-JP" altLang="ja-JP" sz="900" dirty="0">
                <a:solidFill>
                  <a:prstClr val="black"/>
                </a:solidFill>
                <a:latin typeface="Meiryo UI" panose="020B0604030504040204" pitchFamily="50" charset="-128"/>
                <a:ea typeface="Meiryo UI" panose="020B0604030504040204" pitchFamily="50" charset="-128"/>
              </a:rPr>
              <a:t>⑫</a:t>
            </a:r>
            <a:r>
              <a:rPr lang="zh-TW" altLang="ja-JP" sz="900" dirty="0">
                <a:solidFill>
                  <a:prstClr val="black"/>
                </a:solidFill>
                <a:latin typeface="Meiryo UI" panose="020B0604030504040204" pitchFamily="50" charset="-128"/>
                <a:ea typeface="Meiryo UI" panose="020B0604030504040204" pitchFamily="50" charset="-128"/>
              </a:rPr>
              <a:t>浄水管理研修（中級）</a:t>
            </a:r>
          </a:p>
          <a:p>
            <a:pPr fontAlgn="ctr"/>
            <a:r>
              <a:rPr lang="ja-JP" altLang="ja-JP" sz="900" dirty="0">
                <a:solidFill>
                  <a:prstClr val="black"/>
                </a:solidFill>
                <a:latin typeface="Meiryo UI" panose="020B0604030504040204" pitchFamily="50" charset="-128"/>
                <a:ea typeface="Meiryo UI" panose="020B0604030504040204" pitchFamily="50" charset="-128"/>
              </a:rPr>
              <a:t>⑬シーケンス研修（初級）</a:t>
            </a:r>
            <a:endParaRPr lang="en-US" altLang="ja-JP" sz="900" dirty="0">
              <a:solidFill>
                <a:prstClr val="black"/>
              </a:solidFill>
              <a:latin typeface="Meiryo UI" panose="020B0604030504040204" pitchFamily="50" charset="-128"/>
              <a:ea typeface="Meiryo UI" panose="020B0604030504040204" pitchFamily="50" charset="-128"/>
            </a:endParaRPr>
          </a:p>
          <a:p>
            <a:pPr fontAlgn="ctr"/>
            <a:r>
              <a:rPr lang="ja-JP" altLang="en-US" sz="900" dirty="0">
                <a:solidFill>
                  <a:prstClr val="black"/>
                </a:solidFill>
                <a:latin typeface="Meiryo UI" panose="020B0604030504040204" pitchFamily="50" charset="-128"/>
                <a:ea typeface="Meiryo UI" panose="020B0604030504040204" pitchFamily="50" charset="-128"/>
              </a:rPr>
              <a:t>⑭シーケンス研修（中級）</a:t>
            </a:r>
          </a:p>
          <a:p>
            <a:pPr fontAlgn="ctr"/>
            <a:r>
              <a:rPr lang="ja-JP" altLang="en-US" sz="900" dirty="0">
                <a:solidFill>
                  <a:prstClr val="black"/>
                </a:solidFill>
                <a:latin typeface="Meiryo UI" panose="020B0604030504040204" pitchFamily="50" charset="-128"/>
                <a:ea typeface="Meiryo UI" panose="020B0604030504040204" pitchFamily="50" charset="-128"/>
              </a:rPr>
              <a:t>⑮受配電設備研修</a:t>
            </a:r>
          </a:p>
          <a:p>
            <a:pPr fontAlgn="ctr"/>
            <a:r>
              <a:rPr lang="ja-JP" altLang="en-US" sz="900" dirty="0">
                <a:solidFill>
                  <a:prstClr val="black"/>
                </a:solidFill>
                <a:latin typeface="Meiryo UI" panose="020B0604030504040204" pitchFamily="50" charset="-128"/>
                <a:ea typeface="Meiryo UI" panose="020B0604030504040204" pitchFamily="50" charset="-128"/>
              </a:rPr>
              <a:t>⑯計装設備研修</a:t>
            </a:r>
          </a:p>
          <a:p>
            <a:pPr fontAlgn="ctr"/>
            <a:r>
              <a:rPr lang="ja-JP" altLang="en-US" sz="900" dirty="0">
                <a:solidFill>
                  <a:prstClr val="black"/>
                </a:solidFill>
                <a:latin typeface="Meiryo UI" panose="020B0604030504040204" pitchFamily="50" charset="-128"/>
                <a:ea typeface="Meiryo UI" panose="020B0604030504040204" pitchFamily="50" charset="-128"/>
              </a:rPr>
              <a:t>⑰ポンプ設備研修（初級）</a:t>
            </a:r>
          </a:p>
          <a:p>
            <a:pPr fontAlgn="ctr"/>
            <a:r>
              <a:rPr lang="ja-JP" altLang="en-US" sz="900" dirty="0">
                <a:solidFill>
                  <a:prstClr val="black"/>
                </a:solidFill>
                <a:latin typeface="Meiryo UI" panose="020B0604030504040204" pitchFamily="50" charset="-128"/>
                <a:ea typeface="Meiryo UI" panose="020B0604030504040204" pitchFamily="50" charset="-128"/>
              </a:rPr>
              <a:t>⑱ポンプ設備研修（中級）</a:t>
            </a:r>
          </a:p>
          <a:p>
            <a:pPr fontAlgn="ctr"/>
            <a:r>
              <a:rPr lang="ja-JP" altLang="en-US" sz="900" dirty="0">
                <a:solidFill>
                  <a:prstClr val="black"/>
                </a:solidFill>
                <a:latin typeface="Meiryo UI" panose="020B0604030504040204" pitchFamily="50" charset="-128"/>
                <a:ea typeface="Meiryo UI" panose="020B0604030504040204" pitchFamily="50" charset="-128"/>
              </a:rPr>
              <a:t>⑲水質管理研修</a:t>
            </a:r>
          </a:p>
        </p:txBody>
      </p:sp>
      <p:sp>
        <p:nvSpPr>
          <p:cNvPr id="258" name="テキスト ボックス 257"/>
          <p:cNvSpPr txBox="1"/>
          <p:nvPr/>
        </p:nvSpPr>
        <p:spPr>
          <a:xfrm>
            <a:off x="4803986" y="1580445"/>
            <a:ext cx="4044300" cy="1368000"/>
          </a:xfrm>
          <a:prstGeom prst="rect">
            <a:avLst/>
          </a:prstGeom>
          <a:solidFill>
            <a:schemeClr val="accent1">
              <a:lumMod val="20000"/>
              <a:lumOff val="80000"/>
            </a:schemeClr>
          </a:solidFill>
          <a:ln>
            <a:solidFill>
              <a:schemeClr val="accent1"/>
            </a:solidFill>
          </a:ln>
        </p:spPr>
        <p:txBody>
          <a:bodyPr wrap="square" rtlCol="0">
            <a:noAutofit/>
          </a:bodyPr>
          <a:lstStyle/>
          <a:p>
            <a:r>
              <a:rPr lang="ja-JP" altLang="en-US" sz="1200" b="1" u="sng" dirty="0">
                <a:latin typeface="Meiryo UI" panose="020B0604030504040204" pitchFamily="50" charset="-128"/>
                <a:ea typeface="Meiryo UI" panose="020B0604030504040204" pitchFamily="50" charset="-128"/>
              </a:rPr>
              <a:t>大阪府内事業者に対する研修実績</a:t>
            </a:r>
            <a:r>
              <a:rPr lang="ja-JP" altLang="en-US" sz="1200" b="1" u="sng" dirty="0" smtClean="0">
                <a:latin typeface="Meiryo UI" panose="020B0604030504040204" pitchFamily="50" charset="-128"/>
                <a:ea typeface="Meiryo UI" panose="020B0604030504040204" pitchFamily="50" charset="-128"/>
              </a:rPr>
              <a:t>（</a:t>
            </a:r>
            <a:r>
              <a:rPr lang="en-US" altLang="ja-JP" sz="1200" b="1" u="sng" dirty="0" smtClean="0">
                <a:latin typeface="Meiryo UI" panose="020B0604030504040204" pitchFamily="50" charset="-128"/>
                <a:ea typeface="Meiryo UI" panose="020B0604030504040204" pitchFamily="50" charset="-128"/>
              </a:rPr>
              <a:t>2017</a:t>
            </a:r>
            <a:r>
              <a:rPr lang="ja-JP" altLang="en-US" sz="1200" b="1" u="sng" dirty="0" smtClean="0">
                <a:latin typeface="Meiryo UI" panose="020B0604030504040204" pitchFamily="50" charset="-128"/>
                <a:ea typeface="Meiryo UI" panose="020B0604030504040204" pitchFamily="50" charset="-128"/>
              </a:rPr>
              <a:t>年度</a:t>
            </a:r>
            <a:r>
              <a:rPr lang="ja-JP" altLang="en-US" sz="1200" b="1" u="sng"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■事業者数：</a:t>
            </a:r>
            <a:r>
              <a:rPr lang="en-US" altLang="ja-JP" sz="1400" dirty="0">
                <a:latin typeface="Meiryo UI" panose="020B0604030504040204" pitchFamily="50" charset="-128"/>
                <a:ea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rPr>
              <a:t>事業者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■受講者数：</a:t>
            </a:r>
            <a:r>
              <a:rPr lang="en-US" altLang="ja-JP" sz="1400" dirty="0">
                <a:latin typeface="Meiryo UI" panose="020B0604030504040204" pitchFamily="50" charset="-128"/>
                <a:ea typeface="Meiryo UI" panose="020B0604030504040204" pitchFamily="50" charset="-128"/>
              </a:rPr>
              <a:t>88</a:t>
            </a:r>
            <a:r>
              <a:rPr lang="ja-JP" altLang="en-US" sz="1400" dirty="0">
                <a:latin typeface="Meiryo UI" panose="020B0604030504040204" pitchFamily="50" charset="-128"/>
                <a:ea typeface="Meiryo UI" panose="020B0604030504040204" pitchFamily="50" charset="-128"/>
              </a:rPr>
              <a:t>人</a:t>
            </a:r>
          </a:p>
        </p:txBody>
      </p:sp>
      <p:sp>
        <p:nvSpPr>
          <p:cNvPr id="259" name="角丸四角形 258"/>
          <p:cNvSpPr/>
          <p:nvPr/>
        </p:nvSpPr>
        <p:spPr>
          <a:xfrm>
            <a:off x="4832489" y="3192904"/>
            <a:ext cx="4032000" cy="216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solidFill>
                  <a:prstClr val="black"/>
                </a:solidFill>
                <a:latin typeface="Meiryo UI" panose="020B0604030504040204" pitchFamily="50" charset="-128"/>
                <a:ea typeface="Meiryo UI" panose="020B0604030504040204" pitchFamily="50" charset="-128"/>
              </a:rPr>
              <a:t>研修メニュー（技術分野）</a:t>
            </a:r>
          </a:p>
        </p:txBody>
      </p:sp>
      <p:sp>
        <p:nvSpPr>
          <p:cNvPr id="260" name="テキスト ボックス 259"/>
          <p:cNvSpPr txBox="1"/>
          <p:nvPr/>
        </p:nvSpPr>
        <p:spPr>
          <a:xfrm>
            <a:off x="4745815" y="4776092"/>
            <a:ext cx="1031051" cy="261610"/>
          </a:xfrm>
          <a:prstGeom prst="rect">
            <a:avLst/>
          </a:prstGeom>
          <a:noFill/>
        </p:spPr>
        <p:txBody>
          <a:bodyPr wrap="none" rtlCol="0">
            <a:spAutoFit/>
          </a:bodyPr>
          <a:lstStyle/>
          <a:p>
            <a:r>
              <a:rPr lang="ja-JP" altLang="en-US" sz="1100" dirty="0">
                <a:solidFill>
                  <a:prstClr val="black"/>
                </a:solidFill>
                <a:latin typeface="Meiryo UI" panose="020B0604030504040204" pitchFamily="50" charset="-128"/>
                <a:ea typeface="Meiryo UI" panose="020B0604030504040204" pitchFamily="50" charset="-128"/>
              </a:rPr>
              <a:t>＜実績事例＞</a:t>
            </a:r>
          </a:p>
        </p:txBody>
      </p:sp>
      <p:cxnSp>
        <p:nvCxnSpPr>
          <p:cNvPr id="168" name="直線コネクタ 167"/>
          <p:cNvCxnSpPr/>
          <p:nvPr/>
        </p:nvCxnSpPr>
        <p:spPr>
          <a:xfrm>
            <a:off x="169651" y="44245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1"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7929386" y="2291786"/>
            <a:ext cx="1025926" cy="733611"/>
          </a:xfrm>
          <a:prstGeom prst="rect">
            <a:avLst/>
          </a:prstGeom>
          <a:solidFill>
            <a:srgbClr val="000000">
              <a:shade val="95000"/>
            </a:srgbClr>
          </a:solidFill>
          <a:ln w="28575">
            <a:noFill/>
            <a:miter lim="800000"/>
            <a:headEnd/>
            <a:tailEnd/>
          </a:ln>
          <a:effectLst>
            <a:outerShdw dist="35921" dir="2700000" algn="ctr" rotWithShape="0">
              <a:schemeClr val="bg2"/>
            </a:outerShdw>
          </a:effectLst>
          <a:extLst/>
        </p:spPr>
      </p:pic>
      <p:pic>
        <p:nvPicPr>
          <p:cNvPr id="172" name="Picture 2" descr="X:\人事・人材開発担当\研修共有\技術研修\（技）JICA\01 集団受入研修\２３年度\21 写真\JICA写真\P1070598.JPG"/>
          <p:cNvPicPr>
            <a:picLocks noChangeAspect="1" noChangeArrowheads="1"/>
          </p:cNvPicPr>
          <p:nvPr/>
        </p:nvPicPr>
        <p:blipFill>
          <a:blip r:embed="rId4" cstate="print"/>
          <a:srcRect/>
          <a:stretch>
            <a:fillRect/>
          </a:stretch>
        </p:blipFill>
        <p:spPr bwMode="auto">
          <a:xfrm>
            <a:off x="6833426" y="2305595"/>
            <a:ext cx="982116" cy="719802"/>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30</a:t>
            </a:fld>
            <a:endParaRPr lang="ja-JP" altLang="en-US"/>
          </a:p>
        </p:txBody>
      </p:sp>
    </p:spTree>
    <p:extLst>
      <p:ext uri="{BB962C8B-B14F-4D97-AF65-F5344CB8AC3E}">
        <p14:creationId xmlns:p14="http://schemas.microsoft.com/office/powerpoint/2010/main" val="1206303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144" y="1404941"/>
            <a:ext cx="3697117" cy="524395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43586" y="83674"/>
            <a:ext cx="8272130" cy="369332"/>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rPr>
              <a:t>大阪広域水道企業団</a:t>
            </a:r>
            <a:r>
              <a:rPr lang="ja-JP" altLang="en-US" b="1" dirty="0">
                <a:latin typeface="Meiryo UI" panose="020B0604030504040204" pitchFamily="50" charset="-128"/>
                <a:ea typeface="Meiryo UI" panose="020B0604030504040204" pitchFamily="50" charset="-128"/>
              </a:rPr>
              <a:t>と他の水道事業者との連携事例と広域化の取組み</a:t>
            </a:r>
            <a:endParaRPr kumimoji="1" lang="ja-JP" altLang="en-US" b="1" dirty="0">
              <a:latin typeface="Meiryo UI" panose="020B0604030504040204" pitchFamily="50" charset="-128"/>
              <a:ea typeface="Meiryo UI" panose="020B0604030504040204" pitchFamily="50" charset="-128"/>
            </a:endParaRPr>
          </a:p>
        </p:txBody>
      </p:sp>
      <p:sp>
        <p:nvSpPr>
          <p:cNvPr id="229" name="テキスト ボックス 228"/>
          <p:cNvSpPr txBox="1"/>
          <p:nvPr/>
        </p:nvSpPr>
        <p:spPr>
          <a:xfrm>
            <a:off x="222189" y="809761"/>
            <a:ext cx="3732195" cy="308713"/>
          </a:xfrm>
          <a:prstGeom prst="rect">
            <a:avLst/>
          </a:prstGeom>
          <a:solidFill>
            <a:schemeClr val="tx1">
              <a:lumMod val="75000"/>
              <a:lumOff val="25000"/>
            </a:schemeClr>
          </a:solidFill>
          <a:ln>
            <a:solidFill>
              <a:schemeClr val="bg1">
                <a:lumMod val="50000"/>
              </a:schemeClr>
            </a:solidFill>
          </a:ln>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業務の共同化と技術連携の取組み</a:t>
            </a:r>
          </a:p>
        </p:txBody>
      </p:sp>
      <p:sp>
        <p:nvSpPr>
          <p:cNvPr id="236" name="テキスト ボックス 235"/>
          <p:cNvSpPr txBox="1"/>
          <p:nvPr/>
        </p:nvSpPr>
        <p:spPr>
          <a:xfrm>
            <a:off x="4095750" y="810548"/>
            <a:ext cx="4797242" cy="308713"/>
          </a:xfrm>
          <a:prstGeom prst="rect">
            <a:avLst/>
          </a:prstGeom>
          <a:solidFill>
            <a:schemeClr val="tx1">
              <a:lumMod val="75000"/>
              <a:lumOff val="25000"/>
            </a:schemeClr>
          </a:solidFill>
          <a:ln>
            <a:solidFill>
              <a:schemeClr val="bg1">
                <a:lumMod val="50000"/>
              </a:schemeClr>
            </a:solidFill>
          </a:ln>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統合に向けた動き</a:t>
            </a:r>
          </a:p>
        </p:txBody>
      </p:sp>
      <p:cxnSp>
        <p:nvCxnSpPr>
          <p:cNvPr id="168" name="直線コネクタ 167"/>
          <p:cNvCxnSpPr/>
          <p:nvPr/>
        </p:nvCxnSpPr>
        <p:spPr>
          <a:xfrm>
            <a:off x="169651" y="46672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52252" y="1310791"/>
            <a:ext cx="4012965" cy="5339923"/>
          </a:xfrm>
          <a:prstGeom prst="rect">
            <a:avLst/>
          </a:prstGeom>
        </p:spPr>
        <p:txBody>
          <a:bodyPr wrap="square">
            <a:spAutoFit/>
          </a:bodyPr>
          <a:lstStyle/>
          <a:p>
            <a:pPr>
              <a:buFont typeface="Wingdings" panose="05000000000000000000" pitchFamily="2" charset="2"/>
              <a:buChar char="n"/>
            </a:pPr>
            <a:r>
              <a:rPr lang="ja-JP" altLang="en-US" sz="1200" b="1" u="sng" dirty="0">
                <a:latin typeface="Meiryo UI" panose="020B0604030504040204" pitchFamily="50" charset="-128"/>
                <a:ea typeface="Meiryo UI" panose="020B0604030504040204" pitchFamily="50" charset="-128"/>
              </a:rPr>
              <a:t>市町村水道水質管理</a:t>
            </a:r>
            <a:endParaRPr lang="en-US" altLang="ja-JP" sz="1200" b="1" u="sng" dirty="0">
              <a:latin typeface="Meiryo UI" panose="020B0604030504040204" pitchFamily="50" charset="-128"/>
              <a:ea typeface="Meiryo UI" panose="020B0604030504040204" pitchFamily="50" charset="-128"/>
            </a:endParaRPr>
          </a:p>
          <a:p>
            <a:pPr>
              <a:spcBef>
                <a:spcPts val="300"/>
              </a:spcBef>
            </a:pPr>
            <a:r>
              <a:rPr lang="ja-JP" altLang="en-US" sz="1200" b="1" dirty="0">
                <a:latin typeface="Meiryo UI" panose="020B0604030504040204" pitchFamily="50" charset="-128"/>
                <a:ea typeface="Meiryo UI" panose="020B0604030504040204" pitchFamily="50" charset="-128"/>
              </a:rPr>
              <a:t>　・市町村水道水質共同検査の運営</a:t>
            </a:r>
            <a:endParaRPr lang="en-US" altLang="ja-JP" sz="1200" b="1"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府内水道事業体の自己水源や浄水処理工程、水道水の水質検査及び水処理薬品の検査を実施</a:t>
            </a:r>
            <a:endParaRPr lang="en-US" altLang="ja-JP" sz="11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河南水質管理ステーションの</a:t>
            </a:r>
            <a:r>
              <a:rPr lang="ja-JP" altLang="en-US" sz="1200" b="1" dirty="0">
                <a:latin typeface="Meiryo UI" panose="020B0604030504040204" pitchFamily="50" charset="-128"/>
                <a:ea typeface="Meiryo UI" panose="020B0604030504040204" pitchFamily="50" charset="-128"/>
              </a:rPr>
              <a:t>運営</a:t>
            </a:r>
            <a:endParaRPr lang="en-US" altLang="ja-JP" sz="1200" b="1" dirty="0">
              <a:latin typeface="Meiryo UI" panose="020B0604030504040204" pitchFamily="50" charset="-128"/>
              <a:ea typeface="Meiryo UI" panose="020B0604030504040204" pitchFamily="50" charset="-128"/>
            </a:endParaRPr>
          </a:p>
          <a:p>
            <a:pPr marL="360000" indent="0">
              <a:buNone/>
            </a:pPr>
            <a:r>
              <a:rPr lang="ja-JP" altLang="ja-JP" sz="1100" dirty="0">
                <a:latin typeface="Meiryo UI" panose="020B0604030504040204" pitchFamily="50" charset="-128"/>
                <a:ea typeface="Meiryo UI" panose="020B0604030504040204" pitchFamily="50" charset="-128"/>
              </a:rPr>
              <a:t>河南地区の</a:t>
            </a:r>
            <a:r>
              <a:rPr lang="en-US" altLang="ja-JP" sz="1100" dirty="0">
                <a:latin typeface="Meiryo UI" panose="020B0604030504040204" pitchFamily="50" charset="-128"/>
                <a:ea typeface="Meiryo UI" panose="020B0604030504040204" pitchFamily="50" charset="-128"/>
              </a:rPr>
              <a:t>10</a:t>
            </a:r>
            <a:r>
              <a:rPr lang="ja-JP" altLang="ja-JP" sz="1100" dirty="0">
                <a:latin typeface="Meiryo UI" panose="020B0604030504040204" pitchFamily="50" charset="-128"/>
                <a:ea typeface="Meiryo UI" panose="020B0604030504040204" pitchFamily="50" charset="-128"/>
              </a:rPr>
              <a:t>市町村と連携し、水質検査及び水質管理全般を共同で実施する拠点を設置</a:t>
            </a:r>
            <a:r>
              <a:rPr lang="ja-JP" altLang="en-US" sz="1100" dirty="0">
                <a:latin typeface="Meiryo UI" panose="020B0604030504040204" pitchFamily="50" charset="-128"/>
                <a:ea typeface="Meiryo UI" panose="020B0604030504040204" pitchFamily="50" charset="-128"/>
              </a:rPr>
              <a:t>運営</a:t>
            </a:r>
            <a:endParaRPr lang="en-US" altLang="ja-JP" sz="11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・長期・短期派遣研修</a:t>
            </a:r>
            <a:endParaRPr lang="en-US" altLang="ja-JP" sz="1200" b="1"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浄水処理技術や分析機器の取り扱い方法の習得、また、企業団での水質検査の実務に携わることで知識と技術の向上を図る</a:t>
            </a:r>
            <a:endParaRPr lang="en-US" altLang="ja-JP" sz="11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・水質相談・水質調査</a:t>
            </a:r>
            <a:endParaRPr lang="en-US" altLang="ja-JP" sz="1200" b="1"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水質や浄水処理に関する問い合わせや、異物調査依頼などに対応</a:t>
            </a:r>
            <a:endParaRPr lang="en-US" altLang="ja-JP" sz="1100" dirty="0">
              <a:latin typeface="Meiryo UI" panose="020B0604030504040204" pitchFamily="50" charset="-128"/>
              <a:ea typeface="Meiryo UI" panose="020B0604030504040204" pitchFamily="50" charset="-128"/>
            </a:endParaRPr>
          </a:p>
          <a:p>
            <a:pPr>
              <a:spcBef>
                <a:spcPts val="600"/>
              </a:spcBef>
              <a:buFont typeface="Wingdings" panose="05000000000000000000" pitchFamily="2" charset="2"/>
              <a:buChar char="n"/>
            </a:pPr>
            <a:r>
              <a:rPr lang="ja-JP" altLang="en-US" sz="1200" b="1" u="sng" dirty="0">
                <a:latin typeface="Meiryo UI" panose="020B0604030504040204" pitchFamily="50" charset="-128"/>
                <a:ea typeface="Meiryo UI" panose="020B0604030504040204" pitchFamily="50" charset="-128"/>
              </a:rPr>
              <a:t>市町村水道事業の個別業務の受託</a:t>
            </a:r>
            <a:endParaRPr lang="en-US" altLang="ja-JP" sz="1200" b="1" u="sng" dirty="0">
              <a:latin typeface="Meiryo UI" panose="020B0604030504040204" pitchFamily="50" charset="-128"/>
              <a:ea typeface="Meiryo UI" panose="020B0604030504040204" pitchFamily="50" charset="-128"/>
            </a:endParaRPr>
          </a:p>
          <a:p>
            <a:pPr marL="360000"/>
            <a:r>
              <a:rPr lang="ja-JP" altLang="ja-JP" sz="1100" dirty="0">
                <a:latin typeface="Meiryo UI" panose="020B0604030504040204" pitchFamily="50" charset="-128"/>
                <a:ea typeface="Meiryo UI" panose="020B0604030504040204" pitchFamily="50" charset="-128"/>
              </a:rPr>
              <a:t>府域水道事業</a:t>
            </a:r>
            <a:r>
              <a:rPr lang="ja-JP" altLang="en-US" sz="1100" dirty="0">
                <a:latin typeface="Meiryo UI" panose="020B0604030504040204" pitchFamily="50" charset="-128"/>
                <a:ea typeface="Meiryo UI" panose="020B0604030504040204" pitchFamily="50" charset="-128"/>
              </a:rPr>
              <a:t>への技術支援として、企業団が市町村</a:t>
            </a:r>
            <a:r>
              <a:rPr lang="ja-JP" altLang="ja-JP" sz="1100" dirty="0">
                <a:latin typeface="Meiryo UI" panose="020B0604030504040204" pitchFamily="50" charset="-128"/>
                <a:ea typeface="Meiryo UI" panose="020B0604030504040204" pitchFamily="50" charset="-128"/>
              </a:rPr>
              <a:t>水道事業の</a:t>
            </a:r>
            <a:r>
              <a:rPr lang="ja-JP" altLang="en-US" sz="1100" dirty="0">
                <a:latin typeface="Meiryo UI" panose="020B0604030504040204" pitchFamily="50" charset="-128"/>
                <a:ea typeface="Meiryo UI" panose="020B0604030504040204" pitchFamily="50" charset="-128"/>
              </a:rPr>
              <a:t>一部業務（設計・工事）を</a:t>
            </a:r>
            <a:r>
              <a:rPr lang="ja-JP" altLang="ja-JP" sz="1100" dirty="0">
                <a:latin typeface="Meiryo UI" panose="020B0604030504040204" pitchFamily="50" charset="-128"/>
                <a:ea typeface="Meiryo UI" panose="020B0604030504040204" pitchFamily="50" charset="-128"/>
              </a:rPr>
              <a:t>受託</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rPr>
              <a:t>までの実績：</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件）</a:t>
            </a:r>
            <a:endParaRPr lang="en-US" altLang="ja-JP" sz="1100" dirty="0">
              <a:latin typeface="Meiryo UI" panose="020B0604030504040204" pitchFamily="50" charset="-128"/>
              <a:ea typeface="Meiryo UI" panose="020B0604030504040204" pitchFamily="50" charset="-128"/>
            </a:endParaRPr>
          </a:p>
          <a:p>
            <a:pPr>
              <a:spcBef>
                <a:spcPts val="600"/>
              </a:spcBef>
              <a:buFont typeface="Wingdings" panose="05000000000000000000" pitchFamily="2" charset="2"/>
              <a:buChar char="n"/>
            </a:pPr>
            <a:r>
              <a:rPr lang="ja-JP" altLang="ja-JP" sz="1200" b="1" u="sng" dirty="0">
                <a:latin typeface="Meiryo UI" panose="020B0604030504040204" pitchFamily="50" charset="-128"/>
                <a:ea typeface="Meiryo UI" panose="020B0604030504040204" pitchFamily="50" charset="-128"/>
              </a:rPr>
              <a:t>災害用備蓄水共同</a:t>
            </a:r>
            <a:r>
              <a:rPr lang="ja-JP" altLang="en-US" sz="1200" b="1" u="sng" dirty="0">
                <a:latin typeface="Meiryo UI" panose="020B0604030504040204" pitchFamily="50" charset="-128"/>
                <a:ea typeface="Meiryo UI" panose="020B0604030504040204" pitchFamily="50" charset="-128"/>
              </a:rPr>
              <a:t>製作</a:t>
            </a:r>
            <a:r>
              <a:rPr lang="ja-JP" altLang="ja-JP" sz="1200" b="1" u="sng" dirty="0">
                <a:latin typeface="Meiryo UI" panose="020B0604030504040204" pitchFamily="50" charset="-128"/>
                <a:ea typeface="Meiryo UI" panose="020B0604030504040204" pitchFamily="50" charset="-128"/>
              </a:rPr>
              <a:t>の実施</a:t>
            </a:r>
            <a:endParaRPr lang="en-US" altLang="ja-JP" sz="1200" b="1" u="sng" dirty="0">
              <a:latin typeface="Meiryo UI" panose="020B0604030504040204" pitchFamily="50" charset="-128"/>
              <a:ea typeface="Meiryo UI" panose="020B0604030504040204" pitchFamily="50" charset="-128"/>
            </a:endParaRPr>
          </a:p>
          <a:p>
            <a:pPr marL="360000"/>
            <a:r>
              <a:rPr lang="ja-JP" altLang="ja-JP" sz="1100" dirty="0">
                <a:latin typeface="Meiryo UI" panose="020B0604030504040204" pitchFamily="50" charset="-128"/>
                <a:ea typeface="Meiryo UI" panose="020B0604030504040204" pitchFamily="50" charset="-128"/>
              </a:rPr>
              <a:t>企業団</a:t>
            </a:r>
            <a:r>
              <a:rPr lang="ja-JP" altLang="en-US" sz="1100" dirty="0">
                <a:latin typeface="Meiryo UI" panose="020B0604030504040204" pitchFamily="50" charset="-128"/>
                <a:ea typeface="Meiryo UI" panose="020B0604030504040204" pitchFamily="50" charset="-128"/>
              </a:rPr>
              <a:t>が</a:t>
            </a:r>
            <a:r>
              <a:rPr lang="ja-JP" altLang="ja-JP" sz="1100" dirty="0">
                <a:latin typeface="Meiryo UI" panose="020B0604030504040204" pitchFamily="50" charset="-128"/>
                <a:ea typeface="Meiryo UI" panose="020B0604030504040204" pitchFamily="50" charset="-128"/>
              </a:rPr>
              <a:t>毎年製作する災害用備蓄水と合わせて、希望する構成団体</a:t>
            </a:r>
            <a:r>
              <a:rPr lang="ja-JP" altLang="en-US" sz="1100" dirty="0">
                <a:latin typeface="Meiryo UI" panose="020B0604030504040204" pitchFamily="50" charset="-128"/>
                <a:ea typeface="Meiryo UI" panose="020B0604030504040204" pitchFamily="50" charset="-128"/>
              </a:rPr>
              <a:t>の</a:t>
            </a:r>
            <a:r>
              <a:rPr lang="ja-JP" altLang="ja-JP" sz="1100" dirty="0">
                <a:latin typeface="Meiryo UI" panose="020B0604030504040204" pitchFamily="50" charset="-128"/>
                <a:ea typeface="Meiryo UI" panose="020B0604030504040204" pitchFamily="50" charset="-128"/>
              </a:rPr>
              <a:t>災害用備蓄水</a:t>
            </a:r>
            <a:r>
              <a:rPr lang="ja-JP" altLang="en-US" sz="1100" dirty="0">
                <a:latin typeface="Meiryo UI" panose="020B0604030504040204" pitchFamily="50" charset="-128"/>
                <a:ea typeface="Meiryo UI" panose="020B0604030504040204" pitchFamily="50" charset="-128"/>
              </a:rPr>
              <a:t>を</a:t>
            </a:r>
            <a:r>
              <a:rPr lang="ja-JP" altLang="ja-JP" sz="1100" dirty="0">
                <a:latin typeface="Meiryo UI" panose="020B0604030504040204" pitchFamily="50" charset="-128"/>
                <a:ea typeface="Meiryo UI" panose="020B0604030504040204" pitchFamily="50" charset="-128"/>
              </a:rPr>
              <a:t>共同製作</a:t>
            </a:r>
            <a:endParaRPr lang="en-US" altLang="ja-JP" sz="1200" dirty="0">
              <a:latin typeface="Meiryo UI" panose="020B0604030504040204" pitchFamily="50" charset="-128"/>
              <a:ea typeface="Meiryo UI" panose="020B0604030504040204" pitchFamily="50" charset="-128"/>
            </a:endParaRPr>
          </a:p>
          <a:p>
            <a:pPr>
              <a:spcBef>
                <a:spcPts val="600"/>
              </a:spcBef>
              <a:buFont typeface="Wingdings" panose="05000000000000000000" pitchFamily="2" charset="2"/>
              <a:buChar char="n"/>
            </a:pPr>
            <a:r>
              <a:rPr lang="ja-JP" altLang="en-US" sz="1200" b="1" u="sng" dirty="0">
                <a:latin typeface="Meiryo UI" panose="020B0604030504040204" pitchFamily="50" charset="-128"/>
                <a:ea typeface="Meiryo UI" panose="020B0604030504040204" pitchFamily="50" charset="-128"/>
              </a:rPr>
              <a:t>市町村との合同研修等の実施</a:t>
            </a:r>
            <a:endParaRPr lang="en-US" altLang="ja-JP" sz="1200" b="1" u="sng" dirty="0">
              <a:latin typeface="Meiryo UI" panose="020B0604030504040204" pitchFamily="50" charset="-128"/>
              <a:ea typeface="Meiryo UI" panose="020B0604030504040204" pitchFamily="50" charset="-128"/>
            </a:endParaRPr>
          </a:p>
          <a:p>
            <a:pPr marL="360000"/>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rPr>
              <a:t>は年間</a:t>
            </a:r>
            <a:r>
              <a:rPr lang="en-US" altLang="ja-JP" sz="1100" dirty="0">
                <a:latin typeface="Meiryo UI" panose="020B0604030504040204" pitchFamily="50" charset="-128"/>
                <a:ea typeface="Meiryo UI" panose="020B0604030504040204" pitchFamily="50" charset="-128"/>
              </a:rPr>
              <a:t>33</a:t>
            </a:r>
            <a:r>
              <a:rPr lang="ja-JP" altLang="en-US" sz="1100" dirty="0">
                <a:latin typeface="Meiryo UI" panose="020B0604030504040204" pitchFamily="50" charset="-128"/>
                <a:ea typeface="Meiryo UI" panose="020B0604030504040204" pitchFamily="50" charset="-128"/>
              </a:rPr>
              <a:t>回実施し、市町村等から延べ</a:t>
            </a:r>
            <a:r>
              <a:rPr lang="en-US" altLang="ja-JP" sz="1100" dirty="0">
                <a:latin typeface="Meiryo UI" panose="020B0604030504040204" pitchFamily="50" charset="-128"/>
                <a:ea typeface="Meiryo UI" panose="020B0604030504040204" pitchFamily="50" charset="-128"/>
              </a:rPr>
              <a:t>493</a:t>
            </a:r>
            <a:r>
              <a:rPr lang="ja-JP" altLang="en-US" sz="1100" dirty="0">
                <a:latin typeface="Meiryo UI" panose="020B0604030504040204" pitchFamily="50" charset="-128"/>
                <a:ea typeface="Meiryo UI" panose="020B0604030504040204" pitchFamily="50" charset="-128"/>
              </a:rPr>
              <a:t>人が参加。</a:t>
            </a:r>
            <a:endParaRPr lang="en-US" altLang="ja-JP" sz="1100"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・企業団技術研究発表会では、市町村等から聴講者として</a:t>
            </a:r>
            <a:r>
              <a:rPr lang="en-US" altLang="ja-JP" sz="1100" dirty="0">
                <a:latin typeface="Meiryo UI" panose="020B0604030504040204" pitchFamily="50" charset="-128"/>
                <a:ea typeface="Meiryo UI" panose="020B0604030504040204" pitchFamily="50" charset="-128"/>
              </a:rPr>
              <a:t>71</a:t>
            </a:r>
            <a:r>
              <a:rPr lang="ja-JP" altLang="en-US" sz="1100" dirty="0">
                <a:latin typeface="Meiryo UI" panose="020B0604030504040204" pitchFamily="50" charset="-128"/>
                <a:ea typeface="Meiryo UI" panose="020B0604030504040204" pitchFamily="50" charset="-128"/>
              </a:rPr>
              <a:t>人、発表者として４人が参加。</a:t>
            </a:r>
            <a:endParaRPr lang="en-US" altLang="ja-JP" sz="1100"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・企業団セミナー「水道事業の基盤強化と広域化の効果」を開催。（市町村</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人）</a:t>
            </a:r>
          </a:p>
        </p:txBody>
      </p:sp>
      <p:sp>
        <p:nvSpPr>
          <p:cNvPr id="6" name="Rectangle 9"/>
          <p:cNvSpPr>
            <a:spLocks noChangeArrowheads="1"/>
          </p:cNvSpPr>
          <p:nvPr/>
        </p:nvSpPr>
        <p:spPr bwMode="auto">
          <a:xfrm>
            <a:off x="4241243" y="1179316"/>
            <a:ext cx="4677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企業団との</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統合に向けた覚書締結</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市町及び統合済み、統合予定市町村</a:t>
            </a:r>
            <a:endParaRPr kumimoji="0" lang="ja-JP" altLang="ja-JP" sz="18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7" name="Rectangle 12"/>
          <p:cNvSpPr>
            <a:spLocks noChangeArrowheads="1"/>
          </p:cNvSpPr>
          <p:nvPr/>
        </p:nvSpPr>
        <p:spPr bwMode="auto">
          <a:xfrm>
            <a:off x="5207619" y="1433725"/>
            <a:ext cx="3176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31</a:t>
            </a:fld>
            <a:endParaRPr lang="ja-JP" altLang="en-US"/>
          </a:p>
        </p:txBody>
      </p:sp>
      <p:grpSp>
        <p:nvGrpSpPr>
          <p:cNvPr id="3" name="Group 4"/>
          <p:cNvGrpSpPr>
            <a:grpSpLocks noChangeAspect="1"/>
          </p:cNvGrpSpPr>
          <p:nvPr/>
        </p:nvGrpSpPr>
        <p:grpSpPr bwMode="auto">
          <a:xfrm>
            <a:off x="4297107" y="1485697"/>
            <a:ext cx="2035175" cy="3900488"/>
            <a:chOff x="2680" y="957"/>
            <a:chExt cx="1282" cy="2457"/>
          </a:xfrm>
        </p:grpSpPr>
        <p:sp>
          <p:nvSpPr>
            <p:cNvPr id="8" name="AutoShape 3"/>
            <p:cNvSpPr>
              <a:spLocks noChangeAspect="1" noChangeArrowheads="1" noTextEdit="1"/>
            </p:cNvSpPr>
            <p:nvPr/>
          </p:nvSpPr>
          <p:spPr bwMode="auto">
            <a:xfrm>
              <a:off x="2680" y="957"/>
              <a:ext cx="1282" cy="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5"/>
            <p:cNvSpPr>
              <a:spLocks noChangeArrowheads="1"/>
            </p:cNvSpPr>
            <p:nvPr/>
          </p:nvSpPr>
          <p:spPr bwMode="auto">
            <a:xfrm>
              <a:off x="2724" y="979"/>
              <a:ext cx="1189" cy="14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6"/>
            <p:cNvSpPr>
              <a:spLocks noChangeArrowheads="1"/>
            </p:cNvSpPr>
            <p:nvPr/>
          </p:nvSpPr>
          <p:spPr bwMode="auto">
            <a:xfrm>
              <a:off x="2724" y="1672"/>
              <a:ext cx="1189" cy="196"/>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7"/>
            <p:cNvSpPr>
              <a:spLocks noChangeArrowheads="1"/>
            </p:cNvSpPr>
            <p:nvPr/>
          </p:nvSpPr>
          <p:spPr bwMode="auto">
            <a:xfrm>
              <a:off x="2724" y="2280"/>
              <a:ext cx="1189" cy="14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8"/>
            <p:cNvSpPr>
              <a:spLocks noChangeArrowheads="1"/>
            </p:cNvSpPr>
            <p:nvPr/>
          </p:nvSpPr>
          <p:spPr bwMode="auto">
            <a:xfrm>
              <a:off x="2909" y="1017"/>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ゴシック" panose="020B0609070205080204" pitchFamily="49" charset="-128"/>
                  <a:ea typeface="ＭＳ ゴシック" panose="020B0609070205080204" pitchFamily="49" charset="-128"/>
                </a:rPr>
                <a:t>市町名</a:t>
              </a:r>
              <a:endParaRPr kumimoji="0" lang="ja-JP" altLang="ja-JP" sz="1800" b="0" i="0" u="none" strike="noStrike" cap="none" normalizeH="0" baseline="0" smtClean="0">
                <a:ln>
                  <a:noFill/>
                </a:ln>
                <a:effectLst/>
              </a:endParaRPr>
            </a:p>
          </p:txBody>
        </p:sp>
        <p:sp>
          <p:nvSpPr>
            <p:cNvPr id="13" name="Rectangle 9"/>
            <p:cNvSpPr>
              <a:spLocks noChangeArrowheads="1"/>
            </p:cNvSpPr>
            <p:nvPr/>
          </p:nvSpPr>
          <p:spPr bwMode="auto">
            <a:xfrm>
              <a:off x="3347" y="1017"/>
              <a:ext cx="5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effectLst/>
                  <a:latin typeface="ＭＳ ゴシック" panose="020B0609070205080204" pitchFamily="49" charset="-128"/>
                  <a:ea typeface="ＭＳ ゴシック" panose="020B0609070205080204" pitchFamily="49" charset="-128"/>
                </a:rPr>
                <a:t>行政区域内人口</a:t>
              </a:r>
              <a:endParaRPr kumimoji="0" lang="ja-JP" altLang="ja-JP" sz="1800" b="0" i="0" u="none" strike="noStrike" cap="none" normalizeH="0" baseline="0" dirty="0" smtClean="0">
                <a:ln>
                  <a:noFill/>
                </a:ln>
                <a:effectLst/>
              </a:endParaRPr>
            </a:p>
          </p:txBody>
        </p:sp>
        <p:sp>
          <p:nvSpPr>
            <p:cNvPr id="14" name="Rectangle 10"/>
            <p:cNvSpPr>
              <a:spLocks noChangeArrowheads="1"/>
            </p:cNvSpPr>
            <p:nvPr/>
          </p:nvSpPr>
          <p:spPr bwMode="auto">
            <a:xfrm>
              <a:off x="2739" y="1156"/>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effectLst/>
                  <a:latin typeface="ＭＳ 明朝" panose="02020609040205080304" pitchFamily="17" charset="-128"/>
                  <a:ea typeface="ＭＳ 明朝" panose="02020609040205080304" pitchFamily="17" charset="-128"/>
                </a:rPr>
                <a:t>藤井寺市</a:t>
              </a:r>
              <a:endParaRPr kumimoji="0" lang="ja-JP" altLang="ja-JP" sz="1800" b="0" i="0" u="none" strike="noStrike" cap="none" normalizeH="0" baseline="0" smtClean="0">
                <a:ln>
                  <a:noFill/>
                </a:ln>
                <a:effectLst/>
              </a:endParaRPr>
            </a:p>
          </p:txBody>
        </p:sp>
        <p:sp>
          <p:nvSpPr>
            <p:cNvPr id="15" name="Rectangle 11"/>
            <p:cNvSpPr>
              <a:spLocks noChangeArrowheads="1"/>
            </p:cNvSpPr>
            <p:nvPr/>
          </p:nvSpPr>
          <p:spPr bwMode="auto">
            <a:xfrm>
              <a:off x="3563" y="1156"/>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effectLst/>
                  <a:latin typeface="ＭＳ 明朝" panose="02020609040205080304" pitchFamily="17" charset="-128"/>
                  <a:ea typeface="ＭＳ 明朝" panose="02020609040205080304" pitchFamily="17" charset="-128"/>
                </a:rPr>
                <a:t>64,971人</a:t>
              </a:r>
              <a:endParaRPr kumimoji="0" lang="ja-JP" altLang="ja-JP" sz="1800" b="0" i="0" u="none" strike="noStrike" cap="none" normalizeH="0" baseline="0" smtClean="0">
                <a:ln>
                  <a:noFill/>
                </a:ln>
                <a:effectLst/>
              </a:endParaRPr>
            </a:p>
          </p:txBody>
        </p:sp>
        <p:sp>
          <p:nvSpPr>
            <p:cNvPr id="16" name="Rectangle 12"/>
            <p:cNvSpPr>
              <a:spLocks noChangeArrowheads="1"/>
            </p:cNvSpPr>
            <p:nvPr/>
          </p:nvSpPr>
          <p:spPr bwMode="auto">
            <a:xfrm>
              <a:off x="2739" y="129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effectLst/>
                  <a:latin typeface="ＭＳ 明朝" panose="02020609040205080304" pitchFamily="17" charset="-128"/>
                  <a:ea typeface="ＭＳ 明朝" panose="02020609040205080304" pitchFamily="17" charset="-128"/>
                </a:rPr>
                <a:t>大阪狭山市</a:t>
              </a:r>
              <a:endParaRPr kumimoji="0" lang="ja-JP" altLang="ja-JP" sz="1800" b="0" i="0" u="none" strike="noStrike" cap="none" normalizeH="0" baseline="0" smtClean="0">
                <a:ln>
                  <a:noFill/>
                </a:ln>
                <a:effectLst/>
              </a:endParaRPr>
            </a:p>
          </p:txBody>
        </p:sp>
        <p:sp>
          <p:nvSpPr>
            <p:cNvPr id="17" name="Rectangle 13"/>
            <p:cNvSpPr>
              <a:spLocks noChangeArrowheads="1"/>
            </p:cNvSpPr>
            <p:nvPr/>
          </p:nvSpPr>
          <p:spPr bwMode="auto">
            <a:xfrm>
              <a:off x="3563" y="1294"/>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effectLst/>
                  <a:latin typeface="ＭＳ 明朝" panose="02020609040205080304" pitchFamily="17" charset="-128"/>
                  <a:ea typeface="ＭＳ 明朝" panose="02020609040205080304" pitchFamily="17" charset="-128"/>
                </a:rPr>
                <a:t>57,876人</a:t>
              </a:r>
              <a:endParaRPr kumimoji="0" lang="ja-JP" altLang="ja-JP" sz="1800" b="0" i="0" u="none" strike="noStrike" cap="none" normalizeH="0" baseline="0" smtClean="0">
                <a:ln>
                  <a:noFill/>
                </a:ln>
                <a:effectLst/>
              </a:endParaRPr>
            </a:p>
          </p:txBody>
        </p:sp>
        <p:sp>
          <p:nvSpPr>
            <p:cNvPr id="18" name="Rectangle 14"/>
            <p:cNvSpPr>
              <a:spLocks noChangeArrowheads="1"/>
            </p:cNvSpPr>
            <p:nvPr/>
          </p:nvSpPr>
          <p:spPr bwMode="auto">
            <a:xfrm>
              <a:off x="2739" y="1433"/>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effectLst/>
                  <a:latin typeface="ＭＳ 明朝" panose="02020609040205080304" pitchFamily="17" charset="-128"/>
                  <a:ea typeface="ＭＳ 明朝" panose="02020609040205080304" pitchFamily="17" charset="-128"/>
                </a:rPr>
                <a:t>熊取町</a:t>
              </a:r>
              <a:endParaRPr kumimoji="0" lang="ja-JP" altLang="ja-JP" sz="1800" b="0" i="0" u="none" strike="noStrike" cap="none" normalizeH="0" baseline="0" smtClean="0">
                <a:ln>
                  <a:noFill/>
                </a:ln>
                <a:effectLst/>
              </a:endParaRPr>
            </a:p>
          </p:txBody>
        </p:sp>
        <p:sp>
          <p:nvSpPr>
            <p:cNvPr id="19" name="Rectangle 15"/>
            <p:cNvSpPr>
              <a:spLocks noChangeArrowheads="1"/>
            </p:cNvSpPr>
            <p:nvPr/>
          </p:nvSpPr>
          <p:spPr bwMode="auto">
            <a:xfrm>
              <a:off x="3563" y="1433"/>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effectLst/>
                  <a:latin typeface="ＭＳ 明朝" panose="02020609040205080304" pitchFamily="17" charset="-128"/>
                  <a:ea typeface="ＭＳ 明朝" panose="02020609040205080304" pitchFamily="17" charset="-128"/>
                </a:rPr>
                <a:t>44,190人</a:t>
              </a:r>
              <a:endParaRPr kumimoji="0" lang="ja-JP" altLang="ja-JP" sz="1800" b="0" i="0" u="none" strike="noStrike" cap="none" normalizeH="0" baseline="0" smtClean="0">
                <a:ln>
                  <a:noFill/>
                </a:ln>
                <a:effectLst/>
              </a:endParaRPr>
            </a:p>
          </p:txBody>
        </p:sp>
        <p:sp>
          <p:nvSpPr>
            <p:cNvPr id="20" name="Rectangle 16"/>
            <p:cNvSpPr>
              <a:spLocks noChangeArrowheads="1"/>
            </p:cNvSpPr>
            <p:nvPr/>
          </p:nvSpPr>
          <p:spPr bwMode="auto">
            <a:xfrm>
              <a:off x="2739" y="1572"/>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effectLst/>
                  <a:latin typeface="ＭＳ 明朝" panose="02020609040205080304" pitchFamily="17" charset="-128"/>
                  <a:ea typeface="ＭＳ 明朝" panose="02020609040205080304" pitchFamily="17" charset="-128"/>
                </a:rPr>
                <a:t>河南町</a:t>
              </a:r>
              <a:endParaRPr kumimoji="0" lang="ja-JP" altLang="ja-JP" sz="1800" b="0" i="0" u="none" strike="noStrike" cap="none" normalizeH="0" baseline="0" smtClean="0">
                <a:ln>
                  <a:noFill/>
                </a:ln>
                <a:effectLst/>
              </a:endParaRPr>
            </a:p>
          </p:txBody>
        </p:sp>
        <p:sp>
          <p:nvSpPr>
            <p:cNvPr id="21" name="Rectangle 17"/>
            <p:cNvSpPr>
              <a:spLocks noChangeArrowheads="1"/>
            </p:cNvSpPr>
            <p:nvPr/>
          </p:nvSpPr>
          <p:spPr bwMode="auto">
            <a:xfrm>
              <a:off x="3563" y="1572"/>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effectLst/>
                  <a:latin typeface="ＭＳ 明朝" panose="02020609040205080304" pitchFamily="17" charset="-128"/>
                  <a:ea typeface="ＭＳ 明朝" panose="02020609040205080304" pitchFamily="17" charset="-128"/>
                </a:rPr>
                <a:t>15,978人</a:t>
              </a:r>
              <a:endParaRPr kumimoji="0" lang="ja-JP" altLang="ja-JP" sz="1800" b="0" i="0" u="none" strike="noStrike" cap="none" normalizeH="0" baseline="0" smtClean="0">
                <a:ln>
                  <a:noFill/>
                </a:ln>
                <a:effectLst/>
              </a:endParaRPr>
            </a:p>
          </p:txBody>
        </p:sp>
        <p:sp>
          <p:nvSpPr>
            <p:cNvPr id="22" name="Rectangle 18"/>
            <p:cNvSpPr>
              <a:spLocks noChangeArrowheads="1"/>
            </p:cNvSpPr>
            <p:nvPr/>
          </p:nvSpPr>
          <p:spPr bwMode="auto">
            <a:xfrm>
              <a:off x="2739" y="1903"/>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四條畷市</a:t>
              </a:r>
              <a:endParaRPr kumimoji="0" lang="ja-JP" altLang="ja-JP" sz="1800" b="0" i="0" u="none" strike="noStrike" cap="none" normalizeH="0" baseline="0" smtClean="0">
                <a:ln>
                  <a:noFill/>
                </a:ln>
                <a:effectLst/>
              </a:endParaRPr>
            </a:p>
          </p:txBody>
        </p:sp>
        <p:sp>
          <p:nvSpPr>
            <p:cNvPr id="23" name="Rectangle 19"/>
            <p:cNvSpPr>
              <a:spLocks noChangeArrowheads="1"/>
            </p:cNvSpPr>
            <p:nvPr/>
          </p:nvSpPr>
          <p:spPr bwMode="auto">
            <a:xfrm>
              <a:off x="3667" y="1903"/>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55,664</a:t>
              </a:r>
              <a:endParaRPr kumimoji="0" lang="ja-JP" altLang="ja-JP" sz="1800" b="0" i="0" u="none" strike="noStrike" cap="none" normalizeH="0" baseline="0" smtClean="0">
                <a:ln>
                  <a:noFill/>
                </a:ln>
                <a:effectLst/>
              </a:endParaRPr>
            </a:p>
          </p:txBody>
        </p:sp>
        <p:sp>
          <p:nvSpPr>
            <p:cNvPr id="24" name="Rectangle 20"/>
            <p:cNvSpPr>
              <a:spLocks noChangeArrowheads="1"/>
            </p:cNvSpPr>
            <p:nvPr/>
          </p:nvSpPr>
          <p:spPr bwMode="auto">
            <a:xfrm>
              <a:off x="2739" y="2041"/>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太子町</a:t>
              </a:r>
              <a:endParaRPr kumimoji="0" lang="ja-JP" altLang="ja-JP" sz="1800" b="0" i="0" u="none" strike="noStrike" cap="none" normalizeH="0" baseline="0" smtClean="0">
                <a:ln>
                  <a:noFill/>
                </a:ln>
                <a:effectLst/>
              </a:endParaRPr>
            </a:p>
          </p:txBody>
        </p:sp>
        <p:sp>
          <p:nvSpPr>
            <p:cNvPr id="25" name="Rectangle 21"/>
            <p:cNvSpPr>
              <a:spLocks noChangeArrowheads="1"/>
            </p:cNvSpPr>
            <p:nvPr/>
          </p:nvSpPr>
          <p:spPr bwMode="auto">
            <a:xfrm>
              <a:off x="3667" y="2041"/>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13,538</a:t>
              </a:r>
              <a:endParaRPr kumimoji="0" lang="ja-JP" altLang="ja-JP" sz="1800" b="0" i="0" u="none" strike="noStrike" cap="none" normalizeH="0" baseline="0" smtClean="0">
                <a:ln>
                  <a:noFill/>
                </a:ln>
                <a:effectLst/>
              </a:endParaRPr>
            </a:p>
          </p:txBody>
        </p:sp>
        <p:sp>
          <p:nvSpPr>
            <p:cNvPr id="26" name="Rectangle 22"/>
            <p:cNvSpPr>
              <a:spLocks noChangeArrowheads="1"/>
            </p:cNvSpPr>
            <p:nvPr/>
          </p:nvSpPr>
          <p:spPr bwMode="auto">
            <a:xfrm>
              <a:off x="2739" y="2180"/>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千早赤阪村</a:t>
              </a:r>
              <a:endParaRPr kumimoji="0" lang="ja-JP" altLang="ja-JP" sz="1800" b="0" i="0" u="none" strike="noStrike" cap="none" normalizeH="0" baseline="0" smtClean="0">
                <a:ln>
                  <a:noFill/>
                </a:ln>
                <a:effectLst/>
              </a:endParaRPr>
            </a:p>
          </p:txBody>
        </p:sp>
        <p:sp>
          <p:nvSpPr>
            <p:cNvPr id="27" name="Rectangle 23"/>
            <p:cNvSpPr>
              <a:spLocks noChangeArrowheads="1"/>
            </p:cNvSpPr>
            <p:nvPr/>
          </p:nvSpPr>
          <p:spPr bwMode="auto">
            <a:xfrm>
              <a:off x="3705" y="2180"/>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5,193</a:t>
              </a:r>
              <a:endParaRPr kumimoji="0" lang="ja-JP" altLang="ja-JP" sz="1800" b="0" i="0" u="none" strike="noStrike" cap="none" normalizeH="0" baseline="0" smtClean="0">
                <a:ln>
                  <a:noFill/>
                </a:ln>
                <a:effectLst/>
              </a:endParaRPr>
            </a:p>
          </p:txBody>
        </p:sp>
        <p:sp>
          <p:nvSpPr>
            <p:cNvPr id="28" name="Rectangle 24"/>
            <p:cNvSpPr>
              <a:spLocks noChangeArrowheads="1"/>
            </p:cNvSpPr>
            <p:nvPr/>
          </p:nvSpPr>
          <p:spPr bwMode="auto">
            <a:xfrm>
              <a:off x="2739" y="2457"/>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泉南市</a:t>
              </a:r>
              <a:endParaRPr kumimoji="0" lang="ja-JP" altLang="ja-JP" sz="1800" b="0" i="0" u="none" strike="noStrike" cap="none" normalizeH="0" baseline="0" smtClean="0">
                <a:ln>
                  <a:noFill/>
                </a:ln>
                <a:effectLst/>
              </a:endParaRPr>
            </a:p>
          </p:txBody>
        </p:sp>
        <p:sp>
          <p:nvSpPr>
            <p:cNvPr id="29" name="Rectangle 25"/>
            <p:cNvSpPr>
              <a:spLocks noChangeArrowheads="1"/>
            </p:cNvSpPr>
            <p:nvPr/>
          </p:nvSpPr>
          <p:spPr bwMode="auto">
            <a:xfrm>
              <a:off x="3667" y="2457"/>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61,805</a:t>
              </a:r>
              <a:endParaRPr kumimoji="0" lang="ja-JP" altLang="ja-JP" sz="1800" b="0" i="0" u="none" strike="noStrike" cap="none" normalizeH="0" baseline="0" smtClean="0">
                <a:ln>
                  <a:noFill/>
                </a:ln>
                <a:effectLst/>
              </a:endParaRPr>
            </a:p>
          </p:txBody>
        </p:sp>
        <p:sp>
          <p:nvSpPr>
            <p:cNvPr id="30" name="Rectangle 26"/>
            <p:cNvSpPr>
              <a:spLocks noChangeArrowheads="1"/>
            </p:cNvSpPr>
            <p:nvPr/>
          </p:nvSpPr>
          <p:spPr bwMode="auto">
            <a:xfrm>
              <a:off x="2739" y="2596"/>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阪南市</a:t>
              </a:r>
              <a:endParaRPr kumimoji="0" lang="ja-JP" altLang="ja-JP" sz="1800" b="0" i="0" u="none" strike="noStrike" cap="none" normalizeH="0" baseline="0" smtClean="0">
                <a:ln>
                  <a:noFill/>
                </a:ln>
                <a:effectLst/>
              </a:endParaRPr>
            </a:p>
          </p:txBody>
        </p:sp>
        <p:sp>
          <p:nvSpPr>
            <p:cNvPr id="31" name="Rectangle 27"/>
            <p:cNvSpPr>
              <a:spLocks noChangeArrowheads="1"/>
            </p:cNvSpPr>
            <p:nvPr/>
          </p:nvSpPr>
          <p:spPr bwMode="auto">
            <a:xfrm>
              <a:off x="3667" y="2596"/>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53,358</a:t>
              </a:r>
              <a:endParaRPr kumimoji="0" lang="ja-JP" altLang="ja-JP" sz="1800" b="0" i="0" u="none" strike="noStrike" cap="none" normalizeH="0" baseline="0" smtClean="0">
                <a:ln>
                  <a:noFill/>
                </a:ln>
                <a:effectLst/>
              </a:endParaRPr>
            </a:p>
          </p:txBody>
        </p:sp>
        <p:sp>
          <p:nvSpPr>
            <p:cNvPr id="32" name="Rectangle 28"/>
            <p:cNvSpPr>
              <a:spLocks noChangeArrowheads="1"/>
            </p:cNvSpPr>
            <p:nvPr/>
          </p:nvSpPr>
          <p:spPr bwMode="auto">
            <a:xfrm>
              <a:off x="2739" y="2734"/>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豊能町</a:t>
              </a:r>
              <a:endParaRPr kumimoji="0" lang="ja-JP" altLang="ja-JP" sz="1800" b="0" i="0" u="none" strike="noStrike" cap="none" normalizeH="0" baseline="0" smtClean="0">
                <a:ln>
                  <a:noFill/>
                </a:ln>
                <a:effectLst/>
              </a:endParaRPr>
            </a:p>
          </p:txBody>
        </p:sp>
        <p:sp>
          <p:nvSpPr>
            <p:cNvPr id="33" name="Rectangle 29"/>
            <p:cNvSpPr>
              <a:spLocks noChangeArrowheads="1"/>
            </p:cNvSpPr>
            <p:nvPr/>
          </p:nvSpPr>
          <p:spPr bwMode="auto">
            <a:xfrm>
              <a:off x="3667" y="2734"/>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19,325</a:t>
              </a:r>
              <a:endParaRPr kumimoji="0" lang="ja-JP" altLang="ja-JP" sz="1800" b="0" i="0" u="none" strike="noStrike" cap="none" normalizeH="0" baseline="0" smtClean="0">
                <a:ln>
                  <a:noFill/>
                </a:ln>
                <a:effectLst/>
              </a:endParaRPr>
            </a:p>
          </p:txBody>
        </p:sp>
        <p:sp>
          <p:nvSpPr>
            <p:cNvPr id="34" name="Rectangle 30"/>
            <p:cNvSpPr>
              <a:spLocks noChangeArrowheads="1"/>
            </p:cNvSpPr>
            <p:nvPr/>
          </p:nvSpPr>
          <p:spPr bwMode="auto">
            <a:xfrm>
              <a:off x="2739" y="2873"/>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忠岡町</a:t>
              </a:r>
              <a:endParaRPr kumimoji="0" lang="ja-JP" altLang="ja-JP" sz="1800" b="0" i="0" u="none" strike="noStrike" cap="none" normalizeH="0" baseline="0" smtClean="0">
                <a:ln>
                  <a:noFill/>
                </a:ln>
                <a:effectLst/>
              </a:endParaRPr>
            </a:p>
          </p:txBody>
        </p:sp>
        <p:sp>
          <p:nvSpPr>
            <p:cNvPr id="35" name="Rectangle 31"/>
            <p:cNvSpPr>
              <a:spLocks noChangeArrowheads="1"/>
            </p:cNvSpPr>
            <p:nvPr/>
          </p:nvSpPr>
          <p:spPr bwMode="auto">
            <a:xfrm>
              <a:off x="3667" y="2873"/>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17,045</a:t>
              </a:r>
              <a:endParaRPr kumimoji="0" lang="ja-JP" altLang="ja-JP" sz="1800" b="0" i="0" u="none" strike="noStrike" cap="none" normalizeH="0" baseline="0" smtClean="0">
                <a:ln>
                  <a:noFill/>
                </a:ln>
                <a:effectLst/>
              </a:endParaRPr>
            </a:p>
          </p:txBody>
        </p:sp>
        <p:sp>
          <p:nvSpPr>
            <p:cNvPr id="36" name="Rectangle 32"/>
            <p:cNvSpPr>
              <a:spLocks noChangeArrowheads="1"/>
            </p:cNvSpPr>
            <p:nvPr/>
          </p:nvSpPr>
          <p:spPr bwMode="auto">
            <a:xfrm>
              <a:off x="2739" y="3011"/>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田尻町</a:t>
              </a:r>
              <a:endParaRPr kumimoji="0" lang="ja-JP" altLang="ja-JP" sz="1800" b="0" i="0" u="none" strike="noStrike" cap="none" normalizeH="0" baseline="0" smtClean="0">
                <a:ln>
                  <a:noFill/>
                </a:ln>
                <a:effectLst/>
              </a:endParaRPr>
            </a:p>
          </p:txBody>
        </p:sp>
        <p:sp>
          <p:nvSpPr>
            <p:cNvPr id="37" name="Rectangle 33"/>
            <p:cNvSpPr>
              <a:spLocks noChangeArrowheads="1"/>
            </p:cNvSpPr>
            <p:nvPr/>
          </p:nvSpPr>
          <p:spPr bwMode="auto">
            <a:xfrm>
              <a:off x="3705" y="3011"/>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8,446</a:t>
              </a:r>
              <a:endParaRPr kumimoji="0" lang="ja-JP" altLang="ja-JP" sz="1800" b="0" i="0" u="none" strike="noStrike" cap="none" normalizeH="0" baseline="0" smtClean="0">
                <a:ln>
                  <a:noFill/>
                </a:ln>
                <a:effectLst/>
              </a:endParaRPr>
            </a:p>
          </p:txBody>
        </p:sp>
        <p:sp>
          <p:nvSpPr>
            <p:cNvPr id="38" name="Rectangle 34"/>
            <p:cNvSpPr>
              <a:spLocks noChangeArrowheads="1"/>
            </p:cNvSpPr>
            <p:nvPr/>
          </p:nvSpPr>
          <p:spPr bwMode="auto">
            <a:xfrm>
              <a:off x="2739" y="31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岬町</a:t>
              </a:r>
              <a:endParaRPr kumimoji="0" lang="ja-JP" altLang="ja-JP" sz="1800" b="0" i="0" u="none" strike="noStrike" cap="none" normalizeH="0" baseline="0" smtClean="0">
                <a:ln>
                  <a:noFill/>
                </a:ln>
                <a:effectLst/>
              </a:endParaRPr>
            </a:p>
          </p:txBody>
        </p:sp>
        <p:sp>
          <p:nvSpPr>
            <p:cNvPr id="39" name="Rectangle 35"/>
            <p:cNvSpPr>
              <a:spLocks noChangeArrowheads="1"/>
            </p:cNvSpPr>
            <p:nvPr/>
          </p:nvSpPr>
          <p:spPr bwMode="auto">
            <a:xfrm>
              <a:off x="3667" y="3150"/>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15,695</a:t>
              </a:r>
              <a:endParaRPr kumimoji="0" lang="ja-JP" altLang="ja-JP" sz="1800" b="0" i="0" u="none" strike="noStrike" cap="none" normalizeH="0" baseline="0" smtClean="0">
                <a:ln>
                  <a:noFill/>
                </a:ln>
                <a:effectLst/>
              </a:endParaRPr>
            </a:p>
          </p:txBody>
        </p:sp>
        <p:sp>
          <p:nvSpPr>
            <p:cNvPr id="40" name="Rectangle 36"/>
            <p:cNvSpPr>
              <a:spLocks noChangeArrowheads="1"/>
            </p:cNvSpPr>
            <p:nvPr/>
          </p:nvSpPr>
          <p:spPr bwMode="auto">
            <a:xfrm>
              <a:off x="2739" y="3296"/>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能勢町</a:t>
              </a:r>
              <a:endParaRPr kumimoji="0" lang="ja-JP" altLang="ja-JP" sz="1800" b="0" i="0" u="none" strike="noStrike" cap="none" normalizeH="0" baseline="0" smtClean="0">
                <a:ln>
                  <a:noFill/>
                </a:ln>
                <a:effectLst/>
              </a:endParaRPr>
            </a:p>
          </p:txBody>
        </p:sp>
        <p:sp>
          <p:nvSpPr>
            <p:cNvPr id="41" name="Rectangle 37"/>
            <p:cNvSpPr>
              <a:spLocks noChangeArrowheads="1"/>
            </p:cNvSpPr>
            <p:nvPr/>
          </p:nvSpPr>
          <p:spPr bwMode="auto">
            <a:xfrm>
              <a:off x="2970" y="3281"/>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smtClean="0">
                  <a:ln>
                    <a:noFill/>
                  </a:ln>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smtClean="0">
                <a:ln>
                  <a:noFill/>
                </a:ln>
                <a:effectLst/>
              </a:endParaRPr>
            </a:p>
          </p:txBody>
        </p:sp>
        <p:sp>
          <p:nvSpPr>
            <p:cNvPr id="42" name="Rectangle 38"/>
            <p:cNvSpPr>
              <a:spLocks noChangeArrowheads="1"/>
            </p:cNvSpPr>
            <p:nvPr/>
          </p:nvSpPr>
          <p:spPr bwMode="auto">
            <a:xfrm>
              <a:off x="3705" y="3288"/>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effectLst/>
                  <a:latin typeface="ＭＳ 明朝" panose="02020609040205080304" pitchFamily="17" charset="-128"/>
                  <a:ea typeface="ＭＳ 明朝" panose="02020609040205080304" pitchFamily="17" charset="-128"/>
                </a:rPr>
                <a:t>9,817</a:t>
              </a:r>
              <a:endParaRPr kumimoji="0" lang="ja-JP" altLang="ja-JP" sz="1800" b="0" i="0" u="none" strike="noStrike" cap="none" normalizeH="0" baseline="0" smtClean="0">
                <a:ln>
                  <a:noFill/>
                </a:ln>
                <a:effectLst/>
              </a:endParaRPr>
            </a:p>
          </p:txBody>
        </p:sp>
        <p:sp>
          <p:nvSpPr>
            <p:cNvPr id="43" name="Rectangle 39"/>
            <p:cNvSpPr>
              <a:spLocks noChangeArrowheads="1"/>
            </p:cNvSpPr>
            <p:nvPr/>
          </p:nvSpPr>
          <p:spPr bwMode="auto">
            <a:xfrm>
              <a:off x="2739" y="1691"/>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effectLst/>
                  <a:latin typeface="ＭＳ ゴシック" panose="020B0609070205080204" pitchFamily="49" charset="-128"/>
                  <a:ea typeface="ＭＳ ゴシック" panose="020B0609070205080204" pitchFamily="49" charset="-128"/>
                </a:rPr>
                <a:t>（参考）</a:t>
              </a:r>
              <a:endParaRPr kumimoji="0" lang="ja-JP" altLang="ja-JP" sz="1800" b="0" i="0" u="none" strike="noStrike" cap="none" normalizeH="0" baseline="0" dirty="0" smtClean="0">
                <a:ln>
                  <a:noFill/>
                </a:ln>
                <a:effectLst/>
              </a:endParaRPr>
            </a:p>
          </p:txBody>
        </p:sp>
        <p:sp>
          <p:nvSpPr>
            <p:cNvPr id="44" name="Rectangle 40"/>
            <p:cNvSpPr>
              <a:spLocks noChangeArrowheads="1"/>
            </p:cNvSpPr>
            <p:nvPr/>
          </p:nvSpPr>
          <p:spPr bwMode="auto">
            <a:xfrm>
              <a:off x="2739" y="1779"/>
              <a:ext cx="8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effectLst/>
                  <a:latin typeface="ＭＳ ゴシック" panose="020B0609070205080204" pitchFamily="49" charset="-128"/>
                  <a:ea typeface="ＭＳ ゴシック" panose="020B0609070205080204" pitchFamily="49" charset="-128"/>
                </a:rPr>
                <a:t>　</a:t>
              </a:r>
              <a:r>
                <a:rPr kumimoji="0" lang="en-US" altLang="ja-JP" sz="900" dirty="0">
                  <a:latin typeface="ＭＳ ゴシック" panose="020B0609070205080204" pitchFamily="49" charset="-128"/>
                  <a:ea typeface="ＭＳ ゴシック" panose="020B0609070205080204" pitchFamily="49" charset="-128"/>
                </a:rPr>
                <a:t>2017</a:t>
              </a:r>
              <a:r>
                <a:rPr kumimoji="0" lang="ja-JP" altLang="ja-JP" sz="900" b="0" i="0" u="none" strike="noStrike" cap="none" normalizeH="0" baseline="0" dirty="0" smtClean="0">
                  <a:ln>
                    <a:noFill/>
                  </a:ln>
                  <a:effectLst/>
                  <a:latin typeface="ＭＳ ゴシック" panose="020B0609070205080204" pitchFamily="49" charset="-128"/>
                  <a:ea typeface="ＭＳ ゴシック" panose="020B0609070205080204" pitchFamily="49" charset="-128"/>
                </a:rPr>
                <a:t>年度に統合した団体</a:t>
              </a:r>
              <a:endParaRPr kumimoji="0" lang="ja-JP" altLang="ja-JP" sz="1800" b="0" i="0" u="none" strike="noStrike" cap="none" normalizeH="0" baseline="0" dirty="0" smtClean="0">
                <a:ln>
                  <a:noFill/>
                </a:ln>
                <a:effectLst/>
              </a:endParaRPr>
            </a:p>
          </p:txBody>
        </p:sp>
        <p:sp>
          <p:nvSpPr>
            <p:cNvPr id="45" name="Rectangle 41"/>
            <p:cNvSpPr>
              <a:spLocks noChangeArrowheads="1"/>
            </p:cNvSpPr>
            <p:nvPr/>
          </p:nvSpPr>
          <p:spPr bwMode="auto">
            <a:xfrm>
              <a:off x="2739" y="2318"/>
              <a:ext cx="8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effectLst/>
                  <a:latin typeface="ＭＳ ゴシック" panose="020B0609070205080204" pitchFamily="49" charset="-128"/>
                  <a:ea typeface="ＭＳ ゴシック" panose="020B0609070205080204" pitchFamily="49" charset="-128"/>
                </a:rPr>
                <a:t>　</a:t>
              </a:r>
              <a:r>
                <a:rPr kumimoji="0" lang="en-US" altLang="ja-JP" sz="900" b="0" i="0" u="none" strike="noStrike" cap="none" normalizeH="0" baseline="0" dirty="0" smtClean="0">
                  <a:ln>
                    <a:noFill/>
                  </a:ln>
                  <a:effectLst/>
                  <a:latin typeface="ＭＳ ゴシック" panose="020B0609070205080204" pitchFamily="49" charset="-128"/>
                  <a:ea typeface="ＭＳ ゴシック" panose="020B0609070205080204" pitchFamily="49" charset="-128"/>
                </a:rPr>
                <a:t>2019</a:t>
              </a:r>
              <a:r>
                <a:rPr kumimoji="0" lang="ja-JP" altLang="ja-JP" sz="900" b="0" i="0" u="none" strike="noStrike" cap="none" normalizeH="0" baseline="0" dirty="0" smtClean="0">
                  <a:ln>
                    <a:noFill/>
                  </a:ln>
                  <a:effectLst/>
                  <a:latin typeface="ＭＳ ゴシック" panose="020B0609070205080204" pitchFamily="49" charset="-128"/>
                  <a:ea typeface="ＭＳ ゴシック" panose="020B0609070205080204" pitchFamily="49" charset="-128"/>
                </a:rPr>
                <a:t>年度に統合する団体</a:t>
              </a:r>
              <a:endParaRPr kumimoji="0" lang="ja-JP" altLang="ja-JP" sz="1800" b="0" i="0" u="none" strike="noStrike" cap="none" normalizeH="0" baseline="0" dirty="0" smtClean="0">
                <a:ln>
                  <a:noFill/>
                </a:ln>
                <a:effectLst/>
              </a:endParaRPr>
            </a:p>
          </p:txBody>
        </p:sp>
        <p:sp>
          <p:nvSpPr>
            <p:cNvPr id="48" name="Rectangle 44"/>
            <p:cNvSpPr>
              <a:spLocks noChangeArrowheads="1"/>
            </p:cNvSpPr>
            <p:nvPr/>
          </p:nvSpPr>
          <p:spPr bwMode="auto">
            <a:xfrm>
              <a:off x="2720" y="975"/>
              <a:ext cx="11"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45"/>
            <p:cNvSpPr>
              <a:spLocks noChangeShapeType="1"/>
            </p:cNvSpPr>
            <p:nvPr/>
          </p:nvSpPr>
          <p:spPr bwMode="auto">
            <a:xfrm>
              <a:off x="3317" y="986"/>
              <a:ext cx="0" cy="68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46"/>
            <p:cNvSpPr>
              <a:spLocks noChangeArrowheads="1"/>
            </p:cNvSpPr>
            <p:nvPr/>
          </p:nvSpPr>
          <p:spPr bwMode="auto">
            <a:xfrm>
              <a:off x="3317" y="986"/>
              <a:ext cx="4" cy="6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7"/>
            <p:cNvSpPr>
              <a:spLocks noChangeArrowheads="1"/>
            </p:cNvSpPr>
            <p:nvPr/>
          </p:nvSpPr>
          <p:spPr bwMode="auto">
            <a:xfrm>
              <a:off x="3906" y="986"/>
              <a:ext cx="11" cy="6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48"/>
            <p:cNvSpPr>
              <a:spLocks noChangeShapeType="1"/>
            </p:cNvSpPr>
            <p:nvPr/>
          </p:nvSpPr>
          <p:spPr bwMode="auto">
            <a:xfrm>
              <a:off x="3317" y="1868"/>
              <a:ext cx="0" cy="4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49"/>
            <p:cNvSpPr>
              <a:spLocks noChangeArrowheads="1"/>
            </p:cNvSpPr>
            <p:nvPr/>
          </p:nvSpPr>
          <p:spPr bwMode="auto">
            <a:xfrm>
              <a:off x="3317" y="1868"/>
              <a:ext cx="4" cy="4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50"/>
            <p:cNvSpPr>
              <a:spLocks noChangeShapeType="1"/>
            </p:cNvSpPr>
            <p:nvPr/>
          </p:nvSpPr>
          <p:spPr bwMode="auto">
            <a:xfrm>
              <a:off x="2724" y="1679"/>
              <a:ext cx="0" cy="17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51"/>
            <p:cNvSpPr>
              <a:spLocks noChangeArrowheads="1"/>
            </p:cNvSpPr>
            <p:nvPr/>
          </p:nvSpPr>
          <p:spPr bwMode="auto">
            <a:xfrm>
              <a:off x="2724" y="1679"/>
              <a:ext cx="4" cy="1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52"/>
            <p:cNvSpPr>
              <a:spLocks noChangeShapeType="1"/>
            </p:cNvSpPr>
            <p:nvPr/>
          </p:nvSpPr>
          <p:spPr bwMode="auto">
            <a:xfrm>
              <a:off x="3317" y="2422"/>
              <a:ext cx="0" cy="9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53"/>
            <p:cNvSpPr>
              <a:spLocks noChangeArrowheads="1"/>
            </p:cNvSpPr>
            <p:nvPr/>
          </p:nvSpPr>
          <p:spPr bwMode="auto">
            <a:xfrm>
              <a:off x="3317" y="2422"/>
              <a:ext cx="4" cy="9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54"/>
            <p:cNvSpPr>
              <a:spLocks noChangeShapeType="1"/>
            </p:cNvSpPr>
            <p:nvPr/>
          </p:nvSpPr>
          <p:spPr bwMode="auto">
            <a:xfrm>
              <a:off x="3910" y="1679"/>
              <a:ext cx="0" cy="17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55"/>
            <p:cNvSpPr>
              <a:spLocks noChangeArrowheads="1"/>
            </p:cNvSpPr>
            <p:nvPr/>
          </p:nvSpPr>
          <p:spPr bwMode="auto">
            <a:xfrm>
              <a:off x="3910" y="1679"/>
              <a:ext cx="3" cy="1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56"/>
            <p:cNvSpPr>
              <a:spLocks noChangeArrowheads="1"/>
            </p:cNvSpPr>
            <p:nvPr/>
          </p:nvSpPr>
          <p:spPr bwMode="auto">
            <a:xfrm>
              <a:off x="2731" y="975"/>
              <a:ext cx="118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57"/>
            <p:cNvSpPr>
              <a:spLocks noChangeShapeType="1"/>
            </p:cNvSpPr>
            <p:nvPr/>
          </p:nvSpPr>
          <p:spPr bwMode="auto">
            <a:xfrm>
              <a:off x="2731" y="1117"/>
              <a:ext cx="1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58"/>
            <p:cNvSpPr>
              <a:spLocks noChangeArrowheads="1"/>
            </p:cNvSpPr>
            <p:nvPr/>
          </p:nvSpPr>
          <p:spPr bwMode="auto">
            <a:xfrm>
              <a:off x="2731" y="1117"/>
              <a:ext cx="117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59"/>
            <p:cNvSpPr>
              <a:spLocks noChangeShapeType="1"/>
            </p:cNvSpPr>
            <p:nvPr/>
          </p:nvSpPr>
          <p:spPr bwMode="auto">
            <a:xfrm>
              <a:off x="2731" y="1256"/>
              <a:ext cx="1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60"/>
            <p:cNvSpPr>
              <a:spLocks noChangeArrowheads="1"/>
            </p:cNvSpPr>
            <p:nvPr/>
          </p:nvSpPr>
          <p:spPr bwMode="auto">
            <a:xfrm>
              <a:off x="2731" y="1256"/>
              <a:ext cx="117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61"/>
            <p:cNvSpPr>
              <a:spLocks noChangeShapeType="1"/>
            </p:cNvSpPr>
            <p:nvPr/>
          </p:nvSpPr>
          <p:spPr bwMode="auto">
            <a:xfrm>
              <a:off x="2731" y="1394"/>
              <a:ext cx="1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62"/>
            <p:cNvSpPr>
              <a:spLocks noChangeArrowheads="1"/>
            </p:cNvSpPr>
            <p:nvPr/>
          </p:nvSpPr>
          <p:spPr bwMode="auto">
            <a:xfrm>
              <a:off x="2731" y="1394"/>
              <a:ext cx="117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63"/>
            <p:cNvSpPr>
              <a:spLocks noChangeShapeType="1"/>
            </p:cNvSpPr>
            <p:nvPr/>
          </p:nvSpPr>
          <p:spPr bwMode="auto">
            <a:xfrm>
              <a:off x="2731" y="1533"/>
              <a:ext cx="1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64"/>
            <p:cNvSpPr>
              <a:spLocks noChangeArrowheads="1"/>
            </p:cNvSpPr>
            <p:nvPr/>
          </p:nvSpPr>
          <p:spPr bwMode="auto">
            <a:xfrm>
              <a:off x="2731" y="1533"/>
              <a:ext cx="117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65"/>
            <p:cNvSpPr>
              <a:spLocks noChangeArrowheads="1"/>
            </p:cNvSpPr>
            <p:nvPr/>
          </p:nvSpPr>
          <p:spPr bwMode="auto">
            <a:xfrm>
              <a:off x="2731" y="1668"/>
              <a:ext cx="118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66"/>
            <p:cNvSpPr>
              <a:spLocks noChangeShapeType="1"/>
            </p:cNvSpPr>
            <p:nvPr/>
          </p:nvSpPr>
          <p:spPr bwMode="auto">
            <a:xfrm>
              <a:off x="2728" y="1864"/>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67"/>
            <p:cNvSpPr>
              <a:spLocks noChangeArrowheads="1"/>
            </p:cNvSpPr>
            <p:nvPr/>
          </p:nvSpPr>
          <p:spPr bwMode="auto">
            <a:xfrm>
              <a:off x="2728" y="1864"/>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68"/>
            <p:cNvSpPr>
              <a:spLocks noChangeShapeType="1"/>
            </p:cNvSpPr>
            <p:nvPr/>
          </p:nvSpPr>
          <p:spPr bwMode="auto">
            <a:xfrm>
              <a:off x="2728" y="2003"/>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69"/>
            <p:cNvSpPr>
              <a:spLocks noChangeArrowheads="1"/>
            </p:cNvSpPr>
            <p:nvPr/>
          </p:nvSpPr>
          <p:spPr bwMode="auto">
            <a:xfrm>
              <a:off x="2728" y="2003"/>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70"/>
            <p:cNvSpPr>
              <a:spLocks noChangeShapeType="1"/>
            </p:cNvSpPr>
            <p:nvPr/>
          </p:nvSpPr>
          <p:spPr bwMode="auto">
            <a:xfrm>
              <a:off x="2728" y="2141"/>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71"/>
            <p:cNvSpPr>
              <a:spLocks noChangeArrowheads="1"/>
            </p:cNvSpPr>
            <p:nvPr/>
          </p:nvSpPr>
          <p:spPr bwMode="auto">
            <a:xfrm>
              <a:off x="2728" y="2141"/>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72"/>
            <p:cNvSpPr>
              <a:spLocks noChangeShapeType="1"/>
            </p:cNvSpPr>
            <p:nvPr/>
          </p:nvSpPr>
          <p:spPr bwMode="auto">
            <a:xfrm>
              <a:off x="2728" y="2280"/>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73"/>
            <p:cNvSpPr>
              <a:spLocks noChangeArrowheads="1"/>
            </p:cNvSpPr>
            <p:nvPr/>
          </p:nvSpPr>
          <p:spPr bwMode="auto">
            <a:xfrm>
              <a:off x="2728" y="2280"/>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74"/>
            <p:cNvSpPr>
              <a:spLocks noChangeShapeType="1"/>
            </p:cNvSpPr>
            <p:nvPr/>
          </p:nvSpPr>
          <p:spPr bwMode="auto">
            <a:xfrm>
              <a:off x="2728" y="2418"/>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75"/>
            <p:cNvSpPr>
              <a:spLocks noChangeArrowheads="1"/>
            </p:cNvSpPr>
            <p:nvPr/>
          </p:nvSpPr>
          <p:spPr bwMode="auto">
            <a:xfrm>
              <a:off x="2728" y="2418"/>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76"/>
            <p:cNvSpPr>
              <a:spLocks noChangeShapeType="1"/>
            </p:cNvSpPr>
            <p:nvPr/>
          </p:nvSpPr>
          <p:spPr bwMode="auto">
            <a:xfrm>
              <a:off x="2728" y="2557"/>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77"/>
            <p:cNvSpPr>
              <a:spLocks noChangeArrowheads="1"/>
            </p:cNvSpPr>
            <p:nvPr/>
          </p:nvSpPr>
          <p:spPr bwMode="auto">
            <a:xfrm>
              <a:off x="2728" y="2557"/>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78"/>
            <p:cNvSpPr>
              <a:spLocks noChangeShapeType="1"/>
            </p:cNvSpPr>
            <p:nvPr/>
          </p:nvSpPr>
          <p:spPr bwMode="auto">
            <a:xfrm>
              <a:off x="2728" y="2696"/>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79"/>
            <p:cNvSpPr>
              <a:spLocks noChangeArrowheads="1"/>
            </p:cNvSpPr>
            <p:nvPr/>
          </p:nvSpPr>
          <p:spPr bwMode="auto">
            <a:xfrm>
              <a:off x="2728" y="2696"/>
              <a:ext cx="118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80"/>
            <p:cNvSpPr>
              <a:spLocks noChangeShapeType="1"/>
            </p:cNvSpPr>
            <p:nvPr/>
          </p:nvSpPr>
          <p:spPr bwMode="auto">
            <a:xfrm>
              <a:off x="2728" y="2834"/>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81"/>
            <p:cNvSpPr>
              <a:spLocks noChangeArrowheads="1"/>
            </p:cNvSpPr>
            <p:nvPr/>
          </p:nvSpPr>
          <p:spPr bwMode="auto">
            <a:xfrm>
              <a:off x="2728" y="2834"/>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82"/>
            <p:cNvSpPr>
              <a:spLocks noChangeShapeType="1"/>
            </p:cNvSpPr>
            <p:nvPr/>
          </p:nvSpPr>
          <p:spPr bwMode="auto">
            <a:xfrm>
              <a:off x="2728" y="2973"/>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83"/>
            <p:cNvSpPr>
              <a:spLocks noChangeArrowheads="1"/>
            </p:cNvSpPr>
            <p:nvPr/>
          </p:nvSpPr>
          <p:spPr bwMode="auto">
            <a:xfrm>
              <a:off x="2728" y="2973"/>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84"/>
            <p:cNvSpPr>
              <a:spLocks noChangeShapeType="1"/>
            </p:cNvSpPr>
            <p:nvPr/>
          </p:nvSpPr>
          <p:spPr bwMode="auto">
            <a:xfrm>
              <a:off x="2728" y="3111"/>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85"/>
            <p:cNvSpPr>
              <a:spLocks noChangeArrowheads="1"/>
            </p:cNvSpPr>
            <p:nvPr/>
          </p:nvSpPr>
          <p:spPr bwMode="auto">
            <a:xfrm>
              <a:off x="2728" y="3111"/>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86"/>
            <p:cNvSpPr>
              <a:spLocks noChangeShapeType="1"/>
            </p:cNvSpPr>
            <p:nvPr/>
          </p:nvSpPr>
          <p:spPr bwMode="auto">
            <a:xfrm>
              <a:off x="2728" y="3250"/>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87"/>
            <p:cNvSpPr>
              <a:spLocks noChangeArrowheads="1"/>
            </p:cNvSpPr>
            <p:nvPr/>
          </p:nvSpPr>
          <p:spPr bwMode="auto">
            <a:xfrm>
              <a:off x="2728" y="3250"/>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88"/>
            <p:cNvSpPr>
              <a:spLocks noChangeShapeType="1"/>
            </p:cNvSpPr>
            <p:nvPr/>
          </p:nvSpPr>
          <p:spPr bwMode="auto">
            <a:xfrm>
              <a:off x="2728" y="3389"/>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89"/>
            <p:cNvSpPr>
              <a:spLocks noChangeArrowheads="1"/>
            </p:cNvSpPr>
            <p:nvPr/>
          </p:nvSpPr>
          <p:spPr bwMode="auto">
            <a:xfrm>
              <a:off x="2728" y="3389"/>
              <a:ext cx="118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5" name="Rectangle 9"/>
          <p:cNvSpPr>
            <a:spLocks noChangeArrowheads="1"/>
          </p:cNvSpPr>
          <p:nvPr/>
        </p:nvSpPr>
        <p:spPr bwMode="auto">
          <a:xfrm>
            <a:off x="4382165" y="1531149"/>
            <a:ext cx="874151" cy="207749"/>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ts val="900"/>
              </a:lnSpc>
              <a:spcBef>
                <a:spcPct val="0"/>
              </a:spcBef>
              <a:spcAft>
                <a:spcPct val="0"/>
              </a:spcAft>
            </a:pPr>
            <a:r>
              <a:rPr kumimoji="0" lang="ja-JP" altLang="en-US" sz="8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覚書締結</a:t>
            </a:r>
            <a:r>
              <a:rPr kumimoji="0" lang="ja-JP" altLang="en-US" sz="850" dirty="0">
                <a:latin typeface="ＭＳ ゴシック" panose="020B0609070205080204" pitchFamily="49" charset="-128"/>
                <a:ea typeface="ＭＳ ゴシック" panose="020B0609070205080204" pitchFamily="49" charset="-128"/>
                <a:cs typeface="Times New Roman" panose="02020603050405020304" pitchFamily="18" charset="0"/>
              </a:rPr>
              <a:t>市町</a:t>
            </a:r>
            <a:endParaRPr kumimoji="0" lang="ja-JP" altLang="ja-JP" sz="850" b="0" i="0" u="none" strike="noStrike" cap="none" normalizeH="0" baseline="0" dirty="0">
              <a:ln>
                <a:noFill/>
              </a:ln>
              <a:solidFill>
                <a:schemeClr val="tx1"/>
              </a:solidFill>
              <a:effectLst/>
              <a:latin typeface="Arial" panose="020B0604020202020204" pitchFamily="34" charset="0"/>
            </a:endParaRPr>
          </a:p>
        </p:txBody>
      </p:sp>
      <p:sp>
        <p:nvSpPr>
          <p:cNvPr id="224" name="テキスト ボックス 223"/>
          <p:cNvSpPr txBox="1"/>
          <p:nvPr/>
        </p:nvSpPr>
        <p:spPr>
          <a:xfrm>
            <a:off x="4200916" y="5575097"/>
            <a:ext cx="2464357" cy="33855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能勢町は</a:t>
            </a:r>
            <a:r>
              <a:rPr kumimoji="1" lang="en-US" altLang="ja-JP" sz="800" dirty="0" smtClean="0">
                <a:latin typeface="Meiryo UI" panose="020B0604030504040204" pitchFamily="50" charset="-128"/>
                <a:ea typeface="Meiryo UI" panose="020B0604030504040204" pitchFamily="50" charset="-128"/>
              </a:rPr>
              <a:t>2024</a:t>
            </a:r>
            <a:r>
              <a:rPr kumimoji="1" lang="ja-JP" altLang="en-US" sz="800" dirty="0" smtClean="0">
                <a:latin typeface="Meiryo UI" panose="020B0604030504040204" pitchFamily="50" charset="-128"/>
                <a:ea typeface="Meiryo UI" panose="020B0604030504040204" pitchFamily="50" charset="-128"/>
              </a:rPr>
              <a:t>年度に統合</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（出典）　大阪府の水道の現況（</a:t>
            </a:r>
            <a:r>
              <a:rPr lang="en-US" altLang="ja-JP" sz="800" dirty="0" smtClean="0">
                <a:latin typeface="Meiryo UI" panose="020B0604030504040204" pitchFamily="50" charset="-128"/>
                <a:ea typeface="Meiryo UI" panose="020B0604030504040204" pitchFamily="50" charset="-128"/>
              </a:rPr>
              <a:t>2016</a:t>
            </a:r>
            <a:r>
              <a:rPr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3212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69651" y="61662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nvPr>
        </p:nvGraphicFramePr>
        <p:xfrm>
          <a:off x="1222131" y="2101079"/>
          <a:ext cx="7029332" cy="4014804"/>
        </p:xfrm>
        <a:graphic>
          <a:graphicData uri="http://schemas.openxmlformats.org/drawingml/2006/table">
            <a:tbl>
              <a:tblPr firstRow="1" bandRow="1">
                <a:tableStyleId>{5940675A-B579-460E-94D1-54222C63F5DA}</a:tableStyleId>
              </a:tblPr>
              <a:tblGrid>
                <a:gridCol w="3514666">
                  <a:extLst>
                    <a:ext uri="{9D8B030D-6E8A-4147-A177-3AD203B41FA5}">
                      <a16:colId xmlns="" xmlns:a16="http://schemas.microsoft.com/office/drawing/2014/main" val="20000"/>
                    </a:ext>
                  </a:extLst>
                </a:gridCol>
                <a:gridCol w="3514666">
                  <a:extLst>
                    <a:ext uri="{9D8B030D-6E8A-4147-A177-3AD203B41FA5}">
                      <a16:colId xmlns="" xmlns:a16="http://schemas.microsoft.com/office/drawing/2014/main" val="20001"/>
                    </a:ext>
                  </a:extLst>
                </a:gridCol>
              </a:tblGrid>
              <a:tr h="2007402">
                <a:tc>
                  <a:txBody>
                    <a:bodyPr/>
                    <a:lstStyle/>
                    <a:p>
                      <a:endParaRPr kumimoji="1" lang="ja-JP" altLang="en-US" dirty="0"/>
                    </a:p>
                  </a:txBody>
                  <a:tcPr/>
                </a:tc>
                <a:tc>
                  <a:txBody>
                    <a:bodyPr/>
                    <a:lstStyle/>
                    <a:p>
                      <a:endParaRPr kumimoji="1" lang="ja-JP" altLang="en-US" dirty="0"/>
                    </a:p>
                  </a:txBody>
                  <a:tcPr/>
                </a:tc>
                <a:extLst>
                  <a:ext uri="{0D108BD9-81ED-4DB2-BD59-A6C34878D82A}">
                    <a16:rowId xmlns="" xmlns:a16="http://schemas.microsoft.com/office/drawing/2014/main" val="10000"/>
                  </a:ext>
                </a:extLst>
              </a:tr>
              <a:tr h="2007402">
                <a:tc>
                  <a:txBody>
                    <a:bodyPr/>
                    <a:lstStyle/>
                    <a:p>
                      <a:endParaRPr kumimoji="1" lang="ja-JP" altLang="en-US" dirty="0"/>
                    </a:p>
                  </a:txBody>
                  <a:tcPr/>
                </a:tc>
                <a:tc>
                  <a:txBody>
                    <a:bodyPr/>
                    <a:lstStyle/>
                    <a:p>
                      <a:endParaRPr kumimoji="1" lang="ja-JP" altLang="en-US" dirty="0"/>
                    </a:p>
                  </a:txBody>
                  <a:tcPr/>
                </a:tc>
                <a:extLst>
                  <a:ext uri="{0D108BD9-81ED-4DB2-BD59-A6C34878D82A}">
                    <a16:rowId xmlns="" xmlns:a16="http://schemas.microsoft.com/office/drawing/2014/main" val="10001"/>
                  </a:ext>
                </a:extLst>
              </a:tr>
            </a:tbl>
          </a:graphicData>
        </a:graphic>
      </p:graphicFrame>
      <p:sp>
        <p:nvSpPr>
          <p:cNvPr id="8" name="テキスト ボックス 7"/>
          <p:cNvSpPr txBox="1"/>
          <p:nvPr/>
        </p:nvSpPr>
        <p:spPr>
          <a:xfrm>
            <a:off x="5659463" y="2100809"/>
            <a:ext cx="2592000"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収益力も更新率も</a:t>
            </a:r>
            <a:r>
              <a:rPr lang="ja-JP" altLang="en-US" sz="1400" b="1" dirty="0">
                <a:latin typeface="Meiryo UI" panose="020B0604030504040204" pitchFamily="50" charset="-128"/>
                <a:ea typeface="Meiryo UI" panose="020B0604030504040204" pitchFamily="50" charset="-128"/>
              </a:rPr>
              <a:t>継続的にして高い</a:t>
            </a:r>
            <a:endParaRPr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985321" y="4243556"/>
            <a:ext cx="2471821"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収益力も更新率も</a:t>
            </a:r>
            <a:r>
              <a:rPr lang="ja-JP" altLang="en-US" sz="1400" b="1" dirty="0">
                <a:latin typeface="Meiryo UI" panose="020B0604030504040204" pitchFamily="50" charset="-128"/>
                <a:ea typeface="Meiryo UI" panose="020B0604030504040204" pitchFamily="50" charset="-128"/>
              </a:rPr>
              <a:t>継続的にして</a:t>
            </a:r>
            <a:r>
              <a:rPr kumimoji="1" lang="ja-JP" altLang="en-US" sz="1400" b="1" dirty="0">
                <a:latin typeface="Meiryo UI" panose="020B0604030504040204" pitchFamily="50" charset="-128"/>
                <a:ea typeface="Meiryo UI" panose="020B0604030504040204" pitchFamily="50" charset="-128"/>
              </a:rPr>
              <a:t>低い</a:t>
            </a:r>
            <a:endParaRPr kumimoji="1" lang="en-US" altLang="ja-JP"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571569" y="4314426"/>
            <a:ext cx="2679894"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収益力は高いが</a:t>
            </a:r>
            <a:r>
              <a:rPr lang="ja-JP" altLang="en-US" sz="1400" b="1" dirty="0">
                <a:latin typeface="Meiryo UI" panose="020B0604030504040204" pitchFamily="50" charset="-128"/>
                <a:ea typeface="Meiryo UI" panose="020B0604030504040204" pitchFamily="50" charset="-128"/>
              </a:rPr>
              <a:t>更新率が</a:t>
            </a:r>
            <a:r>
              <a:rPr kumimoji="1" lang="ja-JP" altLang="en-US" sz="1400" b="1" dirty="0">
                <a:latin typeface="Meiryo UI" panose="020B0604030504040204" pitchFamily="50" charset="-128"/>
                <a:ea typeface="Meiryo UI" panose="020B0604030504040204" pitchFamily="50" charset="-128"/>
              </a:rPr>
              <a:t>低い</a:t>
            </a:r>
            <a:endParaRPr kumimoji="1" lang="en-US" altLang="ja-JP" sz="14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106367" y="2104511"/>
            <a:ext cx="2190560"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収益力が低いが</a:t>
            </a:r>
            <a:r>
              <a:rPr lang="ja-JP" altLang="en-US" sz="1400" b="1" dirty="0">
                <a:latin typeface="Meiryo UI" panose="020B0604030504040204" pitchFamily="50" charset="-128"/>
                <a:ea typeface="Meiryo UI" panose="020B0604030504040204" pitchFamily="50" charset="-128"/>
              </a:rPr>
              <a:t>更新率は高い</a:t>
            </a:r>
            <a:endParaRPr kumimoji="1" lang="en-US" altLang="ja-JP" sz="1400" b="1" dirty="0">
              <a:latin typeface="Meiryo UI" panose="020B0604030504040204" pitchFamily="50" charset="-128"/>
              <a:ea typeface="Meiryo UI" panose="020B0604030504040204" pitchFamily="50" charset="-128"/>
            </a:endParaRPr>
          </a:p>
        </p:txBody>
      </p:sp>
      <p:sp>
        <p:nvSpPr>
          <p:cNvPr id="12" name="角丸四角形 11"/>
          <p:cNvSpPr>
            <a:spLocks/>
          </p:cNvSpPr>
          <p:nvPr/>
        </p:nvSpPr>
        <p:spPr>
          <a:xfrm>
            <a:off x="4848646" y="2111077"/>
            <a:ext cx="684000" cy="468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endParaRPr>
          </a:p>
        </p:txBody>
      </p:sp>
      <p:sp>
        <p:nvSpPr>
          <p:cNvPr id="13" name="角丸四角形 12"/>
          <p:cNvSpPr>
            <a:spLocks/>
          </p:cNvSpPr>
          <p:nvPr/>
        </p:nvSpPr>
        <p:spPr>
          <a:xfrm>
            <a:off x="1252916" y="4245742"/>
            <a:ext cx="684000" cy="468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D</a:t>
            </a:r>
            <a:endParaRPr kumimoji="1" lang="ja-JP" altLang="en-US" dirty="0">
              <a:latin typeface="Meiryo UI" panose="020B0604030504040204" pitchFamily="50" charset="-128"/>
              <a:ea typeface="Meiryo UI" panose="020B0604030504040204" pitchFamily="50" charset="-128"/>
            </a:endParaRPr>
          </a:p>
        </p:txBody>
      </p:sp>
      <p:sp>
        <p:nvSpPr>
          <p:cNvPr id="14" name="角丸四角形 13"/>
          <p:cNvSpPr>
            <a:spLocks/>
          </p:cNvSpPr>
          <p:nvPr/>
        </p:nvSpPr>
        <p:spPr>
          <a:xfrm>
            <a:off x="4839164" y="4245742"/>
            <a:ext cx="684000" cy="468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C</a:t>
            </a:r>
            <a:endParaRPr kumimoji="1" lang="ja-JP" altLang="en-US" dirty="0">
              <a:latin typeface="Meiryo UI" panose="020B0604030504040204" pitchFamily="50" charset="-128"/>
              <a:ea typeface="Meiryo UI" panose="020B0604030504040204" pitchFamily="50" charset="-128"/>
            </a:endParaRPr>
          </a:p>
        </p:txBody>
      </p:sp>
      <p:sp>
        <p:nvSpPr>
          <p:cNvPr id="15" name="角丸四角形 14"/>
          <p:cNvSpPr>
            <a:spLocks/>
          </p:cNvSpPr>
          <p:nvPr/>
        </p:nvSpPr>
        <p:spPr>
          <a:xfrm>
            <a:off x="1307896" y="2132121"/>
            <a:ext cx="684000" cy="468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latin typeface="Meiryo UI" panose="020B0604030504040204" pitchFamily="50" charset="-128"/>
                <a:ea typeface="Meiryo UI" panose="020B0604030504040204" pitchFamily="50" charset="-128"/>
              </a:rPr>
              <a:t>B</a:t>
            </a:r>
            <a:endParaRPr kumimoji="1" lang="ja-JP" altLang="en-US"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329767" y="5089614"/>
            <a:ext cx="2635174"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収益を投資に回せていない実態の検証</a:t>
            </a:r>
          </a:p>
        </p:txBody>
      </p:sp>
      <p:sp>
        <p:nvSpPr>
          <p:cNvPr id="17" name="テキスト ボックス 16"/>
          <p:cNvSpPr txBox="1"/>
          <p:nvPr/>
        </p:nvSpPr>
        <p:spPr>
          <a:xfrm>
            <a:off x="5507678" y="2899603"/>
            <a:ext cx="2382383" cy="923330"/>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近隣事業者を支援する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中核団体となり得るかの</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可能性の検証</a:t>
            </a:r>
          </a:p>
        </p:txBody>
      </p:sp>
      <p:sp>
        <p:nvSpPr>
          <p:cNvPr id="18" name="テキスト ボックス 17"/>
          <p:cNvSpPr txBox="1"/>
          <p:nvPr/>
        </p:nvSpPr>
        <p:spPr>
          <a:xfrm>
            <a:off x="1548421" y="2897897"/>
            <a:ext cx="3121367" cy="923330"/>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効率よく管路更新をするための、</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他団体に対するノウハウ支援の</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可能性の検証</a:t>
            </a:r>
          </a:p>
        </p:txBody>
      </p:sp>
      <p:sp>
        <p:nvSpPr>
          <p:cNvPr id="19" name="テキスト ボックス 18"/>
          <p:cNvSpPr txBox="1"/>
          <p:nvPr/>
        </p:nvSpPr>
        <p:spPr>
          <a:xfrm>
            <a:off x="1737710" y="5080939"/>
            <a:ext cx="2709096"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収益力と投資財源が生み出せない経営構造の検証</a:t>
            </a:r>
          </a:p>
        </p:txBody>
      </p:sp>
      <p:sp>
        <p:nvSpPr>
          <p:cNvPr id="20" name="テキスト ボックス 19"/>
          <p:cNvSpPr txBox="1"/>
          <p:nvPr/>
        </p:nvSpPr>
        <p:spPr>
          <a:xfrm>
            <a:off x="1969787" y="132832"/>
            <a:ext cx="5485079"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課題の解決に向けて（長期的取組み）</a:t>
            </a:r>
            <a:endParaRPr lang="ja-JP" altLang="ja-JP" sz="20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11497" y="822455"/>
            <a:ext cx="8578154"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それぞれ状況の異なる市町村の実態を把握し、支援を必要とする団体と、支援を行うことのできる団体とを見極め、</a:t>
            </a:r>
            <a:r>
              <a:rPr kumimoji="1" lang="en-US" altLang="ja-JP" sz="1600" dirty="0">
                <a:latin typeface="Meiryo UI" panose="020B0604030504040204" pitchFamily="50" charset="-128"/>
                <a:ea typeface="Meiryo UI" panose="020B0604030504040204" pitchFamily="50" charset="-128"/>
              </a:rPr>
              <a:t>PPP</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PFI</a:t>
            </a:r>
            <a:r>
              <a:rPr kumimoji="1" lang="ja-JP" altLang="en-US" sz="1600" dirty="0">
                <a:latin typeface="Meiryo UI" panose="020B0604030504040204" pitchFamily="50" charset="-128"/>
                <a:ea typeface="Meiryo UI" panose="020B0604030504040204" pitchFamily="50" charset="-128"/>
              </a:rPr>
              <a:t>を活用した水平連携による技術ネットワークや、基盤のある中核的団体を中心とした水道事業の広域化など、大阪全体の水道事業の持続可能性を高めるための取組み方策を検討する。</a:t>
            </a: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32</a:t>
            </a:fld>
            <a:endParaRPr lang="ja-JP" altLang="en-US"/>
          </a:p>
        </p:txBody>
      </p:sp>
    </p:spTree>
    <p:extLst>
      <p:ext uri="{BB962C8B-B14F-4D97-AF65-F5344CB8AC3E}">
        <p14:creationId xmlns:p14="http://schemas.microsoft.com/office/powerpoint/2010/main" val="2442675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8002" y="1114695"/>
            <a:ext cx="8080775" cy="3816429"/>
          </a:xfrm>
          <a:prstGeom prst="rect">
            <a:avLst/>
          </a:prstGeom>
          <a:noFill/>
          <a:ln>
            <a:solidFill>
              <a:schemeClr val="bg1">
                <a:lumMod val="75000"/>
              </a:schemeClr>
            </a:solidFill>
          </a:ln>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＜試算</a:t>
            </a:r>
            <a:r>
              <a:rPr lang="ja-JP" altLang="en-US" sz="1200" b="1" dirty="0">
                <a:latin typeface="Meiryo UI" panose="020B0604030504040204" pitchFamily="50" charset="-128"/>
                <a:ea typeface="Meiryo UI" panose="020B0604030504040204" pitchFamily="50" charset="-128"/>
              </a:rPr>
              <a:t>の前提</a:t>
            </a:r>
            <a:r>
              <a:rPr lang="ja-JP" altLang="en-US" sz="1200" b="1" dirty="0" smtClean="0">
                <a:latin typeface="Meiryo UI" panose="020B0604030504040204" pitchFamily="50" charset="-128"/>
                <a:ea typeface="Meiryo UI" panose="020B0604030504040204" pitchFamily="50" charset="-128"/>
              </a:rPr>
              <a:t>条件＞（今回の試算結果は、全て税抜きで統一）</a:t>
            </a:r>
            <a:endParaRPr lang="en-US" altLang="ja-JP" sz="1200" b="1"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１</a:t>
            </a:r>
            <a:r>
              <a:rPr lang="ja-JP" altLang="en-US" sz="1200" b="1" dirty="0" smtClean="0">
                <a:latin typeface="Meiryo UI" panose="020B0604030504040204" pitchFamily="50" charset="-128"/>
                <a:ea typeface="Meiryo UI" panose="020B0604030504040204" pitchFamily="50" charset="-128"/>
              </a:rPr>
              <a:t>．管路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導水管／送水管／配水管</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水道統計（</a:t>
            </a:r>
            <a:r>
              <a:rPr lang="en-US" altLang="ja-JP" sz="1200" dirty="0">
                <a:latin typeface="Meiryo UI" panose="020B0604030504040204" pitchFamily="50" charset="-128"/>
                <a:ea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日本水道協会）に記載されている導・送・配水管の口径別延長を把握。（大阪広域水道企業団は、水道統計年報（</a:t>
            </a:r>
            <a:r>
              <a:rPr lang="en-US" altLang="ja-JP" sz="1200" dirty="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年度　大阪広域水道企業団）にて、導・送・連絡管の口径別延長を把握）</a:t>
            </a:r>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「水道事業の再構築に関する施設更新費用算定の手引き」（</a:t>
            </a:r>
            <a:r>
              <a:rPr lang="en-US" altLang="ja-JP" sz="1200" dirty="0">
                <a:latin typeface="Meiryo UI" panose="020B0604030504040204" pitchFamily="50" charset="-128"/>
                <a:ea typeface="Meiryo UI" panose="020B0604030504040204" pitchFamily="50" charset="-128"/>
              </a:rPr>
              <a:t>2011</a:t>
            </a:r>
            <a:r>
              <a:rPr lang="en-US" altLang="ja-JP" sz="1200" dirty="0" smtClean="0">
                <a:latin typeface="Meiryo UI" panose="020B0604030504040204" pitchFamily="50" charset="-128"/>
                <a:ea typeface="Meiryo UI" panose="020B0604030504040204" pitchFamily="50" charset="-128"/>
              </a:rPr>
              <a:t>.12 </a:t>
            </a:r>
            <a:r>
              <a:rPr lang="ja-JP" altLang="en-US" sz="1200" dirty="0" smtClean="0">
                <a:latin typeface="Meiryo UI" panose="020B0604030504040204" pitchFamily="50" charset="-128"/>
                <a:ea typeface="Meiryo UI" panose="020B0604030504040204" pitchFamily="50" charset="-128"/>
              </a:rPr>
              <a:t>厚生労働省）の単価を乗じて算出</a:t>
            </a:r>
            <a:endParaRPr lang="en-US" altLang="ja-JP" sz="12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２．送・配水施設　</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配水池</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大阪府の水道の現況（</a:t>
            </a:r>
            <a:r>
              <a:rPr lang="en-US" altLang="ja-JP" sz="1200" dirty="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rPr>
              <a:t>）より、市町村別の①配水池容量と、②</a:t>
            </a:r>
            <a:r>
              <a:rPr lang="ja-JP" altLang="en-US" sz="1200" dirty="0" smtClean="0">
                <a:latin typeface="Meiryo UI" panose="020B0604030504040204" pitchFamily="50" charset="-128"/>
                <a:ea typeface="Meiryo UI" panose="020B0604030504040204" pitchFamily="50" charset="-128"/>
              </a:rPr>
              <a:t>配水場数を把握。</a:t>
            </a:r>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①</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②により各事業体の平均的な</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場当たりの配水池規模を想定。</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それぞれの数値に、「水道事業の再構築に関する施設更新費用算定の手引き」</a:t>
            </a: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2011</a:t>
            </a:r>
            <a:r>
              <a:rPr lang="en-US" altLang="ja-JP" sz="1200" dirty="0" smtClean="0">
                <a:latin typeface="Meiryo UI" panose="020B0604030504040204" pitchFamily="50" charset="-128"/>
                <a:ea typeface="Meiryo UI" panose="020B0604030504040204" pitchFamily="50" charset="-128"/>
              </a:rPr>
              <a:t>.12 </a:t>
            </a:r>
            <a:r>
              <a:rPr lang="ja-JP" altLang="en-US" sz="1200" dirty="0">
                <a:latin typeface="Meiryo UI" panose="020B0604030504040204" pitchFamily="50" charset="-128"/>
                <a:ea typeface="Meiryo UI" panose="020B0604030504040204" pitchFamily="50" charset="-128"/>
              </a:rPr>
              <a:t>厚生労働省）の単価を</a:t>
            </a:r>
            <a:r>
              <a:rPr lang="ja-JP" altLang="en-US" sz="1200" dirty="0" smtClean="0">
                <a:latin typeface="Meiryo UI" panose="020B0604030504040204" pitchFamily="50" charset="-128"/>
                <a:ea typeface="Meiryo UI" panose="020B0604030504040204" pitchFamily="50" charset="-128"/>
              </a:rPr>
              <a:t>乗じて、</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場当たりの更新費用を算出したうえで、配水場数を乗じることで、各事業体の配水池更新コストを試算。</a:t>
            </a:r>
            <a:endParaRPr lang="en-US" altLang="ja-JP" sz="1200" dirty="0" smtClean="0">
              <a:latin typeface="Meiryo UI" panose="020B0604030504040204" pitchFamily="50" charset="-128"/>
              <a:ea typeface="Meiryo UI" panose="020B0604030504040204" pitchFamily="50" charset="-128"/>
            </a:endParaRPr>
          </a:p>
          <a:p>
            <a:endParaRPr lang="en-US" altLang="ja-JP" sz="4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送・配水ポンプ場</a:t>
            </a:r>
            <a:r>
              <a:rPr lang="en-US" altLang="ja-JP" sz="1200" b="1"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送・配水ポンプ場については、各都市の整備状況の詳細が不明であり、</a:t>
            </a:r>
            <a:r>
              <a:rPr lang="ja-JP" altLang="en-US" sz="1200" u="sng" dirty="0" smtClean="0">
                <a:latin typeface="Meiryo UI" panose="020B0604030504040204" pitchFamily="50" charset="-128"/>
                <a:ea typeface="Meiryo UI" panose="020B0604030504040204" pitchFamily="50" charset="-128"/>
              </a:rPr>
              <a:t>今回は試算を見送り</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endParaRPr lang="en-US" altLang="ja-JP" sz="7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３</a:t>
            </a:r>
            <a:r>
              <a:rPr lang="ja-JP" altLang="en-US" sz="1200" b="1" dirty="0">
                <a:latin typeface="Meiryo UI" panose="020B0604030504040204" pitchFamily="50" charset="-128"/>
                <a:ea typeface="Meiryo UI" panose="020B0604030504040204" pitchFamily="50" charset="-128"/>
              </a:rPr>
              <a:t>．浄水</a:t>
            </a:r>
            <a:r>
              <a:rPr lang="ja-JP" altLang="en-US" sz="1200" b="1" dirty="0" smtClean="0">
                <a:latin typeface="Meiryo UI" panose="020B0604030504040204" pitchFamily="50" charset="-128"/>
                <a:ea typeface="Meiryo UI" panose="020B0604030504040204" pitchFamily="50" charset="-128"/>
              </a:rPr>
              <a:t>施設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浄水場／取水施設</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企業団、大阪市については、公表されているダウンサイジング計画後の施設能力に対し、「水道事業の再構築に関する施設更新費用算定の</a:t>
            </a:r>
            <a:r>
              <a:rPr lang="ja-JP" altLang="en-US" sz="1200" dirty="0">
                <a:latin typeface="Meiryo UI" panose="020B0604030504040204" pitchFamily="50" charset="-128"/>
                <a:ea typeface="Meiryo UI" panose="020B0604030504040204" pitchFamily="50" charset="-128"/>
              </a:rPr>
              <a:t>手引き」 </a:t>
            </a: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2011</a:t>
            </a:r>
            <a:r>
              <a:rPr lang="en-US" altLang="ja-JP" sz="1200" dirty="0" smtClean="0">
                <a:latin typeface="Meiryo UI" panose="020B0604030504040204" pitchFamily="50" charset="-128"/>
                <a:ea typeface="Meiryo UI" panose="020B0604030504040204" pitchFamily="50" charset="-128"/>
              </a:rPr>
              <a:t>.12 </a:t>
            </a:r>
            <a:r>
              <a:rPr lang="ja-JP" altLang="en-US" sz="1200" dirty="0">
                <a:latin typeface="Meiryo UI" panose="020B0604030504040204" pitchFamily="50" charset="-128"/>
                <a:ea typeface="Meiryo UI" panose="020B0604030504040204" pitchFamily="50" charset="-128"/>
              </a:rPr>
              <a:t>厚生労働省</a:t>
            </a:r>
            <a:r>
              <a:rPr lang="ja-JP" altLang="en-US" sz="1200" dirty="0" smtClean="0">
                <a:latin typeface="Meiryo UI" panose="020B0604030504040204" pitchFamily="50" charset="-128"/>
                <a:ea typeface="Meiryo UI" panose="020B0604030504040204" pitchFamily="50" charset="-128"/>
              </a:rPr>
              <a:t>）の単価により、各浄水場</a:t>
            </a:r>
            <a:r>
              <a:rPr lang="ja-JP" altLang="en-US" sz="1200" dirty="0">
                <a:latin typeface="Meiryo UI" panose="020B0604030504040204" pitchFamily="50" charset="-128"/>
                <a:ea typeface="Meiryo UI" panose="020B0604030504040204" pitchFamily="50" charset="-128"/>
              </a:rPr>
              <a:t>の処理</a:t>
            </a:r>
            <a:r>
              <a:rPr lang="ja-JP" altLang="en-US" sz="1200" dirty="0" smtClean="0">
                <a:latin typeface="Meiryo UI" panose="020B0604030504040204" pitchFamily="50" charset="-128"/>
                <a:ea typeface="Meiryo UI" panose="020B0604030504040204" pitchFamily="50" charset="-128"/>
              </a:rPr>
              <a:t>フローを反映して浄水場更新コストを試算。</a:t>
            </a:r>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その他</a:t>
            </a:r>
            <a:r>
              <a:rPr kumimoji="1"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市町村に</a:t>
            </a:r>
            <a:r>
              <a:rPr kumimoji="1" lang="ja-JP" altLang="en-US" sz="1200" dirty="0">
                <a:latin typeface="Meiryo UI" panose="020B0604030504040204" pitchFamily="50" charset="-128"/>
                <a:ea typeface="Meiryo UI" panose="020B0604030504040204" pitchFamily="50" charset="-128"/>
              </a:rPr>
              <a:t>ついては</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水源</a:t>
            </a:r>
            <a:r>
              <a:rPr lang="ja-JP" altLang="en-US" sz="1200" dirty="0">
                <a:latin typeface="Meiryo UI" panose="020B0604030504040204" pitchFamily="50" charset="-128"/>
                <a:ea typeface="Meiryo UI" panose="020B0604030504040204" pitchFamily="50" charset="-128"/>
              </a:rPr>
              <a:t>の違い等に</a:t>
            </a:r>
            <a:r>
              <a:rPr lang="ja-JP" altLang="en-US" sz="1200" dirty="0" smtClean="0">
                <a:latin typeface="Meiryo UI" panose="020B0604030504040204" pitchFamily="50" charset="-128"/>
                <a:ea typeface="Meiryo UI" panose="020B0604030504040204" pitchFamily="50" charset="-128"/>
              </a:rPr>
              <a:t>より浄水場</a:t>
            </a:r>
            <a:r>
              <a:rPr kumimoji="1" lang="ja-JP" altLang="en-US" sz="1200" dirty="0" smtClean="0">
                <a:latin typeface="Meiryo UI" panose="020B0604030504040204" pitchFamily="50" charset="-128"/>
                <a:ea typeface="Meiryo UI" panose="020B0604030504040204" pitchFamily="50" charset="-128"/>
              </a:rPr>
              <a:t>施設の処理フロー（</a:t>
            </a:r>
            <a:r>
              <a:rPr kumimoji="1" lang="ja-JP" altLang="en-US" sz="1200" dirty="0">
                <a:latin typeface="Meiryo UI" panose="020B0604030504040204" pitchFamily="50" charset="-128"/>
                <a:ea typeface="Meiryo UI" panose="020B0604030504040204" pitchFamily="50" charset="-128"/>
              </a:rPr>
              <a:t>急速ろ過、膜ろ過</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紫外線</a:t>
            </a:r>
            <a:r>
              <a:rPr kumimoji="1" lang="ja-JP" altLang="en-US" sz="1200" dirty="0" smtClean="0">
                <a:latin typeface="Meiryo UI" panose="020B0604030504040204" pitchFamily="50" charset="-128"/>
                <a:ea typeface="Meiryo UI" panose="020B0604030504040204" pitchFamily="50" charset="-128"/>
              </a:rPr>
              <a:t>処理等）が大きく</a:t>
            </a:r>
            <a:r>
              <a:rPr kumimoji="1" lang="ja-JP" altLang="en-US" sz="1200" dirty="0">
                <a:latin typeface="Meiryo UI" panose="020B0604030504040204" pitchFamily="50" charset="-128"/>
                <a:ea typeface="Meiryo UI" panose="020B0604030504040204" pitchFamily="50" charset="-128"/>
              </a:rPr>
              <a:t>異なるため、今後</a:t>
            </a:r>
            <a:r>
              <a:rPr lang="ja-JP" altLang="en-US" sz="1200" dirty="0">
                <a:latin typeface="Meiryo UI" panose="020B0604030504040204" pitchFamily="50" charset="-128"/>
                <a:ea typeface="Meiryo UI" panose="020B0604030504040204" pitchFamily="50" charset="-128"/>
              </a:rPr>
              <a:t>精査が</a:t>
            </a:r>
            <a:r>
              <a:rPr lang="ja-JP" altLang="en-US" sz="1200" dirty="0" smtClean="0">
                <a:latin typeface="Meiryo UI" panose="020B0604030504040204" pitchFamily="50" charset="-128"/>
                <a:ea typeface="Meiryo UI" panose="020B0604030504040204" pitchFamily="50" charset="-128"/>
              </a:rPr>
              <a:t>必要であり、</a:t>
            </a:r>
            <a:r>
              <a:rPr lang="ja-JP" altLang="en-US" sz="1200" u="sng" dirty="0" smtClean="0">
                <a:latin typeface="Meiryo UI" panose="020B0604030504040204" pitchFamily="50" charset="-128"/>
                <a:ea typeface="Meiryo UI" panose="020B0604030504040204" pitchFamily="50" charset="-128"/>
              </a:rPr>
              <a:t>今回は試算を見送り。</a:t>
            </a:r>
            <a:endParaRPr kumimoji="1" lang="en-US" altLang="ja-JP" sz="1200"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664959" y="43897"/>
            <a:ext cx="3834704"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水道施設総更新コスト</a:t>
            </a:r>
            <a:r>
              <a:rPr kumimoji="1" lang="ja-JP" altLang="en-US" sz="2000" b="1" dirty="0" smtClean="0">
                <a:latin typeface="Meiryo UI" panose="020B0604030504040204" pitchFamily="50" charset="-128"/>
                <a:ea typeface="Meiryo UI" panose="020B0604030504040204" pitchFamily="50" charset="-128"/>
              </a:rPr>
              <a:t>の試算方法</a:t>
            </a:r>
            <a:endParaRPr kumimoji="1" lang="en-US" altLang="ja-JP" sz="2000" b="1" strike="sngStrike"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22117" y="495522"/>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a:xfrm>
            <a:off x="7024620" y="6459383"/>
            <a:ext cx="2057400" cy="365125"/>
          </a:xfrm>
        </p:spPr>
        <p:txBody>
          <a:bodyPr/>
          <a:lstStyle/>
          <a:p>
            <a:fld id="{6BF794F3-445B-4EE7-A72D-4ECBDF0B89CF}" type="slidenum">
              <a:rPr kumimoji="1" lang="ja-JP" altLang="en-US" smtClean="0"/>
              <a:t>33</a:t>
            </a:fld>
            <a:endParaRPr kumimoji="1" lang="ja-JP" altLang="en-US" dirty="0"/>
          </a:p>
        </p:txBody>
      </p:sp>
      <p:sp>
        <p:nvSpPr>
          <p:cNvPr id="11" name="テキスト ボックス 10"/>
          <p:cNvSpPr txBox="1"/>
          <p:nvPr/>
        </p:nvSpPr>
        <p:spPr>
          <a:xfrm>
            <a:off x="1111302" y="550287"/>
            <a:ext cx="6942018" cy="584775"/>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今回の分析における水道施設の更新費は、次の前提条件で試算している。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今後</a:t>
            </a:r>
            <a:r>
              <a:rPr kumimoji="1" lang="ja-JP" altLang="en-US" sz="1600" dirty="0" smtClean="0">
                <a:latin typeface="Meiryo UI" panose="020B0604030504040204" pitchFamily="50" charset="-128"/>
                <a:ea typeface="Meiryo UI" panose="020B0604030504040204" pitchFamily="50" charset="-128"/>
              </a:rPr>
              <a:t>、各水道事業者における実態を反映しながら、さらなる精査が必要。</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657506" y="5040348"/>
          <a:ext cx="4397920" cy="1784160"/>
        </p:xfrm>
        <a:graphic>
          <a:graphicData uri="http://schemas.openxmlformats.org/drawingml/2006/table">
            <a:tbl>
              <a:tblPr firstRow="1" bandRow="1">
                <a:tableStyleId>{5940675A-B579-460E-94D1-54222C63F5DA}</a:tableStyleId>
              </a:tblPr>
              <a:tblGrid>
                <a:gridCol w="762318">
                  <a:extLst>
                    <a:ext uri="{9D8B030D-6E8A-4147-A177-3AD203B41FA5}">
                      <a16:colId xmlns="" xmlns:a16="http://schemas.microsoft.com/office/drawing/2014/main" val="20000"/>
                    </a:ext>
                  </a:extLst>
                </a:gridCol>
                <a:gridCol w="805180">
                  <a:extLst>
                    <a:ext uri="{9D8B030D-6E8A-4147-A177-3AD203B41FA5}">
                      <a16:colId xmlns="" xmlns:a16="http://schemas.microsoft.com/office/drawing/2014/main" val="20001"/>
                    </a:ext>
                  </a:extLst>
                </a:gridCol>
                <a:gridCol w="943474">
                  <a:extLst>
                    <a:ext uri="{9D8B030D-6E8A-4147-A177-3AD203B41FA5}">
                      <a16:colId xmlns="" xmlns:a16="http://schemas.microsoft.com/office/drawing/2014/main" val="20002"/>
                    </a:ext>
                  </a:extLst>
                </a:gridCol>
                <a:gridCol w="943474">
                  <a:extLst>
                    <a:ext uri="{9D8B030D-6E8A-4147-A177-3AD203B41FA5}">
                      <a16:colId xmlns="" xmlns:a16="http://schemas.microsoft.com/office/drawing/2014/main" val="20003"/>
                    </a:ext>
                  </a:extLst>
                </a:gridCol>
                <a:gridCol w="943474">
                  <a:extLst>
                    <a:ext uri="{9D8B030D-6E8A-4147-A177-3AD203B41FA5}">
                      <a16:colId xmlns="" xmlns:a16="http://schemas.microsoft.com/office/drawing/2014/main" val="20004"/>
                    </a:ext>
                  </a:extLst>
                </a:gridCol>
              </a:tblGrid>
              <a:tr h="132724">
                <a:tc gridSpan="2">
                  <a:txBody>
                    <a:bodyPr/>
                    <a:lstStyle/>
                    <a:p>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sz="1050">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市町村</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大阪広域</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水道企業団</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 xmlns:a16="http://schemas.microsoft.com/office/drawing/2014/main" val="10000"/>
                  </a:ext>
                </a:extLst>
              </a:tr>
              <a:tr h="132724">
                <a:tc grid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浄水施設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sz="1050">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今後精査</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extLst>
                  <a:ext uri="{0D108BD9-81ED-4DB2-BD59-A6C34878D82A}">
                    <a16:rowId xmlns="" xmlns:a16="http://schemas.microsoft.com/office/drawing/2014/main" val="10001"/>
                  </a:ext>
                </a:extLst>
              </a:tr>
              <a:tr h="132724">
                <a:tc row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配水施設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配水地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extLst>
                  <a:ext uri="{0D108BD9-81ED-4DB2-BD59-A6C34878D82A}">
                    <a16:rowId xmlns="" xmlns:a16="http://schemas.microsoft.com/office/drawing/2014/main" val="10002"/>
                  </a:ext>
                </a:extLst>
              </a:tr>
              <a:tr h="132724">
                <a:tc vMerge="1">
                  <a:txBody>
                    <a:bodyPr/>
                    <a:lstStyle/>
                    <a:p>
                      <a:endParaRPr kumimoji="1" lang="ja-JP" altLang="en-US" sz="1050">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ポンプ施設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gridSpan="3">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今後精査</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marT="36000" marB="36000"/>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marT="36000" marB="36000"/>
                </a:tc>
                <a:extLst>
                  <a:ext uri="{0D108BD9-81ED-4DB2-BD59-A6C34878D82A}">
                    <a16:rowId xmlns="" xmlns:a16="http://schemas.microsoft.com/office/drawing/2014/main" val="10003"/>
                  </a:ext>
                </a:extLst>
              </a:tr>
              <a:tr h="132724">
                <a:tc rowSpan="3">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管路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導水管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extLst>
                  <a:ext uri="{0D108BD9-81ED-4DB2-BD59-A6C34878D82A}">
                    <a16:rowId xmlns="" xmlns:a16="http://schemas.microsoft.com/office/drawing/2014/main" val="10004"/>
                  </a:ext>
                </a:extLst>
              </a:tr>
              <a:tr h="132724">
                <a:tc vMerge="1">
                  <a:txBody>
                    <a:bodyPr/>
                    <a:lstStyle/>
                    <a:p>
                      <a:endParaRPr kumimoji="1" lang="ja-JP" altLang="en-US" sz="1050" dirty="0">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送水管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extLst>
                  <a:ext uri="{0D108BD9-81ED-4DB2-BD59-A6C34878D82A}">
                    <a16:rowId xmlns="" xmlns:a16="http://schemas.microsoft.com/office/drawing/2014/main" val="10005"/>
                  </a:ext>
                </a:extLst>
              </a:tr>
              <a:tr h="132724">
                <a:tc vMerge="1">
                  <a:txBody>
                    <a:bodyPr/>
                    <a:lstStyle/>
                    <a:p>
                      <a:endParaRPr kumimoji="1" lang="ja-JP" altLang="en-US" sz="1050" dirty="0">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配水管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〇</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2"/>
                    </a:solidFill>
                  </a:tcPr>
                </a:tc>
                <a:extLst>
                  <a:ext uri="{0D108BD9-81ED-4DB2-BD59-A6C34878D82A}">
                    <a16:rowId xmlns="" xmlns:a16="http://schemas.microsoft.com/office/drawing/2014/main" val="10006"/>
                  </a:ext>
                </a:extLst>
              </a:tr>
            </a:tbl>
          </a:graphicData>
        </a:graphic>
      </p:graphicFrame>
      <p:sp>
        <p:nvSpPr>
          <p:cNvPr id="6" name="テキスト ボックス 5"/>
          <p:cNvSpPr txBox="1"/>
          <p:nvPr/>
        </p:nvSpPr>
        <p:spPr>
          <a:xfrm>
            <a:off x="805717" y="5040348"/>
            <a:ext cx="18517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今回の試算対象の一覧</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8247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08655" y="1016888"/>
            <a:ext cx="8732052"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メイリオ" panose="020B0604030504040204" pitchFamily="50" charset="-128"/>
                <a:ea typeface="メイリオ" panose="020B0604030504040204" pitchFamily="50" charset="-128"/>
              </a:rPr>
              <a:t>淀川</a:t>
            </a:r>
            <a:r>
              <a:rPr kumimoji="1" lang="ja-JP" altLang="en-US" sz="1600" dirty="0">
                <a:latin typeface="メイリオ" panose="020B0604030504040204" pitchFamily="50" charset="-128"/>
                <a:ea typeface="メイリオ" panose="020B0604030504040204" pitchFamily="50" charset="-128"/>
              </a:rPr>
              <a:t>系浄水場の最適配置案の特徴は以下のとおり。</a:t>
            </a:r>
            <a:endParaRPr kumimoji="1" lang="en-US" altLang="ja-JP" sz="1600"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浄水場の統廃合・一体運用により浄水場数を９から</a:t>
            </a:r>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に削減。</a:t>
            </a:r>
            <a:endParaRPr lang="en-US" altLang="ja-JP" sz="1600"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施設能力均等化により</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浄水場停止時もバックアップ水量を確保しつつ全体の施設能力を削減。</a:t>
            </a:r>
            <a:endParaRPr lang="en-US" altLang="ja-JP" sz="1600"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これにより、更新事業費を削減しつつ、バックアップを</a:t>
            </a:r>
            <a:r>
              <a:rPr lang="ja-JP" altLang="en-US" sz="1600" dirty="0" smtClean="0">
                <a:latin typeface="メイリオ" panose="020B0604030504040204" pitchFamily="50" charset="-128"/>
                <a:ea typeface="メイリオ" panose="020B0604030504040204" pitchFamily="50" charset="-128"/>
              </a:rPr>
              <a:t>強化。</a:t>
            </a:r>
            <a:endParaRPr lang="en-US" altLang="ja-JP" sz="1600" dirty="0">
              <a:latin typeface="メイリオ" panose="020B0604030504040204" pitchFamily="50" charset="-128"/>
              <a:ea typeface="メイリオ" panose="020B0604030504040204" pitchFamily="50" charset="-128"/>
            </a:endParaRPr>
          </a:p>
        </p:txBody>
      </p:sp>
      <p:graphicFrame>
        <p:nvGraphicFramePr>
          <p:cNvPr id="7" name="グラフ 6"/>
          <p:cNvGraphicFramePr/>
          <p:nvPr>
            <p:extLst/>
          </p:nvPr>
        </p:nvGraphicFramePr>
        <p:xfrm>
          <a:off x="313315" y="2925649"/>
          <a:ext cx="6048000" cy="1906871"/>
        </p:xfrm>
        <a:graphic>
          <a:graphicData uri="http://schemas.openxmlformats.org/drawingml/2006/chart">
            <c:chart xmlns:c="http://schemas.openxmlformats.org/drawingml/2006/chart" xmlns:r="http://schemas.openxmlformats.org/officeDocument/2006/relationships" r:id="rId2"/>
          </a:graphicData>
        </a:graphic>
      </p:graphicFrame>
      <p:sp>
        <p:nvSpPr>
          <p:cNvPr id="8" name="直方体 7"/>
          <p:cNvSpPr/>
          <p:nvPr/>
        </p:nvSpPr>
        <p:spPr>
          <a:xfrm>
            <a:off x="5962486" y="3309241"/>
            <a:ext cx="972000" cy="1080000"/>
          </a:xfrm>
          <a:prstGeom prst="cube">
            <a:avLst>
              <a:gd name="adj" fmla="val 14630"/>
            </a:avLst>
          </a:prstGeom>
          <a:ln w="190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100" dirty="0">
                <a:solidFill>
                  <a:prstClr val="black"/>
                </a:solidFill>
                <a:latin typeface="Meiryo UI" panose="020B0604030504040204" pitchFamily="50" charset="-128"/>
                <a:ea typeface="Meiryo UI" panose="020B0604030504040204" pitchFamily="50" charset="-128"/>
              </a:rPr>
              <a:t>344</a:t>
            </a:r>
          </a:p>
          <a:p>
            <a:pPr algn="ctr"/>
            <a:endParaRPr lang="en-US" altLang="ja-JP" sz="500" dirty="0">
              <a:solidFill>
                <a:prstClr val="black"/>
              </a:solidFill>
              <a:latin typeface="Meiryo UI" panose="020B0604030504040204" pitchFamily="50" charset="-128"/>
              <a:ea typeface="Meiryo UI" panose="020B0604030504040204" pitchFamily="50" charset="-128"/>
            </a:endParaRPr>
          </a:p>
          <a:p>
            <a:pPr algn="ctr"/>
            <a:r>
              <a:rPr lang="en-US" altLang="ja-JP" sz="1050" b="1" dirty="0">
                <a:solidFill>
                  <a:prstClr val="black"/>
                </a:solidFill>
                <a:latin typeface="Meiryo UI" panose="020B0604030504040204" pitchFamily="50" charset="-128"/>
                <a:ea typeface="Meiryo UI" panose="020B0604030504040204" pitchFamily="50" charset="-128"/>
              </a:rPr>
              <a:t>[69%]</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9" name="直方体 8"/>
          <p:cNvSpPr/>
          <p:nvPr/>
        </p:nvSpPr>
        <p:spPr>
          <a:xfrm>
            <a:off x="5962486" y="2935374"/>
            <a:ext cx="972000" cy="504000"/>
          </a:xfrm>
          <a:prstGeom prst="cube">
            <a:avLst>
              <a:gd name="adj" fmla="val 258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prstClr val="black"/>
                </a:solidFill>
              </a:rPr>
              <a:t>156</a:t>
            </a:r>
            <a:endParaRPr lang="ja-JP" altLang="en-US" sz="1200" dirty="0">
              <a:solidFill>
                <a:prstClr val="black"/>
              </a:solidFill>
            </a:endParaRPr>
          </a:p>
        </p:txBody>
      </p:sp>
      <p:sp>
        <p:nvSpPr>
          <p:cNvPr id="10" name="角丸四角形 9"/>
          <p:cNvSpPr/>
          <p:nvPr/>
        </p:nvSpPr>
        <p:spPr>
          <a:xfrm>
            <a:off x="221502" y="2886920"/>
            <a:ext cx="395992" cy="1548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現行計画</a:t>
            </a:r>
          </a:p>
        </p:txBody>
      </p:sp>
      <p:sp>
        <p:nvSpPr>
          <p:cNvPr id="11" name="テキスト ボックス 10">
            <a:extLst>
              <a:ext uri="{FF2B5EF4-FFF2-40B4-BE49-F238E27FC236}">
                <a16:creationId xmlns="" xmlns:a16="http://schemas.microsoft.com/office/drawing/2014/main" id="{E61679D0-23EA-4549-B795-EFCA26B23077}"/>
              </a:ext>
            </a:extLst>
          </p:cNvPr>
          <p:cNvSpPr txBox="1"/>
          <p:nvPr/>
        </p:nvSpPr>
        <p:spPr>
          <a:xfrm>
            <a:off x="5805275" y="2535264"/>
            <a:ext cx="1314784" cy="400110"/>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rPr>
              <a:t>９浄水場の施設能力</a:t>
            </a:r>
            <a:endParaRPr lang="en-US" altLang="ja-JP" sz="1000" b="1" dirty="0">
              <a:solidFill>
                <a:prstClr val="black"/>
              </a:solidFill>
              <a:latin typeface="Meiryo UI" panose="020B0604030504040204" pitchFamily="50" charset="-128"/>
              <a:ea typeface="Meiryo UI" panose="020B0604030504040204" pitchFamily="50" charset="-128"/>
            </a:endParaRPr>
          </a:p>
          <a:p>
            <a:pPr algn="ctr"/>
            <a:r>
              <a:rPr lang="en-US" altLang="ja-JP" sz="1000" b="1" dirty="0">
                <a:solidFill>
                  <a:prstClr val="black"/>
                </a:solidFill>
                <a:latin typeface="Meiryo UI" panose="020B0604030504040204" pitchFamily="50" charset="-128"/>
                <a:ea typeface="Meiryo UI" panose="020B0604030504040204" pitchFamily="50" charset="-128"/>
              </a:rPr>
              <a:t>500</a:t>
            </a:r>
            <a:r>
              <a:rPr lang="ja-JP" altLang="en-US" sz="1000" b="1" dirty="0">
                <a:solidFill>
                  <a:prstClr val="black"/>
                </a:solidFill>
                <a:latin typeface="Meiryo UI" panose="020B0604030504040204" pitchFamily="50" charset="-128"/>
                <a:ea typeface="Meiryo UI" panose="020B0604030504040204" pitchFamily="50" charset="-128"/>
              </a:rPr>
              <a:t>万㎥</a:t>
            </a: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日</a:t>
            </a:r>
          </a:p>
        </p:txBody>
      </p:sp>
      <p:sp>
        <p:nvSpPr>
          <p:cNvPr id="14" name="二等辺三角形 13">
            <a:extLst>
              <a:ext uri="{FF2B5EF4-FFF2-40B4-BE49-F238E27FC236}">
                <a16:creationId xmlns="" xmlns:a16="http://schemas.microsoft.com/office/drawing/2014/main" id="{BB04D671-C1F1-4114-92BB-EB901184D18A}"/>
              </a:ext>
            </a:extLst>
          </p:cNvPr>
          <p:cNvSpPr/>
          <p:nvPr/>
        </p:nvSpPr>
        <p:spPr>
          <a:xfrm rot="10800000">
            <a:off x="167499" y="4502173"/>
            <a:ext cx="504000" cy="19333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5" name="直線コネクタ 14">
            <a:extLst>
              <a:ext uri="{FF2B5EF4-FFF2-40B4-BE49-F238E27FC236}">
                <a16:creationId xmlns="" xmlns:a16="http://schemas.microsoft.com/office/drawing/2014/main" id="{0283A7E3-475B-48D4-8B55-01F8F14D519A}"/>
              </a:ext>
            </a:extLst>
          </p:cNvPr>
          <p:cNvCxnSpPr>
            <a:cxnSpLocks/>
            <a:stCxn id="24" idx="1"/>
            <a:endCxn id="8" idx="4"/>
          </p:cNvCxnSpPr>
          <p:nvPr/>
        </p:nvCxnSpPr>
        <p:spPr>
          <a:xfrm flipH="1" flipV="1">
            <a:off x="6792282" y="3920343"/>
            <a:ext cx="397667" cy="115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右中かっこ 15"/>
          <p:cNvSpPr/>
          <p:nvPr/>
        </p:nvSpPr>
        <p:spPr>
          <a:xfrm rot="16200000">
            <a:off x="1855594" y="2372094"/>
            <a:ext cx="155448" cy="1440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17" name="右中かっこ 16"/>
          <p:cNvSpPr/>
          <p:nvPr/>
        </p:nvSpPr>
        <p:spPr>
          <a:xfrm rot="16200000">
            <a:off x="3402007" y="2372094"/>
            <a:ext cx="155448" cy="1440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19" name="テキスト ボックス 18">
            <a:extLst>
              <a:ext uri="{FF2B5EF4-FFF2-40B4-BE49-F238E27FC236}">
                <a16:creationId xmlns="" xmlns:a16="http://schemas.microsoft.com/office/drawing/2014/main" id="{E61679D0-23EA-4549-B795-EFCA26B23077}"/>
              </a:ext>
            </a:extLst>
          </p:cNvPr>
          <p:cNvSpPr txBox="1"/>
          <p:nvPr/>
        </p:nvSpPr>
        <p:spPr>
          <a:xfrm>
            <a:off x="1615740" y="2768779"/>
            <a:ext cx="607859" cy="261610"/>
          </a:xfrm>
          <a:prstGeom prst="rect">
            <a:avLst/>
          </a:prstGeom>
          <a:noFill/>
        </p:spPr>
        <p:txBody>
          <a:bodyPr wrap="none" rtlCol="0">
            <a:spAutoFit/>
          </a:bodyPr>
          <a:lstStyle/>
          <a:p>
            <a:pPr algn="ctr"/>
            <a:r>
              <a:rPr lang="ja-JP" altLang="en-US" sz="1100" b="1" dirty="0">
                <a:solidFill>
                  <a:prstClr val="black"/>
                </a:solidFill>
                <a:latin typeface="Meiryo UI" panose="020B0604030504040204" pitchFamily="50" charset="-128"/>
                <a:ea typeface="Meiryo UI" panose="020B0604030504040204" pitchFamily="50" charset="-128"/>
              </a:rPr>
              <a:t>大阪市</a:t>
            </a:r>
          </a:p>
        </p:txBody>
      </p:sp>
      <p:sp>
        <p:nvSpPr>
          <p:cNvPr id="20" name="テキスト ボックス 19">
            <a:extLst>
              <a:ext uri="{FF2B5EF4-FFF2-40B4-BE49-F238E27FC236}">
                <a16:creationId xmlns="" xmlns:a16="http://schemas.microsoft.com/office/drawing/2014/main" id="{E61679D0-23EA-4549-B795-EFCA26B23077}"/>
              </a:ext>
            </a:extLst>
          </p:cNvPr>
          <p:cNvSpPr txBox="1"/>
          <p:nvPr/>
        </p:nvSpPr>
        <p:spPr>
          <a:xfrm>
            <a:off x="2752609" y="2768779"/>
            <a:ext cx="1454244" cy="261610"/>
          </a:xfrm>
          <a:prstGeom prst="rect">
            <a:avLst/>
          </a:prstGeom>
          <a:noFill/>
        </p:spPr>
        <p:txBody>
          <a:bodyPr wrap="none" rtlCol="0">
            <a:spAutoFit/>
          </a:bodyPr>
          <a:lstStyle/>
          <a:p>
            <a:pPr algn="ctr"/>
            <a:r>
              <a:rPr lang="ja-JP" altLang="en-US" sz="1100" b="1" dirty="0">
                <a:solidFill>
                  <a:prstClr val="black"/>
                </a:solidFill>
                <a:latin typeface="Meiryo UI" panose="020B0604030504040204" pitchFamily="50" charset="-128"/>
                <a:ea typeface="Meiryo UI" panose="020B0604030504040204" pitchFamily="50" charset="-128"/>
              </a:rPr>
              <a:t>大阪広域水道企業団</a:t>
            </a:r>
          </a:p>
        </p:txBody>
      </p:sp>
      <p:sp>
        <p:nvSpPr>
          <p:cNvPr id="21" name="テキスト ボックス 20">
            <a:extLst>
              <a:ext uri="{FF2B5EF4-FFF2-40B4-BE49-F238E27FC236}">
                <a16:creationId xmlns="" xmlns:a16="http://schemas.microsoft.com/office/drawing/2014/main" id="{486F365D-AA19-4856-889B-278189257CD5}"/>
              </a:ext>
            </a:extLst>
          </p:cNvPr>
          <p:cNvSpPr txBox="1"/>
          <p:nvPr/>
        </p:nvSpPr>
        <p:spPr>
          <a:xfrm>
            <a:off x="1188886" y="3365403"/>
            <a:ext cx="425116" cy="246221"/>
          </a:xfrm>
          <a:prstGeom prst="rect">
            <a:avLst/>
          </a:prstGeom>
          <a:noFill/>
        </p:spPr>
        <p:txBody>
          <a:bodyPr wrap="non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118</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 xmlns:a16="http://schemas.microsoft.com/office/drawing/2014/main" id="{486F365D-AA19-4856-889B-278189257CD5}"/>
              </a:ext>
            </a:extLst>
          </p:cNvPr>
          <p:cNvSpPr txBox="1"/>
          <p:nvPr/>
        </p:nvSpPr>
        <p:spPr>
          <a:xfrm>
            <a:off x="2255071" y="3560841"/>
            <a:ext cx="344966" cy="246221"/>
          </a:xfrm>
          <a:prstGeom prst="rect">
            <a:avLst/>
          </a:prstGeom>
          <a:noFill/>
        </p:spPr>
        <p:txBody>
          <a:bodyPr wrap="non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80</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 xmlns:a16="http://schemas.microsoft.com/office/drawing/2014/main" id="{486F365D-AA19-4856-889B-278189257CD5}"/>
              </a:ext>
            </a:extLst>
          </p:cNvPr>
          <p:cNvSpPr txBox="1"/>
          <p:nvPr/>
        </p:nvSpPr>
        <p:spPr>
          <a:xfrm>
            <a:off x="3249913" y="3046944"/>
            <a:ext cx="425116" cy="246221"/>
          </a:xfrm>
          <a:prstGeom prst="rect">
            <a:avLst/>
          </a:prstGeom>
          <a:noFill/>
        </p:spPr>
        <p:txBody>
          <a:bodyPr wrap="non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180</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 xmlns:a16="http://schemas.microsoft.com/office/drawing/2014/main" id="{B899F399-F325-4BBE-BB10-D8CA90387E48}"/>
              </a:ext>
            </a:extLst>
          </p:cNvPr>
          <p:cNvSpPr txBox="1"/>
          <p:nvPr/>
        </p:nvSpPr>
        <p:spPr>
          <a:xfrm>
            <a:off x="7189949" y="3735300"/>
            <a:ext cx="1693753" cy="600164"/>
          </a:xfrm>
          <a:prstGeom prst="rect">
            <a:avLst/>
          </a:prstGeom>
          <a:noFill/>
        </p:spPr>
        <p:txBody>
          <a:bodyPr wrap="square" rtlCol="0">
            <a:spAutoFit/>
          </a:bodyPr>
          <a:lstStyle/>
          <a:p>
            <a:r>
              <a:rPr lang="ja-JP" altLang="en-US" sz="1100" dirty="0">
                <a:solidFill>
                  <a:prstClr val="black"/>
                </a:solidFill>
                <a:latin typeface="Meiryo UI" panose="020B0604030504040204" pitchFamily="50" charset="-128"/>
                <a:ea typeface="Meiryo UI" panose="020B0604030504040204" pitchFamily="50" charset="-128"/>
              </a:rPr>
              <a:t>現行ダウンサイジング計画は、現施設能力の</a:t>
            </a:r>
            <a:r>
              <a:rPr lang="en-US" altLang="ja-JP" sz="1100" dirty="0">
                <a:solidFill>
                  <a:prstClr val="black"/>
                </a:solidFill>
                <a:latin typeface="Meiryo UI" panose="020B0604030504040204" pitchFamily="50" charset="-128"/>
                <a:ea typeface="Meiryo UI" panose="020B0604030504040204" pitchFamily="50" charset="-128"/>
              </a:rPr>
              <a:t>69</a:t>
            </a:r>
            <a:r>
              <a:rPr lang="ja-JP" altLang="en-US" sz="1100" dirty="0">
                <a:solidFill>
                  <a:prstClr val="black"/>
                </a:solidFill>
                <a:latin typeface="Meiryo UI" panose="020B0604030504040204" pitchFamily="50" charset="-128"/>
                <a:ea typeface="Meiryo UI" panose="020B0604030504040204" pitchFamily="50" charset="-128"/>
              </a:rPr>
              <a:t>％まで削減する計画</a:t>
            </a:r>
          </a:p>
        </p:txBody>
      </p:sp>
      <p:grpSp>
        <p:nvGrpSpPr>
          <p:cNvPr id="25" name="グループ化 24"/>
          <p:cNvGrpSpPr/>
          <p:nvPr/>
        </p:nvGrpSpPr>
        <p:grpSpPr>
          <a:xfrm>
            <a:off x="2383583" y="4576599"/>
            <a:ext cx="493300" cy="450343"/>
            <a:chOff x="2539668" y="2590015"/>
            <a:chExt cx="493300" cy="792000"/>
          </a:xfrm>
        </p:grpSpPr>
        <p:cxnSp>
          <p:nvCxnSpPr>
            <p:cNvPr id="26" name="直線矢印コネクタ 25"/>
            <p:cNvCxnSpPr/>
            <p:nvPr/>
          </p:nvCxnSpPr>
          <p:spPr>
            <a:xfrm>
              <a:off x="2539668" y="2590015"/>
              <a:ext cx="180000" cy="79200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2924968" y="2590015"/>
              <a:ext cx="108000" cy="79200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8" name="グラフ 27">
            <a:extLst>
              <a:ext uri="{FF2B5EF4-FFF2-40B4-BE49-F238E27FC236}">
                <a16:creationId xmlns="" xmlns:a16="http://schemas.microsoft.com/office/drawing/2014/main" id="{C7423381-AB1E-4B9C-BF83-B7EA396831D6}"/>
              </a:ext>
            </a:extLst>
          </p:cNvPr>
          <p:cNvGraphicFramePr/>
          <p:nvPr>
            <p:extLst/>
          </p:nvPr>
        </p:nvGraphicFramePr>
        <p:xfrm>
          <a:off x="374243" y="4551488"/>
          <a:ext cx="5987072" cy="1975871"/>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直線コネクタ 28">
            <a:extLst>
              <a:ext uri="{FF2B5EF4-FFF2-40B4-BE49-F238E27FC236}">
                <a16:creationId xmlns="" xmlns:a16="http://schemas.microsoft.com/office/drawing/2014/main" id="{CEF3EAFF-E398-48B8-925A-8B131100E70D}"/>
              </a:ext>
            </a:extLst>
          </p:cNvPr>
          <p:cNvCxnSpPr/>
          <p:nvPr/>
        </p:nvCxnSpPr>
        <p:spPr>
          <a:xfrm flipV="1">
            <a:off x="3251087" y="5163252"/>
            <a:ext cx="0" cy="361666"/>
          </a:xfrm>
          <a:prstGeom prst="line">
            <a:avLst/>
          </a:prstGeom>
          <a:ln w="57150">
            <a:solidFill>
              <a:srgbClr val="C00000"/>
            </a:solidFill>
            <a:prstDash val="sysDot"/>
            <a:headEnd type="triangle"/>
            <a:tailEnd type="none"/>
          </a:ln>
        </p:spPr>
        <p:style>
          <a:lnRef idx="2">
            <a:schemeClr val="dk1"/>
          </a:lnRef>
          <a:fillRef idx="0">
            <a:schemeClr val="dk1"/>
          </a:fillRef>
          <a:effectRef idx="1">
            <a:schemeClr val="dk1"/>
          </a:effectRef>
          <a:fontRef idx="minor">
            <a:schemeClr val="tx1"/>
          </a:fontRef>
        </p:style>
      </p:cxnSp>
      <p:sp>
        <p:nvSpPr>
          <p:cNvPr id="30" name="テキスト ボックス 29">
            <a:extLst>
              <a:ext uri="{FF2B5EF4-FFF2-40B4-BE49-F238E27FC236}">
                <a16:creationId xmlns="" xmlns:a16="http://schemas.microsoft.com/office/drawing/2014/main" id="{9A24BB96-8BEA-4506-9E7B-D442F1F882FC}"/>
              </a:ext>
            </a:extLst>
          </p:cNvPr>
          <p:cNvSpPr txBox="1"/>
          <p:nvPr/>
        </p:nvSpPr>
        <p:spPr>
          <a:xfrm>
            <a:off x="4735728" y="5583479"/>
            <a:ext cx="530915" cy="369332"/>
          </a:xfrm>
          <a:prstGeom prst="rect">
            <a:avLst/>
          </a:prstGeom>
          <a:noFill/>
        </p:spPr>
        <p:txBody>
          <a:bodyPr wrap="non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庭窪と</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一体化</a:t>
            </a:r>
          </a:p>
        </p:txBody>
      </p:sp>
      <p:sp>
        <p:nvSpPr>
          <p:cNvPr id="31" name="角丸四角形 15">
            <a:extLst>
              <a:ext uri="{FF2B5EF4-FFF2-40B4-BE49-F238E27FC236}">
                <a16:creationId xmlns="" xmlns:a16="http://schemas.microsoft.com/office/drawing/2014/main" id="{3615295E-167F-4530-A132-3D4A88770B97}"/>
              </a:ext>
            </a:extLst>
          </p:cNvPr>
          <p:cNvSpPr/>
          <p:nvPr/>
        </p:nvSpPr>
        <p:spPr>
          <a:xfrm>
            <a:off x="221502" y="4770565"/>
            <a:ext cx="395992" cy="1548000"/>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rPr>
              <a:t>最適化モデル　</a:t>
            </a:r>
          </a:p>
        </p:txBody>
      </p:sp>
      <p:sp>
        <p:nvSpPr>
          <p:cNvPr id="32" name="直方体 31">
            <a:extLst>
              <a:ext uri="{FF2B5EF4-FFF2-40B4-BE49-F238E27FC236}">
                <a16:creationId xmlns="" xmlns:a16="http://schemas.microsoft.com/office/drawing/2014/main" id="{BA631AA5-8A46-4B3C-BA3A-D5949257A1A8}"/>
              </a:ext>
            </a:extLst>
          </p:cNvPr>
          <p:cNvSpPr/>
          <p:nvPr/>
        </p:nvSpPr>
        <p:spPr>
          <a:xfrm>
            <a:off x="5962486" y="5233101"/>
            <a:ext cx="972000" cy="826311"/>
          </a:xfrm>
          <a:prstGeom prst="cube">
            <a:avLst>
              <a:gd name="adj" fmla="val 14987"/>
            </a:avLst>
          </a:prstGeom>
          <a:ln w="190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100" dirty="0">
                <a:solidFill>
                  <a:prstClr val="black"/>
                </a:solidFill>
                <a:latin typeface="Meiryo UI" panose="020B0604030504040204" pitchFamily="50" charset="-128"/>
                <a:ea typeface="Meiryo UI" panose="020B0604030504040204" pitchFamily="50" charset="-128"/>
              </a:rPr>
              <a:t>301</a:t>
            </a:r>
          </a:p>
          <a:p>
            <a:pPr algn="ctr"/>
            <a:endParaRPr lang="en-US" altLang="ja-JP" sz="500" dirty="0">
              <a:solidFill>
                <a:prstClr val="black"/>
              </a:solidFill>
              <a:latin typeface="Meiryo UI" panose="020B0604030504040204" pitchFamily="50" charset="-128"/>
              <a:ea typeface="Meiryo UI" panose="020B0604030504040204" pitchFamily="50" charset="-128"/>
            </a:endParaRPr>
          </a:p>
          <a:p>
            <a:pPr algn="ctr"/>
            <a:r>
              <a:rPr lang="en-US" altLang="ja-JP" sz="1050" b="1" dirty="0">
                <a:solidFill>
                  <a:prstClr val="black"/>
                </a:solidFill>
                <a:latin typeface="Meiryo UI" panose="020B0604030504040204" pitchFamily="50" charset="-128"/>
                <a:ea typeface="Meiryo UI" panose="020B0604030504040204" pitchFamily="50" charset="-128"/>
              </a:rPr>
              <a:t>[60%]</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33" name="直方体 32">
            <a:extLst>
              <a:ext uri="{FF2B5EF4-FFF2-40B4-BE49-F238E27FC236}">
                <a16:creationId xmlns="" xmlns:a16="http://schemas.microsoft.com/office/drawing/2014/main" id="{E3F2E40F-D05A-4526-A7B9-A730A37B536D}"/>
              </a:ext>
            </a:extLst>
          </p:cNvPr>
          <p:cNvSpPr/>
          <p:nvPr/>
        </p:nvSpPr>
        <p:spPr>
          <a:xfrm>
            <a:off x="5962486" y="4678049"/>
            <a:ext cx="972000" cy="689406"/>
          </a:xfrm>
          <a:prstGeom prst="cube">
            <a:avLst>
              <a:gd name="adj" fmla="val 1748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prstClr val="black"/>
                </a:solidFill>
              </a:rPr>
              <a:t>199</a:t>
            </a:r>
            <a:endParaRPr lang="ja-JP" altLang="en-US" sz="1200" dirty="0">
              <a:solidFill>
                <a:prstClr val="black"/>
              </a:solidFill>
            </a:endParaRPr>
          </a:p>
        </p:txBody>
      </p:sp>
      <p:sp>
        <p:nvSpPr>
          <p:cNvPr id="34" name="テキスト ボックス 33">
            <a:extLst>
              <a:ext uri="{FF2B5EF4-FFF2-40B4-BE49-F238E27FC236}">
                <a16:creationId xmlns="" xmlns:a16="http://schemas.microsoft.com/office/drawing/2014/main" id="{B207FF37-853D-4451-83DB-ABAD285208EC}"/>
              </a:ext>
            </a:extLst>
          </p:cNvPr>
          <p:cNvSpPr txBox="1"/>
          <p:nvPr/>
        </p:nvSpPr>
        <p:spPr>
          <a:xfrm>
            <a:off x="4170375" y="5727495"/>
            <a:ext cx="595035" cy="215444"/>
          </a:xfrm>
          <a:prstGeom prst="rect">
            <a:avLst/>
          </a:prstGeom>
          <a:noFill/>
        </p:spPr>
        <p:txBody>
          <a:bodyPr wrap="none" rtlCol="0">
            <a:spAutoFit/>
          </a:bodyPr>
          <a:lstStyle/>
          <a:p>
            <a:r>
              <a:rPr lang="ja-JP" altLang="en-US" sz="800" dirty="0">
                <a:solidFill>
                  <a:prstClr val="black"/>
                </a:solidFill>
                <a:latin typeface="Meiryo UI" panose="020B0604030504040204" pitchFamily="50" charset="-128"/>
                <a:ea typeface="Meiryo UI" panose="020B0604030504040204" pitchFamily="50" charset="-128"/>
              </a:rPr>
              <a:t>配水場化</a:t>
            </a:r>
          </a:p>
        </p:txBody>
      </p:sp>
      <p:sp>
        <p:nvSpPr>
          <p:cNvPr id="35" name="正方形/長方形 34"/>
          <p:cNvSpPr/>
          <p:nvPr/>
        </p:nvSpPr>
        <p:spPr>
          <a:xfrm>
            <a:off x="2111659" y="5971336"/>
            <a:ext cx="1061551" cy="44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prstClr val="black"/>
                </a:solidFill>
                <a:latin typeface="Meiryo UI" panose="020B0604030504040204" pitchFamily="50" charset="-128"/>
                <a:ea typeface="Meiryo UI" panose="020B0604030504040204" pitchFamily="50" charset="-128"/>
              </a:rPr>
              <a:t>新庭窪</a:t>
            </a:r>
            <a:endParaRPr lang="en-US" altLang="ja-JP" sz="900" dirty="0">
              <a:solidFill>
                <a:prstClr val="black"/>
              </a:solidFill>
              <a:latin typeface="Meiryo UI" panose="020B0604030504040204" pitchFamily="50" charset="-128"/>
              <a:ea typeface="Meiryo UI" panose="020B0604030504040204" pitchFamily="50" charset="-128"/>
            </a:endParaRPr>
          </a:p>
          <a:p>
            <a:pPr algn="ctr"/>
            <a:r>
              <a:rPr lang="ja-JP" altLang="en-US" sz="700" dirty="0">
                <a:solidFill>
                  <a:prstClr val="black"/>
                </a:solidFill>
                <a:latin typeface="Meiryo UI" panose="020B0604030504040204" pitchFamily="50" charset="-128"/>
                <a:ea typeface="Meiryo UI" panose="020B0604030504040204" pitchFamily="50" charset="-128"/>
              </a:rPr>
              <a:t>（市・企・守口）</a:t>
            </a:r>
          </a:p>
        </p:txBody>
      </p:sp>
      <p:sp>
        <p:nvSpPr>
          <p:cNvPr id="36" name="直方体 35"/>
          <p:cNvSpPr/>
          <p:nvPr/>
        </p:nvSpPr>
        <p:spPr>
          <a:xfrm>
            <a:off x="2519644" y="5475519"/>
            <a:ext cx="324000" cy="446400"/>
          </a:xfrm>
          <a:prstGeom prst="cube">
            <a:avLst>
              <a:gd name="adj" fmla="val 20099"/>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7" name="直方体 36"/>
          <p:cNvSpPr/>
          <p:nvPr/>
        </p:nvSpPr>
        <p:spPr>
          <a:xfrm>
            <a:off x="2519644" y="5321869"/>
            <a:ext cx="324000" cy="213673"/>
          </a:xfrm>
          <a:prstGeom prst="cube">
            <a:avLst>
              <a:gd name="adj" fmla="val 3124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8" name="テキスト ボックス 37">
            <a:extLst>
              <a:ext uri="{FF2B5EF4-FFF2-40B4-BE49-F238E27FC236}">
                <a16:creationId xmlns="" xmlns:a16="http://schemas.microsoft.com/office/drawing/2014/main" id="{2F99A55F-D98D-4696-9700-CF874077B6AA}"/>
              </a:ext>
            </a:extLst>
          </p:cNvPr>
          <p:cNvSpPr txBox="1"/>
          <p:nvPr/>
        </p:nvSpPr>
        <p:spPr>
          <a:xfrm>
            <a:off x="2482765" y="5343121"/>
            <a:ext cx="328936" cy="230832"/>
          </a:xfrm>
          <a:prstGeom prst="rect">
            <a:avLst/>
          </a:prstGeom>
          <a:noFill/>
        </p:spPr>
        <p:txBody>
          <a:bodyPr wrap="none" rtlCol="0">
            <a:spAutoFit/>
          </a:bodyPr>
          <a:lstStyle/>
          <a:p>
            <a:r>
              <a:rPr lang="en-US" altLang="ja-JP" sz="900" dirty="0">
                <a:solidFill>
                  <a:prstClr val="black"/>
                </a:solidFill>
                <a:latin typeface="Meiryo UI" panose="020B0604030504040204" pitchFamily="50" charset="-128"/>
                <a:ea typeface="Meiryo UI" panose="020B0604030504040204" pitchFamily="50" charset="-128"/>
              </a:rPr>
              <a:t>36</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 xmlns:a16="http://schemas.microsoft.com/office/drawing/2014/main" id="{486F365D-AA19-4856-889B-278189257CD5}"/>
              </a:ext>
            </a:extLst>
          </p:cNvPr>
          <p:cNvSpPr txBox="1"/>
          <p:nvPr/>
        </p:nvSpPr>
        <p:spPr>
          <a:xfrm>
            <a:off x="2482765" y="5617387"/>
            <a:ext cx="344966" cy="246221"/>
          </a:xfrm>
          <a:prstGeom prst="rect">
            <a:avLst/>
          </a:prstGeom>
          <a:noFill/>
        </p:spPr>
        <p:txBody>
          <a:bodyPr wrap="non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70</a:t>
            </a:r>
            <a:endParaRPr lang="ja-JP" altLang="en-US" sz="1000" dirty="0">
              <a:solidFill>
                <a:prstClr val="black"/>
              </a:solidFill>
              <a:latin typeface="Meiryo UI" panose="020B0604030504040204" pitchFamily="50" charset="-128"/>
              <a:ea typeface="Meiryo UI" panose="020B0604030504040204" pitchFamily="50" charset="-128"/>
            </a:endParaRPr>
          </a:p>
        </p:txBody>
      </p:sp>
      <p:cxnSp>
        <p:nvCxnSpPr>
          <p:cNvPr id="40" name="直線コネクタ 39"/>
          <p:cNvCxnSpPr/>
          <p:nvPr/>
        </p:nvCxnSpPr>
        <p:spPr>
          <a:xfrm>
            <a:off x="1188886" y="5544075"/>
            <a:ext cx="4595181"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 xmlns:a16="http://schemas.microsoft.com/office/drawing/2014/main" id="{CEF3EAFF-E398-48B8-925A-8B131100E70D}"/>
              </a:ext>
            </a:extLst>
          </p:cNvPr>
          <p:cNvCxnSpPr/>
          <p:nvPr/>
        </p:nvCxnSpPr>
        <p:spPr>
          <a:xfrm>
            <a:off x="1685961" y="5584927"/>
            <a:ext cx="0" cy="341776"/>
          </a:xfrm>
          <a:prstGeom prst="line">
            <a:avLst/>
          </a:prstGeom>
          <a:ln w="57150">
            <a:solidFill>
              <a:srgbClr val="C00000"/>
            </a:solidFill>
            <a:prstDash val="sysDot"/>
            <a:headEnd type="triangle"/>
            <a:tailEnd type="none"/>
          </a:ln>
        </p:spPr>
        <p:style>
          <a:lnRef idx="2">
            <a:schemeClr val="dk1"/>
          </a:lnRef>
          <a:fillRef idx="0">
            <a:schemeClr val="dk1"/>
          </a:fillRef>
          <a:effectRef idx="1">
            <a:schemeClr val="dk1"/>
          </a:effectRef>
          <a:fontRef idx="minor">
            <a:schemeClr val="tx1"/>
          </a:fontRef>
        </p:style>
      </p:cxnSp>
      <p:cxnSp>
        <p:nvCxnSpPr>
          <p:cNvPr id="42" name="直線コネクタ 41">
            <a:extLst>
              <a:ext uri="{FF2B5EF4-FFF2-40B4-BE49-F238E27FC236}">
                <a16:creationId xmlns="" xmlns:a16="http://schemas.microsoft.com/office/drawing/2014/main" id="{C08676FD-CA21-49DC-A77C-38C4BFC257C3}"/>
              </a:ext>
            </a:extLst>
          </p:cNvPr>
          <p:cNvCxnSpPr>
            <a:stCxn id="44" idx="0"/>
          </p:cNvCxnSpPr>
          <p:nvPr/>
        </p:nvCxnSpPr>
        <p:spPr>
          <a:xfrm flipV="1">
            <a:off x="4996461" y="5007415"/>
            <a:ext cx="0" cy="360040"/>
          </a:xfrm>
          <a:prstGeom prst="line">
            <a:avLst/>
          </a:prstGeom>
          <a:ln w="19050">
            <a:solidFill>
              <a:schemeClr val="accent6"/>
            </a:solidFill>
            <a:prstDash val="sysDot"/>
          </a:ln>
        </p:spPr>
        <p:style>
          <a:lnRef idx="2">
            <a:schemeClr val="dk1"/>
          </a:lnRef>
          <a:fillRef idx="0">
            <a:schemeClr val="dk1"/>
          </a:fillRef>
          <a:effectRef idx="1">
            <a:schemeClr val="dk1"/>
          </a:effectRef>
          <a:fontRef idx="minor">
            <a:schemeClr val="tx1"/>
          </a:fontRef>
        </p:style>
      </p:cxnSp>
      <p:cxnSp>
        <p:nvCxnSpPr>
          <p:cNvPr id="43" name="直線コネクタ 42">
            <a:extLst>
              <a:ext uri="{FF2B5EF4-FFF2-40B4-BE49-F238E27FC236}">
                <a16:creationId xmlns="" xmlns:a16="http://schemas.microsoft.com/office/drawing/2014/main" id="{94221CCA-4D3C-4AEA-8A50-DD79D3A42548}"/>
              </a:ext>
            </a:extLst>
          </p:cNvPr>
          <p:cNvCxnSpPr>
            <a:cxnSpLocks/>
          </p:cNvCxnSpPr>
          <p:nvPr/>
        </p:nvCxnSpPr>
        <p:spPr>
          <a:xfrm>
            <a:off x="2696563" y="5007415"/>
            <a:ext cx="2304000" cy="0"/>
          </a:xfrm>
          <a:prstGeom prst="line">
            <a:avLst/>
          </a:prstGeom>
          <a:ln w="19050">
            <a:solidFill>
              <a:schemeClr val="accent6"/>
            </a:solidFill>
            <a:prstDash val="sysDot"/>
          </a:ln>
        </p:spPr>
        <p:style>
          <a:lnRef idx="2">
            <a:schemeClr val="dk1"/>
          </a:lnRef>
          <a:fillRef idx="0">
            <a:schemeClr val="dk1"/>
          </a:fillRef>
          <a:effectRef idx="1">
            <a:schemeClr val="dk1"/>
          </a:effectRef>
          <a:fontRef idx="minor">
            <a:schemeClr val="tx1"/>
          </a:fontRef>
        </p:style>
      </p:cxnSp>
      <p:sp>
        <p:nvSpPr>
          <p:cNvPr id="44" name="角丸四角形 43"/>
          <p:cNvSpPr/>
          <p:nvPr/>
        </p:nvSpPr>
        <p:spPr>
          <a:xfrm>
            <a:off x="4743315" y="5367455"/>
            <a:ext cx="506291" cy="642803"/>
          </a:xfrm>
          <a:prstGeom prst="round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角丸四角形 44"/>
          <p:cNvSpPr/>
          <p:nvPr/>
        </p:nvSpPr>
        <p:spPr>
          <a:xfrm>
            <a:off x="2417107" y="5218258"/>
            <a:ext cx="530776" cy="792000"/>
          </a:xfrm>
          <a:prstGeom prst="round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46" name="直線コネクタ 45">
            <a:extLst>
              <a:ext uri="{FF2B5EF4-FFF2-40B4-BE49-F238E27FC236}">
                <a16:creationId xmlns="" xmlns:a16="http://schemas.microsoft.com/office/drawing/2014/main" id="{402D40C5-7F57-46A0-B2C8-FEF79A64FF0A}"/>
              </a:ext>
            </a:extLst>
          </p:cNvPr>
          <p:cNvCxnSpPr/>
          <p:nvPr/>
        </p:nvCxnSpPr>
        <p:spPr>
          <a:xfrm flipV="1">
            <a:off x="2696563" y="5007415"/>
            <a:ext cx="0" cy="252000"/>
          </a:xfrm>
          <a:prstGeom prst="line">
            <a:avLst/>
          </a:prstGeom>
          <a:ln>
            <a:solidFill>
              <a:schemeClr val="accent6"/>
            </a:solidFill>
            <a:prstDash val="sysDot"/>
            <a:headEnd type="triangle"/>
            <a:tailEnd type="none"/>
          </a:ln>
        </p:spPr>
        <p:style>
          <a:lnRef idx="2">
            <a:schemeClr val="dk1"/>
          </a:lnRef>
          <a:fillRef idx="0">
            <a:schemeClr val="dk1"/>
          </a:fillRef>
          <a:effectRef idx="1">
            <a:schemeClr val="dk1"/>
          </a:effectRef>
          <a:fontRef idx="minor">
            <a:schemeClr val="tx1"/>
          </a:fontRef>
        </p:style>
      </p:cxnSp>
      <p:sp>
        <p:nvSpPr>
          <p:cNvPr id="47" name="テキスト ボックス 46">
            <a:extLst>
              <a:ext uri="{FF2B5EF4-FFF2-40B4-BE49-F238E27FC236}">
                <a16:creationId xmlns="" xmlns:a16="http://schemas.microsoft.com/office/drawing/2014/main" id="{E61679D0-23EA-4549-B795-EFCA26B23077}"/>
              </a:ext>
            </a:extLst>
          </p:cNvPr>
          <p:cNvSpPr txBox="1"/>
          <p:nvPr/>
        </p:nvSpPr>
        <p:spPr>
          <a:xfrm>
            <a:off x="7051147" y="5663546"/>
            <a:ext cx="1925527" cy="600164"/>
          </a:xfrm>
          <a:prstGeom prst="rect">
            <a:avLst/>
          </a:prstGeom>
          <a:noFill/>
        </p:spPr>
        <p:txBody>
          <a:bodyPr wrap="none" rtlCol="0">
            <a:spAutoFit/>
          </a:bodyPr>
          <a:lstStyle/>
          <a:p>
            <a:pPr algn="ctr"/>
            <a:r>
              <a:rPr lang="ja-JP" altLang="en-US" sz="1100" b="1" dirty="0">
                <a:solidFill>
                  <a:prstClr val="black"/>
                </a:solidFill>
                <a:latin typeface="Meiryo UI" panose="020B0604030504040204" pitchFamily="50" charset="-128"/>
                <a:ea typeface="Meiryo UI" panose="020B0604030504040204" pitchFamily="50" charset="-128"/>
              </a:rPr>
              <a:t>現行ダウンサイジング計画から</a:t>
            </a:r>
            <a:endParaRPr lang="en-US" altLang="ja-JP" sz="1100" b="1" dirty="0">
              <a:solidFill>
                <a:prstClr val="black"/>
              </a:solidFill>
              <a:latin typeface="Meiryo UI" panose="020B0604030504040204" pitchFamily="50" charset="-128"/>
              <a:ea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rPr>
              <a:t>施設能力を▲</a:t>
            </a:r>
            <a:r>
              <a:rPr lang="en-US" altLang="ja-JP" sz="1100" b="1" dirty="0">
                <a:solidFill>
                  <a:prstClr val="black"/>
                </a:solidFill>
                <a:latin typeface="Meiryo UI" panose="020B0604030504040204" pitchFamily="50" charset="-128"/>
                <a:ea typeface="Meiryo UI" panose="020B0604030504040204" pitchFamily="50" charset="-128"/>
              </a:rPr>
              <a:t>13</a:t>
            </a:r>
            <a:r>
              <a:rPr lang="ja-JP" altLang="en-US" sz="1100" b="1" dirty="0">
                <a:solidFill>
                  <a:prstClr val="black"/>
                </a:solidFill>
                <a:latin typeface="Meiryo UI" panose="020B0604030504040204" pitchFamily="50" charset="-128"/>
                <a:ea typeface="Meiryo UI" panose="020B0604030504040204" pitchFamily="50" charset="-128"/>
              </a:rPr>
              <a:t>％</a:t>
            </a:r>
            <a:endParaRPr lang="en-US" altLang="ja-JP" sz="1100" b="1" dirty="0">
              <a:solidFill>
                <a:prstClr val="black"/>
              </a:solidFill>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総</a:t>
            </a:r>
            <a:r>
              <a:rPr lang="ja-JP" altLang="en-US" sz="1100" b="1" dirty="0">
                <a:solidFill>
                  <a:prstClr val="black"/>
                </a:solidFill>
                <a:latin typeface="Meiryo UI" panose="020B0604030504040204" pitchFamily="50" charset="-128"/>
                <a:ea typeface="Meiryo UI" panose="020B0604030504040204" pitchFamily="50" charset="-128"/>
              </a:rPr>
              <a:t>更新事業費を▲</a:t>
            </a:r>
            <a:r>
              <a:rPr lang="en-US" altLang="ja-JP" sz="1100" b="1" dirty="0">
                <a:solidFill>
                  <a:prstClr val="black"/>
                </a:solidFill>
                <a:latin typeface="Meiryo UI" panose="020B0604030504040204" pitchFamily="50" charset="-128"/>
                <a:ea typeface="Meiryo UI" panose="020B0604030504040204" pitchFamily="50" charset="-128"/>
              </a:rPr>
              <a:t>645</a:t>
            </a:r>
            <a:r>
              <a:rPr lang="ja-JP" altLang="en-US" sz="1100" b="1" dirty="0">
                <a:solidFill>
                  <a:prstClr val="black"/>
                </a:solidFill>
                <a:latin typeface="Meiryo UI" panose="020B0604030504040204" pitchFamily="50" charset="-128"/>
                <a:ea typeface="Meiryo UI" panose="020B0604030504040204" pitchFamily="50" charset="-128"/>
              </a:rPr>
              <a:t>億円</a:t>
            </a:r>
            <a:endParaRPr lang="en-US" altLang="ja-JP" sz="1100" b="1" dirty="0">
              <a:solidFill>
                <a:prstClr val="black"/>
              </a:solidFill>
              <a:latin typeface="Meiryo UI" panose="020B0604030504040204" pitchFamily="50" charset="-128"/>
              <a:ea typeface="Meiryo UI" panose="020B0604030504040204" pitchFamily="50" charset="-128"/>
            </a:endParaRPr>
          </a:p>
        </p:txBody>
      </p:sp>
      <p:sp>
        <p:nvSpPr>
          <p:cNvPr id="48" name="右中かっこ 47"/>
          <p:cNvSpPr/>
          <p:nvPr/>
        </p:nvSpPr>
        <p:spPr>
          <a:xfrm rot="16200000">
            <a:off x="4907213" y="2368458"/>
            <a:ext cx="155448" cy="1440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49" name="テキスト ボックス 48">
            <a:extLst>
              <a:ext uri="{FF2B5EF4-FFF2-40B4-BE49-F238E27FC236}">
                <a16:creationId xmlns="" xmlns:a16="http://schemas.microsoft.com/office/drawing/2014/main" id="{E61679D0-23EA-4549-B795-EFCA26B23077}"/>
              </a:ext>
            </a:extLst>
          </p:cNvPr>
          <p:cNvSpPr txBox="1"/>
          <p:nvPr/>
        </p:nvSpPr>
        <p:spPr>
          <a:xfrm>
            <a:off x="4562385" y="2765143"/>
            <a:ext cx="845103" cy="261610"/>
          </a:xfrm>
          <a:prstGeom prst="rect">
            <a:avLst/>
          </a:prstGeom>
          <a:noFill/>
        </p:spPr>
        <p:txBody>
          <a:bodyPr wrap="none" rtlCol="0">
            <a:spAutoFit/>
          </a:bodyPr>
          <a:lstStyle/>
          <a:p>
            <a:pPr algn="ctr"/>
            <a:r>
              <a:rPr lang="ja-JP" altLang="en-US" sz="1100" b="1" dirty="0">
                <a:solidFill>
                  <a:prstClr val="black"/>
                </a:solidFill>
                <a:latin typeface="Meiryo UI" panose="020B0604030504040204" pitchFamily="50" charset="-128"/>
                <a:ea typeface="Meiryo UI" panose="020B0604030504040204" pitchFamily="50" charset="-128"/>
              </a:rPr>
              <a:t>淀川系</a:t>
            </a:r>
            <a:r>
              <a:rPr lang="en-US" altLang="ja-JP" sz="1100" b="1" dirty="0">
                <a:solidFill>
                  <a:prstClr val="black"/>
                </a:solidFill>
                <a:latin typeface="Meiryo UI" panose="020B0604030504040204" pitchFamily="50" charset="-128"/>
                <a:ea typeface="Meiryo UI" panose="020B0604030504040204" pitchFamily="50" charset="-128"/>
              </a:rPr>
              <a:t>3</a:t>
            </a:r>
            <a:r>
              <a:rPr lang="ja-JP" altLang="en-US" sz="1100" b="1" dirty="0">
                <a:solidFill>
                  <a:prstClr val="black"/>
                </a:solidFill>
                <a:latin typeface="Meiryo UI" panose="020B0604030504040204" pitchFamily="50" charset="-128"/>
                <a:ea typeface="Meiryo UI" panose="020B0604030504040204" pitchFamily="50" charset="-128"/>
              </a:rPr>
              <a:t>市</a:t>
            </a:r>
          </a:p>
        </p:txBody>
      </p:sp>
      <p:grpSp>
        <p:nvGrpSpPr>
          <p:cNvPr id="50" name="グループ化 49"/>
          <p:cNvGrpSpPr/>
          <p:nvPr/>
        </p:nvGrpSpPr>
        <p:grpSpPr>
          <a:xfrm>
            <a:off x="7368243" y="2823296"/>
            <a:ext cx="1414660" cy="819218"/>
            <a:chOff x="5068266" y="326"/>
            <a:chExt cx="1414660" cy="819218"/>
          </a:xfrm>
        </p:grpSpPr>
        <p:sp>
          <p:nvSpPr>
            <p:cNvPr id="51" name="直方体 50"/>
            <p:cNvSpPr/>
            <p:nvPr/>
          </p:nvSpPr>
          <p:spPr>
            <a:xfrm>
              <a:off x="5419698" y="199651"/>
              <a:ext cx="245245" cy="387600"/>
            </a:xfrm>
            <a:prstGeom prst="cube">
              <a:avLst>
                <a:gd name="adj" fmla="val 14630"/>
              </a:avLst>
            </a:prstGeom>
            <a:ln w="190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2" name="直方体 51"/>
            <p:cNvSpPr/>
            <p:nvPr/>
          </p:nvSpPr>
          <p:spPr>
            <a:xfrm>
              <a:off x="5419698" y="55635"/>
              <a:ext cx="245245" cy="180880"/>
            </a:xfrm>
            <a:prstGeom prst="cube">
              <a:avLst>
                <a:gd name="adj" fmla="val 258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endParaRPr>
            </a:p>
          </p:txBody>
        </p:sp>
        <p:sp>
          <p:nvSpPr>
            <p:cNvPr id="53" name="左中かっこ 52"/>
            <p:cNvSpPr/>
            <p:nvPr/>
          </p:nvSpPr>
          <p:spPr>
            <a:xfrm>
              <a:off x="5299175" y="55636"/>
              <a:ext cx="120523" cy="531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54" name="テキスト ボックス 53"/>
            <p:cNvSpPr txBox="1"/>
            <p:nvPr/>
          </p:nvSpPr>
          <p:spPr>
            <a:xfrm>
              <a:off x="5068266" y="86116"/>
              <a:ext cx="307777" cy="544125"/>
            </a:xfrm>
            <a:prstGeom prst="rect">
              <a:avLst/>
            </a:prstGeom>
            <a:noFill/>
          </p:spPr>
          <p:txBody>
            <a:bodyPr vert="eaVert"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施設能力</a:t>
              </a:r>
            </a:p>
          </p:txBody>
        </p:sp>
        <p:sp>
          <p:nvSpPr>
            <p:cNvPr id="55" name="右中かっこ 54"/>
            <p:cNvSpPr/>
            <p:nvPr/>
          </p:nvSpPr>
          <p:spPr>
            <a:xfrm>
              <a:off x="5664943" y="55635"/>
              <a:ext cx="140523" cy="1440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56" name="テキスト ボックス 55"/>
            <p:cNvSpPr txBox="1"/>
            <p:nvPr/>
          </p:nvSpPr>
          <p:spPr>
            <a:xfrm>
              <a:off x="5726397" y="326"/>
              <a:ext cx="756529" cy="338554"/>
            </a:xfrm>
            <a:prstGeom prst="rect">
              <a:avLst/>
            </a:prstGeom>
            <a:noFill/>
          </p:spPr>
          <p:txBody>
            <a:bodyPr vert="horz"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ダウンサイ</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ジング対象</a:t>
              </a:r>
            </a:p>
          </p:txBody>
        </p:sp>
        <p:sp>
          <p:nvSpPr>
            <p:cNvPr id="57" name="テキスト ボックス 56"/>
            <p:cNvSpPr txBox="1"/>
            <p:nvPr/>
          </p:nvSpPr>
          <p:spPr>
            <a:xfrm>
              <a:off x="5242639" y="604100"/>
              <a:ext cx="756529" cy="215444"/>
            </a:xfrm>
            <a:prstGeom prst="rect">
              <a:avLst/>
            </a:prstGeom>
            <a:noFill/>
          </p:spPr>
          <p:txBody>
            <a:bodyPr vert="horz" wrap="square" rtlCol="0">
              <a:spAutoFit/>
            </a:bodyPr>
            <a:lstStyle/>
            <a:p>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凡例</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p:cNvSpPr txBox="1"/>
            <p:nvPr/>
          </p:nvSpPr>
          <p:spPr>
            <a:xfrm>
              <a:off x="5599695" y="343667"/>
              <a:ext cx="756107" cy="215444"/>
            </a:xfrm>
            <a:prstGeom prst="rect">
              <a:avLst/>
            </a:prstGeom>
            <a:noFill/>
          </p:spPr>
          <p:txBody>
            <a:bodyPr vert="horz"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p>
          </p:txBody>
        </p:sp>
      </p:grpSp>
      <p:cxnSp>
        <p:nvCxnSpPr>
          <p:cNvPr id="60" name="直線コネクタ 59">
            <a:extLst>
              <a:ext uri="{FF2B5EF4-FFF2-40B4-BE49-F238E27FC236}">
                <a16:creationId xmlns="" xmlns:a16="http://schemas.microsoft.com/office/drawing/2014/main" id="{0283A7E3-475B-48D4-8B55-01F8F14D519A}"/>
              </a:ext>
            </a:extLst>
          </p:cNvPr>
          <p:cNvCxnSpPr>
            <a:cxnSpLocks/>
            <a:stCxn id="47" idx="1"/>
          </p:cNvCxnSpPr>
          <p:nvPr/>
        </p:nvCxnSpPr>
        <p:spPr>
          <a:xfrm flipH="1" flipV="1">
            <a:off x="6864209" y="5703616"/>
            <a:ext cx="186938" cy="260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1337488" y="60139"/>
            <a:ext cx="648446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14</a:t>
            </a:r>
            <a:r>
              <a:rPr kumimoji="1" lang="ja-JP" altLang="en-US" sz="2000" b="1" dirty="0">
                <a:latin typeface="Meiryo UI" panose="020B0604030504040204" pitchFamily="50" charset="-128"/>
                <a:ea typeface="Meiryo UI" panose="020B0604030504040204" pitchFamily="50" charset="-128"/>
              </a:rPr>
              <a:t>回本部会議での淀川系浄水場の最適配置案</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cxnSp>
        <p:nvCxnSpPr>
          <p:cNvPr id="63" name="直線コネクタ 62"/>
          <p:cNvCxnSpPr/>
          <p:nvPr/>
        </p:nvCxnSpPr>
        <p:spPr>
          <a:xfrm>
            <a:off x="380570" y="507708"/>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86600" y="6545815"/>
            <a:ext cx="2057400" cy="365125"/>
          </a:xfrm>
        </p:spPr>
        <p:txBody>
          <a:bodyPr/>
          <a:lstStyle/>
          <a:p>
            <a:fld id="{0852C555-0D64-4388-834A-3E059AADB174}" type="slidenum">
              <a:rPr lang="ja-JP" altLang="en-US" smtClean="0"/>
              <a:pPr/>
              <a:t>4</a:t>
            </a:fld>
            <a:endParaRPr lang="ja-JP" altLang="en-US" dirty="0"/>
          </a:p>
        </p:txBody>
      </p:sp>
      <p:sp>
        <p:nvSpPr>
          <p:cNvPr id="3" name="正方形/長方形 2"/>
          <p:cNvSpPr/>
          <p:nvPr/>
        </p:nvSpPr>
        <p:spPr>
          <a:xfrm>
            <a:off x="54592" y="669955"/>
            <a:ext cx="9000000" cy="596747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9" name="テキスト ボックス 58"/>
          <p:cNvSpPr txBox="1">
            <a:spLocks noChangeArrowheads="1"/>
          </p:cNvSpPr>
          <p:nvPr/>
        </p:nvSpPr>
        <p:spPr bwMode="auto">
          <a:xfrm>
            <a:off x="5410336" y="727067"/>
            <a:ext cx="3600000" cy="241980"/>
          </a:xfrm>
          <a:prstGeom prst="rect">
            <a:avLst/>
          </a:prstGeom>
          <a:noFill/>
          <a:ln>
            <a:solidFill>
              <a:schemeClr val="bg1">
                <a:lumMod val="50000"/>
              </a:schemeClr>
            </a:solid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eaLnBrk="1" hangingPunct="1">
              <a:spcBef>
                <a:spcPct val="0"/>
              </a:spcBef>
              <a:buFontTx/>
              <a:buNone/>
            </a:pPr>
            <a:r>
              <a:rPr lang="ja-JP" altLang="en-US" sz="1100" dirty="0" smtClean="0">
                <a:latin typeface="Meiryo UI" pitchFamily="50" charset="-128"/>
                <a:ea typeface="Meiryo UI" pitchFamily="50" charset="-128"/>
                <a:cs typeface="Meiryo UI" pitchFamily="50" charset="-128"/>
              </a:rPr>
              <a:t>第</a:t>
            </a:r>
            <a:r>
              <a:rPr lang="en-US" altLang="ja-JP" sz="1100" dirty="0" smtClean="0">
                <a:latin typeface="Meiryo UI" pitchFamily="50" charset="-128"/>
                <a:ea typeface="Meiryo UI" pitchFamily="50" charset="-128"/>
                <a:cs typeface="Meiryo UI" pitchFamily="50" charset="-128"/>
              </a:rPr>
              <a:t>14</a:t>
            </a:r>
            <a:r>
              <a:rPr lang="ja-JP" altLang="en-US" sz="1100" dirty="0" smtClean="0">
                <a:latin typeface="Meiryo UI" pitchFamily="50" charset="-128"/>
                <a:ea typeface="Meiryo UI" pitchFamily="50" charset="-128"/>
                <a:cs typeface="Meiryo UI" pitchFamily="50" charset="-128"/>
              </a:rPr>
              <a:t>回</a:t>
            </a:r>
            <a:r>
              <a:rPr lang="ja-JP" altLang="en-US" sz="1100" dirty="0">
                <a:latin typeface="Meiryo UI" pitchFamily="50" charset="-128"/>
                <a:ea typeface="Meiryo UI" pitchFamily="50" charset="-128"/>
                <a:cs typeface="Meiryo UI" pitchFamily="50" charset="-128"/>
              </a:rPr>
              <a:t>副首都推進本部</a:t>
            </a:r>
            <a:r>
              <a:rPr lang="ja-JP" altLang="en-US" sz="1100" dirty="0" smtClean="0">
                <a:latin typeface="Meiryo UI" pitchFamily="50" charset="-128"/>
                <a:ea typeface="Meiryo UI" pitchFamily="50" charset="-128"/>
                <a:cs typeface="Meiryo UI" pitchFamily="50" charset="-128"/>
              </a:rPr>
              <a:t>会議資料（</a:t>
            </a:r>
            <a:r>
              <a:rPr lang="en-US" altLang="ja-JP" sz="1100" dirty="0" smtClean="0">
                <a:latin typeface="Meiryo UI" pitchFamily="50" charset="-128"/>
                <a:ea typeface="Meiryo UI" pitchFamily="50" charset="-128"/>
                <a:cs typeface="Meiryo UI" pitchFamily="50" charset="-128"/>
              </a:rPr>
              <a:t>2018</a:t>
            </a:r>
            <a:r>
              <a:rPr lang="ja-JP" altLang="en-US" sz="1100" dirty="0" smtClean="0">
                <a:latin typeface="Meiryo UI" pitchFamily="50" charset="-128"/>
                <a:ea typeface="Meiryo UI" pitchFamily="50" charset="-128"/>
                <a:cs typeface="Meiryo UI" pitchFamily="50" charset="-128"/>
              </a:rPr>
              <a:t>年６月</a:t>
            </a:r>
            <a:r>
              <a:rPr lang="en-US" altLang="ja-JP" sz="1100" dirty="0" smtClean="0">
                <a:latin typeface="Meiryo UI" pitchFamily="50" charset="-128"/>
                <a:ea typeface="Meiryo UI" pitchFamily="50" charset="-128"/>
                <a:cs typeface="Meiryo UI" pitchFamily="50" charset="-128"/>
              </a:rPr>
              <a:t>28</a:t>
            </a:r>
            <a:r>
              <a:rPr lang="ja-JP" altLang="en-US" sz="1100" dirty="0" smtClean="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58566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73719" y="291322"/>
            <a:ext cx="5271241" cy="442035"/>
          </a:xfrm>
          <a:prstGeom prst="rect">
            <a:avLst/>
          </a:prstGeom>
          <a:noFill/>
        </p:spPr>
        <p:txBody>
          <a:bodyPr wrap="none" lIns="36000" tIns="36000" rIns="36000" bIns="36000" rtlCol="0">
            <a:spAutoFit/>
          </a:bodyPr>
          <a:lstStyle/>
          <a:p>
            <a:pPr algn="ctr"/>
            <a:r>
              <a:rPr lang="ja-JP" altLang="en-US" sz="2400" b="1" dirty="0">
                <a:latin typeface="Meiryo UI" panose="020B0604030504040204" pitchFamily="50" charset="-128"/>
                <a:ea typeface="Meiryo UI" panose="020B0604030504040204" pitchFamily="50" charset="-128"/>
              </a:rPr>
              <a:t>第１章　水道事業における大阪府の役割</a:t>
            </a:r>
          </a:p>
        </p:txBody>
      </p:sp>
      <p:sp>
        <p:nvSpPr>
          <p:cNvPr id="7" name="テキスト ボックス 6"/>
          <p:cNvSpPr txBox="1"/>
          <p:nvPr/>
        </p:nvSpPr>
        <p:spPr>
          <a:xfrm>
            <a:off x="745314" y="1416176"/>
            <a:ext cx="7728046" cy="4012164"/>
          </a:xfrm>
          <a:prstGeom prst="rect">
            <a:avLst/>
          </a:prstGeom>
          <a:noFill/>
          <a:ln>
            <a:noFill/>
            <a:prstDash val="sysDash"/>
          </a:ln>
        </p:spPr>
        <p:txBody>
          <a:bodyPr wrap="square" lIns="72000" tIns="36000" rIns="72000" bIns="36000" rtlCol="0">
            <a:noAutofit/>
          </a:bodyPr>
          <a:lstStyle/>
          <a:p>
            <a:r>
              <a:rPr lang="ja-JP" altLang="en-US" sz="1600" b="1" dirty="0">
                <a:latin typeface="Meiryo UI" panose="020B0604030504040204" pitchFamily="50" charset="-128"/>
                <a:ea typeface="Meiryo UI" panose="020B0604030504040204" pitchFamily="50" charset="-128"/>
              </a:rPr>
              <a:t>１．大阪府の指導監督</a:t>
            </a:r>
            <a:endParaRPr lang="en-US" altLang="ja-JP" sz="16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大阪府は、広域自治体として、</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水道法</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及び</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地方自治法</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に基づき、各水道事業体の運営に助言・指導等を行っている。</a:t>
            </a:r>
            <a:endParaRPr lang="en-US" altLang="ja-JP" sz="16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①水道法に基づくもの（厚生労働省所管）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・公衆衛生向上と生活環境の改善を目的に水道事業の認可、立入検査などを行う</a:t>
            </a:r>
            <a:endParaRPr lang="en-US" altLang="ja-JP" sz="15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②</a:t>
            </a:r>
            <a:r>
              <a:rPr lang="ja-JP" altLang="en-US" sz="1500" dirty="0" smtClean="0">
                <a:latin typeface="Meiryo UI" panose="020B0604030504040204" pitchFamily="50" charset="-128"/>
                <a:ea typeface="Meiryo UI" panose="020B0604030504040204" pitchFamily="50" charset="-128"/>
              </a:rPr>
              <a:t>地方自治法</a:t>
            </a:r>
            <a:r>
              <a:rPr lang="ja-JP" altLang="en-US" sz="1500" dirty="0">
                <a:latin typeface="Meiryo UI" panose="020B0604030504040204" pitchFamily="50" charset="-128"/>
                <a:ea typeface="Meiryo UI" panose="020B0604030504040204" pitchFamily="50" charset="-128"/>
              </a:rPr>
              <a:t>に基づく</a:t>
            </a:r>
            <a:r>
              <a:rPr lang="ja-JP" altLang="en-US" sz="1500" dirty="0" smtClean="0">
                <a:latin typeface="Meiryo UI" panose="020B0604030504040204" pitchFamily="50" charset="-128"/>
                <a:ea typeface="Meiryo UI" panose="020B0604030504040204" pitchFamily="50" charset="-128"/>
              </a:rPr>
              <a:t>もの</a:t>
            </a:r>
            <a:endParaRPr lang="en-US" altLang="ja-JP" sz="1500" strike="dblStrike" dirty="0">
              <a:solidFill>
                <a:srgbClr val="FF0000"/>
              </a:solidFill>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・市町村</a:t>
            </a:r>
            <a:r>
              <a:rPr lang="ja-JP" altLang="en-US" sz="1500" dirty="0">
                <a:latin typeface="Meiryo UI" panose="020B0604030504040204" pitchFamily="50" charset="-128"/>
                <a:ea typeface="Meiryo UI" panose="020B0604030504040204" pitchFamily="50" charset="-128"/>
              </a:rPr>
              <a:t>等（公営企業含む）に</a:t>
            </a:r>
            <a:r>
              <a:rPr lang="ja-JP" altLang="en-US" sz="1500" dirty="0" smtClean="0">
                <a:latin typeface="Meiryo UI" panose="020B0604030504040204" pitchFamily="50" charset="-128"/>
                <a:ea typeface="Meiryo UI" panose="020B0604030504040204" pitchFamily="50" charset="-128"/>
              </a:rPr>
              <a:t>助言</a:t>
            </a:r>
            <a:r>
              <a:rPr lang="ja-JP" altLang="en-US" sz="1500" dirty="0">
                <a:latin typeface="Meiryo UI" panose="020B0604030504040204" pitchFamily="50" charset="-128"/>
                <a:ea typeface="Meiryo UI" panose="020B0604030504040204" pitchFamily="50" charset="-128"/>
              </a:rPr>
              <a:t>等を行う</a:t>
            </a:r>
            <a:endParaRPr lang="en-US" altLang="ja-JP" sz="15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２．大阪府主導による府域一水道に向けたあり方検討</a:t>
            </a:r>
            <a:endParaRPr lang="en-US" altLang="ja-JP" sz="16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今年</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月からは、改正水道法を先取る形で、府内全水道事業体とともに、「府域一水道に向けた水道のあり方協議会」を設置し、持続可能な府域水道事業の構築に向け、検討を進めている。</a:t>
            </a:r>
            <a:endParaRPr lang="en-US" altLang="ja-JP" sz="16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931699" y="786488"/>
            <a:ext cx="7605216" cy="0"/>
          </a:xfrm>
          <a:prstGeom prst="line">
            <a:avLst/>
          </a:prstGeom>
          <a:ln w="25400"/>
        </p:spPr>
        <p:style>
          <a:lnRef idx="3">
            <a:schemeClr val="accent2"/>
          </a:lnRef>
          <a:fillRef idx="0">
            <a:schemeClr val="accent2"/>
          </a:fillRef>
          <a:effectRef idx="2">
            <a:schemeClr val="accent2"/>
          </a:effectRef>
          <a:fontRef idx="minor">
            <a:schemeClr val="tx1"/>
          </a:fontRef>
        </p:style>
      </p:cxnSp>
      <p:sp>
        <p:nvSpPr>
          <p:cNvPr id="6" name="大かっこ 5"/>
          <p:cNvSpPr/>
          <p:nvPr/>
        </p:nvSpPr>
        <p:spPr>
          <a:xfrm>
            <a:off x="977328" y="2443732"/>
            <a:ext cx="6224919" cy="1060671"/>
          </a:xfrm>
          <a:prstGeom prst="bracketPair">
            <a:avLst>
              <a:gd name="adj" fmla="val 1069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 name="スライド番号プレースホルダー 1"/>
          <p:cNvSpPr>
            <a:spLocks noGrp="1"/>
          </p:cNvSpPr>
          <p:nvPr>
            <p:ph type="sldNum" sz="quarter" idx="12"/>
          </p:nvPr>
        </p:nvSpPr>
        <p:spPr/>
        <p:txBody>
          <a:bodyPr/>
          <a:lstStyle/>
          <a:p>
            <a:fld id="{0852C555-0D64-4388-834A-3E059AADB174}" type="slidenum">
              <a:rPr lang="ja-JP" altLang="en-US" smtClean="0"/>
              <a:pPr/>
              <a:t>5</a:t>
            </a:fld>
            <a:endParaRPr lang="ja-JP" altLang="en-US"/>
          </a:p>
        </p:txBody>
      </p:sp>
    </p:spTree>
    <p:extLst>
      <p:ext uri="{BB962C8B-B14F-4D97-AF65-F5344CB8AC3E}">
        <p14:creationId xmlns:p14="http://schemas.microsoft.com/office/powerpoint/2010/main" val="1061127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73094" y="621521"/>
            <a:ext cx="3953015" cy="307777"/>
          </a:xfrm>
          <a:prstGeom prst="rect">
            <a:avLst/>
          </a:prstGeom>
          <a:noFill/>
          <a:ln>
            <a:solidFill>
              <a:schemeClr val="bg1">
                <a:lumMod val="65000"/>
              </a:schemeClr>
            </a:solidFill>
          </a:ln>
        </p:spPr>
        <p:txBody>
          <a:bodyPr wrap="square" rtlCol="0">
            <a:spAutoFit/>
          </a:bodyPr>
          <a:lstStyle/>
          <a:p>
            <a:pPr algn="ctr"/>
            <a:r>
              <a:rPr lang="ja-JP" altLang="en-US" sz="1400" b="1" u="sng" dirty="0">
                <a:latin typeface="Meiryo UI" panose="020B0604030504040204" pitchFamily="50" charset="-128"/>
                <a:ea typeface="Meiryo UI" panose="020B0604030504040204" pitchFamily="50" charset="-128"/>
              </a:rPr>
              <a:t>水道事業体としてのアプローチ</a:t>
            </a:r>
            <a:endParaRPr kumimoji="1" lang="en-US" altLang="ja-JP" sz="400"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634986" y="619446"/>
            <a:ext cx="3255393" cy="316332"/>
          </a:xfrm>
          <a:prstGeom prst="rect">
            <a:avLst/>
          </a:prstGeom>
          <a:noFill/>
          <a:ln>
            <a:solidFill>
              <a:schemeClr val="bg1">
                <a:lumMod val="65000"/>
              </a:schemeClr>
            </a:solidFill>
          </a:ln>
        </p:spPr>
        <p:txBody>
          <a:bodyPr wrap="square" rtlCol="0">
            <a:spAutoFit/>
          </a:bodyPr>
          <a:lstStyle/>
          <a:p>
            <a:pPr algn="ctr"/>
            <a:r>
              <a:rPr lang="ja-JP" altLang="en-US" sz="1400" b="1" u="sng" dirty="0">
                <a:latin typeface="Meiryo UI" panose="020B0604030504040204" pitchFamily="50" charset="-128"/>
                <a:ea typeface="Meiryo UI" panose="020B0604030504040204" pitchFamily="50" charset="-128"/>
              </a:rPr>
              <a:t>公営企業としてのアプローチ</a:t>
            </a:r>
            <a:endParaRPr lang="en-US" altLang="ja-JP" sz="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53140" y="2263607"/>
            <a:ext cx="646331"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行政</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4865" y="5310609"/>
            <a:ext cx="1210588"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給水事業者</a:t>
            </a:r>
          </a:p>
        </p:txBody>
      </p:sp>
      <p:cxnSp>
        <p:nvCxnSpPr>
          <p:cNvPr id="31" name="直線矢印コネクタ 30"/>
          <p:cNvCxnSpPr/>
          <p:nvPr/>
        </p:nvCxnSpPr>
        <p:spPr>
          <a:xfrm>
            <a:off x="4923614" y="2810318"/>
            <a:ext cx="0" cy="14760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4278652" y="6045729"/>
            <a:ext cx="2765272" cy="759182"/>
          </a:xfrm>
          <a:prstGeom prst="rect">
            <a:avLst/>
          </a:prstGeom>
        </p:spPr>
        <p:txBody>
          <a:bodyPr wrap="square">
            <a:spAutoFit/>
          </a:bodyPr>
          <a:lstStyle/>
          <a:p>
            <a:pPr>
              <a:lnSpc>
                <a:spcPts val="1300"/>
              </a:lnSpc>
            </a:pPr>
            <a:r>
              <a:rPr lang="ja-JP" altLang="en-US" sz="1100" dirty="0">
                <a:latin typeface="Meiryo UI" panose="020B0604030504040204" pitchFamily="50" charset="-128"/>
                <a:ea typeface="Meiryo UI" panose="020B0604030504040204" pitchFamily="50" charset="-128"/>
              </a:rPr>
              <a:t>知事認可事業体*</a:t>
            </a:r>
            <a:r>
              <a:rPr lang="en-US" altLang="ja-JP" sz="1100" baseline="30000" dirty="0">
                <a:latin typeface="Meiryo UI" panose="020B0604030504040204" pitchFamily="50" charset="-128"/>
                <a:ea typeface="Meiryo UI" panose="020B0604030504040204" pitchFamily="50" charset="-128"/>
              </a:rPr>
              <a:t>1</a:t>
            </a:r>
          </a:p>
          <a:p>
            <a:pPr>
              <a:lnSpc>
                <a:spcPts val="1300"/>
              </a:lnSpc>
            </a:pPr>
            <a:r>
              <a:rPr lang="ja-JP" altLang="en-US" sz="1050" dirty="0">
                <a:latin typeface="Meiryo UI" panose="020B0604030504040204" pitchFamily="50" charset="-128"/>
                <a:ea typeface="Meiryo UI" panose="020B0604030504040204" pitchFamily="50" charset="-128"/>
              </a:rPr>
              <a:t>・ 給水人口が５万人以下の水道事業者等</a:t>
            </a:r>
            <a:endParaRPr lang="en-US" altLang="ja-JP" sz="1050" dirty="0">
              <a:latin typeface="Meiryo UI" panose="020B0604030504040204" pitchFamily="50" charset="-128"/>
              <a:ea typeface="Meiryo UI" panose="020B0604030504040204" pitchFamily="50" charset="-128"/>
            </a:endParaRPr>
          </a:p>
          <a:p>
            <a:pPr>
              <a:lnSpc>
                <a:spcPts val="1300"/>
              </a:lnSpc>
            </a:pPr>
            <a:r>
              <a:rPr lang="ja-JP" altLang="en-US" sz="1050" dirty="0">
                <a:latin typeface="Meiryo UI" panose="020B0604030504040204" pitchFamily="50" charset="-128"/>
                <a:ea typeface="Meiryo UI" panose="020B0604030504040204" pitchFamily="50" charset="-128"/>
              </a:rPr>
              <a:t>・ 淀川、大和川水系の河川から取水していない</a:t>
            </a:r>
            <a:endParaRPr lang="en-US" altLang="ja-JP" sz="1050" dirty="0">
              <a:latin typeface="Meiryo UI" panose="020B0604030504040204" pitchFamily="50" charset="-128"/>
              <a:ea typeface="Meiryo UI" panose="020B0604030504040204" pitchFamily="50" charset="-128"/>
            </a:endParaRPr>
          </a:p>
          <a:p>
            <a:pPr>
              <a:lnSpc>
                <a:spcPts val="1300"/>
              </a:lnSpc>
            </a:pPr>
            <a:r>
              <a:rPr lang="ja-JP" altLang="en-US" sz="1050" dirty="0">
                <a:latin typeface="Meiryo UI" panose="020B0604030504040204" pitchFamily="50" charset="-128"/>
                <a:ea typeface="Meiryo UI" panose="020B0604030504040204" pitchFamily="50" charset="-128"/>
              </a:rPr>
              <a:t>　水道事業者等</a:t>
            </a:r>
            <a:endParaRPr lang="en-US" altLang="ja-JP"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13209" y="75037"/>
            <a:ext cx="2662908"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水道事業者への指導監督</a:t>
            </a:r>
          </a:p>
        </p:txBody>
      </p:sp>
      <p:sp>
        <p:nvSpPr>
          <p:cNvPr id="62" name="テキスト ボックス 61"/>
          <p:cNvSpPr txBox="1"/>
          <p:nvPr/>
        </p:nvSpPr>
        <p:spPr>
          <a:xfrm>
            <a:off x="4884977" y="2863991"/>
            <a:ext cx="1619996"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水道事業認可</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立入検査、報告徴収</a:t>
            </a:r>
            <a:endParaRPr kumimoji="1" lang="ja-JP" altLang="en-US" sz="105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7319569" y="3054282"/>
            <a:ext cx="1109127" cy="507831"/>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市町村（公営企業含む）の助言等（地方自治法）</a:t>
            </a:r>
          </a:p>
        </p:txBody>
      </p:sp>
      <p:grpSp>
        <p:nvGrpSpPr>
          <p:cNvPr id="176" name="グループ化 175"/>
          <p:cNvGrpSpPr/>
          <p:nvPr/>
        </p:nvGrpSpPr>
        <p:grpSpPr>
          <a:xfrm>
            <a:off x="1039515" y="6197474"/>
            <a:ext cx="3042317" cy="507831"/>
            <a:chOff x="969755" y="6096999"/>
            <a:chExt cx="3042317" cy="507831"/>
          </a:xfrm>
        </p:grpSpPr>
        <p:sp>
          <p:nvSpPr>
            <p:cNvPr id="68" name="テキスト ボックス 67"/>
            <p:cNvSpPr txBox="1"/>
            <p:nvPr/>
          </p:nvSpPr>
          <p:spPr>
            <a:xfrm>
              <a:off x="2981021" y="6096999"/>
              <a:ext cx="1031051" cy="507831"/>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水道事業関係</a:t>
              </a:r>
              <a:endParaRPr lang="en-US" altLang="ja-JP" sz="11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公営企業関係</a:t>
              </a:r>
              <a:endParaRPr lang="en-US" altLang="ja-JP" sz="1100" dirty="0">
                <a:latin typeface="Meiryo UI" panose="020B0604030504040204" pitchFamily="50" charset="-128"/>
                <a:ea typeface="Meiryo UI" panose="020B0604030504040204" pitchFamily="50" charset="-128"/>
              </a:endParaRPr>
            </a:p>
          </p:txBody>
        </p:sp>
        <p:cxnSp>
          <p:nvCxnSpPr>
            <p:cNvPr id="69" name="直線矢印コネクタ 68"/>
            <p:cNvCxnSpPr/>
            <p:nvPr/>
          </p:nvCxnSpPr>
          <p:spPr>
            <a:xfrm flipV="1">
              <a:off x="2716074" y="6501986"/>
              <a:ext cx="288000" cy="0"/>
            </a:xfrm>
            <a:prstGeom prst="straightConnector1">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2716074" y="6218650"/>
              <a:ext cx="288000" cy="0"/>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969755" y="6144845"/>
              <a:ext cx="396000" cy="18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5" name="角丸四角形 74"/>
            <p:cNvSpPr/>
            <p:nvPr/>
          </p:nvSpPr>
          <p:spPr>
            <a:xfrm>
              <a:off x="969755" y="6411986"/>
              <a:ext cx="396000" cy="180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1376873" y="6112387"/>
              <a:ext cx="1031051" cy="492443"/>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一般行政部局</a:t>
              </a:r>
              <a:endParaRPr kumimoji="1" lang="en-US" altLang="ja-JP" sz="11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水道事業者等</a:t>
              </a:r>
              <a:endParaRPr lang="en-US" altLang="ja-JP" sz="1100" dirty="0">
                <a:latin typeface="Meiryo UI" panose="020B0604030504040204" pitchFamily="50" charset="-128"/>
                <a:ea typeface="Meiryo UI" panose="020B0604030504040204" pitchFamily="50" charset="-128"/>
              </a:endParaRPr>
            </a:p>
          </p:txBody>
        </p:sp>
      </p:grpSp>
      <p:cxnSp>
        <p:nvCxnSpPr>
          <p:cNvPr id="78" name="直線コネクタ 77"/>
          <p:cNvCxnSpPr/>
          <p:nvPr/>
        </p:nvCxnSpPr>
        <p:spPr>
          <a:xfrm>
            <a:off x="92076" y="3966505"/>
            <a:ext cx="88560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63053" y="5908901"/>
            <a:ext cx="748923"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＜凡例＞</a:t>
            </a:r>
          </a:p>
        </p:txBody>
      </p:sp>
      <p:sp>
        <p:nvSpPr>
          <p:cNvPr id="93" name="テキスト ボックス 92"/>
          <p:cNvSpPr txBox="1"/>
          <p:nvPr/>
        </p:nvSpPr>
        <p:spPr>
          <a:xfrm>
            <a:off x="4090094" y="1773938"/>
            <a:ext cx="127470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公営企業の助言等</a:t>
            </a:r>
          </a:p>
        </p:txBody>
      </p:sp>
      <p:cxnSp>
        <p:nvCxnSpPr>
          <p:cNvPr id="52" name="直線コネクタ 51"/>
          <p:cNvCxnSpPr/>
          <p:nvPr/>
        </p:nvCxnSpPr>
        <p:spPr>
          <a:xfrm>
            <a:off x="380570" y="507708"/>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462283" y="2291811"/>
            <a:ext cx="5765406" cy="51850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latin typeface="Meiryo UI" panose="020B0604030504040204" pitchFamily="50" charset="-128"/>
                <a:ea typeface="Meiryo UI" panose="020B0604030504040204" pitchFamily="50" charset="-128"/>
              </a:rPr>
              <a:t>大阪府</a:t>
            </a:r>
            <a:endParaRPr kumimoji="1" lang="en-US" altLang="ja-JP" dirty="0">
              <a:latin typeface="Meiryo UI" panose="020B0604030504040204" pitchFamily="50" charset="-128"/>
              <a:ea typeface="Meiryo UI" panose="020B0604030504040204" pitchFamily="50" charset="-128"/>
            </a:endParaRPr>
          </a:p>
          <a:p>
            <a:pPr algn="ctr"/>
            <a:endParaRPr kumimoji="1" lang="ja-JP" altLang="en-US" dirty="0">
              <a:latin typeface="Meiryo UI" panose="020B0604030504040204" pitchFamily="50" charset="-128"/>
              <a:ea typeface="Meiryo UI" panose="020B0604030504040204" pitchFamily="50" charset="-128"/>
            </a:endParaRPr>
          </a:p>
        </p:txBody>
      </p:sp>
      <p:sp>
        <p:nvSpPr>
          <p:cNvPr id="66" name="角丸四角形 65"/>
          <p:cNvSpPr/>
          <p:nvPr/>
        </p:nvSpPr>
        <p:spPr>
          <a:xfrm>
            <a:off x="3790186" y="2407065"/>
            <a:ext cx="1944000" cy="288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環境衛生課</a:t>
            </a:r>
          </a:p>
        </p:txBody>
      </p:sp>
      <p:sp>
        <p:nvSpPr>
          <p:cNvPr id="67" name="角丸四角形 66"/>
          <p:cNvSpPr/>
          <p:nvPr/>
        </p:nvSpPr>
        <p:spPr>
          <a:xfrm>
            <a:off x="6048285" y="2407065"/>
            <a:ext cx="1944000" cy="288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市町村</a:t>
            </a:r>
            <a:r>
              <a:rPr kumimoji="1" lang="ja-JP" altLang="en-US" sz="1400" dirty="0">
                <a:latin typeface="Meiryo UI" panose="020B0604030504040204" pitchFamily="50" charset="-128"/>
                <a:ea typeface="Meiryo UI" panose="020B0604030504040204" pitchFamily="50" charset="-128"/>
              </a:rPr>
              <a:t>課</a:t>
            </a:r>
          </a:p>
        </p:txBody>
      </p:sp>
      <p:sp>
        <p:nvSpPr>
          <p:cNvPr id="6" name="正方形/長方形 5"/>
          <p:cNvSpPr/>
          <p:nvPr/>
        </p:nvSpPr>
        <p:spPr>
          <a:xfrm>
            <a:off x="5604229" y="1109006"/>
            <a:ext cx="3286150" cy="327734"/>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lIns="72000" tIns="0" rIns="72000" bIns="0" rtlCol="0" anchor="ctr"/>
          <a:lstStyle/>
          <a:p>
            <a:pPr algn="ctr"/>
            <a:r>
              <a:rPr kumimoji="1" lang="ja-JP" altLang="en-US" dirty="0">
                <a:latin typeface="Meiryo UI" panose="020B0604030504040204" pitchFamily="50" charset="-128"/>
                <a:ea typeface="Meiryo UI" panose="020B0604030504040204" pitchFamily="50" charset="-128"/>
              </a:rPr>
              <a:t>総務省</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地方公営企業法</a:t>
            </a:r>
            <a:r>
              <a:rPr lang="en-US" altLang="ja-JP"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p:txBody>
      </p:sp>
      <p:sp>
        <p:nvSpPr>
          <p:cNvPr id="7" name="正方形/長方形 6"/>
          <p:cNvSpPr/>
          <p:nvPr/>
        </p:nvSpPr>
        <p:spPr>
          <a:xfrm>
            <a:off x="1473095" y="1109006"/>
            <a:ext cx="3953015" cy="33251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rPr>
              <a:t>厚生労働</a:t>
            </a:r>
            <a:r>
              <a:rPr kumimoji="1" lang="ja-JP" altLang="en-US" dirty="0">
                <a:latin typeface="Meiryo UI" panose="020B0604030504040204" pitchFamily="50" charset="-128"/>
                <a:ea typeface="Meiryo UI" panose="020B0604030504040204" pitchFamily="50" charset="-128"/>
              </a:rPr>
              <a:t>省</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水道法</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72" name="正方形/長方形 71"/>
          <p:cNvSpPr/>
          <p:nvPr/>
        </p:nvSpPr>
        <p:spPr>
          <a:xfrm>
            <a:off x="950086" y="994641"/>
            <a:ext cx="8002416" cy="574658"/>
          </a:xfrm>
          <a:prstGeom prst="rect">
            <a:avLst/>
          </a:prstGeom>
          <a:noFill/>
        </p:spPr>
        <p:style>
          <a:lnRef idx="2">
            <a:schemeClr val="dk1"/>
          </a:lnRef>
          <a:fillRef idx="1">
            <a:schemeClr val="lt1"/>
          </a:fillRef>
          <a:effectRef idx="0">
            <a:schemeClr val="dk1"/>
          </a:effectRef>
          <a:fontRef idx="minor">
            <a:schemeClr val="dk1"/>
          </a:fontRef>
        </p:style>
        <p:txBody>
          <a:bodyPr rtlCol="0" anchor="t" anchorCtr="0"/>
          <a:lstStyle/>
          <a:p>
            <a:r>
              <a:rPr lang="ja-JP" altLang="en-US" dirty="0">
                <a:latin typeface="Meiryo UI" panose="020B0604030504040204" pitchFamily="50" charset="-128"/>
                <a:ea typeface="Meiryo UI" panose="020B0604030504040204" pitchFamily="50" charset="-128"/>
              </a:rPr>
              <a:t>国</a:t>
            </a:r>
            <a:endParaRPr kumimoji="1" lang="en-US" altLang="ja-JP" dirty="0">
              <a:latin typeface="Meiryo UI" panose="020B0604030504040204" pitchFamily="50" charset="-128"/>
              <a:ea typeface="Meiryo UI" panose="020B0604030504040204" pitchFamily="50" charset="-128"/>
            </a:endParaRPr>
          </a:p>
          <a:p>
            <a:pPr algn="ctr"/>
            <a:endParaRPr kumimoji="1" lang="ja-JP" altLang="en-US" dirty="0">
              <a:latin typeface="Meiryo UI" panose="020B0604030504040204" pitchFamily="50" charset="-128"/>
              <a:ea typeface="Meiryo UI" panose="020B0604030504040204" pitchFamily="50" charset="-128"/>
            </a:endParaRPr>
          </a:p>
        </p:txBody>
      </p:sp>
      <p:sp>
        <p:nvSpPr>
          <p:cNvPr id="22" name="角丸四角形 21"/>
          <p:cNvSpPr/>
          <p:nvPr/>
        </p:nvSpPr>
        <p:spPr>
          <a:xfrm>
            <a:off x="1376603" y="5221754"/>
            <a:ext cx="861218" cy="504000"/>
          </a:xfrm>
          <a:prstGeom prst="roundRect">
            <a:avLst>
              <a:gd name="adj" fmla="val 11556"/>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大阪市</a:t>
            </a:r>
            <a:endParaRPr kumimoji="1" lang="ja-JP" altLang="en-US" sz="1600" dirty="0">
              <a:latin typeface="Meiryo UI" panose="020B0604030504040204" pitchFamily="50" charset="-128"/>
              <a:ea typeface="Meiryo UI" panose="020B0604030504040204" pitchFamily="50" charset="-128"/>
            </a:endParaRPr>
          </a:p>
        </p:txBody>
      </p:sp>
      <p:sp>
        <p:nvSpPr>
          <p:cNvPr id="35" name="角丸四角形 34"/>
          <p:cNvSpPr/>
          <p:nvPr/>
        </p:nvSpPr>
        <p:spPr>
          <a:xfrm>
            <a:off x="1299001" y="4224181"/>
            <a:ext cx="3395697" cy="1613191"/>
          </a:xfrm>
          <a:prstGeom prst="roundRect">
            <a:avLst>
              <a:gd name="adj" fmla="val 6000"/>
            </a:avLst>
          </a:prstGeom>
          <a:noFill/>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1200" dirty="0">
              <a:latin typeface="Meiryo UI" panose="020B0604030504040204" pitchFamily="50" charset="-128"/>
              <a:ea typeface="Meiryo UI" panose="020B0604030504040204" pitchFamily="50" charset="-128"/>
            </a:endParaRPr>
          </a:p>
        </p:txBody>
      </p:sp>
      <p:sp>
        <p:nvSpPr>
          <p:cNvPr id="11" name="角丸四角形 10"/>
          <p:cNvSpPr/>
          <p:nvPr/>
        </p:nvSpPr>
        <p:spPr>
          <a:xfrm>
            <a:off x="2357120" y="4606136"/>
            <a:ext cx="2219876" cy="504000"/>
          </a:xfrm>
          <a:prstGeom prst="roundRect">
            <a:avLst>
              <a:gd name="adj" fmla="val 9115"/>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rPr>
              <a:t>大阪広域</a:t>
            </a:r>
            <a:r>
              <a:rPr lang="ja-JP" altLang="en-US" sz="1400" dirty="0">
                <a:latin typeface="Meiryo UI" panose="020B0604030504040204" pitchFamily="50" charset="-128"/>
                <a:ea typeface="Meiryo UI" panose="020B0604030504040204" pitchFamily="50" charset="-128"/>
              </a:rPr>
              <a:t>水道</a:t>
            </a:r>
            <a:r>
              <a:rPr kumimoji="1" lang="ja-JP" altLang="en-US" sz="1400" dirty="0">
                <a:latin typeface="Meiryo UI" panose="020B0604030504040204" pitchFamily="50" charset="-128"/>
                <a:ea typeface="Meiryo UI" panose="020B0604030504040204" pitchFamily="50" charset="-128"/>
              </a:rPr>
              <a:t>企業団</a:t>
            </a:r>
          </a:p>
        </p:txBody>
      </p:sp>
      <p:sp>
        <p:nvSpPr>
          <p:cNvPr id="98" name="角丸四角形 97"/>
          <p:cNvSpPr/>
          <p:nvPr/>
        </p:nvSpPr>
        <p:spPr>
          <a:xfrm>
            <a:off x="2357120" y="5221754"/>
            <a:ext cx="2226075" cy="504000"/>
          </a:xfrm>
          <a:prstGeom prst="roundRect">
            <a:avLst>
              <a:gd name="adj" fmla="val 44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lIns="0" rIns="0" rtlCol="0" anchor="ctr">
            <a:noAutofit/>
          </a:bodyPr>
          <a:lstStyle/>
          <a:p>
            <a:pPr algn="ctr"/>
            <a:r>
              <a:rPr lang="ja-JP" altLang="en-US" sz="1400" dirty="0">
                <a:latin typeface="Meiryo UI" panose="020B0604030504040204" pitchFamily="50" charset="-128"/>
                <a:ea typeface="Meiryo UI" panose="020B0604030504040204" pitchFamily="50" charset="-128"/>
              </a:rPr>
              <a:t>豊中市</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他８事業体</a:t>
            </a:r>
          </a:p>
        </p:txBody>
      </p:sp>
      <p:sp>
        <p:nvSpPr>
          <p:cNvPr id="21" name="角丸四角形 20"/>
          <p:cNvSpPr/>
          <p:nvPr/>
        </p:nvSpPr>
        <p:spPr>
          <a:xfrm>
            <a:off x="4798142" y="4223121"/>
            <a:ext cx="4137113" cy="1616109"/>
          </a:xfrm>
          <a:prstGeom prst="roundRect">
            <a:avLst>
              <a:gd name="adj" fmla="val 4395"/>
            </a:avLst>
          </a:prstGeom>
          <a:noFill/>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1200" dirty="0">
              <a:latin typeface="Meiryo UI" panose="020B0604030504040204" pitchFamily="50" charset="-128"/>
              <a:ea typeface="Meiryo UI" panose="020B0604030504040204" pitchFamily="50" charset="-128"/>
            </a:endParaRPr>
          </a:p>
        </p:txBody>
      </p:sp>
      <p:sp>
        <p:nvSpPr>
          <p:cNvPr id="61" name="角丸四角形 60"/>
          <p:cNvSpPr/>
          <p:nvPr/>
        </p:nvSpPr>
        <p:spPr>
          <a:xfrm>
            <a:off x="8003772" y="5221754"/>
            <a:ext cx="828041" cy="504000"/>
          </a:xfrm>
          <a:prstGeom prst="roundRect">
            <a:avLst>
              <a:gd name="adj" fmla="val 9001"/>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rPr>
              <a:t>堺市</a:t>
            </a:r>
            <a:endParaRPr kumimoji="1" lang="ja-JP" altLang="en-US" dirty="0">
              <a:latin typeface="Meiryo UI" panose="020B0604030504040204" pitchFamily="50" charset="-128"/>
              <a:ea typeface="Meiryo UI" panose="020B0604030504040204" pitchFamily="50" charset="-128"/>
            </a:endParaRPr>
          </a:p>
        </p:txBody>
      </p:sp>
      <p:sp>
        <p:nvSpPr>
          <p:cNvPr id="99" name="角丸四角形 98"/>
          <p:cNvSpPr/>
          <p:nvPr/>
        </p:nvSpPr>
        <p:spPr>
          <a:xfrm>
            <a:off x="4942818" y="5221754"/>
            <a:ext cx="2957509" cy="504000"/>
          </a:xfrm>
          <a:prstGeom prst="roundRect">
            <a:avLst>
              <a:gd name="adj" fmla="val 9001"/>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岸和田市</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他</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事業体</a:t>
            </a:r>
            <a:endParaRPr lang="en-US" altLang="ja-JP" sz="1400" dirty="0">
              <a:latin typeface="Meiryo UI" panose="020B0604030504040204" pitchFamily="50" charset="-128"/>
              <a:ea typeface="Meiryo UI" panose="020B0604030504040204" pitchFamily="50" charset="-128"/>
            </a:endParaRPr>
          </a:p>
        </p:txBody>
      </p:sp>
      <p:cxnSp>
        <p:nvCxnSpPr>
          <p:cNvPr id="65" name="直線矢印コネクタ 64"/>
          <p:cNvCxnSpPr/>
          <p:nvPr/>
        </p:nvCxnSpPr>
        <p:spPr>
          <a:xfrm>
            <a:off x="6250509" y="1436739"/>
            <a:ext cx="0" cy="576000"/>
          </a:xfrm>
          <a:prstGeom prst="straightConnector1">
            <a:avLst/>
          </a:prstGeom>
          <a:ln w="317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H="1" flipV="1">
            <a:off x="1887650" y="2030005"/>
            <a:ext cx="4356000" cy="0"/>
          </a:xfrm>
          <a:prstGeom prst="straightConnector1">
            <a:avLst/>
          </a:prstGeom>
          <a:ln w="317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H="1">
            <a:off x="1898783" y="2041330"/>
            <a:ext cx="5114" cy="2172189"/>
          </a:xfrm>
          <a:prstGeom prst="straightConnector1">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8423462" y="1444481"/>
            <a:ext cx="0" cy="2846061"/>
          </a:xfrm>
          <a:prstGeom prst="straightConnector1">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flipH="1">
            <a:off x="1575703" y="1436738"/>
            <a:ext cx="0" cy="28080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a:off x="6409387" y="2772407"/>
            <a:ext cx="0" cy="720000"/>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p:nvPr/>
        </p:nvCxnSpPr>
        <p:spPr>
          <a:xfrm flipH="1">
            <a:off x="4404575" y="3494580"/>
            <a:ext cx="2021113" cy="8474"/>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flipH="1">
            <a:off x="4411822" y="3530145"/>
            <a:ext cx="12716" cy="1076086"/>
          </a:xfrm>
          <a:prstGeom prst="straightConnector1">
            <a:avLst/>
          </a:prstGeom>
          <a:ln w="317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027206" y="3507371"/>
            <a:ext cx="2418238"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一部事務</a:t>
            </a:r>
            <a:r>
              <a:rPr lang="ja-JP" altLang="en-US" sz="1050" dirty="0" smtClean="0">
                <a:latin typeface="Meiryo UI" panose="020B0604030504040204" pitchFamily="50" charset="-128"/>
                <a:ea typeface="Meiryo UI" panose="020B0604030504040204" pitchFamily="50" charset="-128"/>
              </a:rPr>
              <a:t>組合</a:t>
            </a:r>
            <a:r>
              <a:rPr lang="ja-JP" altLang="en-US" sz="1050" dirty="0">
                <a:latin typeface="Meiryo UI" panose="020B0604030504040204" pitchFamily="50" charset="-128"/>
                <a:ea typeface="Meiryo UI" panose="020B0604030504040204" pitchFamily="50" charset="-128"/>
              </a:rPr>
              <a:t>設立</a:t>
            </a:r>
            <a:r>
              <a:rPr lang="ja-JP" altLang="en-US" sz="1050" dirty="0" smtClean="0">
                <a:latin typeface="Meiryo UI" panose="020B0604030504040204" pitchFamily="50" charset="-128"/>
                <a:ea typeface="Meiryo UI" panose="020B0604030504040204" pitchFamily="50" charset="-128"/>
              </a:rPr>
              <a:t>の許可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（地方自治法）</a:t>
            </a:r>
            <a:endParaRPr kumimoji="1" lang="ja-JP" altLang="en-US" sz="1050" dirty="0">
              <a:latin typeface="Meiryo UI" panose="020B0604030504040204" pitchFamily="50" charset="-128"/>
              <a:ea typeface="Meiryo UI" panose="020B0604030504040204" pitchFamily="50" charset="-128"/>
            </a:endParaRPr>
          </a:p>
        </p:txBody>
      </p:sp>
      <p:sp>
        <p:nvSpPr>
          <p:cNvPr id="169" name="テキスト ボックス 168"/>
          <p:cNvSpPr txBox="1"/>
          <p:nvPr/>
        </p:nvSpPr>
        <p:spPr>
          <a:xfrm>
            <a:off x="1633758" y="1581801"/>
            <a:ext cx="1619996"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水道事業認可</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立入検査、報告徴収</a:t>
            </a:r>
            <a:endParaRPr kumimoji="1" lang="ja-JP" altLang="en-US" sz="1050" dirty="0">
              <a:latin typeface="Meiryo UI" panose="020B0604030504040204" pitchFamily="50" charset="-128"/>
              <a:ea typeface="Meiryo UI" panose="020B0604030504040204" pitchFamily="50" charset="-128"/>
            </a:endParaRPr>
          </a:p>
        </p:txBody>
      </p:sp>
      <p:sp>
        <p:nvSpPr>
          <p:cNvPr id="172" name="テキスト ボックス 171"/>
          <p:cNvSpPr txBox="1"/>
          <p:nvPr/>
        </p:nvSpPr>
        <p:spPr>
          <a:xfrm>
            <a:off x="8411624" y="1865430"/>
            <a:ext cx="905223"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公営企業</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の助言等</a:t>
            </a:r>
            <a:endParaRPr lang="en-US" altLang="ja-JP" sz="1050" dirty="0">
              <a:latin typeface="Meiryo UI" panose="020B0604030504040204" pitchFamily="50" charset="-128"/>
              <a:ea typeface="Meiryo UI" panose="020B0604030504040204" pitchFamily="50" charset="-128"/>
            </a:endParaRPr>
          </a:p>
        </p:txBody>
      </p:sp>
      <p:sp>
        <p:nvSpPr>
          <p:cNvPr id="179" name="大かっこ 178"/>
          <p:cNvSpPr/>
          <p:nvPr/>
        </p:nvSpPr>
        <p:spPr>
          <a:xfrm>
            <a:off x="4222479" y="6006229"/>
            <a:ext cx="4391434" cy="792000"/>
          </a:xfrm>
          <a:prstGeom prst="bracketPair">
            <a:avLst>
              <a:gd name="adj" fmla="val 1161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 name="正方形/長方形 1"/>
          <p:cNvSpPr/>
          <p:nvPr/>
        </p:nvSpPr>
        <p:spPr>
          <a:xfrm>
            <a:off x="1730423" y="4240257"/>
            <a:ext cx="2898429" cy="307777"/>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■大臣認可事業体</a:t>
            </a:r>
            <a:r>
              <a:rPr lang="en-US" altLang="ja-JP" sz="1400" b="1" dirty="0">
                <a:latin typeface="Meiryo UI" panose="020B0604030504040204" pitchFamily="50" charset="-128"/>
                <a:ea typeface="Meiryo UI" panose="020B0604030504040204" pitchFamily="50" charset="-128"/>
              </a:rPr>
              <a:t>*</a:t>
            </a:r>
            <a:r>
              <a:rPr lang="en-US" altLang="ja-JP" sz="1400" b="1" baseline="30000"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11</a:t>
            </a:r>
            <a:r>
              <a:rPr lang="ja-JP" altLang="en-US" sz="1200" b="1" dirty="0">
                <a:latin typeface="Meiryo UI" panose="020B0604030504040204" pitchFamily="50" charset="-128"/>
                <a:ea typeface="Meiryo UI" panose="020B0604030504040204" pitchFamily="50" charset="-128"/>
              </a:rPr>
              <a:t>事業者）</a:t>
            </a:r>
            <a:endParaRPr lang="en-US" altLang="ja-JP" sz="12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4648171" y="4266126"/>
            <a:ext cx="3024832" cy="307777"/>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■知事認可事業体</a:t>
            </a:r>
            <a:r>
              <a:rPr lang="en-US" altLang="ja-JP" sz="1400" b="1" dirty="0">
                <a:latin typeface="Meiryo UI" panose="020B0604030504040204" pitchFamily="50" charset="-128"/>
                <a:ea typeface="Meiryo UI" panose="020B0604030504040204" pitchFamily="50" charset="-128"/>
              </a:rPr>
              <a:t>*</a:t>
            </a:r>
            <a:r>
              <a:rPr lang="en-US" altLang="ja-JP" sz="1400" b="1" baseline="30000" dirty="0">
                <a:latin typeface="Meiryo UI" panose="020B0604030504040204" pitchFamily="50" charset="-128"/>
                <a:ea typeface="Meiryo UI" panose="020B0604030504040204" pitchFamily="50" charset="-128"/>
              </a:rPr>
              <a:t>1</a:t>
            </a:r>
            <a:r>
              <a:rPr lang="ja-JP" altLang="en-US" sz="1400" b="1" baseline="30000"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(34</a:t>
            </a:r>
            <a:r>
              <a:rPr lang="ja-JP" altLang="en-US" sz="1200" b="1" dirty="0">
                <a:latin typeface="Meiryo UI" panose="020B0604030504040204" pitchFamily="50" charset="-128"/>
                <a:ea typeface="Meiryo UI" panose="020B0604030504040204" pitchFamily="50" charset="-128"/>
              </a:rPr>
              <a:t>事業者）</a:t>
            </a:r>
            <a:endParaRPr lang="en-US" altLang="ja-JP" sz="12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6898697" y="6039706"/>
            <a:ext cx="1915215" cy="425758"/>
          </a:xfrm>
          <a:prstGeom prst="rect">
            <a:avLst/>
          </a:prstGeom>
        </p:spPr>
        <p:txBody>
          <a:bodyPr wrap="square">
            <a:spAutoFit/>
          </a:bodyPr>
          <a:lstStyle/>
          <a:p>
            <a:pPr>
              <a:lnSpc>
                <a:spcPts val="1300"/>
              </a:lnSpc>
              <a:spcBef>
                <a:spcPts val="300"/>
              </a:spcBef>
            </a:pPr>
            <a:r>
              <a:rPr lang="ja-JP" altLang="en-US" sz="1100" dirty="0">
                <a:latin typeface="Meiryo UI" panose="020B0604030504040204" pitchFamily="50" charset="-128"/>
                <a:ea typeface="Meiryo UI" panose="020B0604030504040204" pitchFamily="50" charset="-128"/>
              </a:rPr>
              <a:t>大臣認可事業体</a:t>
            </a:r>
            <a:r>
              <a:rPr lang="en-US" altLang="ja-JP" sz="1100" dirty="0">
                <a:latin typeface="Meiryo UI" panose="020B0604030504040204" pitchFamily="50" charset="-128"/>
                <a:ea typeface="Meiryo UI" panose="020B0604030504040204" pitchFamily="50" charset="-128"/>
              </a:rPr>
              <a:t>*</a:t>
            </a:r>
            <a:r>
              <a:rPr lang="en-US" altLang="ja-JP" sz="1100" baseline="30000" dirty="0">
                <a:latin typeface="Meiryo UI" panose="020B0604030504040204" pitchFamily="50" charset="-128"/>
                <a:ea typeface="Meiryo UI" panose="020B0604030504040204" pitchFamily="50" charset="-128"/>
              </a:rPr>
              <a:t>2</a:t>
            </a:r>
          </a:p>
          <a:p>
            <a:pPr>
              <a:lnSpc>
                <a:spcPts val="1300"/>
              </a:lnSpc>
            </a:pPr>
            <a:r>
              <a:rPr lang="ja-JP" altLang="en-US" sz="1050" dirty="0">
                <a:latin typeface="Meiryo UI" panose="020B0604030504040204" pitchFamily="50" charset="-128"/>
                <a:ea typeface="Meiryo UI" panose="020B0604030504040204" pitchFamily="50" charset="-128"/>
              </a:rPr>
              <a:t>・ 左記以外の水道事業者等</a:t>
            </a:r>
          </a:p>
        </p:txBody>
      </p:sp>
      <p:sp>
        <p:nvSpPr>
          <p:cNvPr id="59" name="テキスト ボックス 58"/>
          <p:cNvSpPr txBox="1"/>
          <p:nvPr/>
        </p:nvSpPr>
        <p:spPr>
          <a:xfrm>
            <a:off x="-30886" y="4649952"/>
            <a:ext cx="1210588"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用</a:t>
            </a:r>
            <a:r>
              <a:rPr kumimoji="1" lang="ja-JP" altLang="en-US" sz="1600" b="1" dirty="0">
                <a:latin typeface="Meiryo UI" panose="020B0604030504040204" pitchFamily="50" charset="-128"/>
                <a:ea typeface="Meiryo UI" panose="020B0604030504040204" pitchFamily="50" charset="-128"/>
              </a:rPr>
              <a:t>水事業者</a:t>
            </a:r>
          </a:p>
        </p:txBody>
      </p:sp>
      <p:cxnSp>
        <p:nvCxnSpPr>
          <p:cNvPr id="57" name="直線矢印コネクタ 56"/>
          <p:cNvCxnSpPr/>
          <p:nvPr/>
        </p:nvCxnSpPr>
        <p:spPr>
          <a:xfrm>
            <a:off x="7334422" y="2832201"/>
            <a:ext cx="1447" cy="1134304"/>
          </a:xfrm>
          <a:prstGeom prst="straightConnector1">
            <a:avLst/>
          </a:prstGeom>
          <a:ln w="317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4942818" y="4606136"/>
            <a:ext cx="1307691" cy="504000"/>
          </a:xfrm>
          <a:prstGeom prst="roundRect">
            <a:avLst>
              <a:gd name="adj" fmla="val 11670"/>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dirty="0">
                <a:latin typeface="Meiryo UI" panose="020B0604030504040204" pitchFamily="50" charset="-128"/>
                <a:ea typeface="Meiryo UI" panose="020B0604030504040204" pitchFamily="50" charset="-128"/>
              </a:rPr>
              <a:t>泉北水道</a:t>
            </a:r>
            <a:r>
              <a:rPr kumimoji="1" lang="ja-JP" altLang="en-US" sz="1400" dirty="0">
                <a:latin typeface="Meiryo UI" panose="020B0604030504040204" pitchFamily="50" charset="-128"/>
                <a:ea typeface="Meiryo UI" panose="020B0604030504040204" pitchFamily="50" charset="-128"/>
              </a:rPr>
              <a:t>企業団</a:t>
            </a:r>
          </a:p>
        </p:txBody>
      </p:sp>
      <p:cxnSp>
        <p:nvCxnSpPr>
          <p:cNvPr id="54" name="直線矢印コネクタ 53"/>
          <p:cNvCxnSpPr/>
          <p:nvPr/>
        </p:nvCxnSpPr>
        <p:spPr>
          <a:xfrm flipH="1">
            <a:off x="5041204" y="3527039"/>
            <a:ext cx="12716" cy="1076086"/>
          </a:xfrm>
          <a:prstGeom prst="straightConnector1">
            <a:avLst/>
          </a:prstGeom>
          <a:ln w="317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6</a:t>
            </a:fld>
            <a:endParaRPr lang="ja-JP" altLang="en-US" dirty="0"/>
          </a:p>
        </p:txBody>
      </p:sp>
    </p:spTree>
    <p:extLst>
      <p:ext uri="{BB962C8B-B14F-4D97-AF65-F5344CB8AC3E}">
        <p14:creationId xmlns:p14="http://schemas.microsoft.com/office/powerpoint/2010/main" val="3125681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87933" y="101218"/>
            <a:ext cx="5001690"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大阪府の水道事業者の基盤強化に向けた取り組み</a:t>
            </a:r>
            <a:endParaRPr kumimoji="1" lang="ja-JP" altLang="en-US" b="1"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200535" y="47004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541940" y="953059"/>
            <a:ext cx="8000346" cy="5742869"/>
            <a:chOff x="518251" y="808893"/>
            <a:chExt cx="8000346" cy="5742869"/>
          </a:xfrm>
        </p:grpSpPr>
        <p:grpSp>
          <p:nvGrpSpPr>
            <p:cNvPr id="18" name="グループ化 17"/>
            <p:cNvGrpSpPr/>
            <p:nvPr/>
          </p:nvGrpSpPr>
          <p:grpSpPr>
            <a:xfrm>
              <a:off x="518251" y="940781"/>
              <a:ext cx="7925420" cy="5483380"/>
              <a:chOff x="518251" y="940781"/>
              <a:chExt cx="7925420" cy="5483380"/>
            </a:xfrm>
          </p:grpSpPr>
          <p:sp>
            <p:nvSpPr>
              <p:cNvPr id="7" name="正方形/長方形 6"/>
              <p:cNvSpPr/>
              <p:nvPr/>
            </p:nvSpPr>
            <p:spPr>
              <a:xfrm>
                <a:off x="518251" y="940781"/>
                <a:ext cx="7905905" cy="4775989"/>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sz="1600" b="1" dirty="0">
                    <a:solidFill>
                      <a:schemeClr val="tx1"/>
                    </a:solidFill>
                    <a:latin typeface="Meiryo UI" panose="020B0604030504040204" pitchFamily="50" charset="-128"/>
                    <a:ea typeface="Meiryo UI" panose="020B0604030504040204" pitchFamily="50" charset="-128"/>
                  </a:rPr>
                  <a:t>大阪府（水道行政）</a:t>
                </a:r>
              </a:p>
            </p:txBody>
          </p:sp>
          <p:sp>
            <p:nvSpPr>
              <p:cNvPr id="2" name="テキスト ボックス 1"/>
              <p:cNvSpPr txBox="1"/>
              <p:nvPr/>
            </p:nvSpPr>
            <p:spPr>
              <a:xfrm>
                <a:off x="518251" y="6085607"/>
                <a:ext cx="7925420" cy="338554"/>
              </a:xfrm>
              <a:prstGeom prst="rect">
                <a:avLst/>
              </a:prstGeom>
              <a:solidFill>
                <a:schemeClr val="bg1"/>
              </a:solidFill>
              <a:ln>
                <a:solidFill>
                  <a:schemeClr val="tx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水道事業者</a:t>
                </a:r>
                <a:endParaRPr lang="en-US" altLang="ja-JP" sz="2000" b="1" dirty="0"/>
              </a:p>
            </p:txBody>
          </p:sp>
          <p:sp>
            <p:nvSpPr>
              <p:cNvPr id="32" name="テキスト ボックス 31"/>
              <p:cNvSpPr txBox="1"/>
              <p:nvPr/>
            </p:nvSpPr>
            <p:spPr>
              <a:xfrm>
                <a:off x="592368" y="1240935"/>
                <a:ext cx="4642242" cy="1269578"/>
              </a:xfrm>
              <a:prstGeom prst="rect">
                <a:avLst/>
              </a:prstGeom>
              <a:solidFill>
                <a:schemeClr val="bg1"/>
              </a:solidFill>
              <a:ln>
                <a:solidFill>
                  <a:schemeClr val="tx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　広域計画の策定</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おおさか水道ビジョン（</a:t>
                </a:r>
                <a:r>
                  <a:rPr lang="ja-JP" altLang="en-US" sz="1400" dirty="0" smtClean="0">
                    <a:latin typeface="Meiryo UI" panose="020B0604030504040204" pitchFamily="50" charset="-128"/>
                    <a:ea typeface="Meiryo UI" panose="020B0604030504040204" pitchFamily="50" charset="-128"/>
                  </a:rPr>
                  <a:t>大阪府水道整備</a:t>
                </a:r>
                <a:r>
                  <a:rPr lang="ja-JP" altLang="en-US" sz="1400" dirty="0">
                    <a:latin typeface="Meiryo UI" panose="020B0604030504040204" pitchFamily="50" charset="-128"/>
                    <a:ea typeface="Meiryo UI" panose="020B0604030504040204" pitchFamily="50" charset="-128"/>
                  </a:rPr>
                  <a:t>基本構想）</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府域の水道のあり方（府域一水道）を提示</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　大阪府広域的水道整備計画</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広域的見地から水道の計画的整備を推進</a:t>
                </a:r>
                <a:endParaRPr lang="en-US" altLang="ja-JP" sz="1400" dirty="0"/>
              </a:p>
            </p:txBody>
          </p:sp>
          <p:sp>
            <p:nvSpPr>
              <p:cNvPr id="33" name="テキスト ボックス 32"/>
              <p:cNvSpPr txBox="1"/>
              <p:nvPr/>
            </p:nvSpPr>
            <p:spPr>
              <a:xfrm>
                <a:off x="613344" y="2571979"/>
                <a:ext cx="4621265" cy="932777"/>
              </a:xfrm>
              <a:prstGeom prst="rect">
                <a:avLst/>
              </a:prstGeom>
              <a:solidFill>
                <a:schemeClr val="bg1"/>
              </a:solidFill>
              <a:ln>
                <a:solidFill>
                  <a:schemeClr val="tx1"/>
                </a:solidFill>
              </a:ln>
            </p:spPr>
            <p:txBody>
              <a:bodyPr wrap="square" rtlCol="0">
                <a:noAutofit/>
              </a:bodyPr>
              <a:lstStyle/>
              <a:p>
                <a:r>
                  <a:rPr lang="ja-JP" altLang="en-US" sz="1600" b="1" dirty="0">
                    <a:latin typeface="Meiryo UI" panose="020B0604030504040204" pitchFamily="50" charset="-128"/>
                    <a:ea typeface="Meiryo UI" panose="020B0604030504040204" pitchFamily="50" charset="-128"/>
                  </a:rPr>
                  <a:t>２　指導監督等</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知事認可水道事業者の事業認可、立入検査等</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水道</a:t>
                </a:r>
                <a:r>
                  <a:rPr lang="ja-JP" altLang="en-US" sz="1100" dirty="0">
                    <a:latin typeface="Meiryo UI" panose="020B0604030504040204" pitchFamily="50" charset="-128"/>
                    <a:ea typeface="Meiryo UI" panose="020B0604030504040204" pitchFamily="50" charset="-128"/>
                  </a:rPr>
                  <a:t>技</a:t>
                </a:r>
                <a:r>
                  <a:rPr lang="ja-JP" altLang="en-US" sz="1200" dirty="0">
                    <a:latin typeface="Meiryo UI" panose="020B0604030504040204" pitchFamily="50" charset="-128"/>
                    <a:ea typeface="Meiryo UI" panose="020B0604030504040204" pitchFamily="50" charset="-128"/>
                  </a:rPr>
                  <a:t>術管理者研修会</a:t>
                </a:r>
                <a:endParaRPr lang="en-US" altLang="ja-JP" sz="1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大臣認可水道事業への事業ヒアリング</a:t>
                </a:r>
                <a:endParaRPr lang="en-US" altLang="ja-JP" sz="14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887897" y="3559198"/>
                <a:ext cx="4346712" cy="1410063"/>
              </a:xfrm>
              <a:prstGeom prst="rect">
                <a:avLst/>
              </a:prstGeom>
              <a:solidFill>
                <a:schemeClr val="bg1"/>
              </a:solidFill>
              <a:ln>
                <a:solidFill>
                  <a:schemeClr val="tx1"/>
                </a:solidFill>
              </a:ln>
            </p:spPr>
            <p:txBody>
              <a:bodyPr wrap="square" lIns="0" rIns="0" rtlCol="0">
                <a:noAutofit/>
              </a:bodyPr>
              <a:lstStyle/>
              <a:p>
                <a:r>
                  <a:rPr lang="ja-JP" altLang="en-US" sz="1600" b="1" dirty="0">
                    <a:latin typeface="Meiryo UI" panose="020B0604030504040204" pitchFamily="50" charset="-128"/>
                    <a:ea typeface="Meiryo UI" panose="020B0604030504040204" pitchFamily="50" charset="-128"/>
                  </a:rPr>
                  <a:t>（技術支援）</a:t>
                </a:r>
                <a:endParaRPr lang="en-US" altLang="ja-JP" sz="16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アセットマネジメントの推進</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アセットマネジメント活用講習会</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アセットマネジメント入力方法実践講習会</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水質管理の強化</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・水質検査外部精度管理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統一試料による精度管理の実施、説明会、技術研修会の開催</a:t>
                </a:r>
                <a:endParaRPr lang="en-US" altLang="ja-JP" sz="12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5369198" y="1232569"/>
                <a:ext cx="595035" cy="4352265"/>
              </a:xfrm>
              <a:prstGeom prst="rect">
                <a:avLst/>
              </a:prstGeom>
              <a:solidFill>
                <a:schemeClr val="bg1"/>
              </a:solidFill>
              <a:ln>
                <a:solidFill>
                  <a:schemeClr val="tx1"/>
                </a:solidFill>
              </a:ln>
            </p:spPr>
            <p:txBody>
              <a:bodyPr vert="eaVert" wrap="square" tIns="36000" bIns="36000" rtlCol="0" anchor="ctr" anchorCtr="0">
                <a:spAutoFit/>
              </a:bodyPr>
              <a:lstStyle/>
              <a:p>
                <a:pPr algn="ctr">
                  <a:lnSpc>
                    <a:spcPts val="1600"/>
                  </a:lnSpc>
                </a:pPr>
                <a:r>
                  <a:rPr lang="ja-JP" altLang="en-US" sz="1600" b="1" dirty="0">
                    <a:latin typeface="Meiryo UI" panose="020B0604030504040204" pitchFamily="50" charset="-128"/>
                    <a:ea typeface="Meiryo UI" panose="020B0604030504040204" pitchFamily="50" charset="-128"/>
                  </a:rPr>
                  <a:t>情報発信</a:t>
                </a:r>
                <a:endParaRPr lang="en-US" altLang="ja-JP" sz="1600" b="1" dirty="0">
                  <a:latin typeface="Meiryo UI" panose="020B0604030504040204" pitchFamily="50" charset="-128"/>
                  <a:ea typeface="Meiryo UI" panose="020B0604030504040204" pitchFamily="50" charset="-128"/>
                </a:endParaRPr>
              </a:p>
              <a:p>
                <a:pPr algn="ctr">
                  <a:lnSpc>
                    <a:spcPts val="1600"/>
                  </a:lnSpc>
                </a:pPr>
                <a:r>
                  <a:rPr lang="ja-JP" altLang="en-US" sz="1400" dirty="0">
                    <a:latin typeface="Meiryo UI" panose="020B0604030504040204" pitchFamily="50" charset="-128"/>
                    <a:ea typeface="Meiryo UI" panose="020B0604030504040204" pitchFamily="50" charset="-128"/>
                  </a:rPr>
                  <a:t>水道事業体の経営状況や施設水準等</a:t>
                </a: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13342" y="5039203"/>
                <a:ext cx="4621267" cy="553998"/>
              </a:xfrm>
              <a:prstGeom prst="rect">
                <a:avLst/>
              </a:prstGeom>
              <a:solidFill>
                <a:schemeClr val="bg1"/>
              </a:solidFill>
              <a:ln>
                <a:solidFill>
                  <a:schemeClr val="tx1"/>
                </a:solidFill>
              </a:ln>
            </p:spPr>
            <p:txBody>
              <a:bodyPr wrap="square" rIns="36000" rtlCol="0">
                <a:spAutoFit/>
              </a:bodyPr>
              <a:lstStyle/>
              <a:p>
                <a:r>
                  <a:rPr lang="ja-JP" altLang="en-US" sz="1600" b="1" dirty="0">
                    <a:latin typeface="Meiryo UI" panose="020B0604030504040204" pitchFamily="50" charset="-128"/>
                    <a:ea typeface="Meiryo UI" panose="020B0604030504040204" pitchFamily="50" charset="-128"/>
                  </a:rPr>
                  <a:t>３　水道事業への国交付金関係事務</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厚生労働省生活基盤施設耐震化等の交付金関係事務</a:t>
                </a:r>
                <a:endParaRPr lang="en-US" altLang="ja-JP" sz="1400" dirty="0">
                  <a:latin typeface="Meiryo UI" panose="020B0604030504040204" pitchFamily="50" charset="-128"/>
                  <a:ea typeface="Meiryo UI" panose="020B0604030504040204" pitchFamily="50" charset="-128"/>
                </a:endParaRPr>
              </a:p>
            </p:txBody>
          </p:sp>
          <p:sp>
            <p:nvSpPr>
              <p:cNvPr id="6" name="二等辺三角形 5"/>
              <p:cNvSpPr/>
              <p:nvPr/>
            </p:nvSpPr>
            <p:spPr>
              <a:xfrm rot="10800000">
                <a:off x="3776868" y="5771211"/>
                <a:ext cx="1921565" cy="2622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6" name="グループ化 15"/>
            <p:cNvGrpSpPr/>
            <p:nvPr/>
          </p:nvGrpSpPr>
          <p:grpSpPr>
            <a:xfrm>
              <a:off x="6108998" y="808893"/>
              <a:ext cx="2409599" cy="5742869"/>
              <a:chOff x="949600" y="605038"/>
              <a:chExt cx="2409599" cy="5742869"/>
            </a:xfrm>
            <a:solidFill>
              <a:srgbClr val="00B0F0">
                <a:alpha val="41000"/>
              </a:srgbClr>
            </a:solidFill>
          </p:grpSpPr>
          <p:sp>
            <p:nvSpPr>
              <p:cNvPr id="11" name="角丸四角形 10"/>
              <p:cNvSpPr/>
              <p:nvPr/>
            </p:nvSpPr>
            <p:spPr>
              <a:xfrm>
                <a:off x="949600" y="605038"/>
                <a:ext cx="2409599" cy="5742869"/>
              </a:xfrm>
              <a:prstGeom prst="roundRect">
                <a:avLst>
                  <a:gd name="adj" fmla="val 5667"/>
                </a:avLst>
              </a:prstGeom>
              <a:grpFill/>
              <a:ln w="381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5" name="テキスト ボックス 44"/>
              <p:cNvSpPr txBox="1"/>
              <p:nvPr/>
            </p:nvSpPr>
            <p:spPr>
              <a:xfrm>
                <a:off x="1058304" y="657905"/>
                <a:ext cx="2264913" cy="5563473"/>
              </a:xfrm>
              <a:prstGeom prst="rect">
                <a:avLst/>
              </a:prstGeom>
              <a:noFill/>
              <a:ln>
                <a:noFill/>
              </a:ln>
            </p:spPr>
            <p:txBody>
              <a:bodyPr wrap="square" lIns="72000" rIns="72000" rtlCol="0" anchor="ctr" anchorCtr="0">
                <a:noAutofit/>
              </a:bodyPr>
              <a:lstStyle/>
              <a:p>
                <a:endParaRPr lang="en-US" altLang="ja-JP" sz="1600" dirty="0">
                  <a:latin typeface="Meiryo UI" panose="020B0604030504040204" pitchFamily="50" charset="-128"/>
                  <a:ea typeface="Meiryo UI" panose="020B0604030504040204" pitchFamily="50" charset="-128"/>
                </a:endParaRPr>
              </a:p>
              <a:p>
                <a:pPr algn="dist"/>
                <a:r>
                  <a:rPr lang="ja-JP" altLang="en-US" sz="1600" b="1" dirty="0">
                    <a:latin typeface="Meiryo UI" panose="020B0604030504040204" pitchFamily="50" charset="-128"/>
                    <a:ea typeface="Meiryo UI" panose="020B0604030504040204" pitchFamily="50" charset="-128"/>
                  </a:rPr>
                  <a:t>府域一水道に向けた</a:t>
                </a:r>
                <a:endParaRPr lang="en-US" altLang="ja-JP" sz="1600" b="1" dirty="0">
                  <a:latin typeface="Meiryo UI" panose="020B0604030504040204" pitchFamily="50" charset="-128"/>
                  <a:ea typeface="Meiryo UI" panose="020B0604030504040204" pitchFamily="50" charset="-128"/>
                </a:endParaRPr>
              </a:p>
              <a:p>
                <a:pPr algn="dist"/>
                <a:r>
                  <a:rPr lang="ja-JP" altLang="en-US" sz="1600" b="1" dirty="0">
                    <a:latin typeface="Meiryo UI" panose="020B0604030504040204" pitchFamily="50" charset="-128"/>
                    <a:ea typeface="Meiryo UI" panose="020B0604030504040204" pitchFamily="50" charset="-128"/>
                  </a:rPr>
                  <a:t>水道のあり方協議会</a:t>
                </a:r>
                <a:endParaRPr lang="en-US" altLang="ja-JP" sz="1600" b="1"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構成：府内全水道事業者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事務局：大阪府</a:t>
                </a:r>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grpSp>
      </p:gr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7</a:t>
            </a:fld>
            <a:endParaRPr lang="ja-JP" altLang="en-US" dirty="0"/>
          </a:p>
        </p:txBody>
      </p:sp>
    </p:spTree>
    <p:extLst>
      <p:ext uri="{BB962C8B-B14F-4D97-AF65-F5344CB8AC3E}">
        <p14:creationId xmlns:p14="http://schemas.microsoft.com/office/powerpoint/2010/main" val="3427137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79512" y="980728"/>
            <a:ext cx="1080120" cy="2448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大阪府市水道検討チーム</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角丸四角形 19"/>
          <p:cNvSpPr/>
          <p:nvPr/>
        </p:nvSpPr>
        <p:spPr>
          <a:xfrm>
            <a:off x="539552" y="3428999"/>
            <a:ext cx="720080" cy="23042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府域一水道に向けた</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水道のあり方協議会</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cxnSp>
        <p:nvCxnSpPr>
          <p:cNvPr id="22" name="直線コネクタ 21"/>
          <p:cNvCxnSpPr/>
          <p:nvPr/>
        </p:nvCxnSpPr>
        <p:spPr>
          <a:xfrm>
            <a:off x="3563888" y="980728"/>
            <a:ext cx="61047" cy="5724158"/>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23" name="テキスト ボックス 22"/>
          <p:cNvSpPr txBox="1"/>
          <p:nvPr/>
        </p:nvSpPr>
        <p:spPr>
          <a:xfrm>
            <a:off x="3167844" y="620688"/>
            <a:ext cx="792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６月</a:t>
            </a:r>
          </a:p>
        </p:txBody>
      </p:sp>
      <p:sp>
        <p:nvSpPr>
          <p:cNvPr id="25" name="テキスト ボックス 24"/>
          <p:cNvSpPr txBox="1"/>
          <p:nvPr/>
        </p:nvSpPr>
        <p:spPr>
          <a:xfrm>
            <a:off x="1331640" y="2330296"/>
            <a:ext cx="2016224"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今後必要な検討</a:t>
            </a:r>
            <a:endPar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○現行計画との調整</a:t>
            </a:r>
            <a:endPar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○技術的検証</a:t>
            </a:r>
            <a:endPar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テキスト ボックス 25"/>
          <p:cNvSpPr txBox="1"/>
          <p:nvPr/>
        </p:nvSpPr>
        <p:spPr>
          <a:xfrm>
            <a:off x="3379802" y="1412776"/>
            <a:ext cx="400110" cy="1728192"/>
          </a:xfrm>
          <a:prstGeom prst="rect">
            <a:avLst/>
          </a:prstGeom>
          <a:solidFill>
            <a:schemeClr val="bg1"/>
          </a:solid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副首都推進本部会議</a:t>
            </a:r>
          </a:p>
        </p:txBody>
      </p:sp>
      <p:cxnSp>
        <p:nvCxnSpPr>
          <p:cNvPr id="27" name="直線コネクタ 26"/>
          <p:cNvCxnSpPr/>
          <p:nvPr/>
        </p:nvCxnSpPr>
        <p:spPr>
          <a:xfrm>
            <a:off x="6948264" y="980728"/>
            <a:ext cx="85538" cy="5724158"/>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29" name="テキスト ボックス 28"/>
          <p:cNvSpPr txBox="1"/>
          <p:nvPr/>
        </p:nvSpPr>
        <p:spPr>
          <a:xfrm>
            <a:off x="6366693" y="620688"/>
            <a:ext cx="12252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12</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月</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2" name="直線コネクタ 31"/>
          <p:cNvCxnSpPr/>
          <p:nvPr/>
        </p:nvCxnSpPr>
        <p:spPr>
          <a:xfrm>
            <a:off x="1043608" y="3429000"/>
            <a:ext cx="7992888" cy="0"/>
          </a:xfrm>
          <a:prstGeom prst="line">
            <a:avLst/>
          </a:prstGeom>
        </p:spPr>
        <p:style>
          <a:lnRef idx="2">
            <a:schemeClr val="dk1"/>
          </a:lnRef>
          <a:fillRef idx="0">
            <a:schemeClr val="dk1"/>
          </a:fillRef>
          <a:effectRef idx="1">
            <a:schemeClr val="dk1"/>
          </a:effectRef>
          <a:fontRef idx="minor">
            <a:schemeClr val="tx1"/>
          </a:fontRef>
        </p:style>
      </p:cxnSp>
      <p:sp>
        <p:nvSpPr>
          <p:cNvPr id="33" name="テキスト ボックス 32"/>
          <p:cNvSpPr txBox="1"/>
          <p:nvPr/>
        </p:nvSpPr>
        <p:spPr>
          <a:xfrm>
            <a:off x="6764178" y="1412776"/>
            <a:ext cx="400110" cy="1728192"/>
          </a:xfrm>
          <a:prstGeom prst="rect">
            <a:avLst/>
          </a:prstGeom>
          <a:solidFill>
            <a:schemeClr val="bg1"/>
          </a:solid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副首都推進本部会議</a:t>
            </a:r>
          </a:p>
        </p:txBody>
      </p:sp>
      <p:sp>
        <p:nvSpPr>
          <p:cNvPr id="31" name="角丸四角形 30"/>
          <p:cNvSpPr/>
          <p:nvPr/>
        </p:nvSpPr>
        <p:spPr>
          <a:xfrm>
            <a:off x="179512" y="5733256"/>
            <a:ext cx="1080120" cy="9716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大阪府</a:t>
            </a:r>
          </a:p>
        </p:txBody>
      </p:sp>
      <p:cxnSp>
        <p:nvCxnSpPr>
          <p:cNvPr id="46" name="直線コネクタ 45"/>
          <p:cNvCxnSpPr/>
          <p:nvPr/>
        </p:nvCxnSpPr>
        <p:spPr>
          <a:xfrm>
            <a:off x="1043608" y="5733254"/>
            <a:ext cx="7992888" cy="0"/>
          </a:xfrm>
          <a:prstGeom prst="line">
            <a:avLst/>
          </a:prstGeom>
        </p:spPr>
        <p:style>
          <a:lnRef idx="2">
            <a:schemeClr val="dk1"/>
          </a:lnRef>
          <a:fillRef idx="0">
            <a:schemeClr val="dk1"/>
          </a:fillRef>
          <a:effectRef idx="1">
            <a:schemeClr val="dk1"/>
          </a:effectRef>
          <a:fontRef idx="minor">
            <a:schemeClr val="tx1"/>
          </a:fontRef>
        </p:style>
      </p:cxnSp>
      <p:cxnSp>
        <p:nvCxnSpPr>
          <p:cNvPr id="16" name="直線矢印コネクタ 15"/>
          <p:cNvCxnSpPr/>
          <p:nvPr/>
        </p:nvCxnSpPr>
        <p:spPr>
          <a:xfrm>
            <a:off x="2608181" y="2893400"/>
            <a:ext cx="1270120" cy="8578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8" name="正方形/長方形 47"/>
          <p:cNvSpPr/>
          <p:nvPr/>
        </p:nvSpPr>
        <p:spPr>
          <a:xfrm>
            <a:off x="2976863" y="3414238"/>
            <a:ext cx="648072" cy="46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検証</a:t>
            </a:r>
          </a:p>
        </p:txBody>
      </p:sp>
      <p:sp>
        <p:nvSpPr>
          <p:cNvPr id="2" name="ホームベース 1"/>
          <p:cNvSpPr/>
          <p:nvPr/>
        </p:nvSpPr>
        <p:spPr>
          <a:xfrm>
            <a:off x="1259633" y="1339026"/>
            <a:ext cx="2120170" cy="793830"/>
          </a:xfrm>
          <a:prstGeom prst="homePlate">
            <a:avLst>
              <a:gd name="adj" fmla="val 260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府域水道の最適化検討</a:t>
            </a:r>
            <a:endPar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中間報告</a:t>
            </a:r>
            <a:r>
              <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 name="ホームベース 35"/>
          <p:cNvSpPr/>
          <p:nvPr/>
        </p:nvSpPr>
        <p:spPr>
          <a:xfrm>
            <a:off x="3809020" y="1844824"/>
            <a:ext cx="2955157" cy="793830"/>
          </a:xfrm>
          <a:prstGeom prst="homePlate">
            <a:avLst>
              <a:gd name="adj" fmla="val 26061"/>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水道事業体</a:t>
            </a:r>
            <a:r>
              <a:rPr lang="ja-JP" altLang="en-US" sz="1300" dirty="0">
                <a:solidFill>
                  <a:schemeClr val="tx1"/>
                </a:solidFill>
                <a:latin typeface="HG丸ｺﾞｼｯｸM-PRO" panose="020F0600000000000000" pitchFamily="50" charset="-128"/>
                <a:ea typeface="HG丸ｺﾞｼｯｸM-PRO" panose="020F0600000000000000" pitchFamily="50" charset="-128"/>
              </a:rPr>
              <a:t>の</a:t>
            </a:r>
            <a:r>
              <a:rPr kumimoji="1" lang="ja-JP" altLang="en-US" sz="13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現状分析、課題整理</a:t>
            </a:r>
            <a:endParaRPr kumimoji="1" lang="en-US" altLang="ja-JP" sz="13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1" i="0" u="sng"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管路等施設更新</a:t>
            </a:r>
            <a:r>
              <a:rPr kumimoji="1" lang="ja-JP" altLang="en-US" sz="1100" b="1" i="0" u="sng"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や維持管理の</a:t>
            </a:r>
            <a:r>
              <a:rPr kumimoji="1" lang="ja-JP" altLang="en-US" sz="1100" b="1" i="0" u="sng" strike="noStrike" kern="1200" cap="none" spc="0" normalizeH="0" baseline="0" noProof="0" dirty="0" err="1">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あ</a:t>
            </a:r>
            <a:r>
              <a:rPr lang="ja-JP" altLang="en-US" sz="1100" b="1" u="sng" dirty="0">
                <a:solidFill>
                  <a:schemeClr val="tx1"/>
                </a:solidFill>
                <a:latin typeface="HG丸ｺﾞｼｯｸM-PRO" panose="020F0600000000000000" pitchFamily="50" charset="-128"/>
                <a:ea typeface="HG丸ｺﾞｼｯｸM-PRO" panose="020F0600000000000000" pitchFamily="50" charset="-128"/>
              </a:rPr>
              <a:t>り方</a:t>
            </a:r>
            <a:endParaRPr lang="en-US" altLang="ja-JP" sz="1100" b="1" u="sng"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100" b="1" u="sng" dirty="0">
                <a:solidFill>
                  <a:schemeClr val="tx1"/>
                </a:solidFill>
                <a:latin typeface="HG丸ｺﾞｼｯｸM-PRO" panose="020F0600000000000000" pitchFamily="50" charset="-128"/>
                <a:ea typeface="HG丸ｺﾞｼｯｸM-PRO" panose="020F0600000000000000" pitchFamily="50" charset="-128"/>
              </a:rPr>
              <a:t>の見直し</a:t>
            </a:r>
            <a:r>
              <a:rPr kumimoji="1" lang="ja-JP" altLang="en-US" sz="1100" b="1" i="0" u="sng"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を促す</a:t>
            </a:r>
            <a:r>
              <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38" name="ホームベース 37"/>
          <p:cNvSpPr/>
          <p:nvPr/>
        </p:nvSpPr>
        <p:spPr>
          <a:xfrm>
            <a:off x="3880091" y="3751294"/>
            <a:ext cx="3153711" cy="469794"/>
          </a:xfrm>
          <a:prstGeom prst="homePlate">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淀川系浄水場最適配置案の検証</a:t>
            </a:r>
          </a:p>
        </p:txBody>
      </p:sp>
      <p:sp>
        <p:nvSpPr>
          <p:cNvPr id="39" name="ホームベース 38"/>
          <p:cNvSpPr/>
          <p:nvPr/>
        </p:nvSpPr>
        <p:spPr>
          <a:xfrm>
            <a:off x="7360790" y="1834215"/>
            <a:ext cx="1443154" cy="793830"/>
          </a:xfrm>
          <a:prstGeom prst="homePlate">
            <a:avLst>
              <a:gd name="adj" fmla="val 260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分析継続</a:t>
            </a:r>
          </a:p>
        </p:txBody>
      </p:sp>
      <p:sp>
        <p:nvSpPr>
          <p:cNvPr id="43" name="ホームベース 42"/>
          <p:cNvSpPr/>
          <p:nvPr/>
        </p:nvSpPr>
        <p:spPr>
          <a:xfrm>
            <a:off x="3737188" y="5878265"/>
            <a:ext cx="2952000" cy="864000"/>
          </a:xfrm>
          <a:prstGeom prst="homePlate">
            <a:avLst>
              <a:gd name="adj" fmla="val 260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各水道事業体の経営状況や</a:t>
            </a:r>
            <a:endPar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施設水準に関する情報発信</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（管路や施設の耐震化促進のほか、</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府域一水道に向けた機運醸成を図る</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34" name="角丸四角形 33"/>
          <p:cNvSpPr/>
          <p:nvPr/>
        </p:nvSpPr>
        <p:spPr>
          <a:xfrm>
            <a:off x="179512" y="3429000"/>
            <a:ext cx="35057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府内全水道事業体の参画</a:t>
            </a:r>
          </a:p>
        </p:txBody>
      </p:sp>
      <p:sp>
        <p:nvSpPr>
          <p:cNvPr id="35" name="ホームベース 34"/>
          <p:cNvSpPr/>
          <p:nvPr/>
        </p:nvSpPr>
        <p:spPr>
          <a:xfrm>
            <a:off x="3880091" y="4437112"/>
            <a:ext cx="4076285" cy="720080"/>
          </a:xfrm>
          <a:prstGeom prst="homePlate">
            <a:avLst>
              <a:gd name="adj" fmla="val 260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府域水道事業の最適化（一元化）の検討</a:t>
            </a:r>
            <a:endPar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・自己水と送配水施設のあり方検討</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・組織形態や会計のあり方検討　など</a:t>
            </a:r>
          </a:p>
        </p:txBody>
      </p:sp>
      <p:sp>
        <p:nvSpPr>
          <p:cNvPr id="5" name="正方形/長方形 4"/>
          <p:cNvSpPr/>
          <p:nvPr/>
        </p:nvSpPr>
        <p:spPr>
          <a:xfrm>
            <a:off x="3888409" y="3573887"/>
            <a:ext cx="828091"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専門部会</a:t>
            </a:r>
          </a:p>
        </p:txBody>
      </p:sp>
      <p:sp>
        <p:nvSpPr>
          <p:cNvPr id="42" name="正方形/長方形 41"/>
          <p:cNvSpPr/>
          <p:nvPr/>
        </p:nvSpPr>
        <p:spPr>
          <a:xfrm>
            <a:off x="3887925" y="4221088"/>
            <a:ext cx="828091"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専門部会</a:t>
            </a:r>
          </a:p>
        </p:txBody>
      </p:sp>
      <p:sp>
        <p:nvSpPr>
          <p:cNvPr id="41" name="正方形/長方形 40"/>
          <p:cNvSpPr/>
          <p:nvPr/>
        </p:nvSpPr>
        <p:spPr>
          <a:xfrm>
            <a:off x="8460431" y="3443763"/>
            <a:ext cx="549263" cy="228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府域水道事業最適化</a:t>
            </a:r>
            <a:r>
              <a:rPr kumimoji="1" lang="ja-JP" altLang="en-US" sz="11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rPr>
              <a:t>効果の</a:t>
            </a:r>
            <a:endParaRPr kumimoji="1" lang="en-US" altLang="ja-JP" sz="11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1100" dirty="0" smtClean="0">
                <a:solidFill>
                  <a:prstClr val="white"/>
                </a:solidFill>
                <a:latin typeface="HG丸ｺﾞｼｯｸM-PRO" panose="020F0600000000000000" pitchFamily="50" charset="-128"/>
                <a:ea typeface="HG丸ｺﾞｼｯｸM-PRO" panose="020F0600000000000000" pitchFamily="50" charset="-128"/>
              </a:rPr>
              <a:t>取りまとめ</a:t>
            </a: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50" name="ホームベース 49"/>
          <p:cNvSpPr/>
          <p:nvPr/>
        </p:nvSpPr>
        <p:spPr>
          <a:xfrm>
            <a:off x="6991033" y="3751293"/>
            <a:ext cx="1514606" cy="1405899"/>
          </a:xfrm>
          <a:prstGeom prst="homePlate">
            <a:avLst>
              <a:gd name="adj" fmla="val 260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府域全体で</a:t>
            </a:r>
            <a:r>
              <a:rPr kumimoji="1" lang="ja-JP" altLang="en-US"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の</a:t>
            </a:r>
            <a:endParaRPr kumimoji="1" lang="en-US" altLang="ja-JP"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最適化</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検討</a:t>
            </a:r>
          </a:p>
        </p:txBody>
      </p:sp>
      <p:sp>
        <p:nvSpPr>
          <p:cNvPr id="30" name="テキスト ボックス 29"/>
          <p:cNvSpPr txBox="1"/>
          <p:nvPr/>
        </p:nvSpPr>
        <p:spPr>
          <a:xfrm>
            <a:off x="652615" y="75433"/>
            <a:ext cx="78667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府内水道事業の最適化に向けた取り組み状況</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0" name="直線コネクタ 39"/>
          <p:cNvCxnSpPr/>
          <p:nvPr/>
        </p:nvCxnSpPr>
        <p:spPr>
          <a:xfrm>
            <a:off x="230719" y="88896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1614823" y="4216186"/>
            <a:ext cx="1794088" cy="591301"/>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300" dirty="0">
                <a:solidFill>
                  <a:schemeClr val="tx1"/>
                </a:solidFill>
                <a:latin typeface="HG丸ｺﾞｼｯｸM-PRO" panose="020F0600000000000000" pitchFamily="50" charset="-128"/>
                <a:ea typeface="HG丸ｺﾞｼｯｸM-PRO" panose="020F0600000000000000" pitchFamily="50" charset="-128"/>
              </a:rPr>
              <a:t>府域一水道に</a:t>
            </a:r>
            <a:r>
              <a:rPr lang="ja-JP" altLang="ja-JP" sz="1300" dirty="0" smtClean="0">
                <a:solidFill>
                  <a:schemeClr val="tx1"/>
                </a:solidFill>
                <a:latin typeface="HG丸ｺﾞｼｯｸM-PRO" panose="020F0600000000000000" pitchFamily="50" charset="-128"/>
                <a:ea typeface="HG丸ｺﾞｼｯｸM-PRO" panose="020F0600000000000000" pitchFamily="50" charset="-128"/>
              </a:rPr>
              <a:t>向けた</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ja-JP" sz="1300" dirty="0" smtClean="0">
                <a:solidFill>
                  <a:schemeClr val="tx1"/>
                </a:solidFill>
                <a:latin typeface="HG丸ｺﾞｼｯｸM-PRO" panose="020F0600000000000000" pitchFamily="50" charset="-128"/>
                <a:ea typeface="HG丸ｺﾞｼｯｸM-PRO" panose="020F0600000000000000" pitchFamily="50" charset="-128"/>
              </a:rPr>
              <a:t>ある</a:t>
            </a:r>
            <a:r>
              <a:rPr lang="ja-JP" altLang="ja-JP" sz="1300" dirty="0">
                <a:solidFill>
                  <a:schemeClr val="tx1"/>
                </a:solidFill>
                <a:latin typeface="HG丸ｺﾞｼｯｸM-PRO" panose="020F0600000000000000" pitchFamily="50" charset="-128"/>
                <a:ea typeface="HG丸ｺﾞｼｯｸM-PRO" panose="020F0600000000000000" pitchFamily="50" charset="-128"/>
              </a:rPr>
              <a:t>べき姿の研究会</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ホームベース 36"/>
          <p:cNvSpPr/>
          <p:nvPr/>
        </p:nvSpPr>
        <p:spPr>
          <a:xfrm>
            <a:off x="6927206" y="5898759"/>
            <a:ext cx="1908000" cy="793830"/>
          </a:xfrm>
          <a:prstGeom prst="homePlate">
            <a:avLst>
              <a:gd name="adj" fmla="val 2606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300" b="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cs typeface="+mn-cs"/>
              </a:rPr>
              <a:t>月</a:t>
            </a:r>
            <a:r>
              <a:rPr lang="ja-JP" altLang="en-US" sz="1300" noProof="0" dirty="0">
                <a:solidFill>
                  <a:schemeClr val="bg1"/>
                </a:solidFill>
                <a:latin typeface="HG丸ｺﾞｼｯｸM-PRO" panose="020F0600000000000000" pitchFamily="50" charset="-128"/>
                <a:ea typeface="HG丸ｺﾞｼｯｸM-PRO" panose="020F0600000000000000" pitchFamily="50" charset="-128"/>
              </a:rPr>
              <a:t>から</a:t>
            </a:r>
            <a:r>
              <a:rPr kumimoji="1" lang="en-US" altLang="ja-JP" sz="1300" b="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1300" b="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cs typeface="+mn-cs"/>
              </a:rPr>
              <a:t>年３月まで、順次公表</a:t>
            </a:r>
          </a:p>
        </p:txBody>
      </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8</a:t>
            </a:fld>
            <a:endParaRPr lang="ja-JP" altLang="en-US"/>
          </a:p>
        </p:txBody>
      </p:sp>
      <p:cxnSp>
        <p:nvCxnSpPr>
          <p:cNvPr id="44" name="直線コネクタ 43"/>
          <p:cNvCxnSpPr/>
          <p:nvPr/>
        </p:nvCxnSpPr>
        <p:spPr>
          <a:xfrm>
            <a:off x="200535" y="47004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560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439" y="651778"/>
            <a:ext cx="8178424" cy="6374428"/>
          </a:xfrm>
          <a:prstGeom prst="rect">
            <a:avLst/>
          </a:prstGeom>
          <a:noFill/>
          <a:ln>
            <a:noFill/>
            <a:prstDash val="sysDash"/>
          </a:ln>
        </p:spPr>
        <p:txBody>
          <a:bodyPr wrap="square" lIns="36000" tIns="36000" rIns="36000" bIns="36000" rtlCol="0">
            <a:spAutoFit/>
          </a:bodyPr>
          <a:lstStyle/>
          <a:p>
            <a:r>
              <a:rPr lang="ja-JP" altLang="en-US" sz="1600" b="1" dirty="0">
                <a:latin typeface="Meiryo UI" panose="020B0604030504040204" pitchFamily="50" charset="-128"/>
                <a:ea typeface="Meiryo UI" panose="020B0604030504040204" pitchFamily="50" charset="-128"/>
              </a:rPr>
              <a:t>１．水道施設（管路）の更新コスト</a:t>
            </a:r>
            <a:endParaRPr lang="en-US" altLang="ja-JP" sz="16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大阪の給水事業における施設の総更新コストは、</a:t>
            </a:r>
            <a:r>
              <a:rPr lang="en-US" altLang="ja-JP" sz="1600" dirty="0">
                <a:latin typeface="Meiryo UI" panose="020B0604030504040204" pitchFamily="50" charset="-128"/>
                <a:ea typeface="Meiryo UI" panose="020B0604030504040204" pitchFamily="50" charset="-128"/>
              </a:rPr>
              <a:t>3.3</a:t>
            </a:r>
            <a:r>
              <a:rPr lang="ja-JP" altLang="en-US" sz="1600" dirty="0">
                <a:latin typeface="Meiryo UI" panose="020B0604030504040204" pitchFamily="50" charset="-128"/>
                <a:ea typeface="Meiryo UI" panose="020B0604030504040204" pitchFamily="50" charset="-128"/>
              </a:rPr>
              <a:t>兆円を超えると試算され、そのうち管路が</a:t>
            </a:r>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割弱の</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兆円を占める。</a:t>
            </a:r>
          </a:p>
          <a:p>
            <a:endParaRPr kumimoji="1" lang="en-US" altLang="ja-JP" sz="10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２</a:t>
            </a:r>
            <a:r>
              <a:rPr kumimoji="1" lang="ja-JP" altLang="en-US"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管路の</a:t>
            </a:r>
            <a:r>
              <a:rPr kumimoji="1" lang="ja-JP" altLang="en-US" sz="1600" b="1" dirty="0">
                <a:latin typeface="Meiryo UI" panose="020B0604030504040204" pitchFamily="50" charset="-128"/>
                <a:ea typeface="Meiryo UI" panose="020B0604030504040204" pitchFamily="50" charset="-128"/>
              </a:rPr>
              <a:t>状況（持続可能性）</a:t>
            </a:r>
            <a:endParaRPr kumimoji="1"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①老朽管率</a:t>
            </a:r>
            <a:r>
              <a:rPr lang="ja-JP" altLang="en-US" sz="1400" dirty="0">
                <a:latin typeface="Meiryo UI" panose="020B0604030504040204" pitchFamily="50" charset="-128"/>
                <a:ea typeface="Meiryo UI" panose="020B0604030504040204" pitchFamily="50" charset="-128"/>
              </a:rPr>
              <a:t>　 ：大阪</a:t>
            </a:r>
            <a:r>
              <a:rPr lang="ja-JP" altLang="en-US" sz="1400" dirty="0" smtClean="0">
                <a:latin typeface="Meiryo UI" panose="020B0604030504040204" pitchFamily="50" charset="-128"/>
                <a:ea typeface="Meiryo UI" panose="020B0604030504040204" pitchFamily="50" charset="-128"/>
              </a:rPr>
              <a:t>の管路は</a:t>
            </a:r>
            <a:r>
              <a:rPr lang="ja-JP" altLang="en-US" sz="1400" dirty="0">
                <a:latin typeface="Meiryo UI" panose="020B0604030504040204" pitchFamily="50" charset="-128"/>
                <a:ea typeface="Meiryo UI" panose="020B0604030504040204" pitchFamily="50" charset="-128"/>
              </a:rPr>
              <a:t>整備が早かったこともあり老朽管率が全国平均よりはるかに</a:t>
            </a:r>
            <a:r>
              <a:rPr lang="ja-JP" altLang="en-US" sz="1400" dirty="0" smtClean="0">
                <a:latin typeface="Meiryo UI" panose="020B0604030504040204" pitchFamily="50" charset="-128"/>
                <a:ea typeface="Meiryo UI" panose="020B0604030504040204" pitchFamily="50" charset="-128"/>
              </a:rPr>
              <a:t>高い。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ja-JP" altLang="en-US" sz="1400" b="1" u="sng" dirty="0">
                <a:latin typeface="Meiryo UI" panose="020B0604030504040204" pitchFamily="50" charset="-128"/>
                <a:ea typeface="Meiryo UI" panose="020B0604030504040204" pitchFamily="50" charset="-128"/>
              </a:rPr>
              <a:t>老朽管率：大阪府平均</a:t>
            </a:r>
            <a:r>
              <a:rPr lang="en-US" altLang="ja-JP" sz="1400" b="1" u="sng" dirty="0">
                <a:latin typeface="Meiryo UI" panose="020B0604030504040204" pitchFamily="50" charset="-128"/>
                <a:ea typeface="Meiryo UI" panose="020B0604030504040204" pitchFamily="50" charset="-128"/>
              </a:rPr>
              <a:t>29.7</a:t>
            </a:r>
            <a:r>
              <a:rPr lang="ja-JP" altLang="en-US" sz="1400" b="1" u="sng"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全国平均</a:t>
            </a:r>
            <a:r>
              <a:rPr lang="en-US" altLang="ja-JP" sz="1400" dirty="0">
                <a:latin typeface="Meiryo UI" panose="020B0604030504040204" pitchFamily="50" charset="-128"/>
                <a:ea typeface="Meiryo UI" panose="020B0604030504040204" pitchFamily="50" charset="-128"/>
              </a:rPr>
              <a:t>15.1</a:t>
            </a:r>
            <a:r>
              <a:rPr lang="ja-JP" altLang="en-US" sz="1400" dirty="0">
                <a:latin typeface="Meiryo UI" panose="020B0604030504040204" pitchFamily="50" charset="-128"/>
                <a:ea typeface="Meiryo UI" panose="020B0604030504040204" pitchFamily="50" charset="-128"/>
              </a:rPr>
              <a:t>％の約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倍</a:t>
            </a:r>
            <a:r>
              <a:rPr lang="en-US" altLang="ja-JP" sz="1400" dirty="0">
                <a:latin typeface="Meiryo UI" panose="020B0604030504040204" pitchFamily="50" charset="-128"/>
                <a:ea typeface="Meiryo UI" panose="020B0604030504040204" pitchFamily="50" charset="-128"/>
              </a:rPr>
              <a:t>】</a:t>
            </a:r>
          </a:p>
          <a:p>
            <a:endParaRPr lang="en-US" altLang="ja-JP" sz="8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②耐震適合率</a:t>
            </a:r>
            <a:r>
              <a:rPr lang="ja-JP" altLang="en-US" sz="1400" dirty="0">
                <a:latin typeface="Meiryo UI" panose="020B0604030504040204" pitchFamily="50" charset="-128"/>
                <a:ea typeface="Meiryo UI" panose="020B0604030504040204" pitchFamily="50" charset="-128"/>
              </a:rPr>
              <a:t>：大地震のリスクが高まる中、耐震適合率</a:t>
            </a:r>
            <a:r>
              <a:rPr lang="ja-JP" altLang="en-US" sz="1400" dirty="0" smtClean="0">
                <a:latin typeface="Meiryo UI" panose="020B0604030504040204" pitchFamily="50" charset="-128"/>
                <a:ea typeface="Meiryo UI" panose="020B0604030504040204" pitchFamily="50" charset="-128"/>
              </a:rPr>
              <a:t>も高い水準になく、</a:t>
            </a:r>
            <a:r>
              <a:rPr lang="ja-JP" altLang="en-US" sz="1400" dirty="0">
                <a:latin typeface="Meiryo UI" panose="020B0604030504040204" pitchFamily="50" charset="-128"/>
                <a:ea typeface="Meiryo UI" panose="020B0604030504040204" pitchFamily="50" charset="-128"/>
              </a:rPr>
              <a:t>全管路の</a:t>
            </a:r>
            <a:r>
              <a:rPr lang="en-US" altLang="ja-JP" sz="1400" dirty="0" smtClean="0">
                <a:latin typeface="Meiryo UI" panose="020B0604030504040204" pitchFamily="50" charset="-128"/>
                <a:ea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rPr>
              <a:t>程度。</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ja-JP" altLang="en-US" sz="1400" b="1" u="sng" dirty="0">
                <a:latin typeface="Meiryo UI" panose="020B0604030504040204" pitchFamily="50" charset="-128"/>
                <a:ea typeface="Meiryo UI" panose="020B0604030504040204" pitchFamily="50" charset="-128"/>
              </a:rPr>
              <a:t>耐震適合率：大阪府平均</a:t>
            </a:r>
            <a:r>
              <a:rPr lang="en-US" altLang="ja-JP" sz="1400" b="1" u="sng" dirty="0">
                <a:latin typeface="Meiryo UI" panose="020B0604030504040204" pitchFamily="50" charset="-128"/>
                <a:ea typeface="Meiryo UI" panose="020B0604030504040204" pitchFamily="50" charset="-128"/>
              </a:rPr>
              <a:t>25.6%</a:t>
            </a:r>
            <a:r>
              <a:rPr lang="ja-JP" altLang="en-US" sz="1400" dirty="0">
                <a:latin typeface="Meiryo UI" panose="020B0604030504040204" pitchFamily="50" charset="-128"/>
                <a:ea typeface="Meiryo UI" panose="020B0604030504040204" pitchFamily="50" charset="-128"/>
              </a:rPr>
              <a:t>　</a:t>
            </a:r>
            <a:endParaRPr lang="en-US" altLang="ja-JP" sz="1400" strike="sngStrike"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③管路更新率</a:t>
            </a:r>
            <a:r>
              <a:rPr lang="ja-JP" altLang="en-US" sz="1400" dirty="0">
                <a:latin typeface="Meiryo UI" panose="020B0604030504040204" pitchFamily="50" charset="-128"/>
                <a:ea typeface="Meiryo UI" panose="020B0604030504040204" pitchFamily="50" charset="-128"/>
              </a:rPr>
              <a:t>：老朽管率、耐震適合率ともに指標が悪いにもかかわらず、管路更新率も低く、全管路を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更新するのに要する期間は</a:t>
            </a:r>
            <a:r>
              <a:rPr lang="en-US" altLang="ja-JP" sz="1400" dirty="0">
                <a:latin typeface="Meiryo UI" panose="020B0604030504040204" pitchFamily="50" charset="-128"/>
                <a:ea typeface="Meiryo UI" panose="020B0604030504040204" pitchFamily="50" charset="-128"/>
              </a:rPr>
              <a:t>114</a:t>
            </a:r>
            <a:r>
              <a:rPr lang="ja-JP" altLang="en-US" sz="1400" dirty="0">
                <a:latin typeface="Meiryo UI" panose="020B0604030504040204" pitchFamily="50" charset="-128"/>
                <a:ea typeface="Meiryo UI" panose="020B0604030504040204" pitchFamily="50" charset="-128"/>
              </a:rPr>
              <a:t>年となっており</a:t>
            </a:r>
            <a:r>
              <a:rPr lang="ja-JP" altLang="en-US" sz="1400" dirty="0" smtClean="0">
                <a:latin typeface="Meiryo UI" panose="020B0604030504040204" pitchFamily="50" charset="-128"/>
                <a:ea typeface="Meiryo UI" panose="020B0604030504040204" pitchFamily="50" charset="-128"/>
              </a:rPr>
              <a:t>、管路の</a:t>
            </a:r>
            <a:r>
              <a:rPr lang="ja-JP" altLang="en-US" sz="1400" dirty="0">
                <a:latin typeface="Meiryo UI" panose="020B0604030504040204" pitchFamily="50" charset="-128"/>
                <a:ea typeface="Meiryo UI" panose="020B0604030504040204" pitchFamily="50" charset="-128"/>
              </a:rPr>
              <a:t>寿命といわれる</a:t>
            </a:r>
            <a:r>
              <a:rPr lang="en-US" altLang="ja-JP" sz="1400" dirty="0">
                <a:latin typeface="Meiryo UI" panose="020B0604030504040204" pitchFamily="50" charset="-128"/>
                <a:ea typeface="Meiryo UI" panose="020B0604030504040204" pitchFamily="50" charset="-128"/>
              </a:rPr>
              <a:t>60</a:t>
            </a:r>
            <a:r>
              <a:rPr lang="ja-JP" altLang="en-US" sz="1400" dirty="0">
                <a:latin typeface="Meiryo UI" panose="020B0604030504040204" pitchFamily="50" charset="-128"/>
                <a:ea typeface="Meiryo UI" panose="020B0604030504040204" pitchFamily="50" charset="-128"/>
              </a:rPr>
              <a:t>年の約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ja-JP" altLang="en-US" sz="1400" b="1" u="sng" dirty="0">
                <a:latin typeface="Meiryo UI" panose="020B0604030504040204" pitchFamily="50" charset="-128"/>
                <a:ea typeface="Meiryo UI" panose="020B0604030504040204" pitchFamily="50" charset="-128"/>
              </a:rPr>
              <a:t>管路更新率：大阪府平均</a:t>
            </a:r>
            <a:r>
              <a:rPr lang="en-US" altLang="ja-JP" sz="1400" b="1" u="sng" dirty="0">
                <a:latin typeface="Meiryo UI" panose="020B0604030504040204" pitchFamily="50" charset="-128"/>
                <a:ea typeface="Meiryo UI" panose="020B0604030504040204" pitchFamily="50" charset="-128"/>
              </a:rPr>
              <a:t>0.88%</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更新</a:t>
            </a:r>
            <a:r>
              <a:rPr lang="ja-JP" altLang="en-US" sz="1400" dirty="0" smtClean="0">
                <a:latin typeface="Meiryo UI" panose="020B0604030504040204" pitchFamily="50" charset="-128"/>
                <a:ea typeface="Meiryo UI" panose="020B0604030504040204" pitchFamily="50" charset="-128"/>
              </a:rPr>
              <a:t>周期</a:t>
            </a:r>
            <a:r>
              <a:rPr lang="en-US" altLang="ja-JP" sz="1400" dirty="0" smtClean="0">
                <a:latin typeface="Meiryo UI" panose="020B0604030504040204" pitchFamily="50" charset="-128"/>
                <a:ea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rPr>
              <a:t>年以下となる団体</a:t>
            </a:r>
            <a:r>
              <a:rPr lang="ja-JP" altLang="en-US" sz="1400" dirty="0">
                <a:latin typeface="Meiryo UI" panose="020B0604030504040204" pitchFamily="50" charset="-128"/>
                <a:ea typeface="Meiryo UI" panose="020B0604030504040204" pitchFamily="50" charset="-128"/>
              </a:rPr>
              <a:t>は２団体のみ</a:t>
            </a:r>
            <a:r>
              <a:rPr lang="en-US" altLang="ja-JP" sz="1400" dirty="0">
                <a:latin typeface="Meiryo UI" panose="020B0604030504040204" pitchFamily="50" charset="-128"/>
                <a:ea typeface="Meiryo UI" panose="020B0604030504040204" pitchFamily="50" charset="-128"/>
              </a:rPr>
              <a:t>】</a:t>
            </a:r>
          </a:p>
          <a:p>
            <a:endParaRPr lang="en-US" altLang="ja-JP" sz="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３</a:t>
            </a: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経営基盤の状況（対応力）</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①経営基盤の差</a:t>
            </a:r>
            <a:r>
              <a:rPr lang="ja-JP" altLang="en-US" sz="1400" dirty="0">
                <a:latin typeface="Meiryo UI" panose="020B0604030504040204" pitchFamily="50" charset="-128"/>
                <a:ea typeface="Meiryo UI" panose="020B0604030504040204" pitchFamily="50" charset="-128"/>
              </a:rPr>
              <a:t>：経常収支比率と自己資本</a:t>
            </a:r>
            <a:r>
              <a:rPr lang="ja-JP" altLang="en-US" sz="1400" dirty="0" smtClean="0">
                <a:latin typeface="Meiryo UI" panose="020B0604030504040204" pitchFamily="50" charset="-128"/>
                <a:ea typeface="Meiryo UI" panose="020B0604030504040204" pitchFamily="50" charset="-128"/>
              </a:rPr>
              <a:t>構成比率</a:t>
            </a:r>
            <a:r>
              <a:rPr lang="ja-JP" altLang="en-US" sz="1400" dirty="0">
                <a:latin typeface="Meiryo UI" panose="020B0604030504040204" pitchFamily="50" charset="-128"/>
                <a:ea typeface="Meiryo UI" panose="020B0604030504040204" pitchFamily="50" charset="-128"/>
              </a:rPr>
              <a:t>の分布では、収益力と資本力に大きな格差が存在</a:t>
            </a:r>
            <a:r>
              <a:rPr lang="ja-JP" altLang="en-US" sz="1400" dirty="0" smtClean="0">
                <a:latin typeface="Meiryo UI" panose="020B0604030504040204" pitchFamily="50" charset="-128"/>
                <a:ea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②経営基盤と対応力</a:t>
            </a:r>
            <a:r>
              <a:rPr lang="ja-JP" altLang="en-US" sz="1400" dirty="0">
                <a:latin typeface="Meiryo UI" panose="020B0604030504040204" pitchFamily="50" charset="-128"/>
                <a:ea typeface="Meiryo UI" panose="020B0604030504040204" pitchFamily="50" charset="-128"/>
              </a:rPr>
              <a:t>：経営基盤</a:t>
            </a:r>
            <a:r>
              <a:rPr lang="ja-JP" altLang="en-US" sz="1400" dirty="0" smtClean="0">
                <a:latin typeface="Meiryo UI" panose="020B0604030504040204" pitchFamily="50" charset="-128"/>
                <a:ea typeface="Meiryo UI" panose="020B0604030504040204" pitchFamily="50" charset="-128"/>
              </a:rPr>
              <a:t>が強いから</a:t>
            </a:r>
            <a:r>
              <a:rPr lang="ja-JP" altLang="en-US" sz="1400" dirty="0">
                <a:latin typeface="Meiryo UI" panose="020B0604030504040204" pitchFamily="50" charset="-128"/>
                <a:ea typeface="Meiryo UI" panose="020B0604030504040204" pitchFamily="50" charset="-128"/>
              </a:rPr>
              <a:t>と言って、管路更新への対応力が必ずしも高いわけではなく、水道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事業者ごとに様々な事情があるものと推測される。これらの実態把握が急がれる。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③技術職員</a:t>
            </a:r>
            <a:r>
              <a:rPr lang="ja-JP" altLang="en-US" sz="1400" dirty="0">
                <a:latin typeface="Meiryo UI" panose="020B0604030504040204" pitchFamily="50" charset="-128"/>
                <a:ea typeface="Meiryo UI" panose="020B0604030504040204" pitchFamily="50" charset="-128"/>
              </a:rPr>
              <a:t>：適切な経営計画／耐震化計画の策定に十分な技術職員が確保できていない恐れ。</a:t>
            </a:r>
            <a:endParaRPr lang="en-US" altLang="ja-JP" sz="14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４</a:t>
            </a: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管路更新のための財源</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①管路更新に必要な財源</a:t>
            </a:r>
            <a:r>
              <a:rPr lang="ja-JP" altLang="en-US" sz="1400" dirty="0">
                <a:latin typeface="Meiryo UI" panose="020B0604030504040204" pitchFamily="50" charset="-128"/>
                <a:ea typeface="Meiryo UI" panose="020B0604030504040204" pitchFamily="50" charset="-128"/>
              </a:rPr>
              <a:t>：耐震</a:t>
            </a:r>
            <a:r>
              <a:rPr lang="ja-JP" altLang="en-US" sz="1400" dirty="0" smtClean="0">
                <a:latin typeface="Meiryo UI" panose="020B0604030504040204" pitchFamily="50" charset="-128"/>
                <a:ea typeface="Meiryo UI" panose="020B0604030504040204" pitchFamily="50" charset="-128"/>
              </a:rPr>
              <a:t>適合性を有していない管路の</a:t>
            </a:r>
            <a:r>
              <a:rPr lang="ja-JP" altLang="en-US" sz="1400" dirty="0">
                <a:latin typeface="Meiryo UI" panose="020B0604030504040204" pitchFamily="50" charset="-128"/>
                <a:ea typeface="Meiryo UI" panose="020B0604030504040204" pitchFamily="50" charset="-128"/>
              </a:rPr>
              <a:t>更新コストは、府域合計で</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兆</a:t>
            </a:r>
            <a:r>
              <a:rPr lang="ja-JP" altLang="en-US" sz="1400" dirty="0" smtClean="0">
                <a:latin typeface="Meiryo UI" panose="020B0604030504040204" pitchFamily="50" charset="-128"/>
                <a:ea typeface="Meiryo UI" panose="020B0604030504040204" pitchFamily="50" charset="-128"/>
              </a:rPr>
              <a:t>円。</a:t>
            </a:r>
            <a:endParaRPr lang="en-US" altLang="ja-JP" sz="1400" dirty="0">
              <a:latin typeface="Meiryo UI" panose="020B0604030504040204" pitchFamily="50" charset="-128"/>
              <a:ea typeface="Meiryo UI" panose="020B0604030504040204" pitchFamily="50" charset="-128"/>
            </a:endParaRPr>
          </a:p>
          <a:p>
            <a:pPr marL="1698625" indent="-1698625"/>
            <a:r>
              <a:rPr lang="ja-JP" altLang="en-US" sz="1400" dirty="0">
                <a:latin typeface="Meiryo UI" panose="020B0604030504040204" pitchFamily="50" charset="-128"/>
                <a:ea typeface="Meiryo UI" panose="020B0604030504040204" pitchFamily="50" charset="-128"/>
              </a:rPr>
              <a:t>　②</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水道料金の状況</a:t>
            </a:r>
            <a:r>
              <a:rPr lang="ja-JP" altLang="en-US" sz="1400" dirty="0" smtClean="0">
                <a:latin typeface="Meiryo UI" panose="020B0604030504040204" pitchFamily="50" charset="-128"/>
                <a:ea typeface="Meiryo UI" panose="020B0604030504040204" pitchFamily="50" charset="-128"/>
              </a:rPr>
              <a:t>：直近</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年では、消費税以外</a:t>
            </a:r>
            <a:r>
              <a:rPr lang="ja-JP" altLang="en-US" sz="1400" dirty="0">
                <a:latin typeface="Meiryo UI" panose="020B0604030504040204" pitchFamily="50" charset="-128"/>
                <a:ea typeface="Meiryo UI" panose="020B0604030504040204" pitchFamily="50" charset="-128"/>
              </a:rPr>
              <a:t>の要因による水道料金の値上げは</a:t>
            </a:r>
            <a:r>
              <a:rPr lang="ja-JP" altLang="en-US" sz="1400" dirty="0" smtClean="0">
                <a:latin typeface="Meiryo UI" panose="020B0604030504040204" pitchFamily="50" charset="-128"/>
                <a:ea typeface="Meiryo UI" panose="020B0604030504040204" pitchFamily="50" charset="-128"/>
              </a:rPr>
              <a:t>限定的であった</a:t>
            </a:r>
            <a:r>
              <a:rPr lang="ja-JP" altLang="en-US" sz="1400" dirty="0">
                <a:latin typeface="Meiryo UI" panose="020B0604030504040204" pitchFamily="50" charset="-128"/>
                <a:ea typeface="Meiryo UI" panose="020B0604030504040204" pitchFamily="50" charset="-128"/>
              </a:rPr>
              <a:t>が、今後</a:t>
            </a:r>
            <a:r>
              <a:rPr lang="ja-JP" altLang="en-US" sz="1400" dirty="0" smtClean="0">
                <a:latin typeface="Meiryo UI" panose="020B0604030504040204" pitchFamily="50" charset="-128"/>
                <a:ea typeface="Meiryo UI" panose="020B0604030504040204" pitchFamily="50" charset="-128"/>
              </a:rPr>
              <a:t>、水道</a:t>
            </a:r>
            <a:r>
              <a:rPr lang="ja-JP" altLang="en-US" sz="1400" dirty="0">
                <a:latin typeface="Meiryo UI" panose="020B0604030504040204" pitchFamily="50" charset="-128"/>
                <a:ea typeface="Meiryo UI" panose="020B0604030504040204" pitchFamily="50" charset="-128"/>
              </a:rPr>
              <a:t>料金</a:t>
            </a:r>
            <a:r>
              <a:rPr lang="ja-JP" altLang="en-US" sz="1400" dirty="0" smtClean="0">
                <a:latin typeface="Meiryo UI" panose="020B0604030504040204" pitchFamily="50" charset="-128"/>
                <a:ea typeface="Meiryo UI" panose="020B0604030504040204" pitchFamily="50" charset="-128"/>
              </a:rPr>
              <a:t>の値上げが見込まれる。</a:t>
            </a:r>
            <a:endParaRPr lang="en-US" altLang="ja-JP" sz="14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21747" y="119477"/>
            <a:ext cx="6710739" cy="442035"/>
          </a:xfrm>
          <a:prstGeom prst="rect">
            <a:avLst/>
          </a:prstGeom>
          <a:noFill/>
        </p:spPr>
        <p:txBody>
          <a:bodyPr wrap="none" lIns="36000" tIns="36000" rIns="36000" bIns="36000" rtlCol="0">
            <a:spAutoFit/>
          </a:bodyPr>
          <a:lstStyle/>
          <a:p>
            <a:pPr algn="ctr"/>
            <a:r>
              <a:rPr kumimoji="1" lang="ja-JP" altLang="en-US" sz="2400" b="1" dirty="0">
                <a:latin typeface="Meiryo UI" panose="020B0604030504040204" pitchFamily="50" charset="-128"/>
                <a:ea typeface="Meiryo UI" panose="020B0604030504040204" pitchFamily="50" charset="-128"/>
              </a:rPr>
              <a:t>第</a:t>
            </a:r>
            <a:r>
              <a:rPr lang="ja-JP" altLang="en-US" sz="2400" b="1" dirty="0">
                <a:latin typeface="Meiryo UI" panose="020B0604030504040204" pitchFamily="50" charset="-128"/>
                <a:ea typeface="Meiryo UI" panose="020B0604030504040204" pitchFamily="50" charset="-128"/>
              </a:rPr>
              <a:t>２</a:t>
            </a:r>
            <a:r>
              <a:rPr kumimoji="1" lang="ja-JP" altLang="en-US" sz="2400" b="1" dirty="0">
                <a:latin typeface="Meiryo UI" panose="020B0604030504040204" pitchFamily="50" charset="-128"/>
                <a:ea typeface="Meiryo UI" panose="020B0604030504040204" pitchFamily="50" charset="-128"/>
              </a:rPr>
              <a:t>章　</a:t>
            </a:r>
            <a:r>
              <a:rPr lang="ja-JP" altLang="en-US" sz="2400" b="1" dirty="0">
                <a:latin typeface="Meiryo UI" panose="020B0604030504040204" pitchFamily="50" charset="-128"/>
                <a:ea typeface="Meiryo UI" panose="020B0604030504040204" pitchFamily="50" charset="-128"/>
              </a:rPr>
              <a:t>水道事業の持続可能性に関する分析・評価</a:t>
            </a:r>
          </a:p>
        </p:txBody>
      </p:sp>
      <p:cxnSp>
        <p:nvCxnSpPr>
          <p:cNvPr id="6" name="直線コネクタ 5"/>
          <p:cNvCxnSpPr/>
          <p:nvPr/>
        </p:nvCxnSpPr>
        <p:spPr>
          <a:xfrm>
            <a:off x="510084" y="563712"/>
            <a:ext cx="8316000" cy="0"/>
          </a:xfrm>
          <a:prstGeom prst="line">
            <a:avLst/>
          </a:prstGeom>
          <a:ln w="25400"/>
        </p:spPr>
        <p:style>
          <a:lnRef idx="3">
            <a:schemeClr val="accent2"/>
          </a:lnRef>
          <a:fillRef idx="0">
            <a:schemeClr val="accent2"/>
          </a:fillRef>
          <a:effectRef idx="2">
            <a:schemeClr val="accent2"/>
          </a:effectRef>
          <a:fontRef idx="minor">
            <a:schemeClr val="tx1"/>
          </a:fontRef>
        </p:style>
      </p:cxnSp>
      <p:sp>
        <p:nvSpPr>
          <p:cNvPr id="2" name="正方形/長方形 1"/>
          <p:cNvSpPr/>
          <p:nvPr/>
        </p:nvSpPr>
        <p:spPr>
          <a:xfrm>
            <a:off x="2516310" y="4860262"/>
            <a:ext cx="6202906" cy="461665"/>
          </a:xfrm>
          <a:prstGeom prst="rect">
            <a:avLst/>
          </a:prstGeom>
          <a:ln>
            <a:solidFill>
              <a:schemeClr val="bg1">
                <a:lumMod val="75000"/>
              </a:schemeClr>
            </a:solidFill>
          </a:ln>
        </p:spPr>
        <p:txBody>
          <a:bodyPr wrap="square">
            <a:spAutoFit/>
          </a:bodyPr>
          <a:lstStyle/>
          <a:p>
            <a:r>
              <a:rPr lang="ja-JP" altLang="en-US" sz="1200" dirty="0">
                <a:latin typeface="Meiryo UI" panose="020B0604030504040204" pitchFamily="50" charset="-128"/>
                <a:ea typeface="Meiryo UI" panose="020B0604030504040204" pitchFamily="50" charset="-128"/>
              </a:rPr>
              <a:t>１）収益力があり、管路</a:t>
            </a:r>
            <a:r>
              <a:rPr lang="ja-JP" altLang="en-US" sz="1200" dirty="0" smtClean="0">
                <a:latin typeface="Meiryo UI" panose="020B0604030504040204" pitchFamily="50" charset="-128"/>
                <a:ea typeface="Meiryo UI" panose="020B0604030504040204" pitchFamily="50" charset="-128"/>
              </a:rPr>
              <a:t>更新率も高い</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rPr>
              <a:t>）収益力はあるが管路</a:t>
            </a:r>
            <a:r>
              <a:rPr lang="ja-JP" altLang="en-US" sz="1200" dirty="0" smtClean="0">
                <a:latin typeface="Meiryo UI" panose="020B0604030504040204" pitchFamily="50" charset="-128"/>
                <a:ea typeface="Meiryo UI" panose="020B0604030504040204" pitchFamily="50" charset="-128"/>
              </a:rPr>
              <a:t>更新率が低い</a:t>
            </a:r>
            <a:endParaRPr lang="en-US" altLang="ja-JP" sz="1200" strike="sngStrike"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３）収益力</a:t>
            </a:r>
            <a:r>
              <a:rPr lang="ja-JP" altLang="en-US" sz="1200" dirty="0" smtClean="0">
                <a:latin typeface="Meiryo UI" panose="020B0604030504040204" pitchFamily="50" charset="-128"/>
                <a:ea typeface="Meiryo UI" panose="020B0604030504040204" pitchFamily="50" charset="-128"/>
              </a:rPr>
              <a:t>が低いが</a:t>
            </a:r>
            <a:r>
              <a:rPr lang="ja-JP" altLang="en-US" sz="1200" dirty="0">
                <a:latin typeface="Meiryo UI" panose="020B0604030504040204" pitchFamily="50" charset="-128"/>
                <a:ea typeface="Meiryo UI" panose="020B0604030504040204" pitchFamily="50" charset="-128"/>
              </a:rPr>
              <a:t>、管路</a:t>
            </a:r>
            <a:r>
              <a:rPr lang="ja-JP" altLang="en-US" sz="1200" dirty="0" smtClean="0">
                <a:latin typeface="Meiryo UI" panose="020B0604030504040204" pitchFamily="50" charset="-128"/>
                <a:ea typeface="Meiryo UI" panose="020B0604030504040204" pitchFamily="50" charset="-128"/>
              </a:rPr>
              <a:t>更新率が高い</a:t>
            </a:r>
            <a:r>
              <a:rPr lang="ja-JP" altLang="en-US" sz="1200" dirty="0">
                <a:latin typeface="Meiryo UI" panose="020B0604030504040204" pitchFamily="50" charset="-128"/>
                <a:ea typeface="Meiryo UI" panose="020B0604030504040204" pitchFamily="50" charset="-128"/>
              </a:rPr>
              <a:t>　４）収益力</a:t>
            </a:r>
            <a:r>
              <a:rPr lang="ja-JP" altLang="en-US" sz="1200" dirty="0" smtClean="0">
                <a:latin typeface="Meiryo UI" panose="020B0604030504040204" pitchFamily="50" charset="-128"/>
                <a:ea typeface="Meiryo UI" panose="020B0604030504040204" pitchFamily="50" charset="-128"/>
              </a:rPr>
              <a:t>が低く</a:t>
            </a:r>
            <a:r>
              <a:rPr lang="ja-JP" altLang="en-US" sz="1200" dirty="0">
                <a:latin typeface="Meiryo UI" panose="020B0604030504040204" pitchFamily="50" charset="-128"/>
                <a:ea typeface="Meiryo UI" panose="020B0604030504040204" pitchFamily="50" charset="-128"/>
              </a:rPr>
              <a:t>、管路</a:t>
            </a:r>
            <a:r>
              <a:rPr lang="ja-JP" altLang="en-US" sz="1200" dirty="0" smtClean="0">
                <a:latin typeface="Meiryo UI" panose="020B0604030504040204" pitchFamily="50" charset="-128"/>
                <a:ea typeface="Meiryo UI" panose="020B0604030504040204" pitchFamily="50" charset="-128"/>
              </a:rPr>
              <a:t>更新率も低い</a:t>
            </a:r>
            <a:endParaRPr lang="en-US" altLang="ja-JP" sz="1200" strike="sngStrike" dirty="0">
              <a:latin typeface="Meiryo UI" panose="020B0604030504040204" pitchFamily="50" charset="-128"/>
              <a:ea typeface="Meiryo UI" panose="020B0604030504040204" pitchFamily="50" charset="-128"/>
            </a:endParaRPr>
          </a:p>
        </p:txBody>
      </p:sp>
      <p:sp>
        <p:nvSpPr>
          <p:cNvPr id="7" name="角丸四角形 6"/>
          <p:cNvSpPr/>
          <p:nvPr/>
        </p:nvSpPr>
        <p:spPr>
          <a:xfrm>
            <a:off x="1339188" y="4876356"/>
            <a:ext cx="1177122" cy="46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100" dirty="0">
                <a:latin typeface="Meiryo UI" panose="020B0604030504040204" pitchFamily="50" charset="-128"/>
                <a:ea typeface="Meiryo UI" panose="020B0604030504040204" pitchFamily="50" charset="-128"/>
              </a:rPr>
              <a:t>経営基盤と</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対応力の４類型</a:t>
            </a:r>
          </a:p>
        </p:txBody>
      </p:sp>
      <p:sp>
        <p:nvSpPr>
          <p:cNvPr id="8" name="スライド番号プレースホルダー 7"/>
          <p:cNvSpPr>
            <a:spLocks noGrp="1"/>
          </p:cNvSpPr>
          <p:nvPr>
            <p:ph type="sldNum" sz="quarter" idx="12"/>
          </p:nvPr>
        </p:nvSpPr>
        <p:spPr/>
        <p:txBody>
          <a:bodyPr/>
          <a:lstStyle/>
          <a:p>
            <a:fld id="{0852C555-0D64-4388-834A-3E059AADB174}" type="slidenum">
              <a:rPr lang="ja-JP" altLang="en-US" smtClean="0"/>
              <a:pPr/>
              <a:t>9</a:t>
            </a:fld>
            <a:endParaRPr lang="ja-JP" altLang="en-US" dirty="0"/>
          </a:p>
        </p:txBody>
      </p:sp>
    </p:spTree>
    <p:extLst>
      <p:ext uri="{BB962C8B-B14F-4D97-AF65-F5344CB8AC3E}">
        <p14:creationId xmlns:p14="http://schemas.microsoft.com/office/powerpoint/2010/main" val="2934106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7561</TotalTime>
  <Words>5666</Words>
  <PresentationFormat>画面に合わせる (4:3)</PresentationFormat>
  <Paragraphs>1200</Paragraphs>
  <Slides>33</Slides>
  <Notes>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33</vt:i4>
      </vt:variant>
    </vt:vector>
  </HeadingPairs>
  <TitlesOfParts>
    <vt:vector size="47" baseType="lpstr">
      <vt:lpstr>HG丸ｺﾞｼｯｸM-PRO</vt:lpstr>
      <vt:lpstr>Malgun Gothic Semilight</vt:lpstr>
      <vt:lpstr>Meiryo UI</vt:lpstr>
      <vt:lpstr>ＭＳ Ｐゴシック</vt:lpstr>
      <vt:lpstr>ＭＳ ゴシック</vt:lpstr>
      <vt:lpstr>ＭＳ 明朝</vt:lpstr>
      <vt:lpstr>新細明體</vt:lpstr>
      <vt:lpstr>メイリオ</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2018-12-20T07:05:24Z</cp:lastPrinted>
  <dcterms:created xsi:type="dcterms:W3CDTF">2018-10-15T04:42:55Z</dcterms:created>
  <dcterms:modified xsi:type="dcterms:W3CDTF">2018-12-20T07:15:37Z</dcterms:modified>
</cp:coreProperties>
</file>