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4"/>
  </p:sldMasterIdLst>
  <p:notesMasterIdLst>
    <p:notesMasterId r:id="rId6"/>
  </p:notesMasterIdLst>
  <p:sldIdLst>
    <p:sldId id="350" r:id="rId5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68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4" autoAdjust="0"/>
    <p:restoredTop sz="92580" autoAdjust="0"/>
  </p:normalViewPr>
  <p:slideViewPr>
    <p:cSldViewPr showGuides="1">
      <p:cViewPr varScale="1">
        <p:scale>
          <a:sx n="71" d="100"/>
          <a:sy n="71" d="100"/>
        </p:scale>
        <p:origin x="1116" y="60"/>
      </p:cViewPr>
      <p:guideLst>
        <p:guide orient="horz" pos="2568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B89E2C4-6AC9-4C69-8265-4D39AF8764D8}" type="datetimeFigureOut">
              <a:rPr lang="ja-JP" altLang="en-US"/>
              <a:pPr>
                <a:defRPr/>
              </a:pPr>
              <a:t>2018/12/19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DF5FE84-433F-4D4D-805C-335D2516EE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85757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C5A25-DE68-4BF5-BA63-D8202A810E5C}" type="datetime1">
              <a:rPr lang="ja-JP" altLang="en-US"/>
              <a:pPr>
                <a:defRPr/>
              </a:pPr>
              <a:t>2018/12/19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598F5-2149-4DF2-B299-5C80D2E80F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0903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5F374-2A50-43D5-A01A-2CF7458DA071}" type="datetime1">
              <a:rPr lang="ja-JP" altLang="en-US"/>
              <a:pPr>
                <a:defRPr/>
              </a:pPr>
              <a:t>2018/12/19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3CA09-2500-4298-AA61-5BC9D236AF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01613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EFF3E-E786-414A-B3AF-DE2D1E3C2AC5}" type="datetime1">
              <a:rPr lang="ja-JP" altLang="en-US"/>
              <a:pPr>
                <a:defRPr/>
              </a:pPr>
              <a:t>2018/12/19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DCB8E-4F70-4488-A79C-57CFBBE3FA5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9154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AD018-4058-4A97-A446-41786F4C056E}" type="datetime1">
              <a:rPr lang="ja-JP" altLang="en-US"/>
              <a:pPr>
                <a:defRPr/>
              </a:pPr>
              <a:t>2018/12/19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01BF1-DD62-47AB-B888-7083B20C3D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949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C39B3-9EFE-473C-9853-B7A7A9587971}" type="datetime1">
              <a:rPr lang="ja-JP" altLang="en-US"/>
              <a:pPr>
                <a:defRPr/>
              </a:pPr>
              <a:t>2018/12/19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87194-5F03-4EC8-A762-BF227DCDAE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6241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60992-7D1D-4372-A8B0-D8B08EF26098}" type="datetime1">
              <a:rPr lang="ja-JP" altLang="en-US"/>
              <a:pPr>
                <a:defRPr/>
              </a:pPr>
              <a:t>2018/12/19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EA2CF-B488-46C3-B6A7-E462186620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0537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03E6F-A68B-4CEA-9B56-5ED8AB04A525}" type="datetime1">
              <a:rPr lang="ja-JP" altLang="en-US"/>
              <a:pPr>
                <a:defRPr/>
              </a:pPr>
              <a:t>2018/12/19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4D510-9ED9-4A7C-98C6-465F73AEF6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75729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6B018-B180-40A6-8C21-914DB137EF4F}" type="datetime1">
              <a:rPr lang="ja-JP" altLang="en-US"/>
              <a:pPr>
                <a:defRPr/>
              </a:pPr>
              <a:t>2018/12/19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AF416-B72C-4568-821D-747AB049E9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44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CC5DE-021D-4C9E-A045-1B6AAFCF93B9}" type="datetime1">
              <a:rPr lang="ja-JP" altLang="en-US"/>
              <a:pPr>
                <a:defRPr/>
              </a:pPr>
              <a:t>2018/12/19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993F3-DBBB-436B-AFA5-9076F9A8377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2041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3EC4B-C001-4D15-A9D4-C8AB357D8F8E}" type="datetime1">
              <a:rPr lang="ja-JP" altLang="en-US"/>
              <a:pPr>
                <a:defRPr/>
              </a:pPr>
              <a:t>2018/12/19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4E63E-82CB-458D-8A95-CBAB619B911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09979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35447-9B32-4184-9455-D92EF2AD6BE8}" type="datetime1">
              <a:rPr lang="ja-JP" altLang="en-US"/>
              <a:pPr>
                <a:defRPr/>
              </a:pPr>
              <a:t>2018/12/19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67434-667C-4E74-B871-939630E6334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874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5960615-A742-4AB5-8E47-ADA1F40E7545}" type="datetime1">
              <a:rPr lang="ja-JP" altLang="en-US"/>
              <a:pPr>
                <a:defRPr/>
              </a:pPr>
              <a:t>2018/12/19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437E0C7-E652-44A7-B44F-76C97B5366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角丸四角形 68"/>
          <p:cNvSpPr/>
          <p:nvPr/>
        </p:nvSpPr>
        <p:spPr>
          <a:xfrm>
            <a:off x="800539" y="3711622"/>
            <a:ext cx="1340347" cy="86950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86594" y="260648"/>
            <a:ext cx="74108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都市機能強化に向けた主な取組み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785258" y="1237174"/>
            <a:ext cx="1339200" cy="1008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48544" y="1628685"/>
            <a:ext cx="1248139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消防・防災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204695" y="1232855"/>
            <a:ext cx="4881629" cy="1008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58192" y="1240189"/>
            <a:ext cx="4855048" cy="99603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副首都推進局を中心に副首都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としてあるべき消防・防災機能を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月～）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「消防力強化のための勉強会」（府と府内市町村で構成）において、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大阪の消防力強化に関する検討結果取りまとめ（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年３月）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府審議会における検討を踏まえ、</a:t>
            </a:r>
            <a:r>
              <a:rPr lang="zh-TW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広域化</a:t>
            </a:r>
            <a:r>
              <a:rPr lang="zh-TW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lang="zh-TW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を予定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800540" y="836744"/>
            <a:ext cx="1392153" cy="288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テーマ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216696" y="836744"/>
            <a:ext cx="4896063" cy="28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進捗状況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48544" y="3790086"/>
            <a:ext cx="1248139" cy="71903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中小企業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支援団体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経営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支援）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252757" y="3827929"/>
            <a:ext cx="4731772" cy="6267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263776" indent="-263776">
              <a:buFont typeface="Wingdings" panose="05000000000000000000" pitchFamily="2" charset="2"/>
              <a:buChar char="ü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中小企業支援団体の統合に向けた具体的検討に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着手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年６月～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【2019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年４月法人統合を目指す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800540" y="4941168"/>
            <a:ext cx="1338147" cy="18545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8544" y="5373216"/>
            <a:ext cx="1248139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公立大学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7185247" y="836776"/>
            <a:ext cx="2573385" cy="2879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期待される効果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7185248" y="1224435"/>
            <a:ext cx="2573384" cy="1008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7185248" y="3701433"/>
            <a:ext cx="2566004" cy="87969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7279360" y="1546805"/>
            <a:ext cx="2478520" cy="442035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西日本の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防災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、副首都大阪の安心・安全を支える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消防力の確立 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テキスト ボックス 5"/>
          <p:cNvSpPr txBox="1">
            <a:spLocks noChangeArrowheads="1"/>
          </p:cNvSpPr>
          <p:nvPr/>
        </p:nvSpPr>
        <p:spPr bwMode="auto">
          <a:xfrm>
            <a:off x="8064897" y="44626"/>
            <a:ext cx="1928664" cy="41125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36000" tIns="36000" rIns="36000" bIns="36000">
            <a:spAutoFit/>
          </a:bodyPr>
          <a:lstStyle>
            <a:defPPr>
              <a:defRPr lang="ja-JP"/>
            </a:defPPr>
            <a:lvl1pPr marL="0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17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35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53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70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88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705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823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40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Ｈ</a:t>
            </a:r>
            <a:r>
              <a:rPr lang="en-US" altLang="ja-JP" sz="1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30.12.</a:t>
            </a:r>
            <a:r>
              <a:rPr lang="en-US" altLang="ja-JP" sz="11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</a:t>
            </a:r>
            <a:r>
              <a:rPr lang="en-US" altLang="ja-JP" sz="1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16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</a:t>
            </a:r>
            <a:r>
              <a:rPr lang="ja-JP" altLang="en-US" sz="11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副首都推進本部会議</a:t>
            </a:r>
            <a:endParaRPr lang="en-US" altLang="ja-JP" sz="11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0" name="テキスト ボックス 49"/>
          <p:cNvSpPr txBox="1">
            <a:spLocks noChangeArrowheads="1"/>
          </p:cNvSpPr>
          <p:nvPr/>
        </p:nvSpPr>
        <p:spPr bwMode="auto">
          <a:xfrm>
            <a:off x="8337376" y="476672"/>
            <a:ext cx="1421256" cy="28814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資料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</a:t>
            </a:r>
            <a:endParaRPr lang="en-US" altLang="ja-JP" sz="14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7255338" y="4984605"/>
            <a:ext cx="2450190" cy="1180699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従来の大学の「教育」・「研究」・「地域貢献」の基本３機能に留まらず、「都市シンクタンク」・「技術インキュベーション」の２つの機能を強化・充実し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、大阪の都市問題の解決と産業競争力の強化に貢献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7188546" y="4941168"/>
            <a:ext cx="2570086" cy="124481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2205293" y="4941168"/>
            <a:ext cx="4867081" cy="184451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785258" y="2296941"/>
            <a:ext cx="1339200" cy="74066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48544" y="2549629"/>
            <a:ext cx="1248139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水道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206707" y="2295740"/>
            <a:ext cx="4881629" cy="756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234494" y="2276872"/>
            <a:ext cx="4855048" cy="81136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府市の検討チームにおいて、副首都にふさわしい持続可能な水道のあり方について、検討（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年８月～）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府内全水道事業体の参画する協議会において、府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域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水道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事業の最適化に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向けて検討（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年８月～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7187795" y="2301955"/>
            <a:ext cx="2570085" cy="126107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/>
          <p:cNvSpPr/>
          <p:nvPr/>
        </p:nvSpPr>
        <p:spPr>
          <a:xfrm>
            <a:off x="7293873" y="2636912"/>
            <a:ext cx="2464007" cy="626701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住民が安心して暮らし、企業の経済活動を支える都市の生活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インフラが、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持続可能性をもって維持・発展</a:t>
            </a:r>
          </a:p>
        </p:txBody>
      </p:sp>
      <p:sp>
        <p:nvSpPr>
          <p:cNvPr id="67" name="正方形/長方形 66"/>
          <p:cNvSpPr/>
          <p:nvPr/>
        </p:nvSpPr>
        <p:spPr>
          <a:xfrm>
            <a:off x="2189414" y="3701433"/>
            <a:ext cx="4881629" cy="87969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914551" y="6237312"/>
            <a:ext cx="1158129" cy="461707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と行政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の連携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288704" y="6237312"/>
            <a:ext cx="4654328" cy="44203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府市及び府立大学・市立大学による都市シンクタンク機能タスクフォースに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おいて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、都市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シンクタンク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機能のあり方を検討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2288705" y="6237312"/>
            <a:ext cx="4695824" cy="44203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7185247" y="6247299"/>
            <a:ext cx="2566005" cy="432048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 wrap="square" lIns="36000" tIns="36000" rIns="36000" bIns="36000" anchor="ctr">
            <a:noAutofit/>
          </a:bodyPr>
          <a:lstStyle/>
          <a:p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292767" y="6237312"/>
            <a:ext cx="2340753" cy="442035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副首都の実現に向けた大阪の都市機能強化を加速</a:t>
            </a:r>
          </a:p>
        </p:txBody>
      </p:sp>
      <p:sp>
        <p:nvSpPr>
          <p:cNvPr id="40" name="正方形/長方形 39"/>
          <p:cNvSpPr/>
          <p:nvPr/>
        </p:nvSpPr>
        <p:spPr>
          <a:xfrm>
            <a:off x="128464" y="1232984"/>
            <a:ext cx="619177" cy="241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基盤的な公共機能の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高度化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21355" y="3711622"/>
            <a:ext cx="619177" cy="1157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36000" tIns="0" rIns="36000" bIns="0" rtlCol="0" anchor="ctr"/>
          <a:lstStyle/>
          <a:p>
            <a:pPr algn="ctr"/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産業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支援や</a:t>
            </a:r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研究開発の機能・</a:t>
            </a:r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体制強化</a:t>
            </a:r>
            <a:endParaRPr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128464" y="4941168"/>
            <a:ext cx="619177" cy="18445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人材育成環境の充実</a:t>
            </a: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920552" y="4611791"/>
            <a:ext cx="8817672" cy="257369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金融支援（大阪信用保証協会）・技術支援（大阪産業技術研究所）については、統合を実現済み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2288704" y="5949280"/>
            <a:ext cx="4799461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４月法人統合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４月大学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統合を想定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7327189" y="3923069"/>
            <a:ext cx="2378339" cy="442035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大阪における中小企業支援機能の強化をめざす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250919" y="4941168"/>
            <a:ext cx="4820123" cy="990441"/>
          </a:xfrm>
          <a:prstGeom prst="rect">
            <a:avLst/>
          </a:prstGeom>
          <a:noFill/>
        </p:spPr>
        <p:txBody>
          <a:bodyPr wrap="square" lIns="33231" tIns="33231" rIns="33231" bIns="33231" rtlCol="0">
            <a:spAutoFit/>
          </a:bodyPr>
          <a:lstStyle/>
          <a:p>
            <a:pPr marL="263776" indent="-263776">
              <a:buFont typeface="Wingdings" panose="05000000000000000000" pitchFamily="2" charset="2"/>
              <a:buChar char="ü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府市及び府立大学・市立大学による新大学設計４者タスクフォースにおいて、新大学の姿などを検討（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年４月～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年８月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3776" indent="-263776">
              <a:buFont typeface="Wingdings" panose="05000000000000000000" pitchFamily="2" charset="2"/>
              <a:buChar char="ü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府市両議会において法人統合関連議案の可決（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月府議会 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年２月市会）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3776" indent="-263776">
              <a:buFont typeface="Wingdings" panose="05000000000000000000" pitchFamily="2" charset="2"/>
              <a:buChar char="ü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府市両議会において、新法人の中期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目標案を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可決（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255422" y="3156630"/>
            <a:ext cx="4855048" cy="44203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市の検討チームにおいて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、下水道事業の運営手法などについて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年１月～）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803755" y="3122652"/>
            <a:ext cx="1339200" cy="503920"/>
            <a:chOff x="-1788533" y="4729787"/>
            <a:chExt cx="1339200" cy="719944"/>
          </a:xfrm>
        </p:grpSpPr>
        <p:sp>
          <p:nvSpPr>
            <p:cNvPr id="52" name="角丸四角形 51"/>
            <p:cNvSpPr/>
            <p:nvPr/>
          </p:nvSpPr>
          <p:spPr>
            <a:xfrm>
              <a:off x="-1788533" y="4729787"/>
              <a:ext cx="1339200" cy="719944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-1743744" y="4858831"/>
              <a:ext cx="1248139" cy="288148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kumimoji="1"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下水道</a:t>
              </a:r>
              <a:endPara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63" name="正方形/長方形 62"/>
          <p:cNvSpPr/>
          <p:nvPr/>
        </p:nvSpPr>
        <p:spPr>
          <a:xfrm>
            <a:off x="2204694" y="3131018"/>
            <a:ext cx="4881629" cy="504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851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8A9F1745003D44A14F8F6E14DE2F72" ma:contentTypeVersion="0" ma:contentTypeDescription="新しいドキュメントを作成します。" ma:contentTypeScope="" ma:versionID="290a71272f684ea2bc7658ed8722dc12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69A437-F067-4AEB-BBD5-28D8E5F823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810DD4-B76D-456F-B1D9-816A1C0AAE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4DE38670-5652-4396-9FB5-8668C6F58E6E}">
  <ds:schemaRefs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5472</TotalTime>
  <Words>384</Words>
  <PresentationFormat>A4 210 x 297 mm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2018-06-05T05:08:14Z</cp:lastPrinted>
  <dcterms:created xsi:type="dcterms:W3CDTF">2011-12-06T08:20:48Z</dcterms:created>
  <dcterms:modified xsi:type="dcterms:W3CDTF">2018-12-19T09:44:17Z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0x0101002D8A9F1745003D44A14F8F6E14DE2F72</vt:lpwstr>
  </property>
</Properties>
</file>