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6"/>
  </p:notesMasterIdLst>
  <p:sldIdLst>
    <p:sldId id="278" r:id="rId2"/>
    <p:sldId id="279" r:id="rId3"/>
    <p:sldId id="280" r:id="rId4"/>
    <p:sldId id="285" r:id="rId5"/>
  </p:sldIdLst>
  <p:sldSz cx="9906000" cy="6858000" type="A4"/>
  <p:notesSz cx="6797675" cy="9926638"/>
  <p:defaultTex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0070C0"/>
    <a:srgbClr val="CCECFF"/>
    <a:srgbClr val="FFEC99"/>
    <a:srgbClr val="FFFF99"/>
    <a:srgbClr val="385D8A"/>
    <a:srgbClr val="FBD48F"/>
    <a:srgbClr val="FCDD8E"/>
    <a:srgbClr val="FCDF8E"/>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37" autoAdjust="0"/>
    <p:restoredTop sz="94604" autoAdjust="0"/>
  </p:normalViewPr>
  <p:slideViewPr>
    <p:cSldViewPr>
      <p:cViewPr>
        <p:scale>
          <a:sx n="75" d="100"/>
          <a:sy n="75" d="100"/>
        </p:scale>
        <p:origin x="408" y="-306"/>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5660" cy="496332"/>
          </a:xfrm>
          <a:prstGeom prst="rect">
            <a:avLst/>
          </a:prstGeom>
        </p:spPr>
        <p:txBody>
          <a:bodyPr vert="horz" lIns="91286" tIns="45642" rIns="91286" bIns="4564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5" y="2"/>
            <a:ext cx="2945660" cy="496332"/>
          </a:xfrm>
          <a:prstGeom prst="rect">
            <a:avLst/>
          </a:prstGeom>
        </p:spPr>
        <p:txBody>
          <a:bodyPr vert="horz" lIns="91286" tIns="45642" rIns="91286" bIns="45642" rtlCol="0"/>
          <a:lstStyle>
            <a:lvl1pPr algn="r">
              <a:defRPr sz="1200"/>
            </a:lvl1pPr>
          </a:lstStyle>
          <a:p>
            <a:fld id="{449F254F-C938-4917-BCE2-7CCCA7A5D55A}" type="datetimeFigureOut">
              <a:rPr kumimoji="1" lang="ja-JP" altLang="en-US" smtClean="0"/>
              <a:t>2018/12/17</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72100" cy="3719513"/>
          </a:xfrm>
          <a:prstGeom prst="rect">
            <a:avLst/>
          </a:prstGeom>
          <a:noFill/>
          <a:ln w="12700">
            <a:solidFill>
              <a:prstClr val="black"/>
            </a:solidFill>
          </a:ln>
        </p:spPr>
        <p:txBody>
          <a:bodyPr vert="horz" lIns="91286" tIns="45642" rIns="91286" bIns="45642" rtlCol="0" anchor="ctr"/>
          <a:lstStyle/>
          <a:p>
            <a:endParaRPr lang="ja-JP" altLang="en-US"/>
          </a:p>
        </p:txBody>
      </p:sp>
      <p:sp>
        <p:nvSpPr>
          <p:cNvPr id="5" name="ノート プレースホルダー 4"/>
          <p:cNvSpPr>
            <a:spLocks noGrp="1"/>
          </p:cNvSpPr>
          <p:nvPr>
            <p:ph type="body" sz="quarter" idx="3"/>
          </p:nvPr>
        </p:nvSpPr>
        <p:spPr>
          <a:xfrm>
            <a:off x="679768" y="4715154"/>
            <a:ext cx="5438140" cy="4466987"/>
          </a:xfrm>
          <a:prstGeom prst="rect">
            <a:avLst/>
          </a:prstGeom>
        </p:spPr>
        <p:txBody>
          <a:bodyPr vert="horz" lIns="91286" tIns="45642" rIns="91286" bIns="4564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28586"/>
            <a:ext cx="2945660" cy="496332"/>
          </a:xfrm>
          <a:prstGeom prst="rect">
            <a:avLst/>
          </a:prstGeom>
        </p:spPr>
        <p:txBody>
          <a:bodyPr vert="horz" lIns="91286" tIns="45642" rIns="91286" bIns="4564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5" y="9428586"/>
            <a:ext cx="2945660" cy="496332"/>
          </a:xfrm>
          <a:prstGeom prst="rect">
            <a:avLst/>
          </a:prstGeom>
        </p:spPr>
        <p:txBody>
          <a:bodyPr vert="horz" lIns="91286" tIns="45642" rIns="91286" bIns="45642" rtlCol="0" anchor="b"/>
          <a:lstStyle>
            <a:lvl1pPr algn="r">
              <a:defRPr sz="1200"/>
            </a:lvl1pPr>
          </a:lstStyle>
          <a:p>
            <a:fld id="{76ABBB3F-564E-4892-B021-7ACF6534F956}" type="slidenum">
              <a:rPr kumimoji="1" lang="ja-JP" altLang="en-US" smtClean="0"/>
              <a:t>‹#›</a:t>
            </a:fld>
            <a:endParaRPr kumimoji="1" lang="ja-JP" altLang="en-US"/>
          </a:p>
        </p:txBody>
      </p:sp>
    </p:spTree>
    <p:extLst>
      <p:ext uri="{BB962C8B-B14F-4D97-AF65-F5344CB8AC3E}">
        <p14:creationId xmlns:p14="http://schemas.microsoft.com/office/powerpoint/2010/main" val="2725080901"/>
      </p:ext>
    </p:extLst>
  </p:cSld>
  <p:clrMap bg1="lt1" tx1="dk1" bg2="lt2" tx2="dk2" accent1="accent1" accent2="accent2" accent3="accent3" accent4="accent4" accent5="accent5" accent6="accent6" hlink="hlink" folHlink="folHlink"/>
  <p:notesStyle>
    <a:lvl1pPr marL="0" algn="l" defTabSz="684154" rtl="0" eaLnBrk="1" latinLnBrk="0" hangingPunct="1">
      <a:defRPr kumimoji="1" sz="900" kern="1200">
        <a:solidFill>
          <a:schemeClr val="tx1"/>
        </a:solidFill>
        <a:latin typeface="+mn-lt"/>
        <a:ea typeface="+mn-ea"/>
        <a:cs typeface="+mn-cs"/>
      </a:defRPr>
    </a:lvl1pPr>
    <a:lvl2pPr marL="342077" algn="l" defTabSz="684154" rtl="0" eaLnBrk="1" latinLnBrk="0" hangingPunct="1">
      <a:defRPr kumimoji="1" sz="900" kern="1200">
        <a:solidFill>
          <a:schemeClr val="tx1"/>
        </a:solidFill>
        <a:latin typeface="+mn-lt"/>
        <a:ea typeface="+mn-ea"/>
        <a:cs typeface="+mn-cs"/>
      </a:defRPr>
    </a:lvl2pPr>
    <a:lvl3pPr marL="684154" algn="l" defTabSz="684154" rtl="0" eaLnBrk="1" latinLnBrk="0" hangingPunct="1">
      <a:defRPr kumimoji="1" sz="900" kern="1200">
        <a:solidFill>
          <a:schemeClr val="tx1"/>
        </a:solidFill>
        <a:latin typeface="+mn-lt"/>
        <a:ea typeface="+mn-ea"/>
        <a:cs typeface="+mn-cs"/>
      </a:defRPr>
    </a:lvl3pPr>
    <a:lvl4pPr marL="1026231" algn="l" defTabSz="684154" rtl="0" eaLnBrk="1" latinLnBrk="0" hangingPunct="1">
      <a:defRPr kumimoji="1" sz="900" kern="1200">
        <a:solidFill>
          <a:schemeClr val="tx1"/>
        </a:solidFill>
        <a:latin typeface="+mn-lt"/>
        <a:ea typeface="+mn-ea"/>
        <a:cs typeface="+mn-cs"/>
      </a:defRPr>
    </a:lvl4pPr>
    <a:lvl5pPr marL="1368308" algn="l" defTabSz="684154" rtl="0" eaLnBrk="1" latinLnBrk="0" hangingPunct="1">
      <a:defRPr kumimoji="1" sz="900" kern="1200">
        <a:solidFill>
          <a:schemeClr val="tx1"/>
        </a:solidFill>
        <a:latin typeface="+mn-lt"/>
        <a:ea typeface="+mn-ea"/>
        <a:cs typeface="+mn-cs"/>
      </a:defRPr>
    </a:lvl5pPr>
    <a:lvl6pPr marL="1710385" algn="l" defTabSz="684154" rtl="0" eaLnBrk="1" latinLnBrk="0" hangingPunct="1">
      <a:defRPr kumimoji="1" sz="900" kern="1200">
        <a:solidFill>
          <a:schemeClr val="tx1"/>
        </a:solidFill>
        <a:latin typeface="+mn-lt"/>
        <a:ea typeface="+mn-ea"/>
        <a:cs typeface="+mn-cs"/>
      </a:defRPr>
    </a:lvl6pPr>
    <a:lvl7pPr marL="2052462" algn="l" defTabSz="684154" rtl="0" eaLnBrk="1" latinLnBrk="0" hangingPunct="1">
      <a:defRPr kumimoji="1" sz="900" kern="1200">
        <a:solidFill>
          <a:schemeClr val="tx1"/>
        </a:solidFill>
        <a:latin typeface="+mn-lt"/>
        <a:ea typeface="+mn-ea"/>
        <a:cs typeface="+mn-cs"/>
      </a:defRPr>
    </a:lvl7pPr>
    <a:lvl8pPr marL="2394539" algn="l" defTabSz="684154" rtl="0" eaLnBrk="1" latinLnBrk="0" hangingPunct="1">
      <a:defRPr kumimoji="1" sz="900" kern="1200">
        <a:solidFill>
          <a:schemeClr val="tx1"/>
        </a:solidFill>
        <a:latin typeface="+mn-lt"/>
        <a:ea typeface="+mn-ea"/>
        <a:cs typeface="+mn-cs"/>
      </a:defRPr>
    </a:lvl8pPr>
    <a:lvl9pPr marL="2736616" algn="l" defTabSz="684154" rtl="0" eaLnBrk="1" latinLnBrk="0" hangingPunct="1">
      <a:defRPr kumimoji="1"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6ABBB3F-564E-4892-B021-7ACF6534F956}" type="slidenum">
              <a:rPr kumimoji="1" lang="ja-JP" altLang="en-US" smtClean="0"/>
              <a:t>1</a:t>
            </a:fld>
            <a:endParaRPr kumimoji="1" lang="ja-JP" altLang="en-US"/>
          </a:p>
        </p:txBody>
      </p:sp>
    </p:spTree>
    <p:extLst>
      <p:ext uri="{BB962C8B-B14F-4D97-AF65-F5344CB8AC3E}">
        <p14:creationId xmlns:p14="http://schemas.microsoft.com/office/powerpoint/2010/main" val="2085859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ABBB3F-564E-4892-B021-7ACF6534F956}" type="slidenum">
              <a:rPr kumimoji="1" lang="ja-JP" altLang="en-US" smtClean="0"/>
              <a:t>2</a:t>
            </a:fld>
            <a:endParaRPr kumimoji="1" lang="ja-JP" altLang="en-US"/>
          </a:p>
        </p:txBody>
      </p:sp>
    </p:spTree>
    <p:extLst>
      <p:ext uri="{BB962C8B-B14F-4D97-AF65-F5344CB8AC3E}">
        <p14:creationId xmlns:p14="http://schemas.microsoft.com/office/powerpoint/2010/main" val="3367562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908" indent="0" algn="ctr">
              <a:buNone/>
              <a:defRPr>
                <a:solidFill>
                  <a:schemeClr val="tx1">
                    <a:tint val="75000"/>
                  </a:schemeClr>
                </a:solidFill>
              </a:defRPr>
            </a:lvl2pPr>
            <a:lvl3pPr marL="957816" indent="0" algn="ctr">
              <a:buNone/>
              <a:defRPr>
                <a:solidFill>
                  <a:schemeClr val="tx1">
                    <a:tint val="75000"/>
                  </a:schemeClr>
                </a:solidFill>
              </a:defRPr>
            </a:lvl3pPr>
            <a:lvl4pPr marL="1436724" indent="0" algn="ctr">
              <a:buNone/>
              <a:defRPr>
                <a:solidFill>
                  <a:schemeClr val="tx1">
                    <a:tint val="75000"/>
                  </a:schemeClr>
                </a:solidFill>
              </a:defRPr>
            </a:lvl4pPr>
            <a:lvl5pPr marL="1915631" indent="0" algn="ctr">
              <a:buNone/>
              <a:defRPr>
                <a:solidFill>
                  <a:schemeClr val="tx1">
                    <a:tint val="75000"/>
                  </a:schemeClr>
                </a:solidFill>
              </a:defRPr>
            </a:lvl5pPr>
            <a:lvl6pPr marL="2394539" indent="0" algn="ctr">
              <a:buNone/>
              <a:defRPr>
                <a:solidFill>
                  <a:schemeClr val="tx1">
                    <a:tint val="75000"/>
                  </a:schemeClr>
                </a:solidFill>
              </a:defRPr>
            </a:lvl6pPr>
            <a:lvl7pPr marL="2873447" indent="0" algn="ctr">
              <a:buNone/>
              <a:defRPr>
                <a:solidFill>
                  <a:schemeClr val="tx1">
                    <a:tint val="75000"/>
                  </a:schemeClr>
                </a:solidFill>
              </a:defRPr>
            </a:lvl7pPr>
            <a:lvl8pPr marL="3352355" indent="0" algn="ctr">
              <a:buNone/>
              <a:defRPr>
                <a:solidFill>
                  <a:schemeClr val="tx1">
                    <a:tint val="75000"/>
                  </a:schemeClr>
                </a:solidFill>
              </a:defRPr>
            </a:lvl8pPr>
            <a:lvl9pPr marL="3831263"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B03EC8B-18EB-4C1B-A190-CD473F00D12D}" type="datetime1">
              <a:rPr kumimoji="1" lang="ja-JP" altLang="en-US" smtClean="0"/>
              <a:t>2018/12/17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D173590-3662-4D4D-8F3A-8D5555AAE39A}" type="slidenum">
              <a:rPr kumimoji="1" lang="ja-JP" altLang="en-US" smtClean="0"/>
              <a:t>‹#›</a:t>
            </a:fld>
            <a:endParaRPr kumimoji="1" lang="ja-JP" altLang="en-US"/>
          </a:p>
        </p:txBody>
      </p:sp>
    </p:spTree>
    <p:extLst>
      <p:ext uri="{BB962C8B-B14F-4D97-AF65-F5344CB8AC3E}">
        <p14:creationId xmlns:p14="http://schemas.microsoft.com/office/powerpoint/2010/main" val="4094829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FB86550-E8E1-4C8E-AACA-D2732A93A6AF}" type="datetime1">
              <a:rPr kumimoji="1" lang="ja-JP" altLang="en-US" smtClean="0"/>
              <a:t>2018/12/17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D173590-3662-4D4D-8F3A-8D5555AAE39A}" type="slidenum">
              <a:rPr kumimoji="1" lang="ja-JP" altLang="en-US" smtClean="0"/>
              <a:t>‹#›</a:t>
            </a:fld>
            <a:endParaRPr kumimoji="1" lang="ja-JP" altLang="en-US"/>
          </a:p>
        </p:txBody>
      </p:sp>
    </p:spTree>
    <p:extLst>
      <p:ext uri="{BB962C8B-B14F-4D97-AF65-F5344CB8AC3E}">
        <p14:creationId xmlns:p14="http://schemas.microsoft.com/office/powerpoint/2010/main" val="1830848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811AC66-B1A6-48F3-9568-F48EBEDEA7E4}" type="datetime1">
              <a:rPr kumimoji="1" lang="ja-JP" altLang="en-US" smtClean="0"/>
              <a:t>2018/12/17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D173590-3662-4D4D-8F3A-8D5555AAE39A}" type="slidenum">
              <a:rPr kumimoji="1" lang="ja-JP" altLang="en-US" smtClean="0"/>
              <a:t>‹#›</a:t>
            </a:fld>
            <a:endParaRPr kumimoji="1" lang="ja-JP" altLang="en-US"/>
          </a:p>
        </p:txBody>
      </p:sp>
    </p:spTree>
    <p:extLst>
      <p:ext uri="{BB962C8B-B14F-4D97-AF65-F5344CB8AC3E}">
        <p14:creationId xmlns:p14="http://schemas.microsoft.com/office/powerpoint/2010/main" val="2493264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03A771D-E965-4934-B820-3F813AE34DE6}" type="datetime1">
              <a:rPr kumimoji="1" lang="ja-JP" altLang="en-US" smtClean="0"/>
              <a:t>2018/12/17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D173590-3662-4D4D-8F3A-8D5555AAE39A}" type="slidenum">
              <a:rPr kumimoji="1" lang="ja-JP" altLang="en-US" smtClean="0"/>
              <a:t>‹#›</a:t>
            </a:fld>
            <a:endParaRPr kumimoji="1" lang="ja-JP" altLang="en-US"/>
          </a:p>
        </p:txBody>
      </p:sp>
    </p:spTree>
    <p:extLst>
      <p:ext uri="{BB962C8B-B14F-4D97-AF65-F5344CB8AC3E}">
        <p14:creationId xmlns:p14="http://schemas.microsoft.com/office/powerpoint/2010/main" val="2741802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2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908" indent="0">
              <a:buNone/>
              <a:defRPr sz="1900">
                <a:solidFill>
                  <a:schemeClr val="tx1">
                    <a:tint val="75000"/>
                  </a:schemeClr>
                </a:solidFill>
              </a:defRPr>
            </a:lvl2pPr>
            <a:lvl3pPr marL="957816" indent="0">
              <a:buNone/>
              <a:defRPr sz="1600">
                <a:solidFill>
                  <a:schemeClr val="tx1">
                    <a:tint val="75000"/>
                  </a:schemeClr>
                </a:solidFill>
              </a:defRPr>
            </a:lvl3pPr>
            <a:lvl4pPr marL="1436724" indent="0">
              <a:buNone/>
              <a:defRPr sz="1500">
                <a:solidFill>
                  <a:schemeClr val="tx1">
                    <a:tint val="75000"/>
                  </a:schemeClr>
                </a:solidFill>
              </a:defRPr>
            </a:lvl4pPr>
            <a:lvl5pPr marL="1915631" indent="0">
              <a:buNone/>
              <a:defRPr sz="1500">
                <a:solidFill>
                  <a:schemeClr val="tx1">
                    <a:tint val="75000"/>
                  </a:schemeClr>
                </a:solidFill>
              </a:defRPr>
            </a:lvl5pPr>
            <a:lvl6pPr marL="2394539" indent="0">
              <a:buNone/>
              <a:defRPr sz="1500">
                <a:solidFill>
                  <a:schemeClr val="tx1">
                    <a:tint val="75000"/>
                  </a:schemeClr>
                </a:solidFill>
              </a:defRPr>
            </a:lvl6pPr>
            <a:lvl7pPr marL="2873447" indent="0">
              <a:buNone/>
              <a:defRPr sz="1500">
                <a:solidFill>
                  <a:schemeClr val="tx1">
                    <a:tint val="75000"/>
                  </a:schemeClr>
                </a:solidFill>
              </a:defRPr>
            </a:lvl7pPr>
            <a:lvl8pPr marL="3352355" indent="0">
              <a:buNone/>
              <a:defRPr sz="1500">
                <a:solidFill>
                  <a:schemeClr val="tx1">
                    <a:tint val="75000"/>
                  </a:schemeClr>
                </a:solidFill>
              </a:defRPr>
            </a:lvl8pPr>
            <a:lvl9pPr marL="3831263"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DBCE053-EE1E-4AF7-AAAD-04AFCE2EB9EF}" type="datetime1">
              <a:rPr kumimoji="1" lang="ja-JP" altLang="en-US" smtClean="0"/>
              <a:t>2018/12/17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D173590-3662-4D4D-8F3A-8D5555AAE39A}" type="slidenum">
              <a:rPr kumimoji="1" lang="ja-JP" altLang="en-US" smtClean="0"/>
              <a:t>‹#›</a:t>
            </a:fld>
            <a:endParaRPr kumimoji="1" lang="ja-JP" altLang="en-US"/>
          </a:p>
        </p:txBody>
      </p:sp>
    </p:spTree>
    <p:extLst>
      <p:ext uri="{BB962C8B-B14F-4D97-AF65-F5344CB8AC3E}">
        <p14:creationId xmlns:p14="http://schemas.microsoft.com/office/powerpoint/2010/main" val="492235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06F8B8D-020D-4AC6-BCB4-352247100956}" type="datetime1">
              <a:rPr kumimoji="1" lang="ja-JP" altLang="en-US" smtClean="0"/>
              <a:t>2018/12/17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D173590-3662-4D4D-8F3A-8D5555AAE39A}" type="slidenum">
              <a:rPr kumimoji="1" lang="ja-JP" altLang="en-US" smtClean="0"/>
              <a:t>‹#›</a:t>
            </a:fld>
            <a:endParaRPr kumimoji="1" lang="ja-JP" altLang="en-US"/>
          </a:p>
        </p:txBody>
      </p:sp>
    </p:spTree>
    <p:extLst>
      <p:ext uri="{BB962C8B-B14F-4D97-AF65-F5344CB8AC3E}">
        <p14:creationId xmlns:p14="http://schemas.microsoft.com/office/powerpoint/2010/main" val="1873488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C679FFA-B622-4666-A7EF-6253B6E0CFC5}" type="datetime1">
              <a:rPr kumimoji="1" lang="ja-JP" altLang="en-US" smtClean="0"/>
              <a:t>2018/12/17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D173590-3662-4D4D-8F3A-8D5555AAE39A}" type="slidenum">
              <a:rPr kumimoji="1" lang="ja-JP" altLang="en-US" smtClean="0"/>
              <a:t>‹#›</a:t>
            </a:fld>
            <a:endParaRPr kumimoji="1" lang="ja-JP" altLang="en-US"/>
          </a:p>
        </p:txBody>
      </p:sp>
    </p:spTree>
    <p:extLst>
      <p:ext uri="{BB962C8B-B14F-4D97-AF65-F5344CB8AC3E}">
        <p14:creationId xmlns:p14="http://schemas.microsoft.com/office/powerpoint/2010/main" val="2912417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B318812-2A4E-46C5-92D6-FD98B48FC10F}" type="datetime1">
              <a:rPr kumimoji="1" lang="ja-JP" altLang="en-US" smtClean="0"/>
              <a:t>2018/12/17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D173590-3662-4D4D-8F3A-8D5555AAE39A}" type="slidenum">
              <a:rPr kumimoji="1" lang="ja-JP" altLang="en-US" smtClean="0"/>
              <a:t>‹#›</a:t>
            </a:fld>
            <a:endParaRPr kumimoji="1" lang="ja-JP" altLang="en-US"/>
          </a:p>
        </p:txBody>
      </p:sp>
    </p:spTree>
    <p:extLst>
      <p:ext uri="{BB962C8B-B14F-4D97-AF65-F5344CB8AC3E}">
        <p14:creationId xmlns:p14="http://schemas.microsoft.com/office/powerpoint/2010/main" val="2184546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6F1DB8C-D2E7-454F-A130-9763E36C43A7}" type="datetime1">
              <a:rPr kumimoji="1" lang="ja-JP" altLang="en-US" smtClean="0"/>
              <a:t>2018/12/17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D173590-3662-4D4D-8F3A-8D5555AAE39A}" type="slidenum">
              <a:rPr kumimoji="1" lang="ja-JP" altLang="en-US" smtClean="0"/>
              <a:t>‹#›</a:t>
            </a:fld>
            <a:endParaRPr kumimoji="1" lang="ja-JP" altLang="en-US"/>
          </a:p>
        </p:txBody>
      </p:sp>
    </p:spTree>
    <p:extLst>
      <p:ext uri="{BB962C8B-B14F-4D97-AF65-F5344CB8AC3E}">
        <p14:creationId xmlns:p14="http://schemas.microsoft.com/office/powerpoint/2010/main" val="3493757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4F76450-C0F3-432D-A087-E959210D66A4}" type="datetime1">
              <a:rPr kumimoji="1" lang="ja-JP" altLang="en-US" smtClean="0"/>
              <a:t>2018/12/17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D173590-3662-4D4D-8F3A-8D5555AAE39A}" type="slidenum">
              <a:rPr kumimoji="1" lang="ja-JP" altLang="en-US" smtClean="0"/>
              <a:t>‹#›</a:t>
            </a:fld>
            <a:endParaRPr kumimoji="1" lang="ja-JP" altLang="en-US"/>
          </a:p>
        </p:txBody>
      </p:sp>
    </p:spTree>
    <p:extLst>
      <p:ext uri="{BB962C8B-B14F-4D97-AF65-F5344CB8AC3E}">
        <p14:creationId xmlns:p14="http://schemas.microsoft.com/office/powerpoint/2010/main" val="827011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00"/>
            </a:lvl1pPr>
            <a:lvl2pPr marL="478908" indent="0">
              <a:buNone/>
              <a:defRPr sz="2900"/>
            </a:lvl2pPr>
            <a:lvl3pPr marL="957816" indent="0">
              <a:buNone/>
              <a:defRPr sz="2500"/>
            </a:lvl3pPr>
            <a:lvl4pPr marL="1436724" indent="0">
              <a:buNone/>
              <a:defRPr sz="2100"/>
            </a:lvl4pPr>
            <a:lvl5pPr marL="1915631" indent="0">
              <a:buNone/>
              <a:defRPr sz="2100"/>
            </a:lvl5pPr>
            <a:lvl6pPr marL="2394539" indent="0">
              <a:buNone/>
              <a:defRPr sz="2100"/>
            </a:lvl6pPr>
            <a:lvl7pPr marL="2873447" indent="0">
              <a:buNone/>
              <a:defRPr sz="2100"/>
            </a:lvl7pPr>
            <a:lvl8pPr marL="3352355" indent="0">
              <a:buNone/>
              <a:defRPr sz="2100"/>
            </a:lvl8pPr>
            <a:lvl9pPr marL="3831263" indent="0">
              <a:buNone/>
              <a:defRPr sz="21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9C463B5-B0B2-4FFD-8B61-0C61D338CFAE}" type="datetime1">
              <a:rPr kumimoji="1" lang="ja-JP" altLang="en-US" smtClean="0"/>
              <a:t>2018/12/17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D173590-3662-4D4D-8F3A-8D5555AAE39A}" type="slidenum">
              <a:rPr kumimoji="1" lang="ja-JP" altLang="en-US" smtClean="0"/>
              <a:t>‹#›</a:t>
            </a:fld>
            <a:endParaRPr kumimoji="1" lang="ja-JP" altLang="en-US"/>
          </a:p>
        </p:txBody>
      </p:sp>
    </p:spTree>
    <p:extLst>
      <p:ext uri="{BB962C8B-B14F-4D97-AF65-F5344CB8AC3E}">
        <p14:creationId xmlns:p14="http://schemas.microsoft.com/office/powerpoint/2010/main" val="2997673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5782" tIns="47891" rIns="95782" bIns="47891"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5782" tIns="47891" rIns="95782" bIns="47891"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5782" tIns="47891" rIns="95782" bIns="47891" rtlCol="0" anchor="ctr"/>
          <a:lstStyle>
            <a:lvl1pPr algn="l">
              <a:defRPr sz="1300">
                <a:solidFill>
                  <a:schemeClr val="tx1">
                    <a:tint val="75000"/>
                  </a:schemeClr>
                </a:solidFill>
              </a:defRPr>
            </a:lvl1pPr>
          </a:lstStyle>
          <a:p>
            <a:fld id="{8C490096-BA96-469F-AEB6-931A2BA4230D}" type="datetime1">
              <a:rPr kumimoji="1" lang="ja-JP" altLang="en-US" smtClean="0"/>
              <a:t>2018/12/17</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5782" tIns="47891" rIns="95782" bIns="4789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5782" tIns="47891" rIns="95782" bIns="47891" rtlCol="0" anchor="ctr"/>
          <a:lstStyle>
            <a:lvl1pPr algn="r">
              <a:defRPr sz="1300">
                <a:solidFill>
                  <a:schemeClr val="tx1">
                    <a:tint val="75000"/>
                  </a:schemeClr>
                </a:solidFill>
              </a:defRPr>
            </a:lvl1pPr>
          </a:lstStyle>
          <a:p>
            <a:fld id="{0D173590-3662-4D4D-8F3A-8D5555AAE39A}" type="slidenum">
              <a:rPr kumimoji="1" lang="ja-JP" altLang="en-US" smtClean="0"/>
              <a:t>‹#›</a:t>
            </a:fld>
            <a:endParaRPr kumimoji="1" lang="ja-JP" altLang="en-US"/>
          </a:p>
        </p:txBody>
      </p:sp>
    </p:spTree>
    <p:extLst>
      <p:ext uri="{BB962C8B-B14F-4D97-AF65-F5344CB8AC3E}">
        <p14:creationId xmlns:p14="http://schemas.microsoft.com/office/powerpoint/2010/main" val="2781881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57816" rtl="0" eaLnBrk="1" latinLnBrk="0" hangingPunct="1">
        <a:spcBef>
          <a:spcPct val="0"/>
        </a:spcBef>
        <a:buNone/>
        <a:defRPr kumimoji="1" sz="4600" kern="1200">
          <a:solidFill>
            <a:schemeClr val="tx1"/>
          </a:solidFill>
          <a:latin typeface="+mj-lt"/>
          <a:ea typeface="+mj-ea"/>
          <a:cs typeface="+mj-cs"/>
        </a:defRPr>
      </a:lvl1pPr>
    </p:titleStyle>
    <p:bodyStyle>
      <a:lvl1pPr marL="359181" indent="-359181" algn="l" defTabSz="95781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25" indent="-299317" algn="l" defTabSz="95781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70" indent="-239454" algn="l" defTabSz="957816"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17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085"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993"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01"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09"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71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5"/>
          <p:cNvSpPr txBox="1">
            <a:spLocks noChangeArrowheads="1"/>
          </p:cNvSpPr>
          <p:nvPr/>
        </p:nvSpPr>
        <p:spPr bwMode="auto">
          <a:xfrm>
            <a:off x="7920881" y="116634"/>
            <a:ext cx="1928664" cy="411257"/>
          </a:xfrm>
          <a:prstGeom prst="rect">
            <a:avLst/>
          </a:prstGeom>
          <a:noFill/>
          <a:ln>
            <a:noFill/>
          </a:ln>
          <a:extLst/>
        </p:spPr>
        <p:txBody>
          <a:bodyPr wrap="square" lIns="36000" tIns="36000" rIns="36000" bIns="36000">
            <a:spAutoFit/>
          </a:bodyPr>
          <a:lstStyle>
            <a:defPPr>
              <a:defRPr lang="ja-JP"/>
            </a:defPPr>
            <a:lvl1pPr marL="0" algn="l" defTabSz="914235" rtl="0" eaLnBrk="1" latinLnBrk="0" hangingPunct="1">
              <a:defRPr kumimoji="1" sz="1800" kern="1200">
                <a:solidFill>
                  <a:schemeClr val="tx1"/>
                </a:solidFill>
                <a:latin typeface="+mn-lt"/>
                <a:ea typeface="+mn-ea"/>
                <a:cs typeface="+mn-cs"/>
              </a:defRPr>
            </a:lvl1pPr>
            <a:lvl2pPr marL="457117" algn="l" defTabSz="914235" rtl="0" eaLnBrk="1" latinLnBrk="0" hangingPunct="1">
              <a:defRPr kumimoji="1" sz="1800" kern="1200">
                <a:solidFill>
                  <a:schemeClr val="tx1"/>
                </a:solidFill>
                <a:latin typeface="+mn-lt"/>
                <a:ea typeface="+mn-ea"/>
                <a:cs typeface="+mn-cs"/>
              </a:defRPr>
            </a:lvl2pPr>
            <a:lvl3pPr marL="914235" algn="l" defTabSz="914235" rtl="0" eaLnBrk="1" latinLnBrk="0" hangingPunct="1">
              <a:defRPr kumimoji="1" sz="1800" kern="1200">
                <a:solidFill>
                  <a:schemeClr val="tx1"/>
                </a:solidFill>
                <a:latin typeface="+mn-lt"/>
                <a:ea typeface="+mn-ea"/>
                <a:cs typeface="+mn-cs"/>
              </a:defRPr>
            </a:lvl3pPr>
            <a:lvl4pPr marL="1371353" algn="l" defTabSz="914235" rtl="0" eaLnBrk="1" latinLnBrk="0" hangingPunct="1">
              <a:defRPr kumimoji="1" sz="1800" kern="1200">
                <a:solidFill>
                  <a:schemeClr val="tx1"/>
                </a:solidFill>
                <a:latin typeface="+mn-lt"/>
                <a:ea typeface="+mn-ea"/>
                <a:cs typeface="+mn-cs"/>
              </a:defRPr>
            </a:lvl4pPr>
            <a:lvl5pPr marL="1828470" algn="l" defTabSz="914235" rtl="0" eaLnBrk="1" latinLnBrk="0" hangingPunct="1">
              <a:defRPr kumimoji="1" sz="1800" kern="1200">
                <a:solidFill>
                  <a:schemeClr val="tx1"/>
                </a:solidFill>
                <a:latin typeface="+mn-lt"/>
                <a:ea typeface="+mn-ea"/>
                <a:cs typeface="+mn-cs"/>
              </a:defRPr>
            </a:lvl5pPr>
            <a:lvl6pPr marL="2285588" algn="l" defTabSz="914235" rtl="0" eaLnBrk="1" latinLnBrk="0" hangingPunct="1">
              <a:defRPr kumimoji="1" sz="1800" kern="1200">
                <a:solidFill>
                  <a:schemeClr val="tx1"/>
                </a:solidFill>
                <a:latin typeface="+mn-lt"/>
                <a:ea typeface="+mn-ea"/>
                <a:cs typeface="+mn-cs"/>
              </a:defRPr>
            </a:lvl6pPr>
            <a:lvl7pPr marL="2742705" algn="l" defTabSz="914235" rtl="0" eaLnBrk="1" latinLnBrk="0" hangingPunct="1">
              <a:defRPr kumimoji="1" sz="1800" kern="1200">
                <a:solidFill>
                  <a:schemeClr val="tx1"/>
                </a:solidFill>
                <a:latin typeface="+mn-lt"/>
                <a:ea typeface="+mn-ea"/>
                <a:cs typeface="+mn-cs"/>
              </a:defRPr>
            </a:lvl7pPr>
            <a:lvl8pPr marL="3199823" algn="l" defTabSz="914235" rtl="0" eaLnBrk="1" latinLnBrk="0" hangingPunct="1">
              <a:defRPr kumimoji="1" sz="1800" kern="1200">
                <a:solidFill>
                  <a:schemeClr val="tx1"/>
                </a:solidFill>
                <a:latin typeface="+mn-lt"/>
                <a:ea typeface="+mn-ea"/>
                <a:cs typeface="+mn-cs"/>
              </a:defRPr>
            </a:lvl8pPr>
            <a:lvl9pPr marL="3656940" algn="l" defTabSz="914235" rtl="0" eaLnBrk="1" latinLnBrk="0" hangingPunct="1">
              <a:defRPr kumimoji="1" sz="1800" kern="1200">
                <a:solidFill>
                  <a:schemeClr val="tx1"/>
                </a:solidFill>
                <a:latin typeface="+mn-lt"/>
                <a:ea typeface="+mn-ea"/>
                <a:cs typeface="+mn-cs"/>
              </a:defRPr>
            </a:lvl9pPr>
          </a:lstStyle>
          <a:p>
            <a:pPr eaLnBrk="1" hangingPunct="1">
              <a:spcBef>
                <a:spcPct val="0"/>
              </a:spcBef>
              <a:buFontTx/>
              <a:buNone/>
            </a:pPr>
            <a:r>
              <a:rPr lang="ja-JP" altLang="en-US" sz="1100" dirty="0" smtClean="0">
                <a:solidFill>
                  <a:srgbClr val="000000"/>
                </a:solidFill>
                <a:latin typeface="Meiryo UI" pitchFamily="50" charset="-128"/>
                <a:ea typeface="Meiryo UI" pitchFamily="50" charset="-128"/>
                <a:cs typeface="Meiryo UI" pitchFamily="50" charset="-128"/>
              </a:rPr>
              <a:t>Ｈ</a:t>
            </a:r>
            <a:r>
              <a:rPr lang="en-US" altLang="ja-JP" sz="1100" dirty="0" smtClean="0">
                <a:solidFill>
                  <a:srgbClr val="000000"/>
                </a:solidFill>
                <a:latin typeface="Meiryo UI" pitchFamily="50" charset="-128"/>
                <a:ea typeface="Meiryo UI" pitchFamily="50" charset="-128"/>
                <a:cs typeface="Meiryo UI" pitchFamily="50" charset="-128"/>
              </a:rPr>
              <a:t>30.12.20</a:t>
            </a:r>
            <a:endParaRPr lang="en-US" altLang="ja-JP" sz="1100" dirty="0">
              <a:solidFill>
                <a:srgbClr val="000000"/>
              </a:solidFill>
              <a:latin typeface="Meiryo UI" pitchFamily="50" charset="-128"/>
              <a:ea typeface="Meiryo UI" pitchFamily="50" charset="-128"/>
              <a:cs typeface="Meiryo UI" pitchFamily="50" charset="-128"/>
            </a:endParaRPr>
          </a:p>
          <a:p>
            <a:pPr eaLnBrk="1" hangingPunct="1">
              <a:spcBef>
                <a:spcPct val="0"/>
              </a:spcBef>
              <a:buFontTx/>
              <a:buNone/>
            </a:pPr>
            <a:r>
              <a:rPr lang="ja-JP" altLang="en-US" sz="1100" dirty="0" smtClean="0">
                <a:solidFill>
                  <a:srgbClr val="000000"/>
                </a:solidFill>
                <a:latin typeface="Meiryo UI" pitchFamily="50" charset="-128"/>
                <a:ea typeface="Meiryo UI" pitchFamily="50" charset="-128"/>
                <a:cs typeface="Meiryo UI" pitchFamily="50" charset="-128"/>
              </a:rPr>
              <a:t>第</a:t>
            </a:r>
            <a:r>
              <a:rPr lang="en-US" altLang="ja-JP" sz="1100" dirty="0" smtClean="0">
                <a:solidFill>
                  <a:srgbClr val="000000"/>
                </a:solidFill>
                <a:latin typeface="Meiryo UI" pitchFamily="50" charset="-128"/>
                <a:ea typeface="Meiryo UI" pitchFamily="50" charset="-128"/>
                <a:cs typeface="Meiryo UI" pitchFamily="50" charset="-128"/>
              </a:rPr>
              <a:t>16</a:t>
            </a:r>
            <a:r>
              <a:rPr lang="ja-JP" altLang="en-US" sz="1100" dirty="0" smtClean="0">
                <a:solidFill>
                  <a:srgbClr val="000000"/>
                </a:solidFill>
                <a:latin typeface="Meiryo UI" pitchFamily="50" charset="-128"/>
                <a:ea typeface="Meiryo UI" pitchFamily="50" charset="-128"/>
                <a:cs typeface="Meiryo UI" pitchFamily="50" charset="-128"/>
              </a:rPr>
              <a:t>回 副首都</a:t>
            </a:r>
            <a:r>
              <a:rPr lang="ja-JP" altLang="en-US" sz="1100" dirty="0">
                <a:solidFill>
                  <a:srgbClr val="000000"/>
                </a:solidFill>
                <a:latin typeface="Meiryo UI" pitchFamily="50" charset="-128"/>
                <a:ea typeface="Meiryo UI" pitchFamily="50" charset="-128"/>
                <a:cs typeface="Meiryo UI" pitchFamily="50" charset="-128"/>
              </a:rPr>
              <a:t>推進本部会議</a:t>
            </a:r>
            <a:endParaRPr lang="en-US" altLang="ja-JP" sz="1100" dirty="0">
              <a:solidFill>
                <a:srgbClr val="000000"/>
              </a:solidFill>
              <a:latin typeface="Meiryo UI" pitchFamily="50" charset="-128"/>
              <a:ea typeface="Meiryo UI" pitchFamily="50" charset="-128"/>
              <a:cs typeface="Meiryo UI" pitchFamily="50" charset="-128"/>
            </a:endParaRPr>
          </a:p>
        </p:txBody>
      </p:sp>
      <p:sp>
        <p:nvSpPr>
          <p:cNvPr id="4" name="テキスト ボックス 3"/>
          <p:cNvSpPr txBox="1">
            <a:spLocks noChangeArrowheads="1"/>
          </p:cNvSpPr>
          <p:nvPr/>
        </p:nvSpPr>
        <p:spPr bwMode="auto">
          <a:xfrm>
            <a:off x="8193360" y="548680"/>
            <a:ext cx="1421256" cy="288147"/>
          </a:xfrm>
          <a:prstGeom prst="rect">
            <a:avLst/>
          </a:prstGeom>
          <a:solidFill>
            <a:schemeClr val="bg1"/>
          </a:solidFill>
          <a:ln w="9525">
            <a:solidFill>
              <a:srgbClr val="000000"/>
            </a:solidFill>
            <a:miter lim="800000"/>
            <a:headEnd/>
            <a:tailEnd/>
          </a:ln>
          <a:extLst/>
        </p:spPr>
        <p:txBody>
          <a:bodyPr wrap="square" lIns="36000" tIns="36000" rIns="36000" bIns="36000">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400" dirty="0" smtClean="0">
                <a:solidFill>
                  <a:srgbClr val="000000"/>
                </a:solidFill>
                <a:latin typeface="Meiryo UI" pitchFamily="50" charset="-128"/>
                <a:ea typeface="Meiryo UI" pitchFamily="50" charset="-128"/>
                <a:cs typeface="Meiryo UI" pitchFamily="50" charset="-128"/>
              </a:rPr>
              <a:t>資料</a:t>
            </a:r>
            <a:r>
              <a:rPr lang="ja-JP" altLang="en-US" sz="1400" dirty="0">
                <a:solidFill>
                  <a:srgbClr val="000000"/>
                </a:solidFill>
                <a:latin typeface="Meiryo UI" pitchFamily="50" charset="-128"/>
                <a:ea typeface="Meiryo UI" pitchFamily="50" charset="-128"/>
                <a:cs typeface="Meiryo UI" pitchFamily="50" charset="-128"/>
              </a:rPr>
              <a:t>２</a:t>
            </a:r>
            <a:endParaRPr lang="en-US" altLang="ja-JP" sz="1400" dirty="0" smtClean="0">
              <a:solidFill>
                <a:srgbClr val="000000"/>
              </a:solidFill>
              <a:latin typeface="Meiryo UI" pitchFamily="50" charset="-128"/>
              <a:ea typeface="Meiryo UI" pitchFamily="50" charset="-128"/>
              <a:cs typeface="Meiryo UI" pitchFamily="50" charset="-128"/>
            </a:endParaRPr>
          </a:p>
        </p:txBody>
      </p:sp>
      <p:sp>
        <p:nvSpPr>
          <p:cNvPr id="5" name="タイトル 1"/>
          <p:cNvSpPr txBox="1">
            <a:spLocks/>
          </p:cNvSpPr>
          <p:nvPr/>
        </p:nvSpPr>
        <p:spPr>
          <a:xfrm>
            <a:off x="164271" y="2034859"/>
            <a:ext cx="9754666" cy="2387600"/>
          </a:xfrm>
          <a:prstGeom prst="rect">
            <a:avLst/>
          </a:prstGeom>
        </p:spPr>
        <p:txBody>
          <a:bodyPr vert="horz" lIns="95782" tIns="47891" rIns="95782" bIns="47891" rtlCol="0" anchor="ctr">
            <a:normAutofit/>
          </a:bodyPr>
          <a:lstStyle>
            <a:lvl1pPr algn="ctr" defTabSz="957816" rtl="0" eaLnBrk="1" latinLnBrk="0" hangingPunct="1">
              <a:spcBef>
                <a:spcPct val="0"/>
              </a:spcBef>
              <a:buNone/>
              <a:defRPr kumimoji="1" sz="4600" kern="1200">
                <a:solidFill>
                  <a:schemeClr val="tx1"/>
                </a:solidFill>
                <a:latin typeface="+mj-lt"/>
                <a:ea typeface="+mj-ea"/>
                <a:cs typeface="+mj-cs"/>
              </a:defRPr>
            </a:lvl1pPr>
          </a:lstStyle>
          <a:p>
            <a:pPr>
              <a:lnSpc>
                <a:spcPct val="150000"/>
              </a:lnSpc>
            </a:pPr>
            <a:r>
              <a:rPr lang="ja-JP" altLang="en-US" sz="3200" dirty="0" smtClean="0"/>
              <a:t>新大阪駅周辺地域のまちづくりの検討体制について</a:t>
            </a:r>
            <a:endParaRPr lang="ja-JP" altLang="en-US" sz="3200" dirty="0"/>
          </a:p>
        </p:txBody>
      </p:sp>
      <p:sp>
        <p:nvSpPr>
          <p:cNvPr id="6" name="サブタイトル 2"/>
          <p:cNvSpPr txBox="1">
            <a:spLocks/>
          </p:cNvSpPr>
          <p:nvPr/>
        </p:nvSpPr>
        <p:spPr>
          <a:xfrm>
            <a:off x="3656856" y="4797152"/>
            <a:ext cx="2664296" cy="720080"/>
          </a:xfrm>
          <a:prstGeom prst="rect">
            <a:avLst/>
          </a:prstGeom>
        </p:spPr>
        <p:txBody>
          <a:bodyPr vert="horz" lIns="95782" tIns="47891" rIns="95782" bIns="47891" rtlCol="0">
            <a:normAutofit/>
          </a:bodyPr>
          <a:lstStyle>
            <a:lvl1pPr marL="359181" indent="-359181" algn="l" defTabSz="95781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25" indent="-299317" algn="l" defTabSz="95781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70" indent="-239454" algn="l" defTabSz="957816"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17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085"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993"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01"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09"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71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a:lstStyle>
          <a:p>
            <a:pPr marL="0" indent="0">
              <a:buNone/>
            </a:pPr>
            <a:r>
              <a:rPr lang="ja-JP" altLang="en-US" sz="1800" dirty="0" smtClean="0"/>
              <a:t>大阪府 住宅まちづくり部</a:t>
            </a:r>
            <a:endParaRPr lang="en-US" altLang="ja-JP" sz="1800" dirty="0" smtClean="0"/>
          </a:p>
          <a:p>
            <a:pPr marL="0" indent="0">
              <a:buNone/>
            </a:pPr>
            <a:r>
              <a:rPr lang="ja-JP" altLang="en-US" sz="1800" dirty="0" smtClean="0"/>
              <a:t>大阪市 都市計画局</a:t>
            </a:r>
            <a:endParaRPr lang="ja-JP" altLang="en-US" sz="1800" dirty="0"/>
          </a:p>
        </p:txBody>
      </p:sp>
    </p:spTree>
    <p:extLst>
      <p:ext uri="{BB962C8B-B14F-4D97-AF65-F5344CB8AC3E}">
        <p14:creationId xmlns:p14="http://schemas.microsoft.com/office/powerpoint/2010/main" val="119575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図 109"/>
          <p:cNvPicPr>
            <a:picLocks noChangeAspect="1"/>
          </p:cNvPicPr>
          <p:nvPr/>
        </p:nvPicPr>
        <p:blipFill>
          <a:blip r:embed="rId3"/>
          <a:stretch>
            <a:fillRect/>
          </a:stretch>
        </p:blipFill>
        <p:spPr>
          <a:xfrm>
            <a:off x="5248111" y="1014567"/>
            <a:ext cx="4500397" cy="3513241"/>
          </a:xfrm>
          <a:prstGeom prst="rect">
            <a:avLst/>
          </a:prstGeom>
        </p:spPr>
      </p:pic>
      <p:sp>
        <p:nvSpPr>
          <p:cNvPr id="4" name="角丸四角形 3"/>
          <p:cNvSpPr/>
          <p:nvPr/>
        </p:nvSpPr>
        <p:spPr>
          <a:xfrm>
            <a:off x="277497" y="1926371"/>
            <a:ext cx="4428162" cy="2189081"/>
          </a:xfrm>
          <a:prstGeom prst="roundRect">
            <a:avLst>
              <a:gd name="adj" fmla="val 4168"/>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2125" y="906947"/>
            <a:ext cx="4898788" cy="1016996"/>
          </a:xfrm>
          <a:prstGeom prst="rect">
            <a:avLst/>
          </a:prstGeom>
          <a:solidFill>
            <a:schemeClr val="bg1"/>
          </a:solidFill>
          <a:ln w="12700" cmpd="thickThin">
            <a:noFill/>
          </a:ln>
        </p:spPr>
        <p:txBody>
          <a:bodyPr wrap="square" tIns="108000" rtlCol="0">
            <a:spAutoFit/>
          </a:bodyPr>
          <a:lstStyle/>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rPr>
              <a:t>新</a:t>
            </a:r>
            <a:r>
              <a:rPr lang="ja-JP" altLang="en-US" sz="1400" dirty="0">
                <a:latin typeface="Meiryo UI" panose="020B0604030504040204" pitchFamily="50" charset="-128"/>
                <a:ea typeface="Meiryo UI" panose="020B0604030504040204" pitchFamily="50" charset="-128"/>
              </a:rPr>
              <a:t>大阪駅について、リニア中央新幹線、北陸新幹線（詳細ルート調査中）等との乗継利便性の観点から、結節機能強化や容量制約の解消を図るため、民間プロジェクトの組成など事業スキームを検討し、新幹線ネットワークの充実を</a:t>
            </a:r>
            <a:r>
              <a:rPr lang="ja-JP" altLang="en-US" sz="1400" dirty="0" smtClean="0">
                <a:latin typeface="Meiryo UI" panose="020B0604030504040204" pitchFamily="50" charset="-128"/>
                <a:ea typeface="Meiryo UI" panose="020B0604030504040204" pitchFamily="50" charset="-128"/>
              </a:rPr>
              <a:t>図る。</a:t>
            </a:r>
            <a:endParaRPr lang="en-US" altLang="ja-JP" sz="1400" dirty="0" smtClean="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18941" y="645734"/>
            <a:ext cx="2736981" cy="297962"/>
          </a:xfrm>
          <a:prstGeom prst="rect">
            <a:avLst/>
          </a:prstGeom>
          <a:solidFill>
            <a:srgbClr val="FFEC99"/>
          </a:solidFill>
          <a:ln w="12700" cmpd="thickThin">
            <a:solidFill>
              <a:srgbClr val="C00000"/>
            </a:solidFill>
          </a:ln>
        </p:spPr>
        <p:txBody>
          <a:bodyPr wrap="square" lIns="36000" tIns="36000" rIns="36000" bIns="0" rtlCol="0">
            <a:spAutoFit/>
          </a:bodyPr>
          <a:lstStyle/>
          <a:p>
            <a:r>
              <a:rPr kumimoji="1" lang="ja-JP" altLang="en-US" sz="1700" b="1" dirty="0" smtClean="0">
                <a:latin typeface="Meiryo UI" panose="020B0604030504040204" pitchFamily="50" charset="-128"/>
                <a:ea typeface="Meiryo UI" panose="020B0604030504040204" pitchFamily="50" charset="-128"/>
              </a:rPr>
              <a:t>○ 国の「骨太の方針</a:t>
            </a:r>
            <a:r>
              <a:rPr kumimoji="1" lang="en-US" altLang="ja-JP" sz="1700" b="1" dirty="0" smtClean="0">
                <a:latin typeface="Meiryo UI" panose="020B0604030504040204" pitchFamily="50" charset="-128"/>
                <a:ea typeface="Meiryo UI" panose="020B0604030504040204" pitchFamily="50" charset="-128"/>
              </a:rPr>
              <a:t>《</a:t>
            </a:r>
            <a:r>
              <a:rPr kumimoji="1" lang="ja-JP" altLang="en-US" sz="1700" b="1" dirty="0" smtClean="0">
                <a:latin typeface="Meiryo UI" panose="020B0604030504040204" pitchFamily="50" charset="-128"/>
                <a:ea typeface="Meiryo UI" panose="020B0604030504040204" pitchFamily="50" charset="-128"/>
              </a:rPr>
              <a:t>抜粋</a:t>
            </a:r>
            <a:r>
              <a:rPr kumimoji="1" lang="en-US" altLang="ja-JP" sz="1700" b="1" dirty="0" smtClean="0">
                <a:latin typeface="Meiryo UI" panose="020B0604030504040204" pitchFamily="50" charset="-128"/>
                <a:ea typeface="Meiryo UI" panose="020B0604030504040204" pitchFamily="50" charset="-128"/>
              </a:rPr>
              <a:t>》</a:t>
            </a:r>
            <a:r>
              <a:rPr kumimoji="1" lang="ja-JP" altLang="en-US" sz="1700" b="1" dirty="0" smtClean="0">
                <a:latin typeface="Meiryo UI" panose="020B0604030504040204" pitchFamily="50" charset="-128"/>
                <a:ea typeface="Meiryo UI" panose="020B0604030504040204" pitchFamily="50" charset="-128"/>
              </a:rPr>
              <a:t>」</a:t>
            </a:r>
            <a:endParaRPr lang="ja-JP" altLang="en-US" sz="17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08708" y="4186224"/>
            <a:ext cx="4212000" cy="297962"/>
          </a:xfrm>
          <a:prstGeom prst="rect">
            <a:avLst/>
          </a:prstGeom>
          <a:solidFill>
            <a:srgbClr val="FFEC99"/>
          </a:solidFill>
          <a:ln w="12700" cmpd="thickThin">
            <a:solidFill>
              <a:srgbClr val="C00000"/>
            </a:solidFill>
          </a:ln>
        </p:spPr>
        <p:txBody>
          <a:bodyPr wrap="square" lIns="36000" tIns="36000" rIns="0" bIns="0" rtlCol="0">
            <a:spAutoFit/>
          </a:bodyPr>
          <a:lstStyle/>
          <a:p>
            <a:r>
              <a:rPr kumimoji="1" lang="ja-JP" altLang="en-US" sz="1700" b="1" dirty="0" smtClean="0">
                <a:latin typeface="Meiryo UI" panose="020B0604030504040204" pitchFamily="50" charset="-128"/>
                <a:ea typeface="Meiryo UI" panose="020B0604030504040204" pitchFamily="50" charset="-128"/>
              </a:rPr>
              <a:t>○ </a:t>
            </a:r>
            <a:r>
              <a:rPr lang="ja-JP" altLang="en-US" sz="1700" b="1" dirty="0" smtClean="0">
                <a:latin typeface="Meiryo UI" panose="020B0604030504040204" pitchFamily="50" charset="-128"/>
                <a:ea typeface="Meiryo UI" panose="020B0604030504040204" pitchFamily="50" charset="-128"/>
              </a:rPr>
              <a:t>都市再生本部</a:t>
            </a:r>
            <a:r>
              <a:rPr lang="ja-JP" altLang="en-US" sz="1300" b="1" dirty="0" smtClean="0">
                <a:latin typeface="Meiryo UI" panose="020B0604030504040204" pitchFamily="50" charset="-128"/>
                <a:ea typeface="Meiryo UI" panose="020B0604030504040204" pitchFamily="50" charset="-128"/>
              </a:rPr>
              <a:t>の</a:t>
            </a:r>
            <a:r>
              <a:rPr lang="ja-JP" altLang="en-US" sz="1700" b="1" dirty="0" smtClean="0">
                <a:latin typeface="Meiryo UI" panose="020B0604030504040204" pitchFamily="50" charset="-128"/>
                <a:ea typeface="Meiryo UI" panose="020B0604030504040204" pitchFamily="50" charset="-128"/>
              </a:rPr>
              <a:t>動き</a:t>
            </a:r>
            <a:r>
              <a:rPr lang="ja-JP" altLang="en-US" sz="1300" b="1" dirty="0" smtClean="0">
                <a:latin typeface="Meiryo UI" panose="020B0604030504040204" pitchFamily="50" charset="-128"/>
                <a:ea typeface="Meiryo UI" panose="020B0604030504040204" pitchFamily="50" charset="-128"/>
              </a:rPr>
              <a:t>（本部長：内閣総理大臣）</a:t>
            </a:r>
            <a:endParaRPr lang="ja-JP" altLang="en-US" sz="13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328219" y="6487789"/>
            <a:ext cx="4274574" cy="338554"/>
          </a:xfrm>
          <a:prstGeom prst="rect">
            <a:avLst/>
          </a:prstGeom>
          <a:solidFill>
            <a:srgbClr val="FFEC99"/>
          </a:solidFill>
          <a:ln w="50800" cmpd="thickThin">
            <a:solidFill>
              <a:srgbClr val="FF0000"/>
            </a:solidFill>
          </a:ln>
        </p:spPr>
        <p:txBody>
          <a:bodyPr wrap="square" rtlCol="0">
            <a:spAutoFit/>
          </a:bodyPr>
          <a:lstStyle/>
          <a:p>
            <a:pPr algn="ctr"/>
            <a:r>
              <a:rPr kumimoji="1" lang="en-US" altLang="ja-JP" sz="1600" dirty="0" smtClean="0">
                <a:latin typeface="HGP創英角ｺﾞｼｯｸUB" panose="020B0900000000000000" pitchFamily="50" charset="-128"/>
                <a:ea typeface="HGP創英角ｺﾞｼｯｸUB" panose="020B0900000000000000" pitchFamily="50" charset="-128"/>
              </a:rPr>
              <a:t>8</a:t>
            </a:r>
            <a:r>
              <a:rPr lang="en-US" altLang="ja-JP" sz="1600" dirty="0" smtClean="0">
                <a:latin typeface="HGP創英角ｺﾞｼｯｸUB" panose="020B0900000000000000" pitchFamily="50" charset="-128"/>
                <a:ea typeface="HGP創英角ｺﾞｼｯｸUB" panose="020B0900000000000000" pitchFamily="50" charset="-128"/>
              </a:rPr>
              <a:t>/29 </a:t>
            </a:r>
            <a:r>
              <a:rPr kumimoji="1" lang="ja-JP" altLang="en-US" sz="1600" dirty="0" smtClean="0">
                <a:latin typeface="HGP創英角ｺﾞｼｯｸUB" panose="020B0900000000000000" pitchFamily="50" charset="-128"/>
                <a:ea typeface="HGP創英角ｺﾞｼｯｸUB" panose="020B0900000000000000" pitchFamily="50" charset="-128"/>
              </a:rPr>
              <a:t>新大阪駅周辺地域</a:t>
            </a:r>
            <a:r>
              <a:rPr kumimoji="1" lang="ja-JP" altLang="en-US" sz="1600" b="1" dirty="0" smtClean="0">
                <a:latin typeface="HGPｺﾞｼｯｸM" panose="020B0600000000000000" pitchFamily="50" charset="-128"/>
                <a:ea typeface="HGPｺﾞｼｯｸM" panose="020B0600000000000000" pitchFamily="50" charset="-128"/>
              </a:rPr>
              <a:t>が</a:t>
            </a:r>
            <a:r>
              <a:rPr kumimoji="1" lang="ja-JP" altLang="en-US" sz="1600" dirty="0" smtClean="0">
                <a:latin typeface="HGP創英角ｺﾞｼｯｸUB" panose="020B0900000000000000" pitchFamily="50" charset="-128"/>
                <a:ea typeface="HGP創英角ｺﾞｼｯｸUB" panose="020B0900000000000000" pitchFamily="50" charset="-128"/>
              </a:rPr>
              <a:t>候補地域</a:t>
            </a:r>
            <a:r>
              <a:rPr lang="ja-JP" altLang="en-US" sz="1600" b="1" dirty="0" smtClean="0">
                <a:latin typeface="HGPｺﾞｼｯｸM" panose="020B0600000000000000" pitchFamily="50" charset="-128"/>
                <a:ea typeface="HGPｺﾞｼｯｸM" panose="020B0600000000000000" pitchFamily="50" charset="-128"/>
              </a:rPr>
              <a:t>として</a:t>
            </a:r>
            <a:r>
              <a:rPr lang="ja-JP" altLang="en-US" sz="1600" dirty="0" smtClean="0">
                <a:latin typeface="HGP創英角ｺﾞｼｯｸUB" panose="020B0900000000000000" pitchFamily="50" charset="-128"/>
                <a:ea typeface="HGP創英角ｺﾞｼｯｸUB" panose="020B0900000000000000" pitchFamily="50" charset="-128"/>
              </a:rPr>
              <a:t>公表</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sp>
        <p:nvSpPr>
          <p:cNvPr id="9" name="テキスト ボックス 8"/>
          <p:cNvSpPr txBox="1"/>
          <p:nvPr/>
        </p:nvSpPr>
        <p:spPr>
          <a:xfrm>
            <a:off x="0" y="4501683"/>
            <a:ext cx="5050289" cy="323165"/>
          </a:xfrm>
          <a:prstGeom prst="rect">
            <a:avLst/>
          </a:prstGeom>
          <a:noFill/>
        </p:spPr>
        <p:txBody>
          <a:bodyPr wrap="square" rtlCol="0">
            <a:spAutoFit/>
          </a:bodyPr>
          <a:lstStyle/>
          <a:p>
            <a:r>
              <a:rPr kumimoji="1" lang="ja-JP" altLang="en-US" sz="1500" b="1" dirty="0" smtClean="0">
                <a:latin typeface="Meiryo UI" panose="020B0604030504040204" pitchFamily="50" charset="-128"/>
                <a:ea typeface="Meiryo UI" panose="020B0604030504040204" pitchFamily="50" charset="-128"/>
              </a:rPr>
              <a:t>■ </a:t>
            </a:r>
            <a:r>
              <a:rPr kumimoji="1" lang="ja-JP" altLang="en-US" sz="1500" b="1" u="sng" dirty="0" smtClean="0">
                <a:latin typeface="Meiryo UI" panose="020B0604030504040204" pitchFamily="50" charset="-128"/>
                <a:ea typeface="Meiryo UI" panose="020B0604030504040204" pitchFamily="50" charset="-128"/>
              </a:rPr>
              <a:t>都市再生緊急整備地域の候補となる地域</a:t>
            </a:r>
            <a:r>
              <a:rPr kumimoji="1" lang="ja-JP" altLang="en-US" sz="1300" b="1" u="sng" dirty="0" smtClean="0">
                <a:latin typeface="Meiryo UI" panose="020B0604030504040204" pitchFamily="50" charset="-128"/>
                <a:ea typeface="Meiryo UI" panose="020B0604030504040204" pitchFamily="50" charset="-128"/>
              </a:rPr>
              <a:t>（仕組みが追加）</a:t>
            </a:r>
            <a:endParaRPr kumimoji="1" lang="ja-JP" altLang="en-US" sz="13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153626" y="4770833"/>
            <a:ext cx="4896663" cy="523220"/>
          </a:xfrm>
          <a:prstGeom prst="rect">
            <a:avLst/>
          </a:prstGeom>
          <a:noFill/>
        </p:spPr>
        <p:txBody>
          <a:bodyPr wrap="square" rtlCol="0">
            <a:spAutoFit/>
          </a:bodyPr>
          <a:lstStyle/>
          <a:p>
            <a:pPr marL="93663" indent="-93663"/>
            <a:r>
              <a:rPr lang="ja-JP" altLang="en-US" sz="1400" dirty="0" smtClean="0">
                <a:latin typeface="Meiryo UI" panose="020B0604030504040204" pitchFamily="50" charset="-128"/>
                <a:ea typeface="Meiryo UI" panose="020B0604030504040204" pitchFamily="50" charset="-128"/>
              </a:rPr>
              <a:t>・都市開発の気運醸成を促し、早期の民間都市開発を図るため、</a:t>
            </a:r>
            <a:r>
              <a:rPr lang="en-US" altLang="ja-JP" sz="1400" dirty="0">
                <a:latin typeface="Meiryo UI" panose="020B0604030504040204" pitchFamily="50" charset="-128"/>
                <a:ea typeface="Meiryo UI" panose="020B0604030504040204" pitchFamily="50" charset="-128"/>
              </a:rPr>
              <a:t/>
            </a:r>
            <a:br>
              <a:rPr lang="en-US" altLang="ja-JP" sz="1400" dirty="0">
                <a:latin typeface="Meiryo UI" panose="020B0604030504040204" pitchFamily="50" charset="-128"/>
                <a:ea typeface="Meiryo UI" panose="020B0604030504040204" pitchFamily="50" charset="-128"/>
              </a:rPr>
            </a:br>
            <a:r>
              <a:rPr lang="ja-JP" altLang="en-US" sz="1400" dirty="0" smtClean="0">
                <a:latin typeface="Meiryo UI" panose="020B0604030504040204" pitchFamily="50" charset="-128"/>
                <a:ea typeface="Meiryo UI" panose="020B0604030504040204" pitchFamily="50" charset="-128"/>
              </a:rPr>
              <a:t>国が「候補地域」を設定</a:t>
            </a:r>
            <a:r>
              <a:rPr lang="ja-JP" altLang="en-US" sz="1400" dirty="0">
                <a:latin typeface="Meiryo UI" panose="020B0604030504040204" pitchFamily="50" charset="-128"/>
                <a:ea typeface="Meiryo UI" panose="020B0604030504040204" pitchFamily="50" charset="-128"/>
              </a:rPr>
              <a:t>し</a:t>
            </a:r>
            <a:r>
              <a:rPr lang="ja-JP" altLang="en-US" sz="1400" dirty="0" smtClean="0">
                <a:latin typeface="Meiryo UI" panose="020B0604030504040204" pitchFamily="50" charset="-128"/>
                <a:ea typeface="Meiryo UI" panose="020B0604030504040204" pitchFamily="50" charset="-128"/>
              </a:rPr>
              <a:t>、公表する。</a:t>
            </a:r>
            <a:endParaRPr lang="en-US" altLang="ja-JP" sz="1400" dirty="0" smtClean="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53626" y="1931377"/>
            <a:ext cx="4119985" cy="338554"/>
          </a:xfrm>
          <a:prstGeom prst="rect">
            <a:avLst/>
          </a:prstGeom>
          <a:noFill/>
        </p:spPr>
        <p:txBody>
          <a:bodyPr wrap="square" rtlCol="0">
            <a:spAutoFit/>
          </a:bodyPr>
          <a:lstStyle/>
          <a:p>
            <a:pPr marL="93663" indent="-93663"/>
            <a:r>
              <a:rPr lang="ja-JP" altLang="en-US" sz="1600" dirty="0">
                <a:latin typeface="Meiryo UI" panose="020B0604030504040204" pitchFamily="50" charset="-128"/>
                <a:ea typeface="Meiryo UI" panose="020B0604030504040204" pitchFamily="50" charset="-128"/>
              </a:rPr>
              <a:t>（</a:t>
            </a:r>
            <a:r>
              <a:rPr lang="ja-JP" altLang="en-US" sz="1600" u="sng" dirty="0" smtClean="0">
                <a:latin typeface="Meiryo UI" panose="020B0604030504040204" pitchFamily="50" charset="-128"/>
                <a:ea typeface="Meiryo UI" panose="020B0604030504040204" pitchFamily="50" charset="-128"/>
              </a:rPr>
              <a:t>新大阪駅周辺地域をとりまく環境のイメージ</a:t>
            </a:r>
            <a:r>
              <a:rPr lang="ja-JP" altLang="en-US" sz="1600" dirty="0" smtClean="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2522705" y="3666725"/>
            <a:ext cx="2080088" cy="461665"/>
          </a:xfrm>
          <a:prstGeom prst="rect">
            <a:avLst/>
          </a:prstGeom>
          <a:noFill/>
        </p:spPr>
        <p:txBody>
          <a:bodyPr wrap="square" rtlCol="0">
            <a:spAutoFit/>
          </a:bodyPr>
          <a:lstStyle/>
          <a:p>
            <a:r>
              <a:rPr lang="en-US" altLang="ja-JP" sz="800" dirty="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リニア</a:t>
            </a:r>
            <a:r>
              <a:rPr lang="ja-JP" altLang="en-US" sz="800" dirty="0">
                <a:latin typeface="Meiryo UI" panose="020B0604030504040204" pitchFamily="50" charset="-128"/>
                <a:ea typeface="Meiryo UI" panose="020B0604030504040204" pitchFamily="50" charset="-128"/>
              </a:rPr>
              <a:t>中央</a:t>
            </a:r>
            <a:r>
              <a:rPr lang="ja-JP" altLang="en-US" sz="800" dirty="0" smtClean="0">
                <a:latin typeface="Meiryo UI" panose="020B0604030504040204" pitchFamily="50" charset="-128"/>
                <a:ea typeface="Meiryo UI" panose="020B0604030504040204" pitchFamily="50" charset="-128"/>
              </a:rPr>
              <a:t>新幹線の</a:t>
            </a:r>
            <a:r>
              <a:rPr lang="ja-JP" altLang="en-US" sz="800" dirty="0">
                <a:latin typeface="Meiryo UI" panose="020B0604030504040204" pitchFamily="50" charset="-128"/>
                <a:ea typeface="Meiryo UI" panose="020B0604030504040204" pitchFamily="50" charset="-128"/>
              </a:rPr>
              <a:t>開業に</a:t>
            </a:r>
            <a:r>
              <a:rPr lang="ja-JP" altLang="en-US" sz="800" dirty="0" smtClean="0">
                <a:latin typeface="Meiryo UI" panose="020B0604030504040204" pitchFamily="50" charset="-128"/>
                <a:ea typeface="Meiryo UI" panose="020B0604030504040204" pitchFamily="50" charset="-128"/>
              </a:rPr>
              <a:t>よって形成される、　</a:t>
            </a:r>
            <a:endParaRPr lang="en-US" altLang="ja-JP" sz="800" dirty="0" smtClean="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人口</a:t>
            </a:r>
            <a:r>
              <a:rPr lang="en-US" altLang="ja-JP" sz="800" dirty="0" smtClean="0">
                <a:latin typeface="Meiryo UI" panose="020B0604030504040204" pitchFamily="50" charset="-128"/>
                <a:ea typeface="Meiryo UI" panose="020B0604030504040204" pitchFamily="50" charset="-128"/>
              </a:rPr>
              <a:t>7,000</a:t>
            </a:r>
            <a:r>
              <a:rPr lang="ja-JP" altLang="en-US" sz="800" dirty="0" smtClean="0">
                <a:latin typeface="Meiryo UI" panose="020B0604030504040204" pitchFamily="50" charset="-128"/>
                <a:ea typeface="Meiryo UI" panose="020B0604030504040204" pitchFamily="50" charset="-128"/>
              </a:rPr>
              <a:t>万人規模、</a:t>
            </a:r>
            <a:r>
              <a:rPr lang="en-US" altLang="ja-JP" sz="800" dirty="0" smtClean="0">
                <a:latin typeface="Meiryo UI" panose="020B0604030504040204" pitchFamily="50" charset="-128"/>
                <a:ea typeface="Meiryo UI" panose="020B0604030504040204" pitchFamily="50" charset="-128"/>
              </a:rPr>
              <a:t>GDP</a:t>
            </a:r>
            <a:r>
              <a:rPr lang="ja-JP" altLang="en-US" sz="800" dirty="0" smtClean="0">
                <a:latin typeface="Meiryo UI" panose="020B0604030504040204" pitchFamily="50" charset="-128"/>
                <a:ea typeface="Meiryo UI" panose="020B0604030504040204" pitchFamily="50" charset="-128"/>
              </a:rPr>
              <a:t>世界第</a:t>
            </a:r>
            <a:r>
              <a:rPr lang="en-US" altLang="ja-JP" sz="800" dirty="0" smtClean="0">
                <a:latin typeface="Meiryo UI" panose="020B0604030504040204" pitchFamily="50" charset="-128"/>
                <a:ea typeface="Meiryo UI" panose="020B0604030504040204" pitchFamily="50" charset="-128"/>
              </a:rPr>
              <a:t>5</a:t>
            </a:r>
            <a:r>
              <a:rPr lang="ja-JP" altLang="en-US" sz="800" dirty="0" smtClean="0">
                <a:latin typeface="Meiryo UI" panose="020B0604030504040204" pitchFamily="50" charset="-128"/>
                <a:ea typeface="Meiryo UI" panose="020B0604030504040204" pitchFamily="50" charset="-128"/>
              </a:rPr>
              <a:t>位の</a:t>
            </a:r>
            <a:r>
              <a:rPr lang="en-US" altLang="ja-JP" sz="800" dirty="0" smtClean="0">
                <a:latin typeface="Meiryo UI" panose="020B0604030504040204" pitchFamily="50" charset="-128"/>
                <a:ea typeface="Meiryo UI" panose="020B0604030504040204" pitchFamily="50" charset="-128"/>
              </a:rPr>
              <a:t/>
            </a:r>
            <a:br>
              <a:rPr lang="en-US" altLang="ja-JP" sz="800" dirty="0" smtClean="0">
                <a:latin typeface="Meiryo UI" panose="020B0604030504040204" pitchFamily="50" charset="-128"/>
                <a:ea typeface="Meiryo UI" panose="020B0604030504040204" pitchFamily="50" charset="-128"/>
              </a:rPr>
            </a:br>
            <a:r>
              <a:rPr lang="ja-JP" altLang="en-US" sz="800" dirty="0" smtClean="0">
                <a:latin typeface="Meiryo UI" panose="020B0604030504040204" pitchFamily="50" charset="-128"/>
                <a:ea typeface="Meiryo UI" panose="020B0604030504040204" pitchFamily="50" charset="-128"/>
              </a:rPr>
              <a:t>　世界最大の巨大都市圏のこと。</a:t>
            </a:r>
            <a:endParaRPr lang="en-US" altLang="ja-JP" sz="800" dirty="0" smtClean="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972559" y="5328387"/>
            <a:ext cx="503590" cy="964074"/>
          </a:xfrm>
          <a:prstGeom prst="rect">
            <a:avLst/>
          </a:prstGeom>
          <a:solidFill>
            <a:schemeClr val="bg1"/>
          </a:solidFill>
          <a:ln w="50800" cmpd="thickThin">
            <a:solidFill>
              <a:schemeClr val="tx1"/>
            </a:solidFill>
            <a:prstDash val="sysDash"/>
          </a:ln>
        </p:spPr>
        <p:txBody>
          <a:bodyPr vert="eaVert" wrap="square" lIns="36000" tIns="36000" rIns="36000" bIns="36000" rtlCol="0">
            <a:spAutoFit/>
          </a:bodyPr>
          <a:lstStyle/>
          <a:p>
            <a:pPr algn="ctr"/>
            <a:r>
              <a:rPr kumimoji="1" lang="ja-JP" altLang="en-US" sz="1400" b="1" dirty="0" smtClean="0">
                <a:latin typeface="Meiryo UI" panose="020B0604030504040204" pitchFamily="50" charset="-128"/>
                <a:ea typeface="Meiryo UI" panose="020B0604030504040204" pitchFamily="50" charset="-128"/>
              </a:rPr>
              <a:t>各自治体内</a:t>
            </a:r>
            <a:endParaRPr kumimoji="1" lang="en-US" altLang="ja-JP" sz="1400" b="1" dirty="0" smtClean="0">
              <a:latin typeface="Meiryo UI" panose="020B0604030504040204" pitchFamily="50" charset="-128"/>
              <a:ea typeface="Meiryo UI" panose="020B0604030504040204" pitchFamily="50" charset="-128"/>
            </a:endParaRPr>
          </a:p>
          <a:p>
            <a:pPr algn="ctr"/>
            <a:r>
              <a:rPr kumimoji="1" lang="ja-JP" altLang="en-US" sz="1400" b="1" dirty="0" err="1" smtClean="0">
                <a:latin typeface="Meiryo UI" panose="020B0604030504040204" pitchFamily="50" charset="-128"/>
                <a:ea typeface="Meiryo UI" panose="020B0604030504040204" pitchFamily="50" charset="-128"/>
              </a:rPr>
              <a:t>での</a:t>
            </a:r>
            <a:r>
              <a:rPr lang="ja-JP" altLang="en-US" sz="1400" b="1" dirty="0" smtClean="0">
                <a:latin typeface="Meiryo UI" panose="020B0604030504040204" pitchFamily="50" charset="-128"/>
                <a:ea typeface="Meiryo UI" panose="020B0604030504040204" pitchFamily="50" charset="-128"/>
              </a:rPr>
              <a:t>準備等</a:t>
            </a:r>
            <a:endParaRPr kumimoji="1" lang="ja-JP" altLang="en-US" sz="1400" b="1"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2256069" y="5308582"/>
            <a:ext cx="400110" cy="887432"/>
          </a:xfrm>
          <a:prstGeom prst="rect">
            <a:avLst/>
          </a:prstGeom>
          <a:solidFill>
            <a:srgbClr val="FFEC99"/>
          </a:solidFill>
          <a:ln w="50800" cmpd="thickThin">
            <a:solidFill>
              <a:schemeClr val="tx1"/>
            </a:solidFill>
            <a:prstDash val="solid"/>
          </a:ln>
        </p:spPr>
        <p:txBody>
          <a:bodyPr vert="eaVert" wrap="square" rtlCol="0" anchor="ctr">
            <a:spAutoFit/>
          </a:bodyPr>
          <a:lstStyle/>
          <a:p>
            <a:pPr algn="ctr"/>
            <a:r>
              <a:rPr kumimoji="1" lang="ja-JP" altLang="en-US" sz="1400" b="1" dirty="0" smtClean="0">
                <a:effectLst>
                  <a:glow rad="127000">
                    <a:schemeClr val="bg1"/>
                  </a:glow>
                </a:effectLst>
                <a:latin typeface="Meiryo UI" panose="020B0604030504040204" pitchFamily="50" charset="-128"/>
                <a:ea typeface="Meiryo UI" panose="020B0604030504040204" pitchFamily="50" charset="-128"/>
              </a:rPr>
              <a:t>候補地域</a:t>
            </a:r>
            <a:endParaRPr kumimoji="1" lang="ja-JP" altLang="en-US" sz="1400" b="1" dirty="0">
              <a:effectLst>
                <a:glow rad="127000">
                  <a:schemeClr val="bg1"/>
                </a:glow>
              </a:effectLst>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3489878" y="5119658"/>
            <a:ext cx="615553" cy="1217131"/>
          </a:xfrm>
          <a:prstGeom prst="rect">
            <a:avLst/>
          </a:prstGeom>
          <a:solidFill>
            <a:srgbClr val="FBD48F"/>
          </a:solidFill>
          <a:ln w="50800" cmpd="thickThin">
            <a:solidFill>
              <a:schemeClr val="tx1"/>
            </a:solidFill>
            <a:prstDash val="solid"/>
          </a:ln>
        </p:spPr>
        <p:txBody>
          <a:bodyPr vert="eaVert" wrap="square" rtlCol="0">
            <a:spAutoFit/>
          </a:bodyPr>
          <a:lstStyle/>
          <a:p>
            <a:pPr algn="ctr"/>
            <a:r>
              <a:rPr lang="ja-JP" altLang="en-US" sz="1400" b="1" dirty="0">
                <a:effectLst>
                  <a:glow rad="127000">
                    <a:schemeClr val="bg1"/>
                  </a:glow>
                </a:effectLst>
                <a:latin typeface="Meiryo UI" panose="020B0604030504040204" pitchFamily="50" charset="-128"/>
                <a:ea typeface="Meiryo UI" panose="020B0604030504040204" pitchFamily="50" charset="-128"/>
              </a:rPr>
              <a:t> </a:t>
            </a:r>
            <a:r>
              <a:rPr lang="ja-JP" altLang="en-US" sz="1400" b="1" dirty="0" smtClean="0">
                <a:effectLst>
                  <a:glow rad="127000">
                    <a:schemeClr val="bg1"/>
                  </a:glow>
                </a:effectLst>
                <a:latin typeface="Meiryo UI" panose="020B0604030504040204" pitchFamily="50" charset="-128"/>
                <a:ea typeface="Meiryo UI" panose="020B0604030504040204" pitchFamily="50" charset="-128"/>
              </a:rPr>
              <a:t>都市再生</a:t>
            </a:r>
            <a:endParaRPr lang="en-US" altLang="ja-JP" sz="1400" b="1" dirty="0" smtClean="0">
              <a:effectLst>
                <a:glow rad="127000">
                  <a:schemeClr val="bg1"/>
                </a:glow>
              </a:effectLst>
              <a:latin typeface="Meiryo UI" panose="020B0604030504040204" pitchFamily="50" charset="-128"/>
              <a:ea typeface="Meiryo UI" panose="020B0604030504040204" pitchFamily="50" charset="-128"/>
            </a:endParaRPr>
          </a:p>
          <a:p>
            <a:pPr algn="ctr"/>
            <a:r>
              <a:rPr kumimoji="1" lang="ja-JP" altLang="en-US" sz="1400" b="1" dirty="0" smtClean="0">
                <a:effectLst>
                  <a:glow rad="127000">
                    <a:schemeClr val="bg1"/>
                  </a:glow>
                </a:effectLst>
                <a:latin typeface="Meiryo UI" panose="020B0604030504040204" pitchFamily="50" charset="-128"/>
                <a:ea typeface="Meiryo UI" panose="020B0604030504040204" pitchFamily="50" charset="-128"/>
              </a:rPr>
              <a:t>緊急整備地域</a:t>
            </a:r>
            <a:endParaRPr kumimoji="1" lang="ja-JP" altLang="en-US" sz="1400" b="1" dirty="0">
              <a:effectLst>
                <a:glow rad="127000">
                  <a:schemeClr val="bg1"/>
                </a:glow>
              </a:effectLst>
              <a:latin typeface="Meiryo UI" panose="020B0604030504040204" pitchFamily="50" charset="-128"/>
              <a:ea typeface="Meiryo UI" panose="020B0604030504040204" pitchFamily="50" charset="-128"/>
            </a:endParaRPr>
          </a:p>
        </p:txBody>
      </p:sp>
      <p:sp>
        <p:nvSpPr>
          <p:cNvPr id="18" name="右矢印 17"/>
          <p:cNvSpPr/>
          <p:nvPr/>
        </p:nvSpPr>
        <p:spPr>
          <a:xfrm>
            <a:off x="2849572" y="5504806"/>
            <a:ext cx="413764" cy="378446"/>
          </a:xfrm>
          <a:prstGeom prst="rightArrow">
            <a:avLst/>
          </a:prstGeom>
          <a:solidFill>
            <a:srgbClr val="FFEC99"/>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右矢印 18"/>
          <p:cNvSpPr/>
          <p:nvPr/>
        </p:nvSpPr>
        <p:spPr>
          <a:xfrm>
            <a:off x="1667751" y="5522260"/>
            <a:ext cx="413764" cy="371656"/>
          </a:xfrm>
          <a:prstGeom prst="rightArrow">
            <a:avLst/>
          </a:prstGeom>
          <a:solidFill>
            <a:srgbClr val="FFFF99"/>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右矢印 19"/>
          <p:cNvSpPr/>
          <p:nvPr/>
        </p:nvSpPr>
        <p:spPr>
          <a:xfrm rot="5400000">
            <a:off x="2373248" y="5940390"/>
            <a:ext cx="166701" cy="798646"/>
          </a:xfrm>
          <a:prstGeom prst="rightArrow">
            <a:avLst/>
          </a:prstGeom>
          <a:solidFill>
            <a:srgbClr val="FFEC99"/>
          </a:solidFill>
          <a:ln w="317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rot="21300000">
            <a:off x="2515306" y="3332711"/>
            <a:ext cx="1787865" cy="161583"/>
          </a:xfrm>
          <a:prstGeom prst="rect">
            <a:avLst/>
          </a:prstGeom>
          <a:solidFill>
            <a:srgbClr val="F067A6"/>
          </a:solidFill>
        </p:spPr>
        <p:txBody>
          <a:bodyPr wrap="square" lIns="0" tIns="0" rIns="0" bIns="0" rtlCol="0">
            <a:spAutoFit/>
          </a:bodyPr>
          <a:lstStyle/>
          <a:p>
            <a:pPr algn="ctr"/>
            <a:r>
              <a:rPr kumimoji="1" lang="ja-JP" altLang="en-US" sz="1050" dirty="0" smtClean="0">
                <a:solidFill>
                  <a:schemeClr val="bg1"/>
                </a:solidFill>
                <a:latin typeface="HGS創英角ｺﾞｼｯｸUB" panose="020B0900000000000000" pitchFamily="50" charset="-128"/>
                <a:ea typeface="HGS創英角ｺﾞｼｯｸUB" panose="020B0900000000000000" pitchFamily="50" charset="-128"/>
              </a:rPr>
              <a:t>スーパー・メガリージョン</a:t>
            </a:r>
            <a:r>
              <a:rPr kumimoji="1" lang="en-US" altLang="ja-JP" sz="1050" baseline="30000" dirty="0" smtClean="0">
                <a:solidFill>
                  <a:schemeClr val="bg1"/>
                </a:solidFill>
                <a:latin typeface="HGS創英角ｺﾞｼｯｸUB" panose="020B0900000000000000" pitchFamily="50" charset="-128"/>
                <a:ea typeface="HGS創英角ｺﾞｼｯｸUB" panose="020B0900000000000000" pitchFamily="50" charset="-128"/>
              </a:rPr>
              <a:t>※</a:t>
            </a:r>
            <a:endParaRPr kumimoji="1" lang="ja-JP" altLang="en-US" sz="1050" baseline="300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24" name="正方形/長方形 23"/>
          <p:cNvSpPr/>
          <p:nvPr/>
        </p:nvSpPr>
        <p:spPr>
          <a:xfrm>
            <a:off x="0" y="0"/>
            <a:ext cx="9906000" cy="624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latin typeface="HGPｺﾞｼｯｸE" panose="020B0900000000000000" pitchFamily="50" charset="-128"/>
                <a:ea typeface="HGPｺﾞｼｯｸE" panose="020B0900000000000000" pitchFamily="50" charset="-128"/>
              </a:rPr>
              <a:t>新大阪駅周辺地域の経過などについて</a:t>
            </a:r>
            <a:endParaRPr lang="ja-JP" altLang="en-US" sz="2800" dirty="0">
              <a:latin typeface="HGPｺﾞｼｯｸE" panose="020B0900000000000000" pitchFamily="50" charset="-128"/>
              <a:ea typeface="HGPｺﾞｼｯｸE" panose="020B0900000000000000" pitchFamily="50" charset="-128"/>
            </a:endParaRPr>
          </a:p>
        </p:txBody>
      </p:sp>
      <p:sp>
        <p:nvSpPr>
          <p:cNvPr id="25" name="正方形/長方形 24"/>
          <p:cNvSpPr/>
          <p:nvPr/>
        </p:nvSpPr>
        <p:spPr>
          <a:xfrm>
            <a:off x="4284139" y="4212314"/>
            <a:ext cx="716863" cy="307777"/>
          </a:xfrm>
          <a:prstGeom prst="rect">
            <a:avLst/>
          </a:prstGeom>
        </p:spPr>
        <p:txBody>
          <a:bodyPr wrap="none">
            <a:spAutoFit/>
          </a:bodyPr>
          <a:lstStyle/>
          <a:p>
            <a:r>
              <a:rPr lang="en-US" altLang="ja-JP" sz="1400" dirty="0" smtClean="0">
                <a:latin typeface="Meiryo UI" panose="020B0604030504040204" pitchFamily="50" charset="-128"/>
                <a:ea typeface="Meiryo UI" panose="020B0604030504040204" pitchFamily="50" charset="-128"/>
              </a:rPr>
              <a:t>H30.</a:t>
            </a:r>
            <a:r>
              <a:rPr lang="en-US" altLang="ja-JP" sz="1400" dirty="0">
                <a:latin typeface="Meiryo UI" panose="020B0604030504040204" pitchFamily="50" charset="-128"/>
                <a:ea typeface="Meiryo UI" panose="020B0604030504040204" pitchFamily="50" charset="-128"/>
              </a:rPr>
              <a:t>7</a:t>
            </a:r>
            <a:endParaRPr lang="ja-JP" altLang="en-US" sz="1400" dirty="0">
              <a:latin typeface="Meiryo UI" panose="020B0604030504040204" pitchFamily="50" charset="-128"/>
              <a:ea typeface="Meiryo UI" panose="020B0604030504040204" pitchFamily="50" charset="-128"/>
            </a:endParaRPr>
          </a:p>
        </p:txBody>
      </p:sp>
      <p:sp>
        <p:nvSpPr>
          <p:cNvPr id="26" name="正方形/長方形 25"/>
          <p:cNvSpPr/>
          <p:nvPr/>
        </p:nvSpPr>
        <p:spPr>
          <a:xfrm>
            <a:off x="2855922" y="678740"/>
            <a:ext cx="716863" cy="307777"/>
          </a:xfrm>
          <a:prstGeom prst="rect">
            <a:avLst/>
          </a:prstGeom>
        </p:spPr>
        <p:txBody>
          <a:bodyPr wrap="none">
            <a:spAutoFit/>
          </a:bodyPr>
          <a:lstStyle/>
          <a:p>
            <a:r>
              <a:rPr lang="en-US" altLang="ja-JP" sz="1400" dirty="0" smtClean="0">
                <a:latin typeface="Meiryo UI" panose="020B0604030504040204" pitchFamily="50" charset="-128"/>
                <a:ea typeface="Meiryo UI" panose="020B0604030504040204" pitchFamily="50" charset="-128"/>
              </a:rPr>
              <a:t>H30.6</a:t>
            </a:r>
            <a:endParaRPr lang="ja-JP" altLang="en-US" sz="1400" dirty="0">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701086" y="3491366"/>
            <a:ext cx="1404755" cy="123111"/>
          </a:xfrm>
          <a:prstGeom prst="rect">
            <a:avLst/>
          </a:prstGeom>
          <a:solidFill>
            <a:srgbClr val="0070C0"/>
          </a:solidFill>
        </p:spPr>
        <p:txBody>
          <a:bodyPr wrap="square" lIns="0" tIns="0" rIns="0" bIns="0" rtlCol="0">
            <a:spAutoFit/>
          </a:bodyPr>
          <a:lstStyle/>
          <a:p>
            <a:pPr algn="ctr"/>
            <a:r>
              <a:rPr kumimoji="1" lang="ja-JP" altLang="en-US" sz="800" dirty="0" smtClean="0">
                <a:solidFill>
                  <a:schemeClr val="bg1"/>
                </a:solidFill>
                <a:latin typeface="HGS創英角ｺﾞｼｯｸUB" panose="020B0900000000000000" pitchFamily="50" charset="-128"/>
                <a:ea typeface="HGS創英角ｺﾞｼｯｸUB" panose="020B0900000000000000" pitchFamily="50" charset="-128"/>
              </a:rPr>
              <a:t>関空からアジア（海外）へ</a:t>
            </a:r>
            <a:endParaRPr kumimoji="1" lang="ja-JP" altLang="en-US" sz="8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28" name="テキスト ボックス 27"/>
          <p:cNvSpPr txBox="1"/>
          <p:nvPr/>
        </p:nvSpPr>
        <p:spPr>
          <a:xfrm>
            <a:off x="916873" y="2611063"/>
            <a:ext cx="1331844" cy="123111"/>
          </a:xfrm>
          <a:prstGeom prst="rect">
            <a:avLst/>
          </a:prstGeom>
          <a:solidFill>
            <a:srgbClr val="FF9933"/>
          </a:solidFill>
        </p:spPr>
        <p:txBody>
          <a:bodyPr wrap="square" lIns="0" tIns="0" rIns="0" bIns="0" rtlCol="0">
            <a:spAutoFit/>
          </a:bodyPr>
          <a:lstStyle/>
          <a:p>
            <a:pPr algn="ctr"/>
            <a:r>
              <a:rPr kumimoji="1" lang="ja-JP" altLang="en-US" sz="800" dirty="0" smtClean="0">
                <a:solidFill>
                  <a:schemeClr val="bg1"/>
                </a:solidFill>
                <a:latin typeface="HGS創英角ｺﾞｼｯｸUB" panose="020B0900000000000000" pitchFamily="50" charset="-128"/>
                <a:ea typeface="HGS創英角ｺﾞｼｯｸUB" panose="020B0900000000000000" pitchFamily="50" charset="-128"/>
              </a:rPr>
              <a:t>新幹線・高速道路で西日本へ</a:t>
            </a:r>
            <a:endParaRPr kumimoji="1" lang="ja-JP" altLang="en-US" sz="8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2" name="テキスト ボックス 1"/>
          <p:cNvSpPr txBox="1"/>
          <p:nvPr/>
        </p:nvSpPr>
        <p:spPr>
          <a:xfrm>
            <a:off x="1874633" y="3070441"/>
            <a:ext cx="648072" cy="184666"/>
          </a:xfrm>
          <a:prstGeom prst="rect">
            <a:avLst/>
          </a:prstGeom>
          <a:noFill/>
        </p:spPr>
        <p:txBody>
          <a:bodyPr wrap="square" rtlCol="0">
            <a:spAutoFit/>
          </a:bodyPr>
          <a:lstStyle/>
          <a:p>
            <a:r>
              <a:rPr kumimoji="1" lang="ja-JP" altLang="en-US" sz="600" dirty="0" smtClean="0">
                <a:effectLst>
                  <a:glow rad="127000">
                    <a:schemeClr val="bg1"/>
                  </a:glow>
                </a:effectLst>
              </a:rPr>
              <a:t>関西国際空港</a:t>
            </a:r>
            <a:endParaRPr kumimoji="1" lang="ja-JP" altLang="en-US" sz="600" dirty="0">
              <a:effectLst>
                <a:glow rad="127000">
                  <a:schemeClr val="bg1"/>
                </a:glow>
              </a:effectLst>
            </a:endParaRPr>
          </a:p>
        </p:txBody>
      </p:sp>
      <p:cxnSp>
        <p:nvCxnSpPr>
          <p:cNvPr id="75" name="直線矢印コネクタ 74"/>
          <p:cNvCxnSpPr>
            <a:stCxn id="74" idx="2"/>
          </p:cNvCxnSpPr>
          <p:nvPr/>
        </p:nvCxnSpPr>
        <p:spPr>
          <a:xfrm>
            <a:off x="6249744" y="1799546"/>
            <a:ext cx="791288" cy="306519"/>
          </a:xfrm>
          <a:prstGeom prst="straightConnector1">
            <a:avLst/>
          </a:prstGeom>
          <a:ln w="19050">
            <a:solidFill>
              <a:schemeClr val="tx1"/>
            </a:solidFill>
            <a:tailEnd type="triangle"/>
          </a:ln>
          <a:effectLst>
            <a:glow rad="50800">
              <a:schemeClr val="bg1"/>
            </a:glow>
          </a:effectLst>
        </p:spPr>
        <p:style>
          <a:lnRef idx="1">
            <a:schemeClr val="accent1"/>
          </a:lnRef>
          <a:fillRef idx="0">
            <a:schemeClr val="accent1"/>
          </a:fillRef>
          <a:effectRef idx="0">
            <a:schemeClr val="accent1"/>
          </a:effectRef>
          <a:fontRef idx="minor">
            <a:schemeClr val="tx1"/>
          </a:fontRef>
        </p:style>
      </p:cxnSp>
      <p:sp>
        <p:nvSpPr>
          <p:cNvPr id="74" name="テキスト ボックス 73"/>
          <p:cNvSpPr txBox="1"/>
          <p:nvPr/>
        </p:nvSpPr>
        <p:spPr>
          <a:xfrm>
            <a:off x="5337840" y="1459027"/>
            <a:ext cx="1823807" cy="340519"/>
          </a:xfrm>
          <a:prstGeom prst="roundRect">
            <a:avLst/>
          </a:prstGeom>
          <a:solidFill>
            <a:srgbClr val="FF0000">
              <a:alpha val="32000"/>
            </a:srgbClr>
          </a:solidFill>
        </p:spPr>
        <p:txBody>
          <a:bodyPr wrap="square" rtlCol="0">
            <a:spAutoFit/>
          </a:bodyPr>
          <a:lstStyle/>
          <a:p>
            <a:r>
              <a:rPr lang="ja-JP" altLang="en-US" sz="1400" b="1" dirty="0" smtClean="0">
                <a:solidFill>
                  <a:prstClr val="black"/>
                </a:solidFill>
                <a:effectLst>
                  <a:glow rad="76200">
                    <a:schemeClr val="bg1"/>
                  </a:glow>
                </a:effectLst>
                <a:latin typeface="Meiryo UI" panose="020B0604030504040204" pitchFamily="50" charset="-128"/>
                <a:ea typeface="Meiryo UI" panose="020B0604030504040204" pitchFamily="50" charset="-128"/>
                <a:cs typeface="メイリオ" panose="020B0604030504040204" pitchFamily="50" charset="-128"/>
              </a:rPr>
              <a:t>概ねの検討対象地域</a:t>
            </a:r>
            <a:endParaRPr lang="ja-JP" altLang="en-US" sz="1400" b="1" dirty="0">
              <a:solidFill>
                <a:prstClr val="black"/>
              </a:solidFill>
              <a:effectLst>
                <a:glow rad="76200">
                  <a:schemeClr val="bg1"/>
                </a:glow>
              </a:effectLst>
              <a:latin typeface="Meiryo UI" panose="020B0604030504040204" pitchFamily="50" charset="-128"/>
              <a:ea typeface="Meiryo UI" panose="020B0604030504040204" pitchFamily="50" charset="-128"/>
              <a:cs typeface="メイリオ" panose="020B0604030504040204" pitchFamily="50" charset="-128"/>
            </a:endParaRPr>
          </a:p>
        </p:txBody>
      </p:sp>
      <p:sp>
        <p:nvSpPr>
          <p:cNvPr id="78" name="テキスト ボックス 77"/>
          <p:cNvSpPr txBox="1"/>
          <p:nvPr/>
        </p:nvSpPr>
        <p:spPr>
          <a:xfrm>
            <a:off x="6942245" y="2151574"/>
            <a:ext cx="1212058" cy="307777"/>
          </a:xfrm>
          <a:prstGeom prst="rect">
            <a:avLst/>
          </a:prstGeom>
          <a:noFill/>
        </p:spPr>
        <p:txBody>
          <a:bodyPr wrap="square" rtlCol="0">
            <a:spAutoFit/>
          </a:bodyPr>
          <a:lstStyle/>
          <a:p>
            <a:r>
              <a:rPr lang="ja-JP" altLang="en-US" sz="1400" b="1" dirty="0" smtClean="0">
                <a:solidFill>
                  <a:srgbClr val="C00000"/>
                </a:solidFill>
                <a:effectLst>
                  <a:glow rad="203200">
                    <a:schemeClr val="bg1"/>
                  </a:glow>
                </a:effectLst>
                <a:latin typeface="+mn-ea"/>
                <a:cs typeface="メイリオ" panose="020B0604030504040204" pitchFamily="50" charset="-128"/>
              </a:rPr>
              <a:t>新大阪駅</a:t>
            </a:r>
            <a:endParaRPr lang="ja-JP" altLang="en-US" sz="1400" b="1" dirty="0">
              <a:solidFill>
                <a:srgbClr val="C00000"/>
              </a:solidFill>
              <a:effectLst>
                <a:glow rad="203200">
                  <a:schemeClr val="bg1"/>
                </a:glow>
              </a:effectLst>
              <a:latin typeface="+mn-ea"/>
              <a:cs typeface="メイリオ" panose="020B0604030504040204" pitchFamily="50" charset="-128"/>
            </a:endParaRPr>
          </a:p>
        </p:txBody>
      </p:sp>
      <p:sp>
        <p:nvSpPr>
          <p:cNvPr id="79" name="テキスト ボックス 78"/>
          <p:cNvSpPr txBox="1"/>
          <p:nvPr/>
        </p:nvSpPr>
        <p:spPr>
          <a:xfrm>
            <a:off x="6014569" y="2412242"/>
            <a:ext cx="825818" cy="307777"/>
          </a:xfrm>
          <a:prstGeom prst="rect">
            <a:avLst/>
          </a:prstGeom>
          <a:noFill/>
        </p:spPr>
        <p:txBody>
          <a:bodyPr wrap="square" rtlCol="0">
            <a:spAutoFit/>
          </a:bodyPr>
          <a:lstStyle/>
          <a:p>
            <a:r>
              <a:rPr lang="ja-JP" altLang="en-US" sz="1400" b="1" dirty="0" smtClean="0">
                <a:solidFill>
                  <a:srgbClr val="C00000"/>
                </a:solidFill>
                <a:effectLst>
                  <a:glow rad="203200">
                    <a:schemeClr val="bg1"/>
                  </a:glow>
                </a:effectLst>
                <a:latin typeface="+mn-ea"/>
                <a:cs typeface="メイリオ" panose="020B0604030504040204" pitchFamily="50" charset="-128"/>
              </a:rPr>
              <a:t>十三駅</a:t>
            </a:r>
            <a:endParaRPr lang="ja-JP" altLang="en-US" sz="1400" b="1" dirty="0">
              <a:solidFill>
                <a:srgbClr val="C00000"/>
              </a:solidFill>
              <a:effectLst>
                <a:glow rad="203200">
                  <a:schemeClr val="bg1"/>
                </a:glow>
              </a:effectLst>
              <a:latin typeface="+mn-ea"/>
              <a:cs typeface="メイリオ" panose="020B0604030504040204" pitchFamily="50" charset="-128"/>
            </a:endParaRPr>
          </a:p>
        </p:txBody>
      </p:sp>
      <p:sp>
        <p:nvSpPr>
          <p:cNvPr id="80" name="テキスト ボックス 79"/>
          <p:cNvSpPr txBox="1"/>
          <p:nvPr/>
        </p:nvSpPr>
        <p:spPr>
          <a:xfrm>
            <a:off x="7877989" y="1692736"/>
            <a:ext cx="825818" cy="307777"/>
          </a:xfrm>
          <a:prstGeom prst="rect">
            <a:avLst/>
          </a:prstGeom>
          <a:noFill/>
        </p:spPr>
        <p:txBody>
          <a:bodyPr wrap="square" rtlCol="0">
            <a:spAutoFit/>
          </a:bodyPr>
          <a:lstStyle/>
          <a:p>
            <a:r>
              <a:rPr lang="ja-JP" altLang="en-US" sz="1400" b="1" dirty="0" smtClean="0">
                <a:solidFill>
                  <a:srgbClr val="C00000"/>
                </a:solidFill>
                <a:effectLst>
                  <a:glow rad="203200">
                    <a:schemeClr val="bg1"/>
                  </a:glow>
                </a:effectLst>
                <a:latin typeface="+mn-ea"/>
                <a:cs typeface="メイリオ" panose="020B0604030504040204" pitchFamily="50" charset="-128"/>
              </a:rPr>
              <a:t>淡路駅</a:t>
            </a:r>
            <a:endParaRPr lang="ja-JP" altLang="en-US" sz="1400" b="1" dirty="0">
              <a:solidFill>
                <a:srgbClr val="C00000"/>
              </a:solidFill>
              <a:effectLst>
                <a:glow rad="203200">
                  <a:schemeClr val="bg1"/>
                </a:glow>
              </a:effectLst>
              <a:latin typeface="+mn-ea"/>
              <a:cs typeface="メイリオ" panose="020B0604030504040204" pitchFamily="50" charset="-128"/>
            </a:endParaRPr>
          </a:p>
        </p:txBody>
      </p:sp>
      <p:sp>
        <p:nvSpPr>
          <p:cNvPr id="81" name="テキスト ボックス 80"/>
          <p:cNvSpPr txBox="1"/>
          <p:nvPr/>
        </p:nvSpPr>
        <p:spPr>
          <a:xfrm>
            <a:off x="6450522" y="2947910"/>
            <a:ext cx="750742" cy="430887"/>
          </a:xfrm>
          <a:prstGeom prst="rect">
            <a:avLst/>
          </a:prstGeom>
          <a:noFill/>
          <a:effectLst>
            <a:glow rad="38100">
              <a:schemeClr val="bg1"/>
            </a:glow>
          </a:effectLst>
        </p:spPr>
        <p:txBody>
          <a:bodyPr wrap="square" rtlCol="0">
            <a:spAutoFit/>
          </a:bodyPr>
          <a:lstStyle/>
          <a:p>
            <a:pPr algn="ctr"/>
            <a:r>
              <a:rPr lang="ja-JP" altLang="en-US" sz="1200" b="1" dirty="0" smtClean="0">
                <a:solidFill>
                  <a:prstClr val="black"/>
                </a:solidFill>
                <a:effectLst>
                  <a:glow rad="114300">
                    <a:schemeClr val="bg1"/>
                  </a:glow>
                </a:effectLst>
                <a:latin typeface="Meiryo UI" panose="020B0604030504040204" pitchFamily="50" charset="-128"/>
                <a:ea typeface="Meiryo UI" panose="020B0604030504040204" pitchFamily="50" charset="-128"/>
                <a:cs typeface="メイリオ" panose="020B0604030504040204" pitchFamily="50" charset="-128"/>
              </a:rPr>
              <a:t>うめきた</a:t>
            </a:r>
            <a:r>
              <a:rPr lang="en-US" altLang="ja-JP" sz="1200" b="1" dirty="0">
                <a:solidFill>
                  <a:prstClr val="black"/>
                </a:solidFill>
                <a:effectLst>
                  <a:glow rad="114300">
                    <a:schemeClr val="bg1"/>
                  </a:glow>
                </a:effectLst>
                <a:latin typeface="Meiryo UI" panose="020B0604030504040204" pitchFamily="50" charset="-128"/>
                <a:ea typeface="Meiryo UI" panose="020B0604030504040204" pitchFamily="50" charset="-128"/>
                <a:cs typeface="メイリオ" panose="020B0604030504040204" pitchFamily="50" charset="-128"/>
              </a:rPr>
              <a:t/>
            </a:r>
            <a:br>
              <a:rPr lang="en-US" altLang="ja-JP" sz="1200" b="1" dirty="0">
                <a:solidFill>
                  <a:prstClr val="black"/>
                </a:solidFill>
                <a:effectLst>
                  <a:glow rad="114300">
                    <a:schemeClr val="bg1"/>
                  </a:glow>
                </a:effectLst>
                <a:latin typeface="Meiryo UI" panose="020B0604030504040204" pitchFamily="50" charset="-128"/>
                <a:ea typeface="Meiryo UI" panose="020B0604030504040204" pitchFamily="50" charset="-128"/>
                <a:cs typeface="メイリオ" panose="020B0604030504040204" pitchFamily="50" charset="-128"/>
              </a:rPr>
            </a:br>
            <a:r>
              <a:rPr lang="ja-JP" altLang="en-US" sz="1000" b="1" dirty="0" smtClean="0">
                <a:solidFill>
                  <a:srgbClr val="C00000"/>
                </a:solidFill>
                <a:effectLst>
                  <a:glow rad="114300">
                    <a:schemeClr val="bg1"/>
                  </a:glow>
                </a:effectLst>
                <a:latin typeface="Meiryo UI" panose="020B0604030504040204" pitchFamily="50" charset="-128"/>
                <a:ea typeface="Meiryo UI" panose="020B0604030504040204" pitchFamily="50" charset="-128"/>
                <a:cs typeface="メイリオ" panose="020B0604030504040204" pitchFamily="50" charset="-128"/>
              </a:rPr>
              <a:t>（新駅）</a:t>
            </a:r>
            <a:endParaRPr lang="en-US" altLang="ja-JP" sz="1000" b="1" dirty="0" smtClean="0">
              <a:solidFill>
                <a:srgbClr val="C00000"/>
              </a:solidFill>
              <a:effectLst>
                <a:glow rad="114300">
                  <a:schemeClr val="bg1"/>
                </a:glow>
              </a:effectLst>
              <a:latin typeface="Meiryo UI" panose="020B0604030504040204" pitchFamily="50" charset="-128"/>
              <a:ea typeface="Meiryo UI" panose="020B0604030504040204" pitchFamily="50" charset="-128"/>
              <a:cs typeface="メイリオ" panose="020B0604030504040204" pitchFamily="50" charset="-128"/>
            </a:endParaRPr>
          </a:p>
        </p:txBody>
      </p:sp>
      <p:sp>
        <p:nvSpPr>
          <p:cNvPr id="83" name="テキスト ボックス 82"/>
          <p:cNvSpPr txBox="1"/>
          <p:nvPr/>
        </p:nvSpPr>
        <p:spPr>
          <a:xfrm>
            <a:off x="7658582" y="3657435"/>
            <a:ext cx="1327639" cy="553998"/>
          </a:xfrm>
          <a:prstGeom prst="rect">
            <a:avLst/>
          </a:prstGeom>
          <a:noFill/>
        </p:spPr>
        <p:txBody>
          <a:bodyPr wrap="square" rtlCol="0">
            <a:spAutoFit/>
          </a:bodyPr>
          <a:lstStyle/>
          <a:p>
            <a:r>
              <a:rPr lang="ja-JP" altLang="en-US" sz="1000" dirty="0" smtClean="0">
                <a:solidFill>
                  <a:schemeClr val="tx1">
                    <a:lumMod val="75000"/>
                    <a:lumOff val="25000"/>
                  </a:schemeClr>
                </a:solidFill>
                <a:effectLst>
                  <a:glow rad="152400">
                    <a:schemeClr val="bg1"/>
                  </a:glow>
                </a:effectLst>
                <a:latin typeface="HG創英角ｺﾞｼｯｸUB" panose="020B0909000000000000" pitchFamily="49" charset="-128"/>
                <a:ea typeface="HG創英角ｺﾞｼｯｸUB" panose="020B0909000000000000" pitchFamily="49" charset="-128"/>
              </a:rPr>
              <a:t>大阪京橋駅・</a:t>
            </a:r>
            <a:endParaRPr lang="en-US" altLang="ja-JP" sz="1000" dirty="0" smtClean="0">
              <a:solidFill>
                <a:schemeClr val="tx1">
                  <a:lumMod val="75000"/>
                  <a:lumOff val="25000"/>
                </a:schemeClr>
              </a:solidFill>
              <a:effectLst>
                <a:glow rad="152400">
                  <a:schemeClr val="bg1"/>
                </a:glow>
              </a:effectLst>
              <a:latin typeface="HG創英角ｺﾞｼｯｸUB" panose="020B0909000000000000" pitchFamily="49" charset="-128"/>
              <a:ea typeface="HG創英角ｺﾞｼｯｸUB" panose="020B0909000000000000" pitchFamily="49" charset="-128"/>
            </a:endParaRPr>
          </a:p>
          <a:p>
            <a:r>
              <a:rPr lang="ja-JP" altLang="en-US" sz="1000" dirty="0" smtClean="0">
                <a:solidFill>
                  <a:schemeClr val="tx1">
                    <a:lumMod val="75000"/>
                    <a:lumOff val="25000"/>
                  </a:schemeClr>
                </a:solidFill>
                <a:effectLst>
                  <a:glow rad="152400">
                    <a:schemeClr val="bg1"/>
                  </a:glow>
                </a:effectLst>
                <a:latin typeface="HG創英角ｺﾞｼｯｸUB" panose="020B0909000000000000" pitchFamily="49" charset="-128"/>
                <a:ea typeface="HG創英角ｺﾞｼｯｸUB" panose="020B0909000000000000" pitchFamily="49" charset="-128"/>
              </a:rPr>
              <a:t>大阪ﾋﾞｼﾞﾈｽﾊﾟｰｸ駅・</a:t>
            </a:r>
            <a:endParaRPr lang="en-US" altLang="ja-JP" sz="1000" dirty="0" smtClean="0">
              <a:solidFill>
                <a:schemeClr val="tx1">
                  <a:lumMod val="75000"/>
                  <a:lumOff val="25000"/>
                </a:schemeClr>
              </a:solidFill>
              <a:effectLst>
                <a:glow rad="152400">
                  <a:schemeClr val="bg1"/>
                </a:glow>
              </a:effectLst>
              <a:latin typeface="HG創英角ｺﾞｼｯｸUB" panose="020B0909000000000000" pitchFamily="49" charset="-128"/>
              <a:ea typeface="HG創英角ｺﾞｼｯｸUB" panose="020B0909000000000000" pitchFamily="49" charset="-128"/>
            </a:endParaRPr>
          </a:p>
          <a:p>
            <a:r>
              <a:rPr lang="ja-JP" altLang="en-US" sz="1000" dirty="0" smtClean="0">
                <a:solidFill>
                  <a:schemeClr val="tx1">
                    <a:lumMod val="75000"/>
                    <a:lumOff val="25000"/>
                  </a:schemeClr>
                </a:solidFill>
                <a:effectLst>
                  <a:glow rad="152400">
                    <a:schemeClr val="bg1"/>
                  </a:glow>
                </a:effectLst>
                <a:latin typeface="HG創英角ｺﾞｼｯｸUB" panose="020B0909000000000000" pitchFamily="49" charset="-128"/>
                <a:ea typeface="HG創英角ｺﾞｼｯｸUB" panose="020B0909000000000000" pitchFamily="49" charset="-128"/>
              </a:rPr>
              <a:t>天満橋駅周辺地域</a:t>
            </a:r>
            <a:endParaRPr lang="en-US" altLang="ja-JP" sz="1000" dirty="0" smtClean="0">
              <a:solidFill>
                <a:schemeClr val="tx1">
                  <a:lumMod val="75000"/>
                  <a:lumOff val="25000"/>
                </a:schemeClr>
              </a:solidFill>
              <a:effectLst>
                <a:glow rad="152400">
                  <a:schemeClr val="bg1"/>
                </a:glow>
              </a:effectLst>
              <a:latin typeface="HG創英角ｺﾞｼｯｸUB" panose="020B0909000000000000" pitchFamily="49" charset="-128"/>
              <a:ea typeface="HG創英角ｺﾞｼｯｸUB" panose="020B0909000000000000" pitchFamily="49" charset="-128"/>
            </a:endParaRPr>
          </a:p>
        </p:txBody>
      </p:sp>
      <p:sp>
        <p:nvSpPr>
          <p:cNvPr id="84" name="テキスト ボックス 83"/>
          <p:cNvSpPr txBox="1"/>
          <p:nvPr/>
        </p:nvSpPr>
        <p:spPr>
          <a:xfrm>
            <a:off x="6674170" y="3515456"/>
            <a:ext cx="1365245" cy="415498"/>
          </a:xfrm>
          <a:prstGeom prst="rect">
            <a:avLst/>
          </a:prstGeom>
          <a:noFill/>
        </p:spPr>
        <p:txBody>
          <a:bodyPr wrap="square" rtlCol="0">
            <a:spAutoFit/>
          </a:bodyPr>
          <a:lstStyle/>
          <a:p>
            <a:r>
              <a:rPr lang="ja-JP" altLang="en-US" sz="1000" dirty="0" smtClean="0">
                <a:solidFill>
                  <a:schemeClr val="tx1">
                    <a:lumMod val="75000"/>
                    <a:lumOff val="25000"/>
                  </a:schemeClr>
                </a:solidFill>
                <a:effectLst>
                  <a:glow rad="152400">
                    <a:schemeClr val="bg1"/>
                  </a:glow>
                </a:effectLst>
                <a:latin typeface="HG創英角ｺﾞｼｯｸUB" panose="020B0909000000000000" pitchFamily="49" charset="-128"/>
                <a:ea typeface="HG創英角ｺﾞｼｯｸUB" panose="020B0909000000000000" pitchFamily="49" charset="-128"/>
              </a:rPr>
              <a:t>大阪駅・中之島・</a:t>
            </a:r>
            <a:endParaRPr lang="en-US" altLang="ja-JP" sz="1000" dirty="0" smtClean="0">
              <a:solidFill>
                <a:schemeClr val="tx1">
                  <a:lumMod val="75000"/>
                  <a:lumOff val="25000"/>
                </a:schemeClr>
              </a:solidFill>
              <a:effectLst>
                <a:glow rad="152400">
                  <a:schemeClr val="bg1"/>
                </a:glow>
              </a:effectLst>
              <a:latin typeface="HG創英角ｺﾞｼｯｸUB" panose="020B0909000000000000" pitchFamily="49" charset="-128"/>
              <a:ea typeface="HG創英角ｺﾞｼｯｸUB" panose="020B0909000000000000" pitchFamily="49" charset="-128"/>
            </a:endParaRPr>
          </a:p>
          <a:p>
            <a:r>
              <a:rPr lang="ja-JP" altLang="en-US" sz="1000" dirty="0" smtClean="0">
                <a:solidFill>
                  <a:schemeClr val="tx1">
                    <a:lumMod val="75000"/>
                    <a:lumOff val="25000"/>
                  </a:schemeClr>
                </a:solidFill>
                <a:effectLst>
                  <a:glow rad="152400">
                    <a:schemeClr val="bg1"/>
                  </a:glow>
                </a:effectLst>
                <a:latin typeface="HG創英角ｺﾞｼｯｸUB" panose="020B0909000000000000" pitchFamily="49" charset="-128"/>
                <a:ea typeface="HG創英角ｺﾞｼｯｸUB" panose="020B0909000000000000" pitchFamily="49" charset="-128"/>
              </a:rPr>
              <a:t>御堂筋周辺地域</a:t>
            </a:r>
            <a:endParaRPr lang="ja-JP" altLang="en-US" sz="1000" dirty="0">
              <a:solidFill>
                <a:schemeClr val="tx1">
                  <a:lumMod val="75000"/>
                  <a:lumOff val="25000"/>
                </a:schemeClr>
              </a:solidFill>
              <a:effectLst>
                <a:glow rad="152400">
                  <a:schemeClr val="bg1"/>
                </a:glow>
              </a:effectLst>
              <a:latin typeface="HG創英角ｺﾞｼｯｸUB" panose="020B0909000000000000" pitchFamily="49" charset="-128"/>
              <a:ea typeface="HG創英角ｺﾞｼｯｸUB" panose="020B0909000000000000" pitchFamily="49" charset="-128"/>
            </a:endParaRPr>
          </a:p>
        </p:txBody>
      </p:sp>
      <p:sp>
        <p:nvSpPr>
          <p:cNvPr id="85" name="テキスト ボックス 84"/>
          <p:cNvSpPr txBox="1"/>
          <p:nvPr/>
        </p:nvSpPr>
        <p:spPr>
          <a:xfrm>
            <a:off x="8924553" y="3780175"/>
            <a:ext cx="825818" cy="276999"/>
          </a:xfrm>
          <a:prstGeom prst="rect">
            <a:avLst/>
          </a:prstGeom>
          <a:noFill/>
        </p:spPr>
        <p:txBody>
          <a:bodyPr wrap="square" rtlCol="0">
            <a:spAutoFit/>
          </a:bodyPr>
          <a:lstStyle/>
          <a:p>
            <a:r>
              <a:rPr lang="ja-JP" altLang="en-US" sz="1200" b="1" dirty="0">
                <a:solidFill>
                  <a:srgbClr val="44546A"/>
                </a:solidFill>
                <a:effectLst>
                  <a:glow rad="203200">
                    <a:schemeClr val="bg1"/>
                  </a:glow>
                </a:effectLst>
                <a:latin typeface="+mn-ea"/>
                <a:cs typeface="メイリオ" panose="020B0604030504040204" pitchFamily="50" charset="-128"/>
              </a:rPr>
              <a:t>放出</a:t>
            </a:r>
            <a:r>
              <a:rPr lang="ja-JP" altLang="en-US" sz="1200" b="1" dirty="0" smtClean="0">
                <a:solidFill>
                  <a:srgbClr val="44546A"/>
                </a:solidFill>
                <a:effectLst>
                  <a:glow rad="203200">
                    <a:schemeClr val="bg1"/>
                  </a:glow>
                </a:effectLst>
                <a:latin typeface="+mn-ea"/>
                <a:cs typeface="メイリオ" panose="020B0604030504040204" pitchFamily="50" charset="-128"/>
              </a:rPr>
              <a:t>駅</a:t>
            </a:r>
            <a:endParaRPr lang="ja-JP" altLang="en-US" sz="1200" b="1" dirty="0">
              <a:solidFill>
                <a:srgbClr val="44546A"/>
              </a:solidFill>
              <a:effectLst>
                <a:glow rad="203200">
                  <a:schemeClr val="bg1"/>
                </a:glow>
              </a:effectLst>
              <a:latin typeface="+mn-ea"/>
              <a:cs typeface="メイリオ" panose="020B0604030504040204" pitchFamily="50" charset="-128"/>
            </a:endParaRPr>
          </a:p>
        </p:txBody>
      </p:sp>
      <p:grpSp>
        <p:nvGrpSpPr>
          <p:cNvPr id="86" name="グループ化 85"/>
          <p:cNvGrpSpPr/>
          <p:nvPr/>
        </p:nvGrpSpPr>
        <p:grpSpPr>
          <a:xfrm>
            <a:off x="8529519" y="1545140"/>
            <a:ext cx="1312915" cy="1411206"/>
            <a:chOff x="4710042" y="1464854"/>
            <a:chExt cx="1373694" cy="1066013"/>
          </a:xfrm>
        </p:grpSpPr>
        <p:sp>
          <p:nvSpPr>
            <p:cNvPr id="87" name="左矢印 86"/>
            <p:cNvSpPr/>
            <p:nvPr/>
          </p:nvSpPr>
          <p:spPr>
            <a:xfrm>
              <a:off x="4710042" y="1464854"/>
              <a:ext cx="558333" cy="1066013"/>
            </a:xfrm>
            <a:prstGeom prst="leftArrow">
              <a:avLst>
                <a:gd name="adj1" fmla="val 65618"/>
                <a:gd name="adj2" fmla="val 53805"/>
              </a:avLst>
            </a:prstGeom>
            <a:solidFill>
              <a:srgbClr val="FF9900">
                <a:alpha val="6666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8" name="正方形/長方形 87"/>
            <p:cNvSpPr/>
            <p:nvPr/>
          </p:nvSpPr>
          <p:spPr>
            <a:xfrm>
              <a:off x="5617414" y="1643151"/>
              <a:ext cx="192297" cy="695522"/>
            </a:xfrm>
            <a:prstGeom prst="rect">
              <a:avLst/>
            </a:prstGeom>
            <a:solidFill>
              <a:srgbClr val="FF9900">
                <a:alpha val="6666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9" name="正方形/長方形 88"/>
            <p:cNvSpPr/>
            <p:nvPr/>
          </p:nvSpPr>
          <p:spPr>
            <a:xfrm>
              <a:off x="5891439" y="1643151"/>
              <a:ext cx="192297" cy="695522"/>
            </a:xfrm>
            <a:prstGeom prst="rect">
              <a:avLst/>
            </a:prstGeom>
            <a:solidFill>
              <a:srgbClr val="FF9900">
                <a:alpha val="6666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0" name="正方形/長方形 89"/>
            <p:cNvSpPr/>
            <p:nvPr/>
          </p:nvSpPr>
          <p:spPr>
            <a:xfrm>
              <a:off x="5351870" y="1643642"/>
              <a:ext cx="192297" cy="695522"/>
            </a:xfrm>
            <a:prstGeom prst="rect">
              <a:avLst/>
            </a:prstGeom>
            <a:solidFill>
              <a:srgbClr val="FF9900">
                <a:alpha val="6666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3" name="テキスト ボックス 92"/>
            <p:cNvSpPr txBox="1"/>
            <p:nvPr/>
          </p:nvSpPr>
          <p:spPr>
            <a:xfrm>
              <a:off x="4804786" y="1836513"/>
              <a:ext cx="1264929" cy="302240"/>
            </a:xfrm>
            <a:prstGeom prst="rect">
              <a:avLst/>
            </a:prstGeom>
            <a:solidFill>
              <a:schemeClr val="bg1">
                <a:alpha val="80000"/>
              </a:schemeClr>
            </a:solidFill>
          </p:spPr>
          <p:txBody>
            <a:bodyPr wrap="square" lIns="0" tIns="0" rIns="0" bIns="0" rtlCol="0" anchor="ctr" anchorCtr="1">
              <a:spAutoFit/>
            </a:bodyPr>
            <a:lstStyle/>
            <a:p>
              <a:pPr algn="ctr"/>
              <a:r>
                <a:rPr lang="ja-JP" altLang="en-US" sz="1300" b="1" dirty="0" smtClean="0">
                  <a:latin typeface="Meiryo UI" panose="020B0604030504040204" pitchFamily="50" charset="-128"/>
                  <a:ea typeface="Meiryo UI" panose="020B0604030504040204" pitchFamily="50" charset="-128"/>
                </a:rPr>
                <a:t>リニア中央新幹線</a:t>
              </a:r>
              <a:endParaRPr lang="en-US" altLang="ja-JP" sz="1300" b="1" dirty="0" smtClean="0">
                <a:latin typeface="Meiryo UI" panose="020B0604030504040204" pitchFamily="50" charset="-128"/>
                <a:ea typeface="Meiryo UI" panose="020B0604030504040204" pitchFamily="50" charset="-128"/>
              </a:endParaRPr>
            </a:p>
            <a:p>
              <a:pPr algn="ctr"/>
              <a:r>
                <a:rPr lang="ja-JP" altLang="en-US" sz="1300" b="1" dirty="0" smtClean="0">
                  <a:latin typeface="Meiryo UI" panose="020B0604030504040204" pitchFamily="50" charset="-128"/>
                  <a:ea typeface="Meiryo UI" panose="020B0604030504040204" pitchFamily="50" charset="-128"/>
                </a:rPr>
                <a:t>北陸新幹線</a:t>
              </a:r>
              <a:endParaRPr lang="en-US" altLang="ja-JP" sz="1300" b="1" dirty="0" smtClean="0">
                <a:latin typeface="Meiryo UI" panose="020B0604030504040204" pitchFamily="50" charset="-128"/>
                <a:ea typeface="Meiryo UI" panose="020B0604030504040204" pitchFamily="50" charset="-128"/>
              </a:endParaRPr>
            </a:p>
          </p:txBody>
        </p:sp>
      </p:grpSp>
      <p:sp>
        <p:nvSpPr>
          <p:cNvPr id="94" name="テキスト ボックス 93"/>
          <p:cNvSpPr txBox="1"/>
          <p:nvPr/>
        </p:nvSpPr>
        <p:spPr>
          <a:xfrm>
            <a:off x="8576118" y="3043378"/>
            <a:ext cx="1096129" cy="284693"/>
          </a:xfrm>
          <a:prstGeom prst="rect">
            <a:avLst/>
          </a:prstGeom>
          <a:noFill/>
        </p:spPr>
        <p:txBody>
          <a:bodyPr wrap="square" lIns="0" tIns="0" rIns="0" bIns="0" rtlCol="0" anchor="ctr" anchorCtr="0">
            <a:spAutoFit/>
          </a:bodyPr>
          <a:lstStyle/>
          <a:p>
            <a:r>
              <a:rPr lang="ja-JP" altLang="en-US" sz="1050" dirty="0" smtClean="0">
                <a:solidFill>
                  <a:schemeClr val="tx2">
                    <a:lumMod val="50000"/>
                  </a:schemeClr>
                </a:solidFill>
                <a:effectLst>
                  <a:glow rad="76200">
                    <a:schemeClr val="bg1"/>
                  </a:glow>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anose="020B0604030504040204" pitchFamily="50" charset="-128"/>
              </a:rPr>
              <a:t> おおさか東線</a:t>
            </a:r>
            <a:endParaRPr lang="en-US" altLang="ja-JP" sz="1050" dirty="0" smtClean="0">
              <a:solidFill>
                <a:schemeClr val="tx2">
                  <a:lumMod val="50000"/>
                </a:schemeClr>
              </a:solidFill>
              <a:effectLst>
                <a:glow rad="76200">
                  <a:schemeClr val="bg1"/>
                </a:glow>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anose="020B0604030504040204" pitchFamily="50" charset="-128"/>
            </a:endParaRPr>
          </a:p>
          <a:p>
            <a:r>
              <a:rPr lang="ja-JP" altLang="en-US" sz="800" dirty="0" smtClean="0">
                <a:solidFill>
                  <a:schemeClr val="tx2">
                    <a:lumMod val="50000"/>
                  </a:schemeClr>
                </a:solidFill>
                <a:effectLst>
                  <a:glow rad="76200">
                    <a:schemeClr val="bg1"/>
                  </a:glow>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anose="020B0604030504040204" pitchFamily="50" charset="-128"/>
              </a:rPr>
              <a:t>（</a:t>
            </a:r>
            <a:r>
              <a:rPr lang="en-US" altLang="ja-JP" sz="800" dirty="0" smtClean="0">
                <a:solidFill>
                  <a:schemeClr val="tx2">
                    <a:lumMod val="50000"/>
                  </a:schemeClr>
                </a:solidFill>
                <a:effectLst>
                  <a:glow rad="76200">
                    <a:schemeClr val="bg1"/>
                  </a:glow>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anose="020B0604030504040204" pitchFamily="50" charset="-128"/>
              </a:rPr>
              <a:t>2019</a:t>
            </a:r>
            <a:r>
              <a:rPr lang="ja-JP" altLang="en-US" sz="800" dirty="0" smtClean="0">
                <a:solidFill>
                  <a:schemeClr val="tx2">
                    <a:lumMod val="50000"/>
                  </a:schemeClr>
                </a:solidFill>
                <a:effectLst>
                  <a:glow rad="76200">
                    <a:schemeClr val="bg1"/>
                  </a:glow>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anose="020B0604030504040204" pitchFamily="50" charset="-128"/>
              </a:rPr>
              <a:t>年春開業予定）</a:t>
            </a:r>
            <a:endParaRPr lang="en-US" altLang="ja-JP" sz="800" dirty="0" smtClean="0">
              <a:solidFill>
                <a:schemeClr val="tx2">
                  <a:lumMod val="50000"/>
                </a:schemeClr>
              </a:solidFill>
              <a:effectLst>
                <a:glow rad="76200">
                  <a:schemeClr val="bg1"/>
                </a:glow>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anose="020B0604030504040204" pitchFamily="50" charset="-128"/>
            </a:endParaRPr>
          </a:p>
        </p:txBody>
      </p:sp>
      <p:sp>
        <p:nvSpPr>
          <p:cNvPr id="95" name="テキスト ボックス 94"/>
          <p:cNvSpPr txBox="1"/>
          <p:nvPr/>
        </p:nvSpPr>
        <p:spPr>
          <a:xfrm>
            <a:off x="4992363" y="2691331"/>
            <a:ext cx="1770275" cy="459700"/>
          </a:xfrm>
          <a:prstGeom prst="roundRect">
            <a:avLst/>
          </a:prstGeom>
          <a:noFill/>
        </p:spPr>
        <p:txBody>
          <a:bodyPr wrap="square" rtlCol="0">
            <a:spAutoFit/>
          </a:bodyPr>
          <a:lstStyle/>
          <a:p>
            <a:r>
              <a:rPr lang="ja-JP" altLang="en-US" sz="1050" dirty="0">
                <a:effectLst>
                  <a:glow rad="76200">
                    <a:schemeClr val="bg1"/>
                  </a:glow>
                  <a:outerShdw blurRad="38100" dist="38100" dir="2700000" algn="tl">
                    <a:srgbClr val="000000">
                      <a:alpha val="43137"/>
                    </a:srgbClr>
                  </a:outerShdw>
                </a:effectLst>
                <a:latin typeface="Meiryo UI" panose="020B0604030504040204" pitchFamily="50" charset="-128"/>
                <a:ea typeface="Meiryo UI" panose="020B0604030504040204" pitchFamily="50" charset="-128"/>
              </a:rPr>
              <a:t>おおさか</a:t>
            </a:r>
            <a:r>
              <a:rPr lang="ja-JP" altLang="en-US" sz="1050" dirty="0" smtClean="0">
                <a:effectLst>
                  <a:glow rad="76200">
                    <a:schemeClr val="bg1"/>
                  </a:glow>
                  <a:outerShdw blurRad="38100" dist="38100" dir="2700000" algn="tl">
                    <a:srgbClr val="000000">
                      <a:alpha val="43137"/>
                    </a:srgbClr>
                  </a:outerShdw>
                </a:effectLst>
                <a:latin typeface="Meiryo UI" panose="020B0604030504040204" pitchFamily="50" charset="-128"/>
                <a:ea typeface="Meiryo UI" panose="020B0604030504040204" pitchFamily="50" charset="-128"/>
              </a:rPr>
              <a:t>東線がうめ</a:t>
            </a:r>
            <a:r>
              <a:rPr lang="ja-JP" altLang="en-US" sz="1050" dirty="0">
                <a:effectLst>
                  <a:glow rad="76200">
                    <a:schemeClr val="bg1"/>
                  </a:glow>
                  <a:outerShdw blurRad="38100" dist="38100" dir="2700000" algn="tl">
                    <a:srgbClr val="000000">
                      <a:alpha val="43137"/>
                    </a:srgbClr>
                  </a:outerShdw>
                </a:effectLst>
                <a:latin typeface="Meiryo UI" panose="020B0604030504040204" pitchFamily="50" charset="-128"/>
                <a:ea typeface="Meiryo UI" panose="020B0604030504040204" pitchFamily="50" charset="-128"/>
              </a:rPr>
              <a:t>きた</a:t>
            </a:r>
            <a:r>
              <a:rPr lang="ja-JP" altLang="en-US" sz="1050" dirty="0" smtClean="0">
                <a:effectLst>
                  <a:glow rad="76200">
                    <a:schemeClr val="bg1"/>
                  </a:glow>
                  <a:outerShdw blurRad="38100" dist="38100" dir="2700000" algn="tl">
                    <a:srgbClr val="000000">
                      <a:alpha val="43137"/>
                    </a:srgbClr>
                  </a:outerShdw>
                </a:effectLst>
                <a:latin typeface="Meiryo UI" panose="020B0604030504040204" pitchFamily="50" charset="-128"/>
                <a:ea typeface="Meiryo UI" panose="020B0604030504040204" pitchFamily="50" charset="-128"/>
              </a:rPr>
              <a:t>新駅</a:t>
            </a:r>
            <a:r>
              <a:rPr lang="ja-JP" altLang="en-US" sz="1050" dirty="0">
                <a:effectLst>
                  <a:glow rad="76200">
                    <a:schemeClr val="bg1"/>
                  </a:glow>
                  <a:outerShdw blurRad="38100" dist="38100" dir="2700000" algn="tl">
                    <a:srgbClr val="000000">
                      <a:alpha val="43137"/>
                    </a:srgbClr>
                  </a:outerShdw>
                </a:effectLst>
                <a:latin typeface="Meiryo UI" panose="020B0604030504040204" pitchFamily="50" charset="-128"/>
                <a:ea typeface="Meiryo UI" panose="020B0604030504040204" pitchFamily="50" charset="-128"/>
              </a:rPr>
              <a:t>に</a:t>
            </a:r>
            <a:r>
              <a:rPr lang="ja-JP" altLang="en-US" sz="1050" dirty="0" smtClean="0">
                <a:effectLst>
                  <a:glow rad="76200">
                    <a:schemeClr val="bg1"/>
                  </a:glow>
                  <a:outerShdw blurRad="38100" dist="38100" dir="2700000" algn="tl">
                    <a:srgbClr val="000000">
                      <a:alpha val="43137"/>
                    </a:srgbClr>
                  </a:outerShdw>
                </a:effectLst>
                <a:latin typeface="Meiryo UI" panose="020B0604030504040204" pitchFamily="50" charset="-128"/>
                <a:ea typeface="Meiryo UI" panose="020B0604030504040204" pitchFamily="50" charset="-128"/>
              </a:rPr>
              <a:t>乗入予定</a:t>
            </a:r>
            <a:r>
              <a:rPr lang="ja-JP" altLang="en-US" sz="800" dirty="0" smtClean="0">
                <a:effectLst>
                  <a:glow rad="76200">
                    <a:schemeClr val="bg1"/>
                  </a:glow>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en-US" altLang="ja-JP" sz="800" dirty="0" smtClean="0">
                <a:effectLst>
                  <a:glow rad="76200">
                    <a:schemeClr val="bg1"/>
                  </a:glow>
                  <a:outerShdw blurRad="38100" dist="38100" dir="2700000" algn="tl">
                    <a:srgbClr val="000000">
                      <a:alpha val="43137"/>
                    </a:srgbClr>
                  </a:outerShdw>
                </a:effectLst>
                <a:latin typeface="Meiryo UI" panose="020B0604030504040204" pitchFamily="50" charset="-128"/>
                <a:ea typeface="Meiryo UI" panose="020B0604030504040204" pitchFamily="50" charset="-128"/>
              </a:rPr>
              <a:t>2023</a:t>
            </a:r>
            <a:r>
              <a:rPr lang="ja-JP" altLang="en-US" sz="800" dirty="0">
                <a:effectLst>
                  <a:glow rad="76200">
                    <a:schemeClr val="bg1"/>
                  </a:glow>
                  <a:outerShdw blurRad="38100" dist="38100" dir="2700000" algn="tl">
                    <a:srgbClr val="000000">
                      <a:alpha val="43137"/>
                    </a:srgbClr>
                  </a:outerShdw>
                </a:effectLst>
                <a:latin typeface="Meiryo UI" panose="020B0604030504040204" pitchFamily="50" charset="-128"/>
                <a:ea typeface="Meiryo UI" panose="020B0604030504040204" pitchFamily="50" charset="-128"/>
              </a:rPr>
              <a:t>年春</a:t>
            </a:r>
            <a:r>
              <a:rPr lang="en-US" altLang="ja-JP" sz="800" dirty="0" smtClean="0">
                <a:effectLst>
                  <a:glow rad="76200">
                    <a:schemeClr val="bg1"/>
                  </a:glow>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800" dirty="0">
              <a:effectLst>
                <a:glow rad="76200">
                  <a:schemeClr val="bg1"/>
                </a:glow>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cxnSp>
        <p:nvCxnSpPr>
          <p:cNvPr id="96" name="直線矢印コネクタ 95"/>
          <p:cNvCxnSpPr/>
          <p:nvPr/>
        </p:nvCxnSpPr>
        <p:spPr>
          <a:xfrm flipV="1">
            <a:off x="6686550" y="2593097"/>
            <a:ext cx="707682" cy="229478"/>
          </a:xfrm>
          <a:prstGeom prst="straightConnector1">
            <a:avLst/>
          </a:prstGeom>
          <a:ln w="19050">
            <a:solidFill>
              <a:schemeClr val="tx1"/>
            </a:solidFill>
            <a:tailEnd type="triangle"/>
          </a:ln>
          <a:effectLst>
            <a:glow rad="50800">
              <a:schemeClr val="bg1"/>
            </a:glow>
          </a:effectLst>
        </p:spPr>
        <p:style>
          <a:lnRef idx="1">
            <a:schemeClr val="accent1"/>
          </a:lnRef>
          <a:fillRef idx="0">
            <a:schemeClr val="accent1"/>
          </a:fillRef>
          <a:effectRef idx="0">
            <a:schemeClr val="accent1"/>
          </a:effectRef>
          <a:fontRef idx="minor">
            <a:schemeClr val="tx1"/>
          </a:fontRef>
        </p:style>
      </p:cxnSp>
      <p:sp>
        <p:nvSpPr>
          <p:cNvPr id="99" name="テキスト ボックス 98"/>
          <p:cNvSpPr txBox="1"/>
          <p:nvPr/>
        </p:nvSpPr>
        <p:spPr>
          <a:xfrm>
            <a:off x="5102690" y="671509"/>
            <a:ext cx="4726343" cy="313350"/>
          </a:xfrm>
          <a:prstGeom prst="rect">
            <a:avLst/>
          </a:prstGeom>
          <a:solidFill>
            <a:srgbClr val="FFEC99"/>
          </a:solidFill>
          <a:ln w="12700" cmpd="thickThin">
            <a:solidFill>
              <a:srgbClr val="C00000"/>
            </a:solidFill>
          </a:ln>
        </p:spPr>
        <p:txBody>
          <a:bodyPr wrap="square" lIns="36000" tIns="36000" rIns="36000" bIns="0" rtlCol="0">
            <a:spAutoFit/>
          </a:bodyPr>
          <a:lstStyle/>
          <a:p>
            <a:r>
              <a:rPr kumimoji="1" lang="ja-JP" altLang="en-US" sz="1800" b="1" dirty="0" smtClean="0">
                <a:latin typeface="Meiryo UI" panose="020B0604030504040204" pitchFamily="50" charset="-128"/>
                <a:ea typeface="Meiryo UI" panose="020B0604030504040204" pitchFamily="50" charset="-128"/>
              </a:rPr>
              <a:t>○</a:t>
            </a:r>
            <a:r>
              <a:rPr lang="ja-JP" altLang="en-US" sz="1800" b="1" dirty="0" smtClean="0">
                <a:latin typeface="Meiryo UI" panose="020B0604030504040204" pitchFamily="50" charset="-128"/>
                <a:ea typeface="Meiryo UI" panose="020B0604030504040204" pitchFamily="50" charset="-128"/>
              </a:rPr>
              <a:t> </a:t>
            </a:r>
            <a:r>
              <a:rPr lang="ja-JP" altLang="en-US" sz="1700" b="1" dirty="0" smtClean="0">
                <a:latin typeface="Meiryo UI" panose="020B0604030504040204" pitchFamily="50" charset="-128"/>
                <a:ea typeface="Meiryo UI" panose="020B0604030504040204" pitchFamily="50" charset="-128"/>
              </a:rPr>
              <a:t>大阪都心部</a:t>
            </a:r>
            <a:r>
              <a:rPr lang="ja-JP" altLang="en-US" sz="1300" b="1" dirty="0" smtClean="0">
                <a:latin typeface="Meiryo UI" panose="020B0604030504040204" pitchFamily="50" charset="-128"/>
                <a:ea typeface="Meiryo UI" panose="020B0604030504040204" pitchFamily="50" charset="-128"/>
              </a:rPr>
              <a:t>の</a:t>
            </a:r>
            <a:r>
              <a:rPr lang="ja-JP" altLang="en-US" sz="1700" b="1" dirty="0" smtClean="0">
                <a:latin typeface="Meiryo UI" panose="020B0604030504040204" pitchFamily="50" charset="-128"/>
                <a:ea typeface="Meiryo UI" panose="020B0604030504040204" pitchFamily="50" charset="-128"/>
              </a:rPr>
              <a:t>都市再生緊急整備地域</a:t>
            </a:r>
            <a:r>
              <a:rPr lang="ja-JP" altLang="en-US" sz="1200" b="1" dirty="0" smtClean="0">
                <a:latin typeface="Meiryo UI" panose="020B0604030504040204" pitchFamily="50" charset="-128"/>
                <a:ea typeface="Meiryo UI" panose="020B0604030504040204" pitchFamily="50" charset="-128"/>
              </a:rPr>
              <a:t>（候補含む）</a:t>
            </a:r>
            <a:endParaRPr lang="ja-JP" altLang="en-US" sz="1200" dirty="0">
              <a:latin typeface="Meiryo UI" panose="020B0604030504040204" pitchFamily="50" charset="-128"/>
              <a:ea typeface="Meiryo UI" panose="020B0604030504040204" pitchFamily="50" charset="-128"/>
            </a:endParaRPr>
          </a:p>
        </p:txBody>
      </p:sp>
      <p:sp>
        <p:nvSpPr>
          <p:cNvPr id="100" name="角丸四角形 99"/>
          <p:cNvSpPr/>
          <p:nvPr/>
        </p:nvSpPr>
        <p:spPr>
          <a:xfrm>
            <a:off x="5099468" y="4696353"/>
            <a:ext cx="4777958" cy="2126478"/>
          </a:xfrm>
          <a:prstGeom prst="roundRect">
            <a:avLst>
              <a:gd name="adj" fmla="val 3658"/>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1" name="テキスト ボックス 100"/>
          <p:cNvSpPr txBox="1"/>
          <p:nvPr/>
        </p:nvSpPr>
        <p:spPr>
          <a:xfrm>
            <a:off x="5695735" y="4844208"/>
            <a:ext cx="3540251" cy="384721"/>
          </a:xfrm>
          <a:prstGeom prst="rect">
            <a:avLst/>
          </a:prstGeom>
          <a:noFill/>
        </p:spPr>
        <p:txBody>
          <a:bodyPr wrap="square" rtlCol="0">
            <a:spAutoFit/>
          </a:bodyPr>
          <a:lstStyle/>
          <a:p>
            <a:pPr algn="ctr">
              <a:lnSpc>
                <a:spcPts val="600"/>
              </a:lnSpc>
            </a:pP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容積率の緩和 </a:t>
            </a:r>
            <a:r>
              <a:rPr lang="ja-JP" altLang="en-US" sz="14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地域貢献（基盤整備等）</a:t>
            </a:r>
            <a:endParaRPr kumimoji="1" lang="ja-JP" altLang="en-US" sz="1400" dirty="0">
              <a:latin typeface="Meiryo UI" panose="020B0604030504040204" pitchFamily="50" charset="-128"/>
              <a:ea typeface="Meiryo UI" panose="020B0604030504040204" pitchFamily="50" charset="-128"/>
            </a:endParaRPr>
          </a:p>
        </p:txBody>
      </p:sp>
      <p:sp>
        <p:nvSpPr>
          <p:cNvPr id="102" name="テキスト ボックス 101"/>
          <p:cNvSpPr txBox="1"/>
          <p:nvPr/>
        </p:nvSpPr>
        <p:spPr>
          <a:xfrm>
            <a:off x="5108903" y="4581310"/>
            <a:ext cx="3223338" cy="255389"/>
          </a:xfrm>
          <a:prstGeom prst="roundRect">
            <a:avLst/>
          </a:prstGeom>
          <a:solidFill>
            <a:schemeClr val="accent4">
              <a:lumMod val="20000"/>
              <a:lumOff val="80000"/>
            </a:schemeClr>
          </a:solidFill>
          <a:ln>
            <a:solidFill>
              <a:srgbClr val="C00000"/>
            </a:solidFill>
          </a:ln>
        </p:spPr>
        <p:txBody>
          <a:bodyPr wrap="square" lIns="36000" tIns="0" rIns="36000" bIns="0" rtlCol="0">
            <a:spAutoFit/>
          </a:bodyPr>
          <a:lstStyle/>
          <a:p>
            <a:r>
              <a:rPr lang="ja-JP" altLang="en-US" sz="1500" b="1" dirty="0" smtClean="0">
                <a:latin typeface="Meiryo UI" panose="020B0604030504040204" pitchFamily="50" charset="-128"/>
                <a:ea typeface="Meiryo UI" panose="020B0604030504040204" pitchFamily="50" charset="-128"/>
              </a:rPr>
              <a:t> 都市再生緊急整備</a:t>
            </a:r>
            <a:r>
              <a:rPr lang="ja-JP" altLang="en-US" sz="1500" b="1" dirty="0">
                <a:latin typeface="Meiryo UI" panose="020B0604030504040204" pitchFamily="50" charset="-128"/>
                <a:ea typeface="Meiryo UI" panose="020B0604030504040204" pitchFamily="50" charset="-128"/>
              </a:rPr>
              <a:t>地域</a:t>
            </a:r>
            <a:r>
              <a:rPr lang="ja-JP" altLang="en-US" sz="1500" b="1" dirty="0" smtClean="0">
                <a:latin typeface="Meiryo UI" panose="020B0604030504040204" pitchFamily="50" charset="-128"/>
                <a:ea typeface="Meiryo UI" panose="020B0604030504040204" pitchFamily="50" charset="-128"/>
              </a:rPr>
              <a:t>の効果</a:t>
            </a:r>
            <a:r>
              <a:rPr lang="ja-JP" altLang="en-US" sz="1500" b="1" dirty="0">
                <a:latin typeface="Meiryo UI" panose="020B0604030504040204" pitchFamily="50" charset="-128"/>
                <a:ea typeface="Meiryo UI" panose="020B0604030504040204" pitchFamily="50" charset="-128"/>
              </a:rPr>
              <a:t>（</a:t>
            </a:r>
            <a:r>
              <a:rPr lang="ja-JP" altLang="en-US" sz="1500" b="1" dirty="0" smtClean="0">
                <a:latin typeface="Meiryo UI" panose="020B0604030504040204" pitchFamily="50" charset="-128"/>
                <a:ea typeface="Meiryo UI" panose="020B0604030504040204" pitchFamily="50" charset="-128"/>
              </a:rPr>
              <a:t>例）</a:t>
            </a:r>
            <a:endParaRPr lang="en-US" altLang="ja-JP" sz="1500" b="1" dirty="0" smtClean="0">
              <a:latin typeface="Meiryo UI" panose="020B0604030504040204" pitchFamily="50" charset="-128"/>
              <a:ea typeface="Meiryo UI" panose="020B0604030504040204" pitchFamily="50" charset="-128"/>
            </a:endParaRPr>
          </a:p>
        </p:txBody>
      </p:sp>
      <p:sp>
        <p:nvSpPr>
          <p:cNvPr id="103" name="テキスト ボックス 102"/>
          <p:cNvSpPr txBox="1"/>
          <p:nvPr/>
        </p:nvSpPr>
        <p:spPr>
          <a:xfrm>
            <a:off x="7901040" y="5535325"/>
            <a:ext cx="1944311" cy="923330"/>
          </a:xfrm>
          <a:prstGeom prst="rect">
            <a:avLst/>
          </a:prstGeom>
          <a:noFill/>
        </p:spPr>
        <p:txBody>
          <a:bodyPr wrap="square" rtlCol="0">
            <a:spAutoFit/>
          </a:bodyPr>
          <a:lstStyle/>
          <a:p>
            <a:pPr>
              <a:lnSpc>
                <a:spcPct val="150000"/>
              </a:lnSpc>
            </a:pPr>
            <a:r>
              <a:rPr kumimoji="1" lang="ja-JP" altLang="en-US" sz="1200" dirty="0" smtClean="0">
                <a:solidFill>
                  <a:schemeClr val="tx1">
                    <a:lumMod val="85000"/>
                    <a:lumOff val="15000"/>
                  </a:schemeClr>
                </a:solidFill>
                <a:latin typeface="Meiryo UI" panose="020B0604030504040204" pitchFamily="50" charset="-128"/>
                <a:ea typeface="Meiryo UI" panose="020B0604030504040204" pitchFamily="50" charset="-128"/>
                <a:cs typeface="Arial" panose="020B0604020202020204" pitchFamily="34" charset="0"/>
              </a:rPr>
              <a:t>大阪駅北地区</a:t>
            </a:r>
            <a:endParaRPr kumimoji="1" lang="en-US" altLang="ja-JP" sz="1200" dirty="0" smtClean="0">
              <a:solidFill>
                <a:schemeClr val="tx1">
                  <a:lumMod val="85000"/>
                  <a:lumOff val="15000"/>
                </a:schemeClr>
              </a:solidFill>
              <a:latin typeface="Meiryo UI" panose="020B0604030504040204" pitchFamily="50" charset="-128"/>
              <a:ea typeface="Meiryo UI" panose="020B0604030504040204" pitchFamily="50" charset="-128"/>
              <a:cs typeface="Arial" panose="020B0604020202020204" pitchFamily="34" charset="0"/>
            </a:endParaRPr>
          </a:p>
          <a:p>
            <a:pPr>
              <a:lnSpc>
                <a:spcPct val="150000"/>
              </a:lnSpc>
            </a:pPr>
            <a:r>
              <a:rPr lang="ja-JP" altLang="en-US" sz="1200" dirty="0" smtClean="0">
                <a:solidFill>
                  <a:schemeClr val="tx1">
                    <a:lumMod val="85000"/>
                    <a:lumOff val="15000"/>
                  </a:schemeClr>
                </a:solidFill>
                <a:latin typeface="Meiryo UI" panose="020B0604030504040204" pitchFamily="50" charset="-128"/>
                <a:ea typeface="Meiryo UI" panose="020B0604030504040204" pitchFamily="50" charset="-128"/>
                <a:cs typeface="Arial" panose="020B0604020202020204" pitchFamily="34" charset="0"/>
              </a:rPr>
              <a:t>容積率</a:t>
            </a:r>
            <a:r>
              <a:rPr lang="en-US" altLang="ja-JP" sz="1200" dirty="0" smtClean="0">
                <a:solidFill>
                  <a:schemeClr val="tx1">
                    <a:lumMod val="85000"/>
                    <a:lumOff val="15000"/>
                  </a:schemeClr>
                </a:solidFill>
                <a:latin typeface="Meiryo UI" panose="020B0604030504040204" pitchFamily="50" charset="-128"/>
                <a:ea typeface="Meiryo UI" panose="020B0604030504040204" pitchFamily="50" charset="-128"/>
                <a:cs typeface="Arial" panose="020B0604020202020204" pitchFamily="34" charset="0"/>
              </a:rPr>
              <a:t>:800%</a:t>
            </a:r>
            <a:r>
              <a:rPr lang="ja-JP" altLang="en-US" sz="1200" dirty="0">
                <a:solidFill>
                  <a:schemeClr val="tx1">
                    <a:lumMod val="85000"/>
                    <a:lumOff val="15000"/>
                  </a:schemeClr>
                </a:solidFill>
                <a:latin typeface="Meiryo UI" panose="020B0604030504040204" pitchFamily="50" charset="-128"/>
                <a:ea typeface="Meiryo UI" panose="020B0604030504040204" pitchFamily="50" charset="-128"/>
                <a:cs typeface="Arial" panose="020B0604020202020204" pitchFamily="34" charset="0"/>
              </a:rPr>
              <a:t> </a:t>
            </a:r>
            <a:r>
              <a:rPr lang="ja-JP" altLang="en-US" sz="1200" dirty="0" smtClean="0">
                <a:solidFill>
                  <a:schemeClr val="tx1">
                    <a:lumMod val="85000"/>
                    <a:lumOff val="15000"/>
                  </a:schemeClr>
                </a:solidFill>
                <a:latin typeface="Meiryo UI" panose="020B0604030504040204" pitchFamily="50" charset="-128"/>
                <a:ea typeface="Meiryo UI" panose="020B0604030504040204" pitchFamily="50" charset="-128"/>
                <a:cs typeface="Arial" panose="020B0604020202020204" pitchFamily="34" charset="0"/>
              </a:rPr>
              <a:t>→ </a:t>
            </a:r>
            <a:r>
              <a:rPr lang="en-US" altLang="ja-JP" sz="1200" dirty="0" smtClean="0">
                <a:solidFill>
                  <a:schemeClr val="tx1">
                    <a:lumMod val="85000"/>
                    <a:lumOff val="15000"/>
                  </a:schemeClr>
                </a:solidFill>
                <a:latin typeface="Meiryo UI" panose="020B0604030504040204" pitchFamily="50" charset="-128"/>
                <a:ea typeface="Meiryo UI" panose="020B0604030504040204" pitchFamily="50" charset="-128"/>
                <a:cs typeface="Arial" panose="020B0604020202020204" pitchFamily="34" charset="0"/>
              </a:rPr>
              <a:t>1600%</a:t>
            </a:r>
            <a:endParaRPr kumimoji="1" lang="en-US" altLang="ja-JP" sz="1200" dirty="0" smtClean="0">
              <a:solidFill>
                <a:schemeClr val="tx1">
                  <a:lumMod val="85000"/>
                  <a:lumOff val="15000"/>
                </a:schemeClr>
              </a:solidFill>
              <a:latin typeface="Meiryo UI" panose="020B0604030504040204" pitchFamily="50" charset="-128"/>
              <a:ea typeface="Meiryo UI" panose="020B0604030504040204" pitchFamily="50" charset="-128"/>
              <a:cs typeface="Arial" panose="020B0604020202020204" pitchFamily="34" charset="0"/>
            </a:endParaRPr>
          </a:p>
          <a:p>
            <a:pPr>
              <a:lnSpc>
                <a:spcPct val="150000"/>
              </a:lnSpc>
            </a:pPr>
            <a:r>
              <a:rPr kumimoji="1" lang="ja-JP" altLang="en-US" sz="1200" dirty="0" smtClean="0">
                <a:solidFill>
                  <a:schemeClr val="tx1">
                    <a:lumMod val="85000"/>
                    <a:lumOff val="15000"/>
                  </a:schemeClr>
                </a:solidFill>
                <a:latin typeface="Meiryo UI" panose="020B0604030504040204" pitchFamily="50" charset="-128"/>
                <a:ea typeface="Meiryo UI" panose="020B0604030504040204" pitchFamily="50" charset="-128"/>
                <a:cs typeface="Arial" panose="020B0604020202020204" pitchFamily="34" charset="0"/>
              </a:rPr>
              <a:t>地域貢献 ： 広場整備等</a:t>
            </a:r>
            <a:endParaRPr kumimoji="1" lang="ja-JP" altLang="en-US" sz="1200" dirty="0">
              <a:solidFill>
                <a:schemeClr val="tx1">
                  <a:lumMod val="85000"/>
                  <a:lumOff val="15000"/>
                </a:schemeClr>
              </a:solidFill>
              <a:latin typeface="Meiryo UI" panose="020B0604030504040204" pitchFamily="50" charset="-128"/>
              <a:ea typeface="Meiryo UI" panose="020B0604030504040204" pitchFamily="50" charset="-128"/>
              <a:cs typeface="Arial" panose="020B0604020202020204" pitchFamily="34" charset="0"/>
            </a:endParaRPr>
          </a:p>
        </p:txBody>
      </p:sp>
      <p:pic>
        <p:nvPicPr>
          <p:cNvPr id="104" name="図 103"/>
          <p:cNvPicPr>
            <a:picLocks noChangeAspect="1"/>
          </p:cNvPicPr>
          <p:nvPr/>
        </p:nvPicPr>
        <p:blipFill rotWithShape="1">
          <a:blip r:embed="rId4" cstate="print">
            <a:extLst>
              <a:ext uri="{28A0092B-C50C-407E-A947-70E740481C1C}">
                <a14:useLocalDpi xmlns:a14="http://schemas.microsoft.com/office/drawing/2010/main" val="0"/>
              </a:ext>
            </a:extLst>
          </a:blip>
          <a:srcRect l="6769" t="4062" r="6552" b="12913"/>
          <a:stretch/>
        </p:blipFill>
        <p:spPr>
          <a:xfrm>
            <a:off x="5149974" y="5241465"/>
            <a:ext cx="2856582" cy="1539261"/>
          </a:xfrm>
          <a:prstGeom prst="rect">
            <a:avLst/>
          </a:prstGeom>
          <a:ln>
            <a:noFill/>
          </a:ln>
          <a:effectLst>
            <a:softEdge rad="112500"/>
          </a:effectLst>
        </p:spPr>
      </p:pic>
      <p:sp>
        <p:nvSpPr>
          <p:cNvPr id="105" name="テキスト ボックス 104"/>
          <p:cNvSpPr txBox="1"/>
          <p:nvPr/>
        </p:nvSpPr>
        <p:spPr>
          <a:xfrm>
            <a:off x="5215661" y="5319016"/>
            <a:ext cx="2188704" cy="276999"/>
          </a:xfrm>
          <a:prstGeom prst="rect">
            <a:avLst/>
          </a:prstGeom>
          <a:noFill/>
        </p:spPr>
        <p:txBody>
          <a:bodyPr wrap="square" rtlCol="0">
            <a:spAutoFit/>
          </a:bodyPr>
          <a:lstStyle/>
          <a:p>
            <a:r>
              <a:rPr kumimoji="1" lang="ja-JP" altLang="en-US" sz="1200" b="1" dirty="0" smtClean="0">
                <a:effectLst>
                  <a:glow rad="76200">
                    <a:schemeClr val="bg1">
                      <a:alpha val="64000"/>
                    </a:schemeClr>
                  </a:glow>
                  <a:outerShdw blurRad="38100" dist="38100" dir="2700000" algn="tl">
                    <a:srgbClr val="000000">
                      <a:alpha val="43137"/>
                    </a:srgbClr>
                  </a:outerShdw>
                </a:effectLst>
                <a:latin typeface="Meiryo UI" panose="020B0604030504040204" pitchFamily="50" charset="-128"/>
                <a:ea typeface="Meiryo UI" panose="020B0604030504040204" pitchFamily="50" charset="-128"/>
              </a:rPr>
              <a:t>うめきた（グランフロント大阪）</a:t>
            </a:r>
            <a:endParaRPr kumimoji="1" lang="ja-JP" altLang="en-US" sz="1200" b="1" dirty="0">
              <a:effectLst>
                <a:glow rad="76200">
                  <a:schemeClr val="bg1">
                    <a:alpha val="64000"/>
                  </a:schemeClr>
                </a:glow>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cxnSp>
        <p:nvCxnSpPr>
          <p:cNvPr id="108" name="直線コネクタ 107"/>
          <p:cNvCxnSpPr/>
          <p:nvPr/>
        </p:nvCxnSpPr>
        <p:spPr>
          <a:xfrm>
            <a:off x="5035775" y="678740"/>
            <a:ext cx="0" cy="6089007"/>
          </a:xfrm>
          <a:prstGeom prst="line">
            <a:avLst/>
          </a:prstGeom>
        </p:spPr>
        <p:style>
          <a:lnRef idx="1">
            <a:schemeClr val="accent1"/>
          </a:lnRef>
          <a:fillRef idx="0">
            <a:schemeClr val="accent1"/>
          </a:fillRef>
          <a:effectRef idx="0">
            <a:schemeClr val="accent1"/>
          </a:effectRef>
          <a:fontRef idx="minor">
            <a:schemeClr val="tx1"/>
          </a:fontRef>
        </p:style>
      </p:cxnSp>
      <p:pic>
        <p:nvPicPr>
          <p:cNvPr id="14" name="図 13"/>
          <p:cNvPicPr>
            <a:picLocks noChangeAspect="1"/>
          </p:cNvPicPr>
          <p:nvPr/>
        </p:nvPicPr>
        <p:blipFill>
          <a:blip r:embed="rId5"/>
          <a:stretch>
            <a:fillRect/>
          </a:stretch>
        </p:blipFill>
        <p:spPr>
          <a:xfrm>
            <a:off x="364408" y="2234554"/>
            <a:ext cx="4219575" cy="1885950"/>
          </a:xfrm>
          <a:prstGeom prst="rect">
            <a:avLst/>
          </a:prstGeom>
        </p:spPr>
      </p:pic>
      <p:sp>
        <p:nvSpPr>
          <p:cNvPr id="3" name="スライド番号プレースホルダー 2"/>
          <p:cNvSpPr>
            <a:spLocks noGrp="1"/>
          </p:cNvSpPr>
          <p:nvPr>
            <p:ph type="sldNum" sz="quarter" idx="12"/>
          </p:nvPr>
        </p:nvSpPr>
        <p:spPr>
          <a:xfrm>
            <a:off x="7488447" y="6444637"/>
            <a:ext cx="2311400" cy="365125"/>
          </a:xfrm>
        </p:spPr>
        <p:txBody>
          <a:bodyPr/>
          <a:lstStyle/>
          <a:p>
            <a:fld id="{0D173590-3662-4D4D-8F3A-8D5555AAE39A}" type="slidenum">
              <a:rPr kumimoji="1" lang="ja-JP" altLang="en-US" smtClean="0"/>
              <a:t>1</a:t>
            </a:fld>
            <a:endParaRPr kumimoji="1" lang="ja-JP" altLang="en-US" dirty="0"/>
          </a:p>
        </p:txBody>
      </p:sp>
      <p:sp>
        <p:nvSpPr>
          <p:cNvPr id="11" name="テキスト ボックス 10"/>
          <p:cNvSpPr txBox="1"/>
          <p:nvPr/>
        </p:nvSpPr>
        <p:spPr>
          <a:xfrm>
            <a:off x="2000672" y="3133096"/>
            <a:ext cx="386952" cy="76944"/>
          </a:xfrm>
          <a:prstGeom prst="rect">
            <a:avLst/>
          </a:prstGeom>
          <a:solidFill>
            <a:schemeClr val="bg1"/>
          </a:solidFill>
        </p:spPr>
        <p:txBody>
          <a:bodyPr wrap="square" lIns="0" tIns="0" rIns="0" bIns="0" rtlCol="0" anchor="ctr" anchorCtr="0">
            <a:spAutoFit/>
          </a:bodyPr>
          <a:lstStyle/>
          <a:p>
            <a:pPr algn="r"/>
            <a:r>
              <a:rPr kumimoji="1" lang="ja-JP" altLang="en-US" sz="500" dirty="0" smtClean="0"/>
              <a:t>関西国際空港</a:t>
            </a:r>
            <a:endParaRPr kumimoji="1" lang="ja-JP" altLang="en-US" sz="500" dirty="0"/>
          </a:p>
        </p:txBody>
      </p:sp>
    </p:spTree>
    <p:extLst>
      <p:ext uri="{BB962C8B-B14F-4D97-AF65-F5344CB8AC3E}">
        <p14:creationId xmlns:p14="http://schemas.microsoft.com/office/powerpoint/2010/main" val="117432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角丸四角形 60"/>
          <p:cNvSpPr/>
          <p:nvPr/>
        </p:nvSpPr>
        <p:spPr>
          <a:xfrm>
            <a:off x="70338" y="5558315"/>
            <a:ext cx="9777047" cy="1260000"/>
          </a:xfrm>
          <a:prstGeom prst="roundRect">
            <a:avLst>
              <a:gd name="adj" fmla="val 2055"/>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169262" y="2352807"/>
            <a:ext cx="3233934" cy="1750805"/>
          </a:xfrm>
          <a:prstGeom prst="roundRect">
            <a:avLst>
              <a:gd name="adj" fmla="val 11797"/>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305501" y="2431421"/>
            <a:ext cx="3309599" cy="1708160"/>
          </a:xfrm>
          <a:prstGeom prst="rect">
            <a:avLst/>
          </a:prstGeom>
          <a:noFill/>
        </p:spPr>
        <p:txBody>
          <a:bodyPr wrap="square" rtlCol="0">
            <a:spAutoFit/>
          </a:bodyPr>
          <a:lstStyle/>
          <a:p>
            <a:pPr>
              <a:lnSpc>
                <a:spcPct val="150000"/>
              </a:lnSpc>
            </a:pPr>
            <a:r>
              <a:rPr lang="ja-JP" altLang="en-US" sz="1400" dirty="0"/>
              <a:t>本</a:t>
            </a:r>
            <a:r>
              <a:rPr lang="ja-JP" altLang="en-US" sz="1400" dirty="0" smtClean="0"/>
              <a:t>部長</a:t>
            </a:r>
            <a:r>
              <a:rPr kumimoji="1" lang="ja-JP" altLang="en-US" sz="1400" dirty="0" smtClean="0"/>
              <a:t>：松井大阪府知事</a:t>
            </a:r>
            <a:endParaRPr kumimoji="1" lang="en-US" altLang="ja-JP" sz="1400" dirty="0" smtClean="0"/>
          </a:p>
          <a:p>
            <a:pPr>
              <a:lnSpc>
                <a:spcPct val="150000"/>
              </a:lnSpc>
            </a:pPr>
            <a:r>
              <a:rPr lang="ja-JP" altLang="en-US" sz="1400" dirty="0" smtClean="0"/>
              <a:t>副本部長：吉村大阪市長</a:t>
            </a:r>
            <a:endParaRPr lang="en-US" altLang="ja-JP" sz="1400" dirty="0" smtClean="0"/>
          </a:p>
          <a:p>
            <a:pPr>
              <a:lnSpc>
                <a:spcPct val="150000"/>
              </a:lnSpc>
            </a:pPr>
            <a:r>
              <a:rPr lang="ja-JP" altLang="en-US" sz="1400" dirty="0" smtClean="0"/>
              <a:t>本部員：</a:t>
            </a:r>
            <a:r>
              <a:rPr lang="ja-JP" altLang="en-US" sz="1400" dirty="0" smtClean="0">
                <a:latin typeface="+mn-ea"/>
              </a:rPr>
              <a:t>副知事</a:t>
            </a:r>
            <a:r>
              <a:rPr lang="ja-JP" altLang="en-US" sz="1400" dirty="0">
                <a:latin typeface="+mn-ea"/>
              </a:rPr>
              <a:t>、</a:t>
            </a:r>
            <a:r>
              <a:rPr lang="ja-JP" altLang="en-US" sz="1400" dirty="0" smtClean="0">
                <a:latin typeface="+mn-ea"/>
              </a:rPr>
              <a:t>副市長、</a:t>
            </a:r>
            <a:r>
              <a:rPr lang="ja-JP" altLang="en-US" sz="1400" dirty="0" smtClean="0"/>
              <a:t>関係部局長　</a:t>
            </a:r>
            <a:endParaRPr lang="en-US" altLang="ja-JP" sz="1400" dirty="0" smtClean="0"/>
          </a:p>
          <a:p>
            <a:pPr>
              <a:lnSpc>
                <a:spcPct val="150000"/>
              </a:lnSpc>
            </a:pPr>
            <a:r>
              <a:rPr kumimoji="1" lang="ja-JP" altLang="en-US" sz="1400" b="1" dirty="0" smtClean="0"/>
              <a:t>　</a:t>
            </a:r>
            <a:r>
              <a:rPr lang="ja-JP" altLang="en-US" sz="1400" b="1" dirty="0"/>
              <a:t>○</a:t>
            </a:r>
            <a:r>
              <a:rPr kumimoji="1" lang="ja-JP" altLang="en-US" sz="1400" b="1" u="sng" dirty="0" smtClean="0"/>
              <a:t>進め方及び検討体制の整理</a:t>
            </a:r>
            <a:endParaRPr kumimoji="1" lang="en-US" altLang="ja-JP" sz="1400" b="1" u="sng" dirty="0" smtClean="0"/>
          </a:p>
          <a:p>
            <a:pPr>
              <a:lnSpc>
                <a:spcPct val="150000"/>
              </a:lnSpc>
            </a:pPr>
            <a:r>
              <a:rPr lang="ja-JP" altLang="en-US" sz="1400" b="1" dirty="0" smtClean="0"/>
              <a:t>　○</a:t>
            </a:r>
            <a:r>
              <a:rPr lang="ja-JP" altLang="en-US" sz="1400" b="1" u="sng" dirty="0" smtClean="0"/>
              <a:t>府市の役割分担</a:t>
            </a:r>
            <a:endParaRPr kumimoji="1" lang="ja-JP" altLang="en-US" sz="1400" b="1" u="sng" dirty="0"/>
          </a:p>
        </p:txBody>
      </p:sp>
      <p:sp>
        <p:nvSpPr>
          <p:cNvPr id="7" name="テキスト ボックス 6"/>
          <p:cNvSpPr txBox="1"/>
          <p:nvPr/>
        </p:nvSpPr>
        <p:spPr>
          <a:xfrm>
            <a:off x="345091" y="2099838"/>
            <a:ext cx="1871605" cy="374571"/>
          </a:xfrm>
          <a:prstGeom prst="roundRect">
            <a:avLst/>
          </a:prstGeom>
          <a:solidFill>
            <a:srgbClr val="FBD48F"/>
          </a:solidFill>
          <a:ln w="28575">
            <a:solidFill>
              <a:schemeClr val="tx1"/>
            </a:solidFill>
          </a:ln>
        </p:spPr>
        <p:txBody>
          <a:bodyPr wrap="square" rtlCol="0">
            <a:spAutoFit/>
          </a:bodyPr>
          <a:lstStyle/>
          <a:p>
            <a:pPr algn="ctr"/>
            <a:r>
              <a:rPr kumimoji="1" lang="ja-JP" altLang="en-US" sz="1600" dirty="0" smtClean="0">
                <a:latin typeface="HGP創英角ｺﾞｼｯｸUB" panose="020B0900000000000000" pitchFamily="50" charset="-128"/>
                <a:ea typeface="HGP創英角ｺﾞｼｯｸUB" panose="020B0900000000000000" pitchFamily="50" charset="-128"/>
              </a:rPr>
              <a:t>副首都推進</a:t>
            </a:r>
            <a:r>
              <a:rPr kumimoji="1" lang="ja-JP" altLang="en-US" sz="1600" dirty="0" smtClean="0">
                <a:latin typeface="HGP創英角ｺﾞｼｯｸUB" panose="020B0900000000000000" pitchFamily="50" charset="-128"/>
                <a:ea typeface="HGP創英角ｺﾞｼｯｸUB" panose="020B0900000000000000" pitchFamily="50" charset="-128"/>
              </a:rPr>
              <a:t>本部</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sp>
        <p:nvSpPr>
          <p:cNvPr id="14" name="角丸四角形 13"/>
          <p:cNvSpPr/>
          <p:nvPr/>
        </p:nvSpPr>
        <p:spPr>
          <a:xfrm>
            <a:off x="3868756" y="2303359"/>
            <a:ext cx="6000958" cy="3214852"/>
          </a:xfrm>
          <a:prstGeom prst="roundRect">
            <a:avLst>
              <a:gd name="adj" fmla="val 2055"/>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3835456" y="2274464"/>
            <a:ext cx="6056292" cy="3222728"/>
          </a:xfrm>
          <a:prstGeom prst="rect">
            <a:avLst/>
          </a:prstGeom>
          <a:noFill/>
          <a:ln w="19050" cmpd="thickThin">
            <a:noFill/>
          </a:ln>
        </p:spPr>
        <p:txBody>
          <a:bodyPr wrap="square" tIns="108000" rtlCol="0">
            <a:spAutoFit/>
          </a:bodyPr>
          <a:lstStyle/>
          <a:p>
            <a:r>
              <a:rPr kumimoji="1" lang="ja-JP" altLang="en-US" sz="1400" b="1" dirty="0" smtClean="0">
                <a:latin typeface="ＭＳ Ｐゴシック" panose="020B0600070205080204" pitchFamily="50" charset="-128"/>
                <a:ea typeface="ＭＳ Ｐゴシック" panose="020B0600070205080204" pitchFamily="50" charset="-128"/>
              </a:rPr>
              <a:t>○</a:t>
            </a:r>
            <a:r>
              <a:rPr kumimoji="1" lang="ja-JP" altLang="en-US" sz="1400" b="1" u="sng" dirty="0" smtClean="0">
                <a:latin typeface="ＭＳ Ｐゴシック" panose="020B0600070205080204" pitchFamily="50" charset="-128"/>
                <a:ea typeface="ＭＳ Ｐゴシック" panose="020B0600070205080204" pitchFamily="50" charset="-128"/>
              </a:rPr>
              <a:t>構成員（案）</a:t>
            </a:r>
            <a:endParaRPr kumimoji="1" lang="en-US" altLang="ja-JP" sz="1400" b="1" u="sng" dirty="0" smtClean="0">
              <a:latin typeface="ＭＳ Ｐゴシック" panose="020B0600070205080204" pitchFamily="50" charset="-128"/>
              <a:ea typeface="ＭＳ Ｐゴシック" panose="020B0600070205080204" pitchFamily="50" charset="-128"/>
            </a:endParaRPr>
          </a:p>
          <a:p>
            <a:pPr marL="90488"/>
            <a:r>
              <a:rPr lang="ja-JP" altLang="en-US" sz="1500" dirty="0" smtClean="0">
                <a:latin typeface="+mn-ea"/>
              </a:rPr>
              <a:t> ・</a:t>
            </a:r>
            <a:r>
              <a:rPr kumimoji="1" lang="ja-JP" altLang="en-US" sz="1500" dirty="0" smtClean="0">
                <a:latin typeface="+mn-ea"/>
              </a:rPr>
              <a:t>国の機関　　　　（内閣府、近畿地方整備局、近畿運輸局）</a:t>
            </a:r>
            <a:endParaRPr kumimoji="1" lang="en-US" altLang="ja-JP" sz="1500" dirty="0" smtClean="0">
              <a:latin typeface="+mn-ea"/>
            </a:endParaRPr>
          </a:p>
          <a:p>
            <a:pPr marL="90488"/>
            <a:r>
              <a:rPr lang="ja-JP" altLang="en-US" sz="1500" dirty="0" smtClean="0">
                <a:latin typeface="+mn-ea"/>
              </a:rPr>
              <a:t> ・地方公共団体　（</a:t>
            </a:r>
            <a:r>
              <a:rPr kumimoji="1" lang="ja-JP" altLang="en-US" sz="1500" dirty="0" smtClean="0">
                <a:latin typeface="+mn-ea"/>
              </a:rPr>
              <a:t>大阪府、大阪市）</a:t>
            </a:r>
            <a:endParaRPr kumimoji="1" lang="en-US" altLang="ja-JP" sz="1500" dirty="0" smtClean="0">
              <a:latin typeface="+mn-ea"/>
            </a:endParaRPr>
          </a:p>
          <a:p>
            <a:pPr marL="90488"/>
            <a:r>
              <a:rPr lang="ja-JP" altLang="en-US" sz="1400" dirty="0" smtClean="0">
                <a:latin typeface="ＭＳ Ｐゴシック" panose="020B0600070205080204" pitchFamily="50" charset="-128"/>
                <a:ea typeface="ＭＳ Ｐゴシック" panose="020B0600070205080204" pitchFamily="50" charset="-128"/>
              </a:rPr>
              <a:t> ・</a:t>
            </a:r>
            <a:r>
              <a:rPr kumimoji="1" lang="ja-JP" altLang="en-US" sz="1400" dirty="0" smtClean="0">
                <a:latin typeface="ＭＳ Ｐゴシック" panose="020B0600070205080204" pitchFamily="50" charset="-128"/>
                <a:ea typeface="ＭＳ Ｐゴシック" panose="020B0600070205080204" pitchFamily="50" charset="-128"/>
              </a:rPr>
              <a:t>民間事業者等　（</a:t>
            </a:r>
            <a:r>
              <a:rPr kumimoji="1" lang="en-US" altLang="ja-JP" sz="1400" dirty="0" smtClean="0">
                <a:latin typeface="ＭＳ Ｐゴシック" panose="020B0600070205080204" pitchFamily="50" charset="-128"/>
                <a:ea typeface="ＭＳ Ｐゴシック" panose="020B0600070205080204" pitchFamily="50" charset="-128"/>
              </a:rPr>
              <a:t>JR</a:t>
            </a:r>
            <a:r>
              <a:rPr kumimoji="1" lang="ja-JP" altLang="en-US" sz="1400" dirty="0" smtClean="0">
                <a:latin typeface="ＭＳ Ｐゴシック" panose="020B0600070205080204" pitchFamily="50" charset="-128"/>
                <a:ea typeface="ＭＳ Ｐゴシック" panose="020B0600070205080204" pitchFamily="50" charset="-128"/>
              </a:rPr>
              <a:t>西日本、阪急電鉄、</a:t>
            </a:r>
            <a:r>
              <a:rPr kumimoji="1" lang="en-US" altLang="ja-JP" sz="1400" dirty="0" smtClean="0">
                <a:latin typeface="ＭＳ Ｐゴシック" panose="020B0600070205080204" pitchFamily="50" charset="-128"/>
                <a:ea typeface="ＭＳ Ｐゴシック" panose="020B0600070205080204" pitchFamily="50" charset="-128"/>
              </a:rPr>
              <a:t>UR</a:t>
            </a:r>
            <a:r>
              <a:rPr kumimoji="1" lang="ja-JP" altLang="en-US" sz="1400" dirty="0" smtClean="0">
                <a:latin typeface="ＭＳ Ｐゴシック" panose="020B0600070205080204" pitchFamily="50" charset="-128"/>
                <a:ea typeface="ＭＳ Ｐゴシック" panose="020B0600070205080204" pitchFamily="50" charset="-128"/>
              </a:rPr>
              <a:t>都市機構、大阪メトロ）</a:t>
            </a:r>
            <a:endParaRPr kumimoji="1" lang="en-US" altLang="ja-JP" sz="1400" dirty="0" smtClean="0">
              <a:latin typeface="ＭＳ Ｐゴシック" panose="020B0600070205080204" pitchFamily="50" charset="-128"/>
              <a:ea typeface="ＭＳ Ｐゴシック" panose="020B0600070205080204" pitchFamily="50" charset="-128"/>
            </a:endParaRPr>
          </a:p>
          <a:p>
            <a:pPr marL="90488"/>
            <a:r>
              <a:rPr lang="en-US" altLang="ja-JP" sz="1400" dirty="0" smtClean="0">
                <a:latin typeface="ＭＳ Ｐゴシック" panose="020B0600070205080204" pitchFamily="50" charset="-128"/>
                <a:ea typeface="ＭＳ Ｐゴシック" panose="020B0600070205080204" pitchFamily="50" charset="-128"/>
              </a:rPr>
              <a:t> </a:t>
            </a:r>
            <a:r>
              <a:rPr lang="ja-JP" altLang="en-US" sz="1400" dirty="0" smtClean="0">
                <a:latin typeface="ＭＳ Ｐゴシック" panose="020B0600070205080204" pitchFamily="50" charset="-128"/>
                <a:ea typeface="ＭＳ Ｐゴシック" panose="020B0600070205080204" pitchFamily="50" charset="-128"/>
              </a:rPr>
              <a:t>・経済団体　　　　（</a:t>
            </a:r>
            <a:r>
              <a:rPr lang="zh-CN" altLang="en-US" sz="1400" dirty="0" smtClean="0">
                <a:latin typeface="ＭＳ Ｐゴシック" panose="020B0600070205080204" pitchFamily="50" charset="-128"/>
                <a:ea typeface="ＭＳ Ｐゴシック" panose="020B0600070205080204" pitchFamily="50" charset="-128"/>
              </a:rPr>
              <a:t>関西経済連合会、大阪商工会議所、関西経済同友会</a:t>
            </a:r>
            <a:r>
              <a:rPr lang="ja-JP" altLang="en-US" sz="1400" dirty="0" smtClean="0">
                <a:latin typeface="ＭＳ Ｐゴシック" panose="020B0600070205080204" pitchFamily="50" charset="-128"/>
                <a:ea typeface="ＭＳ Ｐゴシック" panose="020B0600070205080204" pitchFamily="50" charset="-128"/>
              </a:rPr>
              <a:t>）　</a:t>
            </a:r>
            <a:endParaRPr lang="en-US" altLang="ja-JP" sz="1400" dirty="0">
              <a:latin typeface="ＭＳ Ｐゴシック" panose="020B0600070205080204" pitchFamily="50" charset="-128"/>
              <a:ea typeface="ＭＳ Ｐゴシック" panose="020B0600070205080204" pitchFamily="50" charset="-128"/>
            </a:endParaRPr>
          </a:p>
          <a:p>
            <a:pPr marL="90488"/>
            <a:r>
              <a:rPr lang="en-US" altLang="ja-JP" sz="1400" dirty="0">
                <a:latin typeface="ＭＳ Ｐゴシック" panose="020B0600070205080204" pitchFamily="50" charset="-128"/>
                <a:ea typeface="ＭＳ Ｐゴシック" panose="020B0600070205080204" pitchFamily="50" charset="-128"/>
              </a:rPr>
              <a:t> </a:t>
            </a:r>
            <a:r>
              <a:rPr lang="ja-JP" altLang="en-US" sz="1400" dirty="0" smtClean="0">
                <a:latin typeface="ＭＳ Ｐゴシック" panose="020B0600070205080204" pitchFamily="50" charset="-128"/>
                <a:ea typeface="ＭＳ Ｐゴシック" panose="020B0600070205080204" pitchFamily="50" charset="-128"/>
              </a:rPr>
              <a:t>・学識経験者 </a:t>
            </a:r>
            <a:r>
              <a:rPr lang="ja-JP" altLang="ja-JP" sz="1400" kern="100" dirty="0" smtClean="0">
                <a:latin typeface="Century" panose="02040604050505020304" pitchFamily="18" charset="0"/>
                <a:ea typeface="ＭＳ ゴシック" panose="020B0609070205080204" pitchFamily="49" charset="-128"/>
                <a:cs typeface="Times New Roman" panose="02020603050405020304" pitchFamily="18" charset="0"/>
              </a:rPr>
              <a:t>小林</a:t>
            </a:r>
            <a:r>
              <a:rPr lang="ja-JP" altLang="ja-JP" sz="1400" kern="100" dirty="0">
                <a:latin typeface="Century" panose="02040604050505020304" pitchFamily="18" charset="0"/>
                <a:ea typeface="ＭＳ ゴシック" panose="020B0609070205080204" pitchFamily="49" charset="-128"/>
                <a:cs typeface="Times New Roman" panose="02020603050405020304" pitchFamily="18" charset="0"/>
              </a:rPr>
              <a:t>潔司　京都大学経営管理大学院　教授　</a:t>
            </a:r>
            <a:endParaRPr lang="ja-JP" altLang="ja-JP" sz="1400" kern="100" dirty="0">
              <a:latin typeface="Century" panose="02040604050505020304" pitchFamily="18" charset="0"/>
              <a:ea typeface="ＭＳ 明朝" panose="02020609040205080304" pitchFamily="17" charset="-128"/>
              <a:cs typeface="Times New Roman" panose="02020603050405020304" pitchFamily="18" charset="0"/>
            </a:endParaRPr>
          </a:p>
          <a:p>
            <a:pPr marL="228600" indent="889000" algn="just">
              <a:lnSpc>
                <a:spcPts val="1600"/>
              </a:lnSpc>
              <a:spcAft>
                <a:spcPts val="0"/>
              </a:spcAft>
            </a:pPr>
            <a:r>
              <a:rPr lang="en-US" altLang="ja-JP" sz="1400" kern="100" dirty="0" smtClean="0">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1400" kern="100" dirty="0" smtClean="0">
                <a:latin typeface="Century" panose="02040604050505020304" pitchFamily="18" charset="0"/>
                <a:ea typeface="ＭＳ ゴシック" panose="020B0609070205080204" pitchFamily="49" charset="-128"/>
                <a:cs typeface="Times New Roman" panose="02020603050405020304" pitchFamily="18" charset="0"/>
              </a:rPr>
              <a:t>森川</a:t>
            </a:r>
            <a:r>
              <a:rPr lang="ja-JP" altLang="ja-JP" sz="1400" kern="100" dirty="0">
                <a:latin typeface="Century" panose="02040604050505020304" pitchFamily="18" charset="0"/>
                <a:ea typeface="ＭＳ ゴシック" panose="020B0609070205080204" pitchFamily="49" charset="-128"/>
                <a:cs typeface="Times New Roman" panose="02020603050405020304" pitchFamily="18" charset="0"/>
              </a:rPr>
              <a:t>高行　名古屋大学未来社会創造機構　教授</a:t>
            </a:r>
            <a:endParaRPr lang="ja-JP" altLang="ja-JP" sz="1400" kern="100" dirty="0">
              <a:latin typeface="Century" panose="02040604050505020304" pitchFamily="18" charset="0"/>
              <a:ea typeface="ＭＳ 明朝" panose="02020609040205080304" pitchFamily="17" charset="-128"/>
              <a:cs typeface="Times New Roman" panose="02020603050405020304" pitchFamily="18" charset="0"/>
            </a:endParaRPr>
          </a:p>
          <a:p>
            <a:pPr marL="228600" indent="889000" algn="just">
              <a:lnSpc>
                <a:spcPts val="1600"/>
              </a:lnSpc>
              <a:spcAft>
                <a:spcPts val="0"/>
              </a:spcAft>
            </a:pPr>
            <a:r>
              <a:rPr lang="en-US" altLang="ja-JP" sz="1400" kern="100" dirty="0" smtClean="0">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1400" kern="100" dirty="0" smtClean="0">
                <a:latin typeface="Century" panose="02040604050505020304" pitchFamily="18" charset="0"/>
                <a:ea typeface="ＭＳ ゴシック" panose="020B0609070205080204" pitchFamily="49" charset="-128"/>
                <a:cs typeface="Times New Roman" panose="02020603050405020304" pitchFamily="18" charset="0"/>
              </a:rPr>
              <a:t>橋爪紳也</a:t>
            </a:r>
            <a:r>
              <a:rPr lang="ja-JP" altLang="ja-JP" sz="1400" kern="100" dirty="0">
                <a:latin typeface="Century" panose="02040604050505020304" pitchFamily="18" charset="0"/>
                <a:ea typeface="ＭＳ ゴシック" panose="020B0609070205080204" pitchFamily="49" charset="-128"/>
                <a:cs typeface="Times New Roman" panose="02020603050405020304" pitchFamily="18" charset="0"/>
              </a:rPr>
              <a:t>　大阪府立大学</a:t>
            </a:r>
            <a:r>
              <a:rPr lang="en-US" altLang="ja-JP" sz="1400" kern="100" dirty="0">
                <a:latin typeface="Century" panose="02040604050505020304" pitchFamily="18" charset="0"/>
                <a:ea typeface="ＭＳ ゴシック" panose="020B0609070205080204" pitchFamily="49" charset="-128"/>
                <a:cs typeface="Times New Roman" panose="02020603050405020304" pitchFamily="18" charset="0"/>
              </a:rPr>
              <a:t>21</a:t>
            </a:r>
            <a:r>
              <a:rPr lang="ja-JP" altLang="ja-JP" sz="1400" kern="100" dirty="0">
                <a:latin typeface="Century" panose="02040604050505020304" pitchFamily="18" charset="0"/>
                <a:ea typeface="ＭＳ ゴシック" panose="020B0609070205080204" pitchFamily="49" charset="-128"/>
                <a:cs typeface="Times New Roman" panose="02020603050405020304" pitchFamily="18" charset="0"/>
              </a:rPr>
              <a:t>世紀科学研究</a:t>
            </a:r>
            <a:r>
              <a:rPr lang="ja-JP" altLang="ja-JP" sz="1400" kern="100" dirty="0" smtClean="0">
                <a:latin typeface="Century" panose="02040604050505020304" pitchFamily="18" charset="0"/>
                <a:ea typeface="ＭＳ ゴシック" panose="020B0609070205080204" pitchFamily="49" charset="-128"/>
                <a:cs typeface="Times New Roman" panose="02020603050405020304" pitchFamily="18" charset="0"/>
              </a:rPr>
              <a:t>機構</a:t>
            </a:r>
            <a:r>
              <a:rPr lang="ja-JP" altLang="en-US" sz="1400" kern="100" dirty="0" smtClean="0">
                <a:latin typeface="Century" panose="02040604050505020304" pitchFamily="18" charset="0"/>
                <a:ea typeface="ＭＳ ゴシック" panose="020B0609070205080204" pitchFamily="49" charset="-128"/>
                <a:cs typeface="Times New Roman" panose="02020603050405020304" pitchFamily="18" charset="0"/>
              </a:rPr>
              <a:t>　教授</a:t>
            </a:r>
            <a:endParaRPr lang="en-US" altLang="ja-JP" sz="1400" kern="100" dirty="0">
              <a:latin typeface="Century" panose="02040604050505020304" pitchFamily="18" charset="0"/>
              <a:ea typeface="ＭＳ ゴシック" panose="020B0609070205080204" pitchFamily="49" charset="-128"/>
              <a:cs typeface="Times New Roman" panose="02020603050405020304" pitchFamily="18" charset="0"/>
            </a:endParaRPr>
          </a:p>
          <a:p>
            <a:pPr marL="228600" algn="just">
              <a:lnSpc>
                <a:spcPts val="2000"/>
              </a:lnSpc>
              <a:spcAft>
                <a:spcPts val="0"/>
              </a:spcAft>
            </a:pPr>
            <a:r>
              <a:rPr lang="ja-JP" altLang="en-US" sz="1400" dirty="0" smtClean="0">
                <a:latin typeface="ＭＳ Ｐゴシック" panose="020B0600070205080204" pitchFamily="50" charset="-128"/>
                <a:ea typeface="ＭＳ Ｐゴシック" panose="020B0600070205080204" pitchFamily="50" charset="-128"/>
              </a:rPr>
              <a:t>（事務局は大阪府住宅まちづくり部と大阪市都市計画局）</a:t>
            </a:r>
            <a:endParaRPr lang="en-US" altLang="ja-JP" sz="1400" dirty="0">
              <a:latin typeface="ＭＳ Ｐゴシック" panose="020B0600070205080204" pitchFamily="50" charset="-128"/>
              <a:ea typeface="ＭＳ Ｐゴシック" panose="020B0600070205080204" pitchFamily="50" charset="-128"/>
            </a:endParaRPr>
          </a:p>
          <a:p>
            <a:pPr marL="171450" indent="-80963"/>
            <a:endParaRPr lang="en-US" altLang="ja-JP" sz="1400" b="1" dirty="0">
              <a:latin typeface="ＭＳ Ｐゴシック" panose="020B0600070205080204" pitchFamily="50" charset="-128"/>
              <a:ea typeface="ＭＳ Ｐゴシック" panose="020B0600070205080204" pitchFamily="50" charset="-128"/>
            </a:endParaRPr>
          </a:p>
          <a:p>
            <a:pPr marL="171450" indent="-80963"/>
            <a:r>
              <a:rPr lang="ja-JP" altLang="en-US" sz="1400" b="1" dirty="0" smtClean="0">
                <a:latin typeface="ＭＳ Ｐゴシック" panose="020B0600070205080204" pitchFamily="50" charset="-128"/>
                <a:ea typeface="ＭＳ Ｐゴシック" panose="020B0600070205080204" pitchFamily="50" charset="-128"/>
              </a:rPr>
              <a:t>○検討内容</a:t>
            </a:r>
            <a:r>
              <a:rPr lang="en-US" altLang="ja-JP" sz="1400" u="sng" dirty="0" smtClean="0">
                <a:latin typeface="ＭＳ Ｐゴシック" panose="020B0600070205080204" pitchFamily="50" charset="-128"/>
                <a:ea typeface="ＭＳ Ｐゴシック" panose="020B0600070205080204" pitchFamily="50" charset="-128"/>
              </a:rPr>
              <a:t/>
            </a:r>
            <a:br>
              <a:rPr lang="en-US" altLang="ja-JP" sz="1400" u="sng" dirty="0" smtClean="0">
                <a:latin typeface="ＭＳ Ｐゴシック" panose="020B0600070205080204" pitchFamily="50" charset="-128"/>
                <a:ea typeface="ＭＳ Ｐゴシック" panose="020B0600070205080204" pitchFamily="50" charset="-128"/>
              </a:rPr>
            </a:br>
            <a:r>
              <a:rPr lang="ja-JP" altLang="en-US" sz="1400" dirty="0" smtClean="0">
                <a:latin typeface="ＭＳ Ｐゴシック" panose="020B0600070205080204" pitchFamily="50" charset="-128"/>
                <a:ea typeface="ＭＳ Ｐゴシック" panose="020B0600070205080204" pitchFamily="50" charset="-128"/>
              </a:rPr>
              <a:t>　</a:t>
            </a:r>
            <a:r>
              <a:rPr lang="ja-JP" altLang="en-US" sz="1400" dirty="0">
                <a:latin typeface="ＭＳ Ｐゴシック" panose="020B0600070205080204" pitchFamily="50" charset="-128"/>
              </a:rPr>
              <a:t>アジア、西日本、関西を視野にいれた広域的</a:t>
            </a:r>
            <a:r>
              <a:rPr lang="ja-JP" altLang="en-US" sz="1400" dirty="0" smtClean="0">
                <a:latin typeface="ＭＳ Ｐゴシック" panose="020B0600070205080204" pitchFamily="50" charset="-128"/>
              </a:rPr>
              <a:t>な拠点</a:t>
            </a:r>
            <a:r>
              <a:rPr lang="ja-JP" altLang="en-US" sz="1400" dirty="0">
                <a:latin typeface="ＭＳ Ｐゴシック" panose="020B0600070205080204" pitchFamily="50" charset="-128"/>
              </a:rPr>
              <a:t>として、新大阪、十三、淡路を含む一体的なエリアの新たな地域の将来像など、まちづくり</a:t>
            </a:r>
            <a:r>
              <a:rPr lang="ja-JP" altLang="en-US" sz="1400" dirty="0" smtClean="0">
                <a:latin typeface="ＭＳ Ｐゴシック" panose="020B0600070205080204" pitchFamily="50" charset="-128"/>
              </a:rPr>
              <a:t>方針の骨格（役割、導入機能、対応課題）を</a:t>
            </a:r>
            <a:r>
              <a:rPr lang="ja-JP" altLang="en-US" sz="1400" dirty="0">
                <a:latin typeface="ＭＳ Ｐゴシック" panose="020B0600070205080204" pitchFamily="50" charset="-128"/>
              </a:rPr>
              <a:t>、民間の創意と工夫を活かして</a:t>
            </a:r>
            <a:r>
              <a:rPr lang="ja-JP" altLang="en-US" sz="1400" dirty="0" smtClean="0">
                <a:latin typeface="ＭＳ Ｐゴシック" panose="020B0600070205080204" pitchFamily="50" charset="-128"/>
              </a:rPr>
              <a:t>検討</a:t>
            </a:r>
            <a:endParaRPr lang="ja-JP" altLang="en-US" sz="1400" strike="dblStrike" dirty="0">
              <a:solidFill>
                <a:srgbClr val="FF0000"/>
              </a:solidFill>
              <a:latin typeface="ＭＳ Ｐゴシック" panose="020B0600070205080204" pitchFamily="50" charset="-128"/>
            </a:endParaRPr>
          </a:p>
        </p:txBody>
      </p:sp>
      <p:sp>
        <p:nvSpPr>
          <p:cNvPr id="11" name="テキスト ボックス 10"/>
          <p:cNvSpPr txBox="1"/>
          <p:nvPr/>
        </p:nvSpPr>
        <p:spPr>
          <a:xfrm>
            <a:off x="4133542" y="2002135"/>
            <a:ext cx="5343448" cy="324000"/>
          </a:xfrm>
          <a:prstGeom prst="roundRect">
            <a:avLst/>
          </a:prstGeom>
          <a:solidFill>
            <a:srgbClr val="FBD48F"/>
          </a:solidFill>
          <a:ln>
            <a:solidFill>
              <a:schemeClr val="tx1"/>
            </a:solidFill>
          </a:ln>
        </p:spPr>
        <p:txBody>
          <a:bodyPr wrap="square" lIns="36000" tIns="36000" rIns="36000" bIns="0" rtlCol="0">
            <a:noAutofit/>
          </a:bodyPr>
          <a:lstStyle/>
          <a:p>
            <a:pPr algn="ctr"/>
            <a:r>
              <a:rPr kumimoji="1" lang="ja-JP" altLang="en-US" sz="1600" dirty="0" smtClean="0"/>
              <a:t>新大阪駅周辺地域都市再生緊急整備地域</a:t>
            </a:r>
            <a:r>
              <a:rPr lang="ja-JP" altLang="en-US" sz="1600" dirty="0" smtClean="0"/>
              <a:t>検討協議会</a:t>
            </a:r>
            <a:endParaRPr kumimoji="1" lang="ja-JP" altLang="en-US" sz="1600" dirty="0"/>
          </a:p>
        </p:txBody>
      </p:sp>
      <p:sp>
        <p:nvSpPr>
          <p:cNvPr id="12" name="テキスト ボックス 11"/>
          <p:cNvSpPr txBox="1"/>
          <p:nvPr/>
        </p:nvSpPr>
        <p:spPr>
          <a:xfrm>
            <a:off x="-22252" y="1776383"/>
            <a:ext cx="1499608" cy="338554"/>
          </a:xfrm>
          <a:prstGeom prst="rect">
            <a:avLst/>
          </a:prstGeom>
          <a:noFill/>
        </p:spPr>
        <p:txBody>
          <a:bodyPr wrap="square" rtlCol="0">
            <a:spAutoFit/>
          </a:bodyPr>
          <a:lstStyle/>
          <a:p>
            <a:r>
              <a:rPr lang="en-US" altLang="ja-JP" sz="1600" dirty="0" smtClean="0"/>
              <a:t>《</a:t>
            </a:r>
            <a:r>
              <a:rPr lang="ja-JP" altLang="en-US" sz="1600" dirty="0" smtClean="0"/>
              <a:t>１．</a:t>
            </a:r>
            <a:r>
              <a:rPr kumimoji="1" lang="ja-JP" altLang="en-US" sz="1600" dirty="0" smtClean="0"/>
              <a:t>検討体制</a:t>
            </a:r>
            <a:r>
              <a:rPr kumimoji="1" lang="en-US" altLang="ja-JP" sz="1600" dirty="0" smtClean="0"/>
              <a:t>》</a:t>
            </a:r>
            <a:endParaRPr kumimoji="1" lang="ja-JP" altLang="en-US" sz="1600" dirty="0"/>
          </a:p>
        </p:txBody>
      </p:sp>
      <p:sp>
        <p:nvSpPr>
          <p:cNvPr id="23" name="右矢印 22"/>
          <p:cNvSpPr/>
          <p:nvPr/>
        </p:nvSpPr>
        <p:spPr>
          <a:xfrm>
            <a:off x="3474958" y="2903872"/>
            <a:ext cx="296663" cy="5924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角丸四角形 57"/>
          <p:cNvSpPr/>
          <p:nvPr/>
        </p:nvSpPr>
        <p:spPr>
          <a:xfrm>
            <a:off x="183755" y="659578"/>
            <a:ext cx="9574573" cy="1118957"/>
          </a:xfrm>
          <a:prstGeom prst="roundRect">
            <a:avLst>
              <a:gd name="adj" fmla="val 10399"/>
            </a:avLst>
          </a:prstGeom>
          <a:solidFill>
            <a:srgbClr val="FFEC99"/>
          </a:solidFill>
        </p:spPr>
        <p:txBody>
          <a:bodyPr wrap="square" lIns="72000" tIns="36000" rIns="72000" bIns="36000">
            <a:spAutoFit/>
          </a:bodyPr>
          <a:lstStyle/>
          <a:p>
            <a:pPr marL="177800" indent="-177800"/>
            <a:r>
              <a:rPr lang="ja-JP" altLang="en-US" sz="1600" dirty="0">
                <a:latin typeface="HGPｺﾞｼｯｸM" panose="020B0600000000000000" pitchFamily="50" charset="-128"/>
                <a:ea typeface="HGPｺﾞｼｯｸM" panose="020B0600000000000000" pitchFamily="50" charset="-128"/>
              </a:rPr>
              <a:t>○</a:t>
            </a:r>
            <a:r>
              <a:rPr lang="ja-JP" altLang="en-US" sz="1600" dirty="0" smtClean="0">
                <a:latin typeface="HGPｺﾞｼｯｸM" panose="020B0600000000000000" pitchFamily="50" charset="-128"/>
                <a:ea typeface="HGPｺﾞｼｯｸM" panose="020B0600000000000000" pitchFamily="50" charset="-128"/>
              </a:rPr>
              <a:t>リニア</a:t>
            </a:r>
            <a:r>
              <a:rPr lang="ja-JP" altLang="en-US" sz="1600" dirty="0">
                <a:latin typeface="HGPｺﾞｼｯｸM" panose="020B0600000000000000" pitchFamily="50" charset="-128"/>
                <a:ea typeface="HGPｺﾞｼｯｸM" panose="020B0600000000000000" pitchFamily="50" charset="-128"/>
              </a:rPr>
              <a:t>中央新幹線の全線開通によるスーパー・メガリージョンの形成などの新たなインパクトに備えて、</a:t>
            </a:r>
            <a:r>
              <a:rPr lang="en-US" altLang="ja-JP" sz="1600" dirty="0">
                <a:latin typeface="HGPｺﾞｼｯｸM" panose="020B0600000000000000" pitchFamily="50" charset="-128"/>
                <a:ea typeface="HGPｺﾞｼｯｸM" panose="020B0600000000000000" pitchFamily="50" charset="-128"/>
              </a:rPr>
              <a:t>20</a:t>
            </a:r>
            <a:r>
              <a:rPr lang="ja-JP" altLang="en-US" sz="1600" dirty="0">
                <a:latin typeface="HGPｺﾞｼｯｸM" panose="020B0600000000000000" pitchFamily="50" charset="-128"/>
                <a:ea typeface="HGPｺﾞｼｯｸM" panose="020B0600000000000000" pitchFamily="50" charset="-128"/>
              </a:rPr>
              <a:t>年</a:t>
            </a:r>
            <a:r>
              <a:rPr lang="ja-JP" altLang="en-US" sz="1600" dirty="0" smtClean="0">
                <a:latin typeface="HGPｺﾞｼｯｸM" panose="020B0600000000000000" pitchFamily="50" charset="-128"/>
                <a:ea typeface="HGPｺﾞｼｯｸM" panose="020B0600000000000000" pitchFamily="50" charset="-128"/>
              </a:rPr>
              <a:t>～</a:t>
            </a:r>
            <a:r>
              <a:rPr lang="en-US" altLang="ja-JP" sz="1600" dirty="0" smtClean="0">
                <a:latin typeface="HGPｺﾞｼｯｸM" panose="020B0600000000000000" pitchFamily="50" charset="-128"/>
                <a:ea typeface="HGPｺﾞｼｯｸM" panose="020B0600000000000000" pitchFamily="50" charset="-128"/>
              </a:rPr>
              <a:t/>
            </a:r>
            <a:br>
              <a:rPr lang="en-US" altLang="ja-JP" sz="1600" dirty="0" smtClean="0">
                <a:latin typeface="HGPｺﾞｼｯｸM" panose="020B0600000000000000" pitchFamily="50" charset="-128"/>
                <a:ea typeface="HGPｺﾞｼｯｸM" panose="020B0600000000000000" pitchFamily="50" charset="-128"/>
              </a:rPr>
            </a:br>
            <a:r>
              <a:rPr lang="en-US" altLang="ja-JP" sz="1600" dirty="0" smtClean="0">
                <a:latin typeface="HGPｺﾞｼｯｸM" panose="020B0600000000000000" pitchFamily="50" charset="-128"/>
                <a:ea typeface="HGPｺﾞｼｯｸM" panose="020B0600000000000000" pitchFamily="50" charset="-128"/>
              </a:rPr>
              <a:t>30</a:t>
            </a:r>
            <a:r>
              <a:rPr lang="ja-JP" altLang="en-US" sz="1600" dirty="0">
                <a:latin typeface="HGPｺﾞｼｯｸM" panose="020B0600000000000000" pitchFamily="50" charset="-128"/>
                <a:ea typeface="HGPｺﾞｼｯｸM" panose="020B0600000000000000" pitchFamily="50" charset="-128"/>
              </a:rPr>
              <a:t>年先を見据えた</a:t>
            </a:r>
            <a:r>
              <a:rPr lang="ja-JP" altLang="en-US" sz="1600" dirty="0" smtClean="0">
                <a:latin typeface="HGPｺﾞｼｯｸM" panose="020B0600000000000000" pitchFamily="50" charset="-128"/>
                <a:ea typeface="HGPｺﾞｼｯｸM" panose="020B0600000000000000" pitchFamily="50" charset="-128"/>
              </a:rPr>
              <a:t>まちづくり方針の骨格などを検討し、</a:t>
            </a:r>
            <a:r>
              <a:rPr lang="en-US" altLang="ja-JP" sz="1600" dirty="0" smtClean="0">
                <a:latin typeface="HGPｺﾞｼｯｸM" panose="020B0600000000000000" pitchFamily="50" charset="-128"/>
                <a:ea typeface="HGPｺﾞｼｯｸM" panose="020B0600000000000000" pitchFamily="50" charset="-128"/>
              </a:rPr>
              <a:t>2019</a:t>
            </a:r>
            <a:r>
              <a:rPr lang="ja-JP" altLang="en-US" sz="1600" dirty="0" smtClean="0">
                <a:latin typeface="HGPｺﾞｼｯｸM" panose="020B0600000000000000" pitchFamily="50" charset="-128"/>
                <a:ea typeface="HGPｺﾞｼｯｸM" panose="020B0600000000000000" pitchFamily="50" charset="-128"/>
              </a:rPr>
              <a:t>年度末を目途にとりまとめる。</a:t>
            </a:r>
            <a:endParaRPr lang="en-US" altLang="ja-JP" sz="1600" dirty="0" smtClean="0">
              <a:latin typeface="HGPｺﾞｼｯｸM" panose="020B0600000000000000" pitchFamily="50" charset="-128"/>
              <a:ea typeface="HGPｺﾞｼｯｸM" panose="020B0600000000000000" pitchFamily="50" charset="-128"/>
            </a:endParaRPr>
          </a:p>
          <a:p>
            <a:pPr marL="177800" indent="-177800"/>
            <a:r>
              <a:rPr lang="ja-JP" altLang="en-US" sz="1600" dirty="0" smtClean="0">
                <a:latin typeface="HGPｺﾞｼｯｸM" panose="020B0600000000000000" pitchFamily="50" charset="-128"/>
                <a:ea typeface="HGPｺﾞｼｯｸM" panose="020B0600000000000000" pitchFamily="50" charset="-128"/>
              </a:rPr>
              <a:t>○副首都推進本部会議にて、進め方や府市の役割分担を整理し、新大阪駅周辺地域都市再生緊急整備地域検討協議会にて、民間の創意工夫を取り入れて具体的な内容の検討を行う。</a:t>
            </a:r>
            <a:endParaRPr lang="en-US" altLang="ja-JP" sz="1600" dirty="0">
              <a:latin typeface="HGPｺﾞｼｯｸM" panose="020B0600000000000000" pitchFamily="50" charset="-128"/>
              <a:ea typeface="HGPｺﾞｼｯｸM" panose="020B0600000000000000" pitchFamily="50" charset="-128"/>
            </a:endParaRPr>
          </a:p>
        </p:txBody>
      </p:sp>
      <p:sp>
        <p:nvSpPr>
          <p:cNvPr id="59" name="正方形/長方形 58"/>
          <p:cNvSpPr/>
          <p:nvPr/>
        </p:nvSpPr>
        <p:spPr>
          <a:xfrm>
            <a:off x="0" y="5632"/>
            <a:ext cx="9906000" cy="624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a:t>新大阪駅周辺地域のまちづくり方針の検討</a:t>
            </a:r>
            <a:r>
              <a:rPr lang="ja-JP" altLang="en-US" sz="2800" b="1" dirty="0" smtClean="0"/>
              <a:t>体制等に</a:t>
            </a:r>
            <a:r>
              <a:rPr lang="ja-JP" altLang="en-US" sz="2800" b="1" dirty="0"/>
              <a:t>ついて</a:t>
            </a:r>
          </a:p>
        </p:txBody>
      </p:sp>
      <p:sp>
        <p:nvSpPr>
          <p:cNvPr id="57" name="テキスト ボックス 56"/>
          <p:cNvSpPr txBox="1"/>
          <p:nvPr/>
        </p:nvSpPr>
        <p:spPr>
          <a:xfrm>
            <a:off x="-14068" y="5229200"/>
            <a:ext cx="2870722" cy="338554"/>
          </a:xfrm>
          <a:prstGeom prst="rect">
            <a:avLst/>
          </a:prstGeom>
          <a:noFill/>
        </p:spPr>
        <p:txBody>
          <a:bodyPr wrap="square" rtlCol="0">
            <a:spAutoFit/>
          </a:bodyPr>
          <a:lstStyle/>
          <a:p>
            <a:r>
              <a:rPr lang="en-US" altLang="ja-JP" sz="1600" dirty="0" smtClean="0"/>
              <a:t>《</a:t>
            </a:r>
            <a:r>
              <a:rPr lang="ja-JP" altLang="en-US" sz="1600" dirty="0" smtClean="0"/>
              <a:t>２．進め方と府</a:t>
            </a:r>
            <a:r>
              <a:rPr lang="ja-JP" altLang="en-US" sz="1600" dirty="0"/>
              <a:t>市</a:t>
            </a:r>
            <a:r>
              <a:rPr lang="ja-JP" altLang="en-US" sz="1600" dirty="0" smtClean="0"/>
              <a:t>の役割分担</a:t>
            </a:r>
            <a:r>
              <a:rPr lang="en-US" altLang="ja-JP" sz="1600" dirty="0" smtClean="0"/>
              <a:t>》</a:t>
            </a:r>
            <a:endParaRPr kumimoji="1" lang="ja-JP" altLang="en-US" sz="1600" dirty="0"/>
          </a:p>
        </p:txBody>
      </p:sp>
      <p:sp>
        <p:nvSpPr>
          <p:cNvPr id="4" name="正方形/長方形 3"/>
          <p:cNvSpPr/>
          <p:nvPr/>
        </p:nvSpPr>
        <p:spPr>
          <a:xfrm>
            <a:off x="106793" y="5636180"/>
            <a:ext cx="9728495" cy="1118255"/>
          </a:xfrm>
          <a:prstGeom prst="rect">
            <a:avLst/>
          </a:prstGeom>
        </p:spPr>
        <p:txBody>
          <a:bodyPr wrap="square">
            <a:spAutoFit/>
          </a:bodyPr>
          <a:lstStyle/>
          <a:p>
            <a:pPr marL="285750" indent="-285750">
              <a:lnSpc>
                <a:spcPts val="2000"/>
              </a:lnSpc>
              <a:spcAft>
                <a:spcPts val="0"/>
              </a:spcAft>
              <a:buFont typeface="Arial" panose="020B0604020202020204" pitchFamily="34" charset="0"/>
              <a:buChar char="•"/>
            </a:pPr>
            <a:r>
              <a:rPr lang="ja-JP" altLang="ja-JP" sz="1400" kern="100" dirty="0" smtClean="0">
                <a:latin typeface="Century" panose="02040604050505020304" pitchFamily="18" charset="0"/>
                <a:ea typeface="ＭＳ ゴシック" panose="020B0609070205080204" pitchFamily="49" charset="-128"/>
                <a:cs typeface="Times New Roman" panose="02020603050405020304" pitchFamily="18" charset="0"/>
              </a:rPr>
              <a:t>新</a:t>
            </a:r>
            <a:r>
              <a:rPr lang="ja-JP" altLang="ja-JP" sz="1400" kern="100" dirty="0">
                <a:latin typeface="Century" panose="02040604050505020304" pitchFamily="18" charset="0"/>
                <a:ea typeface="ＭＳ ゴシック" panose="020B0609070205080204" pitchFamily="49" charset="-128"/>
                <a:cs typeface="Times New Roman" panose="02020603050405020304" pitchFamily="18" charset="0"/>
              </a:rPr>
              <a:t>大阪駅周辺地域の持つ広域的な役割（結節機能・拠点性等）に鑑み、まちづくり方針の作成</a:t>
            </a:r>
            <a:r>
              <a:rPr lang="ja-JP" altLang="ja-JP" sz="1400" kern="100" dirty="0" smtClean="0">
                <a:latin typeface="Century" panose="02040604050505020304" pitchFamily="18" charset="0"/>
                <a:ea typeface="ＭＳ ゴシック" panose="020B0609070205080204" pitchFamily="49" charset="-128"/>
                <a:cs typeface="Times New Roman" panose="02020603050405020304" pitchFamily="18" charset="0"/>
              </a:rPr>
              <a:t>に</a:t>
            </a:r>
            <a:r>
              <a:rPr lang="ja-JP" altLang="en-US" sz="1400" kern="100" dirty="0" smtClean="0">
                <a:latin typeface="Century" panose="02040604050505020304" pitchFamily="18" charset="0"/>
                <a:ea typeface="ＭＳ ゴシック" panose="020B0609070205080204" pitchFamily="49" charset="-128"/>
                <a:cs typeface="Times New Roman" panose="02020603050405020304" pitchFamily="18" charset="0"/>
              </a:rPr>
              <a:t>ついては府市で協力して実施する。（大阪府住宅まちづくり部と大阪市都市計画局が主体となって連携して取り組む。）</a:t>
            </a:r>
            <a:endParaRPr lang="en-US" altLang="ja-JP" sz="1400" kern="100" dirty="0" smtClean="0">
              <a:latin typeface="Century" panose="02040604050505020304" pitchFamily="18" charset="0"/>
              <a:ea typeface="ＭＳ ゴシック" panose="020B0609070205080204" pitchFamily="49" charset="-128"/>
              <a:cs typeface="Times New Roman" panose="02020603050405020304" pitchFamily="18" charset="0"/>
            </a:endParaRPr>
          </a:p>
          <a:p>
            <a:pPr marL="285750" indent="-285750">
              <a:lnSpc>
                <a:spcPts val="2000"/>
              </a:lnSpc>
              <a:spcAft>
                <a:spcPts val="0"/>
              </a:spcAft>
              <a:buFont typeface="Arial" panose="020B0604020202020204" pitchFamily="34" charset="0"/>
              <a:buChar char="•"/>
            </a:pPr>
            <a:r>
              <a:rPr lang="ja-JP" altLang="en-US" sz="1400" kern="100" dirty="0" smtClean="0">
                <a:latin typeface="Century" panose="02040604050505020304" pitchFamily="18" charset="0"/>
                <a:ea typeface="ＭＳ ゴシック" panose="020B0609070205080204" pitchFamily="49" charset="-128"/>
                <a:cs typeface="Times New Roman" panose="02020603050405020304" pitchFamily="18" charset="0"/>
              </a:rPr>
              <a:t>まちづくり方針の作成に</a:t>
            </a:r>
            <a:r>
              <a:rPr lang="ja-JP" altLang="ja-JP" sz="1400" kern="100" dirty="0" smtClean="0">
                <a:latin typeface="Century" panose="02040604050505020304" pitchFamily="18" charset="0"/>
                <a:ea typeface="ＭＳ ゴシック" panose="020B0609070205080204" pitchFamily="49" charset="-128"/>
                <a:cs typeface="Times New Roman" panose="02020603050405020304" pitchFamily="18" charset="0"/>
              </a:rPr>
              <a:t>必要</a:t>
            </a:r>
            <a:r>
              <a:rPr lang="ja-JP" altLang="ja-JP" sz="1400" kern="100" dirty="0">
                <a:latin typeface="Century" panose="02040604050505020304" pitchFamily="18" charset="0"/>
                <a:ea typeface="ＭＳ ゴシック" panose="020B0609070205080204" pitchFamily="49" charset="-128"/>
                <a:cs typeface="Times New Roman" panose="02020603050405020304" pitchFamily="18" charset="0"/>
              </a:rPr>
              <a:t>な費用</a:t>
            </a:r>
            <a:r>
              <a:rPr lang="ja-JP" altLang="ja-JP" sz="1400" kern="100" dirty="0" smtClean="0">
                <a:latin typeface="Century" panose="02040604050505020304" pitchFamily="18" charset="0"/>
                <a:ea typeface="ＭＳ ゴシック" panose="020B0609070205080204" pitchFamily="49" charset="-128"/>
                <a:cs typeface="Times New Roman" panose="02020603050405020304" pitchFamily="18" charset="0"/>
              </a:rPr>
              <a:t>は府</a:t>
            </a:r>
            <a:r>
              <a:rPr lang="ja-JP" altLang="ja-JP" sz="1400" kern="100" dirty="0">
                <a:latin typeface="Century" panose="02040604050505020304" pitchFamily="18" charset="0"/>
                <a:ea typeface="ＭＳ ゴシック" panose="020B0609070205080204" pitchFamily="49" charset="-128"/>
                <a:cs typeface="Times New Roman" panose="02020603050405020304" pitchFamily="18" charset="0"/>
              </a:rPr>
              <a:t>市</a:t>
            </a:r>
            <a:r>
              <a:rPr lang="ja-JP" altLang="ja-JP" sz="1400" kern="100" dirty="0" smtClean="0">
                <a:latin typeface="Century" panose="02040604050505020304" pitchFamily="18" charset="0"/>
                <a:ea typeface="ＭＳ ゴシック" panose="020B0609070205080204" pitchFamily="49" charset="-128"/>
                <a:cs typeface="Times New Roman" panose="02020603050405020304" pitchFamily="18" charset="0"/>
              </a:rPr>
              <a:t>折半</a:t>
            </a:r>
            <a:r>
              <a:rPr lang="ja-JP" altLang="en-US" sz="1400" kern="100" dirty="0" smtClean="0">
                <a:latin typeface="Century" panose="02040604050505020304" pitchFamily="18" charset="0"/>
                <a:ea typeface="ＭＳ ゴシック" panose="020B0609070205080204" pitchFamily="49" charset="-128"/>
                <a:cs typeface="Times New Roman" panose="02020603050405020304" pitchFamily="18" charset="0"/>
              </a:rPr>
              <a:t>とする</a:t>
            </a:r>
            <a:r>
              <a:rPr lang="ja-JP" altLang="ja-JP" sz="1400" kern="100" dirty="0" smtClean="0">
                <a:latin typeface="Century" panose="02040604050505020304" pitchFamily="18" charset="0"/>
                <a:ea typeface="ＭＳ ゴシック" panose="020B0609070205080204" pitchFamily="49" charset="-128"/>
                <a:cs typeface="Times New Roman" panose="02020603050405020304" pitchFamily="18" charset="0"/>
              </a:rPr>
              <a:t>。</a:t>
            </a:r>
            <a:r>
              <a:rPr lang="ja-JP" altLang="en-US" sz="1400" kern="100" dirty="0" smtClean="0">
                <a:latin typeface="Century" panose="02040604050505020304" pitchFamily="18" charset="0"/>
                <a:ea typeface="ＭＳ ゴシック" panose="020B0609070205080204" pitchFamily="49" charset="-128"/>
                <a:cs typeface="Times New Roman" panose="02020603050405020304" pitchFamily="18" charset="0"/>
              </a:rPr>
              <a:t>（大阪府：大阪市＝１：１）</a:t>
            </a:r>
            <a:endParaRPr lang="en-US" altLang="ja-JP" sz="1400" kern="100" dirty="0" smtClean="0">
              <a:latin typeface="Century" panose="02040604050505020304" pitchFamily="18" charset="0"/>
              <a:ea typeface="ＭＳ 明朝" panose="02020609040205080304" pitchFamily="17" charset="-128"/>
              <a:cs typeface="Times New Roman" panose="02020603050405020304" pitchFamily="18" charset="0"/>
            </a:endParaRPr>
          </a:p>
          <a:p>
            <a:pPr marL="285750" indent="-285750">
              <a:lnSpc>
                <a:spcPts val="2000"/>
              </a:lnSpc>
              <a:spcAft>
                <a:spcPts val="0"/>
              </a:spcAft>
              <a:buFont typeface="Arial" panose="020B0604020202020204" pitchFamily="34" charset="0"/>
              <a:buChar char="•"/>
            </a:pPr>
            <a:r>
              <a:rPr lang="ja-JP" altLang="en-US" sz="1400" kern="100" dirty="0" smtClean="0">
                <a:latin typeface="Century" panose="02040604050505020304" pitchFamily="18" charset="0"/>
                <a:ea typeface="ＭＳ ゴシック" panose="020B0609070205080204" pitchFamily="49" charset="-128"/>
                <a:cs typeface="Times New Roman" panose="02020603050405020304" pitchFamily="18" charset="0"/>
              </a:rPr>
              <a:t>まちづくり方針作成後の費用</a:t>
            </a:r>
            <a:r>
              <a:rPr lang="ja-JP" altLang="ja-JP" sz="1400" kern="100" dirty="0" smtClean="0">
                <a:latin typeface="Century" panose="02040604050505020304" pitchFamily="18" charset="0"/>
                <a:ea typeface="ＭＳ ゴシック" panose="020B0609070205080204" pitchFamily="49" charset="-128"/>
                <a:cs typeface="Times New Roman" panose="02020603050405020304" pitchFamily="18" charset="0"/>
              </a:rPr>
              <a:t>負担</a:t>
            </a:r>
            <a:r>
              <a:rPr lang="ja-JP" altLang="ja-JP" sz="1400" kern="100" dirty="0">
                <a:latin typeface="Century" panose="02040604050505020304" pitchFamily="18" charset="0"/>
                <a:ea typeface="ＭＳ ゴシック" panose="020B0609070205080204" pitchFamily="49" charset="-128"/>
                <a:cs typeface="Times New Roman" panose="02020603050405020304" pitchFamily="18" charset="0"/>
              </a:rPr>
              <a:t>等について</a:t>
            </a:r>
            <a:r>
              <a:rPr lang="ja-JP" altLang="ja-JP" sz="1400" kern="100" dirty="0" smtClean="0">
                <a:latin typeface="Century" panose="02040604050505020304" pitchFamily="18" charset="0"/>
                <a:ea typeface="ＭＳ ゴシック" panose="020B0609070205080204" pitchFamily="49" charset="-128"/>
                <a:cs typeface="Times New Roman" panose="02020603050405020304" pitchFamily="18" charset="0"/>
              </a:rPr>
              <a:t>は</a:t>
            </a:r>
            <a:r>
              <a:rPr lang="ja-JP" altLang="en-US" sz="1400" kern="100" dirty="0" smtClean="0">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1400" kern="100" dirty="0" smtClean="0">
                <a:latin typeface="Century" panose="02040604050505020304" pitchFamily="18" charset="0"/>
                <a:ea typeface="ＭＳ ゴシック" panose="020B0609070205080204" pitchFamily="49" charset="-128"/>
                <a:cs typeface="Times New Roman" panose="02020603050405020304" pitchFamily="18" charset="0"/>
              </a:rPr>
              <a:t>別途</a:t>
            </a:r>
            <a:r>
              <a:rPr lang="ja-JP" altLang="ja-JP" sz="1400" kern="100" dirty="0">
                <a:latin typeface="Century" panose="02040604050505020304" pitchFamily="18" charset="0"/>
                <a:ea typeface="ＭＳ ゴシック" panose="020B0609070205080204" pitchFamily="49" charset="-128"/>
                <a:cs typeface="Times New Roman" panose="02020603050405020304" pitchFamily="18" charset="0"/>
              </a:rPr>
              <a:t>、府市</a:t>
            </a:r>
            <a:r>
              <a:rPr lang="ja-JP" altLang="ja-JP" sz="1400" kern="100" dirty="0" smtClean="0">
                <a:latin typeface="Century" panose="02040604050505020304" pitchFamily="18" charset="0"/>
                <a:ea typeface="ＭＳ ゴシック" panose="020B0609070205080204" pitchFamily="49" charset="-128"/>
                <a:cs typeface="Times New Roman" panose="02020603050405020304" pitchFamily="18" charset="0"/>
              </a:rPr>
              <a:t>で協議</a:t>
            </a:r>
            <a:r>
              <a:rPr lang="ja-JP" altLang="ja-JP" sz="1400" kern="100" dirty="0">
                <a:latin typeface="Century" panose="02040604050505020304" pitchFamily="18" charset="0"/>
                <a:ea typeface="ＭＳ ゴシック" panose="020B0609070205080204" pitchFamily="49" charset="-128"/>
                <a:cs typeface="Times New Roman" panose="02020603050405020304" pitchFamily="18" charset="0"/>
              </a:rPr>
              <a:t>する。</a:t>
            </a:r>
            <a:endParaRPr lang="en-US" altLang="ja-JP" sz="1400" kern="100" dirty="0">
              <a:latin typeface="Century" panose="02040604050505020304" pitchFamily="18" charset="0"/>
              <a:ea typeface="ＭＳ ゴシック" panose="020B0609070205080204" pitchFamily="49" charset="-128"/>
              <a:cs typeface="Times New Roman" panose="02020603050405020304" pitchFamily="18" charset="0"/>
            </a:endParaRPr>
          </a:p>
        </p:txBody>
      </p:sp>
      <p:sp>
        <p:nvSpPr>
          <p:cNvPr id="2" name="スライド番号プレースホルダー 1"/>
          <p:cNvSpPr>
            <a:spLocks noGrp="1"/>
          </p:cNvSpPr>
          <p:nvPr>
            <p:ph type="sldNum" sz="quarter" idx="12"/>
          </p:nvPr>
        </p:nvSpPr>
        <p:spPr>
          <a:xfrm>
            <a:off x="7496528" y="6467175"/>
            <a:ext cx="2311400" cy="365125"/>
          </a:xfrm>
        </p:spPr>
        <p:txBody>
          <a:bodyPr/>
          <a:lstStyle/>
          <a:p>
            <a:fld id="{0D173590-3662-4D4D-8F3A-8D5555AAE39A}" type="slidenum">
              <a:rPr kumimoji="1" lang="ja-JP" altLang="en-US" smtClean="0"/>
              <a:t>2</a:t>
            </a:fld>
            <a:endParaRPr kumimoji="1" lang="ja-JP" altLang="en-US" dirty="0"/>
          </a:p>
        </p:txBody>
      </p:sp>
    </p:spTree>
    <p:extLst>
      <p:ext uri="{BB962C8B-B14F-4D97-AF65-F5344CB8AC3E}">
        <p14:creationId xmlns:p14="http://schemas.microsoft.com/office/powerpoint/2010/main" val="1102199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34742" y="4775904"/>
            <a:ext cx="9816767" cy="1997516"/>
          </a:xfrm>
          <a:prstGeom prst="rect">
            <a:avLst/>
          </a:prstGeom>
        </p:spPr>
      </p:pic>
      <p:sp>
        <p:nvSpPr>
          <p:cNvPr id="32" name="テキスト ボックス 31"/>
          <p:cNvSpPr txBox="1"/>
          <p:nvPr/>
        </p:nvSpPr>
        <p:spPr>
          <a:xfrm>
            <a:off x="276641" y="764704"/>
            <a:ext cx="5314304" cy="544830"/>
          </a:xfrm>
          <a:prstGeom prst="roundRect">
            <a:avLst/>
          </a:prstGeom>
          <a:noFill/>
          <a:ln w="28575">
            <a:solidFill>
              <a:schemeClr val="tx1"/>
            </a:solidFill>
          </a:ln>
        </p:spPr>
        <p:txBody>
          <a:bodyPr wrap="square" lIns="0" tIns="0" rIns="0" bIns="0" rtlCol="0" anchor="ctr">
            <a:spAutoFit/>
          </a:bodyPr>
          <a:lstStyle/>
          <a:p>
            <a:r>
              <a:rPr kumimoji="1" lang="ja-JP" altLang="en-US" sz="1600" dirty="0">
                <a:latin typeface="+mn-ea"/>
              </a:rPr>
              <a:t>　</a:t>
            </a:r>
            <a:r>
              <a:rPr kumimoji="1" lang="ja-JP" altLang="en-US" sz="1600" dirty="0" smtClean="0">
                <a:latin typeface="+mn-ea"/>
              </a:rPr>
              <a:t>～</a:t>
            </a:r>
            <a:r>
              <a:rPr lang="en-US" altLang="ja-JP" sz="1600" dirty="0" smtClean="0">
                <a:latin typeface="+mn-ea"/>
              </a:rPr>
              <a:t>2019</a:t>
            </a:r>
            <a:r>
              <a:rPr lang="ja-JP" altLang="en-US" sz="1600" dirty="0" smtClean="0">
                <a:latin typeface="+mn-ea"/>
              </a:rPr>
              <a:t>年度　　　：　将来像などの</a:t>
            </a:r>
            <a:r>
              <a:rPr kumimoji="1" lang="ja-JP" altLang="en-US" sz="1600" dirty="0" smtClean="0">
                <a:latin typeface="+mn-ea"/>
              </a:rPr>
              <a:t>まちづくり方針の骨格</a:t>
            </a:r>
            <a:endParaRPr kumimoji="1" lang="en-US" altLang="ja-JP" sz="1600" dirty="0" smtClean="0">
              <a:latin typeface="+mn-ea"/>
            </a:endParaRPr>
          </a:p>
          <a:p>
            <a:r>
              <a:rPr lang="ja-JP" altLang="en-US" sz="1600" dirty="0" smtClean="0">
                <a:latin typeface="+mn-ea"/>
              </a:rPr>
              <a:t>　　　　　　　　　　　　　　（役割、導入機能、対応課題など）</a:t>
            </a:r>
            <a:endParaRPr kumimoji="1" lang="ja-JP" altLang="en-US" sz="1600" dirty="0">
              <a:latin typeface="+mn-ea"/>
            </a:endParaRPr>
          </a:p>
        </p:txBody>
      </p:sp>
      <p:sp>
        <p:nvSpPr>
          <p:cNvPr id="33" name="テキスト ボックス 32"/>
          <p:cNvSpPr txBox="1"/>
          <p:nvPr/>
        </p:nvSpPr>
        <p:spPr>
          <a:xfrm>
            <a:off x="1784648" y="2207036"/>
            <a:ext cx="4026188" cy="346732"/>
          </a:xfrm>
          <a:prstGeom prst="roundRect">
            <a:avLst/>
          </a:prstGeom>
          <a:noFill/>
          <a:ln w="28575">
            <a:solidFill>
              <a:schemeClr val="tx1"/>
            </a:solidFill>
          </a:ln>
        </p:spPr>
        <p:txBody>
          <a:bodyPr wrap="square" lIns="0" tIns="0" rIns="0" bIns="0" rtlCol="0" anchor="ctr">
            <a:noAutofit/>
          </a:bodyPr>
          <a:lstStyle/>
          <a:p>
            <a:r>
              <a:rPr kumimoji="1" lang="ja-JP" altLang="en-US" sz="1600" dirty="0" smtClean="0">
                <a:latin typeface="+mn-ea"/>
              </a:rPr>
              <a:t>　</a:t>
            </a:r>
            <a:r>
              <a:rPr kumimoji="1" lang="en-US" altLang="ja-JP" sz="1600" dirty="0" smtClean="0">
                <a:latin typeface="+mn-ea"/>
              </a:rPr>
              <a:t>2020</a:t>
            </a:r>
            <a:r>
              <a:rPr kumimoji="1" lang="ja-JP" altLang="en-US" sz="1600" dirty="0" smtClean="0">
                <a:latin typeface="+mn-ea"/>
              </a:rPr>
              <a:t>年度（以降）　</a:t>
            </a:r>
            <a:r>
              <a:rPr lang="ja-JP" altLang="en-US" sz="1600" dirty="0">
                <a:latin typeface="+mn-ea"/>
              </a:rPr>
              <a:t>：</a:t>
            </a:r>
            <a:r>
              <a:rPr lang="ja-JP" altLang="en-US" sz="1600" dirty="0" smtClean="0">
                <a:latin typeface="+mn-ea"/>
              </a:rPr>
              <a:t>ゾーニング、</a:t>
            </a:r>
            <a:r>
              <a:rPr kumimoji="1" lang="ja-JP" altLang="en-US" sz="1600" dirty="0" smtClean="0">
                <a:latin typeface="+mn-ea"/>
              </a:rPr>
              <a:t>インフラ</a:t>
            </a:r>
            <a:r>
              <a:rPr lang="ja-JP" altLang="en-US" sz="1600" dirty="0" smtClean="0">
                <a:latin typeface="+mn-ea"/>
              </a:rPr>
              <a:t>計画</a:t>
            </a:r>
            <a:endParaRPr kumimoji="1" lang="en-US" altLang="ja-JP" sz="1600" dirty="0" smtClean="0">
              <a:latin typeface="+mn-ea"/>
            </a:endParaRPr>
          </a:p>
        </p:txBody>
      </p:sp>
      <p:sp>
        <p:nvSpPr>
          <p:cNvPr id="34" name="テキスト ボックス 33"/>
          <p:cNvSpPr txBox="1"/>
          <p:nvPr/>
        </p:nvSpPr>
        <p:spPr>
          <a:xfrm>
            <a:off x="3084560" y="1399906"/>
            <a:ext cx="2465591" cy="625268"/>
          </a:xfrm>
          <a:prstGeom prst="roundRect">
            <a:avLst/>
          </a:prstGeom>
          <a:solidFill>
            <a:srgbClr val="CCECFF"/>
          </a:solidFill>
          <a:ln>
            <a:solidFill>
              <a:schemeClr val="tx1">
                <a:lumMod val="65000"/>
                <a:lumOff val="35000"/>
              </a:schemeClr>
            </a:solidFill>
            <a:prstDash val="solid"/>
          </a:ln>
        </p:spPr>
        <p:txBody>
          <a:bodyPr wrap="square" lIns="36000" tIns="36000" rIns="36000" bIns="36000" rtlCol="0" anchor="ctr">
            <a:spAutoFit/>
          </a:bodyPr>
          <a:lstStyle/>
          <a:p>
            <a:r>
              <a:rPr lang="ja-JP" altLang="en-US" sz="1600" dirty="0" smtClean="0">
                <a:latin typeface="+mn-ea"/>
              </a:rPr>
              <a:t>リニア・北陸新幹線の</a:t>
            </a:r>
            <a:endParaRPr lang="en-US" altLang="ja-JP" sz="1600" dirty="0" smtClean="0">
              <a:latin typeface="+mn-ea"/>
            </a:endParaRPr>
          </a:p>
          <a:p>
            <a:r>
              <a:rPr lang="ja-JP" altLang="en-US" sz="1600" dirty="0" smtClean="0">
                <a:latin typeface="+mn-ea"/>
              </a:rPr>
              <a:t>駅位置の方向性を踏まえ</a:t>
            </a:r>
            <a:endParaRPr kumimoji="1" lang="ja-JP" altLang="en-US" sz="1600" dirty="0">
              <a:latin typeface="+mn-ea"/>
            </a:endParaRPr>
          </a:p>
        </p:txBody>
      </p:sp>
      <p:sp>
        <p:nvSpPr>
          <p:cNvPr id="36" name="下矢印 35"/>
          <p:cNvSpPr/>
          <p:nvPr/>
        </p:nvSpPr>
        <p:spPr>
          <a:xfrm>
            <a:off x="1208584" y="1338540"/>
            <a:ext cx="409671" cy="1540888"/>
          </a:xfrm>
          <a:prstGeom prst="downArrow">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38" name="下矢印 37"/>
          <p:cNvSpPr/>
          <p:nvPr/>
        </p:nvSpPr>
        <p:spPr>
          <a:xfrm>
            <a:off x="1219567" y="3332656"/>
            <a:ext cx="398688" cy="334109"/>
          </a:xfrm>
          <a:prstGeom prst="downArrow">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39" name="テキスト ボックス 38"/>
          <p:cNvSpPr txBox="1"/>
          <p:nvPr/>
        </p:nvSpPr>
        <p:spPr>
          <a:xfrm>
            <a:off x="246781" y="3682382"/>
            <a:ext cx="5314302" cy="272415"/>
          </a:xfrm>
          <a:prstGeom prst="roundRect">
            <a:avLst/>
          </a:prstGeom>
          <a:noFill/>
          <a:ln w="28575">
            <a:solidFill>
              <a:schemeClr val="tx1"/>
            </a:solidFill>
          </a:ln>
        </p:spPr>
        <p:txBody>
          <a:bodyPr wrap="square" lIns="0" tIns="0" rIns="0" bIns="0" rtlCol="0" anchor="ctr">
            <a:spAutoFit/>
          </a:bodyPr>
          <a:lstStyle/>
          <a:p>
            <a:r>
              <a:rPr kumimoji="1" lang="ja-JP" altLang="en-US" sz="1600" dirty="0" smtClean="0">
                <a:latin typeface="+mn-ea"/>
              </a:rPr>
              <a:t>　</a:t>
            </a:r>
            <a:r>
              <a:rPr kumimoji="1" lang="en-US" altLang="ja-JP" sz="1600" dirty="0" smtClean="0">
                <a:latin typeface="+mn-ea"/>
              </a:rPr>
              <a:t>2020</a:t>
            </a:r>
            <a:r>
              <a:rPr kumimoji="1" lang="ja-JP" altLang="en-US" sz="1600" dirty="0" smtClean="0">
                <a:latin typeface="+mn-ea"/>
              </a:rPr>
              <a:t>年度（以降）　：　都市再生緊急整備地域の指定</a:t>
            </a:r>
            <a:endParaRPr kumimoji="1" lang="ja-JP" altLang="en-US" sz="1600" dirty="0">
              <a:latin typeface="+mn-ea"/>
            </a:endParaRPr>
          </a:p>
        </p:txBody>
      </p:sp>
      <p:sp>
        <p:nvSpPr>
          <p:cNvPr id="40" name="テキスト ボックス 39"/>
          <p:cNvSpPr txBox="1"/>
          <p:nvPr/>
        </p:nvSpPr>
        <p:spPr>
          <a:xfrm>
            <a:off x="7563677" y="2924944"/>
            <a:ext cx="1666106" cy="516886"/>
          </a:xfrm>
          <a:prstGeom prst="roundRect">
            <a:avLst/>
          </a:prstGeom>
          <a:solidFill>
            <a:srgbClr val="FFEC99"/>
          </a:solidFill>
          <a:ln w="28575">
            <a:solidFill>
              <a:schemeClr val="tx1"/>
            </a:solidFill>
          </a:ln>
        </p:spPr>
        <p:txBody>
          <a:bodyPr wrap="square" lIns="0" tIns="0" rIns="0" bIns="0" rtlCol="0" anchor="ctr">
            <a:noAutofit/>
          </a:bodyPr>
          <a:lstStyle/>
          <a:p>
            <a:pPr algn="ctr"/>
            <a:r>
              <a:rPr lang="ja-JP" altLang="en-US" sz="1600" dirty="0">
                <a:latin typeface="+mn-ea"/>
              </a:rPr>
              <a:t>確定</a:t>
            </a:r>
            <a:endParaRPr lang="en-US" altLang="ja-JP" sz="1600" dirty="0" smtClean="0">
              <a:latin typeface="+mn-ea"/>
            </a:endParaRPr>
          </a:p>
        </p:txBody>
      </p:sp>
      <p:sp>
        <p:nvSpPr>
          <p:cNvPr id="42" name="下矢印 41"/>
          <p:cNvSpPr/>
          <p:nvPr/>
        </p:nvSpPr>
        <p:spPr>
          <a:xfrm>
            <a:off x="1234913" y="3978031"/>
            <a:ext cx="383342" cy="292222"/>
          </a:xfrm>
          <a:prstGeom prst="downArrow">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43" name="テキスト ボックス 42"/>
          <p:cNvSpPr txBox="1"/>
          <p:nvPr/>
        </p:nvSpPr>
        <p:spPr>
          <a:xfrm>
            <a:off x="257252" y="4314837"/>
            <a:ext cx="5314302" cy="338299"/>
          </a:xfrm>
          <a:prstGeom prst="roundRect">
            <a:avLst/>
          </a:prstGeom>
          <a:noFill/>
          <a:ln w="28575">
            <a:solidFill>
              <a:schemeClr val="tx1"/>
            </a:solidFill>
          </a:ln>
        </p:spPr>
        <p:txBody>
          <a:bodyPr wrap="square" lIns="0" tIns="0" rIns="0" bIns="0" rtlCol="0" anchor="ctr">
            <a:spAutoFit/>
          </a:bodyPr>
          <a:lstStyle/>
          <a:p>
            <a:r>
              <a:rPr lang="ja-JP" altLang="en-US" sz="1600" dirty="0" smtClean="0">
                <a:latin typeface="+mn-ea"/>
              </a:rPr>
              <a:t>　公共施設整備と民間都市開発の実施</a:t>
            </a:r>
            <a:endParaRPr kumimoji="1" lang="ja-JP" altLang="en-US" sz="1600" dirty="0">
              <a:latin typeface="+mn-ea"/>
            </a:endParaRPr>
          </a:p>
        </p:txBody>
      </p:sp>
      <p:sp>
        <p:nvSpPr>
          <p:cNvPr id="59" name="正方形/長方形 58"/>
          <p:cNvSpPr/>
          <p:nvPr/>
        </p:nvSpPr>
        <p:spPr>
          <a:xfrm>
            <a:off x="0" y="5632"/>
            <a:ext cx="9906000" cy="624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smtClean="0"/>
              <a:t>全体検討スケジュールについて</a:t>
            </a:r>
            <a:endParaRPr lang="ja-JP" altLang="en-US" sz="2800" b="1" dirty="0"/>
          </a:p>
        </p:txBody>
      </p:sp>
      <p:sp>
        <p:nvSpPr>
          <p:cNvPr id="15" name="テキスト ボックス 14"/>
          <p:cNvSpPr txBox="1"/>
          <p:nvPr/>
        </p:nvSpPr>
        <p:spPr>
          <a:xfrm>
            <a:off x="257250" y="2931109"/>
            <a:ext cx="5314304" cy="362742"/>
          </a:xfrm>
          <a:prstGeom prst="roundRect">
            <a:avLst/>
          </a:prstGeom>
          <a:noFill/>
          <a:ln w="28575">
            <a:solidFill>
              <a:schemeClr val="tx1"/>
            </a:solidFill>
          </a:ln>
        </p:spPr>
        <p:txBody>
          <a:bodyPr wrap="square" lIns="0" tIns="0" rIns="0" bIns="0" rtlCol="0" anchor="ctr">
            <a:noAutofit/>
          </a:bodyPr>
          <a:lstStyle/>
          <a:p>
            <a:r>
              <a:rPr lang="ja-JP" altLang="en-US" sz="1600" dirty="0">
                <a:latin typeface="+mn-ea"/>
              </a:rPr>
              <a:t>　</a:t>
            </a:r>
            <a:r>
              <a:rPr lang="en-US" altLang="ja-JP" sz="1600" dirty="0" smtClean="0">
                <a:latin typeface="+mn-ea"/>
              </a:rPr>
              <a:t>2020</a:t>
            </a:r>
            <a:r>
              <a:rPr lang="ja-JP" altLang="en-US" sz="1600" dirty="0" smtClean="0">
                <a:latin typeface="+mn-ea"/>
              </a:rPr>
              <a:t>年度（以降）　：　</a:t>
            </a:r>
            <a:r>
              <a:rPr kumimoji="1" lang="ja-JP" altLang="en-US" sz="1600" dirty="0" smtClean="0">
                <a:latin typeface="+mn-ea"/>
              </a:rPr>
              <a:t>まちづくり方針の作成</a:t>
            </a:r>
            <a:endParaRPr kumimoji="1" lang="ja-JP" altLang="en-US" sz="1600" dirty="0">
              <a:latin typeface="+mn-ea"/>
            </a:endParaRPr>
          </a:p>
        </p:txBody>
      </p:sp>
      <p:sp>
        <p:nvSpPr>
          <p:cNvPr id="2" name="曲折矢印 1"/>
          <p:cNvSpPr/>
          <p:nvPr/>
        </p:nvSpPr>
        <p:spPr>
          <a:xfrm rot="16200000" flipH="1">
            <a:off x="2405192" y="1502779"/>
            <a:ext cx="534962" cy="755015"/>
          </a:xfrm>
          <a:prstGeom prst="bentArrow">
            <a:avLst>
              <a:gd name="adj1" fmla="val 25000"/>
              <a:gd name="adj2" fmla="val 35336"/>
              <a:gd name="adj3" fmla="val 25000"/>
              <a:gd name="adj4" fmla="val 43750"/>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下矢印 18"/>
          <p:cNvSpPr/>
          <p:nvPr/>
        </p:nvSpPr>
        <p:spPr>
          <a:xfrm>
            <a:off x="2295165" y="2591832"/>
            <a:ext cx="409671" cy="287595"/>
          </a:xfrm>
          <a:prstGeom prst="downArrow">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1" name="テキスト ボックス 20"/>
          <p:cNvSpPr txBox="1"/>
          <p:nvPr/>
        </p:nvSpPr>
        <p:spPr>
          <a:xfrm>
            <a:off x="6993593" y="915397"/>
            <a:ext cx="2701321" cy="707036"/>
          </a:xfrm>
          <a:prstGeom prst="roundRect">
            <a:avLst/>
          </a:prstGeom>
          <a:solidFill>
            <a:srgbClr val="FFEC99"/>
          </a:solidFill>
          <a:ln w="28575">
            <a:solidFill>
              <a:schemeClr val="tx1"/>
            </a:solidFill>
          </a:ln>
        </p:spPr>
        <p:txBody>
          <a:bodyPr wrap="square" lIns="0" tIns="0" rIns="0" bIns="0" rtlCol="0" anchor="ctr">
            <a:noAutofit/>
          </a:bodyPr>
          <a:lstStyle/>
          <a:p>
            <a:pPr algn="ctr"/>
            <a:r>
              <a:rPr lang="ja-JP" altLang="en-US" sz="1600" dirty="0" smtClean="0">
                <a:latin typeface="+mn-ea"/>
              </a:rPr>
              <a:t>民間都市開発プロジェクト</a:t>
            </a:r>
            <a:endParaRPr lang="en-US" altLang="ja-JP" sz="1600" dirty="0" smtClean="0">
              <a:latin typeface="+mn-ea"/>
            </a:endParaRPr>
          </a:p>
          <a:p>
            <a:pPr algn="ctr"/>
            <a:r>
              <a:rPr lang="ja-JP" altLang="en-US" sz="1600" smtClean="0">
                <a:latin typeface="+mn-ea"/>
              </a:rPr>
              <a:t>検討</a:t>
            </a:r>
            <a:endParaRPr lang="en-US" altLang="ja-JP" sz="1600" dirty="0" smtClean="0">
              <a:latin typeface="+mn-ea"/>
            </a:endParaRPr>
          </a:p>
        </p:txBody>
      </p:sp>
      <p:sp>
        <p:nvSpPr>
          <p:cNvPr id="22" name="下矢印 21"/>
          <p:cNvSpPr/>
          <p:nvPr/>
        </p:nvSpPr>
        <p:spPr>
          <a:xfrm>
            <a:off x="8191895" y="1686282"/>
            <a:ext cx="409671" cy="1187154"/>
          </a:xfrm>
          <a:prstGeom prst="downArrow">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3" name="角丸四角形 2"/>
          <p:cNvSpPr/>
          <p:nvPr/>
        </p:nvSpPr>
        <p:spPr>
          <a:xfrm>
            <a:off x="6856272" y="800587"/>
            <a:ext cx="2989029" cy="3894063"/>
          </a:xfrm>
          <a:prstGeom prst="roundRect">
            <a:avLst>
              <a:gd name="adj" fmla="val 1828"/>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 name="グループ化 3"/>
          <p:cNvGrpSpPr/>
          <p:nvPr/>
        </p:nvGrpSpPr>
        <p:grpSpPr>
          <a:xfrm>
            <a:off x="5838183" y="817561"/>
            <a:ext cx="741575" cy="2814589"/>
            <a:chOff x="5838183" y="1046459"/>
            <a:chExt cx="698993" cy="4273629"/>
          </a:xfrm>
        </p:grpSpPr>
        <p:sp>
          <p:nvSpPr>
            <p:cNvPr id="6" name="二等辺三角形 5"/>
            <p:cNvSpPr/>
            <p:nvPr/>
          </p:nvSpPr>
          <p:spPr>
            <a:xfrm rot="16200000">
              <a:off x="4050865" y="2833777"/>
              <a:ext cx="4273629" cy="69899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6083899" y="1793463"/>
              <a:ext cx="406145" cy="2469215"/>
            </a:xfrm>
            <a:prstGeom prst="rect">
              <a:avLst/>
            </a:prstGeom>
            <a:noFill/>
          </p:spPr>
          <p:txBody>
            <a:bodyPr vert="eaVert" wrap="square" rtlCol="0">
              <a:spAutoFit/>
            </a:bodyPr>
            <a:lstStyle/>
            <a:p>
              <a:pPr algn="ctr"/>
              <a:r>
                <a:rPr lang="ja-JP" altLang="en-US" sz="1600" dirty="0">
                  <a:effectLst>
                    <a:glow rad="101600">
                      <a:schemeClr val="bg1"/>
                    </a:glow>
                  </a:effectLst>
                  <a:latin typeface="+mn-ea"/>
                </a:rPr>
                <a:t>民間</a:t>
              </a:r>
              <a:r>
                <a:rPr lang="ja-JP" altLang="en-US" sz="1600" dirty="0" smtClean="0">
                  <a:effectLst>
                    <a:glow rad="101600">
                      <a:schemeClr val="bg1"/>
                    </a:glow>
                  </a:effectLst>
                  <a:latin typeface="+mn-ea"/>
                </a:rPr>
                <a:t>の創意工夫</a:t>
              </a:r>
              <a:endParaRPr kumimoji="1" lang="ja-JP" altLang="en-US" sz="1600" dirty="0">
                <a:effectLst>
                  <a:glow rad="101600">
                    <a:schemeClr val="bg1"/>
                  </a:glow>
                </a:effectLst>
                <a:latin typeface="+mn-ea"/>
              </a:endParaRPr>
            </a:p>
          </p:txBody>
        </p:sp>
      </p:grpSp>
      <p:sp>
        <p:nvSpPr>
          <p:cNvPr id="28" name="曲折矢印 27"/>
          <p:cNvSpPr/>
          <p:nvPr/>
        </p:nvSpPr>
        <p:spPr>
          <a:xfrm rot="10800000">
            <a:off x="5619896" y="3501009"/>
            <a:ext cx="2863099" cy="447397"/>
          </a:xfrm>
          <a:prstGeom prst="bentArrow">
            <a:avLst>
              <a:gd name="adj1" fmla="val 36294"/>
              <a:gd name="adj2" fmla="val 35336"/>
              <a:gd name="adj3" fmla="val 25000"/>
              <a:gd name="adj4" fmla="val 43750"/>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9" name="テキスト ボックス 28"/>
          <p:cNvSpPr txBox="1"/>
          <p:nvPr/>
        </p:nvSpPr>
        <p:spPr>
          <a:xfrm>
            <a:off x="140246" y="5013176"/>
            <a:ext cx="1140346" cy="215444"/>
          </a:xfrm>
          <a:prstGeom prst="rect">
            <a:avLst/>
          </a:prstGeom>
          <a:solidFill>
            <a:sysClr val="window" lastClr="FFFFFF"/>
          </a:solidFill>
          <a:ln w="19050">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smtClean="0">
                <a:ln>
                  <a:noFill/>
                </a:ln>
                <a:solidFill>
                  <a:prstClr val="black"/>
                </a:solidFill>
                <a:effectLst/>
                <a:uLnTx/>
                <a:uFillTx/>
              </a:rPr>
              <a:t>リニア中央新幹線</a:t>
            </a:r>
          </a:p>
        </p:txBody>
      </p:sp>
      <p:sp>
        <p:nvSpPr>
          <p:cNvPr id="30" name="テキスト ボックス 29"/>
          <p:cNvSpPr txBox="1"/>
          <p:nvPr/>
        </p:nvSpPr>
        <p:spPr>
          <a:xfrm>
            <a:off x="140246" y="5683900"/>
            <a:ext cx="1140346" cy="215444"/>
          </a:xfrm>
          <a:prstGeom prst="rect">
            <a:avLst/>
          </a:prstGeom>
          <a:solidFill>
            <a:sysClr val="window" lastClr="FFFFFF"/>
          </a:solidFill>
          <a:ln w="19050">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kern="0" dirty="0">
                <a:solidFill>
                  <a:prstClr val="black"/>
                </a:solidFill>
              </a:rPr>
              <a:t>北陸</a:t>
            </a:r>
            <a:r>
              <a:rPr kumimoji="0" lang="ja-JP" altLang="en-US" sz="800" b="0" i="0" u="none" strike="noStrike" kern="0" cap="none" spc="0" normalizeH="0" baseline="0" noProof="0" dirty="0" smtClean="0">
                <a:ln>
                  <a:noFill/>
                </a:ln>
                <a:solidFill>
                  <a:prstClr val="black"/>
                </a:solidFill>
                <a:effectLst/>
                <a:uLnTx/>
                <a:uFillTx/>
              </a:rPr>
              <a:t>新幹線</a:t>
            </a:r>
          </a:p>
        </p:txBody>
      </p:sp>
      <p:sp>
        <p:nvSpPr>
          <p:cNvPr id="31" name="右矢印 30"/>
          <p:cNvSpPr/>
          <p:nvPr/>
        </p:nvSpPr>
        <p:spPr>
          <a:xfrm>
            <a:off x="560512" y="5247783"/>
            <a:ext cx="3536878" cy="348780"/>
          </a:xfrm>
          <a:prstGeom prst="rightArrow">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smtClean="0">
                <a:solidFill>
                  <a:schemeClr val="tx1"/>
                </a:solidFill>
              </a:rPr>
              <a:t>東京・名古屋間</a:t>
            </a:r>
            <a:endParaRPr kumimoji="1" lang="en-US" altLang="ja-JP" sz="800" dirty="0" smtClean="0">
              <a:solidFill>
                <a:schemeClr val="tx1"/>
              </a:solidFill>
            </a:endParaRPr>
          </a:p>
        </p:txBody>
      </p:sp>
      <p:sp>
        <p:nvSpPr>
          <p:cNvPr id="35" name="右矢印 34"/>
          <p:cNvSpPr/>
          <p:nvPr/>
        </p:nvSpPr>
        <p:spPr>
          <a:xfrm>
            <a:off x="4126553" y="5230094"/>
            <a:ext cx="2986687" cy="401707"/>
          </a:xfrm>
          <a:prstGeom prst="rightArrow">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名古屋・大阪間</a:t>
            </a:r>
            <a:endParaRPr kumimoji="1" lang="ja-JP" altLang="en-US" sz="800" dirty="0">
              <a:solidFill>
                <a:schemeClr val="tx1"/>
              </a:solidFill>
            </a:endParaRPr>
          </a:p>
        </p:txBody>
      </p:sp>
      <p:cxnSp>
        <p:nvCxnSpPr>
          <p:cNvPr id="37" name="直線矢印コネクタ 36"/>
          <p:cNvCxnSpPr/>
          <p:nvPr/>
        </p:nvCxnSpPr>
        <p:spPr>
          <a:xfrm flipH="1">
            <a:off x="7130443" y="5420532"/>
            <a:ext cx="2359061" cy="0"/>
          </a:xfrm>
          <a:prstGeom prst="straightConnector1">
            <a:avLst/>
          </a:prstGeom>
          <a:ln w="28575">
            <a:prstDash val="dash"/>
            <a:headEnd type="oval"/>
            <a:tailEnd type="triangle" w="lg" len="lg"/>
          </a:ln>
        </p:spPr>
        <p:style>
          <a:lnRef idx="1">
            <a:schemeClr val="dk1"/>
          </a:lnRef>
          <a:fillRef idx="0">
            <a:schemeClr val="dk1"/>
          </a:fillRef>
          <a:effectRef idx="0">
            <a:schemeClr val="dk1"/>
          </a:effectRef>
          <a:fontRef idx="minor">
            <a:schemeClr val="tx1"/>
          </a:fontRef>
        </p:style>
      </p:cxnSp>
      <p:sp>
        <p:nvSpPr>
          <p:cNvPr id="41" name="テキスト ボックス 40"/>
          <p:cNvSpPr txBox="1"/>
          <p:nvPr/>
        </p:nvSpPr>
        <p:spPr>
          <a:xfrm>
            <a:off x="7676815" y="5218928"/>
            <a:ext cx="1920921" cy="215444"/>
          </a:xfrm>
          <a:prstGeom prst="rect">
            <a:avLst/>
          </a:prstGeom>
          <a:noFill/>
        </p:spPr>
        <p:txBody>
          <a:bodyPr wrap="square" rtlCol="0">
            <a:spAutoFit/>
          </a:bodyPr>
          <a:lstStyle/>
          <a:p>
            <a:r>
              <a:rPr kumimoji="1" lang="ja-JP" altLang="en-US" sz="800" dirty="0" smtClean="0">
                <a:latin typeface="+mj-ea"/>
                <a:ea typeface="+mj-ea"/>
              </a:rPr>
              <a:t>最大</a:t>
            </a:r>
            <a:r>
              <a:rPr kumimoji="1" lang="en-US" altLang="ja-JP" sz="800" dirty="0" smtClean="0">
                <a:latin typeface="+mj-ea"/>
                <a:ea typeface="+mj-ea"/>
              </a:rPr>
              <a:t>8</a:t>
            </a:r>
            <a:r>
              <a:rPr kumimoji="1" lang="ja-JP" altLang="en-US" sz="800" dirty="0" smtClean="0">
                <a:latin typeface="+mj-ea"/>
                <a:ea typeface="+mj-ea"/>
              </a:rPr>
              <a:t>年前倒しの場合</a:t>
            </a:r>
            <a:endParaRPr kumimoji="1" lang="ja-JP" altLang="en-US" sz="800" dirty="0">
              <a:latin typeface="+mj-ea"/>
              <a:ea typeface="+mj-ea"/>
            </a:endParaRPr>
          </a:p>
        </p:txBody>
      </p:sp>
      <p:sp>
        <p:nvSpPr>
          <p:cNvPr id="44" name="テキスト ボックス 43"/>
          <p:cNvSpPr txBox="1"/>
          <p:nvPr/>
        </p:nvSpPr>
        <p:spPr>
          <a:xfrm>
            <a:off x="4097390" y="5085184"/>
            <a:ext cx="3441699" cy="215444"/>
          </a:xfrm>
          <a:prstGeom prst="rect">
            <a:avLst/>
          </a:prstGeom>
          <a:noFill/>
        </p:spPr>
        <p:txBody>
          <a:bodyPr wrap="square" rtlCol="0">
            <a:spAutoFit/>
          </a:bodyPr>
          <a:lstStyle/>
          <a:p>
            <a:r>
              <a:rPr kumimoji="1" lang="en-US" altLang="ja-JP" sz="800" dirty="0" smtClean="0">
                <a:latin typeface="+mj-ea"/>
                <a:ea typeface="+mj-ea"/>
              </a:rPr>
              <a:t>※</a:t>
            </a:r>
            <a:r>
              <a:rPr kumimoji="1" lang="ja-JP" altLang="en-US" sz="800" dirty="0" smtClean="0">
                <a:latin typeface="+mj-ea"/>
                <a:ea typeface="+mj-ea"/>
              </a:rPr>
              <a:t>東京・名古屋間開業後、速やかに着工した場合</a:t>
            </a:r>
            <a:endParaRPr kumimoji="1" lang="ja-JP" altLang="en-US" sz="800" dirty="0">
              <a:latin typeface="+mj-ea"/>
              <a:ea typeface="+mj-ea"/>
            </a:endParaRPr>
          </a:p>
        </p:txBody>
      </p:sp>
      <p:sp>
        <p:nvSpPr>
          <p:cNvPr id="45" name="右矢印 44"/>
          <p:cNvSpPr/>
          <p:nvPr/>
        </p:nvSpPr>
        <p:spPr>
          <a:xfrm>
            <a:off x="851685" y="5971100"/>
            <a:ext cx="572924" cy="340036"/>
          </a:xfrm>
          <a:prstGeom prst="rightArrow">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r>
              <a:rPr kumimoji="1" lang="ja-JP" altLang="en-US" sz="800" dirty="0" smtClean="0">
                <a:solidFill>
                  <a:schemeClr val="tx1"/>
                </a:solidFill>
              </a:rPr>
              <a:t>詳細調査</a:t>
            </a:r>
            <a:endParaRPr kumimoji="1" lang="en-US" altLang="ja-JP" sz="800" dirty="0" smtClean="0">
              <a:solidFill>
                <a:schemeClr val="tx1"/>
              </a:solidFill>
            </a:endParaRPr>
          </a:p>
        </p:txBody>
      </p:sp>
      <p:sp>
        <p:nvSpPr>
          <p:cNvPr id="46" name="右矢印 45"/>
          <p:cNvSpPr/>
          <p:nvPr/>
        </p:nvSpPr>
        <p:spPr>
          <a:xfrm>
            <a:off x="1461456" y="5964965"/>
            <a:ext cx="1128994" cy="373096"/>
          </a:xfrm>
          <a:prstGeom prst="rightArrow">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800" dirty="0" smtClean="0">
                <a:solidFill>
                  <a:schemeClr val="tx1"/>
                </a:solidFill>
              </a:rPr>
              <a:t>環境</a:t>
            </a:r>
            <a:r>
              <a:rPr lang="ja-JP" altLang="en-US" sz="800" dirty="0">
                <a:solidFill>
                  <a:schemeClr val="tx1"/>
                </a:solidFill>
              </a:rPr>
              <a:t>アセス</a:t>
            </a:r>
            <a:endParaRPr kumimoji="1" lang="en-US" altLang="ja-JP" sz="800" dirty="0" smtClean="0">
              <a:solidFill>
                <a:schemeClr val="tx1"/>
              </a:solidFill>
            </a:endParaRPr>
          </a:p>
        </p:txBody>
      </p:sp>
      <p:sp>
        <p:nvSpPr>
          <p:cNvPr id="49" name="右矢印 48"/>
          <p:cNvSpPr/>
          <p:nvPr/>
        </p:nvSpPr>
        <p:spPr>
          <a:xfrm>
            <a:off x="5042939" y="5878044"/>
            <a:ext cx="4464496" cy="417006"/>
          </a:xfrm>
          <a:prstGeom prst="rightArrow">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800" dirty="0" smtClean="0">
                <a:solidFill>
                  <a:schemeClr val="tx1"/>
                </a:solidFill>
              </a:rPr>
              <a:t>敦賀・新大阪間</a:t>
            </a:r>
            <a:r>
              <a:rPr lang="ja-JP" altLang="en-US" sz="800" dirty="0" smtClean="0">
                <a:solidFill>
                  <a:schemeClr val="tx1"/>
                </a:solidFill>
                <a:latin typeface="+mj-ea"/>
                <a:ea typeface="+mj-ea"/>
              </a:rPr>
              <a:t>（</a:t>
            </a:r>
            <a:r>
              <a:rPr lang="en-US" altLang="ja-JP" sz="800" dirty="0" smtClean="0">
                <a:solidFill>
                  <a:schemeClr val="tx1"/>
                </a:solidFill>
                <a:latin typeface="+mj-ea"/>
                <a:ea typeface="+mj-ea"/>
              </a:rPr>
              <a:t>15</a:t>
            </a:r>
            <a:r>
              <a:rPr lang="ja-JP" altLang="en-US" sz="800" dirty="0" smtClean="0">
                <a:solidFill>
                  <a:schemeClr val="tx1"/>
                </a:solidFill>
                <a:latin typeface="+mj-ea"/>
                <a:ea typeface="+mj-ea"/>
              </a:rPr>
              <a:t>年）</a:t>
            </a:r>
            <a:endParaRPr kumimoji="1" lang="en-US" altLang="ja-JP" sz="800" dirty="0" smtClean="0">
              <a:solidFill>
                <a:schemeClr val="tx1"/>
              </a:solidFill>
              <a:latin typeface="+mj-ea"/>
              <a:ea typeface="+mj-ea"/>
            </a:endParaRPr>
          </a:p>
        </p:txBody>
      </p:sp>
      <p:sp>
        <p:nvSpPr>
          <p:cNvPr id="50" name="テキスト ボックス 49"/>
          <p:cNvSpPr txBox="1"/>
          <p:nvPr/>
        </p:nvSpPr>
        <p:spPr>
          <a:xfrm>
            <a:off x="4943126" y="5782505"/>
            <a:ext cx="2332061" cy="215444"/>
          </a:xfrm>
          <a:prstGeom prst="rect">
            <a:avLst/>
          </a:prstGeom>
          <a:noFill/>
        </p:spPr>
        <p:txBody>
          <a:bodyPr wrap="square" rtlCol="0">
            <a:spAutoFit/>
          </a:bodyPr>
          <a:lstStyle/>
          <a:p>
            <a:r>
              <a:rPr kumimoji="1" lang="en-US" altLang="ja-JP" sz="800" dirty="0" smtClean="0">
                <a:latin typeface="+mj-ea"/>
                <a:ea typeface="+mj-ea"/>
              </a:rPr>
              <a:t>※</a:t>
            </a:r>
            <a:r>
              <a:rPr kumimoji="1" lang="ja-JP" altLang="en-US" sz="800" dirty="0" smtClean="0">
                <a:latin typeface="+mj-ea"/>
                <a:ea typeface="+mj-ea"/>
              </a:rPr>
              <a:t>札幌駅開業後に着工した場合</a:t>
            </a:r>
            <a:endParaRPr kumimoji="1" lang="ja-JP" altLang="en-US" sz="800" dirty="0">
              <a:latin typeface="+mj-ea"/>
              <a:ea typeface="+mj-ea"/>
            </a:endParaRPr>
          </a:p>
        </p:txBody>
      </p:sp>
      <p:sp>
        <p:nvSpPr>
          <p:cNvPr id="48" name="星 5 47"/>
          <p:cNvSpPr/>
          <p:nvPr/>
        </p:nvSpPr>
        <p:spPr>
          <a:xfrm>
            <a:off x="4935815" y="5733256"/>
            <a:ext cx="45719" cy="45719"/>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1" name="テキスト ボックス 50"/>
          <p:cNvSpPr txBox="1"/>
          <p:nvPr/>
        </p:nvSpPr>
        <p:spPr>
          <a:xfrm>
            <a:off x="4943126" y="5661248"/>
            <a:ext cx="2415223" cy="215444"/>
          </a:xfrm>
          <a:prstGeom prst="rect">
            <a:avLst/>
          </a:prstGeom>
          <a:noFill/>
        </p:spPr>
        <p:txBody>
          <a:bodyPr wrap="square" rtlCol="0">
            <a:spAutoFit/>
          </a:bodyPr>
          <a:lstStyle/>
          <a:p>
            <a:r>
              <a:rPr lang="ja-JP" altLang="en-US" sz="800" dirty="0" smtClean="0">
                <a:latin typeface="+mj-ea"/>
                <a:ea typeface="+mj-ea"/>
              </a:rPr>
              <a:t>北海道新幹線札幌駅開業予定</a:t>
            </a:r>
            <a:endParaRPr kumimoji="1" lang="ja-JP" altLang="en-US" sz="800" dirty="0">
              <a:latin typeface="+mj-ea"/>
              <a:ea typeface="+mj-ea"/>
            </a:endParaRPr>
          </a:p>
        </p:txBody>
      </p:sp>
      <p:sp>
        <p:nvSpPr>
          <p:cNvPr id="52" name="右矢印 51"/>
          <p:cNvSpPr/>
          <p:nvPr/>
        </p:nvSpPr>
        <p:spPr>
          <a:xfrm>
            <a:off x="2648744" y="6267894"/>
            <a:ext cx="4464496" cy="417006"/>
          </a:xfrm>
          <a:prstGeom prst="rightArrow">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800" dirty="0" smtClean="0">
                <a:solidFill>
                  <a:schemeClr val="tx1"/>
                </a:solidFill>
              </a:rPr>
              <a:t>敦賀・新大阪間</a:t>
            </a:r>
            <a:r>
              <a:rPr lang="ja-JP" altLang="en-US" sz="800" dirty="0" smtClean="0">
                <a:solidFill>
                  <a:schemeClr val="tx1"/>
                </a:solidFill>
                <a:latin typeface="+mj-ea"/>
                <a:ea typeface="+mj-ea"/>
              </a:rPr>
              <a:t>（</a:t>
            </a:r>
            <a:r>
              <a:rPr lang="en-US" altLang="ja-JP" sz="800" dirty="0" smtClean="0">
                <a:solidFill>
                  <a:schemeClr val="tx1"/>
                </a:solidFill>
                <a:latin typeface="+mj-ea"/>
                <a:ea typeface="+mj-ea"/>
              </a:rPr>
              <a:t>15</a:t>
            </a:r>
            <a:r>
              <a:rPr lang="ja-JP" altLang="en-US" sz="800" dirty="0" smtClean="0">
                <a:solidFill>
                  <a:schemeClr val="tx1"/>
                </a:solidFill>
                <a:latin typeface="+mj-ea"/>
                <a:ea typeface="+mj-ea"/>
              </a:rPr>
              <a:t>年）</a:t>
            </a:r>
            <a:endParaRPr kumimoji="1" lang="en-US" altLang="ja-JP" sz="800" dirty="0" smtClean="0">
              <a:solidFill>
                <a:schemeClr val="tx1"/>
              </a:solidFill>
              <a:latin typeface="+mj-ea"/>
              <a:ea typeface="+mj-ea"/>
            </a:endParaRPr>
          </a:p>
        </p:txBody>
      </p:sp>
      <p:sp>
        <p:nvSpPr>
          <p:cNvPr id="47" name="テキスト ボックス 46"/>
          <p:cNvSpPr txBox="1"/>
          <p:nvPr/>
        </p:nvSpPr>
        <p:spPr>
          <a:xfrm>
            <a:off x="7064000" y="6252200"/>
            <a:ext cx="2836749" cy="338554"/>
          </a:xfrm>
          <a:prstGeom prst="rect">
            <a:avLst/>
          </a:prstGeom>
          <a:noFill/>
        </p:spPr>
        <p:txBody>
          <a:bodyPr wrap="square" rtlCol="0">
            <a:spAutoFit/>
          </a:bodyPr>
          <a:lstStyle/>
          <a:p>
            <a:r>
              <a:rPr kumimoji="1" lang="en-US" altLang="ja-JP" sz="800" dirty="0" smtClean="0">
                <a:latin typeface="+mj-ea"/>
                <a:ea typeface="+mj-ea"/>
              </a:rPr>
              <a:t>※</a:t>
            </a:r>
            <a:r>
              <a:rPr lang="ja-JP" altLang="en-US" sz="800" dirty="0">
                <a:latin typeface="+mj-ea"/>
                <a:ea typeface="+mj-ea"/>
              </a:rPr>
              <a:t>工</a:t>
            </a:r>
            <a:r>
              <a:rPr lang="ja-JP" altLang="en-US" sz="800" dirty="0" smtClean="0">
                <a:latin typeface="+mj-ea"/>
                <a:ea typeface="+mj-ea"/>
              </a:rPr>
              <a:t>期</a:t>
            </a:r>
            <a:r>
              <a:rPr kumimoji="1" lang="ja-JP" altLang="en-US" sz="800" dirty="0" smtClean="0">
                <a:latin typeface="+mj-ea"/>
                <a:ea typeface="+mj-ea"/>
              </a:rPr>
              <a:t>は、「北陸新幹線京都・新大阪間のルートに係る調査について（平成</a:t>
            </a:r>
            <a:r>
              <a:rPr kumimoji="1" lang="en-US" altLang="ja-JP" sz="800" dirty="0" smtClean="0">
                <a:latin typeface="+mj-ea"/>
                <a:ea typeface="+mj-ea"/>
              </a:rPr>
              <a:t>29</a:t>
            </a:r>
            <a:r>
              <a:rPr kumimoji="1" lang="ja-JP" altLang="en-US" sz="800" dirty="0" smtClean="0">
                <a:latin typeface="+mj-ea"/>
                <a:ea typeface="+mj-ea"/>
              </a:rPr>
              <a:t>年</a:t>
            </a:r>
            <a:r>
              <a:rPr kumimoji="1" lang="en-US" altLang="ja-JP" sz="800" dirty="0" smtClean="0">
                <a:latin typeface="+mj-ea"/>
                <a:ea typeface="+mj-ea"/>
              </a:rPr>
              <a:t>3</a:t>
            </a:r>
            <a:r>
              <a:rPr kumimoji="1" lang="ja-JP" altLang="en-US" sz="800" dirty="0" smtClean="0">
                <a:latin typeface="+mj-ea"/>
                <a:ea typeface="+mj-ea"/>
              </a:rPr>
              <a:t>月</a:t>
            </a:r>
            <a:r>
              <a:rPr kumimoji="1" lang="en-US" altLang="ja-JP" sz="800" dirty="0" smtClean="0">
                <a:latin typeface="+mj-ea"/>
                <a:ea typeface="+mj-ea"/>
              </a:rPr>
              <a:t>7</a:t>
            </a:r>
            <a:r>
              <a:rPr lang="ja-JP" altLang="en-US" sz="800" dirty="0" smtClean="0">
                <a:latin typeface="+mj-ea"/>
                <a:ea typeface="+mj-ea"/>
              </a:rPr>
              <a:t>日）」参照</a:t>
            </a:r>
            <a:endParaRPr kumimoji="1" lang="ja-JP" altLang="en-US" sz="800" dirty="0">
              <a:latin typeface="+mj-ea"/>
              <a:ea typeface="+mj-ea"/>
            </a:endParaRPr>
          </a:p>
        </p:txBody>
      </p:sp>
      <p:sp>
        <p:nvSpPr>
          <p:cNvPr id="53" name="テキスト ボックス 52"/>
          <p:cNvSpPr txBox="1"/>
          <p:nvPr/>
        </p:nvSpPr>
        <p:spPr>
          <a:xfrm>
            <a:off x="2590450" y="6160172"/>
            <a:ext cx="2332061" cy="215444"/>
          </a:xfrm>
          <a:prstGeom prst="rect">
            <a:avLst/>
          </a:prstGeom>
          <a:noFill/>
        </p:spPr>
        <p:txBody>
          <a:bodyPr wrap="square" rtlCol="0">
            <a:spAutoFit/>
          </a:bodyPr>
          <a:lstStyle/>
          <a:p>
            <a:r>
              <a:rPr kumimoji="1" lang="en-US" altLang="ja-JP" sz="800" dirty="0" smtClean="0">
                <a:latin typeface="+mj-ea"/>
                <a:ea typeface="+mj-ea"/>
              </a:rPr>
              <a:t>※</a:t>
            </a:r>
            <a:r>
              <a:rPr kumimoji="1" lang="ja-JP" altLang="en-US" sz="800" dirty="0" smtClean="0">
                <a:latin typeface="+mj-ea"/>
                <a:ea typeface="+mj-ea"/>
              </a:rPr>
              <a:t>環境アセス後に速やかに着工した場合</a:t>
            </a:r>
            <a:endParaRPr kumimoji="1" lang="ja-JP" altLang="en-US" sz="800" dirty="0">
              <a:latin typeface="+mj-ea"/>
              <a:ea typeface="+mj-ea"/>
            </a:endParaRPr>
          </a:p>
        </p:txBody>
      </p:sp>
      <p:cxnSp>
        <p:nvCxnSpPr>
          <p:cNvPr id="54" name="直線矢印コネクタ 53"/>
          <p:cNvCxnSpPr/>
          <p:nvPr/>
        </p:nvCxnSpPr>
        <p:spPr>
          <a:xfrm flipH="1">
            <a:off x="2738152" y="6022265"/>
            <a:ext cx="2173868" cy="135136"/>
          </a:xfrm>
          <a:prstGeom prst="straightConnector1">
            <a:avLst/>
          </a:prstGeom>
          <a:ln w="57150" cmpd="sng">
            <a:prstDash val="sysDash"/>
            <a:tailEnd type="triangle"/>
          </a:ln>
        </p:spPr>
        <p:style>
          <a:lnRef idx="1">
            <a:schemeClr val="accent1"/>
          </a:lnRef>
          <a:fillRef idx="0">
            <a:schemeClr val="accent1"/>
          </a:fillRef>
          <a:effectRef idx="0">
            <a:schemeClr val="accent1"/>
          </a:effectRef>
          <a:fontRef idx="minor">
            <a:schemeClr val="tx1"/>
          </a:fontRef>
        </p:style>
      </p:cxnSp>
      <p:sp>
        <p:nvSpPr>
          <p:cNvPr id="8" name="スライド番号プレースホルダー 7"/>
          <p:cNvSpPr>
            <a:spLocks noGrp="1"/>
          </p:cNvSpPr>
          <p:nvPr>
            <p:ph type="sldNum" sz="quarter" idx="12"/>
          </p:nvPr>
        </p:nvSpPr>
        <p:spPr>
          <a:xfrm>
            <a:off x="7481575" y="6484751"/>
            <a:ext cx="2311400" cy="365125"/>
          </a:xfrm>
        </p:spPr>
        <p:txBody>
          <a:bodyPr/>
          <a:lstStyle/>
          <a:p>
            <a:fld id="{0D173590-3662-4D4D-8F3A-8D5555AAE39A}" type="slidenum">
              <a:rPr kumimoji="1" lang="ja-JP" altLang="en-US" smtClean="0"/>
              <a:t>3</a:t>
            </a:fld>
            <a:endParaRPr kumimoji="1" lang="ja-JP" altLang="en-US" dirty="0"/>
          </a:p>
        </p:txBody>
      </p:sp>
    </p:spTree>
    <p:extLst>
      <p:ext uri="{BB962C8B-B14F-4D97-AF65-F5344CB8AC3E}">
        <p14:creationId xmlns:p14="http://schemas.microsoft.com/office/powerpoint/2010/main" val="139084378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9177</TotalTime>
  <Words>660</Words>
  <PresentationFormat>A4 210 x 297 mm</PresentationFormat>
  <Paragraphs>110</Paragraphs>
  <Slides>4</Slides>
  <Notes>2</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4</vt:i4>
      </vt:variant>
    </vt:vector>
  </HeadingPairs>
  <TitlesOfParts>
    <vt:vector size="19" baseType="lpstr">
      <vt:lpstr>HGPｺﾞｼｯｸE</vt:lpstr>
      <vt:lpstr>HGPｺﾞｼｯｸM</vt:lpstr>
      <vt:lpstr>HGP創英角ｺﾞｼｯｸUB</vt:lpstr>
      <vt:lpstr>HGS創英角ｺﾞｼｯｸUB</vt:lpstr>
      <vt:lpstr>HG創英角ｺﾞｼｯｸUB</vt:lpstr>
      <vt:lpstr>Meiryo UI</vt:lpstr>
      <vt:lpstr>ＭＳ Ｐゴシック</vt:lpstr>
      <vt:lpstr>ＭＳ ゴシック</vt:lpstr>
      <vt:lpstr>ＭＳ 明朝</vt:lpstr>
      <vt:lpstr>メイリオ</vt:lpstr>
      <vt:lpstr>Arial</vt:lpstr>
      <vt:lpstr>Calibri</vt:lpstr>
      <vt:lpstr>Century</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2018-12-17T02:48:42Z</cp:lastPrinted>
  <dcterms:created xsi:type="dcterms:W3CDTF">2016-08-10T11:44:14Z</dcterms:created>
  <dcterms:modified xsi:type="dcterms:W3CDTF">2018-12-17T04:52:27Z</dcterms:modified>
</cp:coreProperties>
</file>