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5"/>
  </p:notesMasterIdLst>
  <p:sldIdLst>
    <p:sldId id="1445" r:id="rId2"/>
    <p:sldId id="1375" r:id="rId3"/>
    <p:sldId id="1446" r:id="rId4"/>
    <p:sldId id="1447" r:id="rId5"/>
    <p:sldId id="1448" r:id="rId6"/>
    <p:sldId id="1389" r:id="rId7"/>
    <p:sldId id="1438" r:id="rId8"/>
    <p:sldId id="1391" r:id="rId9"/>
    <p:sldId id="1392" r:id="rId10"/>
    <p:sldId id="1393" r:id="rId11"/>
    <p:sldId id="1394" r:id="rId12"/>
    <p:sldId id="1395" r:id="rId13"/>
    <p:sldId id="1441" r:id="rId14"/>
    <p:sldId id="1397" r:id="rId15"/>
    <p:sldId id="1398" r:id="rId16"/>
    <p:sldId id="1399" r:id="rId17"/>
    <p:sldId id="1400" r:id="rId18"/>
    <p:sldId id="1403" r:id="rId19"/>
    <p:sldId id="1404" r:id="rId20"/>
    <p:sldId id="1405" r:id="rId21"/>
    <p:sldId id="1406" r:id="rId22"/>
    <p:sldId id="1407" r:id="rId23"/>
    <p:sldId id="1443" r:id="rId24"/>
    <p:sldId id="1444" r:id="rId25"/>
    <p:sldId id="1426" r:id="rId26"/>
    <p:sldId id="1427" r:id="rId27"/>
    <p:sldId id="1428" r:id="rId28"/>
    <p:sldId id="1442" r:id="rId29"/>
    <p:sldId id="1439" r:id="rId30"/>
    <p:sldId id="1431" r:id="rId31"/>
    <p:sldId id="1432" r:id="rId32"/>
    <p:sldId id="1433" r:id="rId33"/>
    <p:sldId id="1337" r:id="rId34"/>
    <p:sldId id="1338" r:id="rId35"/>
    <p:sldId id="1339" r:id="rId36"/>
    <p:sldId id="1340" r:id="rId37"/>
    <p:sldId id="1434" r:id="rId38"/>
    <p:sldId id="1379" r:id="rId39"/>
    <p:sldId id="1380" r:id="rId40"/>
    <p:sldId id="1423" r:id="rId41"/>
    <p:sldId id="1382" r:id="rId42"/>
    <p:sldId id="1419" r:id="rId43"/>
    <p:sldId id="1384" r:id="rId44"/>
    <p:sldId id="1421" r:id="rId45"/>
    <p:sldId id="1386" r:id="rId46"/>
    <p:sldId id="1387" r:id="rId47"/>
    <p:sldId id="1388" r:id="rId48"/>
    <p:sldId id="1415" r:id="rId49"/>
    <p:sldId id="1435" r:id="rId50"/>
    <p:sldId id="1410" r:id="rId51"/>
    <p:sldId id="1436" r:id="rId52"/>
    <p:sldId id="1437" r:id="rId53"/>
    <p:sldId id="1418" r:id="rId5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8233" autoAdjust="0"/>
  </p:normalViewPr>
  <p:slideViewPr>
    <p:cSldViewPr>
      <p:cViewPr varScale="1">
        <p:scale>
          <a:sx n="74" d="100"/>
          <a:sy n="74" d="100"/>
        </p:scale>
        <p:origin x="1212" y="78"/>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48209197284701"/>
          <c:y val="9.7335916162333211E-2"/>
          <c:w val="0.56666666666666665"/>
          <c:h val="0.88657407407407407"/>
        </c:manualLayout>
      </c:layout>
      <c:doughnutChart>
        <c:varyColors val="1"/>
        <c:ser>
          <c:idx val="0"/>
          <c:order val="0"/>
          <c:spPr>
            <a:solidFill>
              <a:schemeClr val="accent6">
                <a:lumMod val="50000"/>
              </a:schemeClr>
            </a:solidFill>
          </c:spPr>
          <c:dPt>
            <c:idx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DBC2-4463-A930-9480344BCD8C}"/>
              </c:ext>
            </c:extLst>
          </c:dPt>
          <c:dPt>
            <c:idx val="1"/>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3-DBC2-4463-A930-9480344BCD8C}"/>
              </c:ext>
            </c:extLst>
          </c:dPt>
          <c:dLbls>
            <c:dLbl>
              <c:idx val="0"/>
              <c:layout/>
              <c:tx>
                <c:rich>
                  <a:bodyPr/>
                  <a:lstStyle/>
                  <a:p>
                    <a:r>
                      <a:rPr lang="en-US" altLang="ja-JP"/>
                      <a:t>
</a:t>
                    </a:r>
                    <a:r>
                      <a:rPr lang="en-US" altLang="ja-JP" dirty="0"/>
                      <a:t>41%</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BC2-4463-A930-9480344BCD8C}"/>
                </c:ext>
                <c:ext xmlns:c15="http://schemas.microsoft.com/office/drawing/2012/chart" uri="{CE6537A1-D6FC-4f65-9D91-7224C49458BB}">
                  <c15:layout/>
                </c:ext>
              </c:extLst>
            </c:dLbl>
            <c:spPr>
              <a:noFill/>
              <a:ln>
                <a:noFill/>
              </a:ln>
              <a:effectLst/>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Sheet1!$K$6:$K$7</c:f>
              <c:strCache>
                <c:ptCount val="2"/>
                <c:pt idx="0">
                  <c:v>関西</c:v>
                </c:pt>
                <c:pt idx="1">
                  <c:v>その他</c:v>
                </c:pt>
              </c:strCache>
            </c:strRef>
          </c:cat>
          <c:val>
            <c:numRef>
              <c:f>Sheet1!$L$6:$L$7</c:f>
              <c:numCache>
                <c:formatCode>General</c:formatCode>
                <c:ptCount val="2"/>
                <c:pt idx="0">
                  <c:v>974672</c:v>
                </c:pt>
                <c:pt idx="1">
                  <c:v>1399328</c:v>
                </c:pt>
              </c:numCache>
            </c:numRef>
          </c:val>
          <c:extLst xmlns:c16r2="http://schemas.microsoft.com/office/drawing/2015/06/chart">
            <c:ext xmlns:c16="http://schemas.microsoft.com/office/drawing/2014/chart" uri="{C3380CC4-5D6E-409C-BE32-E72D297353CC}">
              <c16:uniqueId val="{00000004-DBC2-4463-A930-9480344BCD8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'計算表H22～H28の推移'!$C$3</c:f>
              <c:strCache>
                <c:ptCount val="1"/>
                <c:pt idx="0">
                  <c:v>大阪府の医薬品生産額</c:v>
                </c:pt>
              </c:strCache>
            </c:strRef>
          </c:tx>
          <c:spPr>
            <a:pattFill prst="pct40">
              <a:fgClr>
                <a:srgbClr val="00B050"/>
              </a:fgClr>
              <a:bgClr>
                <a:schemeClr val="bg1"/>
              </a:bgClr>
            </a:patt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'計算表H22～H28の推移'!$B$4:$B$10</c:f>
              <c:numCache>
                <c:formatCode>General</c:formatCode>
                <c:ptCount val="7"/>
                <c:pt idx="0">
                  <c:v>2010</c:v>
                </c:pt>
                <c:pt idx="1">
                  <c:v>2011</c:v>
                </c:pt>
                <c:pt idx="2">
                  <c:v>2012</c:v>
                </c:pt>
                <c:pt idx="3">
                  <c:v>2013</c:v>
                </c:pt>
                <c:pt idx="4">
                  <c:v>2014</c:v>
                </c:pt>
                <c:pt idx="5">
                  <c:v>2015</c:v>
                </c:pt>
                <c:pt idx="6">
                  <c:v>2016</c:v>
                </c:pt>
              </c:numCache>
            </c:numRef>
          </c:cat>
          <c:val>
            <c:numRef>
              <c:f>'計算表H22～H28の推移'!$C$4:$C$10</c:f>
              <c:numCache>
                <c:formatCode>#,##0_);[Red]\(#,##0\)</c:formatCode>
                <c:ptCount val="7"/>
                <c:pt idx="0">
                  <c:v>499882538000</c:v>
                </c:pt>
                <c:pt idx="1">
                  <c:v>503834835000</c:v>
                </c:pt>
                <c:pt idx="2">
                  <c:v>537553065000</c:v>
                </c:pt>
                <c:pt idx="3">
                  <c:v>565324420000</c:v>
                </c:pt>
                <c:pt idx="4">
                  <c:v>562652115000</c:v>
                </c:pt>
                <c:pt idx="5">
                  <c:v>549601098000</c:v>
                </c:pt>
                <c:pt idx="6">
                  <c:v>622731302000</c:v>
                </c:pt>
              </c:numCache>
            </c:numRef>
          </c:val>
        </c:ser>
        <c:dLbls>
          <c:showLegendKey val="0"/>
          <c:showVal val="0"/>
          <c:showCatName val="0"/>
          <c:showSerName val="0"/>
          <c:showPercent val="0"/>
          <c:showBubbleSize val="0"/>
        </c:dLbls>
        <c:gapWidth val="150"/>
        <c:axId val="491625480"/>
        <c:axId val="491630576"/>
      </c:barChart>
      <c:lineChart>
        <c:grouping val="standard"/>
        <c:varyColors val="0"/>
        <c:ser>
          <c:idx val="1"/>
          <c:order val="1"/>
          <c:tx>
            <c:strRef>
              <c:f>'計算表H22～H28の推移'!$D$3</c:f>
              <c:strCache>
                <c:ptCount val="1"/>
                <c:pt idx="0">
                  <c:v>大阪府の医薬品生産額全国シェア</c:v>
                </c:pt>
              </c:strCache>
            </c:strRef>
          </c:tx>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'計算表H22～H28の推移'!$B$4:$B$10</c:f>
              <c:numCache>
                <c:formatCode>General</c:formatCode>
                <c:ptCount val="7"/>
                <c:pt idx="0">
                  <c:v>2010</c:v>
                </c:pt>
                <c:pt idx="1">
                  <c:v>2011</c:v>
                </c:pt>
                <c:pt idx="2">
                  <c:v>2012</c:v>
                </c:pt>
                <c:pt idx="3">
                  <c:v>2013</c:v>
                </c:pt>
                <c:pt idx="4">
                  <c:v>2014</c:v>
                </c:pt>
                <c:pt idx="5">
                  <c:v>2015</c:v>
                </c:pt>
                <c:pt idx="6">
                  <c:v>2016</c:v>
                </c:pt>
              </c:numCache>
            </c:numRef>
          </c:cat>
          <c:val>
            <c:numRef>
              <c:f>'計算表H22～H28の推移'!$D$4:$D$10</c:f>
              <c:numCache>
                <c:formatCode>0.0%</c:formatCode>
                <c:ptCount val="7"/>
                <c:pt idx="0">
                  <c:v>6.6876262410724183E-2</c:v>
                </c:pt>
                <c:pt idx="1">
                  <c:v>6.5186786023737925E-2</c:v>
                </c:pt>
                <c:pt idx="2">
                  <c:v>6.920566722864635E-2</c:v>
                </c:pt>
                <c:pt idx="3">
                  <c:v>7.3801741364373341E-2</c:v>
                </c:pt>
                <c:pt idx="4">
                  <c:v>7.5351769070478039E-2</c:v>
                </c:pt>
                <c:pt idx="5">
                  <c:v>7.1243882827526209E-2</c:v>
                </c:pt>
                <c:pt idx="6">
                  <c:v>8.1572411493849389E-2</c:v>
                </c:pt>
              </c:numCache>
            </c:numRef>
          </c:val>
          <c:smooth val="0"/>
        </c:ser>
        <c:dLbls>
          <c:showLegendKey val="0"/>
          <c:showVal val="0"/>
          <c:showCatName val="0"/>
          <c:showSerName val="0"/>
          <c:showPercent val="0"/>
          <c:showBubbleSize val="0"/>
        </c:dLbls>
        <c:marker val="1"/>
        <c:smooth val="0"/>
        <c:axId val="491623912"/>
        <c:axId val="491624304"/>
      </c:lineChart>
      <c:catAx>
        <c:axId val="491625480"/>
        <c:scaling>
          <c:orientation val="minMax"/>
        </c:scaling>
        <c:delete val="0"/>
        <c:axPos val="b"/>
        <c:numFmt formatCode="General" sourceLinked="1"/>
        <c:majorTickMark val="out"/>
        <c:minorTickMark val="none"/>
        <c:tickLblPos val="nextTo"/>
        <c:txPr>
          <a:bodyPr/>
          <a:lstStyle/>
          <a:p>
            <a:pPr>
              <a:defRPr sz="700"/>
            </a:pPr>
            <a:endParaRPr lang="ja-JP"/>
          </a:p>
        </c:txPr>
        <c:crossAx val="491630576"/>
        <c:crosses val="autoZero"/>
        <c:auto val="1"/>
        <c:lblAlgn val="ctr"/>
        <c:lblOffset val="100"/>
        <c:noMultiLvlLbl val="0"/>
      </c:catAx>
      <c:valAx>
        <c:axId val="491630576"/>
        <c:scaling>
          <c:orientation val="minMax"/>
          <c:max val="650000000000"/>
          <c:min val="350000000000"/>
        </c:scaling>
        <c:delete val="0"/>
        <c:axPos val="l"/>
        <c:numFmt formatCode="#,##0_);[Red]\(#,##0\)" sourceLinked="1"/>
        <c:majorTickMark val="out"/>
        <c:minorTickMark val="none"/>
        <c:tickLblPos val="nextTo"/>
        <c:txPr>
          <a:bodyPr/>
          <a:lstStyle/>
          <a:p>
            <a:pPr>
              <a:defRPr sz="700"/>
            </a:pPr>
            <a:endParaRPr lang="ja-JP"/>
          </a:p>
        </c:txPr>
        <c:crossAx val="491625480"/>
        <c:crosses val="autoZero"/>
        <c:crossBetween val="between"/>
        <c:dispUnits>
          <c:builtInUnit val="hundredMillions"/>
        </c:dispUnits>
      </c:valAx>
      <c:catAx>
        <c:axId val="491623912"/>
        <c:scaling>
          <c:orientation val="minMax"/>
        </c:scaling>
        <c:delete val="1"/>
        <c:axPos val="b"/>
        <c:numFmt formatCode="General" sourceLinked="1"/>
        <c:majorTickMark val="out"/>
        <c:minorTickMark val="none"/>
        <c:tickLblPos val="nextTo"/>
        <c:crossAx val="491624304"/>
        <c:crosses val="autoZero"/>
        <c:auto val="1"/>
        <c:lblAlgn val="ctr"/>
        <c:lblOffset val="100"/>
        <c:noMultiLvlLbl val="0"/>
      </c:catAx>
      <c:valAx>
        <c:axId val="491624304"/>
        <c:scaling>
          <c:orientation val="minMax"/>
          <c:max val="0.15000000000000002"/>
          <c:min val="0"/>
        </c:scaling>
        <c:delete val="0"/>
        <c:axPos val="r"/>
        <c:numFmt formatCode="0.0%" sourceLinked="1"/>
        <c:majorTickMark val="out"/>
        <c:minorTickMark val="none"/>
        <c:tickLblPos val="nextTo"/>
        <c:txPr>
          <a:bodyPr/>
          <a:lstStyle/>
          <a:p>
            <a:pPr>
              <a:defRPr sz="700"/>
            </a:pPr>
            <a:endParaRPr lang="ja-JP"/>
          </a:p>
        </c:txPr>
        <c:crossAx val="491623912"/>
        <c:crosses val="max"/>
        <c:crossBetween val="between"/>
        <c:majorUnit val="3.0000000000000006E-2"/>
      </c:valAx>
    </c:plotArea>
    <c:legend>
      <c:legendPos val="b"/>
      <c:layout/>
      <c:overlay val="0"/>
      <c:txPr>
        <a:bodyPr/>
        <a:lstStyle/>
        <a:p>
          <a:pPr>
            <a:defRPr sz="800"/>
          </a:pPr>
          <a:endParaRPr lang="ja-JP"/>
        </a:p>
      </c:txPr>
    </c:legend>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'計算表H22～H28の推移'!$C$13</c:f>
              <c:strCache>
                <c:ptCount val="1"/>
                <c:pt idx="0">
                  <c:v>大阪府の医療機器生産額</c:v>
                </c:pt>
              </c:strCache>
            </c:strRef>
          </c:tx>
          <c:spPr>
            <a:pattFill prst="pct40">
              <a:fgClr>
                <a:schemeClr val="accent6">
                  <a:lumMod val="75000"/>
                </a:schemeClr>
              </a:fgClr>
              <a:bgClr>
                <a:schemeClr val="bg1"/>
              </a:bgClr>
            </a:patt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'計算表H22～H28の推移'!$B$14:$B$20</c:f>
              <c:numCache>
                <c:formatCode>General</c:formatCode>
                <c:ptCount val="7"/>
                <c:pt idx="0">
                  <c:v>2010</c:v>
                </c:pt>
                <c:pt idx="1">
                  <c:v>2011</c:v>
                </c:pt>
                <c:pt idx="2">
                  <c:v>2012</c:v>
                </c:pt>
                <c:pt idx="3">
                  <c:v>2013</c:v>
                </c:pt>
                <c:pt idx="4">
                  <c:v>2014</c:v>
                </c:pt>
                <c:pt idx="5">
                  <c:v>2015</c:v>
                </c:pt>
                <c:pt idx="6">
                  <c:v>2016</c:v>
                </c:pt>
              </c:numCache>
            </c:numRef>
          </c:cat>
          <c:val>
            <c:numRef>
              <c:f>'計算表H22～H28の推移'!$C$14:$C$20</c:f>
              <c:numCache>
                <c:formatCode>#,##0_);[Red]\(#,##0\)</c:formatCode>
                <c:ptCount val="7"/>
                <c:pt idx="0">
                  <c:v>20915689000</c:v>
                </c:pt>
                <c:pt idx="1">
                  <c:v>21942303000</c:v>
                </c:pt>
                <c:pt idx="2">
                  <c:v>22826707000</c:v>
                </c:pt>
                <c:pt idx="3">
                  <c:v>28791494000</c:v>
                </c:pt>
                <c:pt idx="4">
                  <c:v>42968384000</c:v>
                </c:pt>
                <c:pt idx="5">
                  <c:v>63883039000</c:v>
                </c:pt>
                <c:pt idx="6">
                  <c:v>52642153000</c:v>
                </c:pt>
              </c:numCache>
            </c:numRef>
          </c:val>
        </c:ser>
        <c:dLbls>
          <c:showLegendKey val="0"/>
          <c:showVal val="0"/>
          <c:showCatName val="0"/>
          <c:showSerName val="0"/>
          <c:showPercent val="0"/>
          <c:showBubbleSize val="0"/>
        </c:dLbls>
        <c:gapWidth val="150"/>
        <c:axId val="491625088"/>
        <c:axId val="491624696"/>
      </c:barChart>
      <c:lineChart>
        <c:grouping val="standard"/>
        <c:varyColors val="0"/>
        <c:ser>
          <c:idx val="1"/>
          <c:order val="1"/>
          <c:tx>
            <c:strRef>
              <c:f>'計算表H22～H28の推移'!$D$13</c:f>
              <c:strCache>
                <c:ptCount val="1"/>
                <c:pt idx="0">
                  <c:v>大阪府の医療機器生産額全国シェア</c:v>
                </c:pt>
              </c:strCache>
            </c:strRef>
          </c:tx>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'計算表H22～H28の推移'!$B$14:$B$20</c:f>
              <c:numCache>
                <c:formatCode>General</c:formatCode>
                <c:ptCount val="7"/>
                <c:pt idx="0">
                  <c:v>2010</c:v>
                </c:pt>
                <c:pt idx="1">
                  <c:v>2011</c:v>
                </c:pt>
                <c:pt idx="2">
                  <c:v>2012</c:v>
                </c:pt>
                <c:pt idx="3">
                  <c:v>2013</c:v>
                </c:pt>
                <c:pt idx="4">
                  <c:v>2014</c:v>
                </c:pt>
                <c:pt idx="5">
                  <c:v>2015</c:v>
                </c:pt>
                <c:pt idx="6">
                  <c:v>2016</c:v>
                </c:pt>
              </c:numCache>
            </c:numRef>
          </c:cat>
          <c:val>
            <c:numRef>
              <c:f>'計算表H22～H28の推移'!$D$14:$D$20</c:f>
              <c:numCache>
                <c:formatCode>0.0%</c:formatCode>
                <c:ptCount val="7"/>
                <c:pt idx="0">
                  <c:v>1.1286779515691616E-2</c:v>
                </c:pt>
                <c:pt idx="1">
                  <c:v>1.1202975901453143E-2</c:v>
                </c:pt>
                <c:pt idx="2">
                  <c:v>1.1056427791776381E-2</c:v>
                </c:pt>
                <c:pt idx="3">
                  <c:v>1.3960056498493597E-2</c:v>
                </c:pt>
                <c:pt idx="4">
                  <c:v>1.9906623804597318E-2</c:v>
                </c:pt>
                <c:pt idx="5">
                  <c:v>2.9747155170015974E-2</c:v>
                </c:pt>
                <c:pt idx="6">
                  <c:v>2.504690886239325E-2</c:v>
                </c:pt>
              </c:numCache>
            </c:numRef>
          </c:val>
          <c:smooth val="0"/>
        </c:ser>
        <c:dLbls>
          <c:showLegendKey val="0"/>
          <c:showVal val="0"/>
          <c:showCatName val="0"/>
          <c:showSerName val="0"/>
          <c:showPercent val="0"/>
          <c:showBubbleSize val="0"/>
        </c:dLbls>
        <c:marker val="1"/>
        <c:smooth val="0"/>
        <c:axId val="491627440"/>
        <c:axId val="491626264"/>
      </c:lineChart>
      <c:catAx>
        <c:axId val="491625088"/>
        <c:scaling>
          <c:orientation val="minMax"/>
        </c:scaling>
        <c:delete val="0"/>
        <c:axPos val="b"/>
        <c:numFmt formatCode="General" sourceLinked="1"/>
        <c:majorTickMark val="out"/>
        <c:minorTickMark val="none"/>
        <c:tickLblPos val="nextTo"/>
        <c:crossAx val="491624696"/>
        <c:crosses val="autoZero"/>
        <c:auto val="1"/>
        <c:lblAlgn val="ctr"/>
        <c:lblOffset val="100"/>
        <c:noMultiLvlLbl val="0"/>
      </c:catAx>
      <c:valAx>
        <c:axId val="491624696"/>
        <c:scaling>
          <c:orientation val="minMax"/>
        </c:scaling>
        <c:delete val="0"/>
        <c:axPos val="l"/>
        <c:numFmt formatCode="#,##0_);[Red]\(#,##0\)" sourceLinked="1"/>
        <c:majorTickMark val="out"/>
        <c:minorTickMark val="none"/>
        <c:tickLblPos val="nextTo"/>
        <c:crossAx val="491625088"/>
        <c:crosses val="autoZero"/>
        <c:crossBetween val="between"/>
        <c:dispUnits>
          <c:builtInUnit val="hundredMillions"/>
        </c:dispUnits>
      </c:valAx>
      <c:catAx>
        <c:axId val="491627440"/>
        <c:scaling>
          <c:orientation val="minMax"/>
        </c:scaling>
        <c:delete val="1"/>
        <c:axPos val="b"/>
        <c:numFmt formatCode="General" sourceLinked="1"/>
        <c:majorTickMark val="out"/>
        <c:minorTickMark val="none"/>
        <c:tickLblPos val="nextTo"/>
        <c:crossAx val="491626264"/>
        <c:crosses val="autoZero"/>
        <c:auto val="1"/>
        <c:lblAlgn val="ctr"/>
        <c:lblOffset val="100"/>
        <c:noMultiLvlLbl val="0"/>
      </c:catAx>
      <c:valAx>
        <c:axId val="491626264"/>
        <c:scaling>
          <c:orientation val="minMax"/>
          <c:max val="0.15000000000000002"/>
        </c:scaling>
        <c:delete val="0"/>
        <c:axPos val="r"/>
        <c:numFmt formatCode="0.0%" sourceLinked="1"/>
        <c:majorTickMark val="out"/>
        <c:minorTickMark val="none"/>
        <c:tickLblPos val="nextTo"/>
        <c:crossAx val="491627440"/>
        <c:crosses val="max"/>
        <c:crossBetween val="between"/>
        <c:majorUnit val="3.0000000000000006E-2"/>
      </c:valAx>
    </c:plotArea>
    <c:legend>
      <c:legendPos val="b"/>
      <c:layout/>
      <c:overlay val="0"/>
      <c:txPr>
        <a:bodyPr/>
        <a:lstStyle/>
        <a:p>
          <a:pPr>
            <a:defRPr sz="800"/>
          </a:pPr>
          <a:endParaRPr lang="ja-JP"/>
        </a:p>
      </c:txPr>
    </c:legend>
    <c:plotVisOnly val="1"/>
    <c:dispBlanksAs val="gap"/>
    <c:showDLblsOverMax val="0"/>
  </c:chart>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51128927386933E-2"/>
          <c:y val="6.2418675469527223E-2"/>
          <c:w val="0.93538343189554518"/>
          <c:h val="0.66566987858874549"/>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extLst xmlns:c16r2="http://schemas.microsoft.com/office/drawing/2015/06/chart">
              <c:ext xmlns:c16="http://schemas.microsoft.com/office/drawing/2014/chart" uri="{C3380CC4-5D6E-409C-BE32-E72D297353CC}">
                <c16:uniqueId val="{00000001-EEDC-4FD9-9DB7-4FAE11A30B3E}"/>
              </c:ext>
            </c:extLst>
          </c:dPt>
          <c:dPt>
            <c:idx val="4"/>
            <c:invertIfNegative val="0"/>
            <c:bubble3D val="0"/>
            <c:extLst xmlns:c16r2="http://schemas.microsoft.com/office/drawing/2015/06/chart">
              <c:ext xmlns:c16="http://schemas.microsoft.com/office/drawing/2014/chart" uri="{C3380CC4-5D6E-409C-BE32-E72D297353CC}">
                <c16:uniqueId val="{00000002-EEDC-4FD9-9DB7-4FAE11A30B3E}"/>
              </c:ext>
            </c:extLst>
          </c:dPt>
          <c:dPt>
            <c:idx val="5"/>
            <c:invertIfNegative val="0"/>
            <c:bubble3D val="0"/>
            <c:spPr>
              <a:solidFill>
                <a:srgbClr val="00B050"/>
              </a:solidFill>
              <a:ln>
                <a:solidFill>
                  <a:schemeClr val="tx1"/>
                </a:solidFill>
              </a:ln>
            </c:spPr>
            <c:extLst xmlns:c16r2="http://schemas.microsoft.com/office/drawing/2015/06/chart">
              <c:ext xmlns:c16="http://schemas.microsoft.com/office/drawing/2014/chart" uri="{C3380CC4-5D6E-409C-BE32-E72D297353CC}">
                <c16:uniqueId val="{00000004-EEDC-4FD9-9DB7-4FAE11A30B3E}"/>
              </c:ext>
            </c:extLst>
          </c:dPt>
          <c:dPt>
            <c:idx val="7"/>
            <c:invertIfNegative val="0"/>
            <c:bubble3D val="0"/>
            <c:spPr>
              <a:solidFill>
                <a:srgbClr val="FFFF00"/>
              </a:solidFill>
              <a:ln w="63472">
                <a:solidFill>
                  <a:schemeClr val="tx1"/>
                </a:solidFill>
              </a:ln>
            </c:spPr>
            <c:extLst xmlns:c16r2="http://schemas.microsoft.com/office/drawing/2015/06/chart">
              <c:ext xmlns:c16="http://schemas.microsoft.com/office/drawing/2014/chart" uri="{C3380CC4-5D6E-409C-BE32-E72D297353CC}">
                <c16:uniqueId val="{00000006-EEDC-4FD9-9DB7-4FAE11A30B3E}"/>
              </c:ext>
            </c:extLst>
          </c:dPt>
          <c:cat>
            <c:strRef>
              <c:f>Sheet1!$A$2:$A$10</c:f>
              <c:strCache>
                <c:ptCount val="9"/>
                <c:pt idx="0">
                  <c:v>フランス</c:v>
                </c:pt>
                <c:pt idx="1">
                  <c:v>ドイツ</c:v>
                </c:pt>
                <c:pt idx="2">
                  <c:v>日本</c:v>
                </c:pt>
                <c:pt idx="3">
                  <c:v>アメリカ</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33.299999999999997</c:v>
                </c:pt>
                <c:pt idx="1">
                  <c:v>29.83</c:v>
                </c:pt>
                <c:pt idx="2">
                  <c:v>29.74</c:v>
                </c:pt>
                <c:pt idx="3">
                  <c:v>27.98</c:v>
                </c:pt>
                <c:pt idx="4">
                  <c:v>25</c:v>
                </c:pt>
                <c:pt idx="5">
                  <c:v>24.49</c:v>
                </c:pt>
                <c:pt idx="6">
                  <c:v>24.2</c:v>
                </c:pt>
                <c:pt idx="7">
                  <c:v>21.65</c:v>
                </c:pt>
                <c:pt idx="8">
                  <c:v>17</c:v>
                </c:pt>
              </c:numCache>
            </c:numRef>
          </c:val>
          <c:extLst xmlns:c16r2="http://schemas.microsoft.com/office/drawing/2015/06/chart">
            <c:ext xmlns:c16="http://schemas.microsoft.com/office/drawing/2014/chart" uri="{C3380CC4-5D6E-409C-BE32-E72D297353CC}">
              <c16:uniqueId val="{00000007-EEDC-4FD9-9DB7-4FAE11A30B3E}"/>
            </c:ext>
          </c:extLst>
        </c:ser>
        <c:dLbls>
          <c:showLegendKey val="0"/>
          <c:showVal val="0"/>
          <c:showCatName val="0"/>
          <c:showSerName val="0"/>
          <c:showPercent val="0"/>
          <c:showBubbleSize val="0"/>
        </c:dLbls>
        <c:gapWidth val="150"/>
        <c:axId val="491627048"/>
        <c:axId val="484798192"/>
      </c:barChart>
      <c:catAx>
        <c:axId val="491627048"/>
        <c:scaling>
          <c:orientation val="minMax"/>
        </c:scaling>
        <c:delete val="1"/>
        <c:axPos val="b"/>
        <c:numFmt formatCode="General" sourceLinked="0"/>
        <c:majorTickMark val="out"/>
        <c:minorTickMark val="none"/>
        <c:tickLblPos val="nextTo"/>
        <c:crossAx val="484798192"/>
        <c:crosses val="autoZero"/>
        <c:auto val="1"/>
        <c:lblAlgn val="ctr"/>
        <c:lblOffset val="100"/>
        <c:noMultiLvlLbl val="0"/>
      </c:catAx>
      <c:valAx>
        <c:axId val="484798192"/>
        <c:scaling>
          <c:orientation val="minMax"/>
          <c:max val="35"/>
        </c:scaling>
        <c:delete val="0"/>
        <c:axPos val="l"/>
        <c:majorGridlines/>
        <c:numFmt formatCode="General" sourceLinked="1"/>
        <c:majorTickMark val="out"/>
        <c:minorTickMark val="none"/>
        <c:tickLblPos val="nextTo"/>
        <c:txPr>
          <a:bodyPr/>
          <a:lstStyle/>
          <a:p>
            <a:pPr>
              <a:defRPr sz="1500"/>
            </a:pPr>
            <a:endParaRPr lang="ja-JP"/>
          </a:p>
        </c:txPr>
        <c:crossAx val="491627048"/>
        <c:crosses val="autoZero"/>
        <c:crossBetween val="between"/>
      </c:valAx>
    </c:plotArea>
    <c:plotVisOnly val="1"/>
    <c:dispBlanksAs val="gap"/>
    <c:showDLblsOverMax val="0"/>
  </c:chart>
  <c:txPr>
    <a:bodyPr/>
    <a:lstStyle/>
    <a:p>
      <a:pPr>
        <a:defRPr sz="1800"/>
      </a:pPr>
      <a:endParaRPr lang="ja-JP"/>
    </a:p>
  </c:txPr>
  <c:userShapes r:id="rId1"/>
</c:chartSpace>
</file>

<file path=ppt/drawings/drawing1.xml><?xml version="1.0" encoding="utf-8"?>
<c:userShapes xmlns:c="http://schemas.openxmlformats.org/drawingml/2006/chart">
  <cdr:relSizeAnchor xmlns:cdr="http://schemas.openxmlformats.org/drawingml/2006/chartDrawing">
    <cdr:from>
      <cdr:x>0.37738</cdr:x>
      <cdr:y>0.44486</cdr:y>
    </cdr:from>
    <cdr:to>
      <cdr:x>0.71066</cdr:x>
      <cdr:y>0.68792</cdr:y>
    </cdr:to>
    <cdr:sp macro="" textlink="">
      <cdr:nvSpPr>
        <cdr:cNvPr id="2" name="テキスト ボックス 1"/>
        <cdr:cNvSpPr txBox="1"/>
      </cdr:nvSpPr>
      <cdr:spPr>
        <a:xfrm xmlns:a="http://schemas.openxmlformats.org/drawingml/2006/main">
          <a:off x="1021736" y="924332"/>
          <a:ext cx="902353" cy="505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b="1" dirty="0">
              <a:latin typeface="Meiryo UI" panose="020B0604030504040204" pitchFamily="50" charset="-128"/>
              <a:ea typeface="Meiryo UI" panose="020B0604030504040204" pitchFamily="50" charset="-128"/>
              <a:cs typeface="Meiryo UI" panose="020B0604030504040204" pitchFamily="50" charset="-128"/>
            </a:rPr>
            <a:t>全国生産量</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en-US" altLang="ja-JP" sz="800" b="1" dirty="0">
              <a:latin typeface="Meiryo UI" panose="020B0604030504040204" pitchFamily="50" charset="-128"/>
              <a:ea typeface="Meiryo UI" panose="020B0604030504040204" pitchFamily="50" charset="-128"/>
              <a:cs typeface="Meiryo UI" panose="020B0604030504040204" pitchFamily="50" charset="-128"/>
            </a:rPr>
            <a:t>237</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kW</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0.27619</cdr:x>
      <cdr:y>0.09363</cdr:y>
    </cdr:from>
    <cdr:to>
      <cdr:x>0.3669</cdr:x>
      <cdr:y>0.17926</cdr:y>
    </cdr:to>
    <cdr:sp macro="" textlink="">
      <cdr:nvSpPr>
        <cdr:cNvPr id="2" name="object 155"/>
        <cdr:cNvSpPr txBox="1"/>
      </cdr:nvSpPr>
      <cdr:spPr>
        <a:xfrm xmlns:a="http://schemas.openxmlformats.org/drawingml/2006/main">
          <a:off x="1854204" y="280883"/>
          <a:ext cx="608978" cy="256887"/>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12700">
            <a:lnSpc>
              <a:spcPct val="100000"/>
            </a:lnSpc>
          </a:pPr>
          <a:r>
            <a:rPr sz="1500" b="1" spc="75" dirty="0" smtClean="0">
              <a:solidFill>
                <a:srgbClr val="FF0000"/>
              </a:solidFill>
              <a:latin typeface="Yu Gothic"/>
              <a:cs typeface="Yu Gothic"/>
            </a:rPr>
            <a:t>29.</a:t>
          </a:r>
          <a:r>
            <a:rPr lang="en-US" sz="1500" b="1" spc="75" dirty="0" smtClean="0">
              <a:solidFill>
                <a:srgbClr val="FF0000"/>
              </a:solidFill>
              <a:latin typeface="Yu Gothic"/>
              <a:cs typeface="Yu Gothic"/>
            </a:rPr>
            <a:t>74</a:t>
          </a:r>
          <a:endParaRPr sz="1500" dirty="0">
            <a:solidFill>
              <a:srgbClr val="FF0000"/>
            </a:solidFill>
            <a:latin typeface="Yu Gothic"/>
            <a:cs typeface="Yu Gothic"/>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FB536B7E-0C7A-4BE3-919A-6EED0595B36F}" type="datetimeFigureOut">
              <a:rPr kumimoji="1" lang="ja-JP" altLang="en-US" smtClean="0"/>
              <a:t>2018/12/19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0</a:t>
            </a:fld>
            <a:endParaRPr kumimoji="1" lang="ja-JP" altLang="en-US"/>
          </a:p>
        </p:txBody>
      </p:sp>
    </p:spTree>
    <p:extLst>
      <p:ext uri="{BB962C8B-B14F-4D97-AF65-F5344CB8AC3E}">
        <p14:creationId xmlns:p14="http://schemas.microsoft.com/office/powerpoint/2010/main" val="78174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36</a:t>
            </a:fld>
            <a:endParaRPr kumimoji="1" lang="ja-JP" altLang="en-US"/>
          </a:p>
        </p:txBody>
      </p:sp>
    </p:spTree>
    <p:extLst>
      <p:ext uri="{BB962C8B-B14F-4D97-AF65-F5344CB8AC3E}">
        <p14:creationId xmlns:p14="http://schemas.microsoft.com/office/powerpoint/2010/main" val="42459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5</a:t>
            </a:fld>
            <a:endParaRPr kumimoji="1" lang="ja-JP" altLang="en-US"/>
          </a:p>
        </p:txBody>
      </p:sp>
    </p:spTree>
    <p:extLst>
      <p:ext uri="{BB962C8B-B14F-4D97-AF65-F5344CB8AC3E}">
        <p14:creationId xmlns:p14="http://schemas.microsoft.com/office/powerpoint/2010/main" val="40724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21</a:t>
            </a:fld>
            <a:endParaRPr kumimoji="1" lang="ja-JP" altLang="en-US"/>
          </a:p>
        </p:txBody>
      </p:sp>
    </p:spTree>
    <p:extLst>
      <p:ext uri="{BB962C8B-B14F-4D97-AF65-F5344CB8AC3E}">
        <p14:creationId xmlns:p14="http://schemas.microsoft.com/office/powerpoint/2010/main" val="147391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53000" cy="37147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8695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24</a:t>
            </a:fld>
            <a:endParaRPr kumimoji="1" lang="ja-JP" altLang="en-US"/>
          </a:p>
        </p:txBody>
      </p:sp>
    </p:spTree>
    <p:extLst>
      <p:ext uri="{BB962C8B-B14F-4D97-AF65-F5344CB8AC3E}">
        <p14:creationId xmlns:p14="http://schemas.microsoft.com/office/powerpoint/2010/main" val="22141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25</a:t>
            </a:fld>
            <a:endParaRPr kumimoji="1" lang="ja-JP" altLang="en-US"/>
          </a:p>
        </p:txBody>
      </p:sp>
    </p:spTree>
    <p:extLst>
      <p:ext uri="{BB962C8B-B14F-4D97-AF65-F5344CB8AC3E}">
        <p14:creationId xmlns:p14="http://schemas.microsoft.com/office/powerpoint/2010/main" val="258949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26</a:t>
            </a:fld>
            <a:endParaRPr kumimoji="1" lang="ja-JP" altLang="en-US"/>
          </a:p>
        </p:txBody>
      </p:sp>
    </p:spTree>
    <p:extLst>
      <p:ext uri="{BB962C8B-B14F-4D97-AF65-F5344CB8AC3E}">
        <p14:creationId xmlns:p14="http://schemas.microsoft.com/office/powerpoint/2010/main" val="422758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28</a:t>
            </a:fld>
            <a:endParaRPr kumimoji="1" lang="ja-JP" altLang="en-US"/>
          </a:p>
        </p:txBody>
      </p:sp>
    </p:spTree>
    <p:extLst>
      <p:ext uri="{BB962C8B-B14F-4D97-AF65-F5344CB8AC3E}">
        <p14:creationId xmlns:p14="http://schemas.microsoft.com/office/powerpoint/2010/main" val="92764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29</a:t>
            </a:fld>
            <a:endParaRPr kumimoji="1" lang="ja-JP" altLang="en-US"/>
          </a:p>
        </p:txBody>
      </p:sp>
    </p:spTree>
    <p:extLst>
      <p:ext uri="{BB962C8B-B14F-4D97-AF65-F5344CB8AC3E}">
        <p14:creationId xmlns:p14="http://schemas.microsoft.com/office/powerpoint/2010/main" val="195779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29C5EA-EF74-4CBA-A2DE-D91574149B21}" type="datetime1">
              <a:rPr kumimoji="1" lang="ja-JP" altLang="en-US" smtClean="0"/>
              <a:t>2018/12/19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FBD51A-99CC-432F-8691-4CE86511B093}" type="datetime1">
              <a:rPr kumimoji="1" lang="ja-JP" altLang="en-US" smtClean="0"/>
              <a:t>2018/12/19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0D1D96-0ABE-4980-887E-9F5D8A375425}" type="datetime1">
              <a:rPr kumimoji="1" lang="ja-JP" altLang="en-US" smtClean="0"/>
              <a:t>2018/12/19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15F85-D769-4064-8522-74042538B2D4}" type="datetime1">
              <a:rPr kumimoji="1" lang="ja-JP" altLang="en-US" smtClean="0"/>
              <a:t>2018/12/19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C943EE-94E1-4FC8-81AF-F321A660CE0D}" type="datetime1">
              <a:rPr kumimoji="1" lang="ja-JP" altLang="en-US" smtClean="0"/>
              <a:t>2018/12/19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7DB569-E383-4F34-B5AB-845761188C64}" type="datetime1">
              <a:rPr kumimoji="1" lang="ja-JP" altLang="en-US" smtClean="0"/>
              <a:t>2018/12/19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87B170-E3F1-406D-8816-82DB0F9B510D}" type="datetime1">
              <a:rPr kumimoji="1" lang="ja-JP" altLang="en-US" smtClean="0"/>
              <a:t>2018/12/19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D0F3DA-49A4-4B7D-A1BA-A02CFCC1883A}" type="datetime1">
              <a:rPr kumimoji="1" lang="ja-JP" altLang="en-US" smtClean="0"/>
              <a:t>2018/12/19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E4D541-AD42-4083-AF3A-FC61B08E864B}" type="datetime1">
              <a:rPr kumimoji="1" lang="ja-JP" altLang="en-US" smtClean="0"/>
              <a:t>2018/12/19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64B173-EEBF-4088-8672-F08F06FEB290}" type="datetime1">
              <a:rPr kumimoji="1" lang="ja-JP" altLang="en-US" smtClean="0"/>
              <a:t>2018/12/19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641996F-39C2-46DD-B340-F18C2143DB36}" type="datetime1">
              <a:rPr kumimoji="1" lang="ja-JP" altLang="en-US" smtClean="0"/>
              <a:t>2018/12/19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E23E6-D216-4FBA-82D8-8E27B54F844B}" type="datetime1">
              <a:rPr kumimoji="1" lang="ja-JP" altLang="en-US" smtClean="0"/>
              <a:t>2018/12/19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3.jpe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764704"/>
            <a:ext cx="4959902" cy="6088211"/>
          </a:xfrm>
        </p:spPr>
        <p:txBody>
          <a:bodyPr lIns="36000" tIns="36000" rIns="36000" bIns="36000">
            <a:noAutofit/>
          </a:bodyPr>
          <a:lstStyle/>
          <a:p>
            <a:pPr>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大阪府・大阪市共通資料</a:t>
            </a:r>
            <a:r>
              <a:rPr lang="en-US" altLang="ja-JP" sz="1800" dirty="0" smtClean="0">
                <a:latin typeface="Meiryo UI" panose="020B0604030504040204" pitchFamily="50" charset="-128"/>
                <a:ea typeface="Meiryo UI" panose="020B0604030504040204" pitchFamily="50" charset="-128"/>
              </a:rPr>
              <a:t>】</a:t>
            </a:r>
            <a:br>
              <a:rPr lang="en-US" altLang="ja-JP" sz="1800" dirty="0" smtClean="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Ⅲ</a:t>
            </a:r>
            <a:r>
              <a:rPr kumimoji="1" lang="ja-JP" altLang="en-US" sz="1800" dirty="0" smtClean="0">
                <a:latin typeface="Meiryo UI" panose="020B0604030504040204" pitchFamily="50" charset="-128"/>
                <a:ea typeface="Meiryo UI" panose="020B0604030504040204" pitchFamily="50" charset="-128"/>
              </a:rPr>
              <a:t>　大阪府市の連携</a:t>
            </a:r>
            <a:r>
              <a:rPr kumimoji="1" lang="en-US" altLang="ja-JP" sz="2400" dirty="0" smtClean="0">
                <a:latin typeface="Meiryo UI" panose="020B0604030504040204" pitchFamily="50" charset="-128"/>
                <a:ea typeface="Meiryo UI" panose="020B0604030504040204" pitchFamily="50" charset="-128"/>
              </a:rPr>
              <a:t/>
            </a:r>
            <a:br>
              <a:rPr kumimoji="1" lang="en-US" altLang="ja-JP" sz="2400" dirty="0" smtClean="0">
                <a:latin typeface="Meiryo UI" panose="020B0604030504040204" pitchFamily="50" charset="-128"/>
                <a:ea typeface="Meiryo UI" panose="020B0604030504040204" pitchFamily="50" charset="-128"/>
              </a:rPr>
            </a:br>
            <a:r>
              <a:rPr lang="en-US" altLang="ja-JP" sz="1600" b="0" dirty="0" smtClean="0">
                <a:latin typeface="Meiryo UI" panose="020B0604030504040204" pitchFamily="50" charset="-128"/>
                <a:ea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（１）大阪府市統合本部・副首都推進本部</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（２）有識者を交えた府市合同の戦略会議</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（３）万博開催に向けた取組み</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（４）ＩＲ実現に向けた検討</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（５）Ｇ</a:t>
            </a:r>
            <a:r>
              <a:rPr lang="en-US" altLang="ja-JP" sz="1400" b="0" dirty="0" smtClean="0">
                <a:latin typeface="Meiryo UI" panose="020B0604030504040204" pitchFamily="50" charset="-128"/>
                <a:ea typeface="Meiryo UI" panose="020B0604030504040204" pitchFamily="50" charset="-128"/>
              </a:rPr>
              <a:t>20</a:t>
            </a:r>
            <a:r>
              <a:rPr lang="ja-JP" altLang="en-US" sz="1400" b="0" dirty="0" smtClean="0">
                <a:latin typeface="Meiryo UI" panose="020B0604030504040204" pitchFamily="50" charset="-128"/>
                <a:ea typeface="Meiryo UI" panose="020B0604030504040204" pitchFamily="50" charset="-128"/>
              </a:rPr>
              <a:t>大阪サミット開催に向けた取組み</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（６）特区制度の活用</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（７）組織・事業の一元化</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①大阪府中小企業信用保証協会／大阪市信用保証協会</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②大阪府立公衆衛生研究所／大阪市立環境科学研究所</a:t>
            </a:r>
            <a:br>
              <a:rPr lang="ja-JP" altLang="en-US"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③大阪府立産業技術研究所／大阪市立工業研究所</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④府立消防学校／市立消防学校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⑤府営住宅／市営住宅</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⑥府立特別支援学校／市立特別支援学校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⑦大阪急性期・総合医療センター／市立住吉市民病院</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⑧大阪府立大学／大阪市立大学</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⑨大阪産業振興機構／大阪市都市型産業振興センター</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⑩府営港湾／市営港湾</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⑪府立高校／市立高校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⑫大阪</a:t>
            </a:r>
            <a:r>
              <a:rPr lang="ja-JP" altLang="en-US" sz="1400" b="0" dirty="0">
                <a:latin typeface="Meiryo UI" panose="020B0604030504040204" pitchFamily="50" charset="-128"/>
                <a:ea typeface="Meiryo UI" panose="020B0604030504040204" pitchFamily="50" charset="-128"/>
              </a:rPr>
              <a:t>観光局の設置</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（８）その他事業連携等</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①</a:t>
            </a:r>
            <a:r>
              <a:rPr lang="ja-JP" altLang="en-US" sz="1400" b="0" dirty="0" smtClean="0">
                <a:latin typeface="Meiryo UI" panose="020B0604030504040204" pitchFamily="50" charset="-128"/>
                <a:ea typeface="Meiryo UI" panose="020B0604030504040204" pitchFamily="50" charset="-128"/>
              </a:rPr>
              <a:t>都市魅力に関するイベント</a:t>
            </a:r>
            <a:r>
              <a:rPr lang="ja-JP" altLang="en-US" sz="1400" b="0" dirty="0">
                <a:latin typeface="Meiryo UI" panose="020B0604030504040204" pitchFamily="50" charset="-128"/>
                <a:ea typeface="Meiryo UI" panose="020B0604030504040204" pitchFamily="50" charset="-128"/>
              </a:rPr>
              <a:t>の開催</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②大阪府</a:t>
            </a:r>
            <a:r>
              <a:rPr lang="ja-JP" altLang="en-US" sz="1400" b="0" dirty="0">
                <a:latin typeface="Meiryo UI" panose="020B0604030504040204" pitchFamily="50" charset="-128"/>
                <a:ea typeface="Meiryo UI" panose="020B0604030504040204" pitchFamily="50" charset="-128"/>
              </a:rPr>
              <a:t>市文化振興会議・アーツカウンシル部会の設置</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③大阪</a:t>
            </a:r>
            <a:r>
              <a:rPr lang="ja-JP" altLang="en-US" sz="1400" b="0" dirty="0">
                <a:latin typeface="Meiryo UI" panose="020B0604030504040204" pitchFamily="50" charset="-128"/>
                <a:ea typeface="Meiryo UI" panose="020B0604030504040204" pitchFamily="50" charset="-128"/>
              </a:rPr>
              <a:t>府立中之島図書館・大阪市中央公会堂の連携</a:t>
            </a:r>
            <a:endParaRPr lang="en-US" altLang="ja-JP" sz="1400" b="0" strike="sngStrike" dirty="0" smtClean="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95536" y="116632"/>
            <a:ext cx="5400600" cy="626701"/>
          </a:xfrm>
          <a:prstGeom prst="rect">
            <a:avLst/>
          </a:prstGeom>
        </p:spPr>
        <p:txBody>
          <a:bodyPr vert="horz" lIns="36000" tIns="36000" rIns="36000" bIns="36000" rtlCol="0" anchor="t">
            <a:sp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大阪府庁の点検・棚卸し結果</a:t>
            </a:r>
            <a:endParaRPr lang="en-US" altLang="ja-JP" sz="1800" dirty="0" smtClean="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大阪市</a:t>
            </a:r>
            <a:r>
              <a:rPr lang="ja-JP" altLang="en-US" sz="1800" dirty="0" smtClean="0">
                <a:latin typeface="Meiryo UI" panose="020B0604030504040204" pitchFamily="50" charset="-128"/>
                <a:ea typeface="Meiryo UI" panose="020B0604030504040204" pitchFamily="50" charset="-128"/>
              </a:rPr>
              <a:t>役所の点検・棚卸し結果</a:t>
            </a:r>
            <a:endParaRPr lang="ja-JP" altLang="en-US" sz="1200" dirty="0">
              <a:latin typeface="Meiryo UI" panose="020B0604030504040204" pitchFamily="50" charset="-128"/>
              <a:ea typeface="Meiryo UI" panose="020B0604030504040204" pitchFamily="50" charset="-128"/>
            </a:endParaRPr>
          </a:p>
        </p:txBody>
      </p:sp>
      <p:sp>
        <p:nvSpPr>
          <p:cNvPr id="4" name="正方形/長方形 3"/>
          <p:cNvSpPr/>
          <p:nvPr/>
        </p:nvSpPr>
        <p:spPr>
          <a:xfrm>
            <a:off x="6444208" y="1556792"/>
            <a:ext cx="648072" cy="5027906"/>
          </a:xfrm>
          <a:prstGeom prst="rect">
            <a:avLst/>
          </a:prstGeom>
        </p:spPr>
        <p:txBody>
          <a:bodyPr wrap="square" lIns="36000" tIns="36000" rIns="36000" bIns="36000">
            <a:spAutoFit/>
          </a:bodyPr>
          <a:lstStyle/>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1</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  5</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38</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39</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r>
              <a:rPr lang="en-US" altLang="ja-JP" sz="1400" dirty="0" smtClean="0">
                <a:latin typeface="Meiryo UI" panose="020B0604030504040204" pitchFamily="50" charset="-128"/>
                <a:ea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44</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46</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47</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r>
              <a:rPr lang="en-US" altLang="ja-JP" sz="1400" dirty="0" smtClean="0">
                <a:latin typeface="Meiryo UI" panose="020B0604030504040204" pitchFamily="50" charset="-128"/>
                <a:ea typeface="Meiryo UI" panose="020B0604030504040204" pitchFamily="50" charset="-128"/>
              </a:rPr>
              <a:t>48</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51</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52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a:spLocks noChangeArrowheads="1"/>
          </p:cNvSpPr>
          <p:nvPr/>
        </p:nvSpPr>
        <p:spPr bwMode="auto">
          <a:xfrm>
            <a:off x="7278779" y="-2738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Ｈ</a:t>
            </a:r>
            <a:r>
              <a:rPr lang="en-US" altLang="ja-JP" sz="1100" dirty="0" smtClean="0">
                <a:solidFill>
                  <a:srgbClr val="000000"/>
                </a:solidFill>
                <a:latin typeface="Meiryo UI" pitchFamily="50" charset="-128"/>
                <a:ea typeface="Meiryo UI" pitchFamily="50" charset="-128"/>
                <a:cs typeface="Meiryo UI" pitchFamily="50" charset="-128"/>
              </a:rPr>
              <a:t>30.12.20</a:t>
            </a:r>
            <a:endParaRPr lang="en-US" altLang="ja-JP" sz="11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第</a:t>
            </a:r>
            <a:r>
              <a:rPr lang="en-US" altLang="ja-JP" sz="1100" dirty="0" smtClean="0">
                <a:solidFill>
                  <a:srgbClr val="000000"/>
                </a:solidFill>
                <a:latin typeface="Meiryo UI" pitchFamily="50" charset="-128"/>
                <a:ea typeface="Meiryo UI" pitchFamily="50" charset="-128"/>
                <a:cs typeface="Meiryo UI" pitchFamily="50" charset="-128"/>
              </a:rPr>
              <a:t>16</a:t>
            </a:r>
            <a:r>
              <a:rPr lang="ja-JP" altLang="en-US" sz="1100" dirty="0" smtClean="0">
                <a:solidFill>
                  <a:srgbClr val="000000"/>
                </a:solidFill>
                <a:latin typeface="Meiryo UI" pitchFamily="50" charset="-128"/>
                <a:ea typeface="Meiryo UI" pitchFamily="50" charset="-128"/>
                <a:cs typeface="Meiryo UI" pitchFamily="50" charset="-128"/>
              </a:rPr>
              <a:t>回</a:t>
            </a:r>
            <a:r>
              <a:rPr lang="ja-JP" altLang="en-US" sz="1100" dirty="0">
                <a:solidFill>
                  <a:srgbClr val="000000"/>
                </a:solidFill>
                <a:latin typeface="Meiryo UI" pitchFamily="50" charset="-128"/>
                <a:ea typeface="Meiryo UI" pitchFamily="50" charset="-128"/>
                <a:cs typeface="Meiryo UI" pitchFamily="50" charset="-128"/>
              </a:rPr>
              <a:t>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10" name="テキスト ボックス 9"/>
          <p:cNvSpPr txBox="1">
            <a:spLocks noChangeArrowheads="1"/>
          </p:cNvSpPr>
          <p:nvPr/>
        </p:nvSpPr>
        <p:spPr bwMode="auto">
          <a:xfrm>
            <a:off x="7551258" y="404662"/>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参考資料６－３</a:t>
            </a:r>
            <a:endParaRPr lang="en-US" altLang="ja-JP" sz="14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150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587595199"/>
              </p:ext>
            </p:extLst>
          </p:nvPr>
        </p:nvGraphicFramePr>
        <p:xfrm>
          <a:off x="179512" y="305411"/>
          <a:ext cx="8784975" cy="6544949"/>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395397">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tabLst/>
                      </a:pPr>
                      <a:r>
                        <a:rPr kumimoji="1" lang="ja-JP" altLang="en-US" sz="1400" dirty="0" smtClean="0">
                          <a:solidFill>
                            <a:schemeClr val="tx1"/>
                          </a:solidFill>
                          <a:latin typeface="+mn-ea"/>
                          <a:ea typeface="+mn-ea"/>
                        </a:rPr>
                        <a:t>・大阪・関西は、原発依存度が高く、東日本大震災以降、全国で最も電力需給がひっ迫。</a:t>
                      </a:r>
                    </a:p>
                    <a:p>
                      <a:pPr marL="92075" indent="260350">
                        <a:tabLst>
                          <a:tab pos="182563" algn="l"/>
                        </a:tabLst>
                      </a:pP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関西の原発依存　　</a:t>
                      </a:r>
                      <a:r>
                        <a:rPr kumimoji="1" lang="en-US" altLang="ja-JP" sz="1400" dirty="0" smtClean="0">
                          <a:solidFill>
                            <a:schemeClr val="tx1"/>
                          </a:solidFill>
                          <a:latin typeface="+mn-ea"/>
                          <a:ea typeface="+mn-ea"/>
                        </a:rPr>
                        <a:t>2010</a:t>
                      </a:r>
                      <a:r>
                        <a:rPr kumimoji="1" lang="ja-JP" altLang="en-US" sz="1400" dirty="0" smtClean="0">
                          <a:solidFill>
                            <a:schemeClr val="tx1"/>
                          </a:solidFill>
                          <a:latin typeface="+mn-ea"/>
                          <a:ea typeface="+mn-ea"/>
                        </a:rPr>
                        <a:t>年度（震災前）　</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2012</a:t>
                      </a:r>
                      <a:r>
                        <a:rPr kumimoji="1" lang="ja-JP" altLang="en-US" sz="1400" dirty="0" smtClean="0">
                          <a:solidFill>
                            <a:schemeClr val="tx1"/>
                          </a:solidFill>
                          <a:latin typeface="+mn-ea"/>
                          <a:ea typeface="+mn-ea"/>
                        </a:rPr>
                        <a:t>年度（震災後）　</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a:t>
                      </a:r>
                    </a:p>
                    <a:p>
                      <a:pPr marL="92075" indent="-92075"/>
                      <a:r>
                        <a:rPr kumimoji="1" lang="ja-JP" altLang="en-US" sz="1400" dirty="0" smtClean="0">
                          <a:solidFill>
                            <a:schemeClr val="tx1"/>
                          </a:solidFill>
                          <a:latin typeface="+mn-ea"/>
                          <a:ea typeface="+mn-ea"/>
                        </a:rPr>
                        <a:t>・関西では、継続的な節電対策を余儀なくされ、今後、持続的な経済成長を図るためには、大規模集中型から地域分散型の電力供給システムへの転換が必要。</a:t>
                      </a:r>
                    </a:p>
                    <a:p>
                      <a:pPr marL="92075" indent="-92075"/>
                      <a:r>
                        <a:rPr kumimoji="1" lang="ja-JP" altLang="en-US" sz="1400" dirty="0" smtClean="0">
                          <a:solidFill>
                            <a:schemeClr val="tx1"/>
                          </a:solidFill>
                          <a:latin typeface="+mn-ea"/>
                          <a:ea typeface="+mn-ea"/>
                        </a:rPr>
                        <a:t>・エネルギー政策は、国や電力会社任せで推進。</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3168352">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・大阪府市がなぜエネルギー戦略を掲げるのか</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・大阪府市エネルギー戦略策定の前提</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関西における電力需給問題と原発再稼働問題　等</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・日本のエネルギー政策と大阪府市エネルギー戦略</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原発依存からの脱却</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再生可能エネルギー普及の方策</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省エネルギーの推進</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電力システムの改革　　　　　　　　　等</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・新しいエネルギー社会の実現に向けて</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エネルギー戦略の実行に当たっての課題</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経済・社会への影響</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大阪府市の役割</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・エネルギー戦略の工程表　</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224136">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・政府に対し、知事・市長から原子力発電所の安全性に関する８つの項目を提案（</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p>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・大阪市から関西電力㈱に株主提案（脱原発と安全性の確保、事業形態の革新、経営体質の強化、経営の透明性の確保）（</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・「おおさかスマートエネルギーセンター」を設立・運営（</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strike="noStrike" dirty="0" smtClean="0">
                          <a:solidFill>
                            <a:schemeClr val="tx1"/>
                          </a:solidFill>
                          <a:latin typeface="ＭＳ Ｐゴシック" panose="020B0600070205080204" pitchFamily="50" charset="-128"/>
                          <a:ea typeface="+mn-ea"/>
                        </a:rPr>
                        <a:t>-</a:t>
                      </a:r>
                      <a:r>
                        <a:rPr kumimoji="1" lang="ja-JP" altLang="en-US" sz="1200" strike="noStrike" dirty="0" smtClean="0">
                          <a:solidFill>
                            <a:schemeClr val="tx1"/>
                          </a:solidFill>
                          <a:latin typeface="ＭＳ Ｐゴシック" panose="020B0600070205080204" pitchFamily="50" charset="-128"/>
                          <a:ea typeface="+mn-ea"/>
                        </a:rPr>
                        <a:t>ワンストップ相談窓口・マッチング事業などを展開－</a:t>
                      </a:r>
                      <a:endParaRPr kumimoji="1" lang="en-US" altLang="ja-JP" sz="1200" strike="noStrike" dirty="0" smtClean="0">
                        <a:solidFill>
                          <a:schemeClr val="tx1"/>
                        </a:solidFill>
                        <a:latin typeface="ＭＳ Ｐゴシック" panose="020B0600070205080204" pitchFamily="50" charset="-128"/>
                        <a:ea typeface="+mn-ea"/>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strike="noStrike" baseline="0" dirty="0" smtClean="0">
                          <a:solidFill>
                            <a:schemeClr val="tx1"/>
                          </a:solidFill>
                          <a:latin typeface="ＭＳ Ｐゴシック" panose="020B0600070205080204" pitchFamily="50" charset="-128"/>
                          <a:ea typeface="ＭＳ Ｐゴシック" panose="020B0600070205080204" pitchFamily="50" charset="-128"/>
                        </a:rPr>
                        <a:t>おおさか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スマートエネルギー協議会の開催（</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・府環境審議会答申や本会議の提言を踏まえ、「おおさかエネルギー地産地消推進プラン」の策定（</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テキスト ボックス 6"/>
          <p:cNvSpPr txBox="1"/>
          <p:nvPr/>
        </p:nvSpPr>
        <p:spPr>
          <a:xfrm>
            <a:off x="0" y="0"/>
            <a:ext cx="8460432" cy="338554"/>
          </a:xfrm>
          <a:prstGeom prst="rect">
            <a:avLst/>
          </a:prstGeom>
          <a:noFill/>
        </p:spPr>
        <p:txBody>
          <a:bodyPr wrap="square" rtlCol="0">
            <a:spAutoFit/>
          </a:bodyPr>
          <a:lstStyle/>
          <a:p>
            <a:r>
              <a:rPr lang="ja-JP" altLang="en-US" sz="1600" b="1" dirty="0"/>
              <a:t>③</a:t>
            </a:r>
            <a:r>
              <a:rPr lang="ja-JP" altLang="en-US" sz="1600" b="1" dirty="0" smtClean="0"/>
              <a:t>大阪府</a:t>
            </a:r>
            <a:r>
              <a:rPr kumimoji="1" lang="ja-JP" altLang="en-US" sz="1600" b="1" dirty="0" smtClean="0"/>
              <a:t>市エネルギー戦略会議</a:t>
            </a:r>
            <a:endParaRPr kumimoji="1" lang="en-US" altLang="ja-JP" sz="1600" b="1" dirty="0" smtClean="0"/>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Ｄ６．（９７）、市　Ｄ５．（９８）</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a:t>
            </a:fld>
            <a:endParaRPr lang="ja-JP" altLang="en-US"/>
          </a:p>
        </p:txBody>
      </p:sp>
    </p:spTree>
    <p:extLst>
      <p:ext uri="{BB962C8B-B14F-4D97-AF65-F5344CB8AC3E}">
        <p14:creationId xmlns:p14="http://schemas.microsoft.com/office/powerpoint/2010/main" val="231246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5656" y="-26335"/>
            <a:ext cx="6156176" cy="338554"/>
          </a:xfrm>
          <a:prstGeom prst="rect">
            <a:avLst/>
          </a:prstGeom>
          <a:noFill/>
        </p:spPr>
        <p:txBody>
          <a:bodyPr wrap="square" rtlCol="0">
            <a:spAutoFit/>
          </a:bodyPr>
          <a:lstStyle/>
          <a:p>
            <a:r>
              <a:rPr lang="ja-JP" altLang="en-US" sz="1600" b="1" dirty="0" smtClean="0"/>
              <a:t>④大阪府</a:t>
            </a:r>
            <a:r>
              <a:rPr kumimoji="1" lang="ja-JP" altLang="en-US" sz="1600" b="1" dirty="0" smtClean="0"/>
              <a:t>市医療戦略会議</a:t>
            </a:r>
            <a:endParaRPr kumimoji="1" lang="en-US" altLang="ja-JP" sz="1600" b="1" dirty="0" smtClean="0"/>
          </a:p>
        </p:txBody>
      </p:sp>
      <p:graphicFrame>
        <p:nvGraphicFramePr>
          <p:cNvPr id="9" name="表 8"/>
          <p:cNvGraphicFramePr>
            <a:graphicFrameLocks noGrp="1"/>
          </p:cNvGraphicFramePr>
          <p:nvPr>
            <p:extLst>
              <p:ext uri="{D42A27DB-BD31-4B8C-83A1-F6EECF244321}">
                <p14:modId xmlns:p14="http://schemas.microsoft.com/office/powerpoint/2010/main" val="1273652605"/>
              </p:ext>
            </p:extLst>
          </p:nvPr>
        </p:nvGraphicFramePr>
        <p:xfrm>
          <a:off x="85688" y="256301"/>
          <a:ext cx="8820000" cy="6413060"/>
        </p:xfrm>
        <a:graphic>
          <a:graphicData uri="http://schemas.openxmlformats.org/drawingml/2006/table">
            <a:tbl>
              <a:tblPr firstCol="1">
                <a:tableStyleId>{793D81CF-94F2-401A-BA57-92F5A7B2D0C5}</a:tableStyleId>
              </a:tblPr>
              <a:tblGrid>
                <a:gridCol w="2160000">
                  <a:extLst>
                    <a:ext uri="{9D8B030D-6E8A-4147-A177-3AD203B41FA5}">
                      <a16:colId xmlns:a16="http://schemas.microsoft.com/office/drawing/2014/main" xmlns="" val="20000"/>
                    </a:ext>
                  </a:extLst>
                </a:gridCol>
                <a:gridCol w="6660000">
                  <a:extLst>
                    <a:ext uri="{9D8B030D-6E8A-4147-A177-3AD203B41FA5}">
                      <a16:colId xmlns:a16="http://schemas.microsoft.com/office/drawing/2014/main" xmlns="" val="20001"/>
                    </a:ext>
                  </a:extLst>
                </a:gridCol>
              </a:tblGrid>
              <a:tr h="2788359">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・府民の健康指標は、他府県に比べて悪い</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平均寿命　　　男性</a:t>
                      </a:r>
                      <a:r>
                        <a:rPr kumimoji="1" lang="en-US" altLang="ja-JP" sz="1400" dirty="0" smtClean="0">
                          <a:solidFill>
                            <a:schemeClr val="tx1"/>
                          </a:solidFill>
                          <a:latin typeface="+mn-ea"/>
                          <a:ea typeface="+mn-ea"/>
                        </a:rPr>
                        <a:t>78.99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41</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85.93</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40</a:t>
                      </a:r>
                      <a:r>
                        <a:rPr kumimoji="1" lang="ja-JP" altLang="en-US" sz="1400" dirty="0" smtClean="0">
                          <a:solidFill>
                            <a:schemeClr val="tx1"/>
                          </a:solidFill>
                          <a:latin typeface="+mn-ea"/>
                          <a:ea typeface="+mn-ea"/>
                        </a:rPr>
                        <a:t>位）</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健康寿命　　　男性</a:t>
                      </a:r>
                      <a:r>
                        <a:rPr kumimoji="1" lang="en-US" altLang="ja-JP" sz="1400" dirty="0" smtClean="0">
                          <a:solidFill>
                            <a:schemeClr val="tx1"/>
                          </a:solidFill>
                          <a:latin typeface="+mn-ea"/>
                          <a:ea typeface="+mn-ea"/>
                        </a:rPr>
                        <a:t>69.39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72.55</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45</a:t>
                      </a:r>
                      <a:r>
                        <a:rPr kumimoji="1" lang="ja-JP" altLang="en-US" sz="1400" dirty="0" smtClean="0">
                          <a:solidFill>
                            <a:schemeClr val="tx1"/>
                          </a:solidFill>
                          <a:latin typeface="+mn-ea"/>
                          <a:ea typeface="+mn-ea"/>
                        </a:rPr>
                        <a:t>位）</a:t>
                      </a:r>
                      <a:endPar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平均寿命：「平成</a:t>
                      </a:r>
                      <a:r>
                        <a:rPr kumimoji="1" lang="en-US" altLang="ja-JP" sz="800" dirty="0" smtClean="0">
                          <a:solidFill>
                            <a:schemeClr val="tx1"/>
                          </a:solidFill>
                          <a:latin typeface="+mn-ea"/>
                          <a:ea typeface="+mn-ea"/>
                        </a:rPr>
                        <a:t>22</a:t>
                      </a:r>
                      <a:r>
                        <a:rPr kumimoji="1" lang="ja-JP" altLang="en-US" sz="800" dirty="0" smtClean="0">
                          <a:solidFill>
                            <a:schemeClr val="tx1"/>
                          </a:solidFill>
                          <a:latin typeface="+mn-ea"/>
                          <a:ea typeface="+mn-ea"/>
                        </a:rPr>
                        <a:t>年度都道府県別生命表」より作成</a:t>
                      </a:r>
                      <a:endParaRPr kumimoji="1" lang="en-US" altLang="ja-JP" sz="800" dirty="0" smtClean="0">
                        <a:solidFill>
                          <a:schemeClr val="tx1"/>
                        </a:solidFill>
                        <a:latin typeface="+mn-ea"/>
                        <a:ea typeface="+mn-ea"/>
                      </a:endParaRPr>
                    </a:p>
                    <a:p>
                      <a:pPr marL="92075" indent="-92075"/>
                      <a:r>
                        <a:rPr kumimoji="1" lang="en-US" altLang="ja-JP" sz="800" baseline="0" dirty="0" smtClean="0">
                          <a:solidFill>
                            <a:schemeClr val="tx1"/>
                          </a:solidFill>
                          <a:latin typeface="+mn-ea"/>
                          <a:ea typeface="+mn-ea"/>
                        </a:rPr>
                        <a:t>   </a:t>
                      </a:r>
                      <a:r>
                        <a:rPr kumimoji="1" lang="ja-JP" altLang="en-US" sz="800" baseline="0" dirty="0" smtClean="0">
                          <a:solidFill>
                            <a:schemeClr val="tx1"/>
                          </a:solidFill>
                          <a:latin typeface="+mn-ea"/>
                          <a:ea typeface="+mn-ea"/>
                        </a:rPr>
                        <a:t>健康寿命：平成</a:t>
                      </a:r>
                      <a:r>
                        <a:rPr kumimoji="1" lang="en-US" altLang="ja-JP" sz="800" baseline="0" dirty="0" smtClean="0">
                          <a:solidFill>
                            <a:schemeClr val="tx1"/>
                          </a:solidFill>
                          <a:latin typeface="+mn-ea"/>
                          <a:ea typeface="+mn-ea"/>
                        </a:rPr>
                        <a:t>24</a:t>
                      </a:r>
                      <a:r>
                        <a:rPr kumimoji="1" lang="ja-JP" altLang="en-US" sz="800" baseline="0" dirty="0" smtClean="0">
                          <a:solidFill>
                            <a:schemeClr val="tx1"/>
                          </a:solidFill>
                          <a:latin typeface="+mn-ea"/>
                          <a:ea typeface="+mn-ea"/>
                        </a:rPr>
                        <a:t>年度厚生労働科学研究費補助金「健康寿命における将来予測と生活習慣病対策の費用対効果に関する研究班」より作成</a:t>
                      </a:r>
                      <a:endParaRPr kumimoji="1" lang="en-US" altLang="ja-JP" sz="8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・大阪は、三大都市（東京・愛知・大阪）で最も早く超高齢社会に突入</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・医療、介護ニーズの増大や財政負担の増嵩など、様々な課題に直面する。</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・一方、病院数・病床数などは全国に比べ遜色ないかそれ以上。高度医療機関も多数あり、医療へのアクセスは比較的恵まれている</a:t>
                      </a:r>
                      <a:endParaRPr kumimoji="1" lang="en-US" altLang="ja-JP" sz="1400" dirty="0" smtClean="0">
                        <a:solidFill>
                          <a:schemeClr val="tx1"/>
                        </a:solidFill>
                        <a:latin typeface="+mn-ea"/>
                        <a:ea typeface="+mn-ea"/>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高度医療機関：高度な急性期医療を提供する医療機関</a:t>
                      </a:r>
                    </a:p>
                    <a:p>
                      <a:pPr marL="92075" indent="-92075"/>
                      <a:r>
                        <a:rPr kumimoji="1" lang="ja-JP" altLang="en-US" sz="1400" dirty="0" smtClean="0">
                          <a:solidFill>
                            <a:schemeClr val="tx1"/>
                          </a:solidFill>
                          <a:latin typeface="+mn-ea"/>
                          <a:ea typeface="+mn-ea"/>
                        </a:rPr>
                        <a:t>・医薬品・医療機器などの関連産業の集積、大学・研究機関の集積など、産業につながるポテンシャルはある</a:t>
                      </a:r>
                    </a:p>
                    <a:p>
                      <a:pPr marL="92075" indent="-92075"/>
                      <a:r>
                        <a:rPr kumimoji="1" lang="ja-JP" altLang="en-US" sz="1400" dirty="0" smtClean="0">
                          <a:solidFill>
                            <a:schemeClr val="tx1"/>
                          </a:solidFill>
                          <a:latin typeface="+mn-ea"/>
                          <a:ea typeface="+mn-ea"/>
                        </a:rPr>
                        <a:t>・医療、介護、産業部門それぞれでの施策は行っているが、既存の行政分野の枠の中に留まり、抜本的な解決策の検討には着手できていなかった</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2023940">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（７つの具体的戦略）</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①予防・疾病管理、府民行動変革</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②レセプトデータの戦略的活用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③医療情報の電子化とビッグデータの戦略的活用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④地域密着型医療・介護連携最適モデル実現</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⑤増益モデル型民間病院の高度化・経営基盤強化</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⑥スマートエイジング・シティ</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⑦スマートエイジング・バレー構想</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544842">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mn-ea"/>
                        </a:rPr>
                        <a:t>・健康寿命延伸プロジェクト（市町村健康づくり推進事業（マイレージ事業）、中小企業の健康づくり推進事業等）の実施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・大阪市において、レセプト点検の効率化やレセプトデータのさらなる活用に向けた分析を実施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dirty="0" smtClean="0">
                          <a:solidFill>
                            <a:schemeClr val="tx1"/>
                          </a:solidFill>
                          <a:latin typeface="ＭＳ Ｐゴシック" panose="020B0600070205080204" pitchFamily="50" charset="-128"/>
                          <a:ea typeface="+mn-ea"/>
                        </a:rPr>
                        <a:t>・スマートエイジング・シティ先行モデル３地域における自立化に向けた取組みに対する支援を実施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mn-ea"/>
                        </a:rPr>
                        <a:t>・大阪健康寿命延伸産業創出プラットフォームによる健康寿命延伸産業の創出・振興</a:t>
                      </a:r>
                      <a:endParaRPr kumimoji="1" lang="en-US" altLang="ja-JP" sz="1400" dirty="0" smtClean="0">
                        <a:solidFill>
                          <a:schemeClr val="tx1"/>
                        </a:solidFill>
                        <a:latin typeface="ＭＳ Ｐゴシック" panose="020B0600070205080204" pitchFamily="50" charset="-128"/>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Ｄ６．（９８）、市　Ｄ５．（９９）</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a:t>
            </a:fld>
            <a:endParaRPr lang="ja-JP" altLang="en-US"/>
          </a:p>
        </p:txBody>
      </p:sp>
    </p:spTree>
    <p:extLst>
      <p:ext uri="{BB962C8B-B14F-4D97-AF65-F5344CB8AC3E}">
        <p14:creationId xmlns:p14="http://schemas.microsoft.com/office/powerpoint/2010/main" val="425820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2008" y="-5898"/>
            <a:ext cx="6156176" cy="338554"/>
          </a:xfrm>
          <a:prstGeom prst="rect">
            <a:avLst/>
          </a:prstGeom>
          <a:noFill/>
        </p:spPr>
        <p:txBody>
          <a:bodyPr wrap="square" rtlCol="0">
            <a:spAutoFit/>
          </a:bodyPr>
          <a:lstStyle/>
          <a:p>
            <a:r>
              <a:rPr lang="ja-JP" altLang="en-US" sz="1600" b="1" dirty="0" smtClean="0"/>
              <a:t>⑤大阪府</a:t>
            </a:r>
            <a:r>
              <a:rPr kumimoji="1" lang="ja-JP" altLang="en-US" sz="1600" b="1" dirty="0" smtClean="0"/>
              <a:t>市規制改革会議</a:t>
            </a:r>
            <a:endParaRPr kumimoji="1" lang="en-US" altLang="ja-JP" sz="1600" b="1" dirty="0" smtClean="0"/>
          </a:p>
        </p:txBody>
      </p:sp>
      <p:graphicFrame>
        <p:nvGraphicFramePr>
          <p:cNvPr id="10" name="表 9"/>
          <p:cNvGraphicFramePr>
            <a:graphicFrameLocks noGrp="1"/>
          </p:cNvGraphicFramePr>
          <p:nvPr>
            <p:extLst>
              <p:ext uri="{D42A27DB-BD31-4B8C-83A1-F6EECF244321}">
                <p14:modId xmlns:p14="http://schemas.microsoft.com/office/powerpoint/2010/main" val="3054970451"/>
              </p:ext>
            </p:extLst>
          </p:nvPr>
        </p:nvGraphicFramePr>
        <p:xfrm>
          <a:off x="179512" y="404664"/>
          <a:ext cx="8784975" cy="5616624"/>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296144">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・日本は、規制が最も厳しい国であり、日本の創業率の低さ、経済の長期低迷、生活における楽しさの欠如の原因となっている。</a:t>
                      </a:r>
                    </a:p>
                    <a:p>
                      <a:pPr marL="92075" indent="-92075"/>
                      <a:r>
                        <a:rPr kumimoji="1" lang="ja-JP" altLang="en-US" sz="1400" dirty="0" smtClean="0">
                          <a:solidFill>
                            <a:schemeClr val="tx1"/>
                          </a:solidFill>
                          <a:latin typeface="+mn-ea"/>
                          <a:ea typeface="+mn-ea"/>
                        </a:rPr>
                        <a:t>・大阪が再び力強く成長するためには、これまでの仕組みを大きく転換し、不必要な規制等があれば緩和・撤廃するなど、民間の活動を促進する環境整備が必要。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3528392">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（１）規制改革の新たな戦略（手法）</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戦略１：プロジェクト方式による規制改革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戦略２：東京と大阪の規制の差を常に意識した規制改革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戦略３：官官規制改革　（国の自治体に対する規制の緩和）</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戦略４：特区制度を活用した規制改革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戦略５：府市連携して継続的に取り組む規制改革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（２）分野別の個別提言</a:t>
                      </a:r>
                    </a:p>
                    <a:p>
                      <a:pPr marL="444500" indent="-4445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４つの分野</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毎に、法／条例改正、国・府市の運用改善などの規制緩和策を提言</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①楽しいまちづくり（道路・河川使用等のイベント規制の緩和など）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②環境エネルギー・経済産業（河川法等の規制緩和による再生可能エネルギー普及促進など）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③官官規制（地方自治法改正、公の施設、民営化手法など）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④建築土地利用・雇用等（建築物の用途規制緩和、労働基準等に関する規制緩和など）</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792088">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・３０の提案が実現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Ｄ６．（９９）、市　Ｄ５．（１００）</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a:t>
            </a:fld>
            <a:endParaRPr lang="ja-JP" altLang="en-US"/>
          </a:p>
        </p:txBody>
      </p:sp>
    </p:spTree>
    <p:extLst>
      <p:ext uri="{BB962C8B-B14F-4D97-AF65-F5344CB8AC3E}">
        <p14:creationId xmlns:p14="http://schemas.microsoft.com/office/powerpoint/2010/main" val="186518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）万博開催に向けた</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取組</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み</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50316198"/>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2592288">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月ごろから、国際博覧会を所管する経済産業省等との情報交換などを通じて、</a:t>
                      </a:r>
                      <a:r>
                        <a:rPr kumimoji="1" lang="en-US" altLang="ja-JP" sz="1400" dirty="0" smtClean="0">
                          <a:solidFill>
                            <a:schemeClr val="tx1"/>
                          </a:solidFill>
                        </a:rPr>
                        <a:t>2025</a:t>
                      </a:r>
                      <a:r>
                        <a:rPr kumimoji="1" lang="ja-JP" altLang="en-US" sz="1400" dirty="0" smtClean="0">
                          <a:solidFill>
                            <a:schemeClr val="tx1"/>
                          </a:solidFill>
                        </a:rPr>
                        <a:t>年国際博覧会の開催に向けた手続き・開催の可能性に関して調査開始。</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2020</a:t>
                      </a:r>
                      <a:r>
                        <a:rPr kumimoji="1" lang="ja-JP" altLang="en-US" sz="1400" dirty="0" smtClean="0">
                          <a:solidFill>
                            <a:schemeClr val="tx1"/>
                          </a:solidFill>
                        </a:rPr>
                        <a:t>年東京オリンピック・パラリンピックに続き、</a:t>
                      </a:r>
                      <a:r>
                        <a:rPr kumimoji="1" lang="en-US" altLang="ja-JP" sz="1400" dirty="0" smtClean="0">
                          <a:solidFill>
                            <a:schemeClr val="tx1"/>
                          </a:solidFill>
                        </a:rPr>
                        <a:t>2025</a:t>
                      </a:r>
                      <a:r>
                        <a:rPr kumimoji="1" lang="ja-JP" altLang="en-US" sz="1400" dirty="0" smtClean="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万博のテーマを「いのち輝く未来社会のデザイン」に設定。</a:t>
                      </a:r>
                      <a:endParaRPr kumimoji="1" lang="en-US" altLang="ja-JP" sz="1400" dirty="0" smtClean="0">
                        <a:solidFill>
                          <a:schemeClr val="tx1"/>
                        </a:solidFill>
                      </a:endParaRPr>
                    </a:p>
                    <a:p>
                      <a:pPr marL="0" indent="0"/>
                      <a:r>
                        <a:rPr kumimoji="1" lang="ja-JP" altLang="en-US" sz="1400" dirty="0" smtClean="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smtClean="0">
                        <a:solidFill>
                          <a:schemeClr val="tx1"/>
                        </a:solidFill>
                      </a:endParaRPr>
                    </a:p>
                    <a:p>
                      <a:pPr marL="0" indent="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2025</a:t>
                      </a:r>
                      <a:r>
                        <a:rPr kumimoji="1" lang="ja-JP" altLang="en-US" sz="1400" dirty="0" smtClean="0">
                          <a:solidFill>
                            <a:schemeClr val="tx1"/>
                          </a:solidFill>
                        </a:rPr>
                        <a:t>年万博を大阪に誘致するための基本的な構想をまとめるにあたり、有識者、行政、経済界等で構成する「</a:t>
                      </a:r>
                      <a:r>
                        <a:rPr kumimoji="1" lang="en-US" altLang="ja-JP" sz="1400" dirty="0" smtClean="0">
                          <a:solidFill>
                            <a:schemeClr val="tx1"/>
                          </a:solidFill>
                        </a:rPr>
                        <a:t>2025</a:t>
                      </a:r>
                      <a:r>
                        <a:rPr kumimoji="1" lang="ja-JP" altLang="en-US" sz="1400" dirty="0" smtClean="0">
                          <a:solidFill>
                            <a:schemeClr val="tx1"/>
                          </a:solidFill>
                        </a:rPr>
                        <a:t>年万博基本構想検討会議」を</a:t>
                      </a:r>
                      <a:r>
                        <a:rPr kumimoji="1" lang="en-US" altLang="ja-JP" sz="1400" dirty="0" smtClean="0">
                          <a:solidFill>
                            <a:schemeClr val="tx1"/>
                          </a:solidFill>
                        </a:rPr>
                        <a:t>2016</a:t>
                      </a:r>
                      <a:r>
                        <a:rPr kumimoji="1" lang="ja-JP" altLang="en-US" sz="1400" dirty="0" smtClean="0">
                          <a:solidFill>
                            <a:schemeClr val="tx1"/>
                          </a:solidFill>
                        </a:rPr>
                        <a:t>年に設置。とりまとめた基本構想案を国へ提出した。</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月には、大阪府・大阪市・経済界・各種団体等による「</a:t>
                      </a:r>
                      <a:r>
                        <a:rPr kumimoji="1" lang="en-US" altLang="ja-JP" sz="1400" dirty="0" smtClean="0">
                          <a:solidFill>
                            <a:schemeClr val="tx1"/>
                          </a:solidFill>
                        </a:rPr>
                        <a:t>2025</a:t>
                      </a:r>
                      <a:r>
                        <a:rPr kumimoji="1" lang="ja-JP" altLang="en-US" sz="1400" dirty="0" smtClean="0">
                          <a:solidFill>
                            <a:schemeClr val="tx1"/>
                          </a:solidFill>
                        </a:rPr>
                        <a:t>日本万国博覧会誘致委員会」を設立。同年</a:t>
                      </a:r>
                      <a:r>
                        <a:rPr kumimoji="1" lang="en-US" altLang="ja-JP" sz="1400" dirty="0" smtClean="0">
                          <a:solidFill>
                            <a:schemeClr val="tx1"/>
                          </a:solidFill>
                        </a:rPr>
                        <a:t>4</a:t>
                      </a:r>
                      <a:r>
                        <a:rPr kumimoji="1" lang="ja-JP" altLang="en-US" sz="1400" dirty="0" smtClean="0">
                          <a:solidFill>
                            <a:schemeClr val="tx1"/>
                          </a:solidFill>
                        </a:rPr>
                        <a:t>月に立候補の閣議了解を得て、国が</a:t>
                      </a:r>
                      <a:r>
                        <a:rPr kumimoji="1" lang="en-US" altLang="ja-JP" sz="1400" dirty="0" smtClean="0">
                          <a:solidFill>
                            <a:schemeClr val="tx1"/>
                          </a:solidFill>
                        </a:rPr>
                        <a:t>BIE</a:t>
                      </a:r>
                      <a:r>
                        <a:rPr kumimoji="1" lang="ja-JP" altLang="en-US" sz="1400" dirty="0" smtClean="0">
                          <a:solidFill>
                            <a:schemeClr val="tx1"/>
                          </a:solidFill>
                        </a:rPr>
                        <a:t>事務局に立候補表明文書を提出した。</a:t>
                      </a:r>
                      <a:endParaRPr kumimoji="1" lang="en-US" altLang="ja-JP" sz="1400" dirty="0" smtClean="0">
                        <a:solidFill>
                          <a:schemeClr val="tx1"/>
                        </a:solidFill>
                      </a:endParaRPr>
                    </a:p>
                    <a:p>
                      <a:pPr marL="0" indent="0"/>
                      <a:r>
                        <a:rPr kumimoji="1" lang="ja-JP" altLang="en-US" sz="1400" dirty="0" smtClean="0">
                          <a:solidFill>
                            <a:schemeClr val="tx1"/>
                          </a:solidFill>
                        </a:rPr>
                        <a:t>　３か国の誘致競争に勝ち抜くために、誘致委員会を中心に官民一体となって、海外誘致活動や、国内機運醸成の取組みを実施した。</a:t>
                      </a:r>
                      <a:endParaRPr kumimoji="1" lang="en-US" altLang="ja-JP" sz="1400" dirty="0" smtClean="0">
                        <a:solidFill>
                          <a:schemeClr val="tx1"/>
                        </a:solidFill>
                      </a:endParaRPr>
                    </a:p>
                    <a:p>
                      <a:pPr marL="0" indent="0"/>
                      <a:r>
                        <a:rPr kumimoji="1" lang="ja-JP" altLang="en-US" sz="1400" dirty="0" smtClean="0">
                          <a:solidFill>
                            <a:schemeClr val="tx1"/>
                          </a:solidFill>
                        </a:rPr>
                        <a:t>　結果として、</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月の</a:t>
                      </a:r>
                      <a:r>
                        <a:rPr kumimoji="1" lang="en-US" altLang="ja-JP" sz="1400" dirty="0" smtClean="0">
                          <a:solidFill>
                            <a:schemeClr val="tx1"/>
                          </a:solidFill>
                        </a:rPr>
                        <a:t>BIE</a:t>
                      </a:r>
                      <a:r>
                        <a:rPr kumimoji="1" lang="ja-JP" altLang="en-US" sz="1400" dirty="0" smtClean="0">
                          <a:solidFill>
                            <a:schemeClr val="tx1"/>
                          </a:solidFill>
                        </a:rPr>
                        <a:t>総会で、大阪・関西における万博の開催が決定した。</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　海外誘致活動</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BIE</a:t>
                      </a:r>
                      <a:r>
                        <a:rPr kumimoji="1" lang="ja-JP" altLang="en-US" sz="1400" dirty="0" smtClean="0">
                          <a:solidFill>
                            <a:schemeClr val="tx1"/>
                          </a:solidFill>
                        </a:rPr>
                        <a:t>総会プレゼンテーション（</a:t>
                      </a:r>
                      <a:r>
                        <a:rPr kumimoji="1" lang="en-US" altLang="ja-JP" sz="1400" dirty="0" smtClean="0">
                          <a:solidFill>
                            <a:schemeClr val="tx1"/>
                          </a:solidFill>
                        </a:rPr>
                        <a:t>4</a:t>
                      </a:r>
                      <a:r>
                        <a:rPr kumimoji="1" lang="ja-JP" altLang="en-US" sz="1400" dirty="0" smtClean="0">
                          <a:solidFill>
                            <a:schemeClr val="tx1"/>
                          </a:solidFill>
                        </a:rPr>
                        <a:t>回実施）</a:t>
                      </a:r>
                      <a:endParaRPr kumimoji="1" lang="en-US" altLang="ja-JP" sz="1400" dirty="0" smtClean="0">
                        <a:solidFill>
                          <a:schemeClr val="tx1"/>
                        </a:solidFill>
                      </a:endParaRPr>
                    </a:p>
                    <a:p>
                      <a:pPr marL="0" indent="0"/>
                      <a:r>
                        <a:rPr kumimoji="1" lang="ja-JP" altLang="en-US" sz="1400" dirty="0" smtClean="0">
                          <a:solidFill>
                            <a:schemeClr val="tx1"/>
                          </a:solidFill>
                        </a:rPr>
                        <a:t>・アスタナ博でのプロモーション（</a:t>
                      </a:r>
                      <a:r>
                        <a:rPr kumimoji="1" lang="en-US" altLang="ja-JP" sz="1400" dirty="0" smtClean="0">
                          <a:solidFill>
                            <a:schemeClr val="tx1"/>
                          </a:solidFill>
                        </a:rPr>
                        <a:t>7</a:t>
                      </a:r>
                      <a:r>
                        <a:rPr kumimoji="1" lang="ja-JP" altLang="en-US" sz="1400" dirty="0" smtClean="0">
                          <a:solidFill>
                            <a:schemeClr val="tx1"/>
                          </a:solidFill>
                        </a:rPr>
                        <a:t>回実施）</a:t>
                      </a:r>
                      <a:endParaRPr kumimoji="1" lang="en-US" altLang="ja-JP" sz="1400" dirty="0" smtClean="0">
                        <a:solidFill>
                          <a:schemeClr val="tx1"/>
                        </a:solidFill>
                      </a:endParaRPr>
                    </a:p>
                    <a:p>
                      <a:pPr marL="0" indent="0"/>
                      <a:r>
                        <a:rPr kumimoji="1" lang="ja-JP" altLang="en-US" sz="1400" dirty="0" smtClean="0">
                          <a:solidFill>
                            <a:schemeClr val="tx1"/>
                          </a:solidFill>
                        </a:rPr>
                        <a:t>・アフリカ開発会議（</a:t>
                      </a:r>
                      <a:r>
                        <a:rPr kumimoji="1" lang="en-US" altLang="ja-JP" sz="1400" dirty="0" smtClean="0">
                          <a:solidFill>
                            <a:schemeClr val="tx1"/>
                          </a:solidFill>
                        </a:rPr>
                        <a:t>TICAD</a:t>
                      </a:r>
                      <a:r>
                        <a:rPr kumimoji="1" lang="ja-JP" altLang="en-US" sz="1400" dirty="0" smtClean="0">
                          <a:solidFill>
                            <a:schemeClr val="tx1"/>
                          </a:solidFill>
                        </a:rPr>
                        <a:t>）閣僚会合等の機会を活用したプロモーション</a:t>
                      </a:r>
                      <a:endParaRPr kumimoji="1" lang="en-US" altLang="ja-JP" sz="1400" dirty="0" smtClean="0">
                        <a:solidFill>
                          <a:schemeClr val="tx1"/>
                        </a:solidFill>
                      </a:endParaRPr>
                    </a:p>
                    <a:p>
                      <a:pPr marL="0" indent="0"/>
                      <a:r>
                        <a:rPr kumimoji="1" lang="ja-JP" altLang="en-US" sz="1400" dirty="0" smtClean="0">
                          <a:solidFill>
                            <a:schemeClr val="tx1"/>
                          </a:solidFill>
                        </a:rPr>
                        <a:t>・外国要人の</a:t>
                      </a:r>
                      <a:r>
                        <a:rPr kumimoji="1" lang="ja-JP" altLang="en-US" sz="1400" dirty="0" err="1" smtClean="0">
                          <a:solidFill>
                            <a:schemeClr val="tx1"/>
                          </a:solidFill>
                        </a:rPr>
                        <a:t>招へい</a:t>
                      </a:r>
                      <a:r>
                        <a:rPr kumimoji="1" lang="ja-JP" altLang="en-US" sz="1400" dirty="0" smtClean="0">
                          <a:solidFill>
                            <a:schemeClr val="tx1"/>
                          </a:solidFill>
                        </a:rPr>
                        <a:t>及び表敬訪問等受入れ</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　国内機運醸成</a:t>
                      </a:r>
                      <a:endParaRPr kumimoji="1" lang="en-US" altLang="ja-JP" sz="1400" dirty="0" smtClean="0">
                        <a:solidFill>
                          <a:schemeClr val="tx1"/>
                        </a:solidFill>
                      </a:endParaRPr>
                    </a:p>
                    <a:p>
                      <a:pPr marL="0" indent="0"/>
                      <a:r>
                        <a:rPr kumimoji="1" lang="ja-JP" altLang="en-US" sz="1400" dirty="0" smtClean="0">
                          <a:solidFill>
                            <a:schemeClr val="tx1"/>
                          </a:solidFill>
                        </a:rPr>
                        <a:t>・賛同者数（会員数・署名等）：約</a:t>
                      </a:r>
                      <a:r>
                        <a:rPr kumimoji="1" lang="en-US" altLang="ja-JP" sz="1400" dirty="0" smtClean="0">
                          <a:solidFill>
                            <a:schemeClr val="tx1"/>
                          </a:solidFill>
                        </a:rPr>
                        <a:t>133</a:t>
                      </a:r>
                      <a:r>
                        <a:rPr kumimoji="1" lang="ja-JP" altLang="en-US" sz="1400" dirty="0" smtClean="0">
                          <a:solidFill>
                            <a:schemeClr val="tx1"/>
                          </a:solidFill>
                        </a:rPr>
                        <a:t>万人</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月時点）</a:t>
                      </a:r>
                      <a:endParaRPr kumimoji="1" lang="en-US" altLang="ja-JP" sz="1400" dirty="0" smtClean="0">
                        <a:solidFill>
                          <a:schemeClr val="tx1"/>
                        </a:solidFill>
                      </a:endParaRPr>
                    </a:p>
                    <a:p>
                      <a:pPr marL="0" indent="0"/>
                      <a:r>
                        <a:rPr kumimoji="1" lang="ja-JP" altLang="en-US" sz="1400" dirty="0" smtClean="0">
                          <a:solidFill>
                            <a:schemeClr val="tx1"/>
                          </a:solidFill>
                        </a:rPr>
                        <a:t>・自治体の決議等：</a:t>
                      </a:r>
                      <a:r>
                        <a:rPr kumimoji="1" lang="en-US" altLang="ja-JP" sz="1400" dirty="0" smtClean="0">
                          <a:solidFill>
                            <a:schemeClr val="tx1"/>
                          </a:solidFill>
                        </a:rPr>
                        <a:t>277</a:t>
                      </a:r>
                      <a:r>
                        <a:rPr kumimoji="1" lang="ja-JP" altLang="en-US" sz="1400" dirty="0" smtClean="0">
                          <a:solidFill>
                            <a:schemeClr val="tx1"/>
                          </a:solidFill>
                        </a:rPr>
                        <a:t>団体</a:t>
                      </a:r>
                      <a:endParaRPr kumimoji="1" lang="en-US" altLang="ja-JP" sz="1400" dirty="0" smtClean="0">
                        <a:solidFill>
                          <a:schemeClr val="tx1"/>
                        </a:solidFill>
                      </a:endParaRPr>
                    </a:p>
                    <a:p>
                      <a:pPr marL="0" indent="0"/>
                      <a:r>
                        <a:rPr kumimoji="1" lang="ja-JP" altLang="en-US" sz="1400" dirty="0" smtClean="0">
                          <a:solidFill>
                            <a:schemeClr val="tx1"/>
                          </a:solidFill>
                        </a:rPr>
                        <a:t>・支援企業・団体：</a:t>
                      </a:r>
                      <a:r>
                        <a:rPr kumimoji="1" lang="en-US" altLang="ja-JP" sz="1400" dirty="0" smtClean="0">
                          <a:solidFill>
                            <a:schemeClr val="tx1"/>
                          </a:solidFill>
                        </a:rPr>
                        <a:t>290</a:t>
                      </a:r>
                      <a:r>
                        <a:rPr kumimoji="1" lang="ja-JP" altLang="en-US" sz="1400" dirty="0" smtClean="0">
                          <a:solidFill>
                            <a:schemeClr val="tx1"/>
                          </a:solidFill>
                        </a:rPr>
                        <a:t>社</a:t>
                      </a:r>
                      <a:endParaRPr kumimoji="1" lang="en-US" altLang="ja-JP" sz="1400" dirty="0" smtClean="0">
                        <a:solidFill>
                          <a:schemeClr val="tx1"/>
                        </a:solidFill>
                      </a:endParaRPr>
                    </a:p>
                    <a:p>
                      <a:pPr marL="0" indent="0"/>
                      <a:r>
                        <a:rPr kumimoji="1" lang="ja-JP" altLang="en-US" sz="1400" dirty="0" smtClean="0">
                          <a:solidFill>
                            <a:schemeClr val="tx1"/>
                          </a:solidFill>
                        </a:rPr>
                        <a:t>・民間等での取組み</a:t>
                      </a:r>
                      <a:endParaRPr kumimoji="1" lang="en-US" altLang="ja-JP" sz="14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トラック協会、タクシー協会等の</a:t>
                      </a:r>
                      <a:endParaRPr kumimoji="1" lang="en-US" altLang="ja-JP" sz="1200" dirty="0" smtClean="0">
                        <a:solidFill>
                          <a:schemeClr val="tx1"/>
                        </a:solidFill>
                      </a:endParaRPr>
                    </a:p>
                    <a:p>
                      <a:pPr marL="0" indent="0"/>
                      <a:r>
                        <a:rPr kumimoji="1" lang="ja-JP" altLang="en-US" sz="1200" dirty="0" smtClean="0">
                          <a:solidFill>
                            <a:schemeClr val="tx1"/>
                          </a:solidFill>
                        </a:rPr>
                        <a:t>　ステッカー貼付</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空港での大型看板掲出</a:t>
                      </a:r>
                      <a:endParaRPr kumimoji="1" lang="en-US" altLang="ja-JP" sz="1200" strike="sngStrike"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ラッピング列車・航空機の運航　等</a:t>
                      </a:r>
                      <a:endParaRPr kumimoji="1" lang="en-US" altLang="ja-JP" sz="1200" dirty="0" smtClean="0">
                        <a:solidFill>
                          <a:schemeClr val="tx1"/>
                        </a:solidFill>
                      </a:endParaRPr>
                    </a:p>
                    <a:p>
                      <a:pPr marL="0" indent="0"/>
                      <a:r>
                        <a:rPr kumimoji="1" lang="ja-JP" altLang="en-US" sz="1400" dirty="0" smtClean="0">
                          <a:solidFill>
                            <a:schemeClr val="tx1"/>
                          </a:solidFill>
                        </a:rPr>
                        <a:t>・万博の趣旨のアピール</a:t>
                      </a:r>
                      <a:endParaRPr kumimoji="1" lang="en-US" altLang="ja-JP" sz="1400" dirty="0" smtClean="0">
                        <a:solidFill>
                          <a:schemeClr val="tx1"/>
                        </a:solidFill>
                      </a:endParaRPr>
                    </a:p>
                    <a:p>
                      <a:pPr marL="0" indent="0"/>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いのち輝く未来シンポジウム</a:t>
                      </a:r>
                      <a:endParaRPr kumimoji="1" lang="en-US" altLang="ja-JP" sz="1200" dirty="0" smtClean="0">
                        <a:solidFill>
                          <a:schemeClr val="tx1"/>
                        </a:solidFill>
                        <a:latin typeface="+mn-ea"/>
                        <a:ea typeface="+mn-ea"/>
                      </a:endParaRPr>
                    </a:p>
                    <a:p>
                      <a:pPr marL="0" indent="0"/>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万博絵画展応募作品の展示等</a:t>
                      </a:r>
                      <a:endParaRPr kumimoji="1" lang="en-US" altLang="ja-JP" sz="12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a:t>
            </a:fld>
            <a:endParaRPr lang="ja-JP" altLang="en-US"/>
          </a:p>
        </p:txBody>
      </p:sp>
    </p:spTree>
    <p:extLst>
      <p:ext uri="{BB962C8B-B14F-4D97-AF65-F5344CB8AC3E}">
        <p14:creationId xmlns:p14="http://schemas.microsoft.com/office/powerpoint/2010/main" val="98295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823673"/>
            <a:ext cx="46139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経済産業省「２０２５年国際博覧会検討会」設立</a:t>
            </a:r>
            <a:endParaRPr kumimoji="1" lang="en-US" altLang="ja-JP" sz="1200" dirty="0" smtClean="0">
              <a:solidFill>
                <a:schemeClr val="tx1"/>
              </a:solidFill>
            </a:endParaRPr>
          </a:p>
        </p:txBody>
      </p:sp>
      <p:sp>
        <p:nvSpPr>
          <p:cNvPr id="11" name="正方形/長方形 10"/>
          <p:cNvSpPr/>
          <p:nvPr/>
        </p:nvSpPr>
        <p:spPr>
          <a:xfrm>
            <a:off x="1037670" y="3981788"/>
            <a:ext cx="47582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15</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　ミラノ国際</a:t>
            </a:r>
            <a:r>
              <a:rPr lang="ja-JP" altLang="en-US" sz="1200" dirty="0">
                <a:solidFill>
                  <a:schemeClr val="tx1"/>
                </a:solidFill>
              </a:rPr>
              <a:t>博覧会</a:t>
            </a:r>
            <a:r>
              <a:rPr lang="ja-JP" altLang="en-US" sz="1200" dirty="0" smtClean="0">
                <a:solidFill>
                  <a:schemeClr val="tx1"/>
                </a:solidFill>
              </a:rPr>
              <a:t>視察、</a:t>
            </a:r>
            <a:endParaRPr lang="en-US" altLang="ja-JP" sz="1200" dirty="0" smtClean="0">
              <a:solidFill>
                <a:schemeClr val="tx1"/>
              </a:solidFill>
            </a:endParaRPr>
          </a:p>
          <a:p>
            <a:pPr marL="266700" indent="-266700"/>
            <a:r>
              <a:rPr lang="ja-JP" altLang="en-US" sz="1200" dirty="0">
                <a:solidFill>
                  <a:schemeClr val="tx1"/>
                </a:solidFill>
              </a:rPr>
              <a:t>　</a:t>
            </a:r>
            <a:r>
              <a:rPr lang="ja-JP" altLang="en-US" sz="1200" dirty="0" smtClean="0">
                <a:solidFill>
                  <a:schemeClr val="tx1"/>
                </a:solidFill>
              </a:rPr>
              <a:t>　ＢＩＥロセルタレス事務局長と意見交換　</a:t>
            </a:r>
            <a:endParaRPr kumimoji="1" lang="en-US" altLang="ja-JP" sz="1200" dirty="0" smtClean="0">
              <a:solidFill>
                <a:schemeClr val="tx1"/>
              </a:solidFill>
            </a:endParaRPr>
          </a:p>
        </p:txBody>
      </p:sp>
      <p:sp>
        <p:nvSpPr>
          <p:cNvPr id="12" name="正方形/長方形 11"/>
          <p:cNvSpPr/>
          <p:nvPr/>
        </p:nvSpPr>
        <p:spPr>
          <a:xfrm>
            <a:off x="1624424" y="4004451"/>
            <a:ext cx="468176"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　「２０２５年万博基本構想検討会議」設置</a:t>
            </a:r>
            <a:endParaRPr lang="en-US" altLang="ja-JP" sz="1200" dirty="0" smtClean="0">
              <a:solidFill>
                <a:schemeClr val="tx1"/>
              </a:solidFill>
            </a:endParaRPr>
          </a:p>
        </p:txBody>
      </p:sp>
      <p:sp>
        <p:nvSpPr>
          <p:cNvPr id="13" name="正方形/長方形 12"/>
          <p:cNvSpPr/>
          <p:nvPr/>
        </p:nvSpPr>
        <p:spPr>
          <a:xfrm>
            <a:off x="6484981" y="4041830"/>
            <a:ext cx="55404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府議会において、「２０２５大阪万国博覧会誘致推進議員連盟」発足</a:t>
            </a:r>
            <a:endParaRPr lang="en-US" altLang="ja-JP" sz="1200" dirty="0" smtClean="0">
              <a:solidFill>
                <a:schemeClr val="tx1"/>
              </a:solidFill>
            </a:endParaRPr>
          </a:p>
        </p:txBody>
      </p:sp>
      <p:sp>
        <p:nvSpPr>
          <p:cNvPr id="14" name="正方形/長方形 13"/>
          <p:cNvSpPr/>
          <p:nvPr/>
        </p:nvSpPr>
        <p:spPr>
          <a:xfrm>
            <a:off x="5851114" y="4042187"/>
            <a:ext cx="58839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　府議会において、「２０２５年国際博覧会誘致特別委員会」設置</a:t>
            </a:r>
            <a:endParaRPr kumimoji="1" lang="en-US" altLang="ja-JP" sz="1200" dirty="0" smtClean="0">
              <a:solidFill>
                <a:schemeClr val="tx1"/>
              </a:solidFill>
            </a:endParaRPr>
          </a:p>
        </p:txBody>
      </p:sp>
      <p:sp>
        <p:nvSpPr>
          <p:cNvPr id="16" name="正方形/長方形 15"/>
          <p:cNvSpPr/>
          <p:nvPr/>
        </p:nvSpPr>
        <p:spPr>
          <a:xfrm>
            <a:off x="2118044" y="4004110"/>
            <a:ext cx="404552"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「日本万国博覧会基本構想」を国へ提出</a:t>
            </a:r>
            <a:endParaRPr kumimoji="1" lang="en-US" altLang="ja-JP" sz="1200" dirty="0" smtClean="0">
              <a:solidFill>
                <a:schemeClr val="tx1"/>
              </a:solidFill>
            </a:endParaRPr>
          </a:p>
        </p:txBody>
      </p:sp>
      <p:sp>
        <p:nvSpPr>
          <p:cNvPr id="17" name="正方形/長方形 16"/>
          <p:cNvSpPr/>
          <p:nvPr/>
        </p:nvSpPr>
        <p:spPr>
          <a:xfrm>
            <a:off x="4071372" y="808967"/>
            <a:ext cx="428104"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4</a:t>
            </a:r>
            <a:r>
              <a:rPr lang="ja-JP" altLang="en-US" sz="1200" dirty="0">
                <a:solidFill>
                  <a:schemeClr val="tx1"/>
                </a:solidFill>
              </a:rPr>
              <a:t>月</a:t>
            </a:r>
            <a:r>
              <a:rPr lang="ja-JP" altLang="en-US" sz="1200" dirty="0" smtClean="0">
                <a:solidFill>
                  <a:schemeClr val="tx1"/>
                </a:solidFill>
              </a:rPr>
              <a:t>　立候補と開催申請の閣議了解</a:t>
            </a:r>
            <a:endParaRPr lang="en-US" altLang="ja-JP" sz="1200" dirty="0" smtClean="0">
              <a:solidFill>
                <a:schemeClr val="tx1"/>
              </a:solidFill>
            </a:endParaRPr>
          </a:p>
        </p:txBody>
      </p:sp>
      <p:sp>
        <p:nvSpPr>
          <p:cNvPr id="18" name="正方形/長方形 17"/>
          <p:cNvSpPr/>
          <p:nvPr/>
        </p:nvSpPr>
        <p:spPr>
          <a:xfrm>
            <a:off x="4497457" y="812539"/>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4</a:t>
            </a:r>
            <a:r>
              <a:rPr lang="ja-JP" altLang="en-US" sz="1200" dirty="0" smtClean="0">
                <a:solidFill>
                  <a:schemeClr val="tx1"/>
                </a:solidFill>
              </a:rPr>
              <a:t>月　ＢＩＥへ立候補表明文書提出</a:t>
            </a:r>
            <a:endParaRPr kumimoji="1" lang="en-US" altLang="ja-JP" sz="1200" dirty="0" smtClean="0">
              <a:solidFill>
                <a:schemeClr val="tx1"/>
              </a:solidFill>
            </a:endParaRPr>
          </a:p>
        </p:txBody>
      </p:sp>
      <p:sp>
        <p:nvSpPr>
          <p:cNvPr id="19" name="正方形/長方形 18"/>
          <p:cNvSpPr/>
          <p:nvPr/>
        </p:nvSpPr>
        <p:spPr>
          <a:xfrm>
            <a:off x="5157861" y="823673"/>
            <a:ext cx="4641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ＢＩＥ総会での第</a:t>
            </a:r>
            <a:r>
              <a:rPr lang="en-US" altLang="ja-JP" sz="1200" dirty="0" smtClean="0">
                <a:solidFill>
                  <a:schemeClr val="tx1"/>
                </a:solidFill>
              </a:rPr>
              <a:t>1</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0" name="正方形/長方形 19"/>
          <p:cNvSpPr/>
          <p:nvPr/>
        </p:nvSpPr>
        <p:spPr>
          <a:xfrm>
            <a:off x="6619744" y="805395"/>
            <a:ext cx="419283"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ＢＩＥ総会での第</a:t>
            </a:r>
            <a:r>
              <a:rPr lang="en-US" altLang="ja-JP" sz="1200" dirty="0" smtClean="0">
                <a:solidFill>
                  <a:schemeClr val="tx1"/>
                </a:solidFill>
              </a:rPr>
              <a:t>2</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1" name="正方形/長方形 20"/>
          <p:cNvSpPr/>
          <p:nvPr/>
        </p:nvSpPr>
        <p:spPr>
          <a:xfrm>
            <a:off x="8346206" y="820132"/>
            <a:ext cx="433884" cy="306622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ＢＩＥ総会での第</a:t>
            </a:r>
            <a:r>
              <a:rPr lang="en-US" altLang="ja-JP" sz="1200" dirty="0" smtClean="0">
                <a:solidFill>
                  <a:schemeClr val="tx1"/>
                </a:solidFill>
              </a:rPr>
              <a:t>4</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2" name="正方形/長方形 21"/>
          <p:cNvSpPr/>
          <p:nvPr/>
        </p:nvSpPr>
        <p:spPr>
          <a:xfrm>
            <a:off x="8802216" y="837991"/>
            <a:ext cx="299248" cy="30483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投票・開催地決定</a:t>
            </a:r>
            <a:endParaRPr lang="en-US" altLang="ja-JP" sz="1200" dirty="0" smtClean="0">
              <a:solidFill>
                <a:schemeClr val="tx1"/>
              </a:solidFill>
            </a:endParaRPr>
          </a:p>
        </p:txBody>
      </p:sp>
      <p:sp>
        <p:nvSpPr>
          <p:cNvPr id="23" name="正方形/長方形 22"/>
          <p:cNvSpPr/>
          <p:nvPr/>
        </p:nvSpPr>
        <p:spPr>
          <a:xfrm>
            <a:off x="3543256" y="79339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3</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「２０２５日本万国博覧会誘致委員会」設立</a:t>
            </a:r>
            <a:endParaRPr kumimoji="1" lang="en-US" altLang="ja-JP" sz="1200" dirty="0" smtClean="0">
              <a:solidFill>
                <a:schemeClr val="tx1"/>
              </a:solidFill>
            </a:endParaRPr>
          </a:p>
        </p:txBody>
      </p:sp>
      <p:sp>
        <p:nvSpPr>
          <p:cNvPr id="26" name="正方形/長方形 25"/>
          <p:cNvSpPr/>
          <p:nvPr/>
        </p:nvSpPr>
        <p:spPr>
          <a:xfrm>
            <a:off x="2522596" y="4003490"/>
            <a:ext cx="986007"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a:solidFill>
                  <a:schemeClr val="tx1"/>
                </a:solidFill>
              </a:rPr>
              <a:t>11</a:t>
            </a:r>
            <a:r>
              <a:rPr lang="ja-JP" altLang="en-US" sz="1200" dirty="0" smtClean="0">
                <a:solidFill>
                  <a:schemeClr val="tx1"/>
                </a:solidFill>
              </a:rPr>
              <a:t>月　大阪府</a:t>
            </a:r>
            <a:r>
              <a:rPr lang="ja-JP" altLang="en-US" sz="1200" dirty="0">
                <a:solidFill>
                  <a:schemeClr val="tx1"/>
                </a:solidFill>
              </a:rPr>
              <a:t>・大阪市・関西広域連合・関西大経済</a:t>
            </a:r>
            <a:r>
              <a:rPr lang="ja-JP" altLang="en-US" sz="1200" dirty="0" smtClean="0">
                <a:solidFill>
                  <a:schemeClr val="tx1"/>
                </a:solidFill>
              </a:rPr>
              <a:t>連合・関西経済同友会・大阪商工会議所により「２０２５日本国万国博覧会誘致委員会準備会」設立</a:t>
            </a:r>
            <a:r>
              <a:rPr lang="ja-JP" altLang="en-US" sz="1200" dirty="0">
                <a:solidFill>
                  <a:schemeClr val="tx1"/>
                </a:solidFill>
              </a:rPr>
              <a:t>　</a:t>
            </a:r>
            <a:endParaRPr lang="en-US" altLang="ja-JP" sz="1200" dirty="0" smtClean="0">
              <a:solidFill>
                <a:schemeClr val="tx1"/>
              </a:solidFill>
            </a:endParaRPr>
          </a:p>
        </p:txBody>
      </p:sp>
      <p:sp>
        <p:nvSpPr>
          <p:cNvPr id="27" name="正方形/長方形 26"/>
          <p:cNvSpPr/>
          <p:nvPr/>
        </p:nvSpPr>
        <p:spPr>
          <a:xfrm>
            <a:off x="475121" y="3966699"/>
            <a:ext cx="462629"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a:solidFill>
                  <a:schemeClr val="tx1"/>
                </a:solidFill>
              </a:rPr>
              <a:t>4</a:t>
            </a:r>
            <a:r>
              <a:rPr lang="ja-JP" altLang="en-US" sz="1200" dirty="0" smtClean="0">
                <a:solidFill>
                  <a:schemeClr val="tx1"/>
                </a:solidFill>
              </a:rPr>
              <a:t>月　</a:t>
            </a:r>
            <a:r>
              <a:rPr lang="en-US" altLang="ja-JP" sz="1200" dirty="0" smtClean="0">
                <a:solidFill>
                  <a:schemeClr val="tx1"/>
                </a:solidFill>
              </a:rPr>
              <a:t>[</a:t>
            </a:r>
            <a:r>
              <a:rPr lang="ja-JP" altLang="en-US" sz="1200" dirty="0" smtClean="0">
                <a:solidFill>
                  <a:schemeClr val="tx1"/>
                </a:solidFill>
              </a:rPr>
              <a:t>国際博覧会大阪誘致構想検討会」設置</a:t>
            </a:r>
            <a:endParaRPr lang="en-US" altLang="ja-JP" sz="1200" dirty="0" smtClean="0">
              <a:solidFill>
                <a:schemeClr val="tx1"/>
              </a:solidFill>
            </a:endParaRPr>
          </a:p>
        </p:txBody>
      </p:sp>
      <p:sp>
        <p:nvSpPr>
          <p:cNvPr id="28" name="正方形/長方形 27"/>
          <p:cNvSpPr/>
          <p:nvPr/>
        </p:nvSpPr>
        <p:spPr>
          <a:xfrm>
            <a:off x="4536223" y="3981788"/>
            <a:ext cx="42608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　「大阪府万博誘致推進本部」設置</a:t>
            </a:r>
            <a:endParaRPr kumimoji="1" lang="en-US" altLang="ja-JP" sz="1200" dirty="0" smtClean="0">
              <a:solidFill>
                <a:schemeClr val="tx1"/>
              </a:solidFill>
            </a:endParaRPr>
          </a:p>
        </p:txBody>
      </p:sp>
      <p:sp>
        <p:nvSpPr>
          <p:cNvPr id="29" name="正方形/長方形 28"/>
          <p:cNvSpPr/>
          <p:nvPr/>
        </p:nvSpPr>
        <p:spPr>
          <a:xfrm>
            <a:off x="7363296" y="831901"/>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ＢＩＥ調査団来日・現地視察</a:t>
            </a:r>
            <a:endParaRPr kumimoji="1" lang="en-US" altLang="ja-JP" sz="1200" dirty="0" smtClean="0">
              <a:solidFill>
                <a:schemeClr val="tx1"/>
              </a:solidFill>
            </a:endParaRPr>
          </a:p>
        </p:txBody>
      </p:sp>
      <p:sp>
        <p:nvSpPr>
          <p:cNvPr id="31" name="正方形/長方形 30"/>
          <p:cNvSpPr/>
          <p:nvPr/>
        </p:nvSpPr>
        <p:spPr>
          <a:xfrm>
            <a:off x="6012160" y="801822"/>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9</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ＢＩＥ事務局に立候補申請文書（ビッド・ドシエ）提出</a:t>
            </a:r>
            <a:endParaRPr kumimoji="1" lang="en-US" altLang="ja-JP" sz="1200" dirty="0" smtClean="0">
              <a:solidFill>
                <a:schemeClr val="tx1"/>
              </a:solidFill>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r>
              <a:rPr lang="ja-JP" altLang="en-US" sz="1600" dirty="0" smtClean="0"/>
              <a:t>■</a:t>
            </a:r>
            <a:r>
              <a:rPr lang="ja-JP" altLang="en-US" sz="1600" dirty="0"/>
              <a:t>万博</a:t>
            </a:r>
            <a:r>
              <a:rPr lang="ja-JP" altLang="en-US" sz="1600" dirty="0" smtClean="0"/>
              <a:t>検討の</a:t>
            </a:r>
            <a:r>
              <a:rPr kumimoji="1" lang="ja-JP" altLang="en-US" sz="1600" dirty="0" smtClean="0"/>
              <a:t>経緯と開催地決定までのスケジュール</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741352924"/>
              </p:ext>
            </p:extLst>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051719">
                  <a:extLst>
                    <a:ext uri="{9D8B030D-6E8A-4147-A177-3AD203B41FA5}">
                      <a16:colId xmlns:a16="http://schemas.microsoft.com/office/drawing/2014/main" xmlns="" val="20003"/>
                    </a:ext>
                  </a:extLst>
                </a:gridCol>
              </a:tblGrid>
              <a:tr h="265174">
                <a:tc>
                  <a:txBody>
                    <a:bodyPr/>
                    <a:lstStyle/>
                    <a:p>
                      <a:pPr algn="ctr"/>
                      <a:r>
                        <a:rPr kumimoji="1" lang="en-US" altLang="ja-JP" sz="1200" dirty="0" smtClean="0">
                          <a:solidFill>
                            <a:schemeClr val="tx1"/>
                          </a:solidFill>
                          <a:latin typeface="+mn-ea"/>
                          <a:ea typeface="+mn-ea"/>
                        </a:rPr>
                        <a:t>2015</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983997"/>
            <a:ext cx="461665" cy="2902364"/>
          </a:xfrm>
          <a:prstGeom prst="rect">
            <a:avLst/>
          </a:prstGeom>
          <a:noFill/>
        </p:spPr>
        <p:txBody>
          <a:bodyPr vert="eaVert" wrap="square" rtlCol="0">
            <a:spAutoFit/>
          </a:bodyPr>
          <a:lstStyle/>
          <a:p>
            <a:r>
              <a:rPr kumimoji="1" lang="en-US" altLang="ja-JP" dirty="0" smtClean="0"/>
              <a:t>《</a:t>
            </a:r>
            <a:r>
              <a:rPr kumimoji="1" lang="ja-JP" altLang="en-US" dirty="0" smtClean="0"/>
              <a:t>　国・誘致委員会の動き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8" name="正方形/長方形 37"/>
          <p:cNvSpPr/>
          <p:nvPr/>
        </p:nvSpPr>
        <p:spPr>
          <a:xfrm>
            <a:off x="7859960" y="836097"/>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　ＢＩＥ総会での第</a:t>
            </a:r>
            <a:r>
              <a:rPr lang="en-US" altLang="ja-JP" sz="1200" dirty="0" smtClean="0">
                <a:solidFill>
                  <a:schemeClr val="tx1"/>
                </a:solidFill>
              </a:rPr>
              <a:t>3</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33" name="正方形/長方形 32"/>
          <p:cNvSpPr/>
          <p:nvPr/>
        </p:nvSpPr>
        <p:spPr>
          <a:xfrm>
            <a:off x="4940724" y="823093"/>
            <a:ext cx="275269"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誘致ロゴマーク決定</a:t>
            </a:r>
            <a:endParaRPr kumimoji="1" lang="en-US" altLang="ja-JP" sz="1200" dirty="0" smtClean="0">
              <a:solidFill>
                <a:schemeClr val="tx1"/>
              </a:solidFill>
            </a:endParaRPr>
          </a:p>
        </p:txBody>
      </p:sp>
      <p:sp>
        <p:nvSpPr>
          <p:cNvPr id="30" name="正方形/長方形 29"/>
          <p:cNvSpPr/>
          <p:nvPr/>
        </p:nvSpPr>
        <p:spPr>
          <a:xfrm>
            <a:off x="7086863" y="4058496"/>
            <a:ext cx="55404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 18</a:t>
            </a:r>
            <a:r>
              <a:rPr lang="ja-JP" altLang="en-US" sz="1200" dirty="0" smtClean="0">
                <a:solidFill>
                  <a:schemeClr val="tx1"/>
                </a:solidFill>
              </a:rPr>
              <a:t>年</a:t>
            </a:r>
            <a:r>
              <a:rPr lang="en-US" altLang="ja-JP" sz="1200" dirty="0">
                <a:solidFill>
                  <a:schemeClr val="tx1"/>
                </a:solidFill>
              </a:rPr>
              <a:t>2</a:t>
            </a:r>
            <a:r>
              <a:rPr lang="ja-JP" altLang="en-US" sz="1200" dirty="0" smtClean="0">
                <a:solidFill>
                  <a:schemeClr val="tx1"/>
                </a:solidFill>
              </a:rPr>
              <a:t>月</a:t>
            </a:r>
            <a:r>
              <a:rPr lang="ja-JP" altLang="en-US" sz="1200" dirty="0">
                <a:solidFill>
                  <a:schemeClr val="tx1"/>
                </a:solidFill>
              </a:rPr>
              <a:t>　大阪市</a:t>
            </a:r>
            <a:r>
              <a:rPr lang="ja-JP" altLang="en-US" sz="1200" dirty="0" smtClean="0">
                <a:solidFill>
                  <a:schemeClr val="tx1"/>
                </a:solidFill>
              </a:rPr>
              <a:t>会において、「大阪市会２０２５大阪万国博覧会誘致推進議員連盟」発足</a:t>
            </a:r>
            <a:endParaRPr lang="en-US" altLang="ja-JP" sz="1200" dirty="0" smtClean="0">
              <a:solidFill>
                <a:schemeClr val="tx1"/>
              </a:solidFill>
            </a:endParaRPr>
          </a:p>
        </p:txBody>
      </p:sp>
      <p:sp>
        <p:nvSpPr>
          <p:cNvPr id="32" name="テキスト ボックス 31"/>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a:t>
            </a:fld>
            <a:endParaRPr lang="ja-JP" altLang="en-US"/>
          </a:p>
        </p:txBody>
      </p:sp>
    </p:spTree>
    <p:extLst>
      <p:ext uri="{BB962C8B-B14F-4D97-AF65-F5344CB8AC3E}">
        <p14:creationId xmlns:p14="http://schemas.microsoft.com/office/powerpoint/2010/main" val="298961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198"/>
          <a:stretch/>
        </p:blipFill>
        <p:spPr bwMode="auto">
          <a:xfrm>
            <a:off x="1142402" y="507831"/>
            <a:ext cx="6961993" cy="33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617" y="4005064"/>
            <a:ext cx="3158913" cy="20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4911242" y="6185135"/>
            <a:ext cx="3640293" cy="186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会場鳥瞰図</a:t>
            </a:r>
            <a:r>
              <a:rPr lang="ja-JP" altLang="en-US" sz="1600" dirty="0">
                <a:solidFill>
                  <a:schemeClr val="tx1"/>
                </a:solidFill>
              </a:rPr>
              <a:t>　</a:t>
            </a:r>
            <a:r>
              <a:rPr lang="ja-JP" altLang="en-US" sz="1600" dirty="0" smtClean="0">
                <a:solidFill>
                  <a:schemeClr val="tx1"/>
                </a:solidFill>
              </a:rPr>
              <a:t>会場：</a:t>
            </a:r>
            <a:r>
              <a:rPr kumimoji="1" lang="ja-JP" altLang="en-US" sz="1600" dirty="0" smtClean="0">
                <a:solidFill>
                  <a:schemeClr val="tx1"/>
                </a:solidFill>
              </a:rPr>
              <a:t>夢洲、面積：</a:t>
            </a:r>
            <a:r>
              <a:rPr kumimoji="1" lang="en-US" altLang="ja-JP" sz="1600" dirty="0" smtClean="0">
                <a:solidFill>
                  <a:schemeClr val="tx1"/>
                </a:solidFill>
              </a:rPr>
              <a:t>155ha</a:t>
            </a:r>
            <a:endParaRPr kumimoji="1" lang="ja-JP" altLang="en-US" sz="1600" dirty="0">
              <a:solidFill>
                <a:schemeClr val="tx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076419"/>
            <a:ext cx="2956462" cy="195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1598489" y="6115848"/>
            <a:ext cx="2278745" cy="162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パビリオン配置イメージ</a:t>
            </a:r>
            <a:endParaRPr kumimoji="1" lang="en-US" altLang="ja-JP" sz="1600" dirty="0" smtClean="0">
              <a:solidFill>
                <a:schemeClr val="tx1"/>
              </a:solidFill>
            </a:endParaRPr>
          </a:p>
        </p:txBody>
      </p:sp>
      <p:sp>
        <p:nvSpPr>
          <p:cNvPr id="11" name="テキスト ボックス 10"/>
          <p:cNvSpPr txBox="1"/>
          <p:nvPr/>
        </p:nvSpPr>
        <p:spPr>
          <a:xfrm>
            <a:off x="209103" y="169277"/>
            <a:ext cx="5646277" cy="338554"/>
          </a:xfrm>
          <a:prstGeom prst="rect">
            <a:avLst/>
          </a:prstGeom>
          <a:noFill/>
        </p:spPr>
        <p:txBody>
          <a:bodyPr wrap="square" rtlCol="0">
            <a:spAutoFit/>
          </a:bodyPr>
          <a:lstStyle/>
          <a:p>
            <a:r>
              <a:rPr lang="ja-JP" altLang="en-US" sz="1600" dirty="0" smtClean="0"/>
              <a:t>■万博の概要（名称、テーマ、開催スケジュールおよび会場）</a:t>
            </a:r>
            <a:endParaRPr kumimoji="1" lang="ja-JP" altLang="en-US" sz="1600" dirty="0"/>
          </a:p>
        </p:txBody>
      </p:sp>
      <p:sp>
        <p:nvSpPr>
          <p:cNvPr id="12" name="テキスト ボックス 11"/>
          <p:cNvSpPr txBox="1"/>
          <p:nvPr/>
        </p:nvSpPr>
        <p:spPr>
          <a:xfrm>
            <a:off x="4436710" y="6492875"/>
            <a:ext cx="4110725" cy="261610"/>
          </a:xfrm>
          <a:prstGeom prst="rect">
            <a:avLst/>
          </a:prstGeom>
          <a:noFill/>
        </p:spPr>
        <p:txBody>
          <a:bodyPr wrap="square" rtlCol="0">
            <a:spAutoFit/>
          </a:bodyPr>
          <a:lstStyle/>
          <a:p>
            <a:r>
              <a:rPr lang="ja-JP" altLang="en-US" sz="1100" dirty="0" smtClean="0"/>
              <a:t>出典：ビッド・ドシエ各章要旨（仮訳）、ビッド・ドシエについて（概要）</a:t>
            </a:r>
            <a:endParaRPr kumimoji="1" lang="ja-JP" altLang="en-US" sz="1100" dirty="0"/>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14</a:t>
            </a:fld>
            <a:endParaRPr lang="ja-JP" altLang="en-US"/>
          </a:p>
        </p:txBody>
      </p:sp>
    </p:spTree>
    <p:extLst>
      <p:ext uri="{BB962C8B-B14F-4D97-AF65-F5344CB8AC3E}">
        <p14:creationId xmlns:p14="http://schemas.microsoft.com/office/powerpoint/2010/main" val="134236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048"/>
          <a:stretch/>
        </p:blipFill>
        <p:spPr bwMode="auto">
          <a:xfrm>
            <a:off x="395536" y="980728"/>
            <a:ext cx="8398046"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09103" y="169277"/>
            <a:ext cx="5646277" cy="338554"/>
          </a:xfrm>
          <a:prstGeom prst="rect">
            <a:avLst/>
          </a:prstGeom>
          <a:noFill/>
        </p:spPr>
        <p:txBody>
          <a:bodyPr wrap="square" rtlCol="0">
            <a:spAutoFit/>
          </a:bodyPr>
          <a:lstStyle/>
          <a:p>
            <a:r>
              <a:rPr lang="ja-JP" altLang="en-US" sz="1600" dirty="0" smtClean="0"/>
              <a:t>■開催意義および期待される効果</a:t>
            </a:r>
            <a:endParaRPr kumimoji="1" lang="ja-JP" altLang="en-US" sz="1600" dirty="0"/>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r>
              <a:rPr lang="ja-JP" altLang="en-US" sz="1100" dirty="0" smtClean="0"/>
              <a:t>出典：ビッド・ドシエ各章要旨（仮訳）</a:t>
            </a:r>
            <a:endParaRPr kumimoji="1" lang="ja-JP" altLang="en-US" sz="1100" dirty="0"/>
          </a:p>
        </p:txBody>
      </p:sp>
      <p:sp>
        <p:nvSpPr>
          <p:cNvPr id="3" name="正方形/長方形 2"/>
          <p:cNvSpPr/>
          <p:nvPr/>
        </p:nvSpPr>
        <p:spPr>
          <a:xfrm>
            <a:off x="390514"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26407"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70133"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15</a:t>
            </a:fld>
            <a:endParaRPr lang="ja-JP" altLang="en-US"/>
          </a:p>
        </p:txBody>
      </p:sp>
    </p:spTree>
    <p:extLst>
      <p:ext uri="{BB962C8B-B14F-4D97-AF65-F5344CB8AC3E}">
        <p14:creationId xmlns:p14="http://schemas.microsoft.com/office/powerpoint/2010/main" val="16758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98" y="493999"/>
            <a:ext cx="8797999" cy="312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14513"/>
            <a:ext cx="8797999" cy="305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09103" y="169277"/>
            <a:ext cx="7891289" cy="338554"/>
          </a:xfrm>
          <a:prstGeom prst="rect">
            <a:avLst/>
          </a:prstGeom>
          <a:noFill/>
        </p:spPr>
        <p:txBody>
          <a:bodyPr wrap="square" rtlCol="0">
            <a:spAutoFit/>
          </a:bodyPr>
          <a:lstStyle/>
          <a:p>
            <a:r>
              <a:rPr lang="ja-JP" altLang="en-US" sz="1600" dirty="0" smtClean="0"/>
              <a:t>■テーマ「いのち輝く未来社会のデザイン」とその目的、テーマの展開</a:t>
            </a:r>
            <a:endParaRPr kumimoji="1" lang="ja-JP" altLang="en-US" sz="1600" dirty="0"/>
          </a:p>
        </p:txBody>
      </p:sp>
      <p:sp>
        <p:nvSpPr>
          <p:cNvPr id="6" name="テキスト ボックス 5"/>
          <p:cNvSpPr txBox="1"/>
          <p:nvPr/>
        </p:nvSpPr>
        <p:spPr>
          <a:xfrm>
            <a:off x="6516216" y="6632104"/>
            <a:ext cx="2267744" cy="261610"/>
          </a:xfrm>
          <a:prstGeom prst="rect">
            <a:avLst/>
          </a:prstGeom>
          <a:noFill/>
        </p:spPr>
        <p:txBody>
          <a:bodyPr wrap="square" rtlCol="0">
            <a:spAutoFit/>
          </a:bodyPr>
          <a:lstStyle/>
          <a:p>
            <a:r>
              <a:rPr lang="ja-JP" altLang="en-US" sz="1100" dirty="0" smtClean="0"/>
              <a:t>出典：ビッド・ドシエ各章要旨（仮訳）</a:t>
            </a:r>
            <a:endParaRPr kumimoji="1" lang="ja-JP" altLang="en-US" sz="1100" dirty="0"/>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16</a:t>
            </a:fld>
            <a:endParaRPr lang="ja-JP" altLang="en-US"/>
          </a:p>
        </p:txBody>
      </p:sp>
    </p:spTree>
    <p:extLst>
      <p:ext uri="{BB962C8B-B14F-4D97-AF65-F5344CB8AC3E}">
        <p14:creationId xmlns:p14="http://schemas.microsoft.com/office/powerpoint/2010/main" val="327046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４</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）ＩＲ実現に向けた検討（その１）</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6143277"/>
              </p:ext>
            </p:extLst>
          </p:nvPr>
        </p:nvGraphicFramePr>
        <p:xfrm>
          <a:off x="251520" y="548680"/>
          <a:ext cx="8712968" cy="622300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2001</a:t>
                      </a:r>
                      <a:r>
                        <a:rPr kumimoji="1" lang="ja-JP" altLang="en-US" sz="1400" dirty="0" smtClean="0">
                          <a:solidFill>
                            <a:schemeClr val="tx1"/>
                          </a:solidFill>
                        </a:rPr>
                        <a:t>年以降、超党派による国会議員連盟、一部の地方公共団体や経済団体において、カジノ導入による経済活性化を求める動きがあった。また、</a:t>
                      </a:r>
                      <a:r>
                        <a:rPr kumimoji="1" lang="en-US" altLang="ja-JP" sz="1400" dirty="0" smtClean="0">
                          <a:solidFill>
                            <a:schemeClr val="tx1"/>
                          </a:solidFill>
                        </a:rPr>
                        <a:t>2010</a:t>
                      </a:r>
                      <a:r>
                        <a:rPr kumimoji="1" lang="ja-JP" altLang="en-US" sz="1400" dirty="0" smtClean="0">
                          <a:solidFill>
                            <a:schemeClr val="tx1"/>
                          </a:solidFill>
                        </a:rPr>
                        <a:t>年にオープンしたシンガポールの</a:t>
                      </a:r>
                      <a:r>
                        <a:rPr kumimoji="1" lang="en-US" altLang="ja-JP" sz="1400" dirty="0" smtClean="0">
                          <a:solidFill>
                            <a:schemeClr val="tx1"/>
                          </a:solidFill>
                        </a:rPr>
                        <a:t>IR</a:t>
                      </a:r>
                      <a:r>
                        <a:rPr kumimoji="1" lang="ja-JP" altLang="en-US" sz="1400" dirty="0" smtClean="0">
                          <a:solidFill>
                            <a:schemeClr val="tx1"/>
                          </a:solidFill>
                        </a:rPr>
                        <a:t>（カジノを含む統合型リゾート）の成功以後は、</a:t>
                      </a:r>
                      <a:r>
                        <a:rPr kumimoji="1" lang="en-US" altLang="ja-JP" sz="1400" dirty="0" smtClean="0">
                          <a:solidFill>
                            <a:schemeClr val="tx1"/>
                          </a:solidFill>
                        </a:rPr>
                        <a:t>IR</a:t>
                      </a:r>
                      <a:r>
                        <a:rPr kumimoji="1" lang="ja-JP" altLang="en-US" sz="1400" dirty="0" smtClean="0">
                          <a:solidFill>
                            <a:schemeClr val="tx1"/>
                          </a:solidFill>
                        </a:rPr>
                        <a:t>が観光集客力を飛躍的に高める装置として認識されることとなり、アジアを中心に世界の多くの地域で</a:t>
                      </a:r>
                      <a:r>
                        <a:rPr kumimoji="1" lang="en-US" altLang="ja-JP" sz="1400" dirty="0" smtClean="0">
                          <a:solidFill>
                            <a:schemeClr val="tx1"/>
                          </a:solidFill>
                        </a:rPr>
                        <a:t>IR</a:t>
                      </a:r>
                      <a:r>
                        <a:rPr kumimoji="1" lang="ja-JP" altLang="en-US" sz="1400" dirty="0" smtClean="0">
                          <a:solidFill>
                            <a:schemeClr val="tx1"/>
                          </a:solidFill>
                        </a:rPr>
                        <a:t>の立地が検討されることとなった。</a:t>
                      </a: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strike="noStrike" baseline="0" dirty="0" smtClean="0">
                          <a:solidFill>
                            <a:srgbClr val="FF0000"/>
                          </a:solidFill>
                        </a:rPr>
                        <a:t>　</a:t>
                      </a:r>
                      <a:r>
                        <a:rPr kumimoji="1" lang="en-US" altLang="ja-JP" sz="1400" strike="noStrike" baseline="0" dirty="0" smtClean="0">
                          <a:solidFill>
                            <a:schemeClr val="tx1"/>
                          </a:solidFill>
                        </a:rPr>
                        <a:t>IR</a:t>
                      </a:r>
                      <a:r>
                        <a:rPr kumimoji="1" lang="ja-JP" altLang="en-US" sz="1400" strike="noStrike" baseline="0" dirty="0" smtClean="0">
                          <a:solidFill>
                            <a:schemeClr val="tx1"/>
                          </a:solidFill>
                        </a:rPr>
                        <a:t>の法制化の動きを踏まえ、</a:t>
                      </a:r>
                      <a:r>
                        <a:rPr kumimoji="1" lang="ja-JP" altLang="en-US" sz="1400" dirty="0" smtClean="0">
                          <a:solidFill>
                            <a:schemeClr val="tx1"/>
                          </a:solidFill>
                        </a:rPr>
                        <a:t>大阪で</a:t>
                      </a:r>
                      <a:r>
                        <a:rPr kumimoji="1" lang="en-US" altLang="ja-JP" sz="1400" dirty="0" smtClean="0">
                          <a:solidFill>
                            <a:schemeClr val="tx1"/>
                          </a:solidFill>
                        </a:rPr>
                        <a:t>IR</a:t>
                      </a:r>
                      <a:r>
                        <a:rPr kumimoji="1" lang="ja-JP" altLang="en-US" sz="1400" dirty="0" smtClean="0">
                          <a:solidFill>
                            <a:schemeClr val="tx1"/>
                          </a:solidFill>
                        </a:rPr>
                        <a:t>を立地するとした場合の課題や対策等を検討する。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行政、有識者、経済団体等で構成する「大阪エンターテインメント都市構想推進検討会」を設置。</a:t>
                      </a:r>
                    </a:p>
                    <a:p>
                      <a:pPr marL="92075" indent="-92075"/>
                      <a:r>
                        <a:rPr kumimoji="1" lang="ja-JP" altLang="en-US" sz="1400" dirty="0" smtClean="0">
                          <a:solidFill>
                            <a:schemeClr val="tx1"/>
                          </a:solidFill>
                        </a:rPr>
                        <a:t>　府内にＩＲを立地した場合の、ＩＲ機能の検討、犯罪・不正防止、青少年対策・依存症対策など懸念される課題の整理とその対応について議論し、基本コンセプト案を取りまとめ。</a:t>
                      </a:r>
                    </a:p>
                    <a:p>
                      <a:pPr marL="0" indent="0"/>
                      <a:r>
                        <a:rPr kumimoji="1" lang="ja-JP" altLang="en-US" sz="1400" dirty="0" smtClean="0">
                          <a:solidFill>
                            <a:schemeClr val="tx1"/>
                          </a:solidFill>
                        </a:rPr>
                        <a:t>　府民向けシンポジウム（</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2</a:t>
                      </a:r>
                      <a:r>
                        <a:rPr kumimoji="1" lang="ja-JP" altLang="en-US" sz="1400" dirty="0" smtClean="0">
                          <a:solidFill>
                            <a:schemeClr val="tx1"/>
                          </a:solidFill>
                        </a:rPr>
                        <a:t>月：</a:t>
                      </a:r>
                      <a:r>
                        <a:rPr kumimoji="1" lang="en-US" altLang="ja-JP" sz="1400" dirty="0" smtClean="0">
                          <a:solidFill>
                            <a:schemeClr val="tx1"/>
                          </a:solidFill>
                        </a:rPr>
                        <a:t>200</a:t>
                      </a:r>
                      <a:r>
                        <a:rPr kumimoji="1" lang="ja-JP" altLang="en-US" sz="1400" dirty="0" smtClean="0">
                          <a:solidFill>
                            <a:schemeClr val="tx1"/>
                          </a:solidFill>
                        </a:rPr>
                        <a:t>名）や府民アンケート調査（</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2</a:t>
                      </a:r>
                      <a:r>
                        <a:rPr kumimoji="1" lang="ja-JP" altLang="en-US" sz="1400" dirty="0" smtClean="0">
                          <a:solidFill>
                            <a:schemeClr val="tx1"/>
                          </a:solidFill>
                        </a:rPr>
                        <a:t>千人）も実施し、府民に大阪への</a:t>
                      </a:r>
                      <a:r>
                        <a:rPr kumimoji="1" lang="en-US" altLang="ja-JP" sz="1400" dirty="0" smtClean="0">
                          <a:solidFill>
                            <a:schemeClr val="tx1"/>
                          </a:solidFill>
                        </a:rPr>
                        <a:t>IR</a:t>
                      </a:r>
                      <a:r>
                        <a:rPr kumimoji="1" lang="ja-JP" altLang="en-US" sz="1400" dirty="0" smtClean="0">
                          <a:solidFill>
                            <a:schemeClr val="tx1"/>
                          </a:solidFill>
                        </a:rPr>
                        <a:t>立地について考えていただく契機とした。</a:t>
                      </a:r>
                    </a:p>
                    <a:p>
                      <a:pPr marL="0" indent="0"/>
                      <a:r>
                        <a:rPr kumimoji="1" lang="ja-JP" altLang="en-US" sz="1400" dirty="0" smtClean="0">
                          <a:solidFill>
                            <a:schemeClr val="tx1"/>
                          </a:solidFill>
                        </a:rPr>
                        <a:t>　国会における</a:t>
                      </a:r>
                      <a:r>
                        <a:rPr kumimoji="1" lang="en-US" altLang="ja-JP" sz="1400" dirty="0" smtClean="0">
                          <a:solidFill>
                            <a:schemeClr val="tx1"/>
                          </a:solidFill>
                        </a:rPr>
                        <a:t>IR</a:t>
                      </a:r>
                      <a:r>
                        <a:rPr kumimoji="1" lang="ja-JP" altLang="en-US" sz="1400" dirty="0" smtClean="0">
                          <a:solidFill>
                            <a:schemeClr val="tx1"/>
                          </a:solidFill>
                        </a:rPr>
                        <a:t>推進法案の可決を見据え、具体的な候補地選定や</a:t>
                      </a:r>
                      <a:r>
                        <a:rPr kumimoji="1" lang="en-US" altLang="ja-JP" sz="1400" dirty="0" smtClean="0">
                          <a:solidFill>
                            <a:schemeClr val="tx1"/>
                          </a:solidFill>
                        </a:rPr>
                        <a:t>IR</a:t>
                      </a:r>
                      <a:r>
                        <a:rPr kumimoji="1" lang="ja-JP" altLang="en-US" sz="1400" dirty="0" smtClean="0">
                          <a:solidFill>
                            <a:schemeClr val="tx1"/>
                          </a:solidFill>
                        </a:rPr>
                        <a:t>立地に向けた課題の整理などの準備作業を府・市が一体となって取り組むため、「大阪府市ＩＲ立地準備会議」（</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12</a:t>
                      </a:r>
                      <a:r>
                        <a:rPr kumimoji="1" lang="ja-JP" altLang="en-US" sz="1400" dirty="0" smtClean="0">
                          <a:solidFill>
                            <a:schemeClr val="tx1"/>
                          </a:solidFill>
                        </a:rPr>
                        <a:t>月）を設置。</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2010</a:t>
                      </a:r>
                      <a:r>
                        <a:rPr kumimoji="1" lang="ja-JP" altLang="en-US" sz="1400" dirty="0" smtClean="0">
                          <a:solidFill>
                            <a:schemeClr val="tx1"/>
                          </a:solidFill>
                        </a:rPr>
                        <a:t>年以降、大阪の活性化の起爆剤としてカジノを含むＩＲ実現に改めて着目。国への法整備を提案するとともに、府市共同で具体的な地域、機能などの検討を開始。</a:t>
                      </a:r>
                    </a:p>
                    <a:p>
                      <a:pPr marL="0" indent="0"/>
                      <a:r>
                        <a:rPr kumimoji="1" lang="ja-JP" altLang="en-US" sz="1400" dirty="0" smtClean="0">
                          <a:solidFill>
                            <a:schemeClr val="tx1"/>
                          </a:solidFill>
                        </a:rPr>
                        <a:t>　国における法令の整備と並行して、具体的な候補地の例を対外的に示し、検討を進めることで、国内外に大阪のＩＲポテンシャルを発信した。</a:t>
                      </a:r>
                    </a:p>
                    <a:p>
                      <a:pPr marL="0" indent="0"/>
                      <a:r>
                        <a:rPr kumimoji="1" lang="ja-JP" altLang="en-US" sz="1400" dirty="0" smtClean="0">
                          <a:solidFill>
                            <a:schemeClr val="tx1"/>
                          </a:solidFill>
                        </a:rPr>
                        <a:t>　広大な用地を有する夢洲地区に経済成長の起爆剤としての活路が見出された。</a:t>
                      </a:r>
                      <a:endParaRPr kumimoji="1" lang="en-US" altLang="ja-JP" sz="1400" dirty="0" smtClean="0">
                        <a:solidFill>
                          <a:schemeClr val="tx1"/>
                        </a:solidFill>
                      </a:endParaRPr>
                    </a:p>
                    <a:p>
                      <a:pPr marL="0" indent="0"/>
                      <a:r>
                        <a:rPr kumimoji="1" lang="ja-JP" altLang="en-US" sz="1400" dirty="0" smtClean="0">
                          <a:solidFill>
                            <a:schemeClr val="tx1"/>
                          </a:solidFill>
                        </a:rPr>
                        <a:t>・海外ＩＲ事業者の知事表敬訪問実績（</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7</a:t>
                      </a:r>
                      <a:r>
                        <a:rPr kumimoji="1" lang="ja-JP" altLang="en-US" sz="1400" dirty="0" smtClean="0">
                          <a:solidFill>
                            <a:schemeClr val="tx1"/>
                          </a:solidFill>
                        </a:rPr>
                        <a:t>社</a:t>
                      </a:r>
                      <a:r>
                        <a:rPr kumimoji="1" lang="en-US" altLang="ja-JP" sz="1400" dirty="0" smtClean="0">
                          <a:solidFill>
                            <a:schemeClr val="tx1"/>
                          </a:solidFill>
                        </a:rPr>
                        <a:t>9</a:t>
                      </a:r>
                      <a:r>
                        <a:rPr kumimoji="1" lang="ja-JP" altLang="en-US" sz="1400" dirty="0" smtClean="0">
                          <a:solidFill>
                            <a:schemeClr val="tx1"/>
                          </a:solidFill>
                        </a:rPr>
                        <a:t>回）</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475435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４</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）ＩＲ実現に向けた検討（その２）</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33481490"/>
              </p:ext>
            </p:extLst>
          </p:nvPr>
        </p:nvGraphicFramePr>
        <p:xfrm>
          <a:off x="251520" y="548680"/>
          <a:ext cx="8712968" cy="589957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33816">
                <a:tc>
                  <a:txBody>
                    <a:bodyPr/>
                    <a:lstStyle/>
                    <a:p>
                      <a:pPr marL="0" indent="0"/>
                      <a:r>
                        <a:rPr kumimoji="1" lang="ja-JP" altLang="en-US" sz="1400" dirty="0" smtClean="0">
                          <a:solidFill>
                            <a:schemeClr val="tx1"/>
                          </a:solidFill>
                        </a:rPr>
                        <a:t>　</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2016</a:t>
                      </a:r>
                      <a:r>
                        <a:rPr kumimoji="1" lang="ja-JP" altLang="en-US" sz="1400" dirty="0" smtClean="0">
                          <a:solidFill>
                            <a:schemeClr val="tx1"/>
                          </a:solidFill>
                        </a:rPr>
                        <a:t>年に</a:t>
                      </a:r>
                      <a:r>
                        <a:rPr kumimoji="1" lang="en-US" altLang="ja-JP" sz="1400" dirty="0" smtClean="0">
                          <a:solidFill>
                            <a:schemeClr val="tx1"/>
                          </a:solidFill>
                        </a:rPr>
                        <a:t>IR</a:t>
                      </a:r>
                      <a:r>
                        <a:rPr kumimoji="1" lang="ja-JP" altLang="en-US" sz="1400" dirty="0" smtClean="0">
                          <a:solidFill>
                            <a:schemeClr val="tx1"/>
                          </a:solidFill>
                        </a:rPr>
                        <a:t>推進法が成立したことを踏まえ、</a:t>
                      </a:r>
                      <a:r>
                        <a:rPr kumimoji="1" lang="en-US" altLang="ja-JP" sz="1400" dirty="0" smtClean="0">
                          <a:solidFill>
                            <a:schemeClr val="tx1"/>
                          </a:solidFill>
                        </a:rPr>
                        <a:t>IR</a:t>
                      </a:r>
                      <a:r>
                        <a:rPr kumimoji="1" lang="ja-JP" altLang="en-US" sz="1400" dirty="0" smtClean="0">
                          <a:solidFill>
                            <a:schemeClr val="tx1"/>
                          </a:solidFill>
                        </a:rPr>
                        <a:t>の大阪・夢洲への誘致実現に向けた活動に着実に取組む。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・観光拠点の形成など新たな機能を盛り込んだ夢洲全体のまちづくり方針や土地利用等に関する構想を策定するため「夢洲まちづくり構想検討会」（</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10</a:t>
                      </a:r>
                      <a:r>
                        <a:rPr kumimoji="1" lang="ja-JP" altLang="en-US" sz="1400" dirty="0" smtClean="0">
                          <a:solidFill>
                            <a:schemeClr val="tx1"/>
                          </a:solidFill>
                        </a:rPr>
                        <a:t>月）を設置。</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・大阪・夢洲地区へのＩＲの誘致にあたり、構想の策定や課題対策等について幅広く検討するため、「ＩＲ推進会議」（</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月～）を立ち上げ。</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・ＩＲの誘致に関する事項を府・市一体で行うためＩＲ推進局（</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月）を設置。</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・府民の理解を促進するためのセミナーを開催</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2016</a:t>
                      </a:r>
                      <a:r>
                        <a:rPr kumimoji="1" lang="ja-JP" altLang="en-US" sz="1400" dirty="0" smtClean="0">
                          <a:solidFill>
                            <a:schemeClr val="tx1"/>
                          </a:solidFill>
                        </a:rPr>
                        <a:t>年度：</a:t>
                      </a:r>
                      <a:r>
                        <a:rPr kumimoji="1" lang="en-US" altLang="ja-JP" sz="1400" dirty="0" smtClean="0">
                          <a:solidFill>
                            <a:schemeClr val="tx1"/>
                          </a:solidFill>
                        </a:rPr>
                        <a:t>1</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年度：</a:t>
                      </a:r>
                      <a:r>
                        <a:rPr kumimoji="1" lang="en-US" altLang="ja-JP" sz="1400" dirty="0" smtClean="0">
                          <a:solidFill>
                            <a:schemeClr val="tx1"/>
                          </a:solidFill>
                        </a:rPr>
                        <a:t>10</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年度：</a:t>
                      </a:r>
                      <a:r>
                        <a:rPr kumimoji="1" lang="en-US" altLang="ja-JP" sz="1400" dirty="0" smtClean="0">
                          <a:solidFill>
                            <a:schemeClr val="tx1"/>
                          </a:solidFill>
                        </a:rPr>
                        <a:t>8</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12</a:t>
                      </a:r>
                      <a:r>
                        <a:rPr kumimoji="1" lang="ja-JP" altLang="en-US" sz="1400" dirty="0" smtClean="0">
                          <a:solidFill>
                            <a:schemeClr val="tx1"/>
                          </a:solidFill>
                        </a:rPr>
                        <a:t>月末時点）</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・国際観光拠点の形成を公・民が協働して実現するための指針となる「夢洲まちづくり構想」を策定（</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・ＩＲの基本コンセプトや　　懸念事項への取組みの方向性等について、「大阪ＩＲ基本構想（案）・中間骨子」を取りまとめ（</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155077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732454"/>
          <a:ext cx="8712968" cy="2765280"/>
        </p:xfrm>
        <a:graphic>
          <a:graphicData uri="http://schemas.openxmlformats.org/drawingml/2006/table">
            <a:tbl>
              <a:tblPr firstRow="1" bandRow="1">
                <a:tableStyleId>{5940675A-B579-460E-94D1-54222C63F5DA}</a:tableStyleId>
              </a:tblPr>
              <a:tblGrid>
                <a:gridCol w="2178242"/>
                <a:gridCol w="2178242"/>
                <a:gridCol w="2178242"/>
                <a:gridCol w="2178242"/>
              </a:tblGrid>
              <a:tr h="328037">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92075" indent="-92075"/>
                      <a:r>
                        <a:rPr kumimoji="1" lang="ja-JP" altLang="en-US" sz="1400" dirty="0" smtClean="0"/>
                        <a:t>・　「府市あわせ（不幸せ）」という揶揄に象徴されるように、大都市制度をめぐる歴史的な経緯をはじめ、大阪府と大阪市の連携は必ずしも十分ではなかった。</a:t>
                      </a:r>
                      <a:endParaRPr kumimoji="1" lang="en-US" altLang="ja-JP" sz="1400" dirty="0" smtClean="0"/>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2011.12</a:t>
                      </a:r>
                      <a:r>
                        <a:rPr kumimoji="1" lang="ja-JP" altLang="en-US" sz="1400" dirty="0" smtClean="0"/>
                        <a:t>　知事を本部長、大阪市長を副本部長とする「大阪府市統合本部」を設置</a:t>
                      </a:r>
                      <a:endParaRPr kumimoji="1" lang="en-US" altLang="ja-JP" sz="1400" dirty="0" smtClean="0"/>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2013</a:t>
                      </a:r>
                      <a:r>
                        <a:rPr kumimoji="1" lang="ja-JP" altLang="en-US" sz="1400" dirty="0" smtClean="0"/>
                        <a:t>　特別区設置協議会（法定協議会）を設置、運営</a:t>
                      </a:r>
                      <a:endParaRPr kumimoji="1" lang="en-US" altLang="ja-JP" sz="1400" dirty="0" smtClean="0"/>
                    </a:p>
                    <a:p>
                      <a:pPr marL="92075" indent="-92075"/>
                      <a:r>
                        <a:rPr kumimoji="1" lang="ja-JP" altLang="en-US" sz="1400" dirty="0" smtClean="0"/>
                        <a:t>・</a:t>
                      </a:r>
                      <a:r>
                        <a:rPr kumimoji="1" lang="en-US" altLang="ja-JP" sz="1400" dirty="0" smtClean="0"/>
                        <a:t>2013.4</a:t>
                      </a:r>
                      <a:r>
                        <a:rPr kumimoji="1" lang="ja-JP" altLang="en-US" sz="1400" dirty="0" smtClean="0"/>
                        <a:t>　大都市局を共同設置</a:t>
                      </a:r>
                      <a:endParaRPr kumimoji="1" lang="en-US" altLang="ja-JP" sz="1400" dirty="0" smtClean="0"/>
                    </a:p>
                    <a:p>
                      <a:pPr marL="92075" indent="-92075"/>
                      <a:r>
                        <a:rPr kumimoji="1" lang="ja-JP" altLang="en-US" sz="1400" dirty="0" smtClean="0"/>
                        <a:t>・</a:t>
                      </a:r>
                      <a:r>
                        <a:rPr kumimoji="1" lang="en-US" altLang="ja-JP" sz="1400" dirty="0" smtClean="0"/>
                        <a:t>24</a:t>
                      </a:r>
                      <a:r>
                        <a:rPr kumimoji="1" lang="ja-JP" altLang="en-US" sz="1400" dirty="0" smtClean="0"/>
                        <a:t>回に及ぶ府市統合本部会議を開催</a:t>
                      </a:r>
                      <a:endParaRPr kumimoji="1" lang="en-US" altLang="ja-JP" sz="1400" dirty="0" smtClean="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・これまで信用保証協会の経営統合など、府市の重要施策の方針（基本的方向性）を決定</a:t>
                      </a:r>
                      <a:endParaRPr kumimoji="1" lang="en-US" altLang="ja-JP" sz="1400" dirty="0" smtClean="0"/>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2" name="正方形/長方形 1"/>
          <p:cNvSpPr/>
          <p:nvPr/>
        </p:nvSpPr>
        <p:spPr>
          <a:xfrm>
            <a:off x="36004" y="404664"/>
            <a:ext cx="2159732" cy="338554"/>
          </a:xfrm>
          <a:prstGeom prst="rect">
            <a:avLst/>
          </a:prstGeom>
        </p:spPr>
        <p:txBody>
          <a:bodyPr wrap="square">
            <a:spAutoFit/>
          </a:bodyPr>
          <a:lstStyle/>
          <a:p>
            <a:pPr marL="92075" indent="-92075">
              <a:defRPr/>
            </a:pPr>
            <a:r>
              <a:rPr lang="en-US" altLang="ja-JP" sz="1600" b="1" dirty="0"/>
              <a:t>【</a:t>
            </a:r>
            <a:r>
              <a:rPr lang="ja-JP" altLang="en-US" sz="1600" b="1" dirty="0"/>
              <a:t>大阪府市統合本部</a:t>
            </a:r>
            <a:r>
              <a:rPr lang="en-US" altLang="ja-JP" sz="1600" b="1" dirty="0"/>
              <a:t>】</a:t>
            </a:r>
          </a:p>
        </p:txBody>
      </p:sp>
      <p:sp>
        <p:nvSpPr>
          <p:cNvPr id="7" name="テキスト ボックス 6"/>
          <p:cNvSpPr txBox="1"/>
          <p:nvPr/>
        </p:nvSpPr>
        <p:spPr>
          <a:xfrm>
            <a:off x="-14684" y="0"/>
            <a:ext cx="4320000" cy="324000"/>
          </a:xfrm>
          <a:prstGeom prst="rect">
            <a:avLst/>
          </a:prstGeom>
          <a:solidFill>
            <a:srgbClr val="002060"/>
          </a:solidFill>
        </p:spPr>
        <p:txBody>
          <a:bodyPr wrap="square" lIns="36000" tIns="36000" rIns="36000" bIns="36000" rtlCol="0" anchor="ctr" anchorCtr="0">
            <a:spAutoFit/>
          </a:bodyPr>
          <a:lstStyle/>
          <a:p>
            <a:r>
              <a:rPr lang="en-US" altLang="ja-JP" sz="1600" b="1" u="sng" dirty="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（１）</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大阪府</a:t>
            </a:r>
            <a:r>
              <a:rPr lang="zh-TW" altLang="en-US" sz="1600" b="1" u="sng" dirty="0">
                <a:solidFill>
                  <a:schemeClr val="bg1"/>
                </a:solidFill>
                <a:latin typeface="ＭＳ Ｐゴシック" panose="020B0600070205080204" pitchFamily="50" charset="-128"/>
                <a:ea typeface="ＭＳ Ｐゴシック" panose="020B0600070205080204" pitchFamily="50" charset="-128"/>
              </a:rPr>
              <a:t>市統合</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本部 </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副首都</a:t>
            </a:r>
            <a:r>
              <a:rPr lang="zh-TW" altLang="en-US" sz="1600" b="1" u="sng" dirty="0">
                <a:solidFill>
                  <a:schemeClr val="bg1"/>
                </a:solidFill>
                <a:latin typeface="ＭＳ Ｐゴシック" panose="020B0600070205080204" pitchFamily="50" charset="-128"/>
                <a:ea typeface="ＭＳ Ｐゴシック" panose="020B0600070205080204" pitchFamily="50" charset="-128"/>
              </a:rPr>
              <a:t>推進本部</a:t>
            </a:r>
          </a:p>
        </p:txBody>
      </p:sp>
      <p:sp>
        <p:nvSpPr>
          <p:cNvPr id="10" name="正方形/長方形 9"/>
          <p:cNvSpPr/>
          <p:nvPr/>
        </p:nvSpPr>
        <p:spPr>
          <a:xfrm>
            <a:off x="35496" y="3645024"/>
            <a:ext cx="2159732" cy="338554"/>
          </a:xfrm>
          <a:prstGeom prst="rect">
            <a:avLst/>
          </a:prstGeom>
        </p:spPr>
        <p:txBody>
          <a:bodyPr wrap="square">
            <a:spAutoFit/>
          </a:bodyPr>
          <a:lstStyle/>
          <a:p>
            <a:pPr marL="92075" indent="-92075">
              <a:defRPr/>
            </a:pPr>
            <a:r>
              <a:rPr lang="en-US" altLang="ja-JP" sz="1600" b="1" dirty="0"/>
              <a:t>【</a:t>
            </a:r>
            <a:r>
              <a:rPr lang="ja-JP" altLang="en-US" sz="1600" b="1" dirty="0"/>
              <a:t>副首都推進本部</a:t>
            </a:r>
            <a:r>
              <a:rPr lang="en-US" altLang="ja-JP" sz="1600" b="1" dirty="0"/>
              <a:t>】</a:t>
            </a:r>
          </a:p>
        </p:txBody>
      </p:sp>
      <p:graphicFrame>
        <p:nvGraphicFramePr>
          <p:cNvPr id="11" name="表 10"/>
          <p:cNvGraphicFramePr>
            <a:graphicFrameLocks noGrp="1"/>
          </p:cNvGraphicFramePr>
          <p:nvPr>
            <p:extLst/>
          </p:nvPr>
        </p:nvGraphicFramePr>
        <p:xfrm>
          <a:off x="251520" y="3996144"/>
          <a:ext cx="8712968" cy="2385184"/>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Why</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Vision</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What</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Outcome</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014344">
                <a:tc>
                  <a:txBody>
                    <a:bodyPr/>
                    <a:lstStyle/>
                    <a:p>
                      <a:pPr marL="0" indent="0" algn="just"/>
                      <a:r>
                        <a:rPr kumimoji="1" lang="ja-JP" altLang="en-US" sz="1400" dirty="0" smtClean="0">
                          <a:solidFill>
                            <a:schemeClr val="tx1"/>
                          </a:solidFill>
                          <a:latin typeface="+mn-ea"/>
                          <a:ea typeface="+mn-ea"/>
                        </a:rPr>
                        <a:t>・東西二極の一極として“首都・東京” とともに我が国の成⻑をけん引し、非常時には首都機能のバックアップを図る“副⾸都・⼤阪”の確⽴を図る必要。</a:t>
                      </a:r>
                      <a:endParaRPr kumimoji="1" lang="en-US" altLang="ja-JP" sz="1400" dirty="0" smtClean="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strike="noStrike" dirty="0" smtClean="0">
                          <a:solidFill>
                            <a:schemeClr val="tx1"/>
                          </a:solidFill>
                          <a:latin typeface="+mn-ea"/>
                          <a:ea typeface="+mn-ea"/>
                        </a:rPr>
                        <a:t>・府市共同設置による「副首都推進本部」において、中長期的な取組み方向、</a:t>
                      </a:r>
                      <a:r>
                        <a:rPr kumimoji="1" lang="en-US" altLang="ja-JP" sz="1400" strike="noStrike" dirty="0" smtClean="0">
                          <a:solidFill>
                            <a:schemeClr val="tx1"/>
                          </a:solidFill>
                          <a:latin typeface="+mn-ea"/>
                          <a:ea typeface="+mn-ea"/>
                        </a:rPr>
                        <a:t> </a:t>
                      </a:r>
                      <a:r>
                        <a:rPr kumimoji="1" lang="ja-JP" altLang="en-US" sz="1400" strike="noStrike" dirty="0" smtClean="0">
                          <a:solidFill>
                            <a:schemeClr val="tx1"/>
                          </a:solidFill>
                          <a:latin typeface="+mn-ea"/>
                          <a:ea typeface="+mn-ea"/>
                        </a:rPr>
                        <a:t>新たな大都市制度の再検討、二重行政の解消などについて検討</a:t>
                      </a:r>
                      <a:endParaRPr kumimoji="1" lang="en-US" altLang="ja-JP" sz="1400" strike="noStrike"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2015.12</a:t>
                      </a:r>
                      <a:r>
                        <a:rPr kumimoji="1" lang="ja-JP" altLang="en-US" sz="1400" dirty="0" smtClean="0">
                          <a:solidFill>
                            <a:schemeClr val="tx1"/>
                          </a:solidFill>
                          <a:latin typeface="+mn-ea"/>
                          <a:ea typeface="+mn-ea"/>
                        </a:rPr>
                        <a:t>　知事を本部長、大阪市長を副本部長とする「副首都推進本部」を設置</a:t>
                      </a:r>
                      <a:endParaRPr kumimoji="1" lang="en-US" altLang="ja-JP" sz="1400" dirty="0" smtClean="0">
                        <a:solidFill>
                          <a:schemeClr val="tx1"/>
                        </a:solidFill>
                        <a:latin typeface="+mn-ea"/>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2016.4</a:t>
                      </a:r>
                      <a:r>
                        <a:rPr kumimoji="1" lang="ja-JP" altLang="en-US" sz="1400" dirty="0" smtClean="0">
                          <a:solidFill>
                            <a:schemeClr val="tx1"/>
                          </a:solidFill>
                          <a:latin typeface="+mn-ea"/>
                          <a:ea typeface="+mn-ea"/>
                        </a:rPr>
                        <a:t>　副首都推進局を共同設置</a:t>
                      </a:r>
                      <a:endParaRPr kumimoji="1" lang="en-US" altLang="ja-JP" sz="1400" dirty="0" smtClean="0">
                        <a:solidFill>
                          <a:schemeClr val="tx1"/>
                        </a:solidFill>
                        <a:latin typeface="+mn-ea"/>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2017.6</a:t>
                      </a:r>
                      <a:r>
                        <a:rPr kumimoji="1" lang="ja-JP" altLang="en-US" sz="1400" dirty="0" smtClean="0">
                          <a:solidFill>
                            <a:schemeClr val="tx1"/>
                          </a:solidFill>
                          <a:latin typeface="+mn-ea"/>
                          <a:ea typeface="+mn-ea"/>
                        </a:rPr>
                        <a:t>　</a:t>
                      </a:r>
                      <a:r>
                        <a:rPr kumimoji="1" lang="zh-TW" altLang="en-US" sz="1400" dirty="0" smtClean="0">
                          <a:solidFill>
                            <a:schemeClr val="tx1"/>
                          </a:solidFill>
                          <a:latin typeface="+mn-ea"/>
                          <a:ea typeface="+mn-ea"/>
                        </a:rPr>
                        <a:t>大都市制度（特別区設置）協議会</a:t>
                      </a:r>
                      <a:r>
                        <a:rPr kumimoji="1" lang="ja-JP" altLang="en-US" sz="1400" dirty="0" smtClean="0">
                          <a:solidFill>
                            <a:schemeClr val="tx1"/>
                          </a:solidFill>
                          <a:latin typeface="+mn-ea"/>
                          <a:ea typeface="+mn-ea"/>
                        </a:rPr>
                        <a:t>を設置</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・「副首都ビジョン～副首都・大阪に向けた中長期的な取組み方向～」を取りまとめ（</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3</a:t>
                      </a:r>
                      <a:r>
                        <a:rPr kumimoji="1" lang="ja-JP" altLang="en-US" sz="1400" dirty="0" smtClean="0">
                          <a:solidFill>
                            <a:schemeClr val="tx1"/>
                          </a:solidFill>
                          <a:latin typeface="+mn-ea"/>
                          <a:ea typeface="+mn-ea"/>
                        </a:rPr>
                        <a:t>月）</a:t>
                      </a:r>
                    </a:p>
                    <a:p>
                      <a:pPr marL="92075" indent="-92075"/>
                      <a:r>
                        <a:rPr kumimoji="1" lang="ja-JP" altLang="en-US" sz="1400" dirty="0" smtClean="0">
                          <a:solidFill>
                            <a:schemeClr val="tx1"/>
                          </a:solidFill>
                          <a:latin typeface="+mn-ea"/>
                          <a:ea typeface="+mn-ea"/>
                        </a:rPr>
                        <a:t>・都市機能強化にかかる府市の課題について協議・検討</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テキスト ボックス 7"/>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a:t>
            </a:fld>
            <a:endParaRPr lang="ja-JP" altLang="en-US"/>
          </a:p>
        </p:txBody>
      </p:sp>
    </p:spTree>
    <p:extLst>
      <p:ext uri="{BB962C8B-B14F-4D97-AF65-F5344CB8AC3E}">
        <p14:creationId xmlns:p14="http://schemas.microsoft.com/office/powerpoint/2010/main" val="503347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20335" y="773812"/>
            <a:ext cx="461394" cy="30872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99</a:t>
            </a:r>
            <a:r>
              <a:rPr lang="ja-JP" altLang="en-US" sz="1200" dirty="0">
                <a:solidFill>
                  <a:schemeClr val="tx1"/>
                </a:solidFill>
              </a:rPr>
              <a:t>年</a:t>
            </a:r>
            <a:r>
              <a:rPr lang="ja-JP" altLang="en-US" sz="1200" dirty="0" smtClean="0">
                <a:solidFill>
                  <a:schemeClr val="tx1"/>
                </a:solidFill>
              </a:rPr>
              <a:t>　東京都がカジノ運営に関する国政レベルのアプローチ。以後都で独自に検討</a:t>
            </a:r>
            <a:endParaRPr kumimoji="1" lang="en-US" altLang="ja-JP" sz="1200" dirty="0" smtClean="0">
              <a:solidFill>
                <a:schemeClr val="tx1"/>
              </a:solidFill>
            </a:endParaRPr>
          </a:p>
        </p:txBody>
      </p:sp>
      <p:sp>
        <p:nvSpPr>
          <p:cNvPr id="9" name="正方形/長方形 8"/>
          <p:cNvSpPr/>
          <p:nvPr/>
        </p:nvSpPr>
        <p:spPr>
          <a:xfrm>
            <a:off x="924516" y="782369"/>
            <a:ext cx="46139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02</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自民党「国際観光産業としてのカジノを考える議員連盟」発足</a:t>
            </a:r>
            <a:endParaRPr kumimoji="1" lang="en-US" altLang="ja-JP" sz="1200" dirty="0" smtClean="0">
              <a:solidFill>
                <a:schemeClr val="tx1"/>
              </a:solidFill>
            </a:endParaRPr>
          </a:p>
        </p:txBody>
      </p:sp>
      <p:sp>
        <p:nvSpPr>
          <p:cNvPr id="11" name="正方形/長方形 10"/>
          <p:cNvSpPr/>
          <p:nvPr/>
        </p:nvSpPr>
        <p:spPr>
          <a:xfrm>
            <a:off x="1086850" y="3981788"/>
            <a:ext cx="100865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03</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月～地方自治体カジノ</a:t>
            </a:r>
            <a:r>
              <a:rPr lang="ja-JP" altLang="en-US" sz="1200" strike="sngStrike" dirty="0" smtClean="0">
                <a:solidFill>
                  <a:schemeClr val="tx1"/>
                </a:solidFill>
              </a:rPr>
              <a:t>協議</a:t>
            </a:r>
            <a:r>
              <a:rPr lang="ja-JP" altLang="en-US" sz="1200" dirty="0" smtClean="0">
                <a:solidFill>
                  <a:schemeClr val="tx1"/>
                </a:solidFill>
              </a:rPr>
              <a:t>研究会</a:t>
            </a:r>
            <a:r>
              <a:rPr kumimoji="1" lang="ja-JP" altLang="en-US" sz="1200" dirty="0" smtClean="0">
                <a:solidFill>
                  <a:schemeClr val="tx1"/>
                </a:solidFill>
              </a:rPr>
              <a:t>（東京、大阪、静岡、和歌山、宮崎、神奈川：後に協議会へと改組）</a:t>
            </a:r>
            <a:endParaRPr kumimoji="1" lang="en-US" altLang="ja-JP" sz="1200" dirty="0" smtClean="0">
              <a:solidFill>
                <a:schemeClr val="tx1"/>
              </a:solidFill>
            </a:endParaRPr>
          </a:p>
          <a:p>
            <a:pPr marL="266700"/>
            <a:r>
              <a:rPr lang="ja-JP" altLang="en-US" sz="1200" dirty="0" smtClean="0">
                <a:solidFill>
                  <a:schemeClr val="tx1"/>
                </a:solidFill>
              </a:rPr>
              <a:t>カジノ実現のための法制度の在り方など検討し、国へ提言</a:t>
            </a:r>
            <a:endParaRPr kumimoji="1" lang="en-US" altLang="ja-JP" sz="1200" dirty="0" smtClean="0">
              <a:solidFill>
                <a:schemeClr val="tx1"/>
              </a:solidFill>
            </a:endParaRPr>
          </a:p>
        </p:txBody>
      </p:sp>
      <p:sp>
        <p:nvSpPr>
          <p:cNvPr id="12" name="正方形/長方形 11"/>
          <p:cNvSpPr/>
          <p:nvPr/>
        </p:nvSpPr>
        <p:spPr>
          <a:xfrm>
            <a:off x="2346784" y="3996373"/>
            <a:ext cx="9652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橋下知事　シンガポール視察</a:t>
            </a:r>
            <a:endParaRPr lang="en-US" altLang="ja-JP" sz="1200" dirty="0" smtClean="0">
              <a:solidFill>
                <a:schemeClr val="tx1"/>
              </a:solidFill>
            </a:endParaRPr>
          </a:p>
          <a:p>
            <a:pPr marL="266700"/>
            <a:r>
              <a:rPr lang="ja-JP" altLang="en-US" sz="1200" dirty="0" smtClean="0">
                <a:solidFill>
                  <a:schemeClr val="tx1"/>
                </a:solidFill>
              </a:rPr>
              <a:t>国での法制度の整備を求めるとともに、大阪の統合型リゾートの立地ポテンシャルに言及</a:t>
            </a:r>
            <a:endParaRPr kumimoji="1" lang="en-US" altLang="ja-JP" sz="1200" dirty="0" smtClean="0">
              <a:solidFill>
                <a:schemeClr val="tx1"/>
              </a:solidFill>
            </a:endParaRPr>
          </a:p>
        </p:txBody>
      </p:sp>
      <p:sp>
        <p:nvSpPr>
          <p:cNvPr id="13" name="正方形/長方形 12"/>
          <p:cNvSpPr/>
          <p:nvPr/>
        </p:nvSpPr>
        <p:spPr>
          <a:xfrm>
            <a:off x="5271578" y="3997931"/>
            <a:ext cx="892333"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　橋下知事　関西広域連合での議論を提案</a:t>
            </a:r>
            <a:endParaRPr lang="en-US" altLang="ja-JP" sz="1200" dirty="0" smtClean="0">
              <a:solidFill>
                <a:schemeClr val="tx1"/>
              </a:solidFill>
            </a:endParaRPr>
          </a:p>
          <a:p>
            <a:pPr marL="266700"/>
            <a:r>
              <a:rPr kumimoji="1" lang="ja-JP" altLang="en-US" sz="1200" dirty="0" smtClean="0">
                <a:solidFill>
                  <a:schemeClr val="tx1"/>
                </a:solidFill>
              </a:rPr>
              <a:t>関西観光・文化振興計画に</a:t>
            </a:r>
            <a:r>
              <a:rPr lang="en-US" altLang="ja-JP" sz="1200" dirty="0" smtClean="0">
                <a:solidFill>
                  <a:schemeClr val="tx1"/>
                </a:solidFill>
              </a:rPr>
              <a:t>KANSAI</a:t>
            </a:r>
            <a:r>
              <a:rPr lang="ja-JP" altLang="en-US" sz="1200" dirty="0" smtClean="0">
                <a:solidFill>
                  <a:schemeClr val="tx1"/>
                </a:solidFill>
              </a:rPr>
              <a:t>統合型リゾートの検討が盛り込まれる</a:t>
            </a:r>
            <a:endParaRPr kumimoji="1" lang="en-US" altLang="ja-JP" sz="1200" dirty="0" smtClean="0">
              <a:solidFill>
                <a:schemeClr val="tx1"/>
              </a:solidFill>
            </a:endParaRPr>
          </a:p>
        </p:txBody>
      </p:sp>
      <p:sp>
        <p:nvSpPr>
          <p:cNvPr id="14" name="正方形/長方形 13"/>
          <p:cNvSpPr/>
          <p:nvPr/>
        </p:nvSpPr>
        <p:spPr>
          <a:xfrm>
            <a:off x="6289228" y="3988225"/>
            <a:ext cx="40183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12</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松井知事　シンガポール視察</a:t>
            </a:r>
            <a:endParaRPr kumimoji="1" lang="en-US" altLang="ja-JP" sz="1200" dirty="0" smtClean="0">
              <a:solidFill>
                <a:schemeClr val="tx1"/>
              </a:solidFill>
            </a:endParaRPr>
          </a:p>
        </p:txBody>
      </p:sp>
      <p:sp>
        <p:nvSpPr>
          <p:cNvPr id="15" name="正方形/長方形 14"/>
          <p:cNvSpPr/>
          <p:nvPr/>
        </p:nvSpPr>
        <p:spPr>
          <a:xfrm>
            <a:off x="6882482" y="4002737"/>
            <a:ext cx="41416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松井知事・橋下市長</a:t>
            </a:r>
            <a:endParaRPr lang="en-US" altLang="ja-JP" sz="1200" dirty="0" smtClean="0">
              <a:solidFill>
                <a:schemeClr val="tx1"/>
              </a:solidFill>
            </a:endParaRPr>
          </a:p>
          <a:p>
            <a:pPr marL="266700" indent="-266700"/>
            <a:r>
              <a:rPr lang="ja-JP" altLang="en-US" sz="1200" dirty="0">
                <a:solidFill>
                  <a:schemeClr val="tx1"/>
                </a:solidFill>
              </a:rPr>
              <a:t>　</a:t>
            </a:r>
            <a:r>
              <a:rPr lang="ja-JP" altLang="en-US" sz="1200" dirty="0" smtClean="0">
                <a:solidFill>
                  <a:schemeClr val="tx1"/>
                </a:solidFill>
              </a:rPr>
              <a:t>　　首相にＩＲ早期法制化を提案</a:t>
            </a:r>
            <a:endParaRPr kumimoji="1" lang="en-US" altLang="ja-JP" sz="1200" dirty="0" smtClean="0">
              <a:solidFill>
                <a:schemeClr val="tx1"/>
              </a:solidFill>
            </a:endParaRPr>
          </a:p>
        </p:txBody>
      </p:sp>
      <p:sp>
        <p:nvSpPr>
          <p:cNvPr id="16" name="正方形/長方形 15"/>
          <p:cNvSpPr/>
          <p:nvPr/>
        </p:nvSpPr>
        <p:spPr>
          <a:xfrm>
            <a:off x="4080257" y="3996300"/>
            <a:ext cx="404552"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大阪エンターテイメント都市構想推進検討会設置、検討開始</a:t>
            </a:r>
            <a:endParaRPr kumimoji="1" lang="en-US" altLang="ja-JP" sz="1200" dirty="0" smtClean="0">
              <a:solidFill>
                <a:schemeClr val="tx1"/>
              </a:solidFill>
            </a:endParaRPr>
          </a:p>
        </p:txBody>
      </p:sp>
      <p:sp>
        <p:nvSpPr>
          <p:cNvPr id="17" name="正方形/長方形 16"/>
          <p:cNvSpPr/>
          <p:nvPr/>
        </p:nvSpPr>
        <p:spPr>
          <a:xfrm>
            <a:off x="3356496" y="764704"/>
            <a:ext cx="428104"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a:solidFill>
                  <a:schemeClr val="tx1"/>
                </a:solidFill>
              </a:rPr>
              <a:t>4</a:t>
            </a:r>
            <a:r>
              <a:rPr lang="ja-JP" altLang="en-US" sz="1200" dirty="0">
                <a:solidFill>
                  <a:schemeClr val="tx1"/>
                </a:solidFill>
              </a:rPr>
              <a:t>月</a:t>
            </a:r>
            <a:r>
              <a:rPr lang="ja-JP" altLang="en-US" sz="1200" dirty="0" smtClean="0">
                <a:solidFill>
                  <a:schemeClr val="tx1"/>
                </a:solidFill>
              </a:rPr>
              <a:t>　超党派「国際観光産業振興議員連盟」（ＩＲ議連）結成</a:t>
            </a:r>
            <a:endParaRPr kumimoji="1" lang="en-US" altLang="ja-JP" sz="1200" dirty="0" smtClean="0">
              <a:solidFill>
                <a:schemeClr val="tx1"/>
              </a:solidFill>
            </a:endParaRPr>
          </a:p>
        </p:txBody>
      </p:sp>
      <p:sp>
        <p:nvSpPr>
          <p:cNvPr id="18" name="正方形/長方形 17"/>
          <p:cNvSpPr/>
          <p:nvPr/>
        </p:nvSpPr>
        <p:spPr>
          <a:xfrm>
            <a:off x="3817687" y="764509"/>
            <a:ext cx="601340"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5</a:t>
            </a:r>
            <a:r>
              <a:rPr lang="ja-JP" altLang="en-US" sz="1200" dirty="0" smtClean="0">
                <a:solidFill>
                  <a:schemeClr val="tx1"/>
                </a:solidFill>
              </a:rPr>
              <a:t>月　国土交通省の成長戦略会議報告書に、新しい観光アイテムとしてのＩＲ検討明記</a:t>
            </a:r>
            <a:endParaRPr kumimoji="1" lang="en-US" altLang="ja-JP" sz="1200" dirty="0" smtClean="0">
              <a:solidFill>
                <a:schemeClr val="tx1"/>
              </a:solidFill>
            </a:endParaRPr>
          </a:p>
        </p:txBody>
      </p:sp>
      <p:sp>
        <p:nvSpPr>
          <p:cNvPr id="19" name="正方形/長方形 18"/>
          <p:cNvSpPr/>
          <p:nvPr/>
        </p:nvSpPr>
        <p:spPr>
          <a:xfrm>
            <a:off x="4737180" y="764508"/>
            <a:ext cx="4641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smtClean="0">
                <a:solidFill>
                  <a:schemeClr val="tx1"/>
                </a:solidFill>
              </a:rPr>
              <a:t>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行政刷新会議「できるだけ早く具体的な検討を開始する必要がある」</a:t>
            </a:r>
            <a:endParaRPr kumimoji="1" lang="en-US" altLang="ja-JP" sz="1200" dirty="0" smtClean="0">
              <a:solidFill>
                <a:schemeClr val="tx1"/>
              </a:solidFill>
            </a:endParaRPr>
          </a:p>
        </p:txBody>
      </p:sp>
      <p:sp>
        <p:nvSpPr>
          <p:cNvPr id="20" name="正方形/長方形 19"/>
          <p:cNvSpPr/>
          <p:nvPr/>
        </p:nvSpPr>
        <p:spPr>
          <a:xfrm>
            <a:off x="5269463" y="768081"/>
            <a:ext cx="286604"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a:solidFill>
                  <a:schemeClr val="tx1"/>
                </a:solidFill>
              </a:rPr>
              <a:t>7</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ＩＲ議連　特別立法大綱案発表</a:t>
            </a:r>
            <a:endParaRPr kumimoji="1" lang="en-US" altLang="ja-JP" sz="1200" dirty="0" smtClean="0">
              <a:solidFill>
                <a:schemeClr val="tx1"/>
              </a:solidFill>
            </a:endParaRPr>
          </a:p>
        </p:txBody>
      </p:sp>
      <p:sp>
        <p:nvSpPr>
          <p:cNvPr id="21" name="正方形/長方形 20"/>
          <p:cNvSpPr/>
          <p:nvPr/>
        </p:nvSpPr>
        <p:spPr>
          <a:xfrm>
            <a:off x="7531100" y="4002737"/>
            <a:ext cx="43388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大阪府市ＩＲ立地準備会議設置</a:t>
            </a:r>
            <a:endParaRPr kumimoji="1" lang="en-US" altLang="ja-JP" sz="1200" dirty="0" smtClean="0">
              <a:solidFill>
                <a:schemeClr val="tx1"/>
              </a:solidFill>
            </a:endParaRPr>
          </a:p>
        </p:txBody>
      </p:sp>
      <p:sp>
        <p:nvSpPr>
          <p:cNvPr id="22" name="正方形/長方形 21"/>
          <p:cNvSpPr/>
          <p:nvPr/>
        </p:nvSpPr>
        <p:spPr>
          <a:xfrm>
            <a:off x="8124681" y="4002737"/>
            <a:ext cx="634999" cy="26324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大阪府市ＩＲ立地準備会議「基本コンセプト案」、府市の候補地の例として夢洲ベイエリア提示</a:t>
            </a:r>
            <a:endParaRPr lang="en-US" altLang="ja-JP" sz="1200" dirty="0" smtClean="0">
              <a:solidFill>
                <a:schemeClr val="tx1"/>
              </a:solidFill>
            </a:endParaRPr>
          </a:p>
        </p:txBody>
      </p:sp>
      <p:sp>
        <p:nvSpPr>
          <p:cNvPr id="23" name="正方形/長方形 22"/>
          <p:cNvSpPr/>
          <p:nvPr/>
        </p:nvSpPr>
        <p:spPr>
          <a:xfrm>
            <a:off x="7531100"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indent="-4445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ＩＲ推進法案衆議院提出（議員提出法案：自民・維新・生活など）</a:t>
            </a:r>
            <a:endParaRPr kumimoji="1" lang="en-US" altLang="ja-JP" sz="1200" dirty="0" smtClean="0">
              <a:solidFill>
                <a:schemeClr val="tx1"/>
              </a:solidFill>
            </a:endParaRPr>
          </a:p>
        </p:txBody>
      </p:sp>
      <p:sp>
        <p:nvSpPr>
          <p:cNvPr id="26" name="正方形/長方形 25"/>
          <p:cNvSpPr/>
          <p:nvPr/>
        </p:nvSpPr>
        <p:spPr>
          <a:xfrm>
            <a:off x="4533981" y="3997931"/>
            <a:ext cx="59114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府「大阪の成長戦略」の具体的な取組みの一つとしてＩＲ盛り込み</a:t>
            </a:r>
            <a:endParaRPr lang="en-US" altLang="ja-JP" sz="1200" dirty="0" smtClean="0">
              <a:solidFill>
                <a:schemeClr val="tx1"/>
              </a:solidFill>
            </a:endParaRPr>
          </a:p>
        </p:txBody>
      </p:sp>
      <p:sp>
        <p:nvSpPr>
          <p:cNvPr id="27" name="正方形/長方形 26"/>
          <p:cNvSpPr/>
          <p:nvPr/>
        </p:nvSpPr>
        <p:spPr>
          <a:xfrm>
            <a:off x="601703" y="3981788"/>
            <a:ext cx="462629"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02</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　府　構造改革特区第一次提案「カジノ特別法の制定」</a:t>
            </a:r>
            <a:endParaRPr kumimoji="1" lang="en-US" altLang="ja-JP" sz="1200" dirty="0" smtClean="0">
              <a:solidFill>
                <a:schemeClr val="tx1"/>
              </a:solidFill>
            </a:endParaRPr>
          </a:p>
        </p:txBody>
      </p:sp>
      <p:sp>
        <p:nvSpPr>
          <p:cNvPr id="28" name="正方形/長方形 27"/>
          <p:cNvSpPr/>
          <p:nvPr/>
        </p:nvSpPr>
        <p:spPr>
          <a:xfrm>
            <a:off x="3358520" y="3999488"/>
            <a:ext cx="42608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府　構造改革特区臨時提案「総合コンベンション法制の整備」</a:t>
            </a:r>
            <a:endParaRPr kumimoji="1" lang="en-US" altLang="ja-JP" sz="1200" dirty="0" smtClean="0">
              <a:solidFill>
                <a:schemeClr val="tx1"/>
              </a:solidFill>
            </a:endParaRPr>
          </a:p>
        </p:txBody>
      </p:sp>
      <p:sp>
        <p:nvSpPr>
          <p:cNvPr id="29" name="正方形/長方形 28"/>
          <p:cNvSpPr/>
          <p:nvPr/>
        </p:nvSpPr>
        <p:spPr>
          <a:xfrm>
            <a:off x="8357398"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ＩＲ推進法案が内閣委員会で審議開始（継続審議）</a:t>
            </a:r>
            <a:endParaRPr kumimoji="1" lang="en-US" altLang="ja-JP" sz="1200" dirty="0" smtClean="0">
              <a:solidFill>
                <a:schemeClr val="tx1"/>
              </a:solidFill>
            </a:endParaRPr>
          </a:p>
        </p:txBody>
      </p:sp>
      <p:sp>
        <p:nvSpPr>
          <p:cNvPr id="30" name="正方形/長方形 29"/>
          <p:cNvSpPr/>
          <p:nvPr/>
        </p:nvSpPr>
        <p:spPr>
          <a:xfrm>
            <a:off x="5580111" y="768081"/>
            <a:ext cx="275269"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ＩＲ議連　ＩＲ推進法案発表</a:t>
            </a:r>
            <a:endParaRPr kumimoji="1" lang="en-US" altLang="ja-JP" sz="1200" dirty="0" smtClean="0">
              <a:solidFill>
                <a:schemeClr val="tx1"/>
              </a:solidFill>
            </a:endParaRPr>
          </a:p>
        </p:txBody>
      </p:sp>
      <p:sp>
        <p:nvSpPr>
          <p:cNvPr id="31" name="正方形/長方形 30"/>
          <p:cNvSpPr/>
          <p:nvPr/>
        </p:nvSpPr>
        <p:spPr>
          <a:xfrm>
            <a:off x="6948264" y="764508"/>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ＩＲ推進法案衆議院提出（議員提出法案：維新単独）</a:t>
            </a:r>
            <a:endParaRPr kumimoji="1" lang="en-US" altLang="ja-JP" sz="1200" dirty="0" smtClean="0">
              <a:solidFill>
                <a:schemeClr val="tx1"/>
              </a:solidFill>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r>
              <a:rPr lang="ja-JP" altLang="en-US" sz="1600" dirty="0" smtClean="0"/>
              <a:t>■ＩＲ検討の</a:t>
            </a:r>
            <a:r>
              <a:rPr kumimoji="1" lang="ja-JP" altLang="en-US" sz="1600" dirty="0" smtClean="0"/>
              <a:t>経緯</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1825476166"/>
              </p:ext>
            </p:extLst>
          </p:nvPr>
        </p:nvGraphicFramePr>
        <p:xfrm>
          <a:off x="116304" y="466791"/>
          <a:ext cx="8913399" cy="265174"/>
        </p:xfrm>
        <a:graphic>
          <a:graphicData uri="http://schemas.openxmlformats.org/drawingml/2006/table">
            <a:tbl>
              <a:tblPr firstRow="1" bandRow="1">
                <a:tableStyleId>{7DF18680-E054-41AD-8BC1-D1AEF772440D}</a:tableStyleId>
              </a:tblPr>
              <a:tblGrid>
                <a:gridCol w="207943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929311">
                  <a:extLst>
                    <a:ext uri="{9D8B030D-6E8A-4147-A177-3AD203B41FA5}">
                      <a16:colId xmlns:a16="http://schemas.microsoft.com/office/drawing/2014/main" xmlns="" val="20006"/>
                    </a:ext>
                  </a:extLst>
                </a:gridCol>
              </a:tblGrid>
              <a:tr h="265174">
                <a:tc>
                  <a:txBody>
                    <a:bodyPr/>
                    <a:lstStyle/>
                    <a:p>
                      <a:pPr algn="ct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2008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2009</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2010</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2011</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2012</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r>
              <a:rPr kumimoji="1" lang="en-US" altLang="ja-JP" dirty="0" smtClean="0"/>
              <a:t>《</a:t>
            </a:r>
            <a:r>
              <a:rPr kumimoji="1" lang="ja-JP" altLang="en-US" dirty="0" smtClean="0"/>
              <a:t>　国の動き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3" name="テキスト ボックス 32"/>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a:t>
            </a:fld>
            <a:endParaRPr lang="ja-JP" altLang="en-US"/>
          </a:p>
        </p:txBody>
      </p:sp>
    </p:spTree>
    <p:extLst>
      <p:ext uri="{BB962C8B-B14F-4D97-AF65-F5344CB8AC3E}">
        <p14:creationId xmlns:p14="http://schemas.microsoft.com/office/powerpoint/2010/main" val="180067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545928"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a:t>
            </a:r>
            <a:r>
              <a:rPr lang="ja-JP" altLang="en-US" sz="1200" dirty="0">
                <a:solidFill>
                  <a:schemeClr val="tx1"/>
                </a:solidFill>
              </a:rPr>
              <a:t>夢洲まちづくり構想（案）～中間とりまとめ～</a:t>
            </a:r>
            <a:endParaRPr kumimoji="1" lang="en-US" altLang="ja-JP" sz="1200" dirty="0" smtClean="0">
              <a:solidFill>
                <a:schemeClr val="tx1"/>
              </a:solidFill>
            </a:endParaRPr>
          </a:p>
        </p:txBody>
      </p:sp>
      <p:sp>
        <p:nvSpPr>
          <p:cNvPr id="17" name="正方形/長方形 16"/>
          <p:cNvSpPr/>
          <p:nvPr/>
        </p:nvSpPr>
        <p:spPr>
          <a:xfrm>
            <a:off x="3635896" y="764507"/>
            <a:ext cx="351408"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a:t>
            </a:r>
            <a:r>
              <a:rPr lang="ja-JP" altLang="en-US" sz="1200" dirty="0">
                <a:solidFill>
                  <a:schemeClr val="tx1"/>
                </a:solidFill>
              </a:rPr>
              <a:t>ＩＲ</a:t>
            </a:r>
            <a:r>
              <a:rPr lang="ja-JP" altLang="en-US" sz="1200" dirty="0" smtClean="0">
                <a:solidFill>
                  <a:schemeClr val="tx1"/>
                </a:solidFill>
              </a:rPr>
              <a:t>推進法</a:t>
            </a:r>
            <a:r>
              <a:rPr lang="ja-JP" altLang="en-US" sz="1200" dirty="0">
                <a:solidFill>
                  <a:schemeClr val="tx1"/>
                </a:solidFill>
              </a:rPr>
              <a:t>成立</a:t>
            </a:r>
            <a:endParaRPr kumimoji="1" lang="en-US" altLang="ja-JP" sz="1200" dirty="0" smtClean="0">
              <a:solidFill>
                <a:schemeClr val="tx1"/>
              </a:solidFill>
            </a:endParaRPr>
          </a:p>
        </p:txBody>
      </p:sp>
      <p:sp>
        <p:nvSpPr>
          <p:cNvPr id="19" name="正方形/長方形 18"/>
          <p:cNvSpPr/>
          <p:nvPr/>
        </p:nvSpPr>
        <p:spPr>
          <a:xfrm>
            <a:off x="4971969" y="764507"/>
            <a:ext cx="4320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a:t>
            </a:r>
            <a:r>
              <a:rPr lang="ja-JP" altLang="en-US" sz="1200" dirty="0">
                <a:solidFill>
                  <a:schemeClr val="tx1"/>
                </a:solidFill>
              </a:rPr>
              <a:t>　</a:t>
            </a:r>
            <a:r>
              <a:rPr lang="zh-TW" altLang="en-US" sz="1200" dirty="0">
                <a:solidFill>
                  <a:schemeClr val="tx1"/>
                </a:solidFill>
                <a:latin typeface="ＭＳ Ｐゴシック" panose="020B0600070205080204" pitchFamily="50" charset="-128"/>
                <a:ea typeface="ＭＳ Ｐゴシック" panose="020B0600070205080204" pitchFamily="50" charset="-128"/>
              </a:rPr>
              <a:t>特定複合観光施設</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区域整備推進</a:t>
            </a:r>
            <a:r>
              <a:rPr lang="zh-TW" altLang="en-US" sz="1200" dirty="0">
                <a:solidFill>
                  <a:schemeClr val="tx1"/>
                </a:solidFill>
                <a:latin typeface="ＭＳ Ｐゴシック" panose="020B0600070205080204" pitchFamily="50" charset="-128"/>
                <a:ea typeface="ＭＳ Ｐゴシック" panose="020B0600070205080204" pitchFamily="50" charset="-128"/>
              </a:rPr>
              <a:t>本部</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設置</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799053" y="789782"/>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衆議院解散によりＩＲ推進法案廃案</a:t>
            </a:r>
            <a:endParaRPr kumimoji="1" lang="en-US" altLang="ja-JP" sz="1200" dirty="0" smtClean="0">
              <a:solidFill>
                <a:schemeClr val="tx1"/>
              </a:solidFill>
            </a:endParaRPr>
          </a:p>
        </p:txBody>
      </p:sp>
      <p:sp>
        <p:nvSpPr>
          <p:cNvPr id="31" name="正方形/長方形 30"/>
          <p:cNvSpPr/>
          <p:nvPr/>
        </p:nvSpPr>
        <p:spPr>
          <a:xfrm>
            <a:off x="2095322" y="764507"/>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ＩＲ推進法案衆議院再提出（議員提出法案</a:t>
            </a:r>
            <a:r>
              <a:rPr lang="ja-JP" altLang="en-US" sz="1200" dirty="0">
                <a:solidFill>
                  <a:schemeClr val="tx1"/>
                </a:solidFill>
              </a:rPr>
              <a:t>：自民、維新、次世代の党）</a:t>
            </a:r>
            <a:endParaRPr kumimoji="1" lang="en-US" altLang="ja-JP" sz="1200" dirty="0" smtClean="0">
              <a:solidFill>
                <a:schemeClr val="tx1"/>
              </a:solidFill>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r>
              <a:rPr lang="ja-JP" altLang="en-US" sz="1600" dirty="0" smtClean="0"/>
              <a:t>■ＩＲ検討の</a:t>
            </a:r>
            <a:r>
              <a:rPr kumimoji="1" lang="ja-JP" altLang="en-US" sz="1600" dirty="0" smtClean="0"/>
              <a:t>経緯</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2196733866"/>
              </p:ext>
            </p:extLst>
          </p:nvPr>
        </p:nvGraphicFramePr>
        <p:xfrm>
          <a:off x="116304" y="466791"/>
          <a:ext cx="8913399" cy="265174"/>
        </p:xfrm>
        <a:graphic>
          <a:graphicData uri="http://schemas.openxmlformats.org/drawingml/2006/table">
            <a:tbl>
              <a:tblPr firstRow="1" bandRow="1">
                <a:tableStyleId>{7DF18680-E054-41AD-8BC1-D1AEF772440D}</a:tableStyleId>
              </a:tblPr>
              <a:tblGrid>
                <a:gridCol w="128734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384376">
                  <a:extLst>
                    <a:ext uri="{9D8B030D-6E8A-4147-A177-3AD203B41FA5}">
                      <a16:colId xmlns:a16="http://schemas.microsoft.com/office/drawing/2014/main" xmlns="" val="20003"/>
                    </a:ext>
                  </a:extLst>
                </a:gridCol>
                <a:gridCol w="1505375">
                  <a:extLst>
                    <a:ext uri="{9D8B030D-6E8A-4147-A177-3AD203B41FA5}">
                      <a16:colId xmlns:a16="http://schemas.microsoft.com/office/drawing/2014/main" xmlns="" val="20004"/>
                    </a:ext>
                  </a:extLst>
                </a:gridCol>
              </a:tblGrid>
              <a:tr h="265174">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2015</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r>
              <a:rPr kumimoji="1" lang="en-US" altLang="ja-JP" dirty="0" smtClean="0"/>
              <a:t>《</a:t>
            </a:r>
            <a:r>
              <a:rPr kumimoji="1" lang="ja-JP" altLang="en-US" dirty="0" smtClean="0"/>
              <a:t>　国の動き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8" name="正方形/長方形 37"/>
          <p:cNvSpPr/>
          <p:nvPr/>
        </p:nvSpPr>
        <p:spPr>
          <a:xfrm>
            <a:off x="556613"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  大阪府市</a:t>
            </a:r>
            <a:r>
              <a:rPr lang="ja-JP" altLang="en-US" sz="1200" dirty="0">
                <a:solidFill>
                  <a:schemeClr val="tx1"/>
                </a:solidFill>
              </a:rPr>
              <a:t>「夢洲まちづくり構想検討会」設置</a:t>
            </a:r>
            <a:r>
              <a:rPr lang="ja-JP" altLang="en-US" sz="1200" dirty="0" smtClean="0">
                <a:solidFill>
                  <a:schemeClr val="tx1"/>
                </a:solidFill>
              </a:rPr>
              <a:t>　</a:t>
            </a:r>
            <a:endParaRPr kumimoji="1" lang="en-US" altLang="ja-JP" sz="1200" dirty="0" smtClean="0">
              <a:solidFill>
                <a:schemeClr val="tx1"/>
              </a:solidFill>
            </a:endParaRPr>
          </a:p>
        </p:txBody>
      </p:sp>
      <p:sp>
        <p:nvSpPr>
          <p:cNvPr id="39" name="正方形/長方形 38"/>
          <p:cNvSpPr/>
          <p:nvPr/>
        </p:nvSpPr>
        <p:spPr>
          <a:xfrm>
            <a:off x="4283968" y="4005262"/>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a:t>
            </a:r>
            <a:r>
              <a:rPr lang="ja-JP" altLang="en-US" sz="1200" dirty="0">
                <a:solidFill>
                  <a:schemeClr val="tx1"/>
                </a:solidFill>
              </a:rPr>
              <a:t>夢洲まちづくり構想（案</a:t>
            </a:r>
            <a:r>
              <a:rPr lang="ja-JP" altLang="en-US" sz="1200" dirty="0" smtClean="0">
                <a:solidFill>
                  <a:schemeClr val="tx1"/>
                </a:solidFill>
              </a:rPr>
              <a:t>）とりまとめ</a:t>
            </a:r>
            <a:endParaRPr kumimoji="1" lang="en-US" altLang="ja-JP" sz="1200" dirty="0" smtClean="0">
              <a:solidFill>
                <a:schemeClr val="tx1"/>
              </a:solidFill>
            </a:endParaRPr>
          </a:p>
        </p:txBody>
      </p:sp>
      <p:sp>
        <p:nvSpPr>
          <p:cNvPr id="40" name="正方形/長方形 39"/>
          <p:cNvSpPr/>
          <p:nvPr/>
        </p:nvSpPr>
        <p:spPr>
          <a:xfrm>
            <a:off x="6298850" y="3993157"/>
            <a:ext cx="305326"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8</a:t>
            </a:r>
            <a:r>
              <a:rPr lang="ja-JP" altLang="en-US" sz="1200" dirty="0" smtClean="0">
                <a:solidFill>
                  <a:schemeClr val="tx1"/>
                </a:solidFill>
              </a:rPr>
              <a:t>月　</a:t>
            </a:r>
            <a:r>
              <a:rPr lang="ja-JP" altLang="en-US" sz="1200" dirty="0">
                <a:solidFill>
                  <a:schemeClr val="tx1"/>
                </a:solidFill>
              </a:rPr>
              <a:t>夢洲まちづくり</a:t>
            </a:r>
            <a:r>
              <a:rPr lang="ja-JP" altLang="en-US" sz="1200" dirty="0" smtClean="0">
                <a:solidFill>
                  <a:schemeClr val="tx1"/>
                </a:solidFill>
              </a:rPr>
              <a:t>構想</a:t>
            </a:r>
            <a:r>
              <a:rPr lang="ja-JP" altLang="en-US" sz="1200" dirty="0">
                <a:solidFill>
                  <a:schemeClr val="tx1"/>
                </a:solidFill>
              </a:rPr>
              <a:t>策定</a:t>
            </a:r>
            <a:endParaRPr kumimoji="1" lang="en-US" altLang="ja-JP" sz="1200" dirty="0" smtClean="0">
              <a:solidFill>
                <a:schemeClr val="tx1"/>
              </a:solidFill>
            </a:endParaRPr>
          </a:p>
        </p:txBody>
      </p:sp>
      <p:sp>
        <p:nvSpPr>
          <p:cNvPr id="41" name="正方形/長方形 40"/>
          <p:cNvSpPr/>
          <p:nvPr/>
        </p:nvSpPr>
        <p:spPr>
          <a:xfrm>
            <a:off x="5437279" y="4002881"/>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　</a:t>
            </a:r>
            <a:r>
              <a:rPr lang="ja-JP" altLang="en-US" sz="1200" dirty="0">
                <a:solidFill>
                  <a:schemeClr val="tx1"/>
                </a:solidFill>
              </a:rPr>
              <a:t>大阪府・大阪市ＩＲ</a:t>
            </a:r>
            <a:r>
              <a:rPr lang="ja-JP" altLang="en-US" sz="1200" dirty="0" smtClean="0">
                <a:solidFill>
                  <a:schemeClr val="tx1"/>
                </a:solidFill>
              </a:rPr>
              <a:t>推進局設置</a:t>
            </a:r>
            <a:endParaRPr kumimoji="1" lang="en-US" altLang="ja-JP" sz="1200" dirty="0" smtClean="0">
              <a:solidFill>
                <a:schemeClr val="tx1"/>
              </a:solidFill>
            </a:endParaRPr>
          </a:p>
        </p:txBody>
      </p:sp>
      <p:sp>
        <p:nvSpPr>
          <p:cNvPr id="43" name="正方形/長方形 42"/>
          <p:cNvSpPr/>
          <p:nvPr/>
        </p:nvSpPr>
        <p:spPr>
          <a:xfrm>
            <a:off x="6813345" y="3993157"/>
            <a:ext cx="486762"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8</a:t>
            </a:r>
            <a:r>
              <a:rPr lang="ja-JP" altLang="en-US" sz="1200" dirty="0" smtClean="0">
                <a:solidFill>
                  <a:schemeClr val="tx1"/>
                </a:solidFill>
              </a:rPr>
              <a:t>月　</a:t>
            </a:r>
            <a:r>
              <a:rPr lang="ja-JP" altLang="en-US" sz="1200" dirty="0">
                <a:solidFill>
                  <a:schemeClr val="tx1"/>
                </a:solidFill>
              </a:rPr>
              <a:t>大阪ＩＲ基本構想（案）・中間</a:t>
            </a:r>
            <a:r>
              <a:rPr lang="ja-JP" altLang="en-US" sz="1200" dirty="0" smtClean="0">
                <a:solidFill>
                  <a:schemeClr val="tx1"/>
                </a:solidFill>
              </a:rPr>
              <a:t>骨子を取りまとめ</a:t>
            </a:r>
            <a:endParaRPr kumimoji="1" lang="en-US" altLang="ja-JP" sz="1200" dirty="0" smtClean="0">
              <a:solidFill>
                <a:schemeClr val="tx1"/>
              </a:solidFill>
            </a:endParaRPr>
          </a:p>
        </p:txBody>
      </p:sp>
      <p:sp>
        <p:nvSpPr>
          <p:cNvPr id="45" name="正方形/長方形 44"/>
          <p:cNvSpPr/>
          <p:nvPr/>
        </p:nvSpPr>
        <p:spPr>
          <a:xfrm>
            <a:off x="5869327" y="765326"/>
            <a:ext cx="429523"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a:t>
            </a:r>
            <a:r>
              <a:rPr lang="ja-JP" altLang="en-US" sz="1200" dirty="0">
                <a:solidFill>
                  <a:schemeClr val="tx1"/>
                </a:solidFill>
              </a:rPr>
              <a:t>　</a:t>
            </a:r>
            <a:r>
              <a:rPr lang="zh-TW" altLang="en-US" sz="1200" dirty="0">
                <a:solidFill>
                  <a:schemeClr val="tx1"/>
                </a:solidFill>
                <a:latin typeface="ＭＳ Ｐゴシック" panose="020B0600070205080204" pitchFamily="50" charset="-128"/>
                <a:ea typeface="ＭＳ Ｐゴシック" panose="020B0600070205080204" pitchFamily="50" charset="-128"/>
              </a:rPr>
              <a:t>特定複合観光施設区域整備推進会議</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取りまとめ</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4971969" y="4002881"/>
            <a:ext cx="257200" cy="2630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ＩＲ推進会議立ち上げ</a:t>
            </a:r>
            <a:endParaRPr kumimoji="1" lang="en-US" altLang="ja-JP" sz="1200" dirty="0" smtClean="0">
              <a:solidFill>
                <a:schemeClr val="tx1"/>
              </a:solidFill>
            </a:endParaRPr>
          </a:p>
        </p:txBody>
      </p:sp>
      <p:sp>
        <p:nvSpPr>
          <p:cNvPr id="21" name="正方形/長方形 20"/>
          <p:cNvSpPr/>
          <p:nvPr/>
        </p:nvSpPr>
        <p:spPr>
          <a:xfrm>
            <a:off x="8310601" y="757362"/>
            <a:ext cx="324584"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18</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ＩＲ整備法成立</a:t>
            </a:r>
            <a:endParaRPr kumimoji="1" lang="en-US" altLang="ja-JP" sz="1200" dirty="0" smtClean="0">
              <a:solidFill>
                <a:schemeClr val="tx1"/>
              </a:solidFill>
            </a:endParaRPr>
          </a:p>
        </p:txBody>
      </p:sp>
      <p:sp>
        <p:nvSpPr>
          <p:cNvPr id="22" name="テキスト ボックス 21"/>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a:t>
            </a:fld>
            <a:endParaRPr lang="ja-JP" altLang="en-US"/>
          </a:p>
        </p:txBody>
      </p:sp>
    </p:spTree>
    <p:extLst>
      <p:ext uri="{BB962C8B-B14F-4D97-AF65-F5344CB8AC3E}">
        <p14:creationId xmlns:p14="http://schemas.microsoft.com/office/powerpoint/2010/main" val="370051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165783"/>
            <a:ext cx="9144000" cy="338554"/>
          </a:xfrm>
          <a:prstGeom prst="rect">
            <a:avLst/>
          </a:prstGeom>
          <a:noFill/>
        </p:spPr>
        <p:txBody>
          <a:bodyPr wrap="square" rtlCol="0">
            <a:spAutoFit/>
          </a:bodyPr>
          <a:lstStyle/>
          <a:p>
            <a:r>
              <a:rPr lang="ja-JP" altLang="en-US" sz="1600" dirty="0" smtClean="0"/>
              <a:t>■大阪ＩＲ基本構想</a:t>
            </a:r>
            <a:r>
              <a:rPr lang="en-US" altLang="ja-JP" sz="1600" dirty="0" smtClean="0"/>
              <a:t>(</a:t>
            </a:r>
            <a:r>
              <a:rPr lang="ja-JP" altLang="en-US" sz="1600" dirty="0" smtClean="0"/>
              <a:t>案</a:t>
            </a:r>
            <a:r>
              <a:rPr lang="en-US" altLang="ja-JP" sz="1600" dirty="0" smtClean="0"/>
              <a:t>)</a:t>
            </a:r>
            <a:r>
              <a:rPr lang="ja-JP" altLang="en-US" sz="1600" dirty="0" smtClean="0"/>
              <a:t>・中間</a:t>
            </a:r>
            <a:r>
              <a:rPr lang="ja-JP" altLang="en-US" sz="1600" dirty="0"/>
              <a:t>骨子</a:t>
            </a:r>
            <a:endParaRPr lang="en-US" altLang="ja-JP" sz="1600" dirty="0" smtClean="0"/>
          </a:p>
        </p:txBody>
      </p:sp>
      <p:grpSp>
        <p:nvGrpSpPr>
          <p:cNvPr id="20" name="グループ化 19"/>
          <p:cNvGrpSpPr/>
          <p:nvPr/>
        </p:nvGrpSpPr>
        <p:grpSpPr>
          <a:xfrm>
            <a:off x="1907704" y="2751038"/>
            <a:ext cx="1855907" cy="1328388"/>
            <a:chOff x="2380689" y="5366402"/>
            <a:chExt cx="2346921" cy="1328388"/>
          </a:xfrm>
        </p:grpSpPr>
        <p:sp>
          <p:nvSpPr>
            <p:cNvPr id="21" name="テキスト ボックス 20"/>
            <p:cNvSpPr txBox="1">
              <a:spLocks noChangeAspect="1"/>
            </p:cNvSpPr>
            <p:nvPr/>
          </p:nvSpPr>
          <p:spPr>
            <a:xfrm>
              <a:off x="2380689" y="5368154"/>
              <a:ext cx="1255103" cy="811667"/>
            </a:xfrm>
            <a:prstGeom prst="ellipse">
              <a:avLst/>
            </a:prstGeom>
            <a:solidFill>
              <a:srgbClr val="0099FF">
                <a:alpha val="25000"/>
              </a:srgbClr>
            </a:solidFill>
            <a:ln w="12700" cmpd="sng">
              <a:solidFill>
                <a:schemeClr val="tx2">
                  <a:lumMod val="50000"/>
                </a:schemeClr>
              </a:solidFill>
              <a:prstDash val="solid"/>
            </a:ln>
          </p:spPr>
          <p:txBody>
            <a:bodyPr wrap="none" tIns="36000" bIns="252000" rtlCol="0" anchor="ctr" anchorCtr="1">
              <a:noAutofit/>
            </a:bodyPr>
            <a:lstStyle/>
            <a:p>
              <a:pPr algn="ct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夢</a:t>
              </a:r>
              <a:r>
                <a:rPr lang="ja-JP" altLang="en-US" sz="1100" b="1" dirty="0">
                  <a:latin typeface="+mn-ea"/>
                  <a:cs typeface="Meiryo UI" pitchFamily="50" charset="-128"/>
                </a:rPr>
                <a:t>と未来</a:t>
              </a:r>
              <a:r>
                <a:rPr lang="ja-JP" altLang="en-US" sz="1100" b="1" dirty="0" smtClean="0">
                  <a:latin typeface="+mn-ea"/>
                  <a:cs typeface="Meiryo UI" pitchFamily="50" charset="-128"/>
                </a:rPr>
                <a:t>を</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創造するＩＲ</a:t>
              </a:r>
              <a:endParaRPr lang="en-US" altLang="ja-JP" sz="1100" b="1" dirty="0" smtClean="0">
                <a:latin typeface="+mn-ea"/>
                <a:cs typeface="Meiryo UI" pitchFamily="50" charset="-128"/>
              </a:endParaRPr>
            </a:p>
            <a:p>
              <a:pPr algn="ctr"/>
              <a:endParaRPr lang="en-US" altLang="ja-JP" sz="1100" b="1" dirty="0">
                <a:latin typeface="+mn-ea"/>
                <a:cs typeface="Meiryo UI" pitchFamily="50" charset="-128"/>
              </a:endParaRPr>
            </a:p>
          </p:txBody>
        </p:sp>
        <p:sp>
          <p:nvSpPr>
            <p:cNvPr id="24" name="テキスト ボックス 23"/>
            <p:cNvSpPr txBox="1">
              <a:spLocks noChangeAspect="1"/>
            </p:cNvSpPr>
            <p:nvPr/>
          </p:nvSpPr>
          <p:spPr>
            <a:xfrm>
              <a:off x="3472507" y="5366402"/>
              <a:ext cx="1255103" cy="813331"/>
            </a:xfrm>
            <a:prstGeom prst="ellipse">
              <a:avLst/>
            </a:prstGeom>
            <a:solidFill>
              <a:srgbClr val="0099FF">
                <a:alpha val="25000"/>
              </a:srgbClr>
            </a:solidFill>
            <a:ln w="12700" cmpd="sng">
              <a:solidFill>
                <a:schemeClr val="tx2">
                  <a:lumMod val="75000"/>
                </a:schemeClr>
              </a:solidFill>
              <a:prstDash val="solid"/>
            </a:ln>
          </p:spPr>
          <p:txBody>
            <a:bodyPr wrap="none" tIns="0" bIns="252000" rtlCol="0" anchor="ctr" anchorCtr="1">
              <a:noAutofit/>
            </a:bodyPr>
            <a:lstStyle/>
            <a:p>
              <a:pPr algn="ct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ひろがり・</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つながりを</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生み出すＩＲ</a:t>
              </a:r>
              <a:endParaRPr lang="en-US" altLang="ja-JP" sz="1100" b="1" dirty="0" smtClean="0">
                <a:latin typeface="+mn-ea"/>
                <a:cs typeface="Meiryo UI" pitchFamily="50" charset="-128"/>
              </a:endParaRPr>
            </a:p>
            <a:p>
              <a:pPr algn="ctr"/>
              <a:endParaRPr lang="ja-JP" altLang="en-US" sz="1100" b="1" dirty="0">
                <a:latin typeface="+mn-ea"/>
                <a:cs typeface="Meiryo UI" pitchFamily="50" charset="-128"/>
              </a:endParaRPr>
            </a:p>
          </p:txBody>
        </p:sp>
        <p:sp>
          <p:nvSpPr>
            <p:cNvPr id="25" name="テキスト ボックス 24"/>
            <p:cNvSpPr txBox="1">
              <a:spLocks noChangeAspect="1"/>
            </p:cNvSpPr>
            <p:nvPr/>
          </p:nvSpPr>
          <p:spPr>
            <a:xfrm>
              <a:off x="2926598" y="5864693"/>
              <a:ext cx="1255102" cy="830097"/>
            </a:xfrm>
            <a:prstGeom prst="ellipse">
              <a:avLst/>
            </a:prstGeom>
            <a:solidFill>
              <a:srgbClr val="0099FF">
                <a:alpha val="25000"/>
              </a:srgbClr>
            </a:solidFill>
            <a:ln w="12700" cmpd="sng">
              <a:solidFill>
                <a:schemeClr val="tx2">
                  <a:lumMod val="75000"/>
                </a:schemeClr>
              </a:solidFill>
              <a:prstDash val="solid"/>
            </a:ln>
          </p:spPr>
          <p:txBody>
            <a:bodyPr wrap="none" tIns="144000" rtlCol="0" anchor="ctr" anchorCtr="1">
              <a:noAutofit/>
            </a:bodyPr>
            <a:lstStyle/>
            <a:p>
              <a:pPr algn="ctr" defTabSz="1420813">
                <a:lnSpc>
                  <a:spcPts val="1200"/>
                </a:lnSpc>
                <a:tabLst>
                  <a:tab pos="7624763" algn="l"/>
                  <a:tab pos="7988300" algn="l"/>
                  <a:tab pos="8431213" algn="l"/>
                </a:tabLst>
              </a:pPr>
              <a:r>
                <a:rPr lang="ja-JP" altLang="en-US" sz="1100" b="1" dirty="0">
                  <a:latin typeface="+mn-ea"/>
                  <a:cs typeface="Meiryo UI" pitchFamily="50" charset="-128"/>
                </a:rPr>
                <a:t>「</a:t>
              </a:r>
              <a:r>
                <a:rPr lang="ja-JP" altLang="en-US" sz="1100" b="1" dirty="0" smtClean="0">
                  <a:latin typeface="+mn-ea"/>
                  <a:cs typeface="Meiryo UI" pitchFamily="50" charset="-128"/>
                </a:rPr>
                <a:t>夢洲」を</a:t>
              </a:r>
              <a:endParaRPr lang="en-US" altLang="ja-JP" sz="1100" b="1" dirty="0" smtClean="0">
                <a:latin typeface="+mn-ea"/>
                <a:cs typeface="Meiryo UI" pitchFamily="50" charset="-128"/>
              </a:endParaRPr>
            </a:p>
            <a:p>
              <a:pPr algn="ctr" defTabSz="1420813">
                <a:lnSpc>
                  <a:spcPts val="1200"/>
                </a:lnSpc>
                <a:tabLst>
                  <a:tab pos="7624763" algn="l"/>
                  <a:tab pos="7988300" algn="l"/>
                  <a:tab pos="8431213" algn="l"/>
                </a:tabLst>
              </a:pPr>
              <a:r>
                <a:rPr lang="ja-JP" altLang="en-US" sz="1100" b="1" dirty="0" smtClean="0">
                  <a:latin typeface="+mn-ea"/>
                  <a:cs typeface="Meiryo UI" pitchFamily="50" charset="-128"/>
                </a:rPr>
                <a:t>活かすＩＲ</a:t>
              </a:r>
              <a:endParaRPr lang="en-US" altLang="ja-JP" sz="1100" b="1" dirty="0">
                <a:latin typeface="+mn-ea"/>
                <a:cs typeface="Meiryo UI" pitchFamily="50" charset="-128"/>
              </a:endParaRPr>
            </a:p>
          </p:txBody>
        </p:sp>
      </p:grpSp>
      <p:grpSp>
        <p:nvGrpSpPr>
          <p:cNvPr id="5" name="グループ化 4"/>
          <p:cNvGrpSpPr/>
          <p:nvPr/>
        </p:nvGrpSpPr>
        <p:grpSpPr>
          <a:xfrm>
            <a:off x="251520" y="2695118"/>
            <a:ext cx="1616148" cy="765788"/>
            <a:chOff x="562697" y="2318683"/>
            <a:chExt cx="1616148" cy="765788"/>
          </a:xfrm>
        </p:grpSpPr>
        <p:sp>
          <p:nvSpPr>
            <p:cNvPr id="28" name="テキスト ボックス 27"/>
            <p:cNvSpPr txBox="1"/>
            <p:nvPr/>
          </p:nvSpPr>
          <p:spPr>
            <a:xfrm>
              <a:off x="562697" y="2318683"/>
              <a:ext cx="1616148" cy="246221"/>
            </a:xfrm>
            <a:prstGeom prst="rect">
              <a:avLst/>
            </a:prstGeom>
            <a:solidFill>
              <a:srgbClr val="FFCCFF"/>
            </a:solidFill>
            <a:ln>
              <a:solidFill>
                <a:schemeClr val="accent1"/>
              </a:solidFill>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rPr>
                <a:t>時間軸に沿った成長・発展</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562697" y="2544471"/>
              <a:ext cx="1616148" cy="540000"/>
            </a:xfrm>
            <a:prstGeom prst="rect">
              <a:avLst/>
            </a:prstGeom>
            <a:noFill/>
            <a:ln w="6350">
              <a:noFill/>
              <a:prstDash val="dash"/>
            </a:ln>
          </p:spPr>
          <p:txBody>
            <a:bodyPr wrap="square" lIns="36000" tIns="36000" rIns="36000" bIns="36000" rtlCol="0" anchor="t" anchorCtr="0">
              <a:noAutofit/>
            </a:bodyPr>
            <a:lstStyle/>
            <a:p>
              <a:pPr algn="just"/>
              <a:r>
                <a:rPr lang="ja-JP" altLang="ja-JP" sz="900" dirty="0" smtClean="0">
                  <a:latin typeface="ＭＳ Ｐゴシック" panose="020B0600070205080204" pitchFamily="50" charset="-128"/>
                  <a:ea typeface="ＭＳ Ｐゴシック" panose="020B0600070205080204" pitchFamily="50" charset="-128"/>
                </a:rPr>
                <a:t>常に世界</a:t>
              </a:r>
              <a:r>
                <a:rPr lang="ja-JP" altLang="ja-JP" sz="900" dirty="0">
                  <a:latin typeface="ＭＳ Ｐゴシック" panose="020B0600070205080204" pitchFamily="50" charset="-128"/>
                  <a:ea typeface="ＭＳ Ｐゴシック" panose="020B0600070205080204" pitchFamily="50" charset="-128"/>
                </a:rPr>
                <a:t>水準の競争力</a:t>
              </a:r>
              <a:r>
                <a:rPr lang="ja-JP" altLang="ja-JP" sz="900" dirty="0" smtClean="0">
                  <a:latin typeface="ＭＳ Ｐゴシック" panose="020B0600070205080204" pitchFamily="50" charset="-128"/>
                  <a:ea typeface="ＭＳ Ｐゴシック" panose="020B0600070205080204" pitchFamily="50" charset="-128"/>
                </a:rPr>
                <a:t>と</a:t>
              </a:r>
              <a:r>
                <a:rPr lang="ja-JP" altLang="ja-JP" sz="900" dirty="0">
                  <a:latin typeface="ＭＳ Ｐゴシック" panose="020B0600070205080204" pitchFamily="50" charset="-128"/>
                  <a:ea typeface="ＭＳ Ｐゴシック" panose="020B0600070205080204" pitchFamily="50" charset="-128"/>
                </a:rPr>
                <a:t>近未来</a:t>
              </a:r>
              <a:r>
                <a:rPr lang="ja-JP" altLang="ja-JP" sz="900" dirty="0" smtClean="0">
                  <a:latin typeface="ＭＳ Ｐゴシック" panose="020B0600070205080204" pitchFamily="50" charset="-128"/>
                  <a:ea typeface="ＭＳ Ｐゴシック" panose="020B0600070205080204" pitchFamily="50" charset="-128"/>
                </a:rPr>
                <a:t>を感じさせ</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魅力を備える</a:t>
              </a:r>
              <a:r>
                <a:rPr lang="ja-JP" altLang="en-US" sz="900" dirty="0" smtClean="0">
                  <a:latin typeface="ＭＳ Ｐゴシック" panose="020B0600070205080204" pitchFamily="50" charset="-128"/>
                  <a:ea typeface="ＭＳ Ｐゴシック" panose="020B0600070205080204" pitchFamily="50" charset="-128"/>
                </a:rPr>
                <a:t>ことによる</a:t>
              </a:r>
              <a:r>
                <a:rPr lang="ja-JP" altLang="ja-JP" sz="900" dirty="0" smtClean="0">
                  <a:latin typeface="ＭＳ Ｐゴシック" panose="020B0600070205080204" pitchFamily="50" charset="-128"/>
                  <a:ea typeface="ＭＳ Ｐゴシック" panose="020B0600070205080204" pitchFamily="50" charset="-128"/>
                </a:rPr>
                <a:t>将来に</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わたって</a:t>
              </a:r>
              <a:r>
                <a:rPr lang="ja-JP" altLang="en-US" sz="900" dirty="0" smtClean="0">
                  <a:latin typeface="ＭＳ Ｐゴシック" panose="020B0600070205080204" pitchFamily="50" charset="-128"/>
                  <a:ea typeface="ＭＳ Ｐゴシック" panose="020B0600070205080204" pitchFamily="50" charset="-128"/>
                </a:rPr>
                <a:t>の</a:t>
              </a:r>
              <a:r>
                <a:rPr lang="ja-JP" altLang="ja-JP" sz="900" dirty="0" smtClean="0">
                  <a:latin typeface="ＭＳ Ｐゴシック" panose="020B0600070205080204" pitchFamily="50" charset="-128"/>
                  <a:ea typeface="ＭＳ Ｐゴシック" panose="020B0600070205080204" pitchFamily="50" charset="-128"/>
                </a:rPr>
                <a:t>持続的</a:t>
              </a:r>
              <a:r>
                <a:rPr lang="ja-JP" altLang="ja-JP" sz="900" dirty="0">
                  <a:latin typeface="ＭＳ Ｐゴシック" panose="020B0600070205080204" pitchFamily="50" charset="-128"/>
                  <a:ea typeface="ＭＳ Ｐゴシック" panose="020B0600070205080204" pitchFamily="50" charset="-128"/>
                </a:rPr>
                <a:t>な成長</a:t>
              </a:r>
              <a:r>
                <a:rPr lang="ja-JP" altLang="ja-JP" sz="900" dirty="0" smtClean="0">
                  <a:latin typeface="ＭＳ Ｐゴシック" panose="020B0600070205080204" pitchFamily="50" charset="-128"/>
                  <a:ea typeface="ＭＳ Ｐゴシック" panose="020B0600070205080204" pitchFamily="50" charset="-128"/>
                </a:rPr>
                <a:t>・発展</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6" name="グループ化 5"/>
          <p:cNvGrpSpPr/>
          <p:nvPr/>
        </p:nvGrpSpPr>
        <p:grpSpPr>
          <a:xfrm>
            <a:off x="3779912" y="2650814"/>
            <a:ext cx="1737005" cy="901082"/>
            <a:chOff x="4863490" y="2318683"/>
            <a:chExt cx="1737005" cy="901082"/>
          </a:xfrm>
        </p:grpSpPr>
        <p:sp>
          <p:nvSpPr>
            <p:cNvPr id="31" name="テキスト ボックス 30"/>
            <p:cNvSpPr txBox="1"/>
            <p:nvPr/>
          </p:nvSpPr>
          <p:spPr>
            <a:xfrm>
              <a:off x="4927125" y="2318683"/>
              <a:ext cx="1609736" cy="246221"/>
            </a:xfrm>
            <a:prstGeom prst="rect">
              <a:avLst/>
            </a:prstGeom>
            <a:solidFill>
              <a:srgbClr val="FFCCFF"/>
            </a:solidFill>
            <a:ln>
              <a:solidFill>
                <a:schemeClr val="accent1"/>
              </a:solidFill>
            </a:ln>
          </p:spPr>
          <p:txBody>
            <a:bodyPr wrap="square" rtlCol="0">
              <a:spAutoFit/>
            </a:bodyPr>
            <a:lstStyle/>
            <a:p>
              <a:r>
                <a:rPr lang="ja-JP" altLang="en-US" sz="1000" dirty="0">
                  <a:latin typeface="ＭＳ Ｐゴシック" panose="020B0600070205080204" pitchFamily="50" charset="-128"/>
                  <a:ea typeface="ＭＳ Ｐゴシック" panose="020B0600070205080204" pitchFamily="50" charset="-128"/>
                </a:rPr>
                <a:t>空間</a:t>
              </a:r>
              <a:r>
                <a:rPr kumimoji="1" lang="ja-JP" altLang="en-US" sz="1000" dirty="0" smtClean="0">
                  <a:latin typeface="ＭＳ Ｐゴシック" panose="020B0600070205080204" pitchFamily="50" charset="-128"/>
                  <a:ea typeface="ＭＳ Ｐゴシック" panose="020B0600070205080204" pitchFamily="50" charset="-128"/>
                </a:rPr>
                <a:t>軸に沿った成長・波及</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4863490" y="2535765"/>
              <a:ext cx="1737005" cy="684000"/>
            </a:xfrm>
            <a:prstGeom prst="rect">
              <a:avLst/>
            </a:prstGeom>
            <a:noFill/>
            <a:ln w="6350">
              <a:noFill/>
              <a:prstDash val="dash"/>
            </a:ln>
          </p:spPr>
          <p:txBody>
            <a:bodyPr wrap="square" lIns="36000" tIns="36000" rIns="36000" bIns="36000" rtlCol="0" anchor="t" anchorCtr="0">
              <a:noAutofit/>
            </a:bodyPr>
            <a:lstStyle/>
            <a:p>
              <a:pPr algn="just"/>
              <a:r>
                <a:rPr lang="ja-JP" altLang="ja-JP" sz="900" dirty="0">
                  <a:latin typeface="ＭＳ Ｐゴシック" panose="020B0600070205080204" pitchFamily="50" charset="-128"/>
                  <a:ea typeface="ＭＳ Ｐゴシック" panose="020B0600070205080204" pitchFamily="50" charset="-128"/>
                </a:rPr>
                <a:t>大阪ＩＲを訪れる世界中の</a:t>
              </a:r>
              <a:r>
                <a:rPr lang="ja-JP" altLang="ja-JP" sz="900" dirty="0" smtClean="0">
                  <a:latin typeface="ＭＳ Ｐゴシック" panose="020B0600070205080204" pitchFamily="50" charset="-128"/>
                  <a:ea typeface="ＭＳ Ｐゴシック" panose="020B0600070205080204" pitchFamily="50" charset="-128"/>
                </a:rPr>
                <a:t>人々</a:t>
              </a:r>
              <a:r>
                <a:rPr lang="ja-JP" altLang="en-US" sz="900" dirty="0" smtClean="0">
                  <a:latin typeface="ＭＳ Ｐゴシック" panose="020B0600070205080204" pitchFamily="50" charset="-128"/>
                  <a:ea typeface="ＭＳ Ｐゴシック" panose="020B0600070205080204" pitchFamily="50" charset="-128"/>
                </a:rPr>
                <a:t>と</a:t>
              </a:r>
              <a:r>
                <a:rPr lang="ja-JP" altLang="ja-JP" sz="900" dirty="0" smtClean="0">
                  <a:latin typeface="ＭＳ Ｐゴシック" panose="020B0600070205080204" pitchFamily="50" charset="-128"/>
                  <a:ea typeface="ＭＳ Ｐゴシック" panose="020B0600070205080204" pitchFamily="50" charset="-128"/>
                </a:rPr>
                <a:t>周辺</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地域</a:t>
              </a:r>
              <a:r>
                <a:rPr lang="ja-JP" altLang="en-US" sz="900" dirty="0" smtClean="0">
                  <a:latin typeface="ＭＳ Ｐゴシック" panose="020B0600070205080204" pitchFamily="50" charset="-128"/>
                  <a:ea typeface="ＭＳ Ｐゴシック" panose="020B0600070205080204" pitchFamily="50" charset="-128"/>
                </a:rPr>
                <a:t>と</a:t>
              </a:r>
              <a:r>
                <a:rPr lang="ja-JP" altLang="ja-JP" sz="900" dirty="0" smtClean="0">
                  <a:latin typeface="ＭＳ Ｐゴシック" panose="020B0600070205080204" pitchFamily="50" charset="-128"/>
                  <a:ea typeface="ＭＳ Ｐゴシック" panose="020B0600070205080204" pitchFamily="50" charset="-128"/>
                </a:rPr>
                <a:t>を</a:t>
              </a:r>
              <a:r>
                <a:rPr lang="ja-JP" altLang="en-US" sz="900" dirty="0" smtClean="0">
                  <a:latin typeface="ＭＳ Ｐゴシック" panose="020B0600070205080204" pitchFamily="50" charset="-128"/>
                  <a:ea typeface="ＭＳ Ｐゴシック" panose="020B0600070205080204" pitchFamily="50" charset="-128"/>
                </a:rPr>
                <a:t>つなぐとともに</a:t>
              </a:r>
              <a:r>
                <a:rPr lang="ja-JP" altLang="ja-JP" sz="900" dirty="0" smtClean="0">
                  <a:latin typeface="ＭＳ Ｐゴシック" panose="020B0600070205080204" pitchFamily="50" charset="-128"/>
                  <a:ea typeface="ＭＳ Ｐゴシック" panose="020B0600070205080204" pitchFamily="50" charset="-128"/>
                </a:rPr>
                <a:t>、大阪</a:t>
              </a:r>
              <a:r>
                <a:rPr lang="ja-JP" altLang="ja-JP" sz="900" dirty="0">
                  <a:latin typeface="ＭＳ Ｐゴシック" panose="020B0600070205080204" pitchFamily="50" charset="-128"/>
                  <a:ea typeface="ＭＳ Ｐゴシック" panose="020B0600070205080204" pitchFamily="50" charset="-128"/>
                </a:rPr>
                <a:t>・関西</a:t>
              </a:r>
              <a:r>
                <a:rPr lang="ja-JP" altLang="ja-JP" sz="900" dirty="0" smtClean="0">
                  <a:latin typeface="ＭＳ Ｐゴシック" panose="020B0600070205080204" pitchFamily="50" charset="-128"/>
                  <a:ea typeface="ＭＳ Ｐゴシック" panose="020B0600070205080204" pitchFamily="50" charset="-128"/>
                </a:rPr>
                <a:t>が</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誇る</a:t>
              </a:r>
              <a:r>
                <a:rPr lang="ja-JP" altLang="ja-JP" sz="900" dirty="0">
                  <a:latin typeface="ＭＳ Ｐゴシック" panose="020B0600070205080204" pitchFamily="50" charset="-128"/>
                  <a:ea typeface="ＭＳ Ｐゴシック" panose="020B0600070205080204" pitchFamily="50" charset="-128"/>
                </a:rPr>
                <a:t>最先端</a:t>
              </a:r>
              <a:r>
                <a:rPr lang="ja-JP" altLang="ja-JP" sz="900" dirty="0" smtClean="0">
                  <a:latin typeface="ＭＳ Ｐゴシック" panose="020B0600070205080204" pitchFamily="50" charset="-128"/>
                  <a:ea typeface="ＭＳ Ｐゴシック" panose="020B0600070205080204" pitchFamily="50" charset="-128"/>
                </a:rPr>
                <a:t>技術</a:t>
              </a:r>
              <a:r>
                <a:rPr lang="ja-JP" altLang="en-US" sz="900" dirty="0" smtClean="0">
                  <a:latin typeface="ＭＳ Ｐゴシック" panose="020B0600070205080204" pitchFamily="50" charset="-128"/>
                  <a:ea typeface="ＭＳ Ｐゴシック" panose="020B0600070205080204" pitchFamily="50" charset="-128"/>
                </a:rPr>
                <a:t>の</a:t>
              </a:r>
              <a:r>
                <a:rPr lang="ja-JP" altLang="ja-JP" sz="900" dirty="0" smtClean="0">
                  <a:latin typeface="ＭＳ Ｐゴシック" panose="020B0600070205080204" pitchFamily="50" charset="-128"/>
                  <a:ea typeface="ＭＳ Ｐゴシック" panose="020B0600070205080204" pitchFamily="50" charset="-128"/>
                </a:rPr>
                <a:t>世界発信によ</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広域</a:t>
              </a:r>
              <a:r>
                <a:rPr lang="ja-JP" altLang="en-US" sz="900" dirty="0" smtClean="0">
                  <a:latin typeface="ＭＳ Ｐゴシック" panose="020B0600070205080204" pitchFamily="50" charset="-128"/>
                  <a:ea typeface="ＭＳ Ｐゴシック" panose="020B0600070205080204" pitchFamily="50" charset="-128"/>
                </a:rPr>
                <a:t>への</a:t>
              </a:r>
              <a:r>
                <a:rPr lang="ja-JP" altLang="ja-JP" sz="900" dirty="0" smtClean="0">
                  <a:latin typeface="ＭＳ Ｐゴシック" panose="020B0600070205080204" pitchFamily="50" charset="-128"/>
                  <a:ea typeface="ＭＳ Ｐゴシック" panose="020B0600070205080204" pitchFamily="50" charset="-128"/>
                </a:rPr>
                <a:t>波及効果</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7" name="グループ化 6"/>
          <p:cNvGrpSpPr/>
          <p:nvPr/>
        </p:nvGrpSpPr>
        <p:grpSpPr>
          <a:xfrm>
            <a:off x="2008884" y="4107461"/>
            <a:ext cx="1728841" cy="827099"/>
            <a:chOff x="2539289" y="4005064"/>
            <a:chExt cx="1728841" cy="827099"/>
          </a:xfrm>
        </p:grpSpPr>
        <p:sp>
          <p:nvSpPr>
            <p:cNvPr id="33" name="テキスト ボックス 32"/>
            <p:cNvSpPr txBox="1"/>
            <p:nvPr/>
          </p:nvSpPr>
          <p:spPr>
            <a:xfrm>
              <a:off x="2682586" y="4005064"/>
              <a:ext cx="1560821" cy="380480"/>
            </a:xfrm>
            <a:prstGeom prst="rect">
              <a:avLst/>
            </a:prstGeom>
            <a:solidFill>
              <a:srgbClr val="FFCCFF"/>
            </a:solidFill>
            <a:ln>
              <a:solidFill>
                <a:schemeClr val="accent1"/>
              </a:solidFill>
            </a:ln>
          </p:spPr>
          <p:txBody>
            <a:bodyPr wrap="square" tIns="36000" bIns="36000"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ポテンシャル</a:t>
              </a:r>
              <a:r>
                <a:rPr lang="ja-JP" altLang="en-US" sz="1000" dirty="0" smtClean="0">
                  <a:latin typeface="ＭＳ Ｐゴシック" panose="020B0600070205080204" pitchFamily="50" charset="-128"/>
                  <a:ea typeface="ＭＳ Ｐゴシック" panose="020B0600070205080204" pitchFamily="50" charset="-128"/>
                </a:rPr>
                <a:t>を活かした</a:t>
              </a:r>
              <a:endParaRPr lang="en-US" altLang="ja-JP" sz="1000" dirty="0" smtClean="0">
                <a:latin typeface="ＭＳ Ｐゴシック" panose="020B0600070205080204" pitchFamily="50" charset="-128"/>
                <a:ea typeface="ＭＳ Ｐゴシック" panose="020B0600070205080204" pitchFamily="50" charset="-128"/>
              </a:endParaRPr>
            </a:p>
            <a:p>
              <a:pPr algn="ctr"/>
              <a:r>
                <a:rPr lang="ja-JP" altLang="en-US" sz="1000" dirty="0" smtClean="0">
                  <a:latin typeface="ＭＳ Ｐゴシック" panose="020B0600070205080204" pitchFamily="50" charset="-128"/>
                  <a:ea typeface="ＭＳ Ｐゴシック" panose="020B0600070205080204" pitchFamily="50" charset="-128"/>
                </a:rPr>
                <a:t>価値創出</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2539289" y="4365104"/>
              <a:ext cx="1728841" cy="467059"/>
            </a:xfrm>
            <a:prstGeom prst="rect">
              <a:avLst/>
            </a:prstGeom>
            <a:noFill/>
            <a:ln w="6350">
              <a:noFill/>
              <a:prstDash val="dash"/>
            </a:ln>
          </p:spPr>
          <p:txBody>
            <a:bodyPr wrap="square" lIns="144000" tIns="72000" rIns="108000" rtlCol="0" anchor="ctr" anchorCtr="0">
              <a:noAutofit/>
            </a:bodyPr>
            <a:lstStyle/>
            <a:p>
              <a:pPr algn="just"/>
              <a:r>
                <a:rPr lang="ja-JP" altLang="ja-JP" sz="900" dirty="0">
                  <a:latin typeface="ＭＳ Ｐゴシック" panose="020B0600070205080204" pitchFamily="50" charset="-128"/>
                  <a:ea typeface="ＭＳ Ｐゴシック" panose="020B0600070205080204" pitchFamily="50" charset="-128"/>
                </a:rPr>
                <a:t>夢洲の立地特性をポテンシャルと</a:t>
              </a:r>
              <a:r>
                <a:rPr lang="ja-JP" altLang="ja-JP" sz="900" dirty="0" smtClean="0">
                  <a:latin typeface="ＭＳ Ｐゴシック" panose="020B0600070205080204" pitchFamily="50" charset="-128"/>
                  <a:ea typeface="ＭＳ Ｐゴシック" panose="020B0600070205080204" pitchFamily="50" charset="-128"/>
                </a:rPr>
                <a:t>して捉え、それを活か</a:t>
              </a:r>
              <a:r>
                <a:rPr lang="ja-JP" altLang="en-US" sz="900" dirty="0" smtClean="0">
                  <a:latin typeface="ＭＳ Ｐゴシック" panose="020B0600070205080204" pitchFamily="50" charset="-128"/>
                  <a:ea typeface="ＭＳ Ｐゴシック" panose="020B0600070205080204" pitchFamily="50" charset="-128"/>
                </a:rPr>
                <a:t>すこと</a:t>
              </a:r>
              <a:r>
                <a:rPr lang="ja-JP" altLang="ja-JP" sz="900" dirty="0" smtClean="0">
                  <a:latin typeface="ＭＳ Ｐゴシック" panose="020B0600070205080204" pitchFamily="50" charset="-128"/>
                  <a:ea typeface="ＭＳ Ｐゴシック" panose="020B0600070205080204" pitchFamily="50" charset="-128"/>
                </a:rPr>
                <a:t>によ</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新たな価値創出</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49" name="グループ化 48"/>
          <p:cNvGrpSpPr/>
          <p:nvPr/>
        </p:nvGrpSpPr>
        <p:grpSpPr>
          <a:xfrm>
            <a:off x="441505" y="5283712"/>
            <a:ext cx="3986479" cy="1161462"/>
            <a:chOff x="287809" y="8649411"/>
            <a:chExt cx="3986479" cy="1161462"/>
          </a:xfrm>
        </p:grpSpPr>
        <p:sp>
          <p:nvSpPr>
            <p:cNvPr id="50" name="角丸四角形 49"/>
            <p:cNvSpPr>
              <a:spLocks/>
            </p:cNvSpPr>
            <p:nvPr/>
          </p:nvSpPr>
          <p:spPr>
            <a:xfrm>
              <a:off x="287809" y="8649411"/>
              <a:ext cx="3986479" cy="864000"/>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72000" rtlCol="0" anchor="t" anchorCtr="0"/>
            <a:lstStyle/>
            <a:p>
              <a:pPr marL="174625" indent="-174625" algn="ctr">
                <a:spcAft>
                  <a:spcPts val="600"/>
                </a:spcAft>
              </a:pPr>
              <a:r>
                <a:rPr lang="ja-JP" altLang="en-US" sz="900" dirty="0" smtClean="0">
                  <a:solidFill>
                    <a:prstClr val="black"/>
                  </a:solidFill>
                  <a:latin typeface="+mn-ea"/>
                  <a:cs typeface="Meiryo UI" pitchFamily="50" charset="-128"/>
                </a:rPr>
                <a:t>③ </a:t>
              </a:r>
              <a:r>
                <a:rPr lang="ja-JP" altLang="en-US" sz="900" spc="-100" dirty="0" smtClean="0">
                  <a:solidFill>
                    <a:prstClr val="black"/>
                  </a:solidFill>
                  <a:latin typeface="+mn-ea"/>
                  <a:cs typeface="Meiryo UI" pitchFamily="50" charset="-128"/>
                </a:rPr>
                <a:t>世界に類をみない魅力ある空間形成、最先端技術の活用による スマートリゾートの実現</a:t>
              </a:r>
              <a:endParaRPr lang="en-US" altLang="ja-JP" sz="900" spc="-100" dirty="0" smtClean="0">
                <a:solidFill>
                  <a:prstClr val="black"/>
                </a:solidFill>
                <a:latin typeface="+mn-ea"/>
                <a:cs typeface="Meiryo UI" pitchFamily="50" charset="-128"/>
              </a:endParaRPr>
            </a:p>
          </p:txBody>
        </p:sp>
        <p:sp>
          <p:nvSpPr>
            <p:cNvPr id="51" name="角丸四角形 50"/>
            <p:cNvSpPr>
              <a:spLocks/>
            </p:cNvSpPr>
            <p:nvPr/>
          </p:nvSpPr>
          <p:spPr>
            <a:xfrm>
              <a:off x="330676" y="8704500"/>
              <a:ext cx="2052000"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72000"/>
              <a:r>
                <a:rPr lang="ja-JP" altLang="en-US" sz="900" dirty="0" smtClean="0">
                  <a:solidFill>
                    <a:prstClr val="black"/>
                  </a:solidFill>
                  <a:latin typeface="+mn-ea"/>
                  <a:cs typeface="Meiryo UI" pitchFamily="50" charset="-128"/>
                </a:rPr>
                <a:t>①大阪・関西・日本観光の要となる</a:t>
              </a:r>
              <a:endParaRPr lang="en-US" altLang="ja-JP" sz="900" dirty="0" smtClean="0">
                <a:solidFill>
                  <a:prstClr val="black"/>
                </a:solidFill>
                <a:latin typeface="+mn-ea"/>
                <a:cs typeface="Meiryo UI" pitchFamily="50" charset="-128"/>
              </a:endParaRPr>
            </a:p>
            <a:p>
              <a:pPr marL="72000"/>
              <a:r>
                <a:rPr lang="ja-JP" altLang="en-US" sz="900" dirty="0" smtClean="0">
                  <a:solidFill>
                    <a:prstClr val="black"/>
                  </a:solidFill>
                  <a:latin typeface="+mn-ea"/>
                  <a:cs typeface="Meiryo UI" pitchFamily="50" charset="-128"/>
                </a:rPr>
                <a:t>　 独創性に富む</a:t>
              </a:r>
              <a:endParaRPr lang="en-US" altLang="ja-JP" sz="900" dirty="0" smtClean="0">
                <a:solidFill>
                  <a:prstClr val="black"/>
                </a:solidFill>
                <a:latin typeface="+mn-ea"/>
                <a:cs typeface="Meiryo UI" pitchFamily="50" charset="-128"/>
              </a:endParaRPr>
            </a:p>
            <a:p>
              <a:pPr marL="72000"/>
              <a:r>
                <a:rPr lang="ja-JP" altLang="en-US" sz="900" dirty="0" smtClean="0">
                  <a:solidFill>
                    <a:prstClr val="black"/>
                  </a:solidFill>
                  <a:latin typeface="+mn-ea"/>
                  <a:cs typeface="Meiryo UI" pitchFamily="50" charset="-128"/>
                </a:rPr>
                <a:t>   国際的</a:t>
              </a:r>
              <a:r>
                <a:rPr lang="ja-JP" altLang="en-US" sz="900" dirty="0">
                  <a:solidFill>
                    <a:prstClr val="black"/>
                  </a:solidFill>
                  <a:latin typeface="+mn-ea"/>
                  <a:cs typeface="Meiryo UI" pitchFamily="50" charset="-128"/>
                </a:rPr>
                <a:t>エンターテイメント拠点の</a:t>
              </a:r>
              <a:r>
                <a:rPr lang="ja-JP" altLang="en-US" sz="900" dirty="0" smtClean="0">
                  <a:solidFill>
                    <a:prstClr val="black"/>
                  </a:solidFill>
                  <a:latin typeface="+mn-ea"/>
                  <a:cs typeface="Meiryo UI" pitchFamily="50" charset="-128"/>
                </a:rPr>
                <a:t>形成</a:t>
              </a:r>
              <a:r>
                <a:rPr lang="ja-JP" altLang="en-US" sz="900" dirty="0">
                  <a:solidFill>
                    <a:prstClr val="black"/>
                  </a:solidFill>
                  <a:latin typeface="+mn-ea"/>
                  <a:cs typeface="Meiryo UI" pitchFamily="50" charset="-128"/>
                </a:rPr>
                <a:t>　</a:t>
              </a:r>
              <a:endParaRPr lang="en-US" altLang="ja-JP" sz="900" dirty="0" smtClean="0">
                <a:solidFill>
                  <a:prstClr val="black"/>
                </a:solidFill>
                <a:latin typeface="+mn-ea"/>
                <a:cs typeface="Meiryo UI" pitchFamily="50" charset="-128"/>
              </a:endParaRPr>
            </a:p>
          </p:txBody>
        </p:sp>
        <p:sp>
          <p:nvSpPr>
            <p:cNvPr id="52" name="角丸四角形 51"/>
            <p:cNvSpPr>
              <a:spLocks/>
            </p:cNvSpPr>
            <p:nvPr/>
          </p:nvSpPr>
          <p:spPr>
            <a:xfrm>
              <a:off x="2422675" y="8704496"/>
              <a:ext cx="1798451"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36000"/>
              <a:r>
                <a:rPr lang="ja-JP" altLang="en-US" sz="900" dirty="0" smtClean="0">
                  <a:solidFill>
                    <a:prstClr val="black"/>
                  </a:solidFill>
                  <a:latin typeface="+mn-ea"/>
                  <a:cs typeface="Meiryo UI" pitchFamily="50" charset="-128"/>
                </a:rPr>
                <a:t>②世界水準の競争力を備えた</a:t>
              </a:r>
              <a:endParaRPr lang="en-US" altLang="ja-JP" sz="900" dirty="0" smtClean="0">
                <a:solidFill>
                  <a:prstClr val="black"/>
                </a:solidFill>
                <a:latin typeface="+mn-ea"/>
                <a:cs typeface="Meiryo UI" pitchFamily="50" charset="-128"/>
              </a:endParaRPr>
            </a:p>
            <a:p>
              <a:pPr marL="36000"/>
              <a:r>
                <a:rPr lang="ja-JP" altLang="en-US" sz="900" dirty="0" smtClean="0">
                  <a:solidFill>
                    <a:prstClr val="black"/>
                  </a:solidFill>
                  <a:latin typeface="+mn-ea"/>
                  <a:cs typeface="Meiryo UI" pitchFamily="50" charset="-128"/>
                </a:rPr>
                <a:t>   オールインワンＭＩＣＥ拠点の形成</a:t>
              </a:r>
              <a:endParaRPr lang="en-US" altLang="ja-JP" sz="900" dirty="0" smtClean="0">
                <a:solidFill>
                  <a:prstClr val="black"/>
                </a:solidFill>
                <a:latin typeface="+mn-ea"/>
                <a:cs typeface="Meiryo UI" pitchFamily="50" charset="-128"/>
              </a:endParaRPr>
            </a:p>
          </p:txBody>
        </p:sp>
        <p:sp>
          <p:nvSpPr>
            <p:cNvPr id="53" name="上矢印吹き出し 52"/>
            <p:cNvSpPr>
              <a:spLocks/>
            </p:cNvSpPr>
            <p:nvPr/>
          </p:nvSpPr>
          <p:spPr>
            <a:xfrm>
              <a:off x="791865" y="9378873"/>
              <a:ext cx="3060000" cy="432000"/>
            </a:xfrm>
            <a:prstGeom prst="upArrowCallout">
              <a:avLst>
                <a:gd name="adj1" fmla="val 41933"/>
                <a:gd name="adj2" fmla="val 47478"/>
                <a:gd name="adj3" fmla="val 25000"/>
                <a:gd name="adj4" fmla="val 46909"/>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rtlCol="0" anchor="ctr"/>
            <a:lstStyle/>
            <a:p>
              <a:pPr marL="174625" algn="ctr"/>
              <a:r>
                <a:rPr lang="ja-JP" altLang="en-US" sz="900" dirty="0" smtClean="0">
                  <a:solidFill>
                    <a:prstClr val="black"/>
                  </a:solidFill>
                  <a:latin typeface="+mn-ea"/>
                  <a:cs typeface="Meiryo UI" pitchFamily="50" charset="-128"/>
                </a:rPr>
                <a:t>④ 世界の先進事例を進化させた総合的な懸念事項対策</a:t>
              </a:r>
              <a:endParaRPr lang="en-US" altLang="ja-JP" sz="900" dirty="0" smtClean="0">
                <a:solidFill>
                  <a:srgbClr val="FF0000"/>
                </a:solidFill>
                <a:latin typeface="+mn-ea"/>
                <a:cs typeface="Meiryo UI" pitchFamily="50" charset="-128"/>
              </a:endParaRPr>
            </a:p>
          </p:txBody>
        </p:sp>
      </p:grpSp>
      <p:sp>
        <p:nvSpPr>
          <p:cNvPr id="54" name="テキスト ボックス 53"/>
          <p:cNvSpPr txBox="1"/>
          <p:nvPr/>
        </p:nvSpPr>
        <p:spPr>
          <a:xfrm>
            <a:off x="215801" y="5006713"/>
            <a:ext cx="180020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４ つ の 柱</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333779" y="2348880"/>
            <a:ext cx="180020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成長の方向性</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179512" y="2204864"/>
            <a:ext cx="5376488" cy="44702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36"/>
          <p:cNvSpPr txBox="1"/>
          <p:nvPr/>
        </p:nvSpPr>
        <p:spPr>
          <a:xfrm>
            <a:off x="179512" y="1942064"/>
            <a:ext cx="2160240" cy="2628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latin typeface="HGPｺﾞｼｯｸE" panose="020B0900000000000000" pitchFamily="50" charset="-128"/>
                <a:ea typeface="HGPｺﾞｼｯｸE" panose="020B0900000000000000" pitchFamily="50" charset="-128"/>
                <a:cs typeface="Times New Roman" panose="02020603050405020304" pitchFamily="18" charset="0"/>
              </a:rPr>
              <a:t>大阪ＩＲのめざす姿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8" name="フローチャート: 組合せ 12"/>
          <p:cNvSpPr/>
          <p:nvPr/>
        </p:nvSpPr>
        <p:spPr>
          <a:xfrm>
            <a:off x="2051720" y="1844824"/>
            <a:ext cx="1704117" cy="267976"/>
          </a:xfrm>
          <a:prstGeom prst="flowChartMerge">
            <a:avLst/>
          </a:prstGeom>
          <a:gradFill flip="none" rotWithShape="1">
            <a:gsLst>
              <a:gs pos="0">
                <a:schemeClr val="accent1">
                  <a:satMod val="103000"/>
                  <a:tint val="94000"/>
                  <a:lumMod val="0"/>
                  <a:lumOff val="100000"/>
                </a:schemeClr>
              </a:gs>
              <a:gs pos="49000">
                <a:schemeClr val="accent1">
                  <a:satMod val="110000"/>
                  <a:lumMod val="100000"/>
                  <a:shade val="100000"/>
                </a:schemeClr>
              </a:gs>
              <a:gs pos="100000">
                <a:schemeClr val="accent1">
                  <a:lumMod val="99000"/>
                  <a:satMod val="120000"/>
                  <a:shade val="78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en-US" sz="1050" dirty="0">
                <a:effectLst/>
                <a:ea typeface="ＭＳ 明朝" panose="02020609040205080304" pitchFamily="17" charset="-128"/>
                <a:cs typeface="Times New Roman" panose="02020603050405020304" pitchFamily="18" charset="0"/>
              </a:rPr>
              <a:t> </a:t>
            </a:r>
            <a:endParaRPr lang="ja-JP" sz="1050" dirty="0">
              <a:effectLst/>
              <a:ea typeface="ＭＳ 明朝" panose="02020609040205080304" pitchFamily="17" charset="-128"/>
              <a:cs typeface="Times New Roman" panose="02020603050405020304" pitchFamily="18" charset="0"/>
            </a:endParaRPr>
          </a:p>
        </p:txBody>
      </p:sp>
      <p:sp>
        <p:nvSpPr>
          <p:cNvPr id="19" name="角丸四角形 18"/>
          <p:cNvSpPr/>
          <p:nvPr/>
        </p:nvSpPr>
        <p:spPr>
          <a:xfrm>
            <a:off x="251520" y="476672"/>
            <a:ext cx="5302127" cy="1270446"/>
          </a:xfrm>
          <a:prstGeom prst="roundRect">
            <a:avLst>
              <a:gd name="adj" fmla="val 470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8725" y="516012"/>
            <a:ext cx="5357740" cy="1231106"/>
          </a:xfrm>
          <a:prstGeom prst="rect">
            <a:avLst/>
          </a:prstGeom>
          <a:noFill/>
          <a:ln>
            <a:noFill/>
          </a:ln>
        </p:spPr>
        <p:txBody>
          <a:bodyPr wrap="square" lIns="36000" rtlCol="0">
            <a:spAutoFit/>
          </a:bodyPr>
          <a:lstStyle/>
          <a:p>
            <a:r>
              <a:rPr lang="ja-JP" altLang="en-US" sz="1100" dirty="0" smtClean="0">
                <a:latin typeface="ＭＳ Ｐ明朝" panose="02020600040205080304" pitchFamily="18" charset="-128"/>
                <a:ea typeface="ＭＳ Ｐ明朝" panose="02020600040205080304" pitchFamily="18" charset="-128"/>
              </a:rPr>
              <a:t>　</a:t>
            </a:r>
            <a:r>
              <a:rPr lang="ja-JP" altLang="en-US" sz="1100" b="1" dirty="0" smtClean="0">
                <a:latin typeface="+mj-ea"/>
                <a:ea typeface="+mj-ea"/>
              </a:rPr>
              <a:t>＜基本コンセプト＞　</a:t>
            </a:r>
            <a:r>
              <a:rPr lang="ja-JP" altLang="en-US" sz="1050" u="sng" dirty="0" smtClean="0">
                <a:latin typeface="+mn-ea"/>
              </a:rPr>
              <a:t>大阪</a:t>
            </a:r>
            <a:r>
              <a:rPr lang="ja-JP" altLang="en-US" sz="1050" u="sng" dirty="0" smtClean="0">
                <a:latin typeface="+mj-ea"/>
                <a:ea typeface="+mj-ea"/>
              </a:rPr>
              <a:t>・関西の持続的な経済</a:t>
            </a:r>
            <a:r>
              <a:rPr lang="ja-JP" altLang="en-US" sz="1050" u="sng" dirty="0" smtClean="0">
                <a:latin typeface="ＭＳ Ｐゴシック" panose="020B0600070205080204" pitchFamily="50" charset="-128"/>
                <a:ea typeface="ＭＳ Ｐゴシック" panose="020B0600070205080204" pitchFamily="50" charset="-128"/>
              </a:rPr>
              <a:t>成長のエンジンとなる</a:t>
            </a:r>
            <a:endParaRPr lang="en-US" altLang="ja-JP" sz="1050" u="sng"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1400" b="1" u="sng" spc="300" dirty="0" smtClean="0">
                <a:effectLst>
                  <a:outerShdw blurRad="38100" dist="38100" dir="2700000" algn="tl">
                    <a:srgbClr val="000000">
                      <a:alpha val="43137"/>
                    </a:srgbClr>
                  </a:outerShdw>
                </a:effectLst>
                <a:latin typeface="ＭＳ Ｐゴシック" panose="020B0600070205080204" pitchFamily="50" charset="-128"/>
              </a:rPr>
              <a:t>世界</a:t>
            </a:r>
            <a:r>
              <a:rPr lang="ja-JP" altLang="en-US" sz="1400" b="1" u="sng" spc="300" dirty="0">
                <a:effectLst>
                  <a:outerShdw blurRad="38100" dist="38100" dir="2700000" algn="tl">
                    <a:srgbClr val="000000">
                      <a:alpha val="43137"/>
                    </a:srgbClr>
                  </a:outerShdw>
                </a:effectLst>
                <a:latin typeface="ＭＳ Ｐゴシック" panose="020B0600070205080204" pitchFamily="50" charset="-128"/>
              </a:rPr>
              <a:t>最高水準の成長型</a:t>
            </a:r>
            <a:r>
              <a:rPr lang="ja-JP" altLang="en-US" sz="1400" b="1" u="sng" spc="300" dirty="0" smtClean="0">
                <a:effectLst>
                  <a:outerShdw blurRad="38100" dist="38100" dir="2700000" algn="tl">
                    <a:srgbClr val="000000">
                      <a:alpha val="43137"/>
                    </a:srgbClr>
                  </a:outerShdw>
                </a:effectLst>
                <a:latin typeface="ＭＳ Ｐゴシック" panose="020B0600070205080204" pitchFamily="50" charset="-128"/>
              </a:rPr>
              <a:t>ＩＲ</a:t>
            </a:r>
            <a:endParaRPr lang="en-US" altLang="ja-JP" sz="1400" b="1" u="sng" spc="300" dirty="0" smtClean="0">
              <a:effectLst>
                <a:outerShdw blurRad="38100" dist="38100" dir="2700000" algn="tl">
                  <a:srgbClr val="000000">
                    <a:alpha val="43137"/>
                  </a:srgbClr>
                </a:outerShdw>
              </a:effectLst>
              <a:latin typeface="ＭＳ Ｐゴシック" panose="020B0600070205080204" pitchFamily="50" charset="-128"/>
            </a:endParaRPr>
          </a:p>
          <a:p>
            <a:r>
              <a:rPr lang="ja-JP" altLang="en-US" sz="1050" dirty="0" smtClean="0">
                <a:latin typeface="+mn-ea"/>
              </a:rPr>
              <a:t>　●　</a:t>
            </a:r>
            <a:r>
              <a:rPr lang="ja-JP" altLang="en-US" sz="1050" u="sng" dirty="0" smtClean="0">
                <a:latin typeface="+mn-ea"/>
              </a:rPr>
              <a:t>世界中から人・モノ・投資を呼び込み、経済成長のエンジンとなる</a:t>
            </a:r>
            <a:r>
              <a:rPr lang="ja-JP" altLang="en-US" sz="1050" dirty="0" smtClean="0">
                <a:latin typeface="+mn-ea"/>
              </a:rPr>
              <a:t>ため、</a:t>
            </a:r>
            <a:r>
              <a:rPr lang="ja-JP" altLang="en-US" sz="1050" u="sng" dirty="0" smtClean="0">
                <a:latin typeface="+mn-ea"/>
              </a:rPr>
              <a:t>ビジネス客、　　</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ja-JP" altLang="en-US" sz="1050" u="sng" dirty="0" smtClean="0">
                <a:latin typeface="+mn-ea"/>
              </a:rPr>
              <a:t>ファミリーなど世界の幅広い層をターゲットとする「世界最高水準」のＩＲ</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en-US" altLang="ja-JP" sz="1050" u="sng" dirty="0" smtClean="0">
                <a:latin typeface="+mn-ea"/>
              </a:rPr>
              <a:t>50</a:t>
            </a:r>
            <a:r>
              <a:rPr lang="ja-JP" altLang="en-US" sz="1050" u="sng" dirty="0" smtClean="0">
                <a:latin typeface="+mn-ea"/>
              </a:rPr>
              <a:t>年・</a:t>
            </a:r>
            <a:r>
              <a:rPr lang="en-US" altLang="ja-JP" sz="1050" u="sng" dirty="0" smtClean="0">
                <a:latin typeface="+mn-ea"/>
              </a:rPr>
              <a:t>100</a:t>
            </a:r>
            <a:r>
              <a:rPr lang="ja-JP" altLang="en-US" sz="1050" u="sng" dirty="0" smtClean="0">
                <a:latin typeface="+mn-ea"/>
              </a:rPr>
              <a:t>年先を見据え</a:t>
            </a:r>
            <a:r>
              <a:rPr lang="ja-JP" altLang="en-US" sz="1050" dirty="0" smtClean="0">
                <a:latin typeface="+mn-ea"/>
              </a:rPr>
              <a:t>、初期投資の効果だけでなく、</a:t>
            </a:r>
            <a:r>
              <a:rPr lang="ja-JP" altLang="en-US" sz="1050" u="sng" dirty="0" smtClean="0">
                <a:latin typeface="+mn-ea"/>
              </a:rPr>
              <a:t>施設、機能が更新され続ける</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ja-JP" altLang="en-US" sz="1050" u="sng" dirty="0" smtClean="0">
                <a:latin typeface="+mn-ea"/>
              </a:rPr>
              <a:t>「成長型」のＩＲ</a:t>
            </a:r>
            <a:endParaRPr lang="en-US" altLang="ja-JP" sz="1050" u="sng" dirty="0" smtClean="0">
              <a:latin typeface="+mn-ea"/>
            </a:endParaRPr>
          </a:p>
        </p:txBody>
      </p:sp>
      <p:sp>
        <p:nvSpPr>
          <p:cNvPr id="59" name="テキスト ボックス 36"/>
          <p:cNvSpPr txBox="1"/>
          <p:nvPr/>
        </p:nvSpPr>
        <p:spPr>
          <a:xfrm>
            <a:off x="251520" y="476673"/>
            <a:ext cx="1329628" cy="261847"/>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Meiryo UI" panose="020B0604030504040204" pitchFamily="50" charset="-128"/>
              </a:rPr>
              <a:t>基本コンセプト</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10" name="グループ化 9"/>
          <p:cNvGrpSpPr/>
          <p:nvPr/>
        </p:nvGrpSpPr>
        <p:grpSpPr>
          <a:xfrm>
            <a:off x="251520" y="3544235"/>
            <a:ext cx="2030161" cy="1338760"/>
            <a:chOff x="251520" y="3328211"/>
            <a:chExt cx="2030161" cy="1338760"/>
          </a:xfrm>
        </p:grpSpPr>
        <p:pic>
          <p:nvPicPr>
            <p:cNvPr id="42" name="図 4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3328211"/>
              <a:ext cx="1412915" cy="794898"/>
            </a:xfrm>
            <a:prstGeom prst="rect">
              <a:avLst/>
            </a:prstGeom>
            <a:noFill/>
            <a:ln>
              <a:noFill/>
            </a:ln>
            <a:extLst>
              <a:ext uri="{53640926-AAD7-44D8-BBD7-CCE9431645EC}">
                <a14:shadowObscured xmlns:a14="http://schemas.microsoft.com/office/drawing/2010/main"/>
              </a:ext>
            </a:extLst>
          </p:spPr>
        </p:pic>
        <p:sp>
          <p:nvSpPr>
            <p:cNvPr id="60" name="テキスト ボックス 59"/>
            <p:cNvSpPr txBox="1"/>
            <p:nvPr/>
          </p:nvSpPr>
          <p:spPr>
            <a:xfrm>
              <a:off x="263106" y="4590027"/>
              <a:ext cx="2018575" cy="76944"/>
            </a:xfrm>
            <a:prstGeom prst="rect">
              <a:avLst/>
            </a:prstGeom>
            <a:noFill/>
          </p:spPr>
          <p:txBody>
            <a:bodyPr wrap="square" lIns="0" tIns="0" rIns="0" bIns="0" rtlCol="0">
              <a:spAutoFit/>
            </a:bodyPr>
            <a:lstStyle/>
            <a:p>
              <a:r>
                <a:rPr lang="ja-JP" altLang="en-US" sz="500" dirty="0" smtClean="0">
                  <a:latin typeface="+mn-ea"/>
                </a:rPr>
                <a:t>（出典）　日建設計、</a:t>
              </a:r>
              <a:r>
                <a:rPr lang="en-US" altLang="ja-JP" sz="500" dirty="0">
                  <a:latin typeface="+mn-ea"/>
                </a:rPr>
                <a:t> https//pixabay.com/ja/</a:t>
              </a:r>
            </a:p>
          </p:txBody>
        </p:sp>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t="7553" r="6401"/>
            <a:stretch/>
          </p:blipFill>
          <p:spPr bwMode="auto">
            <a:xfrm>
              <a:off x="1207892" y="3986770"/>
              <a:ext cx="812522" cy="573178"/>
            </a:xfrm>
            <a:prstGeom prst="rect">
              <a:avLst/>
            </a:prstGeom>
            <a:ln>
              <a:noFill/>
            </a:ln>
            <a:extLst>
              <a:ext uri="{53640926-AAD7-44D8-BBD7-CCE9431645EC}">
                <a14:shadowObscured xmlns:a14="http://schemas.microsoft.com/office/drawing/2010/main"/>
              </a:ext>
            </a:extLst>
          </p:spPr>
        </p:pic>
      </p:grpSp>
      <p:grpSp>
        <p:nvGrpSpPr>
          <p:cNvPr id="11" name="グループ化 10"/>
          <p:cNvGrpSpPr/>
          <p:nvPr/>
        </p:nvGrpSpPr>
        <p:grpSpPr>
          <a:xfrm>
            <a:off x="3801969" y="3544234"/>
            <a:ext cx="1753142" cy="1396934"/>
            <a:chOff x="3893593" y="3328210"/>
            <a:chExt cx="1753142" cy="1396934"/>
          </a:xfrm>
        </p:grpSpPr>
        <p:pic>
          <p:nvPicPr>
            <p:cNvPr id="43" name="図 42" descr="https://www.toyota.co.jp/Museum/collections/list/data/common/images/0180_Toyotai-uni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099" y="4002210"/>
              <a:ext cx="782420" cy="577906"/>
            </a:xfrm>
            <a:prstGeom prst="rect">
              <a:avLst/>
            </a:prstGeom>
            <a:noFill/>
            <a:ln>
              <a:noFill/>
            </a:ln>
          </p:spPr>
        </p:pic>
        <p:pic>
          <p:nvPicPr>
            <p:cNvPr id="47" name="図 4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3911356" y="3328210"/>
              <a:ext cx="1735379" cy="658559"/>
            </a:xfrm>
            <a:prstGeom prst="rect">
              <a:avLst/>
            </a:prstGeom>
            <a:ln>
              <a:noFill/>
            </a:ln>
            <a:extLst>
              <a:ext uri="{53640926-AAD7-44D8-BBD7-CCE9431645EC}">
                <a14:shadowObscured xmlns:a14="http://schemas.microsoft.com/office/drawing/2010/main"/>
              </a:ext>
            </a:extLst>
          </p:spPr>
        </p:pic>
        <p:pic>
          <p:nvPicPr>
            <p:cNvPr id="48" name="図 47"/>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3913113" y="4028331"/>
              <a:ext cx="776208" cy="551289"/>
            </a:xfrm>
            <a:prstGeom prst="rect">
              <a:avLst/>
            </a:prstGeom>
            <a:ln>
              <a:noFill/>
            </a:ln>
            <a:extLst>
              <a:ext uri="{53640926-AAD7-44D8-BBD7-CCE9431645EC}">
                <a14:shadowObscured xmlns:a14="http://schemas.microsoft.com/office/drawing/2010/main"/>
              </a:ext>
            </a:extLst>
          </p:spPr>
        </p:pic>
        <p:sp>
          <p:nvSpPr>
            <p:cNvPr id="62" name="テキスト ボックス 61"/>
            <p:cNvSpPr txBox="1"/>
            <p:nvPr/>
          </p:nvSpPr>
          <p:spPr>
            <a:xfrm>
              <a:off x="3893593" y="4648200"/>
              <a:ext cx="966439" cy="76944"/>
            </a:xfrm>
            <a:prstGeom prst="rect">
              <a:avLst/>
            </a:prstGeom>
            <a:noFill/>
          </p:spPr>
          <p:txBody>
            <a:bodyPr wrap="square" lIns="0" tIns="0" rIns="0" bIns="0" rtlCol="0">
              <a:spAutoFit/>
            </a:bodyPr>
            <a:lstStyle/>
            <a:p>
              <a:r>
                <a:rPr lang="ja-JP" altLang="en-US" sz="500" dirty="0" smtClean="0">
                  <a:latin typeface="+mn-ea"/>
                </a:rPr>
                <a:t>（出典）</a:t>
              </a:r>
              <a:r>
                <a:rPr lang="ja-JP" altLang="en-US" sz="500" dirty="0">
                  <a:latin typeface="+mn-ea"/>
                </a:rPr>
                <a:t>　</a:t>
              </a:r>
              <a:r>
                <a:rPr lang="en-US" altLang="ja-JP" sz="500" dirty="0">
                  <a:latin typeface="+mn-ea"/>
                </a:rPr>
                <a:t>https://</a:t>
              </a:r>
              <a:r>
                <a:rPr lang="en-US" altLang="ja-JP" sz="500" dirty="0" smtClean="0">
                  <a:latin typeface="+mn-ea"/>
                </a:rPr>
                <a:t>www.flickr.com</a:t>
              </a:r>
            </a:p>
          </p:txBody>
        </p:sp>
      </p:grpSp>
      <p:grpSp>
        <p:nvGrpSpPr>
          <p:cNvPr id="3" name="グループ化 2"/>
          <p:cNvGrpSpPr/>
          <p:nvPr/>
        </p:nvGrpSpPr>
        <p:grpSpPr>
          <a:xfrm>
            <a:off x="5652120" y="4077072"/>
            <a:ext cx="3226945" cy="677689"/>
            <a:chOff x="5747021" y="4077072"/>
            <a:chExt cx="3226945" cy="677689"/>
          </a:xfrm>
        </p:grpSpPr>
        <p:sp>
          <p:nvSpPr>
            <p:cNvPr id="68" name="テキスト ボックス 67"/>
            <p:cNvSpPr txBox="1"/>
            <p:nvPr/>
          </p:nvSpPr>
          <p:spPr>
            <a:xfrm>
              <a:off x="5747408" y="4293096"/>
              <a:ext cx="3226557" cy="461665"/>
            </a:xfrm>
            <a:prstGeom prst="rect">
              <a:avLst/>
            </a:prstGeom>
            <a:noFill/>
            <a:ln>
              <a:solidFill>
                <a:schemeClr val="tx1"/>
              </a:solid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rPr>
                <a:t>　</a:t>
              </a:r>
              <a:r>
                <a:rPr lang="ja-JP" altLang="en-US" sz="1200" b="1" u="sng" dirty="0">
                  <a:latin typeface="ＭＳ Ｐゴシック" panose="020B0600070205080204" pitchFamily="50" charset="-128"/>
                </a:rPr>
                <a:t>観光振興・地域経済振興・公益</a:t>
              </a:r>
              <a:r>
                <a:rPr lang="ja-JP" altLang="en-US" sz="1200" b="1" u="sng" dirty="0" smtClean="0">
                  <a:latin typeface="ＭＳ Ｐゴシック" panose="020B0600070205080204" pitchFamily="50" charset="-128"/>
                </a:rPr>
                <a:t>還元</a:t>
              </a:r>
              <a:endParaRPr lang="en-US" altLang="ja-JP" sz="1200" b="1" u="sng" dirty="0" smtClean="0">
                <a:latin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rPr>
                <a:t>　</a:t>
              </a:r>
              <a:r>
                <a:rPr lang="ja-JP" altLang="en-US" sz="1200" b="1" u="sng" dirty="0">
                  <a:latin typeface="ＭＳ Ｐゴシック" panose="020B0600070205080204" pitchFamily="50" charset="-128"/>
                </a:rPr>
                <a:t>納付金・入場料等の</a:t>
              </a:r>
              <a:r>
                <a:rPr lang="ja-JP" altLang="en-US" sz="1200" b="1" u="sng" dirty="0" smtClean="0">
                  <a:latin typeface="ＭＳ Ｐゴシック" panose="020B0600070205080204" pitchFamily="50" charset="-128"/>
                </a:rPr>
                <a:t>活用</a:t>
              </a:r>
              <a:endParaRPr lang="en-US" altLang="ja-JP" sz="1200" b="1" u="sng" dirty="0">
                <a:latin typeface="ＭＳ Ｐゴシック" panose="020B0600070205080204" pitchFamily="50" charset="-128"/>
              </a:endParaRPr>
            </a:p>
          </p:txBody>
        </p:sp>
        <p:sp>
          <p:nvSpPr>
            <p:cNvPr id="70" name="テキスト ボックス 69"/>
            <p:cNvSpPr txBox="1"/>
            <p:nvPr/>
          </p:nvSpPr>
          <p:spPr>
            <a:xfrm>
              <a:off x="5747021" y="4077072"/>
              <a:ext cx="3226945" cy="2520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a:latin typeface="HGPｺﾞｼｯｸE" panose="020B0900000000000000" pitchFamily="50" charset="-128"/>
                  <a:ea typeface="HGPｺﾞｼｯｸE" panose="020B0900000000000000" pitchFamily="50" charset="-128"/>
                  <a:cs typeface="Times New Roman" panose="02020603050405020304" pitchFamily="18" charset="0"/>
                </a:rPr>
                <a:t>ＩＲ</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立地による効果</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grpSp>
        <p:nvGrpSpPr>
          <p:cNvPr id="8" name="グループ化 7"/>
          <p:cNvGrpSpPr/>
          <p:nvPr/>
        </p:nvGrpSpPr>
        <p:grpSpPr>
          <a:xfrm>
            <a:off x="5652120" y="4869160"/>
            <a:ext cx="3240936" cy="1789180"/>
            <a:chOff x="5652120" y="4869160"/>
            <a:chExt cx="3240936" cy="1789180"/>
          </a:xfrm>
        </p:grpSpPr>
        <p:sp>
          <p:nvSpPr>
            <p:cNvPr id="61" name="テキスト ボックス 60"/>
            <p:cNvSpPr txBox="1"/>
            <p:nvPr/>
          </p:nvSpPr>
          <p:spPr>
            <a:xfrm>
              <a:off x="5652120" y="4869160"/>
              <a:ext cx="3240000" cy="423815"/>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4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地域の合意形成</a:t>
              </a:r>
              <a:r>
                <a:rPr lang="en-US" altLang="ja-JP"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府民・市民理解の促進</a:t>
              </a:r>
              <a:r>
                <a:rPr lang="en-US" altLang="ja-JP"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に向けた取組み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71" name="テキスト ボックス 70"/>
            <p:cNvSpPr txBox="1"/>
            <p:nvPr/>
          </p:nvSpPr>
          <p:spPr>
            <a:xfrm>
              <a:off x="5652120" y="5292975"/>
              <a:ext cx="3240936" cy="1365365"/>
            </a:xfrm>
            <a:prstGeom prst="rect">
              <a:avLst/>
            </a:prstGeom>
            <a:noFill/>
            <a:ln>
              <a:solidFill>
                <a:schemeClr val="tx1"/>
              </a:solidFill>
            </a:ln>
          </p:spPr>
          <p:txBody>
            <a:bodyPr wrap="square" lIns="36000" tIns="36000" rIns="36000" bIns="36000" rtlCol="0">
              <a:spAutoFit/>
            </a:bodyPr>
            <a:lstStyle/>
            <a:p>
              <a:r>
                <a:rPr lang="ja-JP" altLang="en-US" sz="1050" b="1" dirty="0">
                  <a:latin typeface="ＭＳ Ｐゴシック" panose="020B0600070205080204" pitchFamily="50" charset="-128"/>
                  <a:ea typeface="ＭＳ Ｐゴシック" panose="020B0600070205080204" pitchFamily="50" charset="-128"/>
                </a:rPr>
                <a:t>＜</a:t>
              </a:r>
              <a:r>
                <a:rPr lang="ja-JP" altLang="en-US" sz="1050" b="1" u="sng" dirty="0">
                  <a:latin typeface="ＭＳ Ｐゴシック" panose="020B0600070205080204" pitchFamily="50" charset="-128"/>
                  <a:ea typeface="ＭＳ Ｐゴシック" panose="020B0600070205080204" pitchFamily="50" charset="-128"/>
                </a:rPr>
                <a:t>基本的な考え方</a:t>
              </a:r>
              <a:r>
                <a:rPr lang="ja-JP" altLang="en-US" sz="1050" b="1" dirty="0">
                  <a:latin typeface="ＭＳ Ｐゴシック" panose="020B0600070205080204" pitchFamily="50" charset="-128"/>
                  <a:ea typeface="ＭＳ Ｐゴシック" panose="020B0600070205080204" pitchFamily="50" charset="-128"/>
                </a:rPr>
                <a:t>＞</a:t>
              </a:r>
              <a:endParaRPr lang="en-US" altLang="ja-JP" sz="1050" b="1"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対象の</a:t>
              </a:r>
              <a:r>
                <a:rPr lang="ja-JP" altLang="en-US" sz="1050" dirty="0" smtClean="0">
                  <a:latin typeface="ＭＳ Ｐゴシック" panose="020B0600070205080204" pitchFamily="50" charset="-128"/>
                  <a:ea typeface="ＭＳ Ｐゴシック" panose="020B0600070205080204" pitchFamily="50" charset="-128"/>
                </a:rPr>
                <a:t>明確化：府民</a:t>
              </a:r>
              <a:r>
                <a:rPr lang="ja-JP" altLang="en-US" sz="1050" dirty="0">
                  <a:latin typeface="ＭＳ Ｐゴシック" panose="020B0600070205080204" pitchFamily="50" charset="-128"/>
                  <a:ea typeface="ＭＳ Ｐゴシック" panose="020B0600070205080204" pitchFamily="50" charset="-128"/>
                </a:rPr>
                <a:t>・市民全体、大学生・若い</a:t>
              </a:r>
              <a:r>
                <a:rPr lang="ja-JP" altLang="en-US" sz="1050" dirty="0" smtClean="0">
                  <a:latin typeface="ＭＳ Ｐゴシック" panose="020B0600070205080204" pitchFamily="50" charset="-128"/>
                  <a:ea typeface="ＭＳ Ｐゴシック" panose="020B0600070205080204" pitchFamily="50" charset="-128"/>
                </a:rPr>
                <a:t>世代、</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女性</a:t>
              </a:r>
              <a:r>
                <a:rPr lang="ja-JP" altLang="en-US" sz="1050" dirty="0">
                  <a:latin typeface="ＭＳ Ｐゴシック" panose="020B0600070205080204" pitchFamily="50" charset="-128"/>
                  <a:ea typeface="ＭＳ Ｐゴシック" panose="020B0600070205080204" pitchFamily="50" charset="-128"/>
                </a:rPr>
                <a:t>、地元企業⇒属性の興味・関心に応じた適切</a:t>
              </a:r>
              <a:r>
                <a:rPr lang="ja-JP" altLang="en-US" sz="1050" dirty="0" smtClean="0">
                  <a:latin typeface="ＭＳ Ｐゴシック" panose="020B0600070205080204" pitchFamily="50" charset="-128"/>
                  <a:ea typeface="ＭＳ Ｐゴシック" panose="020B0600070205080204" pitchFamily="50" charset="-128"/>
                </a:rPr>
                <a:t>な</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情報</a:t>
              </a:r>
              <a:r>
                <a:rPr lang="ja-JP" altLang="en-US" sz="1050" dirty="0">
                  <a:latin typeface="ＭＳ Ｐゴシック" panose="020B0600070205080204" pitchFamily="50" charset="-128"/>
                  <a:ea typeface="ＭＳ Ｐゴシック" panose="020B0600070205080204" pitchFamily="50" charset="-128"/>
                </a:rPr>
                <a:t>発信</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ステージに応じた</a:t>
              </a:r>
              <a:r>
                <a:rPr lang="ja-JP" altLang="en-US" sz="1050" dirty="0" smtClean="0">
                  <a:latin typeface="ＭＳ Ｐゴシック" panose="020B0600070205080204" pitchFamily="50" charset="-128"/>
                  <a:ea typeface="ＭＳ Ｐゴシック" panose="020B0600070205080204" pitchFamily="50" charset="-128"/>
                </a:rPr>
                <a:t>説明：ＩＲ</a:t>
              </a:r>
              <a:r>
                <a:rPr lang="ja-JP" altLang="en-US" sz="1050" dirty="0">
                  <a:latin typeface="ＭＳ Ｐゴシック" panose="020B0600070205080204" pitchFamily="50" charset="-128"/>
                  <a:ea typeface="ＭＳ Ｐゴシック" panose="020B0600070205080204" pitchFamily="50" charset="-128"/>
                </a:rPr>
                <a:t>の基本的な事項 </a:t>
              </a:r>
              <a:r>
                <a:rPr lang="ja-JP" altLang="en-US" sz="1050" dirty="0" smtClean="0">
                  <a:latin typeface="ＭＳ Ｐゴシック" panose="020B0600070205080204" pitchFamily="50" charset="-128"/>
                  <a:ea typeface="ＭＳ Ｐゴシック" panose="020B0600070205080204" pitchFamily="50" charset="-128"/>
                </a:rPr>
                <a:t>→ </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ＩＲ</a:t>
              </a:r>
              <a:r>
                <a:rPr lang="ja-JP" altLang="en-US" sz="1050" dirty="0">
                  <a:latin typeface="ＭＳ Ｐゴシック" panose="020B0600070205080204" pitchFamily="50" charset="-128"/>
                  <a:ea typeface="ＭＳ Ｐゴシック" panose="020B0600070205080204" pitchFamily="50" charset="-128"/>
                </a:rPr>
                <a:t>誘致を見据えた内容 → 区域認定に向けた内容</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府民・市民の声に耳を傾けた丁寧な対応、</a:t>
              </a:r>
              <a:r>
                <a:rPr lang="ja-JP" altLang="en-US" sz="1050" dirty="0" smtClean="0">
                  <a:latin typeface="ＭＳ Ｐゴシック" panose="020B0600070205080204" pitchFamily="50" charset="-128"/>
                  <a:ea typeface="ＭＳ Ｐゴシック" panose="020B0600070205080204" pitchFamily="50" charset="-128"/>
                </a:rPr>
                <a:t>ホーム</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ページ</a:t>
              </a:r>
              <a:r>
                <a:rPr lang="ja-JP" altLang="en-US" sz="1050" dirty="0">
                  <a:latin typeface="ＭＳ Ｐゴシック" panose="020B0600070205080204" pitchFamily="50" charset="-128"/>
                  <a:ea typeface="ＭＳ Ｐゴシック" panose="020B0600070205080204" pitchFamily="50" charset="-128"/>
                </a:rPr>
                <a:t>などの広報ツールを活用した情報発信</a:t>
              </a:r>
              <a:endParaRPr lang="en-US" altLang="ja-JP" sz="1050" dirty="0">
                <a:latin typeface="ＭＳ Ｐゴシック" panose="020B0600070205080204" pitchFamily="50" charset="-128"/>
                <a:ea typeface="ＭＳ Ｐゴシック" panose="020B0600070205080204" pitchFamily="50" charset="-128"/>
              </a:endParaRPr>
            </a:p>
          </p:txBody>
        </p:sp>
      </p:grpSp>
      <p:grpSp>
        <p:nvGrpSpPr>
          <p:cNvPr id="2" name="グループ化 1"/>
          <p:cNvGrpSpPr/>
          <p:nvPr/>
        </p:nvGrpSpPr>
        <p:grpSpPr>
          <a:xfrm>
            <a:off x="5652120" y="444519"/>
            <a:ext cx="3249838" cy="3560545"/>
            <a:chOff x="5724128" y="444519"/>
            <a:chExt cx="3249838" cy="3560545"/>
          </a:xfrm>
        </p:grpSpPr>
        <p:sp>
          <p:nvSpPr>
            <p:cNvPr id="63" name="テキスト ボックス 62"/>
            <p:cNvSpPr txBox="1"/>
            <p:nvPr/>
          </p:nvSpPr>
          <p:spPr>
            <a:xfrm>
              <a:off x="5733966" y="444519"/>
              <a:ext cx="3240000" cy="25947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懸念事項と最小化への取組み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64" name="テキスト ボックス 63"/>
            <p:cNvSpPr txBox="1"/>
            <p:nvPr/>
          </p:nvSpPr>
          <p:spPr>
            <a:xfrm>
              <a:off x="5724128" y="703989"/>
              <a:ext cx="2088232"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ギャンブル等依存症対策</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65" name="テキスト ボックス 64"/>
            <p:cNvSpPr txBox="1"/>
            <p:nvPr/>
          </p:nvSpPr>
          <p:spPr>
            <a:xfrm>
              <a:off x="5724128" y="2276872"/>
              <a:ext cx="255752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治安・地域風俗環境対策</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66" name="テキスト ボックス 65"/>
            <p:cNvSpPr txBox="1"/>
            <p:nvPr/>
          </p:nvSpPr>
          <p:spPr>
            <a:xfrm>
              <a:off x="5724128" y="964170"/>
              <a:ext cx="3240936" cy="1323439"/>
            </a:xfrm>
            <a:prstGeom prst="rect">
              <a:avLst/>
            </a:prstGeom>
            <a:noFill/>
            <a:ln>
              <a:noFill/>
            </a:ln>
          </p:spPr>
          <p:txBody>
            <a:bodyPr wrap="square" rtlCol="0">
              <a:spAutoFit/>
            </a:bodyPr>
            <a:lstStyle/>
            <a:p>
              <a:pPr>
                <a:lnSpc>
                  <a:spcPts val="1200"/>
                </a:lnSpc>
              </a:pPr>
              <a:r>
                <a:rPr lang="ja-JP" altLang="en-US" sz="1100" b="1" dirty="0" smtClean="0">
                  <a:latin typeface="ＭＳ Ｐゴシック" panose="020B0600070205080204" pitchFamily="50" charset="-128"/>
                  <a:ea typeface="ＭＳ Ｐゴシック" panose="020B0600070205080204" pitchFamily="50" charset="-128"/>
                </a:rPr>
                <a:t>＜</a:t>
              </a:r>
              <a:r>
                <a:rPr lang="ja-JP" altLang="en-US" sz="1100" b="1" u="sng" dirty="0" smtClean="0">
                  <a:latin typeface="ＭＳ Ｐゴシック" panose="020B0600070205080204" pitchFamily="50" charset="-128"/>
                  <a:ea typeface="ＭＳ Ｐゴシック" panose="020B0600070205080204" pitchFamily="50" charset="-128"/>
                </a:rPr>
                <a:t>基本的な考え方</a:t>
              </a:r>
              <a:r>
                <a:rPr lang="ja-JP" altLang="en-US" sz="1100" b="1" dirty="0" smtClean="0">
                  <a:latin typeface="ＭＳ Ｐゴシック" panose="020B0600070205080204" pitchFamily="50" charset="-128"/>
                  <a:ea typeface="ＭＳ Ｐゴシック" panose="020B0600070205080204" pitchFamily="50" charset="-128"/>
                </a:rPr>
                <a:t>＞</a:t>
              </a:r>
              <a:endParaRPr lang="en-US" altLang="ja-JP" sz="1100" b="1" dirty="0" smtClean="0">
                <a:latin typeface="ＭＳ Ｐゴシック" panose="020B0600070205080204" pitchFamily="50" charset="-128"/>
                <a:ea typeface="ＭＳ Ｐゴシック" panose="020B0600070205080204" pitchFamily="50" charset="-128"/>
              </a:endParaRPr>
            </a:p>
            <a:p>
              <a:pPr marL="266700" indent="-266700">
                <a:lnSpc>
                  <a:spcPts val="1200"/>
                </a:lnSpc>
              </a:pPr>
              <a:r>
                <a:rPr lang="ja-JP" altLang="en-US" sz="1050" dirty="0" smtClean="0">
                  <a:latin typeface="ＭＳ Ｐゴシック" panose="020B0600070205080204" pitchFamily="50" charset="-128"/>
                  <a:ea typeface="ＭＳ Ｐゴシック" panose="020B0600070205080204" pitchFamily="50" charset="-128"/>
                </a:rPr>
                <a:t>　◆ ＩＲの実現を契機に依存症対策のトップランナーをめざし、発症・進行・再発の各段階に応じた、防止・回復のための対策について、</a:t>
              </a:r>
              <a:r>
                <a:rPr lang="ja-JP" altLang="en-US" sz="1050" u="sng" dirty="0" smtClean="0">
                  <a:latin typeface="ＭＳ Ｐゴシック" panose="020B0600070205080204" pitchFamily="50" charset="-128"/>
                  <a:ea typeface="ＭＳ Ｐゴシック" panose="020B0600070205080204" pitchFamily="50" charset="-128"/>
                </a:rPr>
                <a:t>世界の先進事例に加え、大阪独自の対策をミックスした総合的かつシームレスな   取組み（大阪モデル）を構築</a:t>
              </a:r>
              <a:endParaRPr lang="en-US" altLang="ja-JP" sz="1050" u="sng" dirty="0" smtClean="0">
                <a:latin typeface="ＭＳ Ｐゴシック" panose="020B0600070205080204" pitchFamily="50" charset="-128"/>
                <a:ea typeface="ＭＳ Ｐゴシック" panose="020B0600070205080204" pitchFamily="50" charset="-128"/>
              </a:endParaRPr>
            </a:p>
            <a:p>
              <a:pPr>
                <a:lnSpc>
                  <a:spcPts val="1200"/>
                </a:lnSpc>
              </a:pPr>
              <a:r>
                <a:rPr lang="ja-JP" altLang="en-US" sz="1050" dirty="0" smtClean="0">
                  <a:latin typeface="ＭＳ Ｐゴシック" panose="020B0600070205080204" pitchFamily="50" charset="-128"/>
                  <a:ea typeface="ＭＳ Ｐゴシック" panose="020B0600070205080204" pitchFamily="50" charset="-128"/>
                </a:rPr>
                <a:t>　◆ </a:t>
              </a:r>
              <a:r>
                <a:rPr lang="ja-JP" altLang="en-US" sz="1050" u="sng" dirty="0" smtClean="0">
                  <a:latin typeface="ＭＳ Ｐゴシック" panose="020B0600070205080204" pitchFamily="50" charset="-128"/>
                  <a:ea typeface="ＭＳ Ｐゴシック" panose="020B0600070205080204" pitchFamily="50" charset="-128"/>
                </a:rPr>
                <a:t>エリア（カジノ施設、夢洲、府内全域）毎に、メリハ</a:t>
              </a:r>
              <a:endParaRPr lang="en-US" altLang="ja-JP" sz="1050" u="sng" dirty="0" smtClean="0">
                <a:latin typeface="ＭＳ Ｐゴシック" panose="020B0600070205080204" pitchFamily="50" charset="-128"/>
                <a:ea typeface="ＭＳ Ｐゴシック" panose="020B0600070205080204" pitchFamily="50" charset="-128"/>
              </a:endParaRPr>
            </a:p>
            <a:p>
              <a:pPr>
                <a:lnSpc>
                  <a:spcPts val="1200"/>
                </a:lnSpc>
              </a:pP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u="sng" dirty="0" smtClean="0">
                  <a:latin typeface="ＭＳ Ｐゴシック" panose="020B0600070205080204" pitchFamily="50" charset="-128"/>
                  <a:ea typeface="ＭＳ Ｐゴシック" panose="020B0600070205080204" pitchFamily="50" charset="-128"/>
                </a:rPr>
                <a:t>リの効いた支援、対策</a:t>
              </a:r>
              <a:r>
                <a:rPr lang="ja-JP" altLang="en-US" sz="1050" u="sng" dirty="0">
                  <a:latin typeface="ＭＳ Ｐゴシック" panose="020B0600070205080204" pitchFamily="50" charset="-128"/>
                  <a:ea typeface="ＭＳ Ｐゴシック" panose="020B0600070205080204" pitchFamily="50" charset="-128"/>
                </a:rPr>
                <a:t>を</a:t>
              </a:r>
              <a:r>
                <a:rPr lang="ja-JP" altLang="en-US" sz="1050" u="sng" dirty="0" smtClean="0">
                  <a:latin typeface="ＭＳ Ｐゴシック" panose="020B0600070205080204" pitchFamily="50" charset="-128"/>
                  <a:ea typeface="ＭＳ Ｐゴシック" panose="020B0600070205080204" pitchFamily="50" charset="-128"/>
                </a:rPr>
                <a:t>実施</a:t>
              </a:r>
              <a:endParaRPr lang="en-US" altLang="ja-JP" sz="1050" u="sng" dirty="0">
                <a:latin typeface="ＭＳ Ｐゴシック" panose="020B0600070205080204" pitchFamily="50" charset="-128"/>
                <a:ea typeface="ＭＳ Ｐゴシック" panose="020B0600070205080204" pitchFamily="50" charset="-128"/>
              </a:endParaRPr>
            </a:p>
          </p:txBody>
        </p:sp>
        <p:sp>
          <p:nvSpPr>
            <p:cNvPr id="67" name="テキスト ボックス 66"/>
            <p:cNvSpPr txBox="1"/>
            <p:nvPr/>
          </p:nvSpPr>
          <p:spPr>
            <a:xfrm>
              <a:off x="5733965" y="2527736"/>
              <a:ext cx="3163354" cy="1477328"/>
            </a:xfrm>
            <a:prstGeom prst="rect">
              <a:avLst/>
            </a:prstGeom>
            <a:noFill/>
            <a:ln>
              <a:noFill/>
            </a:ln>
          </p:spPr>
          <p:txBody>
            <a:bodyPr wrap="square" rtlCol="0">
              <a:spAutoFit/>
            </a:bodyPr>
            <a:lstStyle/>
            <a:p>
              <a:pPr>
                <a:lnSpc>
                  <a:spcPts val="1200"/>
                </a:lnSpc>
              </a:pPr>
              <a:r>
                <a:rPr lang="ja-JP" altLang="en-US" sz="1100" b="1" dirty="0" smtClean="0">
                  <a:latin typeface="ＭＳ Ｐゴシック" panose="020B0600070205080204" pitchFamily="50" charset="-128"/>
                  <a:ea typeface="ＭＳ Ｐゴシック" panose="020B0600070205080204" pitchFamily="50" charset="-128"/>
                </a:rPr>
                <a:t>＜</a:t>
              </a:r>
              <a:r>
                <a:rPr lang="ja-JP" altLang="en-US" sz="1100" b="1" u="sng" dirty="0" smtClean="0">
                  <a:latin typeface="ＭＳ Ｐゴシック" panose="020B0600070205080204" pitchFamily="50" charset="-128"/>
                  <a:ea typeface="ＭＳ Ｐゴシック" panose="020B0600070205080204" pitchFamily="50" charset="-128"/>
                </a:rPr>
                <a:t>基本的な考え方</a:t>
              </a:r>
              <a:r>
                <a:rPr lang="ja-JP" altLang="en-US" sz="1100" b="1" dirty="0" smtClean="0">
                  <a:latin typeface="ＭＳ Ｐゴシック" panose="020B0600070205080204" pitchFamily="50" charset="-128"/>
                  <a:ea typeface="ＭＳ Ｐゴシック" panose="020B0600070205080204" pitchFamily="50" charset="-128"/>
                </a:rPr>
                <a:t>＞</a:t>
              </a:r>
              <a:endParaRPr lang="en-US" altLang="ja-JP" sz="1100" b="1" dirty="0" smtClean="0">
                <a:latin typeface="ＭＳ Ｐゴシック" panose="020B0600070205080204" pitchFamily="50" charset="-128"/>
                <a:ea typeface="ＭＳ Ｐゴシック" panose="020B0600070205080204" pitchFamily="50" charset="-128"/>
              </a:endParaRPr>
            </a:p>
            <a:p>
              <a:pPr marL="266700" indent="-180975">
                <a:lnSpc>
                  <a:spcPts val="1200"/>
                </a:lnSpc>
              </a:pP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u="sng" dirty="0" smtClean="0">
                  <a:latin typeface="ＭＳ Ｐゴシック" panose="020B0600070205080204" pitchFamily="50" charset="-128"/>
                  <a:ea typeface="ＭＳ Ｐゴシック" panose="020B0600070205080204" pitchFamily="50" charset="-128"/>
                </a:rPr>
                <a:t>ＩＲ事業者、警察、自治体は、相互に緊密な連携を図り</a:t>
              </a:r>
              <a:r>
                <a:rPr lang="ja-JP" altLang="en-US" sz="1050" dirty="0" smtClean="0">
                  <a:latin typeface="ＭＳ Ｐゴシック" panose="020B0600070205080204" pitchFamily="50" charset="-128"/>
                  <a:ea typeface="ＭＳ Ｐゴシック" panose="020B0600070205080204" pitchFamily="50" charset="-128"/>
                </a:rPr>
                <a:t>つつ、各々がその役割を果たすことにより、</a:t>
              </a:r>
              <a:r>
                <a:rPr lang="ja-JP" altLang="en-US" sz="1050" u="sng" dirty="0" smtClean="0">
                  <a:latin typeface="ＭＳ Ｐゴシック" panose="020B0600070205080204" pitchFamily="50" charset="-128"/>
                  <a:ea typeface="ＭＳ Ｐゴシック" panose="020B0600070205080204" pitchFamily="50" charset="-128"/>
                </a:rPr>
                <a:t>万全の  取組みを実施</a:t>
              </a:r>
              <a:endParaRPr lang="en-US" altLang="ja-JP" sz="1050" u="sng" dirty="0" smtClean="0">
                <a:latin typeface="ＭＳ Ｐゴシック" panose="020B0600070205080204" pitchFamily="50" charset="-128"/>
                <a:ea typeface="ＭＳ Ｐゴシック" panose="020B0600070205080204" pitchFamily="50" charset="-128"/>
              </a:endParaRPr>
            </a:p>
            <a:p>
              <a:pPr marL="266700" indent="-180975">
                <a:lnSpc>
                  <a:spcPts val="1200"/>
                </a:lnSpc>
              </a:pPr>
              <a:r>
                <a:rPr lang="ja-JP" altLang="en-US" sz="1050" dirty="0" smtClean="0">
                  <a:latin typeface="ＭＳ Ｐゴシック" panose="020B0600070205080204" pitchFamily="50" charset="-128"/>
                  <a:ea typeface="ＭＳ Ｐゴシック" panose="020B0600070205080204" pitchFamily="50" charset="-128"/>
                </a:rPr>
                <a:t>◆ 警察官</a:t>
              </a:r>
              <a:r>
                <a:rPr lang="ja-JP" altLang="en-US" sz="1050" dirty="0">
                  <a:latin typeface="ＭＳ Ｐゴシック" panose="020B0600070205080204" pitchFamily="50" charset="-128"/>
                  <a:ea typeface="ＭＳ Ｐゴシック" panose="020B0600070205080204" pitchFamily="50" charset="-128"/>
                </a:rPr>
                <a:t>の増員や警察施設・交通安全施設等の整備など、</a:t>
              </a:r>
              <a:r>
                <a:rPr lang="ja-JP" altLang="en-US" sz="1050" u="sng" dirty="0">
                  <a:latin typeface="ＭＳ Ｐゴシック" panose="020B0600070205080204" pitchFamily="50" charset="-128"/>
                  <a:ea typeface="ＭＳ Ｐゴシック" panose="020B0600070205080204" pitchFamily="50" charset="-128"/>
                </a:rPr>
                <a:t>警察力の強化を図るとともに、地域防犯を</a:t>
              </a:r>
              <a:r>
                <a:rPr lang="ja-JP" altLang="en-US" sz="1050" u="sng" dirty="0" smtClean="0">
                  <a:latin typeface="ＭＳ Ｐゴシック" panose="020B0600070205080204" pitchFamily="50" charset="-128"/>
                  <a:ea typeface="ＭＳ Ｐゴシック" panose="020B0600070205080204" pitchFamily="50" charset="-128"/>
                </a:rPr>
                <a:t>推進し</a:t>
              </a:r>
              <a:r>
                <a:rPr lang="ja-JP" altLang="en-US" sz="1050" u="sng" dirty="0">
                  <a:latin typeface="ＭＳ Ｐゴシック" panose="020B0600070205080204" pitchFamily="50" charset="-128"/>
                  <a:ea typeface="ＭＳ Ｐゴシック" panose="020B0600070205080204" pitchFamily="50" charset="-128"/>
                </a:rPr>
                <a:t>、さらにＩＲ事業者に</a:t>
              </a:r>
              <a:r>
                <a:rPr lang="ja-JP" altLang="en-US" sz="1050" u="sng" dirty="0" smtClean="0">
                  <a:latin typeface="ＭＳ Ｐゴシック" panose="020B0600070205080204" pitchFamily="50" charset="-128"/>
                  <a:ea typeface="ＭＳ Ｐゴシック" panose="020B0600070205080204" pitchFamily="50" charset="-128"/>
                </a:rPr>
                <a:t>おいて、自主的</a:t>
              </a:r>
              <a:r>
                <a:rPr lang="ja-JP" altLang="en-US" sz="1050" u="sng" dirty="0">
                  <a:latin typeface="ＭＳ Ｐゴシック" panose="020B0600070205080204" pitchFamily="50" charset="-128"/>
                  <a:ea typeface="ＭＳ Ｐゴシック" panose="020B0600070205080204" pitchFamily="50" charset="-128"/>
                </a:rPr>
                <a:t>かつ万全の防犯</a:t>
              </a:r>
              <a:r>
                <a:rPr lang="ja-JP" altLang="en-US" sz="1050" u="sng" dirty="0" smtClean="0">
                  <a:latin typeface="ＭＳ Ｐゴシック" panose="020B0600070205080204" pitchFamily="50" charset="-128"/>
                  <a:ea typeface="ＭＳ Ｐゴシック" panose="020B0600070205080204" pitchFamily="50" charset="-128"/>
                </a:rPr>
                <a:t>・警備</a:t>
              </a:r>
              <a:r>
                <a:rPr lang="ja-JP" altLang="en-US" sz="1050" u="sng" dirty="0">
                  <a:latin typeface="ＭＳ Ｐゴシック" panose="020B0600070205080204" pitchFamily="50" charset="-128"/>
                  <a:ea typeface="ＭＳ Ｐゴシック" panose="020B0600070205080204" pitchFamily="50" charset="-128"/>
                </a:rPr>
                <a:t>対策を講じさせるための枠組みを</a:t>
              </a:r>
              <a:r>
                <a:rPr lang="ja-JP" altLang="en-US" sz="1050" u="sng" dirty="0" smtClean="0">
                  <a:latin typeface="ＭＳ Ｐゴシック" panose="020B0600070205080204" pitchFamily="50" charset="-128"/>
                  <a:ea typeface="ＭＳ Ｐゴシック" panose="020B0600070205080204" pitchFamily="50" charset="-128"/>
                </a:rPr>
                <a:t>構築</a:t>
              </a:r>
              <a:endParaRPr lang="en-US" altLang="ja-JP" sz="1050" b="1" u="sng" dirty="0">
                <a:latin typeface="ＭＳ Ｐゴシック" panose="020B0600070205080204" pitchFamily="50" charset="-128"/>
                <a:ea typeface="ＭＳ Ｐゴシック" panose="020B0600070205080204" pitchFamily="50" charset="-128"/>
              </a:endParaRPr>
            </a:p>
          </p:txBody>
        </p:sp>
        <p:sp>
          <p:nvSpPr>
            <p:cNvPr id="73" name="正方形/長方形 72"/>
            <p:cNvSpPr/>
            <p:nvPr/>
          </p:nvSpPr>
          <p:spPr>
            <a:xfrm>
              <a:off x="5733965" y="685769"/>
              <a:ext cx="3239999" cy="3319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9" name="スライド番号プレースホルダー 8"/>
          <p:cNvSpPr>
            <a:spLocks noGrp="1"/>
          </p:cNvSpPr>
          <p:nvPr>
            <p:ph type="sldNum" sz="quarter" idx="12"/>
          </p:nvPr>
        </p:nvSpPr>
        <p:spPr/>
        <p:txBody>
          <a:bodyPr/>
          <a:lstStyle/>
          <a:p>
            <a:fld id="{63BC356D-1576-478B-8647-1361C6E9DFF7}" type="slidenum">
              <a:rPr lang="ja-JP" altLang="en-US" smtClean="0"/>
              <a:pPr/>
              <a:t>21</a:t>
            </a:fld>
            <a:endParaRPr lang="ja-JP" altLang="en-US"/>
          </a:p>
        </p:txBody>
      </p:sp>
    </p:spTree>
    <p:extLst>
      <p:ext uri="{BB962C8B-B14F-4D97-AF65-F5344CB8AC3E}">
        <p14:creationId xmlns:p14="http://schemas.microsoft.com/office/powerpoint/2010/main" val="71058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400"/>
          </a:xfrm>
          <a:prstGeom prst="rect">
            <a:avLst/>
          </a:prstGeom>
          <a:solidFill>
            <a:srgbClr val="002060"/>
          </a:solidFill>
        </p:spPr>
        <p:txBody>
          <a:bodyPr wrap="square" rtlCol="0">
            <a:spAutoFit/>
          </a:bodyPr>
          <a:lstStyle/>
          <a:p>
            <a:r>
              <a:rPr lang="en-US" altLang="ja-JP" sz="1600" b="1" u="sng" dirty="0" smtClean="0">
                <a:solidFill>
                  <a:schemeClr val="bg1"/>
                </a:solidFill>
                <a:latin typeface="+mn-ea"/>
              </a:rPr>
              <a:t>Ⅲ</a:t>
            </a:r>
            <a:r>
              <a:rPr lang="ja-JP" altLang="en-US" sz="1600" b="1" u="sng" dirty="0" smtClean="0">
                <a:solidFill>
                  <a:schemeClr val="bg1"/>
                </a:solidFill>
                <a:latin typeface="+mn-ea"/>
              </a:rPr>
              <a:t>　（</a:t>
            </a:r>
            <a:r>
              <a:rPr lang="ja-JP" altLang="en-US" sz="1600" b="1" u="sng" dirty="0">
                <a:solidFill>
                  <a:schemeClr val="bg1"/>
                </a:solidFill>
                <a:latin typeface="+mn-ea"/>
              </a:rPr>
              <a:t>５</a:t>
            </a:r>
            <a:r>
              <a:rPr lang="ja-JP" altLang="en-US" sz="1600" b="1" u="sng" dirty="0" smtClean="0">
                <a:solidFill>
                  <a:schemeClr val="bg1"/>
                </a:solidFill>
                <a:latin typeface="+mn-ea"/>
              </a:rPr>
              <a:t>）</a:t>
            </a:r>
            <a:r>
              <a:rPr lang="en-US" altLang="ja-JP" sz="1600" b="1" u="sng" dirty="0">
                <a:solidFill>
                  <a:schemeClr val="bg1"/>
                </a:solidFill>
                <a:latin typeface="+mn-ea"/>
              </a:rPr>
              <a:t>2019</a:t>
            </a:r>
            <a:r>
              <a:rPr lang="ja-JP" altLang="en-US" sz="1600" b="1" u="sng" dirty="0">
                <a:solidFill>
                  <a:schemeClr val="bg1"/>
                </a:solidFill>
                <a:latin typeface="+mn-ea"/>
              </a:rPr>
              <a:t>年　Ｇ</a:t>
            </a:r>
            <a:r>
              <a:rPr lang="en-US" altLang="ja-JP" sz="1600" b="1" u="sng" dirty="0">
                <a:solidFill>
                  <a:schemeClr val="bg1"/>
                </a:solidFill>
                <a:latin typeface="+mn-ea"/>
              </a:rPr>
              <a:t>20</a:t>
            </a:r>
            <a:r>
              <a:rPr lang="ja-JP" altLang="en-US" sz="1600" b="1" u="sng" dirty="0">
                <a:solidFill>
                  <a:schemeClr val="bg1"/>
                </a:solidFill>
                <a:latin typeface="+mn-ea"/>
              </a:rPr>
              <a:t>大阪</a:t>
            </a:r>
            <a:r>
              <a:rPr lang="ja-JP" altLang="en-US" sz="1600" b="1" u="sng" dirty="0" smtClean="0">
                <a:solidFill>
                  <a:schemeClr val="bg1"/>
                </a:solidFill>
                <a:latin typeface="+mn-ea"/>
              </a:rPr>
              <a:t>サミット</a:t>
            </a:r>
            <a:r>
              <a:rPr lang="ja-JP" altLang="en-US" sz="1600" b="1" u="sng" dirty="0">
                <a:solidFill>
                  <a:schemeClr val="bg1"/>
                </a:solidFill>
                <a:latin typeface="+mn-ea"/>
              </a:rPr>
              <a:t>開催</a:t>
            </a:r>
            <a:r>
              <a:rPr lang="ja-JP" altLang="en-US" sz="1600" b="1" u="sng" dirty="0" smtClean="0">
                <a:solidFill>
                  <a:schemeClr val="bg1"/>
                </a:solidFill>
                <a:latin typeface="+mn-ea"/>
              </a:rPr>
              <a:t>に</a:t>
            </a:r>
            <a:r>
              <a:rPr lang="ja-JP" altLang="en-US" sz="1600" b="1" u="sng" dirty="0">
                <a:solidFill>
                  <a:schemeClr val="bg1"/>
                </a:solidFill>
                <a:latin typeface="+mn-ea"/>
              </a:rPr>
              <a:t>向けた</a:t>
            </a:r>
            <a:r>
              <a:rPr lang="ja-JP" altLang="en-US" sz="1600" b="1" u="sng" dirty="0" smtClean="0">
                <a:solidFill>
                  <a:schemeClr val="bg1"/>
                </a:solidFill>
                <a:latin typeface="+mn-ea"/>
              </a:rPr>
              <a:t>取組み</a:t>
            </a:r>
            <a:endParaRPr kumimoji="1" lang="en-US" altLang="ja-JP" sz="1600" b="1" u="sng" dirty="0" smtClean="0">
              <a:solidFill>
                <a:schemeClr val="bg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41318053"/>
              </p:ext>
            </p:extLst>
          </p:nvPr>
        </p:nvGraphicFramePr>
        <p:xfrm>
          <a:off x="251520" y="548680"/>
          <a:ext cx="8640000" cy="576580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023616">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600000">
                <a:tc>
                  <a:txBody>
                    <a:bodyPr/>
                    <a:lstStyle/>
                    <a:p>
                      <a:pPr marL="0" indent="0"/>
                      <a:r>
                        <a:rPr kumimoji="1" lang="ja-JP" altLang="en-US" sz="1400" dirty="0" smtClean="0">
                          <a:solidFill>
                            <a:schemeClr val="tx1"/>
                          </a:solidFill>
                          <a:latin typeface="ＭＳ Ｐゴシック 本文"/>
                        </a:rPr>
                        <a:t>各国首脳が一堂に会し、経済分野をはじめ、エネルギー問題やテロ対策など、国際社会の共通課題について幅広く議論されるＧ２０を開催することは、大きな意義を持つ。</a:t>
                      </a:r>
                      <a:endParaRPr kumimoji="1" lang="en-US" altLang="ja-JP" sz="14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a:t>
                      </a:r>
                      <a:r>
                        <a:rPr kumimoji="1" lang="ja-JP" altLang="en-US" sz="1200" dirty="0" smtClean="0">
                          <a:solidFill>
                            <a:schemeClr val="tx1"/>
                          </a:solidFill>
                          <a:latin typeface="ＭＳ Ｐゴシック 本文"/>
                        </a:rPr>
                        <a:t>経緯</a:t>
                      </a:r>
                      <a:r>
                        <a:rPr kumimoji="1" lang="en-US" altLang="ja-JP" sz="1200" dirty="0" smtClean="0">
                          <a:solidFill>
                            <a:schemeClr val="tx1"/>
                          </a:solidFill>
                          <a:latin typeface="ＭＳ Ｐゴシック 本文"/>
                        </a:rPr>
                        <a:t>】</a:t>
                      </a:r>
                    </a:p>
                    <a:p>
                      <a:pPr marL="0" indent="0"/>
                      <a:r>
                        <a:rPr kumimoji="1" lang="en-US" altLang="ja-JP" sz="1200" dirty="0" smtClean="0">
                          <a:solidFill>
                            <a:schemeClr val="tx1"/>
                          </a:solidFill>
                          <a:latin typeface="ＭＳ Ｐゴシック 本文"/>
                        </a:rPr>
                        <a:t>2017</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11</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サミット首脳会議の誘致に向け、大阪府・大阪市が共同で国に応募</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2018</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2</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サミット首脳会議の大阪開催が決定</a:t>
                      </a:r>
                      <a:endParaRPr kumimoji="1" lang="en-US" altLang="ja-JP" sz="12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〇</a:t>
                      </a:r>
                      <a:r>
                        <a:rPr kumimoji="1" lang="en-US" altLang="ja-JP" sz="1400" dirty="0" smtClean="0">
                          <a:solidFill>
                            <a:schemeClr val="tx1"/>
                          </a:solidFill>
                          <a:latin typeface="ＭＳ Ｐゴシック 本文"/>
                        </a:rPr>
                        <a:t>2019</a:t>
                      </a:r>
                      <a:r>
                        <a:rPr kumimoji="1" lang="ja-JP" altLang="en-US" sz="1400" dirty="0" smtClean="0">
                          <a:solidFill>
                            <a:schemeClr val="tx1"/>
                          </a:solidFill>
                          <a:latin typeface="ＭＳ Ｐゴシック 本文"/>
                        </a:rPr>
                        <a:t>年 Ｇ</a:t>
                      </a:r>
                      <a:r>
                        <a:rPr kumimoji="1" lang="en-US" altLang="ja-JP" sz="1400" dirty="0" smtClean="0">
                          <a:solidFill>
                            <a:schemeClr val="tx1"/>
                          </a:solidFill>
                          <a:latin typeface="ＭＳ Ｐゴシック 本文"/>
                        </a:rPr>
                        <a:t>20</a:t>
                      </a:r>
                      <a:r>
                        <a:rPr kumimoji="1" lang="ja-JP" altLang="en-US" sz="1400" dirty="0" smtClean="0">
                          <a:solidFill>
                            <a:schemeClr val="tx1"/>
                          </a:solidFill>
                          <a:latin typeface="ＭＳ Ｐゴシック 本文"/>
                        </a:rPr>
                        <a:t>大阪サミットの開催成功</a:t>
                      </a:r>
                      <a:endParaRPr kumimoji="1" lang="en-US" altLang="ja-JP" sz="14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　Ｇ</a:t>
                      </a:r>
                      <a:r>
                        <a:rPr kumimoji="1" lang="en-US" altLang="ja-JP" sz="1400" dirty="0" smtClean="0">
                          <a:solidFill>
                            <a:schemeClr val="tx1"/>
                          </a:solidFill>
                          <a:latin typeface="ＭＳ Ｐゴシック 本文"/>
                        </a:rPr>
                        <a:t>20</a:t>
                      </a:r>
                      <a:r>
                        <a:rPr kumimoji="1" lang="ja-JP" altLang="en-US" sz="1400" dirty="0" smtClean="0">
                          <a:solidFill>
                            <a:schemeClr val="tx1"/>
                          </a:solidFill>
                          <a:latin typeface="ＭＳ Ｐゴシック 本文"/>
                        </a:rPr>
                        <a:t>大阪サミットの開催成功に向け、主催者である国と連携し、府・市・経済界等が一体となり、会議の開催支援や住民・事業者等への周知・理解促進、大阪・関西の</a:t>
                      </a:r>
                      <a:r>
                        <a:rPr kumimoji="1" lang="en-US" altLang="ja-JP" sz="1400" dirty="0" smtClean="0">
                          <a:solidFill>
                            <a:schemeClr val="tx1"/>
                          </a:solidFill>
                          <a:latin typeface="ＭＳ Ｐゴシック 本文"/>
                        </a:rPr>
                        <a:t>PR</a:t>
                      </a:r>
                      <a:r>
                        <a:rPr kumimoji="1" lang="ja-JP" altLang="en-US" sz="1400" dirty="0" smtClean="0">
                          <a:solidFill>
                            <a:schemeClr val="tx1"/>
                          </a:solidFill>
                          <a:latin typeface="ＭＳ Ｐゴシック 本文"/>
                        </a:rPr>
                        <a:t>及び情報発信を行う。</a:t>
                      </a:r>
                      <a:endParaRPr kumimoji="1" lang="en-US" altLang="ja-JP" sz="1400" dirty="0" smtClean="0">
                        <a:solidFill>
                          <a:schemeClr val="tx1"/>
                        </a:solidFill>
                        <a:latin typeface="ＭＳ Ｐゴシック 本文"/>
                      </a:endParaRPr>
                    </a:p>
                    <a:p>
                      <a:pPr marL="0" indent="0"/>
                      <a:r>
                        <a:rPr kumimoji="1" lang="ja-JP" altLang="en-US" sz="1400" dirty="0" smtClean="0">
                          <a:solidFill>
                            <a:schemeClr val="tx1"/>
                          </a:solidFill>
                          <a:latin typeface="ＭＳ Ｐゴシック 本文"/>
                        </a:rPr>
                        <a:t>　また、府市で共通する課題についてはＰＴを設置するなど、一体となって検討を進めるとともに、各々の権限・役割に基き、必要な環境整備等を実施する。</a:t>
                      </a:r>
                      <a:endParaRPr kumimoji="1" lang="en-US" altLang="ja-JP" sz="14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a:t>
                      </a:r>
                      <a:r>
                        <a:rPr kumimoji="1" lang="ja-JP" altLang="en-US" sz="1200" dirty="0" smtClean="0">
                          <a:solidFill>
                            <a:schemeClr val="tx1"/>
                          </a:solidFill>
                          <a:latin typeface="ＭＳ Ｐゴシック 本文"/>
                        </a:rPr>
                        <a:t>これまでの取組</a:t>
                      </a:r>
                      <a:r>
                        <a:rPr kumimoji="1" lang="en-US" altLang="ja-JP" sz="1200" dirty="0" smtClean="0">
                          <a:solidFill>
                            <a:schemeClr val="tx1"/>
                          </a:solidFill>
                          <a:latin typeface="ＭＳ Ｐゴシック 本文"/>
                        </a:rPr>
                        <a:t>】</a:t>
                      </a:r>
                    </a:p>
                    <a:p>
                      <a:pPr marL="0" indent="0"/>
                      <a:r>
                        <a:rPr kumimoji="1" lang="en-US" altLang="ja-JP" sz="1200" dirty="0" smtClean="0">
                          <a:solidFill>
                            <a:schemeClr val="tx1"/>
                          </a:solidFill>
                          <a:latin typeface="ＭＳ Ｐゴシック 本文"/>
                        </a:rPr>
                        <a:t>2018</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3</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大阪府・大阪市・経済団体等</a:t>
                      </a:r>
                      <a:r>
                        <a:rPr kumimoji="1" lang="en-US" altLang="ja-JP" sz="1200" dirty="0" smtClean="0">
                          <a:solidFill>
                            <a:schemeClr val="tx1"/>
                          </a:solidFill>
                          <a:latin typeface="ＭＳ Ｐゴシック 本文"/>
                        </a:rPr>
                        <a:t> </a:t>
                      </a:r>
                      <a:r>
                        <a:rPr kumimoji="1" lang="ja-JP" altLang="en-US" sz="1200" dirty="0" smtClean="0">
                          <a:solidFill>
                            <a:schemeClr val="tx1"/>
                          </a:solidFill>
                          <a:latin typeface="ＭＳ Ｐゴシック 本文"/>
                        </a:rPr>
                        <a:t>により</a:t>
                      </a:r>
                      <a:r>
                        <a:rPr kumimoji="1" lang="en-US" altLang="ja-JP" sz="1200" dirty="0" smtClean="0">
                          <a:solidFill>
                            <a:schemeClr val="tx1"/>
                          </a:solidFill>
                          <a:latin typeface="ＭＳ Ｐゴシック 本文"/>
                        </a:rPr>
                        <a:t>2019</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大阪サミット</a:t>
                      </a:r>
                      <a:r>
                        <a:rPr kumimoji="1" lang="en-US" altLang="ja-JP" sz="1200" dirty="0" smtClean="0">
                          <a:solidFill>
                            <a:schemeClr val="tx1"/>
                          </a:solidFill>
                          <a:latin typeface="ＭＳ Ｐゴシック 本文"/>
                        </a:rPr>
                        <a:t> </a:t>
                      </a:r>
                      <a:r>
                        <a:rPr kumimoji="1" lang="ja-JP" altLang="en-US" sz="1200" dirty="0" smtClean="0">
                          <a:solidFill>
                            <a:schemeClr val="tx1"/>
                          </a:solidFill>
                          <a:latin typeface="ＭＳ Ｐゴシック 本文"/>
                        </a:rPr>
                        <a:t>関西推進協力協議会を設置</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4</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各種媒体による広報活動等</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5</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府市合同ＰＴ設置（保健医療、危機管理）</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6</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キックオフフォーラム開催</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8</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国への要望活動</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11</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地元産品等の推薦書を国へ提出</a:t>
                      </a:r>
                      <a:endParaRPr kumimoji="1" lang="en-US" altLang="ja-JP" sz="14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○大阪・関西の知名度・都市格の向上</a:t>
                      </a:r>
                    </a:p>
                    <a:p>
                      <a:pPr marL="0" indent="0"/>
                      <a:r>
                        <a:rPr kumimoji="1" lang="ja-JP" altLang="en-US" sz="1200" dirty="0" smtClean="0">
                          <a:solidFill>
                            <a:schemeClr val="tx1"/>
                          </a:solidFill>
                          <a:latin typeface="ＭＳ Ｐゴシック 本文"/>
                        </a:rPr>
                        <a:t>　Ｇ</a:t>
                      </a:r>
                      <a:r>
                        <a:rPr kumimoji="1" lang="en-US" altLang="ja-JP" sz="1200" dirty="0" smtClean="0">
                          <a:solidFill>
                            <a:schemeClr val="tx1"/>
                          </a:solidFill>
                          <a:latin typeface="ＭＳ Ｐゴシック 本文"/>
                        </a:rPr>
                        <a:t>20</a:t>
                      </a:r>
                      <a:r>
                        <a:rPr kumimoji="1" lang="ja-JP" altLang="en-US" sz="1200" dirty="0" smtClean="0">
                          <a:solidFill>
                            <a:schemeClr val="tx1"/>
                          </a:solidFill>
                          <a:latin typeface="ＭＳ Ｐゴシック 本文"/>
                        </a:rPr>
                        <a:t>サミット開催を通じて、ライフサイエンス分野やものづくりなど、大阪・関西の強みや、世界遺産をはじめとする豊富な文化遺産などの都市魅力を世界にアピールすることで、大阪・関西の知名度・都市格の向上を図る。</a:t>
                      </a:r>
                    </a:p>
                    <a:p>
                      <a:pPr marL="0" indent="0"/>
                      <a:endParaRPr kumimoji="1" lang="en-US" altLang="ja-JP" sz="1400" dirty="0" smtClean="0">
                        <a:solidFill>
                          <a:schemeClr val="tx1"/>
                        </a:solidFill>
                        <a:latin typeface="ＭＳ Ｐゴシック 本文"/>
                      </a:endParaRPr>
                    </a:p>
                    <a:p>
                      <a:pPr marL="0" indent="0"/>
                      <a:r>
                        <a:rPr kumimoji="1" lang="ja-JP" altLang="en-US" sz="1400" dirty="0" smtClean="0">
                          <a:solidFill>
                            <a:schemeClr val="tx1"/>
                          </a:solidFill>
                          <a:latin typeface="ＭＳ Ｐゴシック 本文"/>
                        </a:rPr>
                        <a:t>○地域経済の活性化</a:t>
                      </a:r>
                    </a:p>
                    <a:p>
                      <a:pPr marL="0" indent="0"/>
                      <a:r>
                        <a:rPr kumimoji="1" lang="ja-JP" altLang="en-US" sz="1200" dirty="0" smtClean="0">
                          <a:solidFill>
                            <a:schemeClr val="tx1"/>
                          </a:solidFill>
                          <a:latin typeface="ＭＳ Ｐゴシック 本文"/>
                        </a:rPr>
                        <a:t>　各国政府関係者やプレス、スタッフなど、約</a:t>
                      </a:r>
                      <a:r>
                        <a:rPr kumimoji="1" lang="en-US" altLang="ja-JP" sz="1200" dirty="0" smtClean="0">
                          <a:solidFill>
                            <a:schemeClr val="tx1"/>
                          </a:solidFill>
                          <a:latin typeface="ＭＳ Ｐゴシック 本文"/>
                        </a:rPr>
                        <a:t>3</a:t>
                      </a:r>
                      <a:r>
                        <a:rPr kumimoji="1" lang="ja-JP" altLang="en-US" sz="1200" dirty="0" smtClean="0">
                          <a:solidFill>
                            <a:schemeClr val="tx1"/>
                          </a:solidFill>
                          <a:latin typeface="ＭＳ Ｐゴシック 本文"/>
                        </a:rPr>
                        <a:t>万人が大阪・関西を訪れることとなり、高い経済効果も期待される。</a:t>
                      </a:r>
                    </a:p>
                    <a:p>
                      <a:pPr marL="0" indent="0"/>
                      <a:endParaRPr kumimoji="1" lang="en-US" altLang="ja-JP" sz="16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Ｄ５．（９４）、市　Ｄ４．（９５）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22</a:t>
            </a:fld>
            <a:endParaRPr lang="ja-JP" altLang="en-US"/>
          </a:p>
        </p:txBody>
      </p:sp>
    </p:spTree>
    <p:extLst>
      <p:ext uri="{BB962C8B-B14F-4D97-AF65-F5344CB8AC3E}">
        <p14:creationId xmlns:p14="http://schemas.microsoft.com/office/powerpoint/2010/main" val="2304119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2099275"/>
            <a:ext cx="8972257" cy="4320834"/>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開催時期</a:t>
            </a: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2019</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年</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6</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月</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28</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日・</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29</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日の２日間開催</a:t>
            </a:r>
          </a:p>
          <a:p>
            <a:pPr>
              <a:lnSpc>
                <a:spcPts val="2585"/>
              </a:lnSpc>
              <a:spcBef>
                <a:spcPts val="1108"/>
              </a:spcBef>
              <a:buClr>
                <a:srgbClr val="00B0F0"/>
              </a:buClr>
            </a:pP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開催会場等</a:t>
            </a: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endPar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・会議施設：インテックス大阪（大阪市住之江区）を会場として使用</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・空港：関西国際空港、大阪国際（伊丹）空港、神戸空港を一体的に活用</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・参加者：各国首脳や国際機関のトップをはじめとする政府関係者、海外プレス、スタッフ等約３万人</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1175642"/>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来年</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日の間で２日間開催。会場はインテックス大阪。各国の首脳はじめ政府関係者</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や海外プレス、スタッフ等約３万人が参加。</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国際社会の共通課題について幅広く議論される</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Ｇ２０サミットを</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大阪で開催することは</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62"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年国際</a:t>
            </a:r>
            <a:endParaRPr lang="en-US" altLang="ja-JP" sz="1662" dirty="0" smtClean="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　博覧会の開催や</a:t>
            </a:r>
            <a:r>
              <a:rPr lang="en-US" altLang="ja-JP" sz="1662"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誘致に</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向けて大きな意義を持つ。</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445" y="2244202"/>
            <a:ext cx="2543175" cy="108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サブタイトル 2"/>
          <p:cNvSpPr txBox="1"/>
          <p:nvPr/>
        </p:nvSpPr>
        <p:spPr>
          <a:xfrm>
            <a:off x="6369150" y="3321876"/>
            <a:ext cx="1740877" cy="271975"/>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108" dirty="0">
                <a:solidFill>
                  <a:prstClr val="black"/>
                </a:solidFill>
                <a:latin typeface="ＭＳ Ｐゴシック" panose="020B0600070205080204" pitchFamily="50" charset="-128"/>
                <a:cs typeface="Meiryo UI" panose="020B0604030504040204" pitchFamily="50" charset="-128"/>
              </a:rPr>
              <a:t>インテックス大阪</a:t>
            </a:r>
          </a:p>
        </p:txBody>
      </p:sp>
      <p:sp>
        <p:nvSpPr>
          <p:cNvPr id="11" name="テキスト ボックス 15"/>
          <p:cNvSpPr txBox="1"/>
          <p:nvPr/>
        </p:nvSpPr>
        <p:spPr>
          <a:xfrm>
            <a:off x="223672" y="4450299"/>
            <a:ext cx="8686745" cy="1853744"/>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大阪開催の意義</a:t>
            </a:r>
            <a:r>
              <a:rPr lang="en-US" altLang="ja-JP"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endParaRPr lang="en-US" altLang="ja-JP" sz="1662"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rPr>
              <a:t>世界に存在感をアピール</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することで、大阪の都市格向上を図る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ライフサイエンス</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分野やものづくりなどの強みを活かし、「世界に貢献する大阪」を発信する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万全の警備のもと、安全・安心な会議環境を確保、「安全・安心なまち・大阪」への大きな契機とする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MICE</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推進の取組みの一つとして、大阪経済の活性化や都市魅力の向上に寄与する</a:t>
            </a: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G20</a:t>
            </a:r>
            <a:r>
              <a:rPr kumimoji="1" lang="ja-JP" altLang="en-US" dirty="0" smtClean="0">
                <a:latin typeface="Meiryo UI" panose="020B0604030504040204" pitchFamily="50" charset="-128"/>
                <a:ea typeface="Meiryo UI" panose="020B0604030504040204" pitchFamily="50" charset="-128"/>
              </a:rPr>
              <a:t>大阪サミット</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Ｄ５．（９４）、市　Ｄ４．（９５）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a:t>
            </a:fld>
            <a:endParaRPr lang="ja-JP" altLang="en-US"/>
          </a:p>
        </p:txBody>
      </p:sp>
    </p:spTree>
    <p:extLst>
      <p:ext uri="{BB962C8B-B14F-4D97-AF65-F5344CB8AC3E}">
        <p14:creationId xmlns:p14="http://schemas.microsoft.com/office/powerpoint/2010/main" val="49753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）特区制度の活用</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812695944"/>
              </p:ext>
            </p:extLst>
          </p:nvPr>
        </p:nvGraphicFramePr>
        <p:xfrm>
          <a:off x="251520" y="620687"/>
          <a:ext cx="8712968" cy="589957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298832">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33816">
                <a:tc>
                  <a:txBody>
                    <a:bodyPr/>
                    <a:lstStyle/>
                    <a:p>
                      <a:pPr marL="0" indent="0"/>
                      <a:r>
                        <a:rPr kumimoji="1" lang="ja-JP" altLang="en-US" sz="1400" dirty="0" smtClean="0">
                          <a:solidFill>
                            <a:schemeClr val="tx1"/>
                          </a:solidFill>
                        </a:rPr>
                        <a:t>　産業構造の変化、アジア新興国の台頭による国際競争が激化。高度経済成長期に大阪経済を支えた繊維・家電産業の分野での優位性が低下。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今後の大阪のポテンシャルを活かせるライフサイエンスやバッテリー・エネルギーの分野で競争力を強化するためには、国内他地域と差別化できる大胆な規制改革や、海外企業等を呼び込む税制措置などが必要。</a:t>
                      </a: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177800" indent="-177800"/>
                      <a:r>
                        <a:rPr kumimoji="1" lang="ja-JP" altLang="en-US" sz="1400" strike="noStrike" dirty="0" smtClean="0">
                          <a:solidFill>
                            <a:schemeClr val="tx1"/>
                          </a:solidFill>
                        </a:rPr>
                        <a:t>①大阪の産業ポテンシャルを活かせる分野での特区指定の実現</a:t>
                      </a:r>
                      <a:endParaRPr kumimoji="1" lang="en-US" altLang="ja-JP" sz="1400" strike="noStrike" dirty="0" smtClean="0">
                        <a:solidFill>
                          <a:schemeClr val="tx1"/>
                        </a:solidFill>
                      </a:endParaRPr>
                    </a:p>
                    <a:p>
                      <a:pPr marL="177800" indent="-177800"/>
                      <a:endParaRPr kumimoji="1" lang="en-US" altLang="ja-JP" sz="1400" dirty="0" smtClean="0">
                        <a:solidFill>
                          <a:schemeClr val="tx1"/>
                        </a:solidFill>
                      </a:endParaRPr>
                    </a:p>
                    <a:p>
                      <a:pPr marL="177800" indent="-177800"/>
                      <a:r>
                        <a:rPr kumimoji="1" lang="ja-JP" altLang="en-US" sz="1400" strike="noStrike" dirty="0" smtClean="0">
                          <a:solidFill>
                            <a:schemeClr val="tx1"/>
                          </a:solidFill>
                        </a:rPr>
                        <a:t>②特区を活用した規制緩和の実現・法人税の実効税率の低減等による国際競争力の強化、海外企業等の誘致強化</a:t>
                      </a:r>
                      <a:endParaRPr kumimoji="1" lang="en-US" altLang="ja-JP" sz="1400" strike="noStrike" dirty="0" smtClean="0">
                        <a:solidFill>
                          <a:schemeClr val="tx1"/>
                        </a:solidFill>
                      </a:endParaRPr>
                    </a:p>
                    <a:p>
                      <a:pPr marL="177800" indent="-177800"/>
                      <a:endParaRPr kumimoji="1" lang="en-US" altLang="ja-JP" sz="1400" strike="sngStrike" dirty="0" smtClean="0">
                        <a:solidFill>
                          <a:schemeClr val="tx1"/>
                        </a:solidFill>
                      </a:endParaRPr>
                    </a:p>
                    <a:p>
                      <a:pPr marL="177800" indent="-177800"/>
                      <a:endParaRPr kumimoji="1" lang="ja-JP" altLang="en-US" sz="1400" strike="sngStrik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r>
                        <a:rPr kumimoji="1" lang="ja-JP" altLang="en-US" sz="1400" strike="noStrike" dirty="0" smtClean="0">
                          <a:solidFill>
                            <a:schemeClr val="tx1"/>
                          </a:solidFill>
                        </a:rPr>
                        <a:t>①</a:t>
                      </a:r>
                      <a:r>
                        <a:rPr kumimoji="1" lang="en-US" altLang="ja-JP" sz="1400" strike="noStrike" dirty="0" smtClean="0">
                          <a:solidFill>
                            <a:schemeClr val="tx1"/>
                          </a:solidFill>
                        </a:rPr>
                        <a:t>2011</a:t>
                      </a:r>
                      <a:r>
                        <a:rPr kumimoji="1" lang="ja-JP" altLang="en-US" sz="1400" strike="noStrike" dirty="0" smtClean="0">
                          <a:solidFill>
                            <a:schemeClr val="tx1"/>
                          </a:solidFill>
                        </a:rPr>
                        <a:t>年</a:t>
                      </a:r>
                      <a:r>
                        <a:rPr kumimoji="1" lang="en-US" altLang="ja-JP" sz="1400" strike="noStrike" dirty="0" smtClean="0">
                          <a:solidFill>
                            <a:schemeClr val="tx1"/>
                          </a:solidFill>
                        </a:rPr>
                        <a:t>12</a:t>
                      </a:r>
                      <a:r>
                        <a:rPr kumimoji="1" lang="ja-JP" altLang="en-US" sz="1400" strike="noStrike" dirty="0" smtClean="0">
                          <a:solidFill>
                            <a:schemeClr val="tx1"/>
                          </a:solidFill>
                        </a:rPr>
                        <a:t>月に、国際戦略総合特区地域指定獲得</a:t>
                      </a:r>
                      <a:endParaRPr kumimoji="1" lang="en-US" altLang="ja-JP" sz="1400" strike="noStrike" dirty="0" smtClean="0">
                        <a:solidFill>
                          <a:schemeClr val="tx1"/>
                        </a:solidFill>
                      </a:endParaRPr>
                    </a:p>
                    <a:p>
                      <a:pPr marL="88900" indent="-88900"/>
                      <a:r>
                        <a:rPr kumimoji="1" lang="ja-JP" altLang="en-US" sz="1400" strike="noStrike" dirty="0" smtClean="0">
                          <a:solidFill>
                            <a:schemeClr val="tx1"/>
                          </a:solidFill>
                        </a:rPr>
                        <a:t>　２つの分野（ライフサイエンス（医薬品・医療機器等）、エネルギー（バッテリー関連）産業の指定を獲得</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　さらに、</a:t>
                      </a:r>
                      <a:r>
                        <a:rPr kumimoji="1" lang="en-US" altLang="ja-JP" sz="1400" strike="noStrike" dirty="0" smtClean="0">
                          <a:solidFill>
                            <a:schemeClr val="tx1"/>
                          </a:solidFill>
                        </a:rPr>
                        <a:t>2014</a:t>
                      </a:r>
                      <a:r>
                        <a:rPr kumimoji="1" lang="ja-JP" altLang="en-US" sz="1400" strike="noStrike" dirty="0" smtClean="0">
                          <a:solidFill>
                            <a:schemeClr val="tx1"/>
                          </a:solidFill>
                        </a:rPr>
                        <a:t>年</a:t>
                      </a:r>
                      <a:r>
                        <a:rPr kumimoji="1" lang="en-US" altLang="ja-JP" sz="1400" strike="noStrike" dirty="0" smtClean="0">
                          <a:solidFill>
                            <a:schemeClr val="tx1"/>
                          </a:solidFill>
                        </a:rPr>
                        <a:t>5</a:t>
                      </a:r>
                      <a:r>
                        <a:rPr kumimoji="1" lang="ja-JP" altLang="en-US" sz="1400" strike="noStrike" dirty="0" smtClean="0">
                          <a:solidFill>
                            <a:schemeClr val="tx1"/>
                          </a:solidFill>
                        </a:rPr>
                        <a:t>月には新たな特区制度「国家戦略特区」のプロジェクトに提案し区域指定を獲得。（関西圏としての指定）</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②特区指定地域における地方税の軽減措置を実施、府内各市町の税優遇措置と併せて実質地方税ゼロを実現</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③特区による規制改革、金融・税制支援を活用</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①国際戦略総合特区</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177800" indent="-177800"/>
                      <a:r>
                        <a:rPr kumimoji="1" lang="ja-JP" altLang="en-US" sz="1400" dirty="0" smtClean="0">
                          <a:solidFill>
                            <a:schemeClr val="tx1"/>
                          </a:solidFill>
                        </a:rPr>
                        <a:t>・認定数</a:t>
                      </a:r>
                      <a:r>
                        <a:rPr kumimoji="1" lang="en-US" altLang="ja-JP" sz="1400" dirty="0" smtClean="0">
                          <a:solidFill>
                            <a:schemeClr val="tx1"/>
                          </a:solidFill>
                        </a:rPr>
                        <a:t>51</a:t>
                      </a:r>
                      <a:r>
                        <a:rPr kumimoji="1" lang="ja-JP" altLang="en-US" sz="1400" dirty="0" smtClean="0">
                          <a:solidFill>
                            <a:schemeClr val="tx1"/>
                          </a:solidFill>
                        </a:rPr>
                        <a:t>プロジェクト</a:t>
                      </a:r>
                      <a:r>
                        <a:rPr kumimoji="1" lang="en-US" altLang="ja-JP" sz="1400" dirty="0" smtClean="0">
                          <a:solidFill>
                            <a:schemeClr val="tx1"/>
                          </a:solidFill>
                        </a:rPr>
                        <a:t>95</a:t>
                      </a:r>
                      <a:r>
                        <a:rPr kumimoji="1" lang="ja-JP" altLang="en-US" sz="1400" dirty="0" smtClean="0">
                          <a:solidFill>
                            <a:schemeClr val="tx1"/>
                          </a:solidFill>
                        </a:rPr>
                        <a:t>案件（全国最多）</a:t>
                      </a:r>
                      <a:endParaRPr kumimoji="1" lang="en-US" altLang="ja-JP" sz="1400" dirty="0" smtClean="0">
                        <a:solidFill>
                          <a:schemeClr val="tx1"/>
                        </a:solidFill>
                      </a:endParaRPr>
                    </a:p>
                    <a:p>
                      <a:pPr marL="177800" indent="-177800"/>
                      <a:r>
                        <a:rPr kumimoji="1" lang="ja-JP" altLang="en-US" sz="14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うち大阪府域が関連するﾌﾟﾛｼﾞｪｸﾄ</a:t>
                      </a:r>
                      <a:r>
                        <a:rPr kumimoji="1" lang="en-US" altLang="ja-JP" sz="1200" strike="noStrike" dirty="0" smtClean="0">
                          <a:solidFill>
                            <a:schemeClr val="tx1"/>
                          </a:solidFill>
                        </a:rPr>
                        <a:t>31</a:t>
                      </a:r>
                      <a:r>
                        <a:rPr kumimoji="1" lang="ja-JP" altLang="en-US" sz="1200" dirty="0" smtClean="0">
                          <a:solidFill>
                            <a:schemeClr val="tx1"/>
                          </a:solidFill>
                        </a:rPr>
                        <a:t>件</a:t>
                      </a:r>
                      <a:endParaRPr kumimoji="1" lang="en-US" altLang="ja-JP" sz="1200" dirty="0" smtClean="0">
                        <a:solidFill>
                          <a:schemeClr val="tx1"/>
                        </a:solidFill>
                      </a:endParaRPr>
                    </a:p>
                    <a:p>
                      <a:pPr marL="177800" indent="-177800"/>
                      <a:endParaRPr kumimoji="1" lang="en-US" altLang="ja-JP" sz="1400" strike="noStrike" dirty="0" smtClean="0">
                        <a:solidFill>
                          <a:schemeClr val="tx1"/>
                        </a:solidFill>
                      </a:endParaRPr>
                    </a:p>
                    <a:p>
                      <a:pPr marL="177800" indent="-177800"/>
                      <a:r>
                        <a:rPr kumimoji="1" lang="en-US" altLang="ja-JP" sz="1400" strike="noStrike" dirty="0" smtClean="0">
                          <a:solidFill>
                            <a:schemeClr val="tx1"/>
                          </a:solidFill>
                        </a:rPr>
                        <a:t> </a:t>
                      </a:r>
                      <a:r>
                        <a:rPr kumimoji="1" lang="ja-JP" altLang="en-US" sz="1400" strike="noStrike" dirty="0" smtClean="0">
                          <a:solidFill>
                            <a:schemeClr val="tx1"/>
                          </a:solidFill>
                        </a:rPr>
                        <a:t>・特区支援制度活用による医薬品・医療機器関連施設整備投資額</a:t>
                      </a:r>
                      <a:r>
                        <a:rPr kumimoji="1" lang="en-US" altLang="ja-JP" sz="1400" strike="noStrike" dirty="0" smtClean="0">
                          <a:solidFill>
                            <a:schemeClr val="tx1"/>
                          </a:solidFill>
                        </a:rPr>
                        <a:t>510</a:t>
                      </a:r>
                      <a:r>
                        <a:rPr kumimoji="1" lang="ja-JP" altLang="en-US" sz="1400" strike="noStrike" dirty="0" smtClean="0">
                          <a:solidFill>
                            <a:schemeClr val="tx1"/>
                          </a:solidFill>
                        </a:rPr>
                        <a:t>億円（</a:t>
                      </a:r>
                      <a:r>
                        <a:rPr kumimoji="1" lang="en-US" altLang="ja-JP" sz="1400" strike="noStrike" dirty="0" smtClean="0">
                          <a:solidFill>
                            <a:schemeClr val="tx1"/>
                          </a:solidFill>
                        </a:rPr>
                        <a:t>2011</a:t>
                      </a:r>
                      <a:r>
                        <a:rPr kumimoji="1" lang="ja-JP" altLang="en-US" sz="1400" strike="noStrike" dirty="0" smtClean="0">
                          <a:solidFill>
                            <a:schemeClr val="tx1"/>
                          </a:solidFill>
                        </a:rPr>
                        <a:t>～</a:t>
                      </a:r>
                      <a:r>
                        <a:rPr kumimoji="1" lang="en-US" altLang="ja-JP" sz="1400" strike="noStrike" dirty="0" smtClean="0">
                          <a:solidFill>
                            <a:schemeClr val="tx1"/>
                          </a:solidFill>
                        </a:rPr>
                        <a:t>2017</a:t>
                      </a:r>
                      <a:r>
                        <a:rPr kumimoji="1" lang="ja-JP" altLang="en-US" sz="1400" strike="noStrike" dirty="0" smtClean="0">
                          <a:solidFill>
                            <a:schemeClr val="tx1"/>
                          </a:solidFill>
                        </a:rPr>
                        <a:t>年実績値）</a:t>
                      </a:r>
                      <a:r>
                        <a:rPr kumimoji="1" lang="en-US" altLang="ja-JP" sz="1400" strike="noStrike" baseline="0" dirty="0" smtClean="0">
                          <a:solidFill>
                            <a:schemeClr val="tx1"/>
                          </a:solidFill>
                        </a:rPr>
                        <a:t> </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baseline="0" dirty="0" smtClean="0">
                          <a:solidFill>
                            <a:schemeClr val="tx1"/>
                          </a:solidFill>
                        </a:rPr>
                        <a:t> ・リチウムイオン電池等新型蓄電池の輸出額</a:t>
                      </a:r>
                      <a:r>
                        <a:rPr kumimoji="1" lang="en-US" altLang="ja-JP" sz="1400" strike="noStrike" baseline="0" dirty="0" smtClean="0">
                          <a:solidFill>
                            <a:schemeClr val="tx1"/>
                          </a:solidFill>
                        </a:rPr>
                        <a:t>2,058</a:t>
                      </a:r>
                      <a:r>
                        <a:rPr kumimoji="1" lang="ja-JP" altLang="en-US" sz="1400" strike="noStrike" baseline="0" dirty="0" smtClean="0">
                          <a:solidFill>
                            <a:schemeClr val="tx1"/>
                          </a:solidFill>
                        </a:rPr>
                        <a:t>億円（</a:t>
                      </a:r>
                      <a:r>
                        <a:rPr kumimoji="1" lang="en-US" altLang="ja-JP" sz="1400" strike="noStrike" baseline="0" dirty="0" smtClean="0">
                          <a:solidFill>
                            <a:schemeClr val="tx1"/>
                          </a:solidFill>
                        </a:rPr>
                        <a:t>2011</a:t>
                      </a:r>
                      <a:r>
                        <a:rPr kumimoji="1" lang="ja-JP" altLang="en-US" sz="1400" strike="noStrike" baseline="0" dirty="0" smtClean="0">
                          <a:solidFill>
                            <a:schemeClr val="tx1"/>
                          </a:solidFill>
                        </a:rPr>
                        <a:t>～</a:t>
                      </a:r>
                      <a:r>
                        <a:rPr kumimoji="1" lang="en-US" altLang="ja-JP" sz="1400" strike="noStrike" baseline="0" dirty="0" smtClean="0">
                          <a:solidFill>
                            <a:schemeClr val="tx1"/>
                          </a:solidFill>
                        </a:rPr>
                        <a:t>2017</a:t>
                      </a:r>
                      <a:r>
                        <a:rPr kumimoji="1" lang="ja-JP" altLang="en-US" sz="1400" strike="noStrike" baseline="0" dirty="0" smtClean="0">
                          <a:solidFill>
                            <a:schemeClr val="tx1"/>
                          </a:solidFill>
                        </a:rPr>
                        <a:t>年実績値）</a:t>
                      </a:r>
                      <a:r>
                        <a:rPr kumimoji="1" lang="en-US" altLang="ja-JP" sz="1400" strike="noStrike" baseline="0" dirty="0" smtClean="0">
                          <a:solidFill>
                            <a:schemeClr val="tx1"/>
                          </a:solidFill>
                        </a:rPr>
                        <a:t> </a:t>
                      </a:r>
                    </a:p>
                    <a:p>
                      <a:pPr marL="177800" indent="-177800"/>
                      <a:endParaRPr kumimoji="1" lang="en-US" altLang="ja-JP" sz="1400" strike="noStrike" dirty="0" smtClean="0">
                        <a:solidFill>
                          <a:schemeClr val="tx1"/>
                        </a:solidFill>
                      </a:endParaRPr>
                    </a:p>
                    <a:p>
                      <a:pPr marL="177800" indent="-177800"/>
                      <a:r>
                        <a:rPr kumimoji="1" lang="ja-JP" altLang="en-US" sz="1400" dirty="0" smtClean="0">
                          <a:solidFill>
                            <a:schemeClr val="tx1"/>
                          </a:solidFill>
                        </a:rPr>
                        <a:t>・</a:t>
                      </a:r>
                      <a:r>
                        <a:rPr kumimoji="1" lang="en-US" altLang="ja-JP" sz="1400" dirty="0" smtClean="0">
                          <a:solidFill>
                            <a:schemeClr val="tx1"/>
                          </a:solidFill>
                        </a:rPr>
                        <a:t>PMDA</a:t>
                      </a:r>
                      <a:r>
                        <a:rPr kumimoji="1" lang="ja-JP" altLang="en-US" sz="1400" dirty="0" smtClean="0">
                          <a:solidFill>
                            <a:schemeClr val="tx1"/>
                          </a:solidFill>
                        </a:rPr>
                        <a:t>関西支部設置実現など　</a:t>
                      </a:r>
                      <a:endParaRPr kumimoji="1" lang="en-US" altLang="ja-JP" sz="1400" dirty="0" smtClean="0">
                        <a:solidFill>
                          <a:schemeClr val="tx1"/>
                        </a:solidFill>
                      </a:endParaRPr>
                    </a:p>
                    <a:p>
                      <a:pPr marL="177800" indent="-177800"/>
                      <a:endParaRPr kumimoji="1" lang="en-US" altLang="ja-JP" sz="1400" dirty="0" smtClean="0">
                        <a:solidFill>
                          <a:schemeClr val="tx1"/>
                        </a:solidFill>
                      </a:endParaRPr>
                    </a:p>
                    <a:p>
                      <a:pPr marL="177800" indent="-177800"/>
                      <a:r>
                        <a:rPr kumimoji="1" lang="ja-JP" altLang="en-US" sz="1400" dirty="0" smtClean="0">
                          <a:solidFill>
                            <a:schemeClr val="tx1"/>
                          </a:solidFill>
                        </a:rPr>
                        <a:t>②国家戦略特区</a:t>
                      </a:r>
                      <a:endParaRPr kumimoji="1" lang="en-US" altLang="ja-JP" sz="1400" dirty="0" smtClean="0">
                        <a:solidFill>
                          <a:schemeClr val="tx1"/>
                        </a:solidFill>
                      </a:endParaRPr>
                    </a:p>
                    <a:p>
                      <a:pPr marL="177800" indent="-177800"/>
                      <a:r>
                        <a:rPr kumimoji="1" lang="ja-JP" altLang="en-US" sz="1400" dirty="0" smtClean="0">
                          <a:solidFill>
                            <a:schemeClr val="tx1"/>
                          </a:solidFill>
                        </a:rPr>
                        <a:t>・関西圏で</a:t>
                      </a:r>
                      <a:r>
                        <a:rPr kumimoji="1" lang="en-US" altLang="ja-JP" sz="1400" dirty="0" smtClean="0">
                          <a:solidFill>
                            <a:schemeClr val="tx1"/>
                          </a:solidFill>
                        </a:rPr>
                        <a:t>37</a:t>
                      </a:r>
                      <a:r>
                        <a:rPr kumimoji="1" lang="ja-JP" altLang="en-US" sz="1400" dirty="0" smtClean="0">
                          <a:solidFill>
                            <a:schemeClr val="tx1"/>
                          </a:solidFill>
                        </a:rPr>
                        <a:t>事業（大阪府は</a:t>
                      </a:r>
                      <a:r>
                        <a:rPr kumimoji="1" lang="en-US" altLang="ja-JP" sz="1400" dirty="0" smtClean="0">
                          <a:solidFill>
                            <a:schemeClr val="tx1"/>
                          </a:solidFill>
                        </a:rPr>
                        <a:t>19</a:t>
                      </a:r>
                      <a:r>
                        <a:rPr kumimoji="1" lang="ja-JP" altLang="en-US" sz="1400" dirty="0" smtClean="0">
                          <a:solidFill>
                            <a:schemeClr val="tx1"/>
                          </a:solidFill>
                        </a:rPr>
                        <a:t>事業）実施</a:t>
                      </a:r>
                      <a:endParaRPr kumimoji="1" lang="en-US" altLang="ja-JP" sz="1400" dirty="0" smtClean="0">
                        <a:solidFill>
                          <a:schemeClr val="tx1"/>
                        </a:solidFill>
                      </a:endParaRPr>
                    </a:p>
                    <a:p>
                      <a:pPr marL="177800" indent="-177800"/>
                      <a:r>
                        <a:rPr kumimoji="1" lang="ja-JP" altLang="en-US" sz="1400" dirty="0" smtClean="0">
                          <a:solidFill>
                            <a:schemeClr val="tx1"/>
                          </a:solidFill>
                        </a:rPr>
                        <a:t>・雇用労働相談センターの設置　など</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a:t>
            </a:fld>
            <a:endParaRPr lang="ja-JP" altLang="en-US"/>
          </a:p>
        </p:txBody>
      </p:sp>
    </p:spTree>
    <p:extLst>
      <p:ext uri="{BB962C8B-B14F-4D97-AF65-F5344CB8AC3E}">
        <p14:creationId xmlns:p14="http://schemas.microsoft.com/office/powerpoint/2010/main" val="386776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矢印コネクタ 25"/>
          <p:cNvCxnSpPr/>
          <p:nvPr/>
        </p:nvCxnSpPr>
        <p:spPr>
          <a:xfrm>
            <a:off x="2212491" y="4290837"/>
            <a:ext cx="645254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254092" y="1179289"/>
            <a:ext cx="476186" cy="24965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200" dirty="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国際戦略総合特区制度</a:t>
            </a:r>
            <a:r>
              <a:rPr lang="ja-JP" altLang="en-US" sz="1200" dirty="0" smtClean="0">
                <a:solidFill>
                  <a:schemeClr val="tx1"/>
                </a:solidFill>
              </a:rPr>
              <a:t>創設</a:t>
            </a:r>
            <a:endParaRPr kumimoji="1" lang="en-US" altLang="ja-JP" sz="1200" dirty="0" smtClean="0">
              <a:solidFill>
                <a:schemeClr val="tx1"/>
              </a:solidFill>
            </a:endParaRPr>
          </a:p>
        </p:txBody>
      </p:sp>
      <p:sp>
        <p:nvSpPr>
          <p:cNvPr id="10" name="正方形/長方形 9"/>
          <p:cNvSpPr/>
          <p:nvPr/>
        </p:nvSpPr>
        <p:spPr>
          <a:xfrm>
            <a:off x="678028" y="4104326"/>
            <a:ext cx="428497" cy="2349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10</a:t>
            </a:r>
            <a:r>
              <a:rPr kumimoji="1" lang="ja-JP" altLang="en-US" sz="1200" dirty="0" smtClean="0">
                <a:solidFill>
                  <a:schemeClr val="tx1"/>
                </a:solidFill>
              </a:rPr>
              <a:t>年　</a:t>
            </a:r>
            <a:r>
              <a:rPr lang="ja-JP" altLang="en-US" sz="1200" dirty="0" smtClean="0">
                <a:solidFill>
                  <a:schemeClr val="tx1"/>
                </a:solidFill>
              </a:rPr>
              <a:t>特区制度提案</a:t>
            </a:r>
            <a:endParaRPr kumimoji="1" lang="en-US" altLang="ja-JP" sz="1200" dirty="0" smtClean="0">
              <a:solidFill>
                <a:schemeClr val="tx1"/>
              </a:solidFill>
            </a:endParaRPr>
          </a:p>
        </p:txBody>
      </p:sp>
      <p:sp>
        <p:nvSpPr>
          <p:cNvPr id="11" name="正方形/長方形 10"/>
          <p:cNvSpPr/>
          <p:nvPr/>
        </p:nvSpPr>
        <p:spPr>
          <a:xfrm>
            <a:off x="1616790" y="4083915"/>
            <a:ext cx="611781" cy="2349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関西（３府県３市）地域指定</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獲得</a:t>
            </a:r>
            <a:endParaRPr kumimoji="1" lang="en-US" altLang="ja-JP" sz="1200" dirty="0" smtClean="0">
              <a:solidFill>
                <a:schemeClr val="tx1"/>
              </a:solidFill>
            </a:endParaRPr>
          </a:p>
        </p:txBody>
      </p:sp>
      <p:sp>
        <p:nvSpPr>
          <p:cNvPr id="12" name="正方形/長方形 11"/>
          <p:cNvSpPr/>
          <p:nvPr/>
        </p:nvSpPr>
        <p:spPr>
          <a:xfrm>
            <a:off x="3701767" y="1179290"/>
            <a:ext cx="411015" cy="24965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algn="dist"/>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　閣議決定</a:t>
            </a:r>
            <a:r>
              <a:rPr lang="ja-JP" altLang="en-US" sz="1200" spc="-150" dirty="0" smtClean="0">
                <a:solidFill>
                  <a:schemeClr val="tx1"/>
                </a:solidFill>
              </a:rPr>
              <a:t>（日本再興戦略）</a:t>
            </a:r>
            <a:endParaRPr lang="en-US" altLang="ja-JP" sz="1200" spc="-150" dirty="0" smtClean="0">
              <a:solidFill>
                <a:schemeClr val="tx1"/>
              </a:solidFill>
            </a:endParaRPr>
          </a:p>
        </p:txBody>
      </p:sp>
      <p:sp>
        <p:nvSpPr>
          <p:cNvPr id="14" name="正方形/長方形 13"/>
          <p:cNvSpPr/>
          <p:nvPr/>
        </p:nvSpPr>
        <p:spPr>
          <a:xfrm>
            <a:off x="5436096" y="4416028"/>
            <a:ext cx="609458" cy="23081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関西圏で国家戦略特別区域指定獲得</a:t>
            </a:r>
            <a:endParaRPr kumimoji="1" lang="en-US" altLang="ja-JP" sz="1200" dirty="0" smtClean="0">
              <a:solidFill>
                <a:schemeClr val="tx1"/>
              </a:solidFill>
            </a:endParaRPr>
          </a:p>
        </p:txBody>
      </p:sp>
      <p:sp>
        <p:nvSpPr>
          <p:cNvPr id="25" name="テキスト ボックス 24"/>
          <p:cNvSpPr txBox="1"/>
          <p:nvPr/>
        </p:nvSpPr>
        <p:spPr>
          <a:xfrm>
            <a:off x="179512" y="442791"/>
            <a:ext cx="8485524" cy="338554"/>
          </a:xfrm>
          <a:prstGeom prst="rect">
            <a:avLst/>
          </a:prstGeom>
          <a:noFill/>
        </p:spPr>
        <p:txBody>
          <a:bodyPr wrap="square" rtlCol="0">
            <a:spAutoFit/>
          </a:bodyPr>
          <a:lstStyle/>
          <a:p>
            <a:r>
              <a:rPr kumimoji="1" lang="ja-JP" altLang="en-US" sz="1600" dirty="0" smtClean="0"/>
              <a:t>■特区の制度創設、地域指定の経緯</a:t>
            </a:r>
            <a:endParaRPr kumimoji="1" lang="ja-JP" altLang="en-US" sz="1600" dirty="0"/>
          </a:p>
        </p:txBody>
      </p:sp>
      <p:cxnSp>
        <p:nvCxnSpPr>
          <p:cNvPr id="27" name="直線矢印コネクタ 26"/>
          <p:cNvCxnSpPr/>
          <p:nvPr/>
        </p:nvCxnSpPr>
        <p:spPr>
          <a:xfrm>
            <a:off x="6056974" y="4749846"/>
            <a:ext cx="26080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090819" y="4288181"/>
            <a:ext cx="1042423" cy="461665"/>
          </a:xfrm>
          <a:prstGeom prst="rect">
            <a:avLst/>
          </a:prstGeom>
          <a:noFill/>
        </p:spPr>
        <p:txBody>
          <a:bodyPr wrap="square" rtlCol="0">
            <a:spAutoFit/>
          </a:bodyPr>
          <a:lstStyle/>
          <a:p>
            <a:r>
              <a:rPr lang="ja-JP" altLang="en-US" sz="1200" dirty="0" smtClean="0"/>
              <a:t>各ﾌﾟﾛｼﾞｪｸ</a:t>
            </a:r>
            <a:r>
              <a:rPr lang="en-US" altLang="ja-JP" sz="1200" dirty="0" smtClean="0"/>
              <a:t/>
            </a:r>
            <a:br>
              <a:rPr lang="en-US" altLang="ja-JP" sz="1200" dirty="0" smtClean="0"/>
            </a:br>
            <a:r>
              <a:rPr lang="ja-JP" altLang="en-US" sz="1200" dirty="0" smtClean="0"/>
              <a:t>ﾄ認定・実施</a:t>
            </a:r>
            <a:endParaRPr kumimoji="1" lang="ja-JP" altLang="en-US" sz="1200" dirty="0"/>
          </a:p>
        </p:txBody>
      </p:sp>
      <p:sp>
        <p:nvSpPr>
          <p:cNvPr id="31" name="正方形/長方形 30"/>
          <p:cNvSpPr/>
          <p:nvPr/>
        </p:nvSpPr>
        <p:spPr>
          <a:xfrm>
            <a:off x="3206686" y="1179288"/>
            <a:ext cx="495081" cy="249656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13</a:t>
            </a:r>
            <a:r>
              <a:rPr kumimoji="1"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月（厚労省）</a:t>
            </a:r>
            <a:endParaRPr lang="en-US" altLang="ja-JP" sz="1200" dirty="0" smtClean="0">
              <a:solidFill>
                <a:schemeClr val="tx1"/>
              </a:solidFill>
            </a:endParaRPr>
          </a:p>
          <a:p>
            <a:pPr marL="177800"/>
            <a:r>
              <a:rPr kumimoji="1" lang="en-US" altLang="ja-JP" sz="1200" dirty="0" smtClean="0">
                <a:solidFill>
                  <a:schemeClr val="tx1"/>
                </a:solidFill>
              </a:rPr>
              <a:t>PMDA</a:t>
            </a:r>
            <a:r>
              <a:rPr kumimoji="1" lang="ja-JP" altLang="en-US" sz="1200" dirty="0" smtClean="0">
                <a:solidFill>
                  <a:schemeClr val="tx1"/>
                </a:solidFill>
              </a:rPr>
              <a:t>関西支部設置決定</a:t>
            </a:r>
            <a:endParaRPr kumimoji="1" lang="en-US" altLang="ja-JP" sz="1200" dirty="0" smtClean="0">
              <a:solidFill>
                <a:schemeClr val="tx1"/>
              </a:solidFill>
            </a:endParaRPr>
          </a:p>
        </p:txBody>
      </p:sp>
      <p:sp>
        <p:nvSpPr>
          <p:cNvPr id="30" name="正方形/長方形 29"/>
          <p:cNvSpPr/>
          <p:nvPr/>
        </p:nvSpPr>
        <p:spPr>
          <a:xfrm>
            <a:off x="2354020" y="4061695"/>
            <a:ext cx="647575" cy="23490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12</a:t>
            </a:r>
            <a:r>
              <a:rPr kumimoji="1" lang="ja-JP" altLang="en-US" sz="1200" dirty="0" smtClean="0">
                <a:solidFill>
                  <a:schemeClr val="tx1"/>
                </a:solidFill>
              </a:rPr>
              <a:t>年</a:t>
            </a:r>
            <a:r>
              <a:rPr kumimoji="1" lang="en-US" altLang="ja-JP" sz="1200" dirty="0" smtClean="0">
                <a:solidFill>
                  <a:schemeClr val="tx1"/>
                </a:solidFill>
              </a:rPr>
              <a:t>12</a:t>
            </a:r>
            <a:r>
              <a:rPr lang="ja-JP" altLang="en-US" sz="1200" dirty="0" smtClean="0">
                <a:solidFill>
                  <a:schemeClr val="tx1"/>
                </a:solidFill>
              </a:rPr>
              <a:t>月</a:t>
            </a:r>
            <a:endParaRPr lang="en-US" altLang="ja-JP" sz="1200" dirty="0" smtClean="0">
              <a:solidFill>
                <a:schemeClr val="tx1"/>
              </a:solidFill>
            </a:endParaRPr>
          </a:p>
          <a:p>
            <a:pPr marL="177800"/>
            <a:r>
              <a:rPr lang="ja-JP" altLang="en-US" sz="1200" dirty="0" smtClean="0">
                <a:solidFill>
                  <a:schemeClr val="tx1"/>
                </a:solidFill>
              </a:rPr>
              <a:t>地方税ゼロ</a:t>
            </a:r>
            <a:r>
              <a:rPr lang="ja-JP" altLang="en-US" sz="1200" dirty="0">
                <a:solidFill>
                  <a:schemeClr val="tx1"/>
                </a:solidFill>
              </a:rPr>
              <a:t>と</a:t>
            </a:r>
            <a:r>
              <a:rPr lang="ja-JP" altLang="en-US" sz="1200" dirty="0" smtClean="0">
                <a:solidFill>
                  <a:schemeClr val="tx1"/>
                </a:solidFill>
              </a:rPr>
              <a:t>なる特区税制創設</a:t>
            </a:r>
            <a:endParaRPr kumimoji="1" lang="en-US" altLang="ja-JP" sz="1200" dirty="0" smtClean="0">
              <a:solidFill>
                <a:schemeClr val="tx1"/>
              </a:solidFill>
            </a:endParaRPr>
          </a:p>
        </p:txBody>
      </p:sp>
      <p:sp>
        <p:nvSpPr>
          <p:cNvPr id="33" name="正方形/長方形 32"/>
          <p:cNvSpPr/>
          <p:nvPr/>
        </p:nvSpPr>
        <p:spPr>
          <a:xfrm>
            <a:off x="4420861" y="1159880"/>
            <a:ext cx="544390" cy="249655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13</a:t>
            </a:r>
            <a:r>
              <a:rPr kumimoji="1"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a:t>
            </a:r>
            <a:r>
              <a:rPr lang="ja-JP" altLang="en-US" sz="1200" dirty="0">
                <a:solidFill>
                  <a:schemeClr val="tx1"/>
                </a:solidFill>
              </a:rPr>
              <a:t>～</a:t>
            </a:r>
            <a:endParaRPr lang="en-US" altLang="ja-JP" sz="1200" dirty="0" smtClean="0">
              <a:solidFill>
                <a:schemeClr val="tx1"/>
              </a:solidFill>
            </a:endParaRPr>
          </a:p>
          <a:p>
            <a:pPr marL="177800"/>
            <a:r>
              <a:rPr kumimoji="1" lang="en-US" altLang="ja-JP" sz="1200" dirty="0" smtClean="0">
                <a:solidFill>
                  <a:schemeClr val="tx1"/>
                </a:solidFill>
              </a:rPr>
              <a:t>PMDA</a:t>
            </a:r>
            <a:r>
              <a:rPr kumimoji="1" lang="ja-JP" altLang="en-US" sz="1200" dirty="0" smtClean="0">
                <a:solidFill>
                  <a:schemeClr val="tx1"/>
                </a:solidFill>
              </a:rPr>
              <a:t>関西支部</a:t>
            </a:r>
            <a:r>
              <a:rPr lang="ja-JP" altLang="en-US" sz="1200" dirty="0" smtClean="0">
                <a:solidFill>
                  <a:schemeClr val="tx1"/>
                </a:solidFill>
              </a:rPr>
              <a:t>うめきたに</a:t>
            </a:r>
            <a:r>
              <a:rPr kumimoji="1" lang="ja-JP" altLang="en-US" sz="1200" dirty="0" smtClean="0">
                <a:solidFill>
                  <a:schemeClr val="tx1"/>
                </a:solidFill>
              </a:rPr>
              <a:t>設置</a:t>
            </a:r>
            <a:endParaRPr kumimoji="1" lang="en-US" altLang="ja-JP" sz="1200" dirty="0" smtClean="0">
              <a:solidFill>
                <a:schemeClr val="tx1"/>
              </a:solidFill>
            </a:endParaRPr>
          </a:p>
        </p:txBody>
      </p:sp>
      <p:sp>
        <p:nvSpPr>
          <p:cNvPr id="36" name="正方形/長方形 35"/>
          <p:cNvSpPr/>
          <p:nvPr/>
        </p:nvSpPr>
        <p:spPr>
          <a:xfrm>
            <a:off x="5009655" y="1170936"/>
            <a:ext cx="470094" cy="24965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国家戦略特別区域法制定</a:t>
            </a:r>
            <a:endParaRPr kumimoji="1" lang="en-US" altLang="ja-JP" sz="1200" dirty="0" smtClean="0">
              <a:solidFill>
                <a:schemeClr val="tx1"/>
              </a:solidFill>
            </a:endParaRPr>
          </a:p>
        </p:txBody>
      </p:sp>
      <p:graphicFrame>
        <p:nvGraphicFramePr>
          <p:cNvPr id="34" name="表 33"/>
          <p:cNvGraphicFramePr>
            <a:graphicFrameLocks noGrp="1"/>
          </p:cNvGraphicFramePr>
          <p:nvPr>
            <p:extLst>
              <p:ext uri="{D42A27DB-BD31-4B8C-83A1-F6EECF244321}">
                <p14:modId xmlns:p14="http://schemas.microsoft.com/office/powerpoint/2010/main" val="1795752931"/>
              </p:ext>
            </p:extLst>
          </p:nvPr>
        </p:nvGraphicFramePr>
        <p:xfrm>
          <a:off x="1187624" y="807250"/>
          <a:ext cx="7477412" cy="288000"/>
        </p:xfrm>
        <a:graphic>
          <a:graphicData uri="http://schemas.openxmlformats.org/drawingml/2006/table">
            <a:tbl>
              <a:tblPr firstRow="1" bandRow="1">
                <a:tableStyleId>{7DF18680-E054-41AD-8BC1-D1AEF772440D}</a:tableStyleId>
              </a:tblPr>
              <a:tblGrid>
                <a:gridCol w="1103777">
                  <a:extLst>
                    <a:ext uri="{9D8B030D-6E8A-4147-A177-3AD203B41FA5}">
                      <a16:colId xmlns:a16="http://schemas.microsoft.com/office/drawing/2014/main" xmlns="" val="20002"/>
                    </a:ext>
                  </a:extLst>
                </a:gridCol>
                <a:gridCol w="709571">
                  <a:extLst>
                    <a:ext uri="{9D8B030D-6E8A-4147-A177-3AD203B41FA5}">
                      <a16:colId xmlns:a16="http://schemas.microsoft.com/office/drawing/2014/main" xmlns="" val="20003"/>
                    </a:ext>
                  </a:extLst>
                </a:gridCol>
                <a:gridCol w="2579140">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gridCol w="1788780">
                  <a:extLst>
                    <a:ext uri="{9D8B030D-6E8A-4147-A177-3AD203B41FA5}">
                      <a16:colId xmlns:a16="http://schemas.microsoft.com/office/drawing/2014/main" xmlns="" val="20007"/>
                    </a:ext>
                  </a:extLst>
                </a:gridCol>
              </a:tblGrid>
              <a:tr h="288000">
                <a:tc>
                  <a:txBody>
                    <a:bodyPr/>
                    <a:lstStyle/>
                    <a:p>
                      <a:pPr algn="ctr"/>
                      <a:r>
                        <a:rPr kumimoji="1" lang="en-US" altLang="ja-JP" sz="1200" dirty="0" smtClean="0">
                          <a:latin typeface="+mn-ea"/>
                          <a:ea typeface="+mn-ea"/>
                        </a:rPr>
                        <a:t>2011</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2012</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2013</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2014</a:t>
                      </a:r>
                      <a:r>
                        <a:rPr kumimoji="1" lang="ja-JP" altLang="en-US" sz="1200" dirty="0" smtClean="0">
                          <a:latin typeface="+mn-ea"/>
                          <a:ea typeface="+mn-ea"/>
                        </a:rPr>
                        <a:t>年　</a:t>
                      </a:r>
                      <a:endParaRPr kumimoji="1" lang="ja-JP" altLang="en-US" sz="12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2015</a:t>
                      </a:r>
                      <a:r>
                        <a:rPr kumimoji="1" lang="ja-JP" altLang="en-US" sz="1200" dirty="0" smtClean="0">
                          <a:latin typeface="+mn-ea"/>
                          <a:ea typeface="+mn-ea"/>
                        </a:rPr>
                        <a:t>年</a:t>
                      </a:r>
                    </a:p>
                  </a:txBody>
                  <a:tcPr anchor="ctr"/>
                </a:tc>
                <a:tc>
                  <a:txBody>
                    <a:bodyPr/>
                    <a:lstStyle/>
                    <a:p>
                      <a:pPr algn="ctr"/>
                      <a:r>
                        <a:rPr kumimoji="1" lang="en-US" altLang="ja-JP" sz="1200" dirty="0" smtClean="0">
                          <a:latin typeface="+mn-ea"/>
                          <a:ea typeface="+mn-ea"/>
                        </a:rPr>
                        <a:t>2016</a:t>
                      </a:r>
                      <a:r>
                        <a:rPr kumimoji="1" lang="ja-JP" altLang="en-US" sz="1200" dirty="0" smtClean="0">
                          <a:latin typeface="+mn-ea"/>
                          <a:ea typeface="+mn-ea"/>
                        </a:rPr>
                        <a:t>年　～　</a:t>
                      </a:r>
                      <a:r>
                        <a:rPr kumimoji="1" lang="en-US" altLang="ja-JP" sz="1200" dirty="0" smtClean="0">
                          <a:latin typeface="+mn-ea"/>
                          <a:ea typeface="+mn-ea"/>
                        </a:rPr>
                        <a:t>2018</a:t>
                      </a:r>
                      <a:r>
                        <a:rPr kumimoji="1" lang="ja-JP" altLang="en-US" sz="1200" dirty="0" smtClean="0">
                          <a:latin typeface="+mn-ea"/>
                          <a:ea typeface="+mn-ea"/>
                        </a:rPr>
                        <a:t>年</a:t>
                      </a:r>
                      <a:endParaRPr kumimoji="1" lang="ja-JP" altLang="en-US" sz="1200" dirty="0">
                        <a:latin typeface="+mn-ea"/>
                        <a:ea typeface="+mn-ea"/>
                      </a:endParaRPr>
                    </a:p>
                  </a:txBody>
                  <a:tcPr anchor="ctr"/>
                </a:tc>
                <a:extLst>
                  <a:ext uri="{0D108BD9-81ED-4DB2-BD59-A6C34878D82A}">
                    <a16:rowId xmlns:a16="http://schemas.microsoft.com/office/drawing/2014/main" xmlns="" val="10000"/>
                  </a:ext>
                </a:extLst>
              </a:tr>
            </a:tbl>
          </a:graphicData>
        </a:graphic>
      </p:graphicFrame>
      <p:sp>
        <p:nvSpPr>
          <p:cNvPr id="3" name="テキスト ボックス 2"/>
          <p:cNvSpPr txBox="1"/>
          <p:nvPr/>
        </p:nvSpPr>
        <p:spPr>
          <a:xfrm>
            <a:off x="6028" y="2185692"/>
            <a:ext cx="461665" cy="936104"/>
          </a:xfrm>
          <a:prstGeom prst="rect">
            <a:avLst/>
          </a:prstGeom>
          <a:noFill/>
        </p:spPr>
        <p:txBody>
          <a:bodyPr vert="eaVert" wrap="square" rtlCol="0">
            <a:spAutoFit/>
          </a:bodyPr>
          <a:lstStyle/>
          <a:p>
            <a:r>
              <a:rPr kumimoji="1" lang="en-US" altLang="ja-JP" dirty="0" smtClean="0"/>
              <a:t>《</a:t>
            </a:r>
            <a:r>
              <a:rPr kumimoji="1" lang="ja-JP" altLang="en-US" dirty="0" smtClean="0"/>
              <a:t>　国　</a:t>
            </a:r>
            <a:r>
              <a:rPr kumimoji="1" lang="en-US" altLang="ja-JP" dirty="0" smtClean="0"/>
              <a:t>》</a:t>
            </a:r>
            <a:endParaRPr kumimoji="1" lang="ja-JP" altLang="en-US" dirty="0"/>
          </a:p>
        </p:txBody>
      </p:sp>
      <p:sp>
        <p:nvSpPr>
          <p:cNvPr id="35" name="テキスト ボックス 34"/>
          <p:cNvSpPr txBox="1"/>
          <p:nvPr/>
        </p:nvSpPr>
        <p:spPr>
          <a:xfrm>
            <a:off x="6028" y="4581128"/>
            <a:ext cx="461665" cy="1727548"/>
          </a:xfrm>
          <a:prstGeom prst="rect">
            <a:avLst/>
          </a:prstGeom>
          <a:noFill/>
        </p:spPr>
        <p:txBody>
          <a:bodyPr vert="eaVert" wrap="square" rtlCol="0">
            <a:spAutoFit/>
          </a:bodyPr>
          <a:lstStyle/>
          <a:p>
            <a:r>
              <a:rPr kumimoji="1" lang="en-US" altLang="ja-JP" dirty="0" smtClean="0"/>
              <a:t>《</a:t>
            </a:r>
            <a:r>
              <a:rPr kumimoji="1" lang="ja-JP" altLang="en-US" dirty="0" smtClean="0"/>
              <a:t>　府・市　</a:t>
            </a:r>
            <a:r>
              <a:rPr kumimoji="1" lang="en-US" altLang="ja-JP" dirty="0" smtClean="0"/>
              <a:t>》</a:t>
            </a:r>
            <a:endParaRPr kumimoji="1" lang="ja-JP" altLang="en-US" dirty="0"/>
          </a:p>
        </p:txBody>
      </p:sp>
      <p:cxnSp>
        <p:nvCxnSpPr>
          <p:cNvPr id="38" name="直線矢印コネクタ 37"/>
          <p:cNvCxnSpPr>
            <a:stCxn id="9" idx="2"/>
            <a:endCxn id="11" idx="0"/>
          </p:cNvCxnSpPr>
          <p:nvPr/>
        </p:nvCxnSpPr>
        <p:spPr>
          <a:xfrm>
            <a:off x="1492185" y="3675849"/>
            <a:ext cx="430496" cy="408066"/>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1" idx="2"/>
          </p:cNvCxnSpPr>
          <p:nvPr/>
        </p:nvCxnSpPr>
        <p:spPr>
          <a:xfrm flipH="1" flipV="1">
            <a:off x="3454227" y="3675848"/>
            <a:ext cx="112499" cy="214238"/>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0"/>
            <a:endCxn id="12" idx="2"/>
          </p:cNvCxnSpPr>
          <p:nvPr/>
        </p:nvCxnSpPr>
        <p:spPr>
          <a:xfrm flipH="1" flipV="1">
            <a:off x="3907275" y="3675849"/>
            <a:ext cx="451935" cy="740179"/>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566726" y="3903117"/>
            <a:ext cx="955095" cy="0"/>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3" idx="2"/>
          </p:cNvCxnSpPr>
          <p:nvPr/>
        </p:nvCxnSpPr>
        <p:spPr>
          <a:xfrm flipH="1">
            <a:off x="4521821" y="3656439"/>
            <a:ext cx="171235" cy="214239"/>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3" idx="0"/>
            <a:endCxn id="36" idx="2"/>
          </p:cNvCxnSpPr>
          <p:nvPr/>
        </p:nvCxnSpPr>
        <p:spPr>
          <a:xfrm flipV="1">
            <a:off x="4359210" y="3667496"/>
            <a:ext cx="885492" cy="748532"/>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4" idx="0"/>
            <a:endCxn id="36" idx="2"/>
          </p:cNvCxnSpPr>
          <p:nvPr/>
        </p:nvCxnSpPr>
        <p:spPr>
          <a:xfrm flipH="1" flipV="1">
            <a:off x="5244702" y="3667496"/>
            <a:ext cx="496123" cy="748532"/>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33" idx="2"/>
          </p:cNvCxnSpPr>
          <p:nvPr/>
        </p:nvCxnSpPr>
        <p:spPr>
          <a:xfrm>
            <a:off x="4693056" y="3656439"/>
            <a:ext cx="379280" cy="634398"/>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025364" y="4416028"/>
            <a:ext cx="667692" cy="235480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9</a:t>
            </a:r>
            <a:r>
              <a:rPr kumimoji="1" lang="ja-JP" altLang="en-US" sz="1200" dirty="0" smtClean="0">
                <a:solidFill>
                  <a:schemeClr val="tx1"/>
                </a:solidFill>
              </a:rPr>
              <a:t>月</a:t>
            </a:r>
            <a:endParaRPr kumimoji="1" lang="en-US" altLang="ja-JP" sz="1200" dirty="0" smtClean="0">
              <a:solidFill>
                <a:schemeClr val="tx1"/>
              </a:solidFill>
            </a:endParaRPr>
          </a:p>
          <a:p>
            <a:pPr marL="355600"/>
            <a:r>
              <a:rPr lang="ja-JP" altLang="en-US" sz="1200" dirty="0" smtClean="0">
                <a:solidFill>
                  <a:schemeClr val="tx1"/>
                </a:solidFill>
              </a:rPr>
              <a:t>府市連名でプロジェクト提案、規制緩和提案</a:t>
            </a:r>
            <a:endParaRPr kumimoji="1" lang="en-US" altLang="ja-JP" sz="1200" dirty="0" smtClean="0">
              <a:solidFill>
                <a:schemeClr val="tx1"/>
              </a:solidFill>
            </a:endParaRPr>
          </a:p>
        </p:txBody>
      </p:sp>
      <p:sp>
        <p:nvSpPr>
          <p:cNvPr id="60" name="正方形/長方形 59"/>
          <p:cNvSpPr/>
          <p:nvPr/>
        </p:nvSpPr>
        <p:spPr>
          <a:xfrm>
            <a:off x="6588721" y="4061695"/>
            <a:ext cx="647575" cy="23490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a:t>
            </a:r>
            <a:endParaRPr lang="en-US" altLang="ja-JP" sz="1200" dirty="0" smtClean="0">
              <a:solidFill>
                <a:schemeClr val="tx1"/>
              </a:solidFill>
            </a:endParaRPr>
          </a:p>
          <a:p>
            <a:pPr marL="177800"/>
            <a:r>
              <a:rPr lang="ja-JP" altLang="en-US" sz="1200" dirty="0" smtClean="0">
                <a:solidFill>
                  <a:schemeClr val="tx1"/>
                </a:solidFill>
              </a:rPr>
              <a:t>「大阪府成長特区税制」スタート</a:t>
            </a:r>
            <a:endParaRPr kumimoji="1" lang="en-US" altLang="ja-JP" sz="1200" dirty="0" smtClean="0">
              <a:solidFill>
                <a:schemeClr val="tx1"/>
              </a:solidFill>
            </a:endParaRPr>
          </a:p>
        </p:txBody>
      </p:sp>
      <p:sp>
        <p:nvSpPr>
          <p:cNvPr id="43" name="正方形/長方形 42"/>
          <p:cNvSpPr/>
          <p:nvPr/>
        </p:nvSpPr>
        <p:spPr>
          <a:xfrm>
            <a:off x="7440661" y="3796040"/>
            <a:ext cx="1040576" cy="30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18</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月現在</a:t>
            </a:r>
            <a:endParaRPr lang="en-US" altLang="ja-JP" sz="1200" dirty="0" smtClean="0">
              <a:solidFill>
                <a:schemeClr val="tx1"/>
              </a:solidFill>
            </a:endParaRPr>
          </a:p>
          <a:p>
            <a:pPr marL="177800"/>
            <a:r>
              <a:rPr kumimoji="1" lang="ja-JP" altLang="en-US" sz="1200" dirty="0" smtClean="0">
                <a:solidFill>
                  <a:schemeClr val="tx1"/>
                </a:solidFill>
              </a:rPr>
              <a:t>関西圏国家戦略特別区域会議</a:t>
            </a:r>
            <a:r>
              <a:rPr kumimoji="1" lang="en-US" altLang="ja-JP" sz="1200" dirty="0" smtClean="0">
                <a:solidFill>
                  <a:schemeClr val="tx1"/>
                </a:solidFill>
              </a:rPr>
              <a:t>17</a:t>
            </a:r>
            <a:r>
              <a:rPr kumimoji="1" lang="ja-JP" altLang="en-US" sz="1200" dirty="0" smtClean="0">
                <a:solidFill>
                  <a:schemeClr val="tx1"/>
                </a:solidFill>
              </a:rPr>
              <a:t>回開催、</a:t>
            </a:r>
            <a:endParaRPr kumimoji="1" lang="en-US" altLang="ja-JP" sz="1200" dirty="0" smtClean="0">
              <a:solidFill>
                <a:schemeClr val="tx1"/>
              </a:solidFill>
            </a:endParaRPr>
          </a:p>
          <a:p>
            <a:pPr marL="177800"/>
            <a:r>
              <a:rPr kumimoji="1" lang="en-US" altLang="ja-JP" sz="1200" dirty="0" smtClean="0">
                <a:solidFill>
                  <a:schemeClr val="tx1"/>
                </a:solidFill>
              </a:rPr>
              <a:t>37</a:t>
            </a:r>
            <a:r>
              <a:rPr kumimoji="1" lang="ja-JP" altLang="en-US" sz="1200" dirty="0" smtClean="0">
                <a:solidFill>
                  <a:schemeClr val="tx1"/>
                </a:solidFill>
              </a:rPr>
              <a:t>事業実施（大阪府</a:t>
            </a:r>
            <a:r>
              <a:rPr kumimoji="1" lang="en-US" altLang="ja-JP" sz="1200" dirty="0" smtClean="0">
                <a:solidFill>
                  <a:schemeClr val="tx1"/>
                </a:solidFill>
              </a:rPr>
              <a:t>19</a:t>
            </a:r>
            <a:r>
              <a:rPr kumimoji="1" lang="ja-JP" altLang="en-US" sz="1200" dirty="0" smtClean="0">
                <a:solidFill>
                  <a:schemeClr val="tx1"/>
                </a:solidFill>
              </a:rPr>
              <a:t>事業）</a:t>
            </a:r>
            <a:endParaRPr kumimoji="1" lang="en-US" altLang="ja-JP" sz="1200" dirty="0" smtClean="0">
              <a:solidFill>
                <a:schemeClr val="tx1"/>
              </a:solidFill>
            </a:endParaRPr>
          </a:p>
          <a:p>
            <a:pPr marL="177800"/>
            <a:r>
              <a:rPr lang="ja-JP" altLang="en-US" sz="1200" dirty="0" smtClean="0">
                <a:solidFill>
                  <a:schemeClr val="tx1"/>
                </a:solidFill>
              </a:rPr>
              <a:t>関西</a:t>
            </a:r>
            <a:r>
              <a:rPr lang="ja-JP" altLang="en-US" sz="1200" dirty="0">
                <a:solidFill>
                  <a:schemeClr val="tx1"/>
                </a:solidFill>
              </a:rPr>
              <a:t>イノベ</a:t>
            </a:r>
            <a:r>
              <a:rPr lang="en-US" altLang="ja-JP" sz="1200" dirty="0">
                <a:solidFill>
                  <a:schemeClr val="tx1"/>
                </a:solidFill>
              </a:rPr>
              <a:t>―</a:t>
            </a:r>
            <a:r>
              <a:rPr lang="ja-JP" altLang="en-US" sz="1200" dirty="0">
                <a:solidFill>
                  <a:schemeClr val="tx1"/>
                </a:solidFill>
              </a:rPr>
              <a:t>ション国際戦略総合特</a:t>
            </a:r>
            <a:r>
              <a:rPr lang="ja-JP" altLang="en-US" sz="1200" dirty="0" smtClean="0">
                <a:solidFill>
                  <a:schemeClr val="tx1"/>
                </a:solidFill>
              </a:rPr>
              <a:t>区</a:t>
            </a:r>
            <a:endParaRPr lang="en-US" altLang="ja-JP" sz="1200" dirty="0" smtClean="0">
              <a:solidFill>
                <a:schemeClr val="tx1"/>
              </a:solidFill>
            </a:endParaRPr>
          </a:p>
          <a:p>
            <a:pPr marL="177800"/>
            <a:r>
              <a:rPr kumimoji="1" lang="ja-JP" altLang="en-US" sz="1200" dirty="0">
                <a:solidFill>
                  <a:schemeClr val="tx1"/>
                </a:solidFill>
              </a:rPr>
              <a:t>　</a:t>
            </a:r>
            <a:r>
              <a:rPr kumimoji="1" lang="ja-JP" altLang="en-US" sz="1200" dirty="0" smtClean="0">
                <a:solidFill>
                  <a:schemeClr val="tx1"/>
                </a:solidFill>
              </a:rPr>
              <a:t>認定</a:t>
            </a:r>
            <a:r>
              <a:rPr kumimoji="1" lang="en-US" altLang="ja-JP" sz="1200" dirty="0" smtClean="0">
                <a:solidFill>
                  <a:schemeClr val="tx1"/>
                </a:solidFill>
              </a:rPr>
              <a:t>51</a:t>
            </a:r>
            <a:r>
              <a:rPr kumimoji="1" lang="ja-JP" altLang="en-US" sz="1200" dirty="0" smtClean="0">
                <a:solidFill>
                  <a:schemeClr val="tx1"/>
                </a:solidFill>
              </a:rPr>
              <a:t>プロジェクト</a:t>
            </a:r>
            <a:r>
              <a:rPr kumimoji="1" lang="en-US" altLang="ja-JP" sz="1200" dirty="0" smtClean="0">
                <a:solidFill>
                  <a:schemeClr val="tx1"/>
                </a:solidFill>
              </a:rPr>
              <a:t>95</a:t>
            </a:r>
            <a:r>
              <a:rPr kumimoji="1" lang="ja-JP" altLang="en-US" sz="1200" dirty="0" smtClean="0">
                <a:solidFill>
                  <a:schemeClr val="tx1"/>
                </a:solidFill>
              </a:rPr>
              <a:t>案件実施</a:t>
            </a:r>
            <a:endParaRPr kumimoji="1" lang="en-US" altLang="ja-JP" sz="1200" dirty="0" smtClean="0">
              <a:solidFill>
                <a:schemeClr val="tx1"/>
              </a:solidFill>
            </a:endParaRPr>
          </a:p>
        </p:txBody>
      </p:sp>
      <p:sp>
        <p:nvSpPr>
          <p:cNvPr id="37" name="テキスト ボックス 3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2" name="正方形/長方形 31"/>
          <p:cNvSpPr/>
          <p:nvPr/>
        </p:nvSpPr>
        <p:spPr>
          <a:xfrm>
            <a:off x="4693057" y="311869"/>
            <a:ext cx="4366576" cy="5123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r>
              <a:rPr lang="ja-JP" altLang="en-US" sz="1050" dirty="0" smtClean="0">
                <a:solidFill>
                  <a:schemeClr val="tx1"/>
                </a:solidFill>
              </a:rPr>
              <a:t>（</a:t>
            </a:r>
            <a:r>
              <a:rPr lang="en-US" altLang="ja-JP" sz="1050" dirty="0" smtClean="0">
                <a:solidFill>
                  <a:schemeClr val="tx1"/>
                </a:solidFill>
              </a:rPr>
              <a:t>18</a:t>
            </a:r>
            <a:r>
              <a:rPr lang="ja-JP" altLang="en-US" sz="1050" dirty="0" smtClean="0">
                <a:solidFill>
                  <a:schemeClr val="tx1"/>
                </a:solidFill>
              </a:rPr>
              <a:t>年</a:t>
            </a:r>
            <a:r>
              <a:rPr lang="en-US" altLang="ja-JP" sz="1050" dirty="0" smtClean="0">
                <a:solidFill>
                  <a:schemeClr val="tx1"/>
                </a:solidFill>
              </a:rPr>
              <a:t>9</a:t>
            </a:r>
            <a:r>
              <a:rPr lang="ja-JP" altLang="en-US" sz="1050" dirty="0" smtClean="0">
                <a:solidFill>
                  <a:schemeClr val="tx1"/>
                </a:solidFill>
              </a:rPr>
              <a:t>月現在）</a:t>
            </a:r>
            <a:endParaRPr lang="en-US" altLang="ja-JP" sz="1050" dirty="0">
              <a:solidFill>
                <a:schemeClr val="tx1"/>
              </a:solidFill>
            </a:endParaRPr>
          </a:p>
          <a:p>
            <a:r>
              <a:rPr kumimoji="1" lang="ja-JP" altLang="en-US" sz="1050" dirty="0" smtClean="0">
                <a:solidFill>
                  <a:schemeClr val="tx1"/>
                </a:solidFill>
              </a:rPr>
              <a:t>関西圏国家戦略特区　</a:t>
            </a:r>
            <a:r>
              <a:rPr kumimoji="1" lang="en-US" altLang="ja-JP" sz="1050" dirty="0" smtClean="0">
                <a:solidFill>
                  <a:schemeClr val="tx1"/>
                </a:solidFill>
              </a:rPr>
              <a:t>37</a:t>
            </a:r>
            <a:r>
              <a:rPr kumimoji="1" lang="ja-JP" altLang="en-US" sz="1050" dirty="0" smtClean="0">
                <a:solidFill>
                  <a:schemeClr val="tx1"/>
                </a:solidFill>
              </a:rPr>
              <a:t>事業実施（大阪府</a:t>
            </a:r>
            <a:r>
              <a:rPr kumimoji="1" lang="en-US" altLang="ja-JP" sz="1050" dirty="0" smtClean="0">
                <a:solidFill>
                  <a:schemeClr val="tx1"/>
                </a:solidFill>
              </a:rPr>
              <a:t>19</a:t>
            </a:r>
            <a:r>
              <a:rPr kumimoji="1" lang="ja-JP" altLang="en-US" sz="1050" dirty="0" smtClean="0">
                <a:solidFill>
                  <a:schemeClr val="tx1"/>
                </a:solidFill>
              </a:rPr>
              <a:t>事業）</a:t>
            </a:r>
            <a:endParaRPr lang="en-US" altLang="ja-JP" sz="1050" dirty="0">
              <a:solidFill>
                <a:schemeClr val="tx1"/>
              </a:solidFill>
            </a:endParaRPr>
          </a:p>
          <a:p>
            <a:r>
              <a:rPr lang="ja-JP" altLang="en-US" sz="1050" dirty="0" smtClean="0">
                <a:solidFill>
                  <a:schemeClr val="tx1"/>
                </a:solidFill>
              </a:rPr>
              <a:t>関西ｲﾉﾍﾞｰｼｮﾝ国際</a:t>
            </a:r>
            <a:r>
              <a:rPr lang="ja-JP" altLang="en-US" sz="1050" dirty="0">
                <a:solidFill>
                  <a:schemeClr val="tx1"/>
                </a:solidFill>
              </a:rPr>
              <a:t>戦略総合特</a:t>
            </a:r>
            <a:r>
              <a:rPr lang="ja-JP" altLang="en-US" sz="1050" dirty="0" smtClean="0">
                <a:solidFill>
                  <a:schemeClr val="tx1"/>
                </a:solidFill>
              </a:rPr>
              <a:t>区　</a:t>
            </a:r>
            <a:r>
              <a:rPr kumimoji="1" lang="en-US" altLang="ja-JP" sz="1050" dirty="0" smtClean="0">
                <a:solidFill>
                  <a:schemeClr val="tx1"/>
                </a:solidFill>
              </a:rPr>
              <a:t>51</a:t>
            </a:r>
            <a:r>
              <a:rPr kumimoji="1" lang="ja-JP" altLang="en-US" sz="1050" dirty="0" smtClean="0">
                <a:solidFill>
                  <a:schemeClr val="tx1"/>
                </a:solidFill>
              </a:rPr>
              <a:t>ﾌﾟﾛｼﾞｪｸﾄ</a:t>
            </a:r>
            <a:r>
              <a:rPr kumimoji="1" lang="en-US" altLang="ja-JP" sz="1050" dirty="0" smtClean="0">
                <a:solidFill>
                  <a:schemeClr val="tx1"/>
                </a:solidFill>
              </a:rPr>
              <a:t>95</a:t>
            </a:r>
            <a:r>
              <a:rPr kumimoji="1" lang="ja-JP" altLang="en-US" sz="1050" dirty="0" smtClean="0">
                <a:solidFill>
                  <a:schemeClr val="tx1"/>
                </a:solidFill>
              </a:rPr>
              <a:t>案件実施（大阪府</a:t>
            </a:r>
            <a:r>
              <a:rPr kumimoji="1" lang="en-US" altLang="ja-JP" sz="1050" dirty="0" smtClean="0">
                <a:solidFill>
                  <a:schemeClr val="tx1"/>
                </a:solidFill>
              </a:rPr>
              <a:t>53</a:t>
            </a:r>
            <a:r>
              <a:rPr kumimoji="1" lang="ja-JP" altLang="en-US" sz="1050" dirty="0" smtClean="0">
                <a:solidFill>
                  <a:schemeClr val="tx1"/>
                </a:solidFill>
              </a:rPr>
              <a:t>案件）</a:t>
            </a:r>
            <a:endParaRPr kumimoji="1" lang="en-US" altLang="ja-JP" sz="1050" dirty="0" smtClean="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a:t>
            </a:fld>
            <a:endParaRPr lang="ja-JP" altLang="en-US"/>
          </a:p>
        </p:txBody>
      </p:sp>
    </p:spTree>
    <p:extLst>
      <p:ext uri="{BB962C8B-B14F-4D97-AF65-F5344CB8AC3E}">
        <p14:creationId xmlns:p14="http://schemas.microsoft.com/office/powerpoint/2010/main" val="4187333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0"/>
          <p:cNvSpPr txBox="1"/>
          <p:nvPr/>
        </p:nvSpPr>
        <p:spPr>
          <a:xfrm>
            <a:off x="5156676" y="4928043"/>
            <a:ext cx="3935206" cy="5945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リチウムイオン電池：近畿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産業局「平成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年度主要製品生産実績」経済産業省「平成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年度生産動態統計調査」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太陽光電池：近畿経済産業局「平成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年度主要製品生産実績」経済産業省「平成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年度生産動態統計調査」より）</a:t>
            </a:r>
          </a:p>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07988" y="586525"/>
            <a:ext cx="3829429" cy="338554"/>
          </a:xfrm>
          <a:prstGeom prst="rect">
            <a:avLst/>
          </a:prstGeom>
          <a:ln>
            <a:noFill/>
          </a:ln>
        </p:spPr>
        <p:txBody>
          <a:bodyPr wrap="square">
            <a:spAutoFit/>
          </a:bodyPr>
          <a:lstStyle/>
          <a:p>
            <a:r>
              <a:rPr lang="ja-JP" altLang="en-US" sz="1600" u="sng" dirty="0" smtClean="0">
                <a:latin typeface="+mn-ea"/>
                <a:cs typeface="Meiryo UI" panose="020B0604030504040204" pitchFamily="50" charset="-128"/>
              </a:rPr>
              <a:t>医薬品・医療機器関連</a:t>
            </a:r>
            <a:endParaRPr lang="en-US" altLang="ja-JP" sz="1600" u="sng" dirty="0" smtClean="0">
              <a:latin typeface="+mn-ea"/>
              <a:cs typeface="Meiryo UI" panose="020B0604030504040204" pitchFamily="50" charset="-128"/>
            </a:endParaRPr>
          </a:p>
        </p:txBody>
      </p:sp>
      <p:sp>
        <p:nvSpPr>
          <p:cNvPr id="21" name="正方形/長方形 20"/>
          <p:cNvSpPr/>
          <p:nvPr/>
        </p:nvSpPr>
        <p:spPr>
          <a:xfrm>
            <a:off x="4860032" y="595332"/>
            <a:ext cx="2965333" cy="338554"/>
          </a:xfrm>
          <a:prstGeom prst="rect">
            <a:avLst/>
          </a:prstGeom>
          <a:ln>
            <a:noFill/>
          </a:ln>
        </p:spPr>
        <p:txBody>
          <a:bodyPr wrap="square">
            <a:spAutoFit/>
          </a:bodyPr>
          <a:lstStyle/>
          <a:p>
            <a:r>
              <a:rPr lang="ja-JP" altLang="en-US" sz="1600" u="sng" dirty="0" smtClean="0">
                <a:latin typeface="+mn-ea"/>
                <a:cs typeface="Meiryo UI" panose="020B0604030504040204" pitchFamily="50" charset="-128"/>
              </a:rPr>
              <a:t>バッテリー関連</a:t>
            </a:r>
            <a:endParaRPr lang="en-US" altLang="ja-JP" sz="1600" u="sng" dirty="0" smtClean="0">
              <a:solidFill>
                <a:srgbClr val="00B0F0"/>
              </a:solidFill>
              <a:latin typeface="+mn-ea"/>
              <a:cs typeface="Meiryo UI" panose="020B0604030504040204" pitchFamily="50" charset="-128"/>
            </a:endParaRPr>
          </a:p>
        </p:txBody>
      </p:sp>
      <p:sp>
        <p:nvSpPr>
          <p:cNvPr id="23" name="テキスト ボックス 4"/>
          <p:cNvSpPr txBox="1">
            <a:spLocks noChangeArrowheads="1"/>
          </p:cNvSpPr>
          <p:nvPr/>
        </p:nvSpPr>
        <p:spPr bwMode="auto">
          <a:xfrm>
            <a:off x="179388" y="833702"/>
            <a:ext cx="4320604" cy="1554272"/>
          </a:xfrm>
          <a:prstGeom prst="rect">
            <a:avLst/>
          </a:prstGeom>
          <a:noFill/>
          <a:ln w="9525">
            <a:noFill/>
            <a:miter lim="800000"/>
            <a:headEnd/>
            <a:tailEnd/>
          </a:ln>
        </p:spPr>
        <p:txBody>
          <a:bodyPr wrap="square">
            <a:spAutoFit/>
          </a:bodyPr>
          <a:lstStyle/>
          <a:p>
            <a:pPr marL="234950" indent="-234950">
              <a:spcBef>
                <a:spcPts val="600"/>
              </a:spcBef>
            </a:pPr>
            <a:r>
              <a:rPr lang="ja-JP" altLang="en-US" sz="1500" dirty="0" smtClean="0">
                <a:latin typeface="+mn-ea"/>
                <a:cs typeface="Meiryo UI" pitchFamily="50" charset="-128"/>
              </a:rPr>
              <a:t>・　医薬品関連では、同分野における大阪の事業所数は全国</a:t>
            </a:r>
            <a:r>
              <a:rPr lang="ja-JP" altLang="en-US" sz="1500" dirty="0">
                <a:latin typeface="+mn-ea"/>
                <a:cs typeface="Meiryo UI" pitchFamily="50" charset="-128"/>
              </a:rPr>
              <a:t>２</a:t>
            </a:r>
            <a:r>
              <a:rPr lang="ja-JP" altLang="en-US" sz="1500" dirty="0" smtClean="0">
                <a:latin typeface="+mn-ea"/>
                <a:cs typeface="Meiryo UI" pitchFamily="50" charset="-128"/>
              </a:rPr>
              <a:t>位であり、有力な産業分野となっている。</a:t>
            </a:r>
            <a:endParaRPr lang="en-US" altLang="ja-JP" sz="1500" dirty="0" smtClean="0">
              <a:latin typeface="+mn-ea"/>
              <a:cs typeface="Meiryo UI" pitchFamily="50" charset="-128"/>
            </a:endParaRPr>
          </a:p>
          <a:p>
            <a:pPr marL="209550" indent="-209550">
              <a:spcBef>
                <a:spcPts val="600"/>
              </a:spcBef>
            </a:pPr>
            <a:r>
              <a:rPr lang="ja-JP" altLang="en-US" sz="1500" dirty="0" smtClean="0">
                <a:latin typeface="+mn-ea"/>
                <a:cs typeface="Meiryo UI" pitchFamily="50" charset="-128"/>
              </a:rPr>
              <a:t>・　大阪の医療機器関連事業所数は、全国</a:t>
            </a:r>
            <a:r>
              <a:rPr lang="en-US" altLang="ja-JP" sz="1500" dirty="0" smtClean="0">
                <a:latin typeface="+mn-ea"/>
                <a:cs typeface="Meiryo UI" pitchFamily="50" charset="-128"/>
              </a:rPr>
              <a:t>3</a:t>
            </a:r>
            <a:r>
              <a:rPr lang="ja-JP" altLang="en-US" sz="1500" dirty="0" smtClean="0">
                <a:latin typeface="+mn-ea"/>
                <a:cs typeface="Meiryo UI" pitchFamily="50" charset="-128"/>
              </a:rPr>
              <a:t>位となっており、大阪</a:t>
            </a:r>
            <a:r>
              <a:rPr lang="ja-JP" altLang="en-US" sz="1500" dirty="0">
                <a:latin typeface="+mn-ea"/>
                <a:cs typeface="Meiryo UI" pitchFamily="50" charset="-128"/>
              </a:rPr>
              <a:t>の強みである</a:t>
            </a:r>
            <a:r>
              <a:rPr lang="ja-JP" altLang="en-US" sz="1500" dirty="0" smtClean="0">
                <a:latin typeface="+mn-ea"/>
                <a:cs typeface="Meiryo UI" pitchFamily="50" charset="-128"/>
              </a:rPr>
              <a:t>ものづくり産業</a:t>
            </a:r>
            <a:r>
              <a:rPr lang="ja-JP" altLang="en-US" sz="1500" dirty="0">
                <a:latin typeface="+mn-ea"/>
                <a:cs typeface="Meiryo UI" pitchFamily="50" charset="-128"/>
              </a:rPr>
              <a:t>との</a:t>
            </a:r>
            <a:r>
              <a:rPr lang="ja-JP" altLang="en-US" sz="1500" dirty="0" smtClean="0">
                <a:latin typeface="+mn-ea"/>
                <a:cs typeface="Meiryo UI" pitchFamily="50" charset="-128"/>
              </a:rPr>
              <a:t>連携（医工</a:t>
            </a:r>
            <a:r>
              <a:rPr lang="ja-JP" altLang="en-US" sz="1500" dirty="0">
                <a:latin typeface="+mn-ea"/>
                <a:cs typeface="Meiryo UI" pitchFamily="50" charset="-128"/>
              </a:rPr>
              <a:t>連携）が期待</a:t>
            </a:r>
            <a:r>
              <a:rPr lang="ja-JP" altLang="en-US" sz="1500" dirty="0" smtClean="0">
                <a:latin typeface="+mn-ea"/>
                <a:cs typeface="Meiryo UI" pitchFamily="50" charset="-128"/>
              </a:rPr>
              <a:t>される。</a:t>
            </a:r>
            <a:endParaRPr lang="en-US" altLang="ja-JP" sz="1500" dirty="0">
              <a:latin typeface="+mn-ea"/>
              <a:cs typeface="Meiryo UI" pitchFamily="50" charset="-128"/>
            </a:endParaRPr>
          </a:p>
        </p:txBody>
      </p:sp>
      <p:sp>
        <p:nvSpPr>
          <p:cNvPr id="26" name="テキスト ボックス 4"/>
          <p:cNvSpPr txBox="1">
            <a:spLocks noChangeArrowheads="1"/>
          </p:cNvSpPr>
          <p:nvPr/>
        </p:nvSpPr>
        <p:spPr bwMode="auto">
          <a:xfrm>
            <a:off x="4716016" y="878611"/>
            <a:ext cx="4320604" cy="1323439"/>
          </a:xfrm>
          <a:prstGeom prst="rect">
            <a:avLst/>
          </a:prstGeom>
          <a:noFill/>
          <a:ln w="9525">
            <a:noFill/>
            <a:miter lim="800000"/>
            <a:headEnd/>
            <a:tailEnd/>
          </a:ln>
        </p:spPr>
        <p:txBody>
          <a:bodyPr wrap="square">
            <a:spAutoFit/>
          </a:bodyPr>
          <a:lstStyle/>
          <a:p>
            <a:pPr marL="234950" indent="-234950">
              <a:spcBef>
                <a:spcPts val="600"/>
              </a:spcBef>
            </a:pPr>
            <a:r>
              <a:rPr lang="ja-JP" altLang="en-US" sz="1500" dirty="0" smtClean="0">
                <a:latin typeface="+mn-ea"/>
                <a:cs typeface="Meiryo UI" pitchFamily="50" charset="-128"/>
              </a:rPr>
              <a:t>・　近畿のリチウムイオン蓄電池生産量は</a:t>
            </a:r>
            <a:r>
              <a:rPr lang="en-US" altLang="ja-JP" sz="1500" dirty="0" smtClean="0">
                <a:latin typeface="+mn-ea"/>
                <a:cs typeface="Meiryo UI" pitchFamily="50" charset="-128"/>
              </a:rPr>
              <a:t>2012</a:t>
            </a:r>
            <a:r>
              <a:rPr lang="ja-JP" altLang="en-US" sz="1500" dirty="0" smtClean="0">
                <a:latin typeface="+mn-ea"/>
                <a:cs typeface="Meiryo UI" pitchFamily="50" charset="-128"/>
              </a:rPr>
              <a:t>年では、全国の約</a:t>
            </a:r>
            <a:r>
              <a:rPr lang="en-US" altLang="ja-JP" sz="1500" dirty="0" smtClean="0">
                <a:latin typeface="+mn-ea"/>
                <a:cs typeface="Meiryo UI" pitchFamily="50" charset="-128"/>
              </a:rPr>
              <a:t>61</a:t>
            </a:r>
            <a:r>
              <a:rPr lang="ja-JP" altLang="en-US" sz="1500" dirty="0" smtClean="0">
                <a:latin typeface="+mn-ea"/>
                <a:cs typeface="Meiryo UI" pitchFamily="50" charset="-128"/>
              </a:rPr>
              <a:t>％のシェアを占めている。</a:t>
            </a:r>
            <a:endParaRPr lang="en-US" altLang="ja-JP" sz="1500" dirty="0" smtClean="0">
              <a:latin typeface="+mn-ea"/>
              <a:cs typeface="Meiryo UI" pitchFamily="50" charset="-128"/>
            </a:endParaRPr>
          </a:p>
          <a:p>
            <a:pPr marL="209550" indent="-209550">
              <a:spcBef>
                <a:spcPts val="600"/>
              </a:spcBef>
            </a:pPr>
            <a:r>
              <a:rPr lang="ja-JP" altLang="en-US" sz="1500" dirty="0" smtClean="0">
                <a:latin typeface="+mn-ea"/>
                <a:cs typeface="Meiryo UI" pitchFamily="50" charset="-128"/>
              </a:rPr>
              <a:t>・　近畿の太陽電池モジュール生産量についても、</a:t>
            </a:r>
            <a:r>
              <a:rPr lang="en-US" altLang="ja-JP" sz="1500" dirty="0" smtClean="0">
                <a:latin typeface="+mn-ea"/>
                <a:cs typeface="Meiryo UI" pitchFamily="50" charset="-128"/>
              </a:rPr>
              <a:t>2015</a:t>
            </a:r>
            <a:r>
              <a:rPr lang="ja-JP" altLang="en-US" sz="1500" dirty="0" smtClean="0">
                <a:latin typeface="+mn-ea"/>
                <a:cs typeface="Meiryo UI" pitchFamily="50" charset="-128"/>
              </a:rPr>
              <a:t>年は全国の</a:t>
            </a:r>
            <a:r>
              <a:rPr lang="en-US" altLang="ja-JP" sz="1500" dirty="0" smtClean="0">
                <a:latin typeface="+mn-ea"/>
                <a:cs typeface="Meiryo UI" pitchFamily="50" charset="-128"/>
              </a:rPr>
              <a:t>41.1</a:t>
            </a:r>
            <a:r>
              <a:rPr lang="ja-JP" altLang="en-US" sz="1500" dirty="0" smtClean="0">
                <a:latin typeface="+mn-ea"/>
                <a:cs typeface="Meiryo UI" pitchFamily="50" charset="-128"/>
              </a:rPr>
              <a:t>％を占めており、優位性がある。</a:t>
            </a:r>
            <a:endParaRPr lang="en-US" altLang="ja-JP" sz="1500" dirty="0">
              <a:latin typeface="+mn-ea"/>
              <a:cs typeface="Meiryo UI" pitchFamily="50" charset="-128"/>
            </a:endParaRPr>
          </a:p>
        </p:txBody>
      </p:sp>
      <p:sp>
        <p:nvSpPr>
          <p:cNvPr id="27" name="正方形/長方形 26"/>
          <p:cNvSpPr/>
          <p:nvPr/>
        </p:nvSpPr>
        <p:spPr>
          <a:xfrm>
            <a:off x="149052" y="210126"/>
            <a:ext cx="5287044"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■ライフサイエンス、バッテリーの２分野での大阪の優位性</a:t>
            </a:r>
            <a:endParaRPr lang="en-US" altLang="ja-JP" sz="1600" dirty="0" smtClean="0">
              <a:latin typeface="+mn-ea"/>
              <a:cs typeface="Meiryo UI" panose="020B0604030504040204" pitchFamily="50" charset="-128"/>
            </a:endParaRPr>
          </a:p>
        </p:txBody>
      </p:sp>
      <p:pic>
        <p:nvPicPr>
          <p:cNvPr id="19" name="Picture 68" descr="E:\My Documents\My Pictures\リチウム.JPG"/>
          <p:cNvPicPr>
            <a:picLocks noChangeAspect="1" noChangeArrowheads="1"/>
          </p:cNvPicPr>
          <p:nvPr/>
        </p:nvPicPr>
        <p:blipFill rotWithShape="1">
          <a:blip r:embed="rId3">
            <a:extLst>
              <a:ext uri="{28A0092B-C50C-407E-A947-70E740481C1C}">
                <a14:useLocalDpi xmlns:a14="http://schemas.microsoft.com/office/drawing/2010/main" val="0"/>
              </a:ext>
            </a:extLst>
          </a:blip>
          <a:srcRect t="18145"/>
          <a:stretch/>
        </p:blipFill>
        <p:spPr bwMode="auto">
          <a:xfrm>
            <a:off x="5142001" y="3131569"/>
            <a:ext cx="1990424" cy="1605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グラフ 21"/>
          <p:cNvGraphicFramePr>
            <a:graphicFrameLocks/>
          </p:cNvGraphicFramePr>
          <p:nvPr>
            <p:extLst/>
          </p:nvPr>
        </p:nvGraphicFramePr>
        <p:xfrm>
          <a:off x="6742356" y="2840819"/>
          <a:ext cx="2707473" cy="2077825"/>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4539247" y="2748159"/>
            <a:ext cx="2945826" cy="3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リチウムイオン電池出荷額</a:t>
            </a:r>
            <a:endParaRPr kumimoji="1" lang="ja-JP" altLang="en-US" sz="1100" dirty="0">
              <a:solidFill>
                <a:schemeClr val="tx1"/>
              </a:solidFill>
            </a:endParaRPr>
          </a:p>
        </p:txBody>
      </p:sp>
      <p:sp>
        <p:nvSpPr>
          <p:cNvPr id="24" name="正方形/長方形 23"/>
          <p:cNvSpPr/>
          <p:nvPr/>
        </p:nvSpPr>
        <p:spPr>
          <a:xfrm>
            <a:off x="6683481" y="2748158"/>
            <a:ext cx="2945826" cy="3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太陽光電池モジュール生産額</a:t>
            </a:r>
            <a:endParaRPr kumimoji="1" lang="ja-JP" altLang="en-US" sz="1100" dirty="0">
              <a:solidFill>
                <a:schemeClr val="tx1"/>
              </a:solidFill>
            </a:endParaRPr>
          </a:p>
        </p:txBody>
      </p:sp>
      <p:sp>
        <p:nvSpPr>
          <p:cNvPr id="29" name="テキスト ボックス 28"/>
          <p:cNvSpPr txBox="1"/>
          <p:nvPr/>
        </p:nvSpPr>
        <p:spPr>
          <a:xfrm>
            <a:off x="47845" y="6643805"/>
            <a:ext cx="4900051"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出典：厚生労働省「薬事工業生産動態統計調査（平成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年）」より作成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1271" y="4109027"/>
            <a:ext cx="3816424" cy="230832"/>
          </a:xfrm>
          <a:prstGeom prst="rect">
            <a:avLst/>
          </a:prstGeom>
          <a:ln w="3175">
            <a:noFill/>
          </a:ln>
        </p:spPr>
        <p:txBody>
          <a:bodyPr wrap="square">
            <a:spAutoFit/>
          </a:bodyPr>
          <a:lstStyle/>
          <a:p>
            <a:pPr marL="177800" indent="-177800"/>
            <a:r>
              <a:rPr lang="ja-JP"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大阪府の医薬品生産額・全国シェアの推移</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308720" y="4109027"/>
            <a:ext cx="3816424" cy="230832"/>
          </a:xfrm>
          <a:prstGeom prst="rect">
            <a:avLst/>
          </a:prstGeom>
          <a:ln w="3175">
            <a:noFill/>
          </a:ln>
        </p:spPr>
        <p:txBody>
          <a:bodyPr wrap="square">
            <a:spAutoFit/>
          </a:bodyPr>
          <a:lstStyle/>
          <a:p>
            <a:pPr marL="177800" indent="-177800"/>
            <a:r>
              <a:rPr lang="ja-JP"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大阪府の医療機器生産額・全国シェアの推移</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2"/>
          <p:cNvPicPr>
            <a:picLocks noChangeAspect="1" noChangeArrowheads="1"/>
          </p:cNvPicPr>
          <p:nvPr/>
        </p:nvPicPr>
        <p:blipFill rotWithShape="1">
          <a:blip r:embed="rId5"/>
          <a:srcRect b="12635"/>
          <a:stretch/>
        </p:blipFill>
        <p:spPr bwMode="auto">
          <a:xfrm>
            <a:off x="326953" y="2576928"/>
            <a:ext cx="1937551" cy="1416112"/>
          </a:xfrm>
          <a:prstGeom prst="rect">
            <a:avLst/>
          </a:prstGeom>
          <a:noFill/>
          <a:ln w="9525">
            <a:noFill/>
            <a:miter lim="800000"/>
            <a:headEnd/>
            <a:tailEnd/>
          </a:ln>
        </p:spPr>
      </p:pic>
      <p:pic>
        <p:nvPicPr>
          <p:cNvPr id="33" name="Picture 3"/>
          <p:cNvPicPr>
            <a:picLocks noChangeAspect="1" noChangeArrowheads="1"/>
          </p:cNvPicPr>
          <p:nvPr/>
        </p:nvPicPr>
        <p:blipFill rotWithShape="1">
          <a:blip r:embed="rId6"/>
          <a:srcRect b="12670"/>
          <a:stretch/>
        </p:blipFill>
        <p:spPr bwMode="auto">
          <a:xfrm>
            <a:off x="2497871" y="2570945"/>
            <a:ext cx="1981173" cy="1416112"/>
          </a:xfrm>
          <a:prstGeom prst="rect">
            <a:avLst/>
          </a:prstGeom>
          <a:noFill/>
          <a:ln w="9525">
            <a:noFill/>
            <a:miter lim="800000"/>
            <a:headEnd/>
            <a:tailEnd/>
          </a:ln>
        </p:spPr>
      </p:pic>
      <p:sp>
        <p:nvSpPr>
          <p:cNvPr id="34" name="Text Box 3"/>
          <p:cNvSpPr txBox="1">
            <a:spLocks noChangeArrowheads="1"/>
          </p:cNvSpPr>
          <p:nvPr/>
        </p:nvSpPr>
        <p:spPr bwMode="auto">
          <a:xfrm>
            <a:off x="268204" y="3994453"/>
            <a:ext cx="2834929" cy="11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algn="just" fontAlgn="base">
              <a:lnSpc>
                <a:spcPct val="80000"/>
              </a:lnSpc>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年経済センサスｰ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基礎</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調査」より作成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8604448" y="3140968"/>
            <a:ext cx="487433" cy="28803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グラフ 35"/>
          <p:cNvGraphicFramePr>
            <a:graphicFrameLocks/>
          </p:cNvGraphicFramePr>
          <p:nvPr>
            <p:extLst>
              <p:ext uri="{D42A27DB-BD31-4B8C-83A1-F6EECF244321}">
                <p14:modId xmlns:p14="http://schemas.microsoft.com/office/powerpoint/2010/main" val="1639937252"/>
              </p:ext>
            </p:extLst>
          </p:nvPr>
        </p:nvGraphicFramePr>
        <p:xfrm>
          <a:off x="-2017" y="4381771"/>
          <a:ext cx="2266521" cy="2268000"/>
        </p:xfrm>
        <a:graphic>
          <a:graphicData uri="http://schemas.openxmlformats.org/drawingml/2006/chart">
            <c:chart xmlns:c="http://schemas.openxmlformats.org/drawingml/2006/chart" xmlns:r="http://schemas.openxmlformats.org/officeDocument/2006/relationships" r:id="rId7"/>
          </a:graphicData>
        </a:graphic>
      </p:graphicFrame>
      <p:sp>
        <p:nvSpPr>
          <p:cNvPr id="4" name="テキスト ボックス 3"/>
          <p:cNvSpPr txBox="1"/>
          <p:nvPr/>
        </p:nvSpPr>
        <p:spPr>
          <a:xfrm>
            <a:off x="196773" y="4333551"/>
            <a:ext cx="432048" cy="180425"/>
          </a:xfrm>
          <a:prstGeom prst="rect">
            <a:avLst/>
          </a:prstGeom>
          <a:noFill/>
        </p:spPr>
        <p:txBody>
          <a:bodyPr wrap="square" lIns="36000" tIns="36000" rIns="36000" bIns="36000" rtlCol="0">
            <a:spAutoFit/>
          </a:bodyPr>
          <a:lstStyle/>
          <a:p>
            <a:r>
              <a:rPr kumimoji="1" lang="ja-JP" altLang="en-US" sz="700" dirty="0" smtClean="0">
                <a:latin typeface="Meiryo UI" panose="020B0604030504040204" pitchFamily="50" charset="-128"/>
                <a:ea typeface="Meiryo UI" panose="020B0604030504040204" pitchFamily="50" charset="-128"/>
              </a:rPr>
              <a:t>（億円）</a:t>
            </a:r>
            <a:endParaRPr kumimoji="1" lang="ja-JP" altLang="en-US" sz="7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98945" y="6162379"/>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左軸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598945" y="6495888"/>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右</a:t>
            </a:r>
            <a:r>
              <a:rPr kumimoji="1" lang="ja-JP" altLang="en-US" sz="800" dirty="0" smtClean="0">
                <a:latin typeface="Meiryo UI" panose="020B0604030504040204" pitchFamily="50" charset="-128"/>
                <a:ea typeface="Meiryo UI" panose="020B0604030504040204" pitchFamily="50" charset="-128"/>
              </a:rPr>
              <a:t>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39" name="グラフ 38"/>
          <p:cNvGraphicFramePr>
            <a:graphicFrameLocks/>
          </p:cNvGraphicFramePr>
          <p:nvPr>
            <p:extLst>
              <p:ext uri="{D42A27DB-BD31-4B8C-83A1-F6EECF244321}">
                <p14:modId xmlns:p14="http://schemas.microsoft.com/office/powerpoint/2010/main" val="3707829958"/>
              </p:ext>
            </p:extLst>
          </p:nvPr>
        </p:nvGraphicFramePr>
        <p:xfrm>
          <a:off x="2296847" y="4375805"/>
          <a:ext cx="2268000"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40" name="テキスト ボックス 39"/>
          <p:cNvSpPr txBox="1"/>
          <p:nvPr/>
        </p:nvSpPr>
        <p:spPr>
          <a:xfrm>
            <a:off x="2456381" y="4337719"/>
            <a:ext cx="432048" cy="180425"/>
          </a:xfrm>
          <a:prstGeom prst="rect">
            <a:avLst/>
          </a:prstGeom>
          <a:noFill/>
        </p:spPr>
        <p:txBody>
          <a:bodyPr wrap="square" lIns="36000" tIns="36000" rIns="36000" bIns="36000" rtlCol="0">
            <a:spAutoFit/>
          </a:bodyPr>
          <a:lstStyle/>
          <a:p>
            <a:r>
              <a:rPr kumimoji="1" lang="ja-JP" altLang="en-US" sz="700" dirty="0" smtClean="0">
                <a:latin typeface="Meiryo UI" panose="020B0604030504040204" pitchFamily="50" charset="-128"/>
                <a:ea typeface="Meiryo UI" panose="020B0604030504040204" pitchFamily="50" charset="-128"/>
              </a:rPr>
              <a:t>（億円）</a:t>
            </a:r>
            <a:endParaRPr kumimoji="1" lang="ja-JP" altLang="en-US" sz="7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932530" y="6170477"/>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左軸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3932530" y="6503986"/>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右</a:t>
            </a:r>
            <a:r>
              <a:rPr kumimoji="1" lang="ja-JP" altLang="en-US" sz="800" dirty="0" smtClean="0">
                <a:latin typeface="Meiryo UI" panose="020B0604030504040204" pitchFamily="50" charset="-128"/>
                <a:ea typeface="Meiryo UI" panose="020B0604030504040204" pitchFamily="50" charset="-128"/>
              </a:rPr>
              <a:t>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7" name="スライド番号プレースホルダー 6"/>
          <p:cNvSpPr>
            <a:spLocks noGrp="1"/>
          </p:cNvSpPr>
          <p:nvPr>
            <p:ph type="sldNum" sz="quarter" idx="12"/>
          </p:nvPr>
        </p:nvSpPr>
        <p:spPr/>
        <p:txBody>
          <a:bodyPr/>
          <a:lstStyle/>
          <a:p>
            <a:fld id="{63BC356D-1576-478B-8647-1361C6E9DFF7}" type="slidenum">
              <a:rPr lang="ja-JP" altLang="en-US" smtClean="0"/>
              <a:pPr/>
              <a:t>26</a:t>
            </a:fld>
            <a:endParaRPr lang="ja-JP" altLang="en-US"/>
          </a:p>
        </p:txBody>
      </p:sp>
    </p:spTree>
    <p:extLst>
      <p:ext uri="{BB962C8B-B14F-4D97-AF65-F5344CB8AC3E}">
        <p14:creationId xmlns:p14="http://schemas.microsoft.com/office/powerpoint/2010/main" val="92056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p:cNvGrpSpPr/>
          <p:nvPr/>
        </p:nvGrpSpPr>
        <p:grpSpPr>
          <a:xfrm>
            <a:off x="42337" y="1100567"/>
            <a:ext cx="6730693" cy="3095129"/>
            <a:chOff x="259277" y="1004678"/>
            <a:chExt cx="7651837" cy="4877838"/>
          </a:xfrm>
        </p:grpSpPr>
        <p:graphicFrame>
          <p:nvGraphicFramePr>
            <p:cNvPr id="59" name="グラフ 3"/>
            <p:cNvGraphicFramePr>
              <a:graphicFrameLocks/>
            </p:cNvGraphicFramePr>
            <p:nvPr>
              <p:extLst>
                <p:ext uri="{D42A27DB-BD31-4B8C-83A1-F6EECF244321}">
                  <p14:modId xmlns:p14="http://schemas.microsoft.com/office/powerpoint/2010/main" val="1118117950"/>
                </p:ext>
              </p:extLst>
            </p:nvPr>
          </p:nvGraphicFramePr>
          <p:xfrm>
            <a:off x="259277" y="1154648"/>
            <a:ext cx="7632248" cy="4727868"/>
          </p:xfrm>
          <a:graphic>
            <a:graphicData uri="http://schemas.openxmlformats.org/drawingml/2006/chart">
              <c:chart xmlns:c="http://schemas.openxmlformats.org/drawingml/2006/chart" xmlns:r="http://schemas.openxmlformats.org/officeDocument/2006/relationships" r:id="rId2"/>
            </a:graphicData>
          </a:graphic>
        </p:graphicFrame>
        <p:sp>
          <p:nvSpPr>
            <p:cNvPr id="60" name="右矢印 59"/>
            <p:cNvSpPr/>
            <p:nvPr/>
          </p:nvSpPr>
          <p:spPr>
            <a:xfrm rot="794106">
              <a:off x="2940465" y="2794281"/>
              <a:ext cx="1858391" cy="805691"/>
            </a:xfrm>
            <a:prstGeom prst="rightArrow">
              <a:avLst/>
            </a:prstGeom>
            <a:solidFill>
              <a:srgbClr val="C00000">
                <a:alpha val="5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61" name="右矢印 60"/>
            <p:cNvSpPr/>
            <p:nvPr/>
          </p:nvSpPr>
          <p:spPr>
            <a:xfrm rot="735489">
              <a:off x="5250299" y="3398126"/>
              <a:ext cx="1146643" cy="680607"/>
            </a:xfrm>
            <a:prstGeom prst="rightArrow">
              <a:avLst/>
            </a:prstGeom>
            <a:solidFill>
              <a:srgbClr val="FF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62" name="正方形/長方形 61"/>
            <p:cNvSpPr/>
            <p:nvPr/>
          </p:nvSpPr>
          <p:spPr>
            <a:xfrm>
              <a:off x="600307" y="1004678"/>
              <a:ext cx="3168649" cy="312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法人実効税率（％）</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object 147"/>
            <p:cNvSpPr txBox="1"/>
            <p:nvPr/>
          </p:nvSpPr>
          <p:spPr>
            <a:xfrm>
              <a:off x="852652" y="1316163"/>
              <a:ext cx="685653" cy="294031"/>
            </a:xfrm>
            <a:prstGeom prst="rect">
              <a:avLst/>
            </a:prstGeom>
          </p:spPr>
          <p:txBody>
            <a:bodyPr vert="horz" wrap="square" lIns="0" tIns="0" rIns="0" bIns="0" rtlCol="0">
              <a:spAutoFit/>
            </a:bodyPr>
            <a:lstStyle/>
            <a:p>
              <a:pPr marL="12700"/>
              <a:r>
                <a:rPr lang="en-US" altLang="ja-JP" sz="1200" b="1" spc="75" dirty="0" smtClean="0">
                  <a:solidFill>
                    <a:srgbClr val="58595B"/>
                  </a:solidFill>
                  <a:latin typeface="Yu Gothic"/>
                  <a:cs typeface="Yu Gothic"/>
                </a:rPr>
                <a:t>33.33</a:t>
              </a:r>
              <a:endParaRPr lang="en-US" altLang="ja-JP" sz="1200" dirty="0">
                <a:latin typeface="Yu Gothic"/>
                <a:cs typeface="Yu Gothic"/>
              </a:endParaRPr>
            </a:p>
          </p:txBody>
        </p:sp>
        <p:sp>
          <p:nvSpPr>
            <p:cNvPr id="64" name="object 151"/>
            <p:cNvSpPr txBox="1"/>
            <p:nvPr/>
          </p:nvSpPr>
          <p:spPr>
            <a:xfrm>
              <a:off x="1660375" y="1610193"/>
              <a:ext cx="706867" cy="294031"/>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29.83</a:t>
              </a:r>
              <a:endParaRPr sz="1200" dirty="0">
                <a:latin typeface="Yu Gothic"/>
                <a:cs typeface="Yu Gothic"/>
              </a:endParaRPr>
            </a:p>
          </p:txBody>
        </p:sp>
        <p:sp>
          <p:nvSpPr>
            <p:cNvPr id="65" name="object 170"/>
            <p:cNvSpPr txBox="1"/>
            <p:nvPr/>
          </p:nvSpPr>
          <p:spPr>
            <a:xfrm>
              <a:off x="3225352" y="1792953"/>
              <a:ext cx="715615" cy="294031"/>
            </a:xfrm>
            <a:prstGeom prst="rect">
              <a:avLst/>
            </a:prstGeom>
          </p:spPr>
          <p:txBody>
            <a:bodyPr vert="horz" wrap="square" lIns="0" tIns="0" rIns="0" bIns="0" rtlCol="0">
              <a:spAutoFit/>
            </a:bodyPr>
            <a:lstStyle/>
            <a:p>
              <a:pPr marL="12700">
                <a:lnSpc>
                  <a:spcPct val="100000"/>
                </a:lnSpc>
              </a:pPr>
              <a:r>
                <a:rPr sz="1200" b="1" spc="75" dirty="0" smtClean="0">
                  <a:solidFill>
                    <a:srgbClr val="58595B"/>
                  </a:solidFill>
                  <a:latin typeface="Yu Gothic"/>
                  <a:cs typeface="Yu Gothic"/>
                </a:rPr>
                <a:t>2</a:t>
              </a:r>
              <a:r>
                <a:rPr lang="en-US" sz="1200" b="1" spc="75" dirty="0" smtClean="0">
                  <a:solidFill>
                    <a:srgbClr val="58595B"/>
                  </a:solidFill>
                  <a:latin typeface="Yu Gothic"/>
                  <a:cs typeface="Yu Gothic"/>
                </a:rPr>
                <a:t>7.98</a:t>
              </a:r>
            </a:p>
          </p:txBody>
        </p:sp>
        <p:sp>
          <p:nvSpPr>
            <p:cNvPr id="66" name="object 174"/>
            <p:cNvSpPr txBox="1"/>
            <p:nvPr/>
          </p:nvSpPr>
          <p:spPr>
            <a:xfrm>
              <a:off x="3995680" y="2062617"/>
              <a:ext cx="661138" cy="294031"/>
            </a:xfrm>
            <a:prstGeom prst="rect">
              <a:avLst/>
            </a:prstGeom>
          </p:spPr>
          <p:txBody>
            <a:bodyPr vert="horz" wrap="square" lIns="0" tIns="0" rIns="0" bIns="0" rtlCol="0">
              <a:spAutoFit/>
            </a:bodyPr>
            <a:lstStyle/>
            <a:p>
              <a:pPr marL="12700">
                <a:lnSpc>
                  <a:spcPct val="100000"/>
                </a:lnSpc>
              </a:pPr>
              <a:r>
                <a:rPr sz="1200" b="1" spc="75" dirty="0" smtClean="0">
                  <a:solidFill>
                    <a:srgbClr val="58595B"/>
                  </a:solidFill>
                  <a:latin typeface="Yu Gothic"/>
                  <a:cs typeface="Yu Gothic"/>
                </a:rPr>
                <a:t>25.00</a:t>
              </a:r>
              <a:endParaRPr sz="1200" dirty="0">
                <a:latin typeface="Yu Gothic"/>
                <a:cs typeface="Yu Gothic"/>
              </a:endParaRPr>
            </a:p>
          </p:txBody>
        </p:sp>
        <p:sp>
          <p:nvSpPr>
            <p:cNvPr id="67" name="object 159"/>
            <p:cNvSpPr txBox="1"/>
            <p:nvPr/>
          </p:nvSpPr>
          <p:spPr>
            <a:xfrm>
              <a:off x="4790901" y="2113978"/>
              <a:ext cx="550766" cy="290731"/>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24</a:t>
              </a:r>
              <a:r>
                <a:rPr sz="1200" b="1" spc="75" dirty="0" smtClean="0">
                  <a:solidFill>
                    <a:srgbClr val="58595B"/>
                  </a:solidFill>
                  <a:latin typeface="Yu Gothic"/>
                  <a:cs typeface="Yu Gothic"/>
                </a:rPr>
                <a:t>.</a:t>
              </a:r>
              <a:r>
                <a:rPr lang="en-US" sz="1200" b="1" spc="75" dirty="0" smtClean="0">
                  <a:solidFill>
                    <a:srgbClr val="58595B"/>
                  </a:solidFill>
                  <a:latin typeface="Yu Gothic"/>
                  <a:cs typeface="Yu Gothic"/>
                </a:rPr>
                <a:t>49</a:t>
              </a:r>
              <a:endParaRPr sz="1200" dirty="0">
                <a:latin typeface="Yu Gothic"/>
                <a:cs typeface="Yu Gothic"/>
              </a:endParaRPr>
            </a:p>
          </p:txBody>
        </p:sp>
        <p:sp>
          <p:nvSpPr>
            <p:cNvPr id="68" name="object 178"/>
            <p:cNvSpPr txBox="1"/>
            <p:nvPr/>
          </p:nvSpPr>
          <p:spPr>
            <a:xfrm>
              <a:off x="5596069" y="2152664"/>
              <a:ext cx="555806" cy="291029"/>
            </a:xfrm>
            <a:prstGeom prst="rect">
              <a:avLst/>
            </a:prstGeom>
          </p:spPr>
          <p:txBody>
            <a:bodyPr vert="horz" wrap="square" lIns="0" tIns="0" rIns="0" bIns="0" rtlCol="0">
              <a:spAutoFit/>
            </a:bodyPr>
            <a:lstStyle/>
            <a:p>
              <a:pPr marL="12700">
                <a:lnSpc>
                  <a:spcPct val="100000"/>
                </a:lnSpc>
              </a:pPr>
              <a:r>
                <a:rPr sz="1200" b="1" spc="75" dirty="0">
                  <a:solidFill>
                    <a:srgbClr val="58595B"/>
                  </a:solidFill>
                  <a:latin typeface="Yu Gothic"/>
                  <a:cs typeface="Yu Gothic"/>
                </a:rPr>
                <a:t>24.20</a:t>
              </a:r>
              <a:endParaRPr sz="1200" dirty="0">
                <a:latin typeface="Yu Gothic"/>
                <a:cs typeface="Yu Gothic"/>
              </a:endParaRPr>
            </a:p>
          </p:txBody>
        </p:sp>
        <p:sp>
          <p:nvSpPr>
            <p:cNvPr id="69" name="object 178"/>
            <p:cNvSpPr txBox="1"/>
            <p:nvPr/>
          </p:nvSpPr>
          <p:spPr>
            <a:xfrm>
              <a:off x="6336751" y="2291616"/>
              <a:ext cx="767437" cy="367537"/>
            </a:xfrm>
            <a:prstGeom prst="rect">
              <a:avLst/>
            </a:prstGeom>
          </p:spPr>
          <p:txBody>
            <a:bodyPr vert="horz" wrap="square" lIns="0" tIns="0" rIns="0" bIns="0" rtlCol="0">
              <a:spAutoFit/>
            </a:bodyPr>
            <a:lstStyle/>
            <a:p>
              <a:pPr marL="12700">
                <a:lnSpc>
                  <a:spcPct val="100000"/>
                </a:lnSpc>
              </a:pPr>
              <a:r>
                <a:rPr sz="1500" b="1" spc="75" dirty="0" smtClean="0">
                  <a:solidFill>
                    <a:srgbClr val="FF0000"/>
                  </a:solidFill>
                  <a:latin typeface="Yu Gothic"/>
                  <a:cs typeface="Yu Gothic"/>
                </a:rPr>
                <a:t>2</a:t>
              </a:r>
              <a:r>
                <a:rPr lang="en-US" altLang="ja-JP" sz="1500" b="1" spc="75" dirty="0" smtClean="0">
                  <a:solidFill>
                    <a:srgbClr val="FF0000"/>
                  </a:solidFill>
                  <a:latin typeface="Yu Gothic"/>
                  <a:cs typeface="Yu Gothic"/>
                </a:rPr>
                <a:t>1</a:t>
              </a:r>
              <a:r>
                <a:rPr sz="1500" b="1" spc="75" dirty="0" smtClean="0">
                  <a:solidFill>
                    <a:srgbClr val="FF0000"/>
                  </a:solidFill>
                  <a:latin typeface="Yu Gothic"/>
                  <a:cs typeface="Yu Gothic"/>
                </a:rPr>
                <a:t>.</a:t>
              </a:r>
              <a:r>
                <a:rPr lang="en-US" sz="1500" b="1" spc="75" dirty="0" smtClean="0">
                  <a:solidFill>
                    <a:srgbClr val="FF0000"/>
                  </a:solidFill>
                  <a:latin typeface="Yu Gothic"/>
                  <a:cs typeface="Yu Gothic"/>
                </a:rPr>
                <a:t>65</a:t>
              </a:r>
              <a:endParaRPr sz="1500" dirty="0">
                <a:solidFill>
                  <a:srgbClr val="FF0000"/>
                </a:solidFill>
                <a:latin typeface="Yu Gothic"/>
                <a:cs typeface="Yu Gothic"/>
              </a:endParaRPr>
            </a:p>
          </p:txBody>
        </p:sp>
        <p:sp>
          <p:nvSpPr>
            <p:cNvPr id="70" name="object 178"/>
            <p:cNvSpPr txBox="1"/>
            <p:nvPr/>
          </p:nvSpPr>
          <p:spPr>
            <a:xfrm>
              <a:off x="7168430" y="2805885"/>
              <a:ext cx="742684" cy="362448"/>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17</a:t>
              </a:r>
              <a:r>
                <a:rPr sz="1200" b="1" spc="75" dirty="0" smtClean="0">
                  <a:solidFill>
                    <a:srgbClr val="58595B"/>
                  </a:solidFill>
                  <a:latin typeface="Yu Gothic"/>
                  <a:cs typeface="Yu Gothic"/>
                </a:rPr>
                <a:t>.</a:t>
              </a:r>
              <a:r>
                <a:rPr lang="en-US" sz="1200" b="1" spc="75" dirty="0" smtClean="0">
                  <a:solidFill>
                    <a:srgbClr val="58595B"/>
                  </a:solidFill>
                  <a:latin typeface="Yu Gothic"/>
                  <a:cs typeface="Yu Gothic"/>
                </a:rPr>
                <a:t>00</a:t>
              </a:r>
              <a:endParaRPr sz="1200" dirty="0">
                <a:latin typeface="Yu Gothic"/>
                <a:cs typeface="Yu Gothic"/>
              </a:endParaRPr>
            </a:p>
          </p:txBody>
        </p:sp>
      </p:grpSp>
      <p:sp>
        <p:nvSpPr>
          <p:cNvPr id="33" name="テキスト ボックス 32"/>
          <p:cNvSpPr txBox="1"/>
          <p:nvPr/>
        </p:nvSpPr>
        <p:spPr>
          <a:xfrm>
            <a:off x="-12343" y="3813246"/>
            <a:ext cx="8785653" cy="307777"/>
          </a:xfrm>
          <a:prstGeom prst="rect">
            <a:avLst/>
          </a:prstGeom>
          <a:noFill/>
        </p:spPr>
        <p:txBody>
          <a:bodyPr wrap="square" rtlCol="0">
            <a:spAutoFit/>
          </a:bodyPr>
          <a:lstStyle/>
          <a:p>
            <a:r>
              <a:rPr lang="ja-JP" altLang="en-US" sz="1400" dirty="0" smtClean="0"/>
              <a:t>■成長</a:t>
            </a:r>
            <a:r>
              <a:rPr kumimoji="1" lang="ja-JP" altLang="en-US" sz="1400" dirty="0" smtClean="0"/>
              <a:t>特区税制の対象税目・軽減内容　</a:t>
            </a:r>
            <a:endParaRPr kumimoji="1" lang="ja-JP" altLang="en-US" sz="1400" u="sng" dirty="0"/>
          </a:p>
        </p:txBody>
      </p:sp>
      <p:sp>
        <p:nvSpPr>
          <p:cNvPr id="4" name="正方形/長方形 3"/>
          <p:cNvSpPr/>
          <p:nvPr/>
        </p:nvSpPr>
        <p:spPr>
          <a:xfrm>
            <a:off x="17609" y="5950154"/>
            <a:ext cx="8755701" cy="430887"/>
          </a:xfrm>
          <a:prstGeom prst="rect">
            <a:avLst/>
          </a:prstGeom>
        </p:spPr>
        <p:txBody>
          <a:bodyPr wrap="square">
            <a:spAutoFit/>
          </a:bodyPr>
          <a:lstStyle/>
          <a:p>
            <a:r>
              <a:rPr lang="en-US" altLang="ja-JP" sz="1100" dirty="0" smtClean="0"/>
              <a:t>※</a:t>
            </a:r>
            <a:r>
              <a:rPr lang="ja-JP" altLang="en-US" sz="1100" dirty="0" smtClean="0"/>
              <a:t>大阪府内に</a:t>
            </a:r>
            <a:r>
              <a:rPr lang="ja-JP" altLang="en-US" sz="1100" dirty="0"/>
              <a:t>おける成長特区税制等の事業認定</a:t>
            </a:r>
            <a:r>
              <a:rPr lang="ja-JP" altLang="en-US" sz="1100" dirty="0" smtClean="0"/>
              <a:t>件数</a:t>
            </a:r>
            <a:r>
              <a:rPr lang="en-US" altLang="ja-JP" sz="1100" dirty="0" smtClean="0"/>
              <a:t>18</a:t>
            </a:r>
            <a:r>
              <a:rPr lang="ja-JP" altLang="en-US" sz="1100" dirty="0" smtClean="0"/>
              <a:t>件（うち大阪府市での認定件数</a:t>
            </a:r>
            <a:r>
              <a:rPr lang="en-US" altLang="ja-JP" sz="1100" dirty="0" smtClean="0"/>
              <a:t>7</a:t>
            </a:r>
            <a:r>
              <a:rPr lang="ja-JP" altLang="en-US" sz="1100" dirty="0" smtClean="0"/>
              <a:t>件、大阪府単独認定件数</a:t>
            </a:r>
            <a:r>
              <a:rPr lang="en-US" altLang="ja-JP" sz="1100" dirty="0" smtClean="0"/>
              <a:t>8</a:t>
            </a:r>
            <a:r>
              <a:rPr lang="ja-JP" altLang="en-US" sz="1100" dirty="0" smtClean="0"/>
              <a:t>件、大阪市単独認定件数</a:t>
            </a:r>
            <a:r>
              <a:rPr lang="en-US" altLang="ja-JP" sz="1100" dirty="0" smtClean="0"/>
              <a:t>3</a:t>
            </a:r>
            <a:r>
              <a:rPr lang="ja-JP" altLang="en-US" sz="1100" dirty="0" smtClean="0"/>
              <a:t>件</a:t>
            </a:r>
            <a:r>
              <a:rPr lang="ja-JP" altLang="en-US" sz="1100" dirty="0"/>
              <a:t>　</a:t>
            </a:r>
            <a:endParaRPr lang="en-US" altLang="ja-JP" sz="1100" dirty="0"/>
          </a:p>
          <a:p>
            <a:r>
              <a:rPr lang="ja-JP" altLang="en-US" sz="1100" dirty="0" smtClean="0"/>
              <a:t>　　</a:t>
            </a:r>
            <a:r>
              <a:rPr lang="en-US" altLang="ja-JP" sz="1100" dirty="0" smtClean="0"/>
              <a:t>(2018</a:t>
            </a:r>
            <a:r>
              <a:rPr lang="ja-JP" altLang="en-US" sz="1100" dirty="0" smtClean="0"/>
              <a:t>年</a:t>
            </a:r>
            <a:r>
              <a:rPr lang="en-US" altLang="ja-JP" sz="1100" dirty="0" smtClean="0"/>
              <a:t>9</a:t>
            </a:r>
            <a:r>
              <a:rPr lang="ja-JP" altLang="en-US" sz="1100" dirty="0" smtClean="0"/>
              <a:t>月現在）</a:t>
            </a:r>
            <a:endParaRPr lang="en-US" altLang="ja-JP" sz="1100" dirty="0" smtClean="0"/>
          </a:p>
        </p:txBody>
      </p:sp>
      <p:grpSp>
        <p:nvGrpSpPr>
          <p:cNvPr id="7" name="グループ化 6"/>
          <p:cNvGrpSpPr/>
          <p:nvPr/>
        </p:nvGrpSpPr>
        <p:grpSpPr>
          <a:xfrm>
            <a:off x="-65239" y="57956"/>
            <a:ext cx="9126630" cy="917183"/>
            <a:chOff x="207173" y="3950924"/>
            <a:chExt cx="9126630" cy="917183"/>
          </a:xfrm>
        </p:grpSpPr>
        <p:sp>
          <p:nvSpPr>
            <p:cNvPr id="11" name="テキスト ボックス 10"/>
            <p:cNvSpPr txBox="1"/>
            <p:nvPr/>
          </p:nvSpPr>
          <p:spPr>
            <a:xfrm>
              <a:off x="207173" y="3950924"/>
              <a:ext cx="3780419" cy="307777"/>
            </a:xfrm>
            <a:prstGeom prst="rect">
              <a:avLst/>
            </a:prstGeom>
            <a:noFill/>
          </p:spPr>
          <p:txBody>
            <a:bodyPr wrap="square" rtlCol="0">
              <a:spAutoFit/>
            </a:bodyPr>
            <a:lstStyle/>
            <a:p>
              <a:pPr marL="355600" indent="-355600"/>
              <a:r>
                <a:rPr lang="ja-JP" altLang="en-US" sz="1400" dirty="0" smtClean="0"/>
                <a:t>■法人所得課税の実効税率</a:t>
              </a:r>
              <a:endParaRPr kumimoji="1" lang="ja-JP" altLang="en-US" sz="1400" dirty="0"/>
            </a:p>
          </p:txBody>
        </p:sp>
        <p:sp>
          <p:nvSpPr>
            <p:cNvPr id="12" name="テキスト ボックス 11"/>
            <p:cNvSpPr txBox="1"/>
            <p:nvPr/>
          </p:nvSpPr>
          <p:spPr>
            <a:xfrm>
              <a:off x="355204" y="4283332"/>
              <a:ext cx="8978599" cy="584775"/>
            </a:xfrm>
            <a:prstGeom prst="rect">
              <a:avLst/>
            </a:prstGeom>
            <a:noFill/>
          </p:spPr>
          <p:txBody>
            <a:bodyPr wrap="square" rtlCol="0">
              <a:spAutoFit/>
            </a:bodyPr>
            <a:lstStyle/>
            <a:p>
              <a:r>
                <a:rPr kumimoji="1" lang="ja-JP" altLang="en-US" sz="1600" dirty="0" smtClean="0"/>
                <a:t>　他国に比べて、高いと言われている日本の法人実効税率を、国の税制支援と大阪府の成長特区税制を活用することで、東アジア諸国並みに軽減。</a:t>
              </a:r>
              <a:endParaRPr kumimoji="1" lang="ja-JP" altLang="en-US" sz="1600" dirty="0"/>
            </a:p>
          </p:txBody>
        </p:sp>
      </p:grpSp>
      <p:sp>
        <p:nvSpPr>
          <p:cNvPr id="9" name="テキスト ボックス 8"/>
          <p:cNvSpPr txBox="1"/>
          <p:nvPr/>
        </p:nvSpPr>
        <p:spPr>
          <a:xfrm>
            <a:off x="6893692" y="2079522"/>
            <a:ext cx="2044382" cy="1323439"/>
          </a:xfrm>
          <a:prstGeom prst="rect">
            <a:avLst/>
          </a:prstGeom>
          <a:noFill/>
        </p:spPr>
        <p:txBody>
          <a:bodyPr wrap="square" rtlCol="0">
            <a:spAutoFit/>
          </a:bodyPr>
          <a:lstStyle/>
          <a:p>
            <a:r>
              <a:rPr lang="ja-JP" altLang="en-US" sz="1000" dirty="0" smtClean="0"/>
              <a:t>○</a:t>
            </a:r>
            <a:r>
              <a:rPr lang="ja-JP" altLang="en-US" sz="1000" dirty="0"/>
              <a:t>国家戦略特</a:t>
            </a:r>
            <a:r>
              <a:rPr lang="ja-JP" altLang="en-US" sz="1000" dirty="0" smtClean="0"/>
              <a:t>区</a:t>
            </a:r>
            <a:r>
              <a:rPr lang="ja-JP" altLang="en-US" sz="1000" dirty="0"/>
              <a:t>における課税の特例（所得控除）の</a:t>
            </a:r>
            <a:r>
              <a:rPr lang="ja-JP" altLang="en-US" sz="1000" dirty="0" smtClean="0"/>
              <a:t>適用を受け、 府の</a:t>
            </a:r>
            <a:r>
              <a:rPr lang="ja-JP" altLang="en-US" sz="1000" dirty="0"/>
              <a:t>成長特区税制</a:t>
            </a:r>
            <a:r>
              <a:rPr lang="ja-JP" altLang="en-US" sz="1000" dirty="0" smtClean="0"/>
              <a:t>及び</a:t>
            </a:r>
            <a:r>
              <a:rPr lang="ja-JP" altLang="en-US" sz="1000" dirty="0"/>
              <a:t>軽減税制を</a:t>
            </a:r>
            <a:r>
              <a:rPr lang="ja-JP" altLang="en-US" sz="1000" dirty="0" smtClean="0"/>
              <a:t>行って</a:t>
            </a:r>
            <a:r>
              <a:rPr lang="ja-JP" altLang="en-US" sz="1000" dirty="0"/>
              <a:t>いる市町村</a:t>
            </a:r>
            <a:r>
              <a:rPr lang="ja-JP" altLang="en-US" sz="1000" dirty="0" smtClean="0"/>
              <a:t>の</a:t>
            </a:r>
            <a:r>
              <a:rPr lang="ja-JP" altLang="en-US" sz="1000" dirty="0"/>
              <a:t>課税の特例の適用</a:t>
            </a:r>
            <a:r>
              <a:rPr lang="ja-JP" altLang="en-US" sz="1000" dirty="0" smtClean="0"/>
              <a:t>を</a:t>
            </a:r>
            <a:r>
              <a:rPr lang="ja-JP" altLang="en-US" sz="1000" dirty="0"/>
              <a:t>受けた最大の</a:t>
            </a:r>
            <a:r>
              <a:rPr lang="ja-JP" altLang="en-US" sz="1000" dirty="0" smtClean="0"/>
              <a:t>率</a:t>
            </a:r>
            <a:endParaRPr lang="en-US" altLang="ja-JP" sz="1000" dirty="0" smtClean="0"/>
          </a:p>
          <a:p>
            <a:endParaRPr lang="en-US" altLang="ja-JP" sz="1000" dirty="0" smtClean="0"/>
          </a:p>
          <a:p>
            <a:r>
              <a:rPr lang="en-US" altLang="ja-JP" sz="1000" dirty="0" smtClean="0"/>
              <a:t>※</a:t>
            </a:r>
            <a:r>
              <a:rPr lang="ja-JP" altLang="en-US" sz="1000" dirty="0"/>
              <a:t>財務省「法人所得課税の実効税率の国際比較」を元に</a:t>
            </a:r>
            <a:r>
              <a:rPr lang="ja-JP" altLang="en-US" sz="1000" dirty="0" smtClean="0"/>
              <a:t>作成</a:t>
            </a:r>
            <a:endParaRPr kumimoji="1" lang="ja-JP" altLang="en-US" sz="1000" dirty="0"/>
          </a:p>
        </p:txBody>
      </p:sp>
      <p:sp>
        <p:nvSpPr>
          <p:cNvPr id="84" name="テキスト ボックス 83"/>
          <p:cNvSpPr txBox="1"/>
          <p:nvPr/>
        </p:nvSpPr>
        <p:spPr>
          <a:xfrm>
            <a:off x="317585" y="3427555"/>
            <a:ext cx="7783219" cy="230832"/>
          </a:xfrm>
          <a:prstGeom prst="rect">
            <a:avLst/>
          </a:prstGeom>
          <a:noFill/>
        </p:spPr>
        <p:txBody>
          <a:bodyPr wrap="square" rtlCol="0">
            <a:spAutoFit/>
          </a:bodyPr>
          <a:lstStyle/>
          <a:p>
            <a:r>
              <a:rPr kumimoji="1" lang="ja-JP" altLang="en-US" sz="900" b="1" dirty="0" smtClean="0">
                <a:latin typeface="游ゴシック" panose="020B0400000000000000" pitchFamily="50" charset="-128"/>
                <a:ea typeface="游ゴシック" panose="020B0400000000000000" pitchFamily="50" charset="-128"/>
              </a:rPr>
              <a:t>  フランス       </a:t>
            </a:r>
            <a:r>
              <a:rPr lang="ja-JP" altLang="en-US" sz="900" b="1" dirty="0" smtClean="0">
                <a:latin typeface="游ゴシック" panose="020B0400000000000000" pitchFamily="50" charset="-128"/>
                <a:ea typeface="游ゴシック" panose="020B0400000000000000" pitchFamily="50" charset="-128"/>
              </a:rPr>
              <a:t> </a:t>
            </a:r>
            <a:r>
              <a:rPr kumimoji="1" lang="ja-JP" altLang="en-US" sz="900" b="1" dirty="0" smtClean="0">
                <a:latin typeface="游ゴシック" panose="020B0400000000000000" pitchFamily="50" charset="-128"/>
                <a:ea typeface="游ゴシック" panose="020B0400000000000000" pitchFamily="50" charset="-128"/>
              </a:rPr>
              <a:t>ドイツ</a:t>
            </a:r>
            <a:r>
              <a:rPr lang="ja-JP" altLang="en-US" sz="900" b="1" dirty="0" smtClean="0">
                <a:latin typeface="游ゴシック" panose="020B0400000000000000" pitchFamily="50" charset="-128"/>
                <a:ea typeface="游ゴシック" panose="020B0400000000000000" pitchFamily="50" charset="-128"/>
              </a:rPr>
              <a:t>             日本　    　アメリカ　       中国    　国家戦略特区         韓国    大阪の成長特区   シンガポール</a:t>
            </a:r>
            <a:endParaRPr kumimoji="1" lang="ja-JP" altLang="en-US" sz="900" b="1" dirty="0">
              <a:latin typeface="游ゴシック" panose="020B0400000000000000" pitchFamily="50" charset="-128"/>
              <a:ea typeface="游ゴシック" panose="020B0400000000000000" pitchFamily="50" charset="-128"/>
            </a:endParaRPr>
          </a:p>
        </p:txBody>
      </p:sp>
      <p:sp>
        <p:nvSpPr>
          <p:cNvPr id="87" name="正方形/長方形 86"/>
          <p:cNvSpPr/>
          <p:nvPr/>
        </p:nvSpPr>
        <p:spPr>
          <a:xfrm>
            <a:off x="1890441" y="1030983"/>
            <a:ext cx="4907695" cy="312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年４月１日現在）</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bwMode="auto">
          <a:xfrm>
            <a:off x="6340460" y="970916"/>
            <a:ext cx="2161973" cy="64719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大阪の法人実効税率</a:t>
            </a: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約</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３０</a:t>
            </a: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約２２％</a:t>
            </a:r>
          </a:p>
        </p:txBody>
      </p:sp>
      <p:sp>
        <p:nvSpPr>
          <p:cNvPr id="89" name="星 8 88"/>
          <p:cNvSpPr/>
          <p:nvPr/>
        </p:nvSpPr>
        <p:spPr bwMode="auto">
          <a:xfrm>
            <a:off x="5279812" y="789401"/>
            <a:ext cx="1229811" cy="969458"/>
          </a:xfrm>
          <a:prstGeom prst="star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fontAlgn="auto">
              <a:spcBef>
                <a:spcPts val="0"/>
              </a:spcBef>
              <a:spcAft>
                <a:spcPts val="0"/>
              </a:spcAft>
              <a:defRPr/>
            </a:pPr>
            <a:r>
              <a:rPr lang="ja-JP" altLang="en-US" sz="1500" b="1" dirty="0">
                <a:solidFill>
                  <a:srgbClr val="000000"/>
                </a:solidFill>
                <a:latin typeface="HGP創英角ﾎﾟｯﾌﾟ体" pitchFamily="50" charset="-128"/>
                <a:ea typeface="HGP創英角ﾎﾟｯﾌﾟ体" pitchFamily="50" charset="-128"/>
              </a:rPr>
              <a:t>減税</a:t>
            </a:r>
            <a:endParaRPr lang="en-US" altLang="ja-JP" sz="1500" b="1" dirty="0">
              <a:solidFill>
                <a:srgbClr val="000000"/>
              </a:solidFill>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1500" b="1" dirty="0" smtClean="0">
                <a:solidFill>
                  <a:srgbClr val="000000"/>
                </a:solidFill>
                <a:latin typeface="HGP創英角ﾎﾟｯﾌﾟ体" pitchFamily="50" charset="-128"/>
                <a:ea typeface="HGP創英角ﾎﾟｯﾌﾟ体" pitchFamily="50" charset="-128"/>
              </a:rPr>
              <a:t>効果大</a:t>
            </a:r>
            <a:endParaRPr lang="ja-JP" altLang="en-US" sz="1500" b="1" dirty="0">
              <a:solidFill>
                <a:srgbClr val="000000"/>
              </a:solidFill>
              <a:latin typeface="HGP創英角ﾎﾟｯﾌﾟ体" pitchFamily="50" charset="-128"/>
              <a:ea typeface="HGP創英角ﾎﾟｯﾌﾟ体" pitchFamily="50" charset="-128"/>
            </a:endParaRPr>
          </a:p>
        </p:txBody>
      </p:sp>
      <p:sp>
        <p:nvSpPr>
          <p:cNvPr id="90" name="円/楕円 7"/>
          <p:cNvSpPr/>
          <p:nvPr/>
        </p:nvSpPr>
        <p:spPr>
          <a:xfrm>
            <a:off x="4939741" y="2380546"/>
            <a:ext cx="1339856" cy="26969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成長特</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区税制</a:t>
            </a:r>
          </a:p>
        </p:txBody>
      </p:sp>
      <p:sp>
        <p:nvSpPr>
          <p:cNvPr id="91" name="円/楕円 8"/>
          <p:cNvSpPr/>
          <p:nvPr/>
        </p:nvSpPr>
        <p:spPr>
          <a:xfrm>
            <a:off x="3823325" y="2149457"/>
            <a:ext cx="896376" cy="2739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38" name="テキスト ボックス 37"/>
          <p:cNvSpPr txBox="1"/>
          <p:nvPr/>
        </p:nvSpPr>
        <p:spPr>
          <a:xfrm>
            <a:off x="0" y="4150283"/>
            <a:ext cx="8785653" cy="738664"/>
          </a:xfrm>
          <a:prstGeom prst="rect">
            <a:avLst/>
          </a:prstGeom>
          <a:noFill/>
        </p:spPr>
        <p:txBody>
          <a:bodyPr wrap="square" rtlCol="0">
            <a:spAutoFit/>
          </a:bodyPr>
          <a:lstStyle/>
          <a:p>
            <a:r>
              <a:rPr kumimoji="1" lang="en-US" altLang="ja-JP" sz="1400" dirty="0" smtClean="0"/>
              <a:t>【</a:t>
            </a:r>
            <a:r>
              <a:rPr kumimoji="1" lang="ja-JP" altLang="en-US" sz="1400" dirty="0" smtClean="0"/>
              <a:t>法人府民税・法人事業税</a:t>
            </a:r>
            <a:r>
              <a:rPr kumimoji="1" lang="en-US" altLang="ja-JP" sz="1400" dirty="0" smtClean="0"/>
              <a:t>】</a:t>
            </a:r>
            <a:r>
              <a:rPr lang="ja-JP" altLang="en-US" sz="1400" dirty="0"/>
              <a:t>　</a:t>
            </a:r>
            <a:r>
              <a:rPr lang="ja-JP" altLang="en-US" sz="1400" dirty="0" smtClean="0"/>
              <a:t>　</a:t>
            </a:r>
            <a:r>
              <a:rPr kumimoji="1" lang="ja-JP" altLang="en-US" sz="1400" dirty="0" smtClean="0"/>
              <a:t>府外から成長特区に新たに進出の場合　５年間ゼロ＋５年間１／２　</a:t>
            </a:r>
            <a:r>
              <a:rPr lang="en-US" altLang="ja-JP" sz="1200" dirty="0"/>
              <a:t>※</a:t>
            </a:r>
            <a:r>
              <a:rPr lang="ja-JP" altLang="en-US" sz="1200" dirty="0"/>
              <a:t>最大の場合</a:t>
            </a:r>
          </a:p>
          <a:p>
            <a:r>
              <a:rPr kumimoji="1" lang="ja-JP" altLang="en-US" sz="1400" dirty="0" smtClean="0"/>
              <a:t>　</a:t>
            </a:r>
            <a:endParaRPr kumimoji="1" lang="en-US" altLang="ja-JP" sz="1400" dirty="0" smtClean="0"/>
          </a:p>
          <a:p>
            <a:r>
              <a:rPr lang="ja-JP" altLang="en-US" sz="1400" dirty="0"/>
              <a:t>　</a:t>
            </a:r>
            <a:r>
              <a:rPr lang="ja-JP" altLang="en-US" sz="1400" dirty="0" smtClean="0"/>
              <a:t>　　　　　　　　　　　　　　　　　　　　　</a:t>
            </a:r>
            <a:endParaRPr kumimoji="1" lang="ja-JP" altLang="en-US" sz="1100" dirty="0"/>
          </a:p>
        </p:txBody>
      </p:sp>
      <p:sp>
        <p:nvSpPr>
          <p:cNvPr id="41" name="テキスト ボックス 40"/>
          <p:cNvSpPr txBox="1"/>
          <p:nvPr/>
        </p:nvSpPr>
        <p:spPr>
          <a:xfrm>
            <a:off x="-1624" y="5039456"/>
            <a:ext cx="8785653" cy="523220"/>
          </a:xfrm>
          <a:prstGeom prst="rect">
            <a:avLst/>
          </a:prstGeom>
          <a:noFill/>
        </p:spPr>
        <p:txBody>
          <a:bodyPr wrap="square" rtlCol="0">
            <a:spAutoFit/>
          </a:bodyPr>
          <a:lstStyle/>
          <a:p>
            <a:r>
              <a:rPr lang="en-US" altLang="ja-JP" sz="1400" dirty="0" smtClean="0"/>
              <a:t>【</a:t>
            </a:r>
            <a:r>
              <a:rPr lang="ja-JP" altLang="en-US" sz="1400" dirty="0" smtClean="0"/>
              <a:t>不動産取得税</a:t>
            </a:r>
            <a:r>
              <a:rPr lang="en-US" altLang="ja-JP" sz="1400" dirty="0" smtClean="0"/>
              <a:t>】</a:t>
            </a:r>
            <a:r>
              <a:rPr lang="ja-JP" altLang="en-US" sz="1400" dirty="0" smtClean="0"/>
              <a:t>　　事業計画申請後に取得した土地・家屋で、事業計画認定後３年以内に供用開始し、　　　</a:t>
            </a:r>
            <a:endParaRPr lang="en-US" altLang="ja-JP" sz="1400" dirty="0" smtClean="0"/>
          </a:p>
          <a:p>
            <a:r>
              <a:rPr lang="ja-JP" altLang="en-US" sz="1400" dirty="0"/>
              <a:t>　</a:t>
            </a:r>
            <a:r>
              <a:rPr lang="ja-JP" altLang="en-US" sz="1400" dirty="0" smtClean="0"/>
              <a:t>　　　　　　　　　　　  その後１年間供用したことが確認できる場合、取得した土地・家屋にかかる取得税が最大ゼロ</a:t>
            </a:r>
            <a:endParaRPr lang="en-US" altLang="ja-JP" sz="1400" dirty="0" smtClean="0"/>
          </a:p>
        </p:txBody>
      </p:sp>
      <p:sp>
        <p:nvSpPr>
          <p:cNvPr id="42" name="テキスト ボックス 41"/>
          <p:cNvSpPr txBox="1"/>
          <p:nvPr/>
        </p:nvSpPr>
        <p:spPr>
          <a:xfrm>
            <a:off x="2555438" y="4479521"/>
            <a:ext cx="6228592" cy="307777"/>
          </a:xfrm>
          <a:prstGeom prst="rect">
            <a:avLst/>
          </a:prstGeom>
          <a:noFill/>
        </p:spPr>
        <p:txBody>
          <a:bodyPr wrap="square" rtlCol="0">
            <a:spAutoFit/>
          </a:bodyPr>
          <a:lstStyle/>
          <a:p>
            <a:r>
              <a:rPr lang="ja-JP" altLang="en-US" sz="1400" dirty="0"/>
              <a:t>⇒</a:t>
            </a:r>
            <a:r>
              <a:rPr lang="ja-JP" altLang="en-US" sz="1400" dirty="0" smtClean="0"/>
              <a:t>府内から成長特区に新たに進出の場合、従業者数の増加割合</a:t>
            </a:r>
            <a:r>
              <a:rPr lang="ja-JP" altLang="en-US" sz="1400" dirty="0"/>
              <a:t>に</a:t>
            </a:r>
            <a:r>
              <a:rPr lang="ja-JP" altLang="en-US" sz="1400" dirty="0" smtClean="0"/>
              <a:t>応じて軽減</a:t>
            </a:r>
            <a:endParaRPr lang="en-US" altLang="ja-JP" sz="1400" dirty="0" smtClean="0"/>
          </a:p>
        </p:txBody>
      </p:sp>
      <p:sp>
        <p:nvSpPr>
          <p:cNvPr id="39" name="正方形/長方形 38"/>
          <p:cNvSpPr/>
          <p:nvPr/>
        </p:nvSpPr>
        <p:spPr>
          <a:xfrm>
            <a:off x="-15080" y="6453336"/>
            <a:ext cx="8691536" cy="430887"/>
          </a:xfrm>
          <a:prstGeom prst="rect">
            <a:avLst/>
          </a:prstGeom>
        </p:spPr>
        <p:txBody>
          <a:bodyPr wrap="square">
            <a:spAutoFit/>
          </a:bodyPr>
          <a:lstStyle/>
          <a:p>
            <a:r>
              <a:rPr lang="en-US" altLang="ja-JP" sz="1100" dirty="0" smtClean="0"/>
              <a:t>※</a:t>
            </a:r>
            <a:r>
              <a:rPr lang="ja-JP" altLang="en-US" sz="1100" dirty="0" smtClean="0"/>
              <a:t>大阪市内・吹田市内・茨木市内・箕面市内・熊取町内の</a:t>
            </a:r>
            <a:r>
              <a:rPr lang="ja-JP" altLang="en-US" sz="1100" dirty="0"/>
              <a:t>指定エリアで</a:t>
            </a:r>
            <a:r>
              <a:rPr lang="ja-JP" altLang="en-US" sz="1100" dirty="0" smtClean="0"/>
              <a:t>は地方税</a:t>
            </a:r>
            <a:r>
              <a:rPr lang="ja-JP" altLang="en-US" sz="1100" dirty="0"/>
              <a:t>（固定資産税等）最大</a:t>
            </a:r>
            <a:r>
              <a:rPr lang="en-US" altLang="ja-JP" sz="1100" dirty="0"/>
              <a:t>5</a:t>
            </a:r>
            <a:r>
              <a:rPr lang="ja-JP" altLang="en-US" sz="1100" dirty="0"/>
              <a:t>年間ゼロ＋</a:t>
            </a:r>
            <a:r>
              <a:rPr lang="en-US" altLang="ja-JP" sz="1100" dirty="0"/>
              <a:t>5</a:t>
            </a:r>
            <a:r>
              <a:rPr lang="ja-JP" altLang="en-US" sz="1100" dirty="0"/>
              <a:t>年間</a:t>
            </a:r>
            <a:r>
              <a:rPr lang="en-US" altLang="ja-JP" sz="1100" dirty="0"/>
              <a:t>1</a:t>
            </a:r>
            <a:r>
              <a:rPr lang="ja-JP" altLang="en-US" sz="1100" dirty="0"/>
              <a:t>／</a:t>
            </a:r>
            <a:r>
              <a:rPr lang="en-US" altLang="ja-JP" sz="1100" dirty="0" smtClean="0"/>
              <a:t>2</a:t>
            </a:r>
            <a:r>
              <a:rPr lang="ja-JP" altLang="en-US" sz="1100" dirty="0" smtClean="0"/>
              <a:t>　　</a:t>
            </a:r>
            <a:r>
              <a:rPr lang="en-US" altLang="ja-JP" sz="1100" dirty="0" smtClean="0"/>
              <a:t>※</a:t>
            </a:r>
            <a:r>
              <a:rPr lang="ja-JP" altLang="en-US" sz="1100" dirty="0"/>
              <a:t>最大の場合</a:t>
            </a:r>
          </a:p>
          <a:p>
            <a:endParaRPr lang="en-US" altLang="ja-JP" sz="1100" dirty="0"/>
          </a:p>
        </p:txBody>
      </p:sp>
      <p:sp>
        <p:nvSpPr>
          <p:cNvPr id="40" name="テキスト ボックス 3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27</a:t>
            </a:fld>
            <a:endParaRPr lang="ja-JP" altLang="en-US"/>
          </a:p>
        </p:txBody>
      </p:sp>
    </p:spTree>
    <p:extLst>
      <p:ext uri="{BB962C8B-B14F-4D97-AF65-F5344CB8AC3E}">
        <p14:creationId xmlns:p14="http://schemas.microsoft.com/office/powerpoint/2010/main" val="568882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角丸四角形 123"/>
          <p:cNvSpPr/>
          <p:nvPr/>
        </p:nvSpPr>
        <p:spPr>
          <a:xfrm>
            <a:off x="107504" y="418616"/>
            <a:ext cx="8928992" cy="523493"/>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国家戦略特区において、既存の規制改革メニューの活用に加え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人材の就労促進に関する規制改革の提案を行うなど、特区事業を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120244534"/>
              </p:ext>
            </p:extLst>
          </p:nvPr>
        </p:nvGraphicFramePr>
        <p:xfrm>
          <a:off x="291289" y="1298381"/>
          <a:ext cx="8745208" cy="4045419"/>
        </p:xfrm>
        <a:graphic>
          <a:graphicData uri="http://schemas.openxmlformats.org/drawingml/2006/table">
            <a:tbl>
              <a:tblPr firstRow="1" bandRow="1">
                <a:tableStyleId>{5C22544A-7EE6-4342-B048-85BDC9FD1C3A}</a:tableStyleId>
              </a:tblPr>
              <a:tblGrid>
                <a:gridCol w="2912559">
                  <a:extLst>
                    <a:ext uri="{9D8B030D-6E8A-4147-A177-3AD203B41FA5}">
                      <a16:colId xmlns:a16="http://schemas.microsoft.com/office/drawing/2014/main" xmlns="" val="20000"/>
                    </a:ext>
                  </a:extLst>
                </a:gridCol>
                <a:gridCol w="4359471">
                  <a:extLst>
                    <a:ext uri="{9D8B030D-6E8A-4147-A177-3AD203B41FA5}">
                      <a16:colId xmlns:a16="http://schemas.microsoft.com/office/drawing/2014/main" xmlns="" val="20001"/>
                    </a:ext>
                  </a:extLst>
                </a:gridCol>
                <a:gridCol w="1473178">
                  <a:extLst>
                    <a:ext uri="{9D8B030D-6E8A-4147-A177-3AD203B41FA5}">
                      <a16:colId xmlns:a16="http://schemas.microsoft.com/office/drawing/2014/main" xmlns="" val="20002"/>
                    </a:ext>
                  </a:extLst>
                </a:gridCol>
              </a:tblGrid>
              <a:tr h="203459">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8522">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先進医療の審査の迅速化により、審査期間６か月⇒概ね３か月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弁護士等が、労働法制面からグローバル、ベンチャー企業をサポート</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「雇用指針」を活用し、労働関係紛争を未然に防止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道路法の特例を活用し、公道を利用してイベント等を開催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24854">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待機児童対策として、保育士試験について通常試験に加えて特区試験を実施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再生医療製品及び医療機器の研究開発等にかかる設備投資に課税特例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88759">
                <a:tc>
                  <a:txBody>
                    <a:bodyPr/>
                    <a:lstStyle/>
                    <a:p>
                      <a:r>
                        <a:rPr kumimoji="1" lang="zh-TW"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革新的医療機器の開発にあたり、</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が、特区事前面談及び特区フォローアップ面談を実施するとともに、専属のコンシェルジュを置き、適宜必要な助言等を実施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マンション、戸建て住宅において滞在施設を提供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24854">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外国人家事支援人材を受け入れ、利用世帯に対し、家事支援サービスを提供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88759">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自然由来特例区域内から区域外へ土壌を搬出する際に行う有害物質調査は、全ての有害物質（</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種類）ではなく、区域指定対象物質のみに限定することができる特例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待機児童急増に対応するため、都市公園を活用して保育所を整備</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月全国措置）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学校教育法等の特例（公設民営学校の設置）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グローバル人材の育成や個性に応じた教育等のため、公立学校の運営を民間へ委託</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臨床研究中核病院において、創薬シーズを企業主導治験に円滑に橋渡しし、アカデミア発の革新的医薬品の開発迅速化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sp>
        <p:nvSpPr>
          <p:cNvPr id="37" name="正方形/長方形 36"/>
          <p:cNvSpPr/>
          <p:nvPr/>
        </p:nvSpPr>
        <p:spPr>
          <a:xfrm>
            <a:off x="107504" y="1052828"/>
            <a:ext cx="8640960" cy="184666"/>
          </a:xfrm>
          <a:prstGeom prst="rect">
            <a:avLst/>
          </a:prstGeom>
          <a:ln>
            <a:noFill/>
          </a:ln>
        </p:spPr>
        <p:txBody>
          <a:bodyPr wrap="square" lIns="0" tIns="0" rIns="0" bIns="0" anchor="ctr" anchorCtr="0">
            <a:spAutoFit/>
          </a:bodyPr>
          <a:lstStyle/>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国家戦略特区の活用状況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事業（大阪府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292100" y="6005412"/>
          <a:ext cx="8744336" cy="708660"/>
        </p:xfrm>
        <a:graphic>
          <a:graphicData uri="http://schemas.openxmlformats.org/drawingml/2006/table">
            <a:tbl>
              <a:tblPr firstRow="1" bandRow="1">
                <a:tableStyleId>{5C22544A-7EE6-4342-B048-85BDC9FD1C3A}</a:tableStyleId>
              </a:tblPr>
              <a:tblGrid>
                <a:gridCol w="2911748">
                  <a:extLst>
                    <a:ext uri="{9D8B030D-6E8A-4147-A177-3AD203B41FA5}">
                      <a16:colId xmlns:a16="http://schemas.microsoft.com/office/drawing/2014/main" xmlns="" val="20000"/>
                    </a:ext>
                  </a:extLst>
                </a:gridCol>
                <a:gridCol w="4365352">
                  <a:extLst>
                    <a:ext uri="{9D8B030D-6E8A-4147-A177-3AD203B41FA5}">
                      <a16:colId xmlns:a16="http://schemas.microsoft.com/office/drawing/2014/main" xmlns="" val="20001"/>
                    </a:ext>
                  </a:extLst>
                </a:gridCol>
                <a:gridCol w="1467236">
                  <a:extLst>
                    <a:ext uri="{9D8B030D-6E8A-4147-A177-3AD203B41FA5}">
                      <a16:colId xmlns:a16="http://schemas.microsoft.com/office/drawing/2014/main" xmlns="" val="20002"/>
                    </a:ext>
                  </a:extLst>
                </a:gridCol>
              </a:tblGrid>
              <a:tr h="1291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51317">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クールジャパン・インバウンド外国専門人材就労促進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対応等に係る専門性を有する外国人材の知識、技能が企業等で最大限活用されるよう、必要に応じ上陸許可基準の特例の対象とする枠組みを設け、外国人材が柔軟かつ適切に入国・在留・就労する機会の拡大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3" name="正方形/長方形 12"/>
          <p:cNvSpPr/>
          <p:nvPr/>
        </p:nvSpPr>
        <p:spPr>
          <a:xfrm>
            <a:off x="107504" y="5774540"/>
            <a:ext cx="8640960" cy="184666"/>
          </a:xfrm>
          <a:prstGeom prst="rect">
            <a:avLst/>
          </a:prstGeom>
          <a:ln>
            <a:noFill/>
          </a:ln>
        </p:spPr>
        <p:txBody>
          <a:bodyPr wrap="square" lIns="0" tIns="0" rIns="0" bIns="0" anchor="ctr" anchorCtr="0">
            <a:spAutoFit/>
          </a:bodyPr>
          <a:lstStyle/>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◇提案中項目（主なもの）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32520" y="5394702"/>
            <a:ext cx="8747992" cy="338554"/>
          </a:xfrm>
          <a:prstGeom prst="rect">
            <a:avLst/>
          </a:prstGeom>
          <a:ln>
            <a:noFill/>
          </a:ln>
        </p:spPr>
        <p:txBody>
          <a:bodyPr wrap="square" lIns="0" tIns="0" rIns="0" bIns="0" anchor="ctr" anchorCtr="0">
            <a:spAutoFit/>
          </a:bodyPr>
          <a:lstStyle/>
          <a:p>
            <a:pPr marL="180975" indent="-180975"/>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⇒主な実績として、特</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区民泊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1,690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4,790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室</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（全国最多、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、グランフロント大阪における雇用労働相談センター開設、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地域限定保育士試験の実施（</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年度で合格者計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1,549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名）、都市公園内保育所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か所設置　など</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9052" y="108526"/>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■国家戦略</a:t>
            </a:r>
            <a:r>
              <a:rPr lang="ja-JP" altLang="en-US" sz="1600" dirty="0">
                <a:latin typeface="+mn-ea"/>
                <a:cs typeface="Meiryo UI" panose="020B0604030504040204" pitchFamily="50" charset="-128"/>
              </a:rPr>
              <a:t>特区</a:t>
            </a:r>
            <a:endParaRPr lang="en-US" altLang="ja-JP" sz="1600" dirty="0" smtClean="0">
              <a:latin typeface="+mn-ea"/>
              <a:cs typeface="Meiryo UI" panose="020B0604030504040204" pitchFamily="50" charset="-128"/>
            </a:endParaRPr>
          </a:p>
        </p:txBody>
      </p:sp>
      <p:sp>
        <p:nvSpPr>
          <p:cNvPr id="15" name="テキスト ボックス 1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28</a:t>
            </a:fld>
            <a:endParaRPr lang="ja-JP" altLang="en-US"/>
          </a:p>
        </p:txBody>
      </p:sp>
    </p:spTree>
    <p:extLst>
      <p:ext uri="{BB962C8B-B14F-4D97-AF65-F5344CB8AC3E}">
        <p14:creationId xmlns:p14="http://schemas.microsoft.com/office/powerpoint/2010/main" val="257376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a:t>
                      </a:r>
                      <a:r>
                        <a:rPr lang="ja-JP" sz="1000" kern="0" dirty="0" smtClean="0">
                          <a:solidFill>
                            <a:schemeClr val="tx1"/>
                          </a:solidFill>
                          <a:effectLst/>
                          <a:latin typeface="Meiryo UI" panose="020B0604030504040204" pitchFamily="50" charset="-128"/>
                          <a:ea typeface="Meiryo UI" panose="020B0604030504040204" pitchFamily="50" charset="-128"/>
                        </a:rPr>
                        <a:t>条例</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形態の見直し項目（Ａ項目）の論点整理</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p:cNvGraphicFramePr>
          <p:nvPr>
            <p:extLst/>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a:t>
                      </a:r>
                      <a:r>
                        <a:rPr lang="ja-JP" sz="1000" kern="0" dirty="0" smtClean="0">
                          <a:solidFill>
                            <a:schemeClr val="tx1"/>
                          </a:solidFill>
                          <a:effectLst/>
                          <a:latin typeface="Meiryo UI" panose="020B0604030504040204" pitchFamily="50" charset="-128"/>
                          <a:ea typeface="Meiryo UI" panose="020B0604030504040204" pitchFamily="50" charset="-128"/>
                        </a:rPr>
                        <a:t>つ</a:t>
                      </a:r>
                      <a:r>
                        <a:rPr lang="ja-JP" altLang="en-US" sz="1000" kern="0" dirty="0" smtClean="0">
                          <a:solidFill>
                            <a:schemeClr val="tx1"/>
                          </a:solidFill>
                          <a:effectLst/>
                          <a:latin typeface="Meiryo UI" panose="020B0604030504040204" pitchFamily="50" charset="-128"/>
                          <a:ea typeface="Meiryo UI" panose="020B0604030504040204" pitchFamily="50" charset="-128"/>
                        </a:rPr>
                        <a:t>い</a:t>
                      </a:r>
                      <a:r>
                        <a:rPr lang="ja-JP" sz="1000" kern="0" dirty="0" smtClean="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論点整理</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a:t>
                      </a:r>
                      <a:r>
                        <a:rPr lang="ja-JP" sz="1000" kern="0" dirty="0" smtClean="0">
                          <a:solidFill>
                            <a:schemeClr val="tx1"/>
                          </a:solidFill>
                          <a:effectLst/>
                          <a:latin typeface="Meiryo UI" panose="020B0604030504040204" pitchFamily="50" charset="-128"/>
                          <a:ea typeface="Meiryo UI" panose="020B0604030504040204" pitchFamily="50" charset="-128"/>
                        </a:rPr>
                        <a:t>に</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基本的</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方向性</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ボックス 10"/>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a:t>
            </a:fld>
            <a:endParaRPr lang="ja-JP" altLang="en-US"/>
          </a:p>
        </p:txBody>
      </p:sp>
    </p:spTree>
    <p:extLst>
      <p:ext uri="{BB962C8B-B14F-4D97-AF65-F5344CB8AC3E}">
        <p14:creationId xmlns:p14="http://schemas.microsoft.com/office/powerpoint/2010/main" val="387719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9052" y="108526"/>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■関西イノベーション国際戦略総合特区</a:t>
            </a:r>
            <a:endParaRPr lang="en-US" altLang="ja-JP" sz="1600" dirty="0" smtClean="0">
              <a:latin typeface="+mn-ea"/>
              <a:cs typeface="Meiryo UI" panose="020B0604030504040204" pitchFamily="50" charset="-128"/>
            </a:endParaRPr>
          </a:p>
        </p:txBody>
      </p:sp>
      <p:sp>
        <p:nvSpPr>
          <p:cNvPr id="62" name="テキスト ボックス 61"/>
          <p:cNvSpPr txBox="1"/>
          <p:nvPr/>
        </p:nvSpPr>
        <p:spPr>
          <a:xfrm>
            <a:off x="376338" y="434380"/>
            <a:ext cx="8478688" cy="830997"/>
          </a:xfrm>
          <a:prstGeom prst="rect">
            <a:avLst/>
          </a:prstGeom>
          <a:noFill/>
        </p:spPr>
        <p:txBody>
          <a:bodyPr wrap="square" rtlCol="0">
            <a:spAutoFit/>
          </a:bodyPr>
          <a:lstStyle/>
          <a:p>
            <a:pPr>
              <a:lnSpc>
                <a:spcPct val="150000"/>
              </a:lnSpc>
            </a:pPr>
            <a:r>
              <a:rPr kumimoji="1" lang="ja-JP" altLang="en-US" sz="1600" dirty="0" smtClean="0"/>
              <a:t>　</a:t>
            </a:r>
            <a:r>
              <a:rPr lang="ja-JP" altLang="en-US" sz="1600" dirty="0"/>
              <a:t>特</a:t>
            </a:r>
            <a:r>
              <a:rPr lang="ja-JP" altLang="en-US" sz="1600" dirty="0" smtClean="0"/>
              <a:t>区で掲げた目標達成に向けて認定を受けた事業数は、全国最多の５１プロジェクト９５案件</a:t>
            </a:r>
            <a:endParaRPr lang="en-US" altLang="ja-JP" sz="1600" dirty="0" smtClean="0"/>
          </a:p>
          <a:p>
            <a:pPr>
              <a:lnSpc>
                <a:spcPct val="150000"/>
              </a:lnSpc>
            </a:pPr>
            <a:r>
              <a:rPr lang="ja-JP" altLang="en-US" sz="1600" dirty="0"/>
              <a:t>　</a:t>
            </a:r>
            <a:r>
              <a:rPr lang="en-US" altLang="ja-JP" sz="1600" dirty="0" smtClean="0"/>
              <a:t>※</a:t>
            </a:r>
            <a:r>
              <a:rPr lang="ja-JP" altLang="en-US" sz="1600" dirty="0" smtClean="0"/>
              <a:t>大阪府域は３１プロジェクト５３案件</a:t>
            </a:r>
            <a:endParaRPr kumimoji="1" lang="ja-JP"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3954394998"/>
              </p:ext>
            </p:extLst>
          </p:nvPr>
        </p:nvGraphicFramePr>
        <p:xfrm>
          <a:off x="251521" y="3048352"/>
          <a:ext cx="8603505" cy="3383280"/>
        </p:xfrm>
        <a:graphic>
          <a:graphicData uri="http://schemas.openxmlformats.org/drawingml/2006/table">
            <a:tbl>
              <a:tblPr>
                <a:tableStyleId>{7DF18680-E054-41AD-8BC1-D1AEF772440D}</a:tableStyleId>
              </a:tblPr>
              <a:tblGrid>
                <a:gridCol w="1368152">
                  <a:extLst>
                    <a:ext uri="{9D8B030D-6E8A-4147-A177-3AD203B41FA5}">
                      <a16:colId xmlns:a16="http://schemas.microsoft.com/office/drawing/2014/main" xmlns="" val="20000"/>
                    </a:ext>
                  </a:extLst>
                </a:gridCol>
                <a:gridCol w="3001419">
                  <a:extLst>
                    <a:ext uri="{9D8B030D-6E8A-4147-A177-3AD203B41FA5}">
                      <a16:colId xmlns:a16="http://schemas.microsoft.com/office/drawing/2014/main" xmlns="" val="20001"/>
                    </a:ext>
                  </a:extLst>
                </a:gridCol>
                <a:gridCol w="23894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2554834">
                  <a:extLst>
                    <a:ext uri="{9D8B030D-6E8A-4147-A177-3AD203B41FA5}">
                      <a16:colId xmlns:a16="http://schemas.microsoft.com/office/drawing/2014/main" xmlns="" val="20004"/>
                    </a:ext>
                  </a:extLst>
                </a:gridCol>
              </a:tblGrid>
              <a:tr h="451996">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ＰＭＤＡ</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ＷＥＳＴ機能の整備及び治験センター機能の創設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strike="noStrike" dirty="0" smtClean="0">
                          <a:solidFill>
                            <a:schemeClr val="tx1"/>
                          </a:solidFill>
                          <a:latin typeface="ＭＳ Ｐゴシック" panose="020B0600070205080204" pitchFamily="50" charset="-128"/>
                          <a:ea typeface="ＭＳ Ｐゴシック" panose="020B0600070205080204" pitchFamily="50" charset="-128"/>
                        </a:rPr>
                        <a:t>１６</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（うめきた）</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先制医療の実現に向けたコホート（疫学）研究・バイオマーカー研究の推進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夢洲・咲洲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バッテリー戦略研究センター機能の整備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rPr>
                        <a:t>４</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関西国際空港</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医薬品・医療機器等の輸出入手続きの電子化・簡素化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阪神港</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国内コンテナ貨物の集貨機能の強化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３プロジェクト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全地域共通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PMDA-WEST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機能の整備及び治験センター機能の創設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３プロジェクト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革新的消化器系治療機器の開発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９プロジェクト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けいはんな</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学研都市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スマートコミュニティオープンイノベーションセンター機能の整備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２プロジェクト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再生医療・細胞治療の実用化促進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１４プロジェクト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播磨科学公園都市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Spring-</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８を活用した次世代省エネ材料開発・評価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２プロジェクト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3" name="テキスト ボックス 62"/>
          <p:cNvSpPr txBox="1"/>
          <p:nvPr/>
        </p:nvSpPr>
        <p:spPr>
          <a:xfrm>
            <a:off x="292751" y="2568876"/>
            <a:ext cx="8478688" cy="276999"/>
          </a:xfrm>
          <a:prstGeom prst="rect">
            <a:avLst/>
          </a:prstGeom>
          <a:noFill/>
        </p:spPr>
        <p:txBody>
          <a:bodyPr wrap="square" rtlCol="0">
            <a:spAutoFit/>
          </a:bodyPr>
          <a:lstStyle/>
          <a:p>
            <a:r>
              <a:rPr kumimoji="1" lang="ja-JP" altLang="en-US" sz="1200" u="sng" dirty="0" smtClean="0"/>
              <a:t>プロジェクトの地区別内訳　</a:t>
            </a:r>
            <a:r>
              <a:rPr lang="en-US" altLang="ja-JP" sz="1200" u="sng" dirty="0" smtClean="0"/>
              <a:t>※</a:t>
            </a:r>
            <a:r>
              <a:rPr lang="ja-JP" altLang="en-US" sz="1200" u="sng" dirty="0" smtClean="0"/>
              <a:t>赤枠内は大阪府域に係る地区</a:t>
            </a:r>
            <a:endParaRPr kumimoji="1" lang="ja-JP" altLang="en-US" sz="1200" u="sng" dirty="0"/>
          </a:p>
        </p:txBody>
      </p:sp>
      <p:sp>
        <p:nvSpPr>
          <p:cNvPr id="11" name="フリーフォーム 10"/>
          <p:cNvSpPr/>
          <p:nvPr/>
        </p:nvSpPr>
        <p:spPr>
          <a:xfrm>
            <a:off x="244426" y="3068960"/>
            <a:ext cx="8610600" cy="2088232"/>
          </a:xfrm>
          <a:custGeom>
            <a:avLst/>
            <a:gdLst>
              <a:gd name="connsiteX0" fmla="*/ 0 w 8610600"/>
              <a:gd name="connsiteY0" fmla="*/ 0 h 1457325"/>
              <a:gd name="connsiteX1" fmla="*/ 0 w 8610600"/>
              <a:gd name="connsiteY1" fmla="*/ 1038225 h 1457325"/>
              <a:gd name="connsiteX2" fmla="*/ 4476750 w 8610600"/>
              <a:gd name="connsiteY2" fmla="*/ 1038225 h 1457325"/>
              <a:gd name="connsiteX3" fmla="*/ 4476750 w 8610600"/>
              <a:gd name="connsiteY3" fmla="*/ 1457325 h 1457325"/>
              <a:gd name="connsiteX4" fmla="*/ 8610600 w 8610600"/>
              <a:gd name="connsiteY4" fmla="*/ 1447800 h 1457325"/>
              <a:gd name="connsiteX5" fmla="*/ 8601075 w 8610600"/>
              <a:gd name="connsiteY5" fmla="*/ 9525 h 1457325"/>
              <a:gd name="connsiteX6" fmla="*/ 0 w 8610600"/>
              <a:gd name="connsiteY6"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0" h="1457325">
                <a:moveTo>
                  <a:pt x="0" y="0"/>
                </a:moveTo>
                <a:lnTo>
                  <a:pt x="0" y="1038225"/>
                </a:lnTo>
                <a:lnTo>
                  <a:pt x="4476750" y="1038225"/>
                </a:lnTo>
                <a:lnTo>
                  <a:pt x="4476750" y="1457325"/>
                </a:lnTo>
                <a:lnTo>
                  <a:pt x="8610600" y="1447800"/>
                </a:lnTo>
                <a:lnTo>
                  <a:pt x="8601075" y="9525"/>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29</a:t>
            </a:fld>
            <a:endParaRPr lang="ja-JP" altLang="en-US"/>
          </a:p>
        </p:txBody>
      </p:sp>
    </p:spTree>
    <p:extLst>
      <p:ext uri="{BB962C8B-B14F-4D97-AF65-F5344CB8AC3E}">
        <p14:creationId xmlns:p14="http://schemas.microsoft.com/office/powerpoint/2010/main" val="2768958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82708131"/>
              </p:ext>
            </p:extLst>
          </p:nvPr>
        </p:nvGraphicFramePr>
        <p:xfrm>
          <a:off x="154063" y="457200"/>
          <a:ext cx="8884244" cy="6400800"/>
        </p:xfrm>
        <a:graphic>
          <a:graphicData uri="http://schemas.openxmlformats.org/drawingml/2006/table">
            <a:tbl>
              <a:tblPr firstRow="1">
                <a:tableStyleId>{7DF18680-E054-41AD-8BC1-D1AEF772440D}</a:tableStyleId>
              </a:tblPr>
              <a:tblGrid>
                <a:gridCol w="387300">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0">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プロジェクト名</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実施主体</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地区</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先制医療の実現に向けたコホート（疫学）研究・バイオマーカー研究の推進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㈱エイアンドティー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淀川キリスト教病院</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2"/>
                  </a:ext>
                </a:extLst>
              </a:tr>
              <a:tr h="160375">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革新的治験薬候補品のヒト臨床への外挿性を高める実証・評価設備導入</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核酸医薬品の研究開発促進及び製造に係る生産技術の確立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日本新薬㈱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㈱ジーンデザイン</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5"/>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住友化学㈱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6"/>
                  </a:ext>
                </a:extLst>
              </a:tr>
              <a:tr h="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がん・免疫・循環器系・中枢神経系等領域及び希少疾患における革新的医薬品等の研究開発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日本新薬㈱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大日本住友製薬㈱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大日本住友製薬㈱</a:t>
                      </a: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9"/>
                  </a:ext>
                </a:extLst>
              </a:tr>
              <a:tr h="160375">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革新的消化器系治療機器の開発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京都府立医科大学、ウシオ電機</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大成化工</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50515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京都府立医科大学、東レエンジニアリング</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真空光学</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低侵襲のがん医療機器と</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Body-GPS</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を含む手術ナビシステムの開発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dist"/>
                      <a:r>
                        <a:rPr kumimoji="1" lang="zh-CN" altLang="en-US" sz="1200" spc="-150" dirty="0" smtClean="0">
                          <a:solidFill>
                            <a:schemeClr val="tx1"/>
                          </a:solidFill>
                          <a:latin typeface="ＭＳ Ｐゴシック" panose="020B0600070205080204" pitchFamily="50" charset="-128"/>
                          <a:ea typeface="ＭＳ Ｐゴシック" panose="020B0600070205080204" pitchFamily="50" charset="-128"/>
                        </a:rPr>
                        <a:t>京都府立医科大学</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zh-CN" sz="1200" dirty="0" smtClean="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zh-CN" sz="1200" dirty="0" smtClean="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八光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次世代ワクチンの開発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一財</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阪大微生物病研究会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3"/>
                  </a:ext>
                </a:extLst>
              </a:tr>
              <a:tr h="13716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ペプチド医薬の製造に係る大量生産技術の確立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㈱ペプチド研究所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4"/>
                  </a:ext>
                </a:extLst>
              </a:tr>
              <a:tr h="13716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浜理薬品工業（株）</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3943178142"/>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9</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PET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製剤等の新規診断薬の研究開発及び製造に関する事業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富士フイルム</a:t>
                      </a:r>
                      <a:r>
                        <a:rPr kumimoji="1" lang="ja-JP" altLang="en-US" sz="1200" strike="noStrike" dirty="0" smtClean="0">
                          <a:solidFill>
                            <a:schemeClr val="tx1"/>
                          </a:solidFill>
                          <a:latin typeface="ＭＳ Ｐゴシック" panose="020B0600070205080204" pitchFamily="50" charset="-128"/>
                          <a:ea typeface="ＭＳ Ｐゴシック" panose="020B0600070205080204" pitchFamily="50" charset="-128"/>
                        </a:rPr>
                        <a:t>富山化学㈱</a:t>
                      </a:r>
                      <a:endPar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5"/>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シスメックス㈱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mn-ea"/>
                        </a:rPr>
                        <a:t>神戸医療産業都市</a:t>
                      </a:r>
                      <a:endParaRPr kumimoji="1" lang="ja-JP" altLang="en-US" sz="1200" dirty="0">
                        <a:solidFill>
                          <a:schemeClr val="tx1"/>
                        </a:solidFill>
                        <a:latin typeface="ＭＳ Ｐゴシック" panose="020B0600070205080204" pitchFamily="50" charset="-128"/>
                        <a:ea typeface="+mn-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6"/>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PMDA</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WEST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機能の整備及び治験センター機能の創設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関西の主要医療機関</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7"/>
                  </a:ext>
                </a:extLst>
              </a:tr>
              <a:tr h="160375">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（独）医薬品医療機器総合機構（</a:t>
                      </a:r>
                      <a:r>
                        <a:rPr kumimoji="1" lang="en-US" altLang="zh-TW" sz="1200" dirty="0" smtClean="0">
                          <a:solidFill>
                            <a:schemeClr val="tx1"/>
                          </a:solidFill>
                          <a:latin typeface="ＭＳ Ｐゴシック" panose="020B0600070205080204" pitchFamily="50" charset="-128"/>
                          <a:ea typeface="ＭＳ Ｐゴシック" panose="020B0600070205080204" pitchFamily="50" charset="-128"/>
                        </a:rPr>
                        <a:t>PMDA</a:t>
                      </a: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8"/>
                  </a:ext>
                </a:extLst>
              </a:tr>
            </a:tbl>
          </a:graphicData>
        </a:graphic>
      </p:graphicFrame>
      <p:sp>
        <p:nvSpPr>
          <p:cNvPr id="3" name="正方形/長方形 2"/>
          <p:cNvSpPr/>
          <p:nvPr/>
        </p:nvSpPr>
        <p:spPr>
          <a:xfrm>
            <a:off x="48370" y="118646"/>
            <a:ext cx="8335512" cy="307777"/>
          </a:xfrm>
          <a:prstGeom prst="rect">
            <a:avLst/>
          </a:prstGeom>
          <a:ln>
            <a:noFill/>
          </a:ln>
        </p:spPr>
        <p:txBody>
          <a:bodyPr wrap="square">
            <a:spAutoFit/>
          </a:bodyPr>
          <a:lstStyle/>
          <a:p>
            <a:r>
              <a:rPr lang="ja-JP" altLang="en-US" sz="1400" dirty="0" smtClean="0">
                <a:latin typeface="+mn-ea"/>
                <a:cs typeface="Meiryo UI" panose="020B0604030504040204" pitchFamily="50" charset="-128"/>
              </a:rPr>
              <a:t>■参考：　関西イノベーション国際戦略総合特区　認定プロジェクト</a:t>
            </a:r>
            <a:r>
              <a:rPr lang="ja-JP" altLang="en-US" sz="1400" dirty="0">
                <a:latin typeface="+mn-ea"/>
                <a:cs typeface="Meiryo UI" panose="020B0604030504040204" pitchFamily="50" charset="-128"/>
              </a:rPr>
              <a:t>一覧　</a:t>
            </a:r>
            <a:r>
              <a:rPr lang="ja-JP" altLang="en-US" sz="1400" dirty="0" smtClean="0">
                <a:latin typeface="+mn-ea"/>
                <a:cs typeface="Meiryo UI" panose="020B0604030504040204" pitchFamily="50" charset="-128"/>
              </a:rPr>
              <a:t>＜</a:t>
            </a:r>
            <a:r>
              <a:rPr lang="ja-JP" altLang="en-US" sz="1400" dirty="0">
                <a:latin typeface="+mn-ea"/>
                <a:cs typeface="Meiryo UI" panose="020B0604030504040204" pitchFamily="50" charset="-128"/>
              </a:rPr>
              <a:t>ライフ分野＞</a:t>
            </a:r>
            <a:endParaRPr lang="en-US" altLang="ja-JP" sz="1400" dirty="0" smtClean="0">
              <a:latin typeface="+mn-ea"/>
              <a:cs typeface="Meiryo UI" panose="020B060403050404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3446376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9052" y="108526"/>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16089676"/>
              </p:ext>
            </p:extLst>
          </p:nvPr>
        </p:nvGraphicFramePr>
        <p:xfrm>
          <a:off x="152252" y="447080"/>
          <a:ext cx="8884244" cy="6400800"/>
        </p:xfrm>
        <a:graphic>
          <a:graphicData uri="http://schemas.openxmlformats.org/drawingml/2006/table">
            <a:tbl>
              <a:tblPr firstRow="1">
                <a:tableStyleId>{7DF18680-E054-41AD-8BC1-D1AEF772440D}</a:tableStyleId>
              </a:tblPr>
              <a:tblGrid>
                <a:gridCol w="387300">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149820">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プロジェクト名</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実施主体</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地区</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生理活性脂質等の独創的な医薬品研究開発の促進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小野薬品工業㈱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12</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パッケージ化した医療インフラの提供</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国立循環器病研究Ｃ</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2"/>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放射光とシミュレーション技術を組み合わせた革新的な創薬開発の実施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㈱ｼﾞｪｲﾃｯｸｺｰﾎﾟﾚｰｼｮﾝ</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（公財）計算科学振興財団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播磨科学公園都市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PIC/S</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等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GMP</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に準拠した医薬品・医療機器の製造促進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アース環境サービス㈱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5"/>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武田薬品工業㈱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6"/>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アカデミア発創薬（低分子医薬品）の促進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大阪大学等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7"/>
                  </a:ext>
                </a:extLst>
              </a:tr>
              <a:tr h="149820">
                <a:tc rowSpan="4">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再生医療・細胞治療の実用化促進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㈱ｼﾞｪｲﾃｯｸｺｰﾎﾟﾚｰｼｮﾝ</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（一社）日本血液製剤機構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㈱資生堂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京都府立医科大学、（公財）先端医療振興財団</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感染症、代謝性疾患、疼痛などの領域における革新的医薬品の継続的な創製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塩野義製薬㈱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2"/>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ホウ素中性子捕捉療法（</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BNCT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）の実用化促進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京都大学原子炉実験所、</a:t>
                      </a:r>
                    </a:p>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大阪府立大学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ステラケミファ㈱、ステラファーマ㈱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4"/>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19</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国際的な医療サービスと医療交流の促進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（今後特定）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5"/>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医工・看工連携による高齢化社会対応機器・サービスの開発・実証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（今後特定）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6"/>
                  </a:ext>
                </a:extLst>
              </a:tr>
              <a:tr h="14982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中枢神経系制御薬の開発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TAO</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ﾍﾙｽﾗｲﾌﾌｧｰﾏ㈱</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7"/>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㈱カン研究所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千寿製薬㈱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9"/>
                  </a:ext>
                </a:extLst>
              </a:tr>
            </a:tbl>
          </a:graphicData>
        </a:graphic>
      </p:graphicFrame>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1690825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13219423"/>
              </p:ext>
            </p:extLst>
          </p:nvPr>
        </p:nvGraphicFramePr>
        <p:xfrm>
          <a:off x="136080" y="353149"/>
          <a:ext cx="8884244" cy="621792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22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高度専門病院群を核とした国際医療交流による日本の医療技術の発信</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神戸国際ﾌﾛﾝﾃｨｱﾒﾃﾞｨｶﾙｾﾝﾀｰ病院</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神戸低侵襲がん医療ｾﾝﾀｰ</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西記念ポートアイランドリハビリテーション病院</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イメージング技術を活用した創薬の高効率化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㈱ナード研究所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高度なドラッグ・デリバリー・システム技術との組み合わせによるバイオ医薬品の研究開発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JCR</a:t>
                      </a:r>
                      <a:r>
                        <a:rPr kumimoji="1" lang="ja-JP" altLang="en-US" sz="1200" dirty="0" smtClean="0">
                          <a:latin typeface="ＭＳ Ｐゴシック" panose="020B0600070205080204" pitchFamily="50" charset="-128"/>
                          <a:ea typeface="ＭＳ Ｐゴシック" panose="020B0600070205080204" pitchFamily="50" charset="-128"/>
                        </a:rPr>
                        <a:t>ファーマ㈱</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9820">
                <a:tc rowSpan="2">
                  <a:txBody>
                    <a:bodyPr/>
                    <a:lstStyle/>
                    <a:p>
                      <a:r>
                        <a:rPr kumimoji="1" lang="en-US" altLang="ja-JP" sz="1200" dirty="0" smtClean="0">
                          <a:latin typeface="ＭＳ Ｐゴシック" panose="020B0600070205080204" pitchFamily="50" charset="-128"/>
                          <a:ea typeface="ＭＳ Ｐゴシック" panose="020B0600070205080204" pitchFamily="50" charset="-128"/>
                        </a:rPr>
                        <a:t>25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粒子線治療装置の小型化や粒子線照射の高精度化等に関する技術開発</a:t>
                      </a:r>
                      <a:r>
                        <a:rPr kumimoji="1" lang="ja-JP" altLang="en-US" sz="1200" dirty="0" smtClean="0">
                          <a:solidFill>
                            <a:schemeClr val="tx1"/>
                          </a:solidFill>
                          <a:latin typeface="ＭＳ Ｐゴシック" panose="020B0600070205080204" pitchFamily="50" charset="-128"/>
                          <a:ea typeface="+mn-ea"/>
                        </a:rPr>
                        <a:t>及びその成果を活用した医療提供</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三菱電機㈱</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solidFill>
                            <a:schemeClr val="tx1"/>
                          </a:solidFill>
                          <a:effectLst/>
                        </a:rPr>
                        <a:t>大阪重粒子線施設管理㈱、</a:t>
                      </a:r>
                      <a:br>
                        <a:rPr lang="ja-JP" altLang="en-US" sz="1200" u="none" strike="noStrike" dirty="0" smtClean="0">
                          <a:solidFill>
                            <a:schemeClr val="tx1"/>
                          </a:solidFill>
                          <a:effectLst/>
                        </a:rPr>
                      </a:br>
                      <a:r>
                        <a:rPr lang="ja-JP" altLang="en-US" sz="1200" u="none" strike="noStrike" dirty="0" smtClean="0">
                          <a:solidFill>
                            <a:schemeClr val="tx1"/>
                          </a:solidFill>
                          <a:effectLst/>
                        </a:rPr>
                        <a:t>（公財）大阪国際がん治療財団</a:t>
                      </a:r>
                      <a:endParaRPr lang="ja-JP" altLang="en-US" sz="1200" b="0" i="0" u="none" strike="noStrike" dirty="0" smtClean="0">
                        <a:solidFill>
                          <a:schemeClr val="tx1"/>
                        </a:solidFill>
                        <a:effectLst/>
                        <a:latin typeface="ＭＳ Ｐゴシック"/>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26</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医療機器・新エネルギー分野等でのものづくり中小企業の参入促進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（公財）神戸市産業振興財団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9820">
                <a:tc rowSpan="4">
                  <a:txBody>
                    <a:bodyPr/>
                    <a:lstStyle/>
                    <a:p>
                      <a:r>
                        <a:rPr kumimoji="1" lang="en-US" altLang="ja-JP" sz="1200" dirty="0" smtClean="0">
                          <a:latin typeface="ＭＳ Ｐゴシック" panose="020B0600070205080204" pitchFamily="50" charset="-128"/>
                          <a:ea typeface="ＭＳ Ｐゴシック" panose="020B0600070205080204" pitchFamily="50" charset="-128"/>
                        </a:rPr>
                        <a:t>27</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革新的なバイオ医薬品の創出及びその基盤技術の確立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神戸天然物化学㈱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神戸天然物化学㈱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次世代バイオ医薬品製造技術研究組合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（一社）日本血液製剤機構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28</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先端・先制医療技術に関する審査・評価プラットフォームの構築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（独）理化学研究所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29</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レギュラトリーサイエンス・医療技術評価に関する人材育成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（独）理化学研究所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30</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クールチェーンの強化とガイドライン化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ＣＫＴＳ㈱等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4"/>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医薬品・医療機器等の輸出入手続きの電子化・簡素化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実証実験参加企業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課題解決型医療機器の開発・改良に向けた病院・企業間の連携支援</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事業管理支援法人（⇒大阪商工会議所）等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6"/>
                  </a:ext>
                </a:extLst>
              </a:tr>
            </a:tbl>
          </a:graphicData>
        </a:graphic>
      </p:graphicFrame>
      <p:sp>
        <p:nvSpPr>
          <p:cNvPr id="7" name="正方形/長方形 6"/>
          <p:cNvSpPr/>
          <p:nvPr/>
        </p:nvSpPr>
        <p:spPr>
          <a:xfrm>
            <a:off x="136080" y="76150"/>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94978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50238355"/>
              </p:ext>
            </p:extLst>
          </p:nvPr>
        </p:nvGraphicFramePr>
        <p:xfrm>
          <a:off x="136080" y="353149"/>
          <a:ext cx="8884244" cy="448056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5">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5">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医療機器等事業化促進プラットフォームの構築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大阪商工会議所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大阪商工会議所、（公財）先端医療振興財団、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大阪商工会議所、大阪大学、国立循環器病研究センター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（公財）先端医療振興財団、（公財）神戸国際医療交流財団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大阪府立大学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5"/>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3D</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技術等を活用した高精度手術シュミレーションシステムの開発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京都大学、パナソニックメディカルソリューションズ（株）、イーグロース（株）等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着脱容易な医療用計測機器の開発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京都大学、（株）帝健等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「循環器病の予防と制圧」に向けた最先端医療・医療技術開発の拠点整備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国立循環器病研究センター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9"/>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革新的医薬品・再生医療等の研究開発に向けた創薬イノベーション拠点の整備</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OM</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こうべ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医工連携、産学医連携拡大を促進するための支援</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1"/>
                  </a:ext>
                </a:extLst>
              </a:tr>
            </a:tbl>
          </a:graphicData>
        </a:graphic>
      </p:graphicFrame>
      <p:sp>
        <p:nvSpPr>
          <p:cNvPr id="7" name="正方形/長方形 6"/>
          <p:cNvSpPr/>
          <p:nvPr/>
        </p:nvSpPr>
        <p:spPr>
          <a:xfrm>
            <a:off x="136080" y="76150"/>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2750573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254976602"/>
              </p:ext>
            </p:extLst>
          </p:nvPr>
        </p:nvGraphicFramePr>
        <p:xfrm>
          <a:off x="151880" y="671612"/>
          <a:ext cx="8884244" cy="557784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5">
                  <a:txBody>
                    <a:bodyPr/>
                    <a:lstStyle/>
                    <a:p>
                      <a:r>
                        <a:rPr kumimoji="1" lang="en-US" altLang="ja-JP" sz="1200" dirty="0" smtClean="0">
                          <a:latin typeface="ＭＳ Ｐゴシック" panose="020B0600070205080204" pitchFamily="50" charset="-128"/>
                          <a:ea typeface="ＭＳ Ｐゴシック" panose="020B0600070205080204" pitchFamily="50" charset="-128"/>
                        </a:rPr>
                        <a:t>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次世代エネルギー・社会システム実証事業の成果の早期実用化による国際市場の獲得</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A</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B</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オムロン</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株</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err="1"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古河電気工業</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株</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㈱エム・システム技研</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エレクセル㈱</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スマートコミュニティオープンイノベーションセンター機能の整備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京都府</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スマートコミュニティ関連の技術の実証・事業化とショーケース化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大阪市</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㈱日建設計総合研究所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大阪市立大学</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9"/>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バッテリー戦略研究センター機能の整備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大阪府</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0"/>
                  </a:ext>
                </a:extLst>
              </a:tr>
              <a:tr h="149820">
                <a:tc rowSpan="4">
                  <a:txBody>
                    <a:bodyPr/>
                    <a:lstStyle/>
                    <a:p>
                      <a:r>
                        <a:rPr kumimoji="1" lang="en-US" altLang="ja-JP" sz="1200" dirty="0" smtClean="0">
                          <a:latin typeface="ＭＳ Ｐゴシック" panose="020B0600070205080204" pitchFamily="50" charset="-128"/>
                          <a:ea typeface="ＭＳ Ｐゴシック" panose="020B0600070205080204" pitchFamily="50" charset="-128"/>
                        </a:rPr>
                        <a:t>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再生可能エネルギー等、多様なエネルギーを利用した電力インフラのシステム構築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住友商事㈱他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住友商事㈱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4"/>
                  </a:ext>
                </a:extLst>
              </a:tr>
              <a:tr h="149820">
                <a:tc rowSpan="2">
                  <a:txBody>
                    <a:bodyPr/>
                    <a:lstStyle/>
                    <a:p>
                      <a:r>
                        <a:rPr kumimoji="1" lang="en-US" altLang="ja-JP" sz="1200" dirty="0" smtClean="0">
                          <a:latin typeface="ＭＳ Ｐゴシック" panose="020B0600070205080204" pitchFamily="50" charset="-128"/>
                          <a:ea typeface="ＭＳ Ｐゴシック" panose="020B0600070205080204" pitchFamily="50" charset="-128"/>
                        </a:rPr>
                        <a:t>6</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世界</a:t>
                      </a:r>
                      <a:r>
                        <a:rPr kumimoji="1" lang="en-US" altLang="ja-JP" sz="1200" dirty="0" smtClean="0">
                          <a:latin typeface="ＭＳ Ｐゴシック" panose="020B0600070205080204" pitchFamily="50" charset="-128"/>
                          <a:ea typeface="ＭＳ Ｐゴシック" panose="020B0600070205080204" pitchFamily="50" charset="-128"/>
                        </a:rPr>
                        <a:t>No.1</a:t>
                      </a:r>
                      <a:r>
                        <a:rPr kumimoji="1" lang="ja-JP" altLang="en-US" sz="1200" dirty="0" smtClean="0">
                          <a:latin typeface="ＭＳ Ｐゴシック" panose="020B0600070205080204" pitchFamily="50" charset="-128"/>
                          <a:ea typeface="ＭＳ Ｐゴシック" panose="020B0600070205080204" pitchFamily="50" charset="-128"/>
                        </a:rPr>
                        <a:t>のバッテリースーパークラスターの中核拠点の形成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5"/>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6"/>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7</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SPring-8</a:t>
                      </a:r>
                      <a:r>
                        <a:rPr kumimoji="1" lang="ja-JP" altLang="en-US" sz="1200" dirty="0" smtClean="0">
                          <a:latin typeface="ＭＳ Ｐゴシック" panose="020B0600070205080204" pitchFamily="50" charset="-128"/>
                          <a:ea typeface="ＭＳ Ｐゴシック" panose="020B0600070205080204" pitchFamily="50" charset="-128"/>
                        </a:rPr>
                        <a:t>を活用した次世代省エネ材料開発・評価</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C</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播磨科学公園都市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8</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水素エネルギー等の新たなエネルギーインフラの構築と関連アプリケーションの実用化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岩谷産業㈱、㈱豊田自動織機等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8"/>
                  </a:ext>
                </a:extLst>
              </a:tr>
            </a:tbl>
          </a:graphicData>
        </a:graphic>
      </p:graphicFrame>
      <p:sp>
        <p:nvSpPr>
          <p:cNvPr id="7" name="正方形/長方形 6"/>
          <p:cNvSpPr/>
          <p:nvPr/>
        </p:nvSpPr>
        <p:spPr>
          <a:xfrm>
            <a:off x="151880" y="273514"/>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＜グリーン・エネルギー分野＞</a:t>
            </a:r>
            <a:endParaRPr lang="en-US" altLang="ja-JP" sz="1400" strike="sngStrike" dirty="0">
              <a:solidFill>
                <a:srgbClr val="FF0000"/>
              </a:solidFill>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34</a:t>
            </a:fld>
            <a:endParaRPr lang="ja-JP" altLang="en-US"/>
          </a:p>
        </p:txBody>
      </p:sp>
    </p:spTree>
    <p:extLst>
      <p:ext uri="{BB962C8B-B14F-4D97-AF65-F5344CB8AC3E}">
        <p14:creationId xmlns:p14="http://schemas.microsoft.com/office/powerpoint/2010/main" val="283017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51880" y="345480"/>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＜インフラ・共通＞</a:t>
            </a:r>
            <a:endParaRPr lang="en-US" altLang="ja-JP" sz="1400" strike="sngStrike" dirty="0">
              <a:solidFill>
                <a:srgbClr val="FF0000"/>
              </a:solidFill>
              <a:latin typeface="+mn-ea"/>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90181040"/>
              </p:ext>
            </p:extLst>
          </p:nvPr>
        </p:nvGraphicFramePr>
        <p:xfrm>
          <a:off x="184548" y="764704"/>
          <a:ext cx="8884244" cy="237744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イノベーション創出事業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コンベンションセンター等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㈱コングレ、㈱</a:t>
                      </a:r>
                      <a:r>
                        <a:rPr kumimoji="1" lang="en-US" altLang="ja-JP" sz="1200" dirty="0" smtClean="0">
                          <a:latin typeface="ＭＳ Ｐゴシック" panose="020B0600070205080204" pitchFamily="50" charset="-128"/>
                          <a:ea typeface="ＭＳ Ｐゴシック" panose="020B0600070205080204" pitchFamily="50" charset="-128"/>
                        </a:rPr>
                        <a:t>KMO</a:t>
                      </a:r>
                      <a:r>
                        <a:rPr kumimoji="1" lang="ja-JP" altLang="en-US" sz="1200" dirty="0" err="1" smtClean="0">
                          <a:latin typeface="ＭＳ Ｐゴシック" panose="020B0600070205080204" pitchFamily="50" charset="-128"/>
                          <a:ea typeface="ＭＳ Ｐゴシック" panose="020B0600070205080204" pitchFamily="50" charset="-128"/>
                        </a:rPr>
                        <a:t>、</a:t>
                      </a:r>
                      <a:r>
                        <a:rPr kumimoji="1" lang="en-US" altLang="ja-JP" sz="1200" dirty="0" smtClean="0">
                          <a:latin typeface="ＭＳ Ｐゴシック" panose="020B0600070205080204" pitchFamily="50" charset="-128"/>
                          <a:ea typeface="ＭＳ Ｐゴシック" panose="020B0600070205080204" pitchFamily="50" charset="-128"/>
                        </a:rPr>
                        <a:t/>
                      </a:r>
                      <a:br>
                        <a:rPr kumimoji="1" lang="en-US" altLang="ja-JP" sz="1200" dirty="0" smtClean="0">
                          <a:latin typeface="ＭＳ Ｐゴシック" panose="020B0600070205080204" pitchFamily="50" charset="-128"/>
                          <a:ea typeface="ＭＳ Ｐゴシック" panose="020B0600070205080204" pitchFamily="50" charset="-128"/>
                        </a:rPr>
                      </a:br>
                      <a:r>
                        <a:rPr kumimoji="1" lang="ja-JP" altLang="en-US" sz="1200" dirty="0" smtClean="0">
                          <a:latin typeface="ＭＳ Ｐゴシック" panose="020B0600070205080204" pitchFamily="50" charset="-128"/>
                          <a:ea typeface="ＭＳ Ｐゴシック" panose="020B0600070205080204" pitchFamily="50" charset="-128"/>
                        </a:rPr>
                        <a:t>（一社）ナレッジキャピタル</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国際物流等事業者誘致によるアジア拠点の形成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新関西国際空港㈱</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2"/>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イノベーションを下支えする基盤の強化（阪神港地区関連事業）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㈱上組</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商船港運㈱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㈱辰巳商会</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国内コンテナ</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貨物の</a:t>
                      </a:r>
                      <a:r>
                        <a:rPr kumimoji="1" lang="ja-JP" altLang="en-US" sz="1200" dirty="0" smtClean="0">
                          <a:solidFill>
                            <a:schemeClr val="tx1"/>
                          </a:solidFill>
                          <a:latin typeface="ＭＳ Ｐゴシック" panose="020B0600070205080204" pitchFamily="50" charset="-128"/>
                          <a:ea typeface="+mn-ea"/>
                        </a:rPr>
                        <a:t>集貨</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機能の強化</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国土交通省</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港湾コストの低減</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国土交通省</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7" name="正方形/長方形 6"/>
          <p:cNvSpPr/>
          <p:nvPr/>
        </p:nvSpPr>
        <p:spPr>
          <a:xfrm>
            <a:off x="184548" y="3365726"/>
            <a:ext cx="5323556" cy="3235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a:t>
            </a:r>
            <a:r>
              <a:rPr kumimoji="1" lang="ja-JP" altLang="en-US" sz="1200" dirty="0" smtClean="0">
                <a:solidFill>
                  <a:schemeClr val="tx1"/>
                </a:solidFill>
              </a:rPr>
              <a:t>　</a:t>
            </a:r>
            <a:r>
              <a:rPr lang="ja-JP" altLang="en-US" sz="1200" dirty="0" smtClean="0">
                <a:solidFill>
                  <a:schemeClr val="tx1"/>
                </a:solidFill>
              </a:rPr>
              <a:t>同一の実施主体が</a:t>
            </a:r>
            <a:r>
              <a:rPr kumimoji="1" lang="ja-JP" altLang="en-US" sz="1200" dirty="0" smtClean="0">
                <a:solidFill>
                  <a:schemeClr val="tx1"/>
                </a:solidFill>
              </a:rPr>
              <a:t>複数回認定を受けて</a:t>
            </a:r>
            <a:r>
              <a:rPr lang="ja-JP" altLang="en-US" sz="1200" dirty="0" smtClean="0">
                <a:solidFill>
                  <a:schemeClr val="tx1"/>
                </a:solidFill>
              </a:rPr>
              <a:t>いる場合も、</a:t>
            </a:r>
            <a:r>
              <a:rPr lang="ja-JP" altLang="en-US" sz="1200" dirty="0">
                <a:solidFill>
                  <a:schemeClr val="tx1"/>
                </a:solidFill>
              </a:rPr>
              <a:t>件数明示のため</a:t>
            </a:r>
            <a:r>
              <a:rPr lang="ja-JP" altLang="en-US" sz="1200" dirty="0" smtClean="0">
                <a:solidFill>
                  <a:schemeClr val="tx1"/>
                </a:solidFill>
              </a:rPr>
              <a:t>表記。</a:t>
            </a:r>
            <a:endParaRPr lang="en-US" altLang="ja-JP" sz="1200" dirty="0">
              <a:solidFill>
                <a:schemeClr val="tx1"/>
              </a:solidFill>
            </a:endParaRPr>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spTree>
    <p:extLst>
      <p:ext uri="{BB962C8B-B14F-4D97-AF65-F5344CB8AC3E}">
        <p14:creationId xmlns:p14="http://schemas.microsoft.com/office/powerpoint/2010/main" val="368497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39023"/>
            <a:ext cx="7704856" cy="338554"/>
          </a:xfrm>
          <a:prstGeom prst="rect">
            <a:avLst/>
          </a:prstGeom>
          <a:noFill/>
        </p:spPr>
        <p:txBody>
          <a:bodyPr wrap="square" rtlCol="0">
            <a:spAutoFit/>
          </a:bodyPr>
          <a:lstStyle/>
          <a:p>
            <a:r>
              <a:rPr lang="ja-JP" altLang="en-US" sz="1600" dirty="0" smtClean="0"/>
              <a:t>■参考：特区制度の概要</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3308385348"/>
              </p:ext>
            </p:extLst>
          </p:nvPr>
        </p:nvGraphicFramePr>
        <p:xfrm>
          <a:off x="179512" y="546490"/>
          <a:ext cx="8856552" cy="5168972"/>
        </p:xfrm>
        <a:graphic>
          <a:graphicData uri="http://schemas.openxmlformats.org/drawingml/2006/table">
            <a:tbl>
              <a:tblPr firstRow="1">
                <a:tableStyleId>{5A111915-BE36-4E01-A7E5-04B1672EAD32}</a:tableStyleId>
              </a:tblPr>
              <a:tblGrid>
                <a:gridCol w="36004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3888000">
                  <a:extLst>
                    <a:ext uri="{9D8B030D-6E8A-4147-A177-3AD203B41FA5}">
                      <a16:colId xmlns:a16="http://schemas.microsoft.com/office/drawing/2014/main" xmlns="" val="20002"/>
                    </a:ext>
                  </a:extLst>
                </a:gridCol>
                <a:gridCol w="3888432">
                  <a:extLst>
                    <a:ext uri="{9D8B030D-6E8A-4147-A177-3AD203B41FA5}">
                      <a16:colId xmlns:a16="http://schemas.microsoft.com/office/drawing/2014/main" xmlns="" val="20003"/>
                    </a:ext>
                  </a:extLst>
                </a:gridCol>
              </a:tblGrid>
              <a:tr h="284688">
                <a:tc gridSpan="2">
                  <a:txBody>
                    <a:bodyPr/>
                    <a:lstStyle/>
                    <a:p>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400" dirty="0" smtClean="0"/>
                        <a:t>国際戦略総合特区</a:t>
                      </a:r>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400" dirty="0" smtClean="0"/>
                        <a:t>国家戦略特区</a:t>
                      </a:r>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39471">
                <a:tc gridSpan="2">
                  <a:txBody>
                    <a:bodyPr/>
                    <a:lstStyle/>
                    <a:p>
                      <a:pPr>
                        <a:spcBef>
                          <a:spcPts val="600"/>
                        </a:spcBef>
                      </a:pPr>
                      <a:r>
                        <a:rPr kumimoji="1" lang="ja-JP" altLang="en-US" sz="1400" dirty="0" smtClean="0">
                          <a:solidFill>
                            <a:schemeClr val="tx1"/>
                          </a:solidFill>
                        </a:rPr>
                        <a:t>趣旨</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rPr>
                        <a:t>新成長戦略を実現するための政策課題解決の突破口として、地域の包括的・戦略的なチャレンジを国がオーダーメイドで総合的に支援</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経済社会の構造改革を重点的に推進することにより、産業の国際競争力を強化するとともに、国際的な経済活動の拠点の形成を促進する観点から、国が定めた国家戦略特別区域において、規制改革等の施策を総合的かつ集中的に推進</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44172">
                <a:tc gridSpan="2">
                  <a:txBody>
                    <a:bodyPr/>
                    <a:lstStyle/>
                    <a:p>
                      <a:r>
                        <a:rPr kumimoji="1" lang="ja-JP" altLang="en-US" sz="1400" dirty="0" smtClean="0">
                          <a:solidFill>
                            <a:schemeClr val="tx1"/>
                          </a:solidFill>
                        </a:rPr>
                        <a:t>対象分野</a:t>
                      </a:r>
                      <a:endParaRPr kumimoji="1" lang="en-US" altLang="ja-JP" sz="14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b="0" u="none" dirty="0" smtClean="0">
                          <a:solidFill>
                            <a:schemeClr val="tx1"/>
                          </a:solidFill>
                        </a:rPr>
                        <a:t>○バイオ・ライフサイエンス（ライフ分野）</a:t>
                      </a:r>
                      <a:endParaRPr kumimoji="1" lang="en-US" altLang="ja-JP" sz="1200" b="0" u="none" dirty="0" smtClean="0">
                        <a:solidFill>
                          <a:schemeClr val="tx1"/>
                        </a:solidFill>
                      </a:endParaRPr>
                    </a:p>
                    <a:p>
                      <a:r>
                        <a:rPr kumimoji="1" lang="ja-JP" altLang="en-US" sz="1200" b="0" u="none" dirty="0" smtClean="0">
                          <a:solidFill>
                            <a:schemeClr val="tx1"/>
                          </a:solidFill>
                        </a:rPr>
                        <a:t>○環境・次世代エネルギー（グリーン分野）</a:t>
                      </a:r>
                      <a:endParaRPr kumimoji="1" lang="en-US" altLang="ja-JP" sz="1200" b="0" u="none" dirty="0" smtClean="0">
                        <a:solidFill>
                          <a:schemeClr val="tx1"/>
                        </a:solidFill>
                      </a:endParaRPr>
                    </a:p>
                    <a:p>
                      <a:r>
                        <a:rPr kumimoji="1" lang="ja-JP" altLang="en-US" sz="1200" b="0" u="none" dirty="0" smtClean="0">
                          <a:solidFill>
                            <a:schemeClr val="tx1"/>
                          </a:solidFill>
                        </a:rPr>
                        <a:t>○アジア拠点　　　　　○コンベンション</a:t>
                      </a:r>
                      <a:endParaRPr kumimoji="1" lang="en-US" altLang="ja-JP" sz="1200" b="0" u="none" dirty="0" smtClean="0">
                        <a:solidFill>
                          <a:schemeClr val="tx1"/>
                        </a:solidFill>
                      </a:endParaRPr>
                    </a:p>
                    <a:p>
                      <a:r>
                        <a:rPr kumimoji="1" lang="ja-JP" altLang="en-US" sz="1200" b="0" u="none" dirty="0" smtClean="0">
                          <a:solidFill>
                            <a:schemeClr val="tx1"/>
                          </a:solidFill>
                        </a:rPr>
                        <a:t>○農業　　　　　　　　　○国際物流・国際港湾</a:t>
                      </a:r>
                      <a:endParaRPr kumimoji="1" lang="en-US" altLang="ja-JP" sz="1200" b="0" u="none"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0" u="none" dirty="0" smtClean="0">
                          <a:solidFill>
                            <a:schemeClr val="tx1"/>
                          </a:solidFill>
                        </a:rPr>
                        <a:t>○医療　　○都市再生・まちづくり　　○雇用</a:t>
                      </a:r>
                      <a:endParaRPr kumimoji="1" lang="en-US" altLang="ja-JP" sz="1200" b="0" u="none" dirty="0" smtClean="0">
                        <a:solidFill>
                          <a:schemeClr val="tx1"/>
                        </a:solidFill>
                      </a:endParaRPr>
                    </a:p>
                    <a:p>
                      <a:r>
                        <a:rPr kumimoji="1" lang="ja-JP" altLang="en-US" sz="1200" b="0" u="none" dirty="0" smtClean="0">
                          <a:solidFill>
                            <a:schemeClr val="tx1"/>
                          </a:solidFill>
                        </a:rPr>
                        <a:t>○教育　　○歴史的建築物の活用</a:t>
                      </a:r>
                      <a:endParaRPr kumimoji="1" lang="en-US" altLang="ja-JP" sz="1200" b="0" u="none" dirty="0" smtClean="0">
                        <a:solidFill>
                          <a:schemeClr val="tx1"/>
                        </a:solidFill>
                      </a:endParaRPr>
                    </a:p>
                    <a:p>
                      <a:r>
                        <a:rPr kumimoji="1" lang="ja-JP" altLang="en-US" sz="1200" b="0" u="none" dirty="0" smtClean="0">
                          <a:solidFill>
                            <a:schemeClr val="tx1"/>
                          </a:solidFill>
                        </a:rPr>
                        <a:t>○農業　　○その他</a:t>
                      </a:r>
                      <a:endParaRPr kumimoji="1" lang="en-US" altLang="ja-JP" sz="1200" b="0" u="none" dirty="0" smtClean="0">
                        <a:solidFill>
                          <a:schemeClr val="tx1"/>
                        </a:solidFill>
                      </a:endParaRPr>
                    </a:p>
                    <a:p>
                      <a:r>
                        <a:rPr kumimoji="1" lang="ja-JP" altLang="en-US" sz="1200" b="0" u="none" dirty="0" smtClean="0">
                          <a:solidFill>
                            <a:schemeClr val="tx1"/>
                          </a:solidFill>
                        </a:rPr>
                        <a:t>（他分野も法律改正により随時追加される見込み）</a:t>
                      </a:r>
                      <a:endParaRPr kumimoji="1" lang="ja-JP" altLang="en-US" sz="1200" b="0" u="none"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68658">
                <a:tc gridSpan="2">
                  <a:txBody>
                    <a:bodyPr/>
                    <a:lstStyle/>
                    <a:p>
                      <a:r>
                        <a:rPr kumimoji="1" lang="ja-JP" altLang="en-US" sz="1400" dirty="0" smtClean="0">
                          <a:solidFill>
                            <a:schemeClr val="tx1"/>
                          </a:solidFill>
                        </a:rPr>
                        <a:t>対象地域</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rPr>
                        <a:t>全国７箇所</a:t>
                      </a:r>
                      <a:endParaRPr kumimoji="1" lang="en-US" altLang="ja-JP" sz="1200" dirty="0" smtClean="0">
                        <a:solidFill>
                          <a:schemeClr val="tx1"/>
                        </a:solidFill>
                      </a:endParaRPr>
                    </a:p>
                    <a:p>
                      <a:r>
                        <a:rPr kumimoji="1" lang="ja-JP" altLang="en-US" sz="1200" dirty="0" smtClean="0">
                          <a:solidFill>
                            <a:schemeClr val="tx1"/>
                          </a:solidFill>
                        </a:rPr>
                        <a:t>（北海道・筑波・東京・神奈川・中京圏・</a:t>
                      </a:r>
                      <a:r>
                        <a:rPr kumimoji="1" lang="ja-JP" altLang="en-US" sz="1200" b="1" u="sng" dirty="0" smtClean="0">
                          <a:solidFill>
                            <a:schemeClr val="tx1"/>
                          </a:solidFill>
                        </a:rPr>
                        <a:t>関西</a:t>
                      </a:r>
                      <a:r>
                        <a:rPr kumimoji="1" lang="ja-JP" altLang="en-US" sz="1200" dirty="0" smtClean="0">
                          <a:solidFill>
                            <a:schemeClr val="tx1"/>
                          </a:solidFill>
                        </a:rPr>
                        <a:t>・福岡）</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全国</a:t>
                      </a:r>
                      <a:r>
                        <a:rPr kumimoji="1" lang="ja-JP" altLang="en-US" sz="1200" strike="noStrike" dirty="0" smtClean="0">
                          <a:solidFill>
                            <a:schemeClr val="tx1"/>
                          </a:solidFill>
                        </a:rPr>
                        <a:t>１０</a:t>
                      </a:r>
                      <a:r>
                        <a:rPr kumimoji="1" lang="ja-JP" altLang="en-US" sz="1200" dirty="0" smtClean="0">
                          <a:solidFill>
                            <a:schemeClr val="tx1"/>
                          </a:solidFill>
                        </a:rPr>
                        <a:t>箇所</a:t>
                      </a:r>
                      <a:endParaRPr kumimoji="1" lang="en-US" altLang="ja-JP" sz="1200" dirty="0" smtClean="0">
                        <a:solidFill>
                          <a:schemeClr val="tx1"/>
                        </a:solidFill>
                      </a:endParaRPr>
                    </a:p>
                    <a:p>
                      <a:r>
                        <a:rPr kumimoji="1" lang="ja-JP" altLang="en-US" sz="1200" dirty="0" smtClean="0">
                          <a:solidFill>
                            <a:schemeClr val="tx1"/>
                          </a:solidFill>
                        </a:rPr>
                        <a:t>（東京圏、</a:t>
                      </a:r>
                      <a:r>
                        <a:rPr kumimoji="1" lang="ja-JP" altLang="en-US" sz="1200" b="1" u="sng" dirty="0" smtClean="0">
                          <a:solidFill>
                            <a:schemeClr val="tx1"/>
                          </a:solidFill>
                        </a:rPr>
                        <a:t>関西圏</a:t>
                      </a:r>
                      <a:r>
                        <a:rPr kumimoji="1" lang="ja-JP" altLang="en-US" sz="1200" dirty="0" smtClean="0">
                          <a:solidFill>
                            <a:schemeClr val="tx1"/>
                          </a:solidFill>
                        </a:rPr>
                        <a:t>、新潟県新潟市、兵庫県養父市、福岡県福岡市・北九州市、沖縄県、秋田県仙北市、宮城県仙台市、愛知県、広島県・愛媛県今治市）</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7032">
                <a:tc rowSpan="4">
                  <a:txBody>
                    <a:bodyPr/>
                    <a:lstStyle/>
                    <a:p>
                      <a:pPr algn="ctr"/>
                      <a:r>
                        <a:rPr kumimoji="1" lang="ja-JP" altLang="en-US" sz="1400" dirty="0" smtClean="0"/>
                        <a:t>特例措置</a:t>
                      </a:r>
                      <a:endParaRPr kumimoji="1" lang="ja-JP" altLang="en-US" sz="1400" dirty="0"/>
                    </a:p>
                  </a:txBody>
                  <a:tcPr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tx1"/>
                          </a:solidFill>
                        </a:rPr>
                        <a:t>規制</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関係府省と地元側との</a:t>
                      </a:r>
                      <a:r>
                        <a:rPr kumimoji="1" lang="ja-JP" altLang="en-US" sz="1200" b="1" u="sng" dirty="0" smtClean="0">
                          <a:solidFill>
                            <a:schemeClr val="tx1"/>
                          </a:solidFill>
                        </a:rPr>
                        <a:t>協議を経て実現</a:t>
                      </a:r>
                      <a:endParaRPr kumimoji="1" lang="en-US" altLang="ja-JP" sz="1200" b="1" u="sng" dirty="0" smtClean="0">
                        <a:solidFill>
                          <a:schemeClr val="tx1"/>
                        </a:solidFill>
                      </a:endParaRPr>
                    </a:p>
                    <a:p>
                      <a:r>
                        <a:rPr kumimoji="1" lang="ja-JP" altLang="en-US" sz="1200" b="1" u="sng" dirty="0" smtClean="0">
                          <a:solidFill>
                            <a:schemeClr val="tx1"/>
                          </a:solidFill>
                        </a:rPr>
                        <a:t>（ボトムアップ型）</a:t>
                      </a:r>
                      <a:endParaRPr kumimoji="1" lang="en-US" altLang="ja-JP" sz="1200" b="1" u="sng"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1" u="sng" dirty="0" smtClean="0">
                          <a:solidFill>
                            <a:schemeClr val="tx1"/>
                          </a:solidFill>
                        </a:rPr>
                        <a:t>国が自ら主導</a:t>
                      </a:r>
                      <a:r>
                        <a:rPr kumimoji="1" lang="ja-JP" altLang="en-US" sz="1200" dirty="0" smtClean="0">
                          <a:solidFill>
                            <a:schemeClr val="tx1"/>
                          </a:solidFill>
                        </a:rPr>
                        <a:t>し、国と地方の双方が有機的連携を図る</a:t>
                      </a:r>
                      <a:endParaRPr kumimoji="1" lang="en-US" altLang="ja-JP" sz="1200" dirty="0" smtClean="0">
                        <a:solidFill>
                          <a:schemeClr val="tx1"/>
                        </a:solidFill>
                      </a:endParaRPr>
                    </a:p>
                    <a:p>
                      <a:r>
                        <a:rPr kumimoji="1" lang="ja-JP" altLang="en-US" sz="1200" b="1" u="sng" dirty="0" smtClean="0">
                          <a:solidFill>
                            <a:schemeClr val="tx1"/>
                          </a:solidFill>
                        </a:rPr>
                        <a:t>（トップダウン型）</a:t>
                      </a:r>
                      <a:endParaRPr kumimoji="1" lang="ja-JP" altLang="en-US" sz="1200" b="1" u="sng"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72000">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税制</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１．特別償却</a:t>
                      </a:r>
                      <a:r>
                        <a:rPr kumimoji="1" lang="ja-JP" altLang="en-US" sz="1200" strike="noStrike" dirty="0" smtClean="0">
                          <a:solidFill>
                            <a:schemeClr val="tx1"/>
                          </a:solidFill>
                        </a:rPr>
                        <a:t>または</a:t>
                      </a:r>
                      <a:r>
                        <a:rPr kumimoji="1" lang="ja-JP" altLang="en-US" sz="1200" dirty="0" smtClean="0">
                          <a:solidFill>
                            <a:schemeClr val="tx1"/>
                          </a:solidFill>
                        </a:rPr>
                        <a:t>投資税額控除</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１．特別償却または投資税額控除</a:t>
                      </a:r>
                      <a:endParaRPr kumimoji="1" lang="en-US" altLang="ja-JP" sz="1200" dirty="0" smtClean="0">
                        <a:solidFill>
                          <a:schemeClr val="tx1"/>
                        </a:solidFill>
                      </a:endParaRPr>
                    </a:p>
                    <a:p>
                      <a:r>
                        <a:rPr kumimoji="1" lang="ja-JP" altLang="en-US" sz="1200" dirty="0" smtClean="0">
                          <a:solidFill>
                            <a:schemeClr val="tx1"/>
                          </a:solidFill>
                        </a:rPr>
                        <a:t>２．研究開発税制の特例</a:t>
                      </a:r>
                      <a:endParaRPr kumimoji="1" lang="en-US" altLang="ja-JP" sz="1200" dirty="0" smtClean="0">
                        <a:solidFill>
                          <a:schemeClr val="tx1"/>
                        </a:solidFill>
                      </a:endParaRPr>
                    </a:p>
                    <a:p>
                      <a:r>
                        <a:rPr kumimoji="1" lang="ja-JP" altLang="en-US" sz="1200" dirty="0" smtClean="0">
                          <a:solidFill>
                            <a:schemeClr val="tx1"/>
                          </a:solidFill>
                        </a:rPr>
                        <a:t>３．固定資産税の特例</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4688">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財政</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1" u="sng" dirty="0" smtClean="0">
                          <a:solidFill>
                            <a:schemeClr val="tx1"/>
                          </a:solidFill>
                        </a:rPr>
                        <a:t>総合特区推進調整費</a:t>
                      </a:r>
                      <a:endParaRPr kumimoji="1" lang="en-US" altLang="ja-JP" sz="1200" b="1" u="sng" strike="sngStrike"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なし</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27032">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金融</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利子補給（最大０．７％、５年間）</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利子補給（最大０．７％、５年間）</a:t>
                      </a:r>
                      <a:endParaRPr kumimoji="1" lang="en-US" altLang="ja-JP" sz="1200" dirty="0" smtClean="0">
                        <a:solidFill>
                          <a:schemeClr val="tx1"/>
                        </a:solidFill>
                      </a:endParaRPr>
                    </a:p>
                    <a:p>
                      <a:r>
                        <a:rPr kumimoji="1" lang="ja-JP" altLang="en-US" sz="1200" dirty="0" smtClean="0">
                          <a:solidFill>
                            <a:schemeClr val="tx1"/>
                          </a:solidFill>
                        </a:rPr>
                        <a:t>　＊ベンチャー企業、中小企業が主な対象</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8" name="テキスト ボックス 17"/>
          <p:cNvSpPr txBox="1"/>
          <p:nvPr/>
        </p:nvSpPr>
        <p:spPr>
          <a:xfrm>
            <a:off x="1113680" y="6566996"/>
            <a:ext cx="7704856" cy="261610"/>
          </a:xfrm>
          <a:prstGeom prst="rect">
            <a:avLst/>
          </a:prstGeom>
          <a:noFill/>
        </p:spPr>
        <p:txBody>
          <a:bodyPr wrap="square" rtlCol="0">
            <a:spAutoFit/>
          </a:bodyPr>
          <a:lstStyle/>
          <a:p>
            <a:pPr algn="r"/>
            <a:r>
              <a:rPr kumimoji="1" lang="ja-JP" altLang="en-US" sz="1100" dirty="0" smtClean="0"/>
              <a:t>首相官邸</a:t>
            </a:r>
            <a:r>
              <a:rPr kumimoji="1" lang="en-US" altLang="ja-JP" sz="1100" dirty="0" smtClean="0"/>
              <a:t>HP</a:t>
            </a:r>
            <a:r>
              <a:rPr kumimoji="1" lang="ja-JP" altLang="en-US" sz="1100" dirty="0" smtClean="0"/>
              <a:t>の資料等をもとに作成</a:t>
            </a:r>
            <a:endParaRPr kumimoji="1" lang="ja-JP" altLang="en-US" sz="1100" dirty="0"/>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1212586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78090770"/>
              </p:ext>
            </p:extLst>
          </p:nvPr>
        </p:nvGraphicFramePr>
        <p:xfrm>
          <a:off x="251520" y="764704"/>
          <a:ext cx="8712968" cy="5558905"/>
        </p:xfrm>
        <a:graphic>
          <a:graphicData uri="http://schemas.openxmlformats.org/drawingml/2006/table">
            <a:tbl>
              <a:tblPr firstRow="1" bandRow="1">
                <a:tableStyleId>{5940675A-B579-460E-94D1-54222C63F5DA}</a:tableStyleId>
              </a:tblPr>
              <a:tblGrid>
                <a:gridCol w="2178242"/>
                <a:gridCol w="2178242"/>
                <a:gridCol w="2178242"/>
                <a:gridCol w="2178242"/>
              </a:tblGrid>
              <a:tr h="332031">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212585">
                <a:tc>
                  <a:txBody>
                    <a:bodyPr/>
                    <a:lstStyle/>
                    <a:p>
                      <a:pPr marL="92075" indent="-92075"/>
                      <a:r>
                        <a:rPr kumimoji="1" lang="ja-JP" altLang="en-US" sz="1400" dirty="0" smtClean="0">
                          <a:solidFill>
                            <a:schemeClr val="tx1"/>
                          </a:solidFill>
                          <a:latin typeface="+mn-ea"/>
                          <a:ea typeface="+mn-ea"/>
                        </a:rPr>
                        <a:t>１．二重行政の指摘</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・全国で都道府県協会以外に市協会があるのは、大阪市のほか、横浜市、川崎市、名古屋市、岐阜市の５協会のみ</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・約</a:t>
                      </a:r>
                      <a:r>
                        <a:rPr kumimoji="1" lang="en-US" altLang="ja-JP" sz="1400" dirty="0" smtClean="0">
                          <a:solidFill>
                            <a:schemeClr val="tx1"/>
                          </a:solidFill>
                          <a:latin typeface="+mn-ea"/>
                          <a:ea typeface="+mn-ea"/>
                        </a:rPr>
                        <a:t>1.9</a:t>
                      </a:r>
                      <a:r>
                        <a:rPr kumimoji="1" lang="ja-JP" altLang="en-US" sz="1400" dirty="0" smtClean="0">
                          <a:solidFill>
                            <a:schemeClr val="tx1"/>
                          </a:solidFill>
                          <a:latin typeface="+mn-ea"/>
                          <a:ea typeface="+mn-ea"/>
                        </a:rPr>
                        <a:t>万社が府協会と市協会を重複利用</a:t>
                      </a:r>
                    </a:p>
                    <a:p>
                      <a:pPr marL="92075" indent="-92075"/>
                      <a:endParaRPr kumimoji="1" lang="ja-JP" altLang="en-US"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２．厳しい経営状況</a:t>
                      </a:r>
                    </a:p>
                    <a:p>
                      <a:pPr marL="92075" indent="-92075"/>
                      <a:r>
                        <a:rPr kumimoji="1" lang="ja-JP" altLang="en-US" sz="1400" dirty="0" smtClean="0">
                          <a:solidFill>
                            <a:schemeClr val="tx1"/>
                          </a:solidFill>
                          <a:latin typeface="+mn-ea"/>
                          <a:ea typeface="+mn-ea"/>
                        </a:rPr>
                        <a:t>・協会の財務基盤力を示す、基本財産倍率が全国ワースト１、２</a:t>
                      </a:r>
                    </a:p>
                    <a:p>
                      <a:pPr marL="92075" indent="-92075"/>
                      <a:r>
                        <a:rPr kumimoji="1" lang="ja-JP" altLang="en-US" sz="1400" dirty="0" smtClean="0">
                          <a:solidFill>
                            <a:schemeClr val="tx1"/>
                          </a:solidFill>
                          <a:latin typeface="+mn-ea"/>
                          <a:ea typeface="+mn-ea"/>
                        </a:rPr>
                        <a:t>＜基本財産倍率（</a:t>
                      </a:r>
                      <a:r>
                        <a:rPr kumimoji="1" lang="en-US" altLang="ja-JP" sz="1400" dirty="0" smtClean="0">
                          <a:solidFill>
                            <a:schemeClr val="tx1"/>
                          </a:solidFill>
                          <a:latin typeface="+mn-ea"/>
                          <a:ea typeface="+mn-ea"/>
                        </a:rPr>
                        <a:t>H22</a:t>
                      </a:r>
                      <a:r>
                        <a:rPr kumimoji="1" lang="ja-JP" altLang="en-US" sz="1400" dirty="0" smtClean="0">
                          <a:solidFill>
                            <a:schemeClr val="tx1"/>
                          </a:solidFill>
                          <a:latin typeface="+mn-ea"/>
                          <a:ea typeface="+mn-ea"/>
                        </a:rPr>
                        <a:t>末）＞</a:t>
                      </a:r>
                    </a:p>
                    <a:p>
                      <a:pPr marL="92075" indent="-92075"/>
                      <a:r>
                        <a:rPr kumimoji="1" lang="ja-JP" altLang="en-US" sz="1400" dirty="0" smtClean="0">
                          <a:solidFill>
                            <a:schemeClr val="tx1"/>
                          </a:solidFill>
                          <a:latin typeface="+mn-ea"/>
                          <a:ea typeface="+mn-ea"/>
                        </a:rPr>
                        <a:t>①府協会　</a:t>
                      </a:r>
                      <a:r>
                        <a:rPr kumimoji="1" lang="en-US" altLang="ja-JP" sz="1400" dirty="0" smtClean="0">
                          <a:solidFill>
                            <a:schemeClr val="tx1"/>
                          </a:solidFill>
                          <a:latin typeface="+mn-ea"/>
                          <a:ea typeface="+mn-ea"/>
                        </a:rPr>
                        <a:t>41.0</a:t>
                      </a:r>
                      <a:r>
                        <a:rPr kumimoji="1" lang="ja-JP" altLang="en-US" sz="1400" dirty="0" smtClean="0">
                          <a:solidFill>
                            <a:schemeClr val="tx1"/>
                          </a:solidFill>
                          <a:latin typeface="+mn-ea"/>
                          <a:ea typeface="+mn-ea"/>
                        </a:rPr>
                        <a:t>倍（ﾜｰｽﾄ２）</a:t>
                      </a:r>
                    </a:p>
                    <a:p>
                      <a:pPr marL="92075" indent="-92075"/>
                      <a:r>
                        <a:rPr kumimoji="1" lang="ja-JP" altLang="en-US" sz="1400" dirty="0" smtClean="0">
                          <a:solidFill>
                            <a:schemeClr val="tx1"/>
                          </a:solidFill>
                          <a:latin typeface="+mn-ea"/>
                          <a:ea typeface="+mn-ea"/>
                        </a:rPr>
                        <a:t>②市協会　</a:t>
                      </a:r>
                      <a:r>
                        <a:rPr kumimoji="1" lang="en-US" altLang="ja-JP" sz="1400" dirty="0" smtClean="0">
                          <a:solidFill>
                            <a:schemeClr val="tx1"/>
                          </a:solidFill>
                          <a:latin typeface="+mn-ea"/>
                          <a:ea typeface="+mn-ea"/>
                        </a:rPr>
                        <a:t>55.5</a:t>
                      </a:r>
                      <a:r>
                        <a:rPr kumimoji="1" lang="ja-JP" altLang="en-US" sz="1400" dirty="0" smtClean="0">
                          <a:solidFill>
                            <a:schemeClr val="tx1"/>
                          </a:solidFill>
                          <a:latin typeface="+mn-ea"/>
                          <a:ea typeface="+mn-ea"/>
                        </a:rPr>
                        <a:t>倍（ﾜｰｽﾄ１）</a:t>
                      </a: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・府協会は</a:t>
                      </a:r>
                      <a:r>
                        <a:rPr kumimoji="1" lang="en-US" altLang="ja-JP" sz="1400" dirty="0" smtClean="0">
                          <a:solidFill>
                            <a:schemeClr val="tx1"/>
                          </a:solidFill>
                          <a:latin typeface="+mn-ea"/>
                          <a:ea typeface="+mn-ea"/>
                        </a:rPr>
                        <a:t>H9</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H18</a:t>
                      </a:r>
                      <a:r>
                        <a:rPr kumimoji="1" lang="ja-JP" altLang="en-US" sz="1400" dirty="0" smtClean="0">
                          <a:solidFill>
                            <a:schemeClr val="tx1"/>
                          </a:solidFill>
                          <a:latin typeface="+mn-ea"/>
                          <a:ea typeface="+mn-ea"/>
                        </a:rPr>
                        <a:t>まで、市協会は</a:t>
                      </a:r>
                      <a:r>
                        <a:rPr kumimoji="1" lang="en-US" altLang="ja-JP" sz="1400" dirty="0" smtClean="0">
                          <a:solidFill>
                            <a:schemeClr val="tx1"/>
                          </a:solidFill>
                          <a:latin typeface="+mn-ea"/>
                          <a:ea typeface="+mn-ea"/>
                        </a:rPr>
                        <a:t>H12</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H</a:t>
                      </a:r>
                      <a:r>
                        <a:rPr kumimoji="1" lang="en-US" altLang="ja-JP" sz="1400" baseline="0" dirty="0" smtClean="0">
                          <a:solidFill>
                            <a:schemeClr val="tx1"/>
                          </a:solidFill>
                          <a:latin typeface="+mn-ea"/>
                          <a:ea typeface="+mn-ea"/>
                        </a:rPr>
                        <a:t>23</a:t>
                      </a:r>
                      <a:r>
                        <a:rPr kumimoji="1" lang="ja-JP" altLang="en-US" sz="1400" dirty="0" smtClean="0">
                          <a:solidFill>
                            <a:schemeClr val="tx1"/>
                          </a:solidFill>
                          <a:latin typeface="+mn-ea"/>
                          <a:ea typeface="+mn-ea"/>
                        </a:rPr>
                        <a:t>まで、それぞれ経営改善協会に指定</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・両法人を統合（合併）</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≪基本方針≫</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①統合方式は、市保証協会の府保証協会への吸収合併</a:t>
                      </a:r>
                    </a:p>
                    <a:p>
                      <a:pPr marL="92075" indent="-92075"/>
                      <a:r>
                        <a:rPr kumimoji="1" lang="ja-JP" altLang="en-US" sz="1400" dirty="0" smtClean="0">
                          <a:solidFill>
                            <a:schemeClr val="tx1"/>
                          </a:solidFill>
                          <a:latin typeface="+mn-ea"/>
                          <a:ea typeface="+mn-ea"/>
                        </a:rPr>
                        <a:t>②統合後の経営ガバナンスは府保証協会主導</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・府、市、両信用保証協会による信用保証協会合併協議会を設置し、具体策を検討した</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①統合後のガバナンスのあり方</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②府市の財政負担　等</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2014.5</a:t>
                      </a:r>
                      <a:r>
                        <a:rPr kumimoji="1" lang="ja-JP" altLang="en-US" sz="1400" dirty="0" smtClean="0">
                          <a:solidFill>
                            <a:schemeClr val="tx1"/>
                          </a:solidFill>
                          <a:latin typeface="+mn-ea"/>
                          <a:ea typeface="+mn-ea"/>
                        </a:rPr>
                        <a:t>　両協会が合併し、「大阪信用保証協会」として営業開始</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・府内中小企業の信用力の補完という責務を果たしつつ、審査、回収機能、経営基盤を強化</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①代位弁済の抑制</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保証部の機能を強化し、適正保証の推進、利用企業に対するモニタリングの強化を通じ代位弁済を抑制</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②回収機能の強化</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回収環境が厳しくなっている中、管理部の体制を強化し、早期及び効果的に回収</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③経営基盤の強化</a:t>
                      </a:r>
                      <a:endParaRPr kumimoji="1" lang="en-US" altLang="ja-JP" sz="1400" dirty="0" smtClean="0">
                        <a:solidFill>
                          <a:schemeClr val="tx1"/>
                        </a:solidFill>
                        <a:latin typeface="+mn-ea"/>
                        <a:ea typeface="+mn-ea"/>
                      </a:endParaRPr>
                    </a:p>
                    <a:p>
                      <a:pPr marL="92075" indent="-92075"/>
                      <a:r>
                        <a:rPr kumimoji="1" lang="ja-JP" altLang="en-US" sz="1400" baseline="0" dirty="0" smtClean="0">
                          <a:solidFill>
                            <a:schemeClr val="tx1"/>
                          </a:solidFill>
                          <a:latin typeface="+mn-ea"/>
                          <a:ea typeface="+mn-ea"/>
                        </a:rPr>
                        <a:t>  </a:t>
                      </a:r>
                      <a:r>
                        <a:rPr kumimoji="1" lang="ja-JP" altLang="en-US" sz="1400" dirty="0" smtClean="0">
                          <a:solidFill>
                            <a:schemeClr val="tx1"/>
                          </a:solidFill>
                          <a:latin typeface="+mn-ea"/>
                          <a:ea typeface="+mn-ea"/>
                        </a:rPr>
                        <a:t>適正保証の推進、代位弁済の抑制、組織・人員の適正化、システム統合等コスト削減により経営基盤を強化</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4" name="角丸四角形 3"/>
          <p:cNvSpPr/>
          <p:nvPr/>
        </p:nvSpPr>
        <p:spPr>
          <a:xfrm>
            <a:off x="2483768" y="5229200"/>
            <a:ext cx="3348000" cy="914400"/>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＊経営改善協会とは</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　</a:t>
            </a:r>
            <a:r>
              <a:rPr lang="ja-JP" altLang="en-US" sz="1050" dirty="0">
                <a:solidFill>
                  <a:schemeClr val="tx1"/>
                </a:solidFill>
              </a:rPr>
              <a:t>　 </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収支が悪化（基本財産の取崩し等）しており</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経営の改善が必要</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な協会として国が指定。</a:t>
            </a:r>
            <a:endPar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改善計画を策定し国</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の指導</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監督</a:t>
            </a:r>
            <a:r>
              <a:rPr lang="ja-JP" altLang="en-US" sz="105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を受ける</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正方形/長方形 4"/>
          <p:cNvSpPr/>
          <p:nvPr/>
        </p:nvSpPr>
        <p:spPr>
          <a:xfrm>
            <a:off x="251520" y="421439"/>
            <a:ext cx="4997128"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①大阪府中小企業</a:t>
            </a:r>
            <a:r>
              <a:rPr lang="zh-TW" altLang="en-US" sz="1600" dirty="0" smtClean="0">
                <a:latin typeface="ＭＳ Ｐゴシック" panose="020B0600070205080204" pitchFamily="50" charset="-128"/>
                <a:ea typeface="ＭＳ Ｐゴシック" panose="020B0600070205080204" pitchFamily="50" charset="-128"/>
              </a:rPr>
              <a:t>信用</a:t>
            </a:r>
            <a:r>
              <a:rPr lang="zh-TW" altLang="en-US" sz="1600" dirty="0">
                <a:latin typeface="ＭＳ Ｐゴシック" panose="020B0600070205080204" pitchFamily="50" charset="-128"/>
                <a:ea typeface="ＭＳ Ｐゴシック" panose="020B0600070205080204" pitchFamily="50" charset="-128"/>
              </a:rPr>
              <a:t>保証</a:t>
            </a:r>
            <a:r>
              <a:rPr lang="zh-TW" altLang="en-US" sz="1600" dirty="0" smtClean="0">
                <a:latin typeface="ＭＳ Ｐゴシック" panose="020B0600070205080204" pitchFamily="50" charset="-128"/>
                <a:ea typeface="ＭＳ Ｐゴシック" panose="020B0600070205080204" pitchFamily="50" charset="-128"/>
              </a:rPr>
              <a:t>協会</a:t>
            </a:r>
            <a:r>
              <a:rPr lang="ja-JP" altLang="en-US" sz="1600" dirty="0" smtClean="0">
                <a:latin typeface="ＭＳ Ｐゴシック" panose="020B0600070205080204" pitchFamily="50" charset="-128"/>
                <a:ea typeface="ＭＳ Ｐゴシック" panose="020B0600070205080204" pitchFamily="50" charset="-128"/>
              </a:rPr>
              <a:t>／大阪市信用保証協会</a:t>
            </a:r>
            <a:endParaRPr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．（２９）、市　Ａ１</a:t>
            </a:r>
            <a:r>
              <a:rPr lang="ja-JP" altLang="en-US" sz="1600" u="sng" dirty="0"/>
              <a:t>５</a:t>
            </a:r>
            <a:r>
              <a:rPr lang="ja-JP" altLang="en-US" sz="1600" u="sng" dirty="0" smtClean="0"/>
              <a:t>．（３５）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37</a:t>
            </a:fld>
            <a:endParaRPr lang="ja-JP" altLang="en-US"/>
          </a:p>
        </p:txBody>
      </p:sp>
    </p:spTree>
    <p:extLst>
      <p:ext uri="{BB962C8B-B14F-4D97-AF65-F5344CB8AC3E}">
        <p14:creationId xmlns:p14="http://schemas.microsoft.com/office/powerpoint/2010/main" val="3480669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35527978"/>
              </p:ext>
            </p:extLst>
          </p:nvPr>
        </p:nvGraphicFramePr>
        <p:xfrm>
          <a:off x="215516" y="734194"/>
          <a:ext cx="8712968" cy="5776840"/>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173776">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１．公衆衛生上の状況変化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グローバル化の進展とインバウンド急増による新興・再興感染症発生のリスクの増大、超高齢化社会・世帯人口の小規模化による食の変化など、パブリックヘルスの重要性が増し、地方衛生研究所のあり方が問われ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２．経営形態の見直し</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・全国の地方衛生研究所が、事業費や職員数などの緊縮傾向にあるなか、単なる検査機関に留まらない、自律的・発展的な運営が可能な経営形態の見直しが求められる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３．施設のあり方</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・特に府立公衆衛生研究所の老朽化が著しく、未耐震であることから、市立環境科学研究所も含めて施設のあり方が課題</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mn-ea"/>
                        </a:rPr>
                        <a:t>１．府市研究所の統合</a:t>
                      </a:r>
                    </a:p>
                    <a:p>
                      <a:pPr marL="0" indent="0"/>
                      <a:r>
                        <a:rPr kumimoji="1" lang="ja-JP" altLang="en-US" sz="1400" dirty="0" smtClean="0">
                          <a:solidFill>
                            <a:schemeClr val="tx1"/>
                          </a:solidFill>
                          <a:latin typeface="ＭＳ Ｐゴシック" panose="020B0600070205080204" pitchFamily="50" charset="-128"/>
                          <a:ea typeface="+mn-ea"/>
                        </a:rPr>
                        <a:t>・両研究所が持つ高いポテンシャルを活かし、選択と集中による新しい研究所を実現するため、府市の研究所を統合する</a:t>
                      </a: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２．地方独立行政法人化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・戦略的かつ自立的な運営が可能な、地方独立行政法人化を実現し、この分野の新しい社会ニーズに応える研究所をめざす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３．一元化施設の整備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・研究所が果たすべき役割や機能を発揮するために担保すべき指揮命令系統や将来的な費用対効果を考慮し、一元化施設として整備する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・両研究所、所管部局によるタスクフォースを設置し、外部有識者の助言を得ながら、新研究所のあり方を検討</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・統合・地方独立行政法人化の手続き</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2013.3</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定款、評価委員会共同設置規約可決（府・市議会）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2016.3</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環境科学研究所廃止条例案等可決（市会）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2016.10</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中期目標等可決（府・市議会）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両研究所を統合・独法化し、地方独立行政法人大阪健康安全基盤研究所を設立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・現在、一元化施設を整備中（</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供用開始予定）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mn-ea"/>
                        </a:rPr>
                        <a:t>「西日本の中核的な地方衛生研究所」として、健康危機事象への対応力強化等、住民の健康と生活の安全を守る体制を確保</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215516" y="394720"/>
            <a:ext cx="4997128"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ea typeface="ＭＳ Ｐゴシック" panose="020B0600070205080204" pitchFamily="50" charset="-128"/>
              </a:rPr>
              <a:t>②</a:t>
            </a:r>
            <a:r>
              <a:rPr lang="ja-JP" altLang="en-US" sz="1600" dirty="0" smtClean="0">
                <a:latin typeface="ＭＳ Ｐゴシック" panose="020B0600070205080204" pitchFamily="50" charset="-128"/>
                <a:ea typeface="ＭＳ Ｐゴシック" panose="020B0600070205080204" pitchFamily="50" charset="-128"/>
              </a:rPr>
              <a:t>大阪府立公衆衛生研究所／大阪市立環境科学研究所</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．（３０）、市　Ａ１</a:t>
            </a:r>
            <a:r>
              <a:rPr lang="ja-JP" altLang="en-US" sz="1600" u="sng" dirty="0"/>
              <a:t>５</a:t>
            </a:r>
            <a:r>
              <a:rPr lang="ja-JP" altLang="en-US" sz="1600" u="sng" dirty="0" smtClean="0"/>
              <a:t>．（３６）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38</a:t>
            </a:fld>
            <a:endParaRPr lang="ja-JP" altLang="en-US"/>
          </a:p>
        </p:txBody>
      </p:sp>
    </p:spTree>
    <p:extLst>
      <p:ext uri="{BB962C8B-B14F-4D97-AF65-F5344CB8AC3E}">
        <p14:creationId xmlns:p14="http://schemas.microsoft.com/office/powerpoint/2010/main" val="341807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a:t>
                      </a:r>
                      <a:r>
                        <a:rPr lang="ja-JP" sz="1000" kern="0" dirty="0" smtClean="0">
                          <a:solidFill>
                            <a:schemeClr val="tx1"/>
                          </a:solidFill>
                          <a:effectLst/>
                          <a:latin typeface="Meiryo UI" panose="020B0604030504040204" pitchFamily="50" charset="-128"/>
                          <a:ea typeface="Meiryo UI" panose="020B0604030504040204" pitchFamily="50" charset="-128"/>
                        </a:rPr>
                        <a:t>方向性</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案）</a:t>
                      </a:r>
                      <a:r>
                        <a:rPr lang="ja-JP" sz="1000" kern="0" dirty="0" smtClean="0">
                          <a:solidFill>
                            <a:schemeClr val="tx1"/>
                          </a:solidFill>
                          <a:effectLst/>
                          <a:latin typeface="Meiryo UI" panose="020B0604030504040204" pitchFamily="50" charset="-128"/>
                          <a:ea typeface="Meiryo UI" panose="020B0604030504040204" pitchFamily="50" charset="-128"/>
                        </a:rPr>
                        <a:t>工程表</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a:t>
                      </a:r>
                      <a:r>
                        <a:rPr lang="ja-JP" sz="1000" kern="0" dirty="0" smtClean="0">
                          <a:solidFill>
                            <a:schemeClr val="tx1"/>
                          </a:solidFill>
                          <a:effectLst/>
                          <a:latin typeface="Meiryo UI" panose="020B0604030504040204" pitchFamily="50" charset="-128"/>
                          <a:ea typeface="Meiryo UI" panose="020B0604030504040204" pitchFamily="50" charset="-128"/>
                        </a:rPr>
                        <a:t>見直し</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等の</a:t>
                      </a:r>
                      <a:r>
                        <a:rPr lang="ja-JP" sz="1000" kern="0" dirty="0">
                          <a:solidFill>
                            <a:schemeClr val="tx1"/>
                          </a:solidFill>
                          <a:effectLst/>
                          <a:latin typeface="Meiryo UI" panose="020B0604030504040204" pitchFamily="50" charset="-128"/>
                          <a:ea typeface="Meiryo UI" panose="020B0604030504040204" pitchFamily="50" charset="-128"/>
                        </a:rPr>
                        <a:t>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736">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189">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18</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19</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表 4"/>
          <p:cNvGraphicFramePr>
            <a:graphicFrameLocks noGrp="1"/>
          </p:cNvGraphicFramePr>
          <p:nvPr>
            <p:extLst/>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32915">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462">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a:t>
                      </a:r>
                      <a:r>
                        <a:rPr lang="ja-JP" sz="1000" kern="0" dirty="0" smtClean="0">
                          <a:solidFill>
                            <a:schemeClr val="tx1"/>
                          </a:solidFill>
                          <a:effectLst/>
                          <a:latin typeface="Meiryo UI" panose="020B0604030504040204" pitchFamily="50" charset="-128"/>
                          <a:ea typeface="Meiryo UI" panose="020B0604030504040204" pitchFamily="50" charset="-128"/>
                        </a:rPr>
                        <a:t>研究所（</a:t>
                      </a:r>
                      <a:r>
                        <a:rPr lang="ja-JP" sz="1000" kern="0" dirty="0">
                          <a:solidFill>
                            <a:schemeClr val="tx1"/>
                          </a:solidFill>
                          <a:effectLst/>
                          <a:latin typeface="Meiryo UI" panose="020B0604030504040204" pitchFamily="50" charset="-128"/>
                          <a:ea typeface="Meiryo UI" panose="020B0604030504040204" pitchFamily="50" charset="-128"/>
                        </a:rPr>
                        <a:t>大阪健康</a:t>
                      </a:r>
                      <a:r>
                        <a:rPr lang="ja-JP" sz="1000" kern="0" dirty="0" smtClean="0">
                          <a:solidFill>
                            <a:schemeClr val="tx1"/>
                          </a:solidFill>
                          <a:effectLst/>
                          <a:latin typeface="Meiryo UI" panose="020B0604030504040204" pitchFamily="50" charset="-128"/>
                          <a:ea typeface="Meiryo UI" panose="020B0604030504040204" pitchFamily="50" charset="-128"/>
                        </a:rPr>
                        <a:t>安全基</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盤</a:t>
                      </a:r>
                      <a:r>
                        <a:rPr lang="ja-JP" sz="1000" kern="0" dirty="0">
                          <a:solidFill>
                            <a:schemeClr val="tx1"/>
                          </a:solidFill>
                          <a:effectLst/>
                          <a:latin typeface="Meiryo UI" panose="020B0604030504040204" pitchFamily="50" charset="-128"/>
                          <a:ea typeface="Meiryo UI" panose="020B0604030504040204" pitchFamily="50" charset="-128"/>
                        </a:rPr>
                        <a:t>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改革</a:t>
                      </a:r>
                      <a:r>
                        <a:rPr lang="ja-JP" sz="1000" kern="0" dirty="0">
                          <a:solidFill>
                            <a:schemeClr val="tx1"/>
                          </a:solidFill>
                          <a:effectLst/>
                          <a:latin typeface="Meiryo UI" panose="020B0604030504040204" pitchFamily="50" charset="-128"/>
                          <a:ea typeface="Meiryo UI" panose="020B0604030504040204" pitchFamily="50" charset="-128"/>
                        </a:rPr>
                        <a:t>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82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先行的</a:t>
                      </a:r>
                      <a:r>
                        <a:rPr lang="ja-JP" sz="1000" kern="0" dirty="0">
                          <a:solidFill>
                            <a:schemeClr val="tx1"/>
                          </a:solidFill>
                          <a:effectLst/>
                          <a:latin typeface="Meiryo UI" panose="020B0604030504040204" pitchFamily="50" charset="-128"/>
                          <a:ea typeface="Meiryo UI" panose="020B0604030504040204" pitchFamily="50" charset="-128"/>
                        </a:rPr>
                        <a:t>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a:t>
            </a:fld>
            <a:endParaRPr lang="ja-JP" altLang="en-US"/>
          </a:p>
        </p:txBody>
      </p:sp>
    </p:spTree>
    <p:extLst>
      <p:ext uri="{BB962C8B-B14F-4D97-AF65-F5344CB8AC3E}">
        <p14:creationId xmlns:p14="http://schemas.microsoft.com/office/powerpoint/2010/main" val="2779745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324839383"/>
              </p:ext>
            </p:extLst>
          </p:nvPr>
        </p:nvGraphicFramePr>
        <p:xfrm>
          <a:off x="251520" y="801072"/>
          <a:ext cx="8712968" cy="59851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69456">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得意とする支援対象分野や支援機能など、一定の役割分担の下で運営してきた両研究所において、効率的・効果的な財政運営や新たな顧客の開拓等の共通課題の解決、中小製造業を取り巻く環境変化や開発ニーズの多様化に応じた技術支援サービスの強化が求められている</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○両研究所の法人統合により、工業技術とものづくりを支える知と技術の支援拠点「スーパー公設試」をめざす</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○法人統合に先行して、経営戦略の一体化と業務プロセスの共通化等を行う</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○統合に向けた協議、検討を行う外部有識者も含めた合同経営戦略会議</a:t>
                      </a:r>
                      <a:r>
                        <a:rPr kumimoji="1" lang="ja-JP" altLang="en-US" sz="1400" strike="noStrike" dirty="0" smtClean="0">
                          <a:solidFill>
                            <a:schemeClr val="tx1"/>
                          </a:solidFill>
                          <a:latin typeface="ＭＳ Ｐゴシック" panose="020B0600070205080204" pitchFamily="50" charset="-128"/>
                          <a:ea typeface="ＭＳ Ｐゴシック" panose="020B0600070205080204" pitchFamily="50" charset="-128"/>
                        </a:rPr>
                        <a:t>を</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strike="noStrik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○同会議の下に、統合に向けた諸課題（サービスの統一、機器の配置等）の解決策を検討する部会等を設置</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○府、市、両研究所で構成するタスクフォースを設置し、「スーパー公設試」設立に向け、そのあり方について調査・検討（</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○新設合併に関する協議等の統合関連議案について、府市両議会で可決。（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mn-ea"/>
                        </a:rPr>
                        <a:t>○地方独立行政法人大阪産業技術研究所を設立（</a:t>
                      </a:r>
                      <a:r>
                        <a:rPr kumimoji="1" lang="en-US" altLang="ja-JP" sz="1400" dirty="0" smtClean="0">
                          <a:solidFill>
                            <a:schemeClr val="tx1"/>
                          </a:solidFill>
                          <a:latin typeface="ＭＳ Ｐゴシック" panose="020B0600070205080204" pitchFamily="50" charset="-128"/>
                          <a:ea typeface="+mn-ea"/>
                        </a:rPr>
                        <a:t>2017</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a:t>
                      </a:r>
                      <a:endParaRPr kumimoji="1" lang="en-US" altLang="ja-JP" sz="1400" dirty="0" smtClean="0">
                        <a:solidFill>
                          <a:schemeClr val="tx1"/>
                        </a:solidFill>
                        <a:latin typeface="ＭＳ Ｐゴシック" panose="020B0600070205080204" pitchFamily="50" charset="-128"/>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・研究開発から製造まで、企業の開発ステージに応じた支援を一気通貫で提供</a:t>
                      </a:r>
                    </a:p>
                    <a:p>
                      <a:pPr algn="l"/>
                      <a:r>
                        <a:rPr kumimoji="1" lang="ja-JP" altLang="en-US" sz="1400" dirty="0" smtClean="0">
                          <a:solidFill>
                            <a:schemeClr val="tx1"/>
                          </a:solidFill>
                          <a:latin typeface="ＭＳ Ｐゴシック" panose="020B0600070205080204" pitchFamily="50" charset="-128"/>
                          <a:ea typeface="+mn-ea"/>
                        </a:rPr>
                        <a:t>・大阪産業の更なる飛躍に向け、大阪発のイノベーションを創出</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正方形/長方形 8"/>
          <p:cNvSpPr/>
          <p:nvPr/>
        </p:nvSpPr>
        <p:spPr>
          <a:xfrm>
            <a:off x="251520" y="445780"/>
            <a:ext cx="4586759"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ea typeface="ＭＳ Ｐゴシック" panose="020B0600070205080204" pitchFamily="50" charset="-128"/>
              </a:rPr>
              <a:t>③</a:t>
            </a:r>
            <a:r>
              <a:rPr lang="ja-JP" altLang="en-US" sz="1600" dirty="0" smtClean="0">
                <a:latin typeface="ＭＳ Ｐゴシック" panose="020B0600070205080204" pitchFamily="50" charset="-128"/>
                <a:ea typeface="ＭＳ Ｐゴシック" panose="020B0600070205080204" pitchFamily="50" charset="-128"/>
              </a:rPr>
              <a:t>大阪府立産業技術研究所／大阪市立工業研究所</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７</a:t>
            </a:r>
            <a:r>
              <a:rPr lang="ja-JP" altLang="en-US" sz="1600" u="sng" dirty="0" smtClean="0"/>
              <a:t>．（１０２）、市　Ｄ６．（１０３）</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39</a:t>
            </a:fld>
            <a:endParaRPr lang="ja-JP" altLang="en-US"/>
          </a:p>
        </p:txBody>
      </p:sp>
    </p:spTree>
    <p:extLst>
      <p:ext uri="{BB962C8B-B14F-4D97-AF65-F5344CB8AC3E}">
        <p14:creationId xmlns:p14="http://schemas.microsoft.com/office/powerpoint/2010/main" val="3229977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137685226"/>
              </p:ext>
            </p:extLst>
          </p:nvPr>
        </p:nvGraphicFramePr>
        <p:xfrm>
          <a:off x="251520" y="879744"/>
          <a:ext cx="8712968" cy="383208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○府市それぞれに消防学校を設置</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しており、</a:t>
                      </a:r>
                    </a:p>
                    <a:p>
                      <a:pPr algn="l"/>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より効率的かつ効果的に</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教育訓練を</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充実強化させることが必要</a:t>
                      </a:r>
                      <a:endParaRPr kumimoji="1" lang="ja-JP" altLang="en-US" sz="1400" u="none" strike="sngStrike" baseline="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○府・市消防学校の一体的運用</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○府・市消防学校を機能分化し、教育訓練を充実強化</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○府・市消防学校の施設特性を活かした教育訓練の実施</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初任</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教育を府立消防学校に一元化・充実</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・市消防学校は「高度専門教育訓練センター」として府内の救急救命士養成課程を一元化するほか、現任消防職員の能力の高度化・専門化を促進</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・教育訓練の統一実施による府内消防本部間の連携強化、一体感の醸成</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465512"/>
            <a:ext cx="2945284"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④府立消防学校／市立消防学校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．（３１）、市　Ａ１５．（３７）</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40</a:t>
            </a:fld>
            <a:endParaRPr lang="ja-JP" altLang="en-US"/>
          </a:p>
        </p:txBody>
      </p:sp>
    </p:spTree>
    <p:extLst>
      <p:ext uri="{BB962C8B-B14F-4D97-AF65-F5344CB8AC3E}">
        <p14:creationId xmlns:p14="http://schemas.microsoft.com/office/powerpoint/2010/main" val="26689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471443378"/>
              </p:ext>
            </p:extLst>
          </p:nvPr>
        </p:nvGraphicFramePr>
        <p:xfrm>
          <a:off x="179512" y="866023"/>
          <a:ext cx="8712968" cy="5782320"/>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xmlns="" val="20000"/>
                    </a:ext>
                  </a:extLst>
                </a:gridCol>
                <a:gridCol w="226825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436000">
                <a:tc>
                  <a:txBody>
                    <a:bodyPr/>
                    <a:lstStyle/>
                    <a:p>
                      <a:pPr algn="l"/>
                      <a:r>
                        <a:rPr kumimoji="1" lang="ja-JP" altLang="en-US" sz="1400" dirty="0" smtClean="0">
                          <a:solidFill>
                            <a:schemeClr val="tx1"/>
                          </a:solidFill>
                          <a:latin typeface="ＭＳ Ｐゴシック" panose="020B0600070205080204" pitchFamily="50" charset="-128"/>
                          <a:ea typeface="+mn-ea"/>
                        </a:rPr>
                        <a:t>○同一地域（市）に、同じ法制度に基づく公営住宅等が、異なった事業主体で管理・運営されている。</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○まちづくりへの活用やセーフティネットの役割を担うべき市が、府営住宅については政策決定に関与できていない。</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○公営住宅等に関する政策決定は住民生活を身近で支える基礎自治体が担うことが望ましいこと、まちづくりや効率性の観点から管理・運営の一元化が望ましいことから、大阪市内の府営住宅を大阪市に移管</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spc="-150" dirty="0" smtClean="0">
                          <a:solidFill>
                            <a:schemeClr val="tx1"/>
                          </a:solidFill>
                          <a:latin typeface="ＭＳ Ｐゴシック" panose="020B0600070205080204" pitchFamily="50" charset="-128"/>
                          <a:ea typeface="ＭＳ Ｐゴシック" panose="020B0600070205080204" pitchFamily="50" charset="-128"/>
                        </a:rPr>
                        <a:t>公営住宅タスクフォース</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を設置し、移管条件や府市で異なる管理制度の取扱等を検討のうえ決定（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en-US" altLang="ja-JP" sz="1400" dirty="0" smtClean="0">
                          <a:solidFill>
                            <a:schemeClr val="tx1"/>
                          </a:solidFill>
                          <a:latin typeface="ＭＳ Ｐゴシック" panose="020B0600070205080204" pitchFamily="50" charset="-128"/>
                          <a:ea typeface="+mn-ea"/>
                        </a:rPr>
                        <a:t>※</a:t>
                      </a:r>
                      <a:r>
                        <a:rPr kumimoji="1" lang="ja-JP" altLang="en-US" sz="1400" baseline="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mn-ea"/>
                        </a:rPr>
                        <a:t>移管スキーム</a:t>
                      </a:r>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・土地建物は無償譲渡、現状有姿。起債償還は市負担</a:t>
                      </a:r>
                    </a:p>
                    <a:p>
                      <a:pPr algn="l"/>
                      <a:r>
                        <a:rPr kumimoji="1" lang="ja-JP" altLang="en-US" sz="1400" dirty="0" smtClean="0">
                          <a:solidFill>
                            <a:schemeClr val="tx1"/>
                          </a:solidFill>
                          <a:latin typeface="ＭＳ Ｐゴシック" panose="020B0600070205080204" pitchFamily="50" charset="-128"/>
                          <a:ea typeface="+mn-ea"/>
                        </a:rPr>
                        <a:t>・市内全ての府営住宅を移管 （なお、建替等事業中の住宅は事業完了後に移管）</a:t>
                      </a:r>
                    </a:p>
                    <a:p>
                      <a:pPr algn="l"/>
                      <a:r>
                        <a:rPr kumimoji="1" lang="ja-JP" altLang="en-US" sz="1400" dirty="0" smtClean="0">
                          <a:solidFill>
                            <a:schemeClr val="tx1"/>
                          </a:solidFill>
                          <a:latin typeface="ＭＳ Ｐゴシック" panose="020B0600070205080204" pitchFamily="50" charset="-128"/>
                          <a:ea typeface="+mn-ea"/>
                        </a:rPr>
                        <a:t>・移管後の管理制度は、市の制度に基づいて実施</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○大阪市営住宅条例の一部を改正する条例案について市会で可決（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○大阪市内の府営住宅を</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月以降、順次大阪市へ移管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10,116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1,239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524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432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○管理（募集・窓口等）の一元化による府民・市民に分かりやすいサービスの提供</a:t>
                      </a:r>
                      <a:endParaRPr kumimoji="1" lang="en-US" altLang="ja-JP" sz="1400" dirty="0" smtClean="0">
                        <a:solidFill>
                          <a:schemeClr val="tx1"/>
                        </a:solidFill>
                        <a:latin typeface="ＭＳ Ｐゴシック" panose="020B0600070205080204" pitchFamily="50" charset="-128"/>
                        <a:ea typeface="+mn-ea"/>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○より身近な地域ニーズに対応したまちづくり施策の展開</a:t>
                      </a:r>
                      <a:endParaRPr kumimoji="1" lang="en-US" altLang="ja-JP" sz="1400" dirty="0" smtClean="0">
                        <a:solidFill>
                          <a:schemeClr val="tx1"/>
                        </a:solidFill>
                        <a:latin typeface="ＭＳ Ｐゴシック" panose="020B0600070205080204" pitchFamily="50" charset="-128"/>
                        <a:ea typeface="+mn-ea"/>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○隣接・近接団地における一体的建替による事業の効率化・円滑化</a:t>
                      </a:r>
                      <a:endParaRPr kumimoji="1" lang="ja-JP" altLang="en-US" sz="1400" dirty="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正方形/長方形 11"/>
          <p:cNvSpPr/>
          <p:nvPr/>
        </p:nvSpPr>
        <p:spPr>
          <a:xfrm>
            <a:off x="179512" y="396050"/>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⑤府営住宅／市営住宅</a:t>
            </a:r>
            <a:endParaRPr lang="ja-JP" altLang="en-US" sz="1600"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Ａ１５．（３２）、市　Ａ１６．（３８）</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41</a:t>
            </a:fld>
            <a:endParaRPr lang="ja-JP" altLang="en-US"/>
          </a:p>
        </p:txBody>
      </p:sp>
    </p:spTree>
    <p:extLst>
      <p:ext uri="{BB962C8B-B14F-4D97-AF65-F5344CB8AC3E}">
        <p14:creationId xmlns:p14="http://schemas.microsoft.com/office/powerpoint/2010/main" val="266488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960162650"/>
              </p:ext>
            </p:extLst>
          </p:nvPr>
        </p:nvGraphicFramePr>
        <p:xfrm>
          <a:off x="179512" y="796392"/>
          <a:ext cx="8712968" cy="148512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dirty="0" smtClean="0">
                          <a:latin typeface="+mn-ea"/>
                          <a:ea typeface="+mn-ea"/>
                        </a:rPr>
                        <a:t>＜</a:t>
                      </a:r>
                      <a:r>
                        <a:rPr kumimoji="1" lang="en-US" altLang="ja-JP" dirty="0" smtClean="0">
                          <a:latin typeface="+mn-ea"/>
                          <a:ea typeface="+mn-ea"/>
                        </a:rPr>
                        <a:t>Why</a:t>
                      </a:r>
                      <a:r>
                        <a:rPr kumimoji="1" lang="ja-JP" altLang="en-US" dirty="0" smtClean="0">
                          <a:latin typeface="+mn-ea"/>
                          <a:ea typeface="+mn-ea"/>
                        </a:rPr>
                        <a:t>＞</a:t>
                      </a:r>
                      <a:endParaRPr kumimoji="1" lang="ja-JP" altLang="en-US" dirty="0">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Vision</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What</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Outcome</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093840">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（特別支援学校）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○知的</a:t>
                      </a:r>
                      <a:r>
                        <a:rPr kumimoji="1" lang="ja-JP" altLang="en-US" sz="1400"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支援学校の在籍児童生徒の増加と卒業後の社会的自立に向けた就労への対応</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（特別支援学校）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・特別支援学校は府に設置義務があることから府へ移管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endParaRPr kumimoji="1" lang="en-US" altLang="ja-JP" sz="1400" u="none" strike="noStrike" dirty="0" smtClean="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r>
                        <a:rPr kumimoji="1" lang="en-US" altLang="ja-JP" sz="1400" u="none" strike="noStrike" dirty="0" smtClean="0">
                          <a:solidFill>
                            <a:schemeClr val="tx1"/>
                          </a:solidFill>
                          <a:latin typeface="ＭＳ Ｐゴシック" panose="020B0600070205080204" pitchFamily="50" charset="-128"/>
                          <a:ea typeface="+mn-ea"/>
                        </a:rPr>
                        <a:t>12</a:t>
                      </a:r>
                      <a:r>
                        <a:rPr kumimoji="1" lang="ja-JP" altLang="en-US" sz="1400" u="none" strike="noStrike" dirty="0" smtClean="0">
                          <a:solidFill>
                            <a:schemeClr val="tx1"/>
                          </a:solidFill>
                          <a:latin typeface="ＭＳ Ｐゴシック" panose="020B0600070205080204" pitchFamily="50" charset="-128"/>
                          <a:ea typeface="+mn-ea"/>
                        </a:rPr>
                        <a:t>校）を府へ移管（</a:t>
                      </a:r>
                      <a:r>
                        <a:rPr kumimoji="1" lang="en-US" altLang="ja-JP" sz="1400" u="none" strike="noStrike" dirty="0" smtClean="0">
                          <a:solidFill>
                            <a:schemeClr val="tx1"/>
                          </a:solidFill>
                          <a:latin typeface="ＭＳ Ｐゴシック" panose="020B0600070205080204" pitchFamily="50" charset="-128"/>
                          <a:ea typeface="+mn-ea"/>
                        </a:rPr>
                        <a:t>2016</a:t>
                      </a:r>
                      <a:r>
                        <a:rPr kumimoji="1" lang="ja-JP" altLang="en-US" sz="1400" u="none" strike="noStrike" dirty="0" smtClean="0">
                          <a:solidFill>
                            <a:schemeClr val="tx1"/>
                          </a:solidFill>
                          <a:latin typeface="ＭＳ Ｐゴシック" panose="020B0600070205080204" pitchFamily="50" charset="-128"/>
                          <a:ea typeface="+mn-ea"/>
                        </a:rPr>
                        <a:t>年</a:t>
                      </a:r>
                      <a:r>
                        <a:rPr kumimoji="1" lang="en-US" altLang="ja-JP" sz="1400" u="none" strike="noStrike" dirty="0" smtClean="0">
                          <a:solidFill>
                            <a:schemeClr val="tx1"/>
                          </a:solidFill>
                          <a:latin typeface="ＭＳ Ｐゴシック" panose="020B0600070205080204" pitchFamily="50" charset="-128"/>
                          <a:ea typeface="+mn-ea"/>
                        </a:rPr>
                        <a:t>4</a:t>
                      </a:r>
                      <a:r>
                        <a:rPr kumimoji="1" lang="ja-JP" altLang="en-US" sz="1400" u="none" strike="noStrike" dirty="0" smtClean="0">
                          <a:solidFill>
                            <a:schemeClr val="tx1"/>
                          </a:solidFill>
                          <a:latin typeface="ＭＳ Ｐゴシック" panose="020B0600070205080204" pitchFamily="50" charset="-128"/>
                          <a:ea typeface="+mn-ea"/>
                        </a:rPr>
                        <a:t>月）</a:t>
                      </a:r>
                      <a:endParaRPr kumimoji="1" lang="en-US" altLang="ja-JP" sz="1400" u="none"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endParaRPr kumimoji="1" lang="en-US" altLang="ja-JP" sz="1400" u="none" strike="noStrike" dirty="0" smtClean="0">
                        <a:solidFill>
                          <a:schemeClr val="tx1"/>
                        </a:solidFill>
                        <a:latin typeface="ＭＳ Ｐゴシック" panose="020B0600070205080204" pitchFamily="50" charset="-128"/>
                        <a:ea typeface="+mn-ea"/>
                      </a:endParaRPr>
                    </a:p>
                    <a:p>
                      <a:pPr algn="l"/>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・府立支援学校において、教育目標の統一や施策の一体的実施により、大阪の特別支援教育を充実</a:t>
                      </a:r>
                      <a:endParaRPr kumimoji="1" lang="en-US" altLang="ja-JP" sz="1400" u="none" strike="noStrik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179512" y="390245"/>
            <a:ext cx="3766022"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⑥府立特別支援学校／市立特別支援学校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Ｂ９．（６４）、市　Ｂ６．（７６）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42</a:t>
            </a:fld>
            <a:endParaRPr lang="ja-JP" altLang="en-US"/>
          </a:p>
        </p:txBody>
      </p:sp>
    </p:spTree>
    <p:extLst>
      <p:ext uri="{BB962C8B-B14F-4D97-AF65-F5344CB8AC3E}">
        <p14:creationId xmlns:p14="http://schemas.microsoft.com/office/powerpoint/2010/main" val="3954115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396172333"/>
              </p:ext>
            </p:extLst>
          </p:nvPr>
        </p:nvGraphicFramePr>
        <p:xfrm>
          <a:off x="251520" y="764704"/>
          <a:ext cx="8712968" cy="3863912"/>
        </p:xfrm>
        <a:graphic>
          <a:graphicData uri="http://schemas.openxmlformats.org/drawingml/2006/table">
            <a:tbl>
              <a:tblPr firstRow="1" bandRow="1">
                <a:tableStyleId>{5940675A-B579-460E-94D1-54222C63F5DA}</a:tableStyleId>
              </a:tblPr>
              <a:tblGrid>
                <a:gridCol w="2178242">
                  <a:extLst>
                    <a:ext uri="{9D8B030D-6E8A-4147-A177-3AD203B41FA5}">
                      <a16:colId xmlns="" xmlns:a16="http://schemas.microsoft.com/office/drawing/2014/main" val="20000"/>
                    </a:ext>
                  </a:extLst>
                </a:gridCol>
                <a:gridCol w="21782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gridCol w="2178242">
                  <a:extLst>
                    <a:ext uri="{9D8B030D-6E8A-4147-A177-3AD203B41FA5}">
                      <a16:colId xmlns="" xmlns:a16="http://schemas.microsoft.com/office/drawing/2014/main"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3517592">
                <a:tc>
                  <a:txBody>
                    <a:bodyPr/>
                    <a:lstStyle/>
                    <a:p>
                      <a:pPr marL="0" indent="0"/>
                      <a:r>
                        <a:rPr kumimoji="1" lang="ja-JP" altLang="en-US" sz="1400" u="none" dirty="0" smtClean="0">
                          <a:solidFill>
                            <a:schemeClr val="tx1"/>
                          </a:solidFill>
                        </a:rPr>
                        <a:t>・住吉市民病院について、 老朽化や施設の構造上の制約と狭隘化などにより建替が必要。その際、市南部地域では小児・周産期医療が不足しており、同医療の維持・確保、充実強化が求められる。</a:t>
                      </a:r>
                      <a:endParaRPr kumimoji="1" lang="en-US" altLang="ja-JP" sz="1400" u="none" dirty="0" smtClean="0">
                        <a:solidFill>
                          <a:schemeClr val="tx1"/>
                        </a:solidFill>
                      </a:endParaRPr>
                    </a:p>
                    <a:p>
                      <a:pPr marL="0" indent="0"/>
                      <a:endParaRPr kumimoji="1" lang="en-US" altLang="ja-JP" sz="1400" u="none" dirty="0" smtClean="0">
                        <a:solidFill>
                          <a:schemeClr val="tx1"/>
                        </a:solidFill>
                      </a:endParaRPr>
                    </a:p>
                    <a:p>
                      <a:pPr marL="0" indent="0"/>
                      <a:r>
                        <a:rPr kumimoji="1" lang="ja-JP" altLang="en-US" sz="1400" u="none" dirty="0" smtClean="0">
                          <a:solidFill>
                            <a:schemeClr val="tx1"/>
                          </a:solidFill>
                        </a:rPr>
                        <a:t>・近隣の大阪急性期・総合医療センターにおいても、小児・周産期医療を提供しており、ともに地域周産期母子医療センターに位置付けられている。</a:t>
                      </a:r>
                      <a:endParaRPr kumimoji="1" lang="en-US" altLang="ja-JP" sz="1400" u="none" dirty="0" smtClean="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・住吉市民病院の小児・周産期医療の機能を大阪急性期・総合医療センターに統合</a:t>
                      </a:r>
                      <a:endParaRPr kumimoji="1" lang="en-US" altLang="ja-JP" sz="14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・将来の府立病院機構、市民病院機構の経営統合を目指す</a:t>
                      </a:r>
                      <a:endParaRPr kumimoji="1" lang="en-US" altLang="ja-JP" sz="1400" u="none" dirty="0" smtClean="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・大阪急性期・総合医療センター内に大阪府市共同住吉母子医療センターの整備（</a:t>
                      </a:r>
                      <a:r>
                        <a:rPr kumimoji="1" lang="en-US" altLang="ja-JP" sz="1400" u="none" dirty="0" smtClean="0">
                          <a:solidFill>
                            <a:schemeClr val="tx1"/>
                          </a:solidFill>
                        </a:rPr>
                        <a:t>2018</a:t>
                      </a:r>
                      <a:r>
                        <a:rPr kumimoji="1" lang="ja-JP" altLang="en-US" sz="1400" u="none" dirty="0" smtClean="0">
                          <a:solidFill>
                            <a:schemeClr val="tx1"/>
                          </a:solidFill>
                        </a:rPr>
                        <a:t>年４月供用開始）</a:t>
                      </a:r>
                      <a:endParaRPr kumimoji="1" lang="en-US" altLang="ja-JP" sz="1400" u="none" dirty="0" smtClean="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a:t>
                      </a:r>
                      <a:r>
                        <a:rPr kumimoji="1" lang="en-US" altLang="ja-JP" sz="1400" u="none" dirty="0" smtClean="0">
                          <a:solidFill>
                            <a:schemeClr val="tx1"/>
                          </a:solidFill>
                        </a:rPr>
                        <a:t>24</a:t>
                      </a:r>
                      <a:r>
                        <a:rPr kumimoji="1" lang="ja-JP" altLang="en-US" sz="1400" u="none" dirty="0" smtClean="0">
                          <a:solidFill>
                            <a:schemeClr val="tx1"/>
                          </a:solidFill>
                        </a:rPr>
                        <a:t>時間</a:t>
                      </a:r>
                      <a:r>
                        <a:rPr kumimoji="1" lang="en-US" altLang="ja-JP" sz="1400" u="none" dirty="0" smtClean="0">
                          <a:solidFill>
                            <a:schemeClr val="tx1"/>
                          </a:solidFill>
                        </a:rPr>
                        <a:t>365</a:t>
                      </a:r>
                      <a:r>
                        <a:rPr kumimoji="1" lang="ja-JP" altLang="en-US" sz="1400" u="none" dirty="0" smtClean="0">
                          <a:solidFill>
                            <a:schemeClr val="tx1"/>
                          </a:solidFill>
                        </a:rPr>
                        <a:t>日の小児救急医療のさらなる充実、最重症・合併症妊産婦等のハイリスク分娩への対応強化などの医療機能の強化</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正方形/長方形 7"/>
          <p:cNvSpPr/>
          <p:nvPr/>
        </p:nvSpPr>
        <p:spPr>
          <a:xfrm>
            <a:off x="251520" y="376721"/>
            <a:ext cx="4793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⑦大阪急性期・総合医療センター／市立住吉市民病院</a:t>
            </a:r>
            <a:endParaRPr lang="ja-JP" altLang="en-US"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Ｂ８．（６３）、市　Ｂ</a:t>
            </a:r>
            <a:r>
              <a:rPr lang="ja-JP" altLang="en-US" sz="1600" u="sng" dirty="0"/>
              <a:t>５</a:t>
            </a:r>
            <a:r>
              <a:rPr lang="ja-JP" altLang="en-US" sz="1600" u="sng" dirty="0" smtClean="0"/>
              <a:t>．（７５）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43</a:t>
            </a:fld>
            <a:endParaRPr lang="ja-JP" altLang="en-US"/>
          </a:p>
        </p:txBody>
      </p:sp>
    </p:spTree>
    <p:extLst>
      <p:ext uri="{BB962C8B-B14F-4D97-AF65-F5344CB8AC3E}">
        <p14:creationId xmlns:p14="http://schemas.microsoft.com/office/powerpoint/2010/main" val="2071003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08767065"/>
              </p:ext>
            </p:extLst>
          </p:nvPr>
        </p:nvGraphicFramePr>
        <p:xfrm>
          <a:off x="179512" y="764704"/>
          <a:ext cx="8712968" cy="5990200"/>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533816">
                <a:tc>
                  <a:txBody>
                    <a:bodyPr/>
                    <a:lstStyle/>
                    <a:p>
                      <a:pPr marL="92075" indent="-92075"/>
                      <a:r>
                        <a:rPr kumimoji="1" lang="ja-JP" altLang="en-US" sz="1400" dirty="0" smtClean="0">
                          <a:solidFill>
                            <a:schemeClr val="tx1"/>
                          </a:solidFill>
                        </a:rPr>
                        <a:t>・府立大学と市立大学で、それぞれ</a:t>
                      </a:r>
                      <a:r>
                        <a:rPr kumimoji="1" lang="en-US" altLang="ja-JP" sz="1400" dirty="0" smtClean="0">
                          <a:solidFill>
                            <a:schemeClr val="tx1"/>
                          </a:solidFill>
                        </a:rPr>
                        <a:t>100</a:t>
                      </a:r>
                      <a:r>
                        <a:rPr kumimoji="1" lang="ja-JP" altLang="en-US" sz="1400" dirty="0" smtClean="0">
                          <a:solidFill>
                            <a:schemeClr val="tx1"/>
                          </a:solidFill>
                        </a:rPr>
                        <a:t>億円を超える運営費交付金を投じているなか、</a:t>
                      </a:r>
                      <a:r>
                        <a:rPr kumimoji="1" lang="ja-JP" altLang="en-US" sz="1400" u="none" dirty="0" smtClean="0">
                          <a:solidFill>
                            <a:schemeClr val="tx1"/>
                          </a:solidFill>
                        </a:rPr>
                        <a:t>優秀な人材の育成と研究成果の還元を通じた、大阪の成長へのさらなる寄与が求められている。</a:t>
                      </a:r>
                      <a:endParaRPr kumimoji="1" lang="en-US" altLang="ja-JP" sz="1400" u="none"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・また、各種大学ランキングでは一定のポジションを確保しているものの、さらなる飛躍が必要</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＜両大学の改革実績＞</a:t>
                      </a:r>
                      <a:endParaRPr kumimoji="1" lang="en-US" altLang="ja-JP" sz="1400" dirty="0" smtClean="0">
                        <a:solidFill>
                          <a:schemeClr val="tx1"/>
                        </a:solidFill>
                      </a:endParaRPr>
                    </a:p>
                    <a:p>
                      <a:pPr marL="92075" indent="-92075"/>
                      <a:r>
                        <a:rPr kumimoji="1" lang="ja-JP" altLang="en-US" sz="1400" dirty="0" smtClean="0">
                          <a:solidFill>
                            <a:schemeClr val="tx1"/>
                          </a:solidFill>
                        </a:rPr>
                        <a:t>①府立大学</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en-US" altLang="ja-JP" sz="1400" dirty="0" smtClean="0">
                          <a:solidFill>
                            <a:schemeClr val="tx1"/>
                          </a:solidFill>
                        </a:rPr>
                        <a:t>2005</a:t>
                      </a:r>
                      <a:r>
                        <a:rPr kumimoji="1" lang="ja-JP" altLang="en-US" sz="1400" dirty="0" smtClean="0">
                          <a:solidFill>
                            <a:schemeClr val="tx1"/>
                          </a:solidFill>
                        </a:rPr>
                        <a:t>年度に</a:t>
                      </a:r>
                      <a:r>
                        <a:rPr kumimoji="1" lang="en-US" altLang="ja-JP" sz="1400" dirty="0" smtClean="0">
                          <a:solidFill>
                            <a:schemeClr val="tx1"/>
                          </a:solidFill>
                        </a:rPr>
                        <a:t>3</a:t>
                      </a:r>
                      <a:r>
                        <a:rPr kumimoji="1" lang="ja-JP" altLang="en-US" sz="1400" dirty="0" smtClean="0">
                          <a:solidFill>
                            <a:schemeClr val="tx1"/>
                          </a:solidFill>
                        </a:rPr>
                        <a:t>大学統合と独法化を実現。</a:t>
                      </a:r>
                      <a:r>
                        <a:rPr kumimoji="1" lang="ja-JP" altLang="en-US" sz="1400" u="none" dirty="0" smtClean="0">
                          <a:solidFill>
                            <a:schemeClr val="tx1"/>
                          </a:solidFill>
                        </a:rPr>
                        <a:t>ガバナンス改革も実施。</a:t>
                      </a:r>
                      <a:r>
                        <a:rPr kumimoji="1" lang="en-US" altLang="ja-JP" sz="1400" dirty="0" smtClean="0">
                          <a:solidFill>
                            <a:schemeClr val="tx1"/>
                          </a:solidFill>
                        </a:rPr>
                        <a:t>2012</a:t>
                      </a:r>
                      <a:r>
                        <a:rPr kumimoji="1" lang="ja-JP" altLang="en-US" sz="1400" dirty="0" smtClean="0">
                          <a:solidFill>
                            <a:schemeClr val="tx1"/>
                          </a:solidFill>
                        </a:rPr>
                        <a:t>年度から学域制に移行</a:t>
                      </a:r>
                      <a:endParaRPr kumimoji="1" lang="en-US" altLang="ja-JP" sz="1400" dirty="0" smtClean="0">
                        <a:solidFill>
                          <a:schemeClr val="tx1"/>
                        </a:solidFill>
                      </a:endParaRPr>
                    </a:p>
                    <a:p>
                      <a:pPr marL="92075" indent="-92075"/>
                      <a:r>
                        <a:rPr kumimoji="1" lang="ja-JP" altLang="en-US" sz="1400" dirty="0" smtClean="0">
                          <a:solidFill>
                            <a:schemeClr val="tx1"/>
                          </a:solidFill>
                        </a:rPr>
                        <a:t>②市立大学</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en-US" altLang="ja-JP" sz="1400" dirty="0" smtClean="0">
                          <a:solidFill>
                            <a:schemeClr val="tx1"/>
                          </a:solidFill>
                        </a:rPr>
                        <a:t>2006</a:t>
                      </a:r>
                      <a:r>
                        <a:rPr kumimoji="1" lang="ja-JP" altLang="en-US" sz="1400" dirty="0" smtClean="0">
                          <a:solidFill>
                            <a:schemeClr val="tx1"/>
                          </a:solidFill>
                        </a:rPr>
                        <a:t>年度に独法化を実現し、ガバナンス強化や学生サービス向上の実現</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strike="sngStrike" dirty="0" smtClean="0">
                        <a:solidFill>
                          <a:schemeClr val="tx1"/>
                        </a:solidFill>
                      </a:endParaRPr>
                    </a:p>
                    <a:p>
                      <a:pPr marL="92075" indent="-92075"/>
                      <a:r>
                        <a:rPr kumimoji="1" lang="ja-JP" altLang="en-US" sz="1400" strike="noStrike" dirty="0" smtClean="0">
                          <a:solidFill>
                            <a:schemeClr val="tx1"/>
                          </a:solidFill>
                        </a:rPr>
                        <a:t>○両大学を運営する公立大学法人の統合を行い、その後に大学統合を進める</a:t>
                      </a:r>
                      <a:r>
                        <a:rPr kumimoji="1" lang="ja-JP" altLang="en-US" sz="1400" dirty="0" smtClean="0">
                          <a:solidFill>
                            <a:schemeClr val="tx1"/>
                          </a:solidFill>
                        </a:rPr>
                        <a:t>　　</a:t>
                      </a:r>
                    </a:p>
                    <a:p>
                      <a:endParaRPr kumimoji="1" lang="ja-JP" altLang="en-US" sz="1400"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solidFill>
                            <a:schemeClr val="tx1"/>
                          </a:solidFill>
                        </a:rPr>
                        <a:t>○</a:t>
                      </a:r>
                      <a:r>
                        <a:rPr kumimoji="1" lang="en-US" altLang="ja-JP" sz="1400" dirty="0" smtClean="0">
                          <a:solidFill>
                            <a:schemeClr val="tx1"/>
                          </a:solidFill>
                        </a:rPr>
                        <a:t>2012</a:t>
                      </a:r>
                      <a:r>
                        <a:rPr kumimoji="1" lang="ja-JP" altLang="en-US" sz="1400" dirty="0" smtClean="0">
                          <a:solidFill>
                            <a:schemeClr val="tx1"/>
                          </a:solidFill>
                        </a:rPr>
                        <a:t>年</a:t>
                      </a:r>
                      <a:r>
                        <a:rPr kumimoji="1" lang="en-US" altLang="ja-JP" sz="1400" dirty="0" smtClean="0">
                          <a:solidFill>
                            <a:schemeClr val="tx1"/>
                          </a:solidFill>
                        </a:rPr>
                        <a:t>5</a:t>
                      </a:r>
                      <a:r>
                        <a:rPr kumimoji="1" lang="ja-JP" altLang="en-US" sz="1400" dirty="0" smtClean="0">
                          <a:solidFill>
                            <a:schemeClr val="tx1"/>
                          </a:solidFill>
                        </a:rPr>
                        <a:t>月に外部有識者による「新大学構想会議」を府市で共同設置し、</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1</a:t>
                      </a:r>
                      <a:r>
                        <a:rPr kumimoji="1" lang="ja-JP" altLang="en-US" sz="1400" dirty="0" smtClean="0">
                          <a:solidFill>
                            <a:schemeClr val="tx1"/>
                          </a:solidFill>
                        </a:rPr>
                        <a:t>月に「新大学構想＜提言＞」を提出</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9</a:t>
                      </a:r>
                      <a:r>
                        <a:rPr kumimoji="1" lang="ja-JP" altLang="en-US" sz="1400" dirty="0" smtClean="0">
                          <a:solidFill>
                            <a:schemeClr val="tx1"/>
                          </a:solidFill>
                        </a:rPr>
                        <a:t>月に府市で「新大学ビジョン」を策定、</a:t>
                      </a:r>
                      <a:r>
                        <a:rPr kumimoji="1" lang="en-US" altLang="ja-JP" sz="1400" dirty="0" smtClean="0">
                          <a:solidFill>
                            <a:schemeClr val="tx1"/>
                          </a:solidFill>
                        </a:rPr>
                        <a:t>10</a:t>
                      </a:r>
                      <a:r>
                        <a:rPr kumimoji="1" lang="ja-JP" altLang="en-US" sz="1400" dirty="0" smtClean="0">
                          <a:solidFill>
                            <a:schemeClr val="tx1"/>
                          </a:solidFill>
                        </a:rPr>
                        <a:t>月には府市及び両大学で「新大学案（平成</a:t>
                      </a:r>
                      <a:r>
                        <a:rPr kumimoji="1" lang="en-US" altLang="ja-JP" sz="1400" dirty="0" smtClean="0">
                          <a:solidFill>
                            <a:schemeClr val="tx1"/>
                          </a:solidFill>
                        </a:rPr>
                        <a:t>25</a:t>
                      </a:r>
                      <a:r>
                        <a:rPr kumimoji="1" lang="ja-JP" altLang="en-US" sz="1400" dirty="0" smtClean="0">
                          <a:solidFill>
                            <a:schemeClr val="tx1"/>
                          </a:solidFill>
                        </a:rPr>
                        <a:t>年</a:t>
                      </a:r>
                      <a:r>
                        <a:rPr kumimoji="1" lang="en-US" altLang="ja-JP" sz="1400" dirty="0" smtClean="0">
                          <a:solidFill>
                            <a:schemeClr val="tx1"/>
                          </a:solidFill>
                        </a:rPr>
                        <a:t>10</a:t>
                      </a:r>
                      <a:r>
                        <a:rPr kumimoji="1" lang="ja-JP" altLang="en-US" sz="1400" dirty="0" smtClean="0">
                          <a:solidFill>
                            <a:schemeClr val="tx1"/>
                          </a:solidFill>
                        </a:rPr>
                        <a:t>月版）」を策定</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○両大学が「</a:t>
                      </a:r>
                      <a:r>
                        <a:rPr kumimoji="1" lang="en-US" altLang="ja-JP" sz="1400" dirty="0" smtClean="0">
                          <a:solidFill>
                            <a:schemeClr val="tx1"/>
                          </a:solidFill>
                        </a:rPr>
                        <a:t>『</a:t>
                      </a:r>
                      <a:r>
                        <a:rPr kumimoji="1" lang="ja-JP" altLang="en-US" sz="1400" dirty="0" smtClean="0">
                          <a:solidFill>
                            <a:schemeClr val="tx1"/>
                          </a:solidFill>
                        </a:rPr>
                        <a:t>新・公立大学</a:t>
                      </a:r>
                      <a:r>
                        <a:rPr kumimoji="1" lang="en-US" altLang="ja-JP" sz="1400" dirty="0" smtClean="0">
                          <a:solidFill>
                            <a:schemeClr val="tx1"/>
                          </a:solidFill>
                        </a:rPr>
                        <a:t>』</a:t>
                      </a:r>
                      <a:r>
                        <a:rPr kumimoji="1" lang="ja-JP" altLang="en-US" sz="1400" dirty="0" smtClean="0">
                          <a:solidFill>
                            <a:schemeClr val="tx1"/>
                          </a:solidFill>
                        </a:rPr>
                        <a:t>大阪モデル（基本構想）」をとりまとめ（</a:t>
                      </a:r>
                      <a:r>
                        <a:rPr kumimoji="1" lang="en-US" altLang="ja-JP" sz="1400" dirty="0" smtClean="0">
                          <a:solidFill>
                            <a:schemeClr val="tx1"/>
                          </a:solidFill>
                        </a:rPr>
                        <a:t>2015</a:t>
                      </a:r>
                      <a:r>
                        <a:rPr kumimoji="1" lang="ja-JP" altLang="en-US" sz="1400" dirty="0" smtClean="0">
                          <a:solidFill>
                            <a:schemeClr val="tx1"/>
                          </a:solidFill>
                        </a:rPr>
                        <a:t>年</a:t>
                      </a:r>
                      <a:r>
                        <a:rPr kumimoji="1" lang="en-US" altLang="ja-JP" sz="1400" dirty="0" smtClean="0">
                          <a:solidFill>
                            <a:schemeClr val="tx1"/>
                          </a:solidFill>
                        </a:rPr>
                        <a:t>2</a:t>
                      </a:r>
                      <a:r>
                        <a:rPr kumimoji="1" lang="ja-JP" altLang="en-US" sz="1400" dirty="0" smtClean="0">
                          <a:solidFill>
                            <a:schemeClr val="tx1"/>
                          </a:solidFill>
                        </a:rPr>
                        <a:t>月）</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○副首都推進本部の下に、「新大学設計４者タスクフォース」を設置し、検討を進める（</a:t>
                      </a:r>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○新設合併に係る協議事項等の法人統合関連議案を可決（</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月府議会、</a:t>
                      </a:r>
                      <a:r>
                        <a:rPr kumimoji="1" lang="en-US" altLang="ja-JP" sz="1400" dirty="0" smtClean="0">
                          <a:solidFill>
                            <a:schemeClr val="tx1"/>
                          </a:solidFill>
                        </a:rPr>
                        <a:t>2018</a:t>
                      </a:r>
                      <a:r>
                        <a:rPr kumimoji="1" lang="ja-JP" altLang="en-US" sz="1400" dirty="0" smtClean="0">
                          <a:solidFill>
                            <a:schemeClr val="tx1"/>
                          </a:solidFill>
                        </a:rPr>
                        <a:t>年２月市会）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大学の「教育」・「研究」・「地域貢献」の基本３機能の一層の維持・向上を図るとともに、これらに加えて、「都市シンクタンク」・「技術インキュベーション」の２つの機能を強化・充実し、従来の“公立大学“の枠を超えたスケールで大阪に貢献する</a:t>
                      </a:r>
                      <a:endParaRPr kumimoji="1" lang="ja-JP" altLang="en-US" sz="1400"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184702" y="392167"/>
            <a:ext cx="2945284"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⑧大阪府立大学／大阪市立大学</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Ｄ７．（１００）、市　Ｄ６．（１０１）</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44</a:t>
            </a:fld>
            <a:endParaRPr lang="ja-JP" altLang="en-US"/>
          </a:p>
        </p:txBody>
      </p:sp>
    </p:spTree>
    <p:extLst>
      <p:ext uri="{BB962C8B-B14F-4D97-AF65-F5344CB8AC3E}">
        <p14:creationId xmlns:p14="http://schemas.microsoft.com/office/powerpoint/2010/main" val="3375833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695448865"/>
              </p:ext>
            </p:extLst>
          </p:nvPr>
        </p:nvGraphicFramePr>
        <p:xfrm>
          <a:off x="251520" y="764704"/>
          <a:ext cx="8712968" cy="278472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○両法人は府市それぞれと密接に連携しながら、支援領域など一定の棲み分けの下で中小企業支援事業を実施してきた。</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○両法人各々の特徴を活かし、強みを束ねることで、より効果的な中小企業支援サービスを提供できる可能性がある。</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○中小企業支援において、それぞれの強みを活かした相乗効果が発揮できるよう、両法人を統合</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○施設については、新法人の役割、利用者ニーズ等を見極めたうえで中核拠点の一本化も含め最適化を図る</a:t>
                      </a:r>
                      <a:endParaRPr kumimoji="1" lang="ja-JP" altLang="en-US" sz="14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algn="l" defTabSz="914400" rtl="0" eaLnBrk="1" latinLnBrk="0" hangingPunct="1"/>
                      <a:r>
                        <a:rPr kumimoji="1" lang="ja-JP" altLang="en-US" sz="1400" u="none" kern="1200" dirty="0" smtClean="0">
                          <a:solidFill>
                            <a:schemeClr val="tx1"/>
                          </a:solidFill>
                          <a:latin typeface="ＭＳ Ｐゴシック" panose="020B0600070205080204" pitchFamily="50" charset="-128"/>
                          <a:ea typeface="ＭＳ Ｐゴシック" panose="020B0600070205080204" pitchFamily="50" charset="-128"/>
                        </a:rPr>
                        <a:t>○統合に向けた協議・検討を行う</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中小企業経営者も含めた「連携推進会議」を設置（</a:t>
                      </a:r>
                      <a:r>
                        <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2013</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a:t>
                      </a:r>
                      <a:r>
                        <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6</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月）</a:t>
                      </a:r>
                      <a:endPar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en-US" altLang="ja-JP" sz="1400" i="1"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ＭＳ Ｐゴシック" panose="020B0600070205080204" pitchFamily="50" charset="-128"/>
                          <a:ea typeface="+mn-ea"/>
                        </a:rPr>
                        <a:t>○</a:t>
                      </a:r>
                      <a:r>
                        <a:rPr kumimoji="1" lang="ja-JP" altLang="en-US" sz="1400" u="none" kern="1200" dirty="0" smtClean="0">
                          <a:solidFill>
                            <a:schemeClr val="tx1"/>
                          </a:solidFill>
                          <a:latin typeface="ＭＳ Ｐゴシック" panose="020B0600070205080204" pitchFamily="50" charset="-128"/>
                          <a:ea typeface="+mn-ea"/>
                        </a:rPr>
                        <a:t>経営戦略・目標の共有による効果的な中小企業支援事業の一環として、統合に先行し、共同事業を実施（消費者モニターイベント、商談会を共催）</a:t>
                      </a:r>
                      <a:endParaRPr kumimoji="1" lang="en-US" altLang="ja-JP" sz="1400" b="0" i="0" u="none" kern="1200" dirty="0" smtClean="0">
                        <a:solidFill>
                          <a:schemeClr val="tx1"/>
                        </a:solidFill>
                        <a:latin typeface="ＭＳ Ｐゴシック" panose="020B0600070205080204" pitchFamily="50" charset="-128"/>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kern="1200" dirty="0" smtClean="0">
                          <a:solidFill>
                            <a:schemeClr val="tx1"/>
                          </a:solidFill>
                          <a:latin typeface="ＭＳ Ｐゴシック" panose="020B0600070205080204" pitchFamily="50" charset="-128"/>
                          <a:ea typeface="+mn-ea"/>
                          <a:cs typeface="+mn-cs"/>
                        </a:rPr>
                        <a:t>○両法人の既存事業に加え、国際化・事業承継・創業・ベンチャー支援を</a:t>
                      </a:r>
                      <a:r>
                        <a:rPr kumimoji="1" lang="en-US" altLang="ja-JP" sz="1400" b="0" i="0" u="none" kern="1200" dirty="0" smtClean="0">
                          <a:solidFill>
                            <a:schemeClr val="tx1"/>
                          </a:solidFill>
                          <a:latin typeface="ＭＳ Ｐゴシック" panose="020B0600070205080204" pitchFamily="50" charset="-128"/>
                          <a:ea typeface="+mn-ea"/>
                          <a:cs typeface="+mn-cs"/>
                        </a:rPr>
                        <a:t>3</a:t>
                      </a:r>
                      <a:r>
                        <a:rPr kumimoji="1" lang="ja-JP" altLang="en-US" sz="1400" b="0" i="0" u="none" kern="1200" dirty="0" smtClean="0">
                          <a:solidFill>
                            <a:schemeClr val="tx1"/>
                          </a:solidFill>
                          <a:latin typeface="ＭＳ Ｐゴシック" panose="020B0600070205080204" pitchFamily="50" charset="-128"/>
                          <a:ea typeface="+mn-ea"/>
                          <a:cs typeface="+mn-cs"/>
                        </a:rPr>
                        <a:t>本柱とし、府内の様々な支援機関との連携を図りながら、オール大阪で中小企業支援機能・体制の強化を図る</a:t>
                      </a:r>
                      <a:endParaRPr kumimoji="1" lang="en-US" altLang="ja-JP" sz="1400" b="0" i="0" u="none" kern="1200" dirty="0" smtClean="0">
                        <a:solidFill>
                          <a:schemeClr val="tx1"/>
                        </a:solidFill>
                        <a:latin typeface="ＭＳ Ｐゴシック" panose="020B0600070205080204" pitchFamily="50" charset="-128"/>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338554"/>
            <a:ext cx="4965068"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⑨大阪産業振興機構／大阪市都市型産業振興センター</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Ｄ７．（１０３）、市　Ｄ６．（１０４）</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45</a:t>
            </a:fld>
            <a:endParaRPr lang="ja-JP" altLang="en-US"/>
          </a:p>
        </p:txBody>
      </p:sp>
    </p:spTree>
    <p:extLst>
      <p:ext uri="{BB962C8B-B14F-4D97-AF65-F5344CB8AC3E}">
        <p14:creationId xmlns:p14="http://schemas.microsoft.com/office/powerpoint/2010/main" val="1998735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354788988"/>
              </p:ext>
            </p:extLst>
          </p:nvPr>
        </p:nvGraphicFramePr>
        <p:xfrm>
          <a:off x="251520" y="692696"/>
          <a:ext cx="8712968" cy="608760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○港湾の国際競争力強化、利用者ニーズに合ったより使いやすい港への改革が求められている</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○大阪湾諸港の港湾管理の一元化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ステップとして府市の港湾管理の一元化（大阪港・堺泉北港・阪南港）をめざす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○「新港務局」制度の検討</a:t>
                      </a:r>
                      <a:endParaRPr kumimoji="1"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→法改正が必要</a:t>
                      </a:r>
                      <a:endParaRPr kumimoji="1" lang="en-US" altLang="ja-JP" sz="12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○現行法制度で可能な手法として、「行政委員会」の共同設置を</a:t>
                      </a:r>
                      <a:r>
                        <a:rPr kumimoji="1" lang="ja-JP" altLang="en-US" sz="1400" strike="noStrike" dirty="0" smtClean="0">
                          <a:solidFill>
                            <a:schemeClr val="tx1"/>
                          </a:solidFill>
                          <a:latin typeface="+mn-ea"/>
                          <a:ea typeface="+mn-ea"/>
                        </a:rPr>
                        <a:t>選択し、具体的な制度設計を実施</a:t>
                      </a:r>
                      <a:endParaRPr kumimoji="1" lang="en-US" altLang="ja-JP" sz="1400"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○「行政委員会」、「内部組織の共同設置」、「連携協約」等関連議案のうち、「連携協約」について府市両議会で可決（</a:t>
                      </a:r>
                      <a:r>
                        <a:rPr kumimoji="1" lang="en-US" altLang="ja-JP" sz="1400" dirty="0" smtClean="0">
                          <a:solidFill>
                            <a:schemeClr val="tx1"/>
                          </a:solidFill>
                          <a:latin typeface="+mn-ea"/>
                          <a:ea typeface="+mn-ea"/>
                        </a:rPr>
                        <a:t>2016</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月。他は</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3</a:t>
                      </a:r>
                      <a:r>
                        <a:rPr kumimoji="1" lang="ja-JP" altLang="en-US" sz="1400" dirty="0" smtClean="0">
                          <a:solidFill>
                            <a:schemeClr val="tx1"/>
                          </a:solidFill>
                          <a:latin typeface="+mn-ea"/>
                          <a:ea typeface="+mn-ea"/>
                        </a:rPr>
                        <a:t>月取下げ）</a:t>
                      </a:r>
                    </a:p>
                    <a:p>
                      <a:pPr algn="l"/>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ja-JP" altLang="en-US" sz="1400" strike="noStrike" dirty="0" smtClean="0">
                          <a:solidFill>
                            <a:schemeClr val="tx1"/>
                          </a:solidFill>
                          <a:latin typeface="+mn-ea"/>
                          <a:ea typeface="+mn-ea"/>
                        </a:rPr>
                        <a:t>「大阪府及び大阪市の港湾及び海岸の管理に係る連携協約」を締結（</a:t>
                      </a:r>
                      <a:r>
                        <a:rPr kumimoji="1" lang="en-US" altLang="ja-JP" sz="1400" strike="noStrike" dirty="0" smtClean="0">
                          <a:solidFill>
                            <a:schemeClr val="tx1"/>
                          </a:solidFill>
                          <a:latin typeface="+mn-ea"/>
                          <a:ea typeface="+mn-ea"/>
                        </a:rPr>
                        <a:t>2016</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12</a:t>
                      </a:r>
                      <a:r>
                        <a:rPr kumimoji="1" lang="ja-JP" altLang="en-US" sz="1400" strike="noStrike" dirty="0" smtClean="0">
                          <a:solidFill>
                            <a:schemeClr val="tx1"/>
                          </a:solidFill>
                          <a:latin typeface="+mn-ea"/>
                          <a:ea typeface="+mn-ea"/>
                        </a:rPr>
                        <a:t>月）、府市で「大阪港湾連携会議」を設置し検討を継続（</a:t>
                      </a:r>
                      <a:r>
                        <a:rPr kumimoji="1" lang="en-US" altLang="ja-JP" sz="1400" strike="noStrike" dirty="0" smtClean="0">
                          <a:solidFill>
                            <a:schemeClr val="tx1"/>
                          </a:solidFill>
                          <a:latin typeface="+mn-ea"/>
                          <a:ea typeface="+mn-ea"/>
                        </a:rPr>
                        <a:t>2017</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8</a:t>
                      </a:r>
                      <a:r>
                        <a:rPr kumimoji="1" lang="ja-JP" altLang="en-US" sz="1400" strike="noStrike" dirty="0" smtClean="0">
                          <a:solidFill>
                            <a:schemeClr val="tx1"/>
                          </a:solidFill>
                          <a:latin typeface="+mn-ea"/>
                          <a:ea typeface="+mn-ea"/>
                        </a:rPr>
                        <a:t>月～）</a:t>
                      </a:r>
                      <a:endParaRPr kumimoji="1" lang="en-US" altLang="ja-JP" sz="140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smtClean="0">
                          <a:solidFill>
                            <a:schemeClr val="tx1"/>
                          </a:solidFill>
                          <a:latin typeface="+mn-ea"/>
                          <a:ea typeface="+mn-ea"/>
                        </a:rPr>
                        <a:t>○大阪湾諸港の港湾管理一元化をめざし、神戸市・兵庫県を含む４港湾管理者での合意形成に向け、協議を継続</a:t>
                      </a:r>
                      <a:endParaRPr kumimoji="1" lang="ja-JP" altLang="en-US"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strike="noStrike" dirty="0" smtClean="0">
                          <a:solidFill>
                            <a:schemeClr val="tx1"/>
                          </a:solidFill>
                          <a:latin typeface="ＭＳ Ｐゴシック" panose="020B0600070205080204" pitchFamily="50" charset="-128"/>
                          <a:ea typeface="+mn-ea"/>
                        </a:rPr>
                        <a:t>港湾管理の一元化により、一体となった港湾計画を策定し、適切な施設配置や重点投資が可能となり、一元的な管理による物流の</a:t>
                      </a:r>
                      <a:r>
                        <a:rPr kumimoji="1" lang="ja-JP" altLang="en-US" sz="1400" strike="noStrike" baseline="0" dirty="0" smtClean="0">
                          <a:solidFill>
                            <a:schemeClr val="tx1"/>
                          </a:solidFill>
                          <a:latin typeface="ＭＳ Ｐゴシック" panose="020B0600070205080204" pitchFamily="50" charset="-128"/>
                          <a:ea typeface="+mn-ea"/>
                        </a:rPr>
                        <a:t>効率化</a:t>
                      </a:r>
                      <a:r>
                        <a:rPr kumimoji="1" lang="ja-JP" altLang="en-US" sz="1400" strike="noStrike" dirty="0" smtClean="0">
                          <a:solidFill>
                            <a:schemeClr val="tx1"/>
                          </a:solidFill>
                          <a:latin typeface="ＭＳ Ｐゴシック" panose="020B0600070205080204" pitchFamily="50" charset="-128"/>
                          <a:ea typeface="+mn-ea"/>
                        </a:rPr>
                        <a:t>、利便性の向上が図られる</a:t>
                      </a:r>
                      <a:endParaRPr kumimoji="1" lang="en-US" altLang="ja-JP" sz="1400"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61483" y="362702"/>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⑩府営港湾／市営港湾</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a:t>
            </a:r>
            <a:r>
              <a:rPr lang="en-US" altLang="ja-JP" sz="1600" u="sng" dirty="0" smtClean="0"/>
              <a:t>C</a:t>
            </a:r>
            <a:r>
              <a:rPr lang="ja-JP" altLang="en-US" sz="1600" u="sng" dirty="0" smtClean="0"/>
              <a:t> ６．（８６）、市　</a:t>
            </a:r>
            <a:r>
              <a:rPr lang="en-US" altLang="ja-JP" sz="1600" u="sng" dirty="0" smtClean="0"/>
              <a:t>C</a:t>
            </a:r>
            <a:r>
              <a:rPr lang="ja-JP" altLang="en-US" sz="1600" u="sng" dirty="0" smtClean="0"/>
              <a:t> ８．（９０）</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46</a:t>
            </a:fld>
            <a:endParaRPr lang="ja-JP" altLang="en-US"/>
          </a:p>
        </p:txBody>
      </p:sp>
    </p:spTree>
    <p:extLst>
      <p:ext uri="{BB962C8B-B14F-4D97-AF65-F5344CB8AC3E}">
        <p14:creationId xmlns:p14="http://schemas.microsoft.com/office/powerpoint/2010/main" val="657358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099722998"/>
              </p:ext>
            </p:extLst>
          </p:nvPr>
        </p:nvGraphicFramePr>
        <p:xfrm>
          <a:off x="251520" y="692696"/>
          <a:ext cx="8712968" cy="235800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2015</a:t>
                      </a:r>
                      <a:r>
                        <a:rPr kumimoji="1" lang="ja-JP" altLang="en-US" sz="1400" dirty="0" smtClean="0">
                          <a:solidFill>
                            <a:schemeClr val="tx1"/>
                          </a:solidFill>
                          <a:latin typeface="+mn-ea"/>
                          <a:ea typeface="+mn-ea"/>
                        </a:rPr>
                        <a:t>年度以降の府内公立中学校卒業者数の減少（見込）や公私立高校を取り巻く状況、通学区域設定の見直し等を</a:t>
                      </a:r>
                      <a:r>
                        <a:rPr kumimoji="1" lang="ja-JP" altLang="en-US" sz="1400" u="none" strike="noStrike" dirty="0" smtClean="0">
                          <a:solidFill>
                            <a:schemeClr val="tx1"/>
                          </a:solidFill>
                          <a:latin typeface="+mn-ea"/>
                          <a:ea typeface="+mn-ea"/>
                        </a:rPr>
                        <a:t>踏ま</a:t>
                      </a:r>
                      <a:r>
                        <a:rPr kumimoji="1" lang="ja-JP" altLang="en-US" sz="1400" dirty="0" smtClean="0">
                          <a:solidFill>
                            <a:schemeClr val="tx1"/>
                          </a:solidFill>
                          <a:latin typeface="+mn-ea"/>
                          <a:ea typeface="+mn-ea"/>
                        </a:rPr>
                        <a:t>えた府立・市立を含めた公立高校全体のあり方の検討</a:t>
                      </a:r>
                      <a:endParaRPr kumimoji="1" lang="ja-JP" altLang="en-US" sz="1400"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mn-ea"/>
                          <a:ea typeface="+mn-ea"/>
                        </a:rPr>
                        <a:t>○</a:t>
                      </a:r>
                      <a:r>
                        <a:rPr kumimoji="1" lang="ja-JP" altLang="en-US" sz="1400" dirty="0" smtClean="0">
                          <a:solidFill>
                            <a:schemeClr val="tx1"/>
                          </a:solidFill>
                          <a:latin typeface="+mn-ea"/>
                          <a:ea typeface="+mn-ea"/>
                        </a:rPr>
                        <a:t>新たな大都市制度実施時期に合わせて</a:t>
                      </a:r>
                      <a:r>
                        <a:rPr kumimoji="1" lang="ja-JP" altLang="en-US" sz="1400" u="none" dirty="0" smtClean="0">
                          <a:solidFill>
                            <a:schemeClr val="tx1"/>
                          </a:solidFill>
                          <a:latin typeface="+mn-ea"/>
                          <a:ea typeface="+mn-ea"/>
                        </a:rPr>
                        <a:t>府へ</a:t>
                      </a:r>
                      <a:r>
                        <a:rPr kumimoji="1" lang="ja-JP" altLang="en-US" sz="1400" dirty="0" smtClean="0">
                          <a:solidFill>
                            <a:schemeClr val="tx1"/>
                          </a:solidFill>
                          <a:latin typeface="+mn-ea"/>
                          <a:ea typeface="+mn-ea"/>
                        </a:rPr>
                        <a:t>移管</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ただし、市立高等学校（枚方市）のみ関係者理解など条件が整い次第、府に移管（</a:t>
                      </a:r>
                      <a:r>
                        <a:rPr kumimoji="1" lang="en-US" altLang="ja-JP" sz="1400" dirty="0" smtClean="0">
                          <a:solidFill>
                            <a:schemeClr val="tx1"/>
                          </a:solidFill>
                          <a:latin typeface="+mn-ea"/>
                          <a:ea typeface="+mn-ea"/>
                        </a:rPr>
                        <a:t>2014</a:t>
                      </a:r>
                      <a:r>
                        <a:rPr kumimoji="1" lang="ja-JP" altLang="en-US" sz="1400" dirty="0" smtClean="0">
                          <a:solidFill>
                            <a:schemeClr val="tx1"/>
                          </a:solidFill>
                          <a:latin typeface="+mn-ea"/>
                          <a:ea typeface="+mn-ea"/>
                        </a:rPr>
                        <a:t>年府市統合本部会議）</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mn-ea"/>
                          <a:ea typeface="+mn-ea"/>
                        </a:rPr>
                        <a:t>○</a:t>
                      </a:r>
                      <a:r>
                        <a:rPr kumimoji="1" lang="ja-JP" altLang="en-US" sz="1400" u="none" dirty="0" smtClean="0">
                          <a:solidFill>
                            <a:schemeClr val="tx1"/>
                          </a:solidFill>
                          <a:latin typeface="+mn-ea"/>
                          <a:ea typeface="+mn-ea"/>
                        </a:rPr>
                        <a:t>広域的な視点のもと、</a:t>
                      </a:r>
                      <a:r>
                        <a:rPr kumimoji="1" lang="ja-JP" altLang="en-US" sz="1400" u="none" strike="noStrike" dirty="0" smtClean="0">
                          <a:solidFill>
                            <a:schemeClr val="tx1"/>
                          </a:solidFill>
                          <a:latin typeface="+mn-ea"/>
                          <a:ea typeface="+mn-ea"/>
                        </a:rPr>
                        <a:t>教育目標の統一や施策の一体的実施により、教育内容の充実や効率化をめざす</a:t>
                      </a:r>
                      <a:endParaRPr kumimoji="1" lang="en-US" altLang="ja-JP" sz="1400" u="none"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u="none" dirty="0" smtClean="0">
                          <a:solidFill>
                            <a:schemeClr val="tx1"/>
                          </a:solidFill>
                          <a:latin typeface="+mn-ea"/>
                          <a:ea typeface="+mn-ea"/>
                        </a:rPr>
                        <a:t>○府内公立中学校卒業者数の減少に伴い、適正な配置を推進する観点から再編整備をめざす</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2018</a:t>
                      </a:r>
                      <a:r>
                        <a:rPr kumimoji="1" lang="ja-JP" altLang="en-US" sz="1400" dirty="0" smtClean="0">
                          <a:solidFill>
                            <a:schemeClr val="tx1"/>
                          </a:solidFill>
                          <a:latin typeface="+mn-ea"/>
                          <a:ea typeface="+mn-ea"/>
                        </a:rPr>
                        <a:t>年に府立・市立高等学校再編整備計画を策定</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373772"/>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⑪府立高校／市立高校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Ｂ９．（６５）、市　Ｂ６．（７７）</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47</a:t>
            </a:fld>
            <a:endParaRPr lang="ja-JP" altLang="en-US"/>
          </a:p>
        </p:txBody>
      </p:sp>
    </p:spTree>
    <p:extLst>
      <p:ext uri="{BB962C8B-B14F-4D97-AF65-F5344CB8AC3E}">
        <p14:creationId xmlns:p14="http://schemas.microsoft.com/office/powerpoint/2010/main" val="1825735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6643293"/>
              </p:ext>
            </p:extLst>
          </p:nvPr>
        </p:nvGraphicFramePr>
        <p:xfrm>
          <a:off x="179512" y="731131"/>
          <a:ext cx="8712968" cy="547800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r>
                        <a:rPr kumimoji="1" lang="ja-JP" altLang="en-US" sz="1400" dirty="0" smtClean="0">
                          <a:solidFill>
                            <a:schemeClr val="tx1"/>
                          </a:solidFill>
                          <a:latin typeface="ＭＳ Ｐゴシック" panose="020B0600070205080204" pitchFamily="50" charset="-128"/>
                          <a:ea typeface="+mn-ea"/>
                        </a:rPr>
                        <a:t>○観光振興策は主に行政主導の企画立案</a:t>
                      </a:r>
                      <a:endParaRPr kumimoji="1" lang="en-US" altLang="ja-JP" sz="1400" dirty="0" smtClean="0">
                        <a:solidFill>
                          <a:schemeClr val="tx1"/>
                        </a:solidFill>
                        <a:latin typeface="ＭＳ Ｐゴシック" panose="020B0600070205080204" pitchFamily="50" charset="-128"/>
                        <a:ea typeface="+mn-ea"/>
                      </a:endParaRPr>
                    </a:p>
                    <a:p>
                      <a:pPr marL="36000" lvl="0" algn="l"/>
                      <a:endParaRPr kumimoji="1" lang="en-US" altLang="ja-JP" sz="1400" dirty="0" smtClean="0">
                        <a:solidFill>
                          <a:schemeClr val="tx1"/>
                        </a:solidFill>
                        <a:latin typeface="ＭＳ Ｐゴシック" panose="020B0600070205080204" pitchFamily="50" charset="-128"/>
                        <a:ea typeface="+mn-ea"/>
                      </a:endParaRPr>
                    </a:p>
                    <a:p>
                      <a:pPr marL="36000" algn="l"/>
                      <a:r>
                        <a:rPr kumimoji="1" lang="ja-JP" altLang="en-US" sz="1400" dirty="0" smtClean="0">
                          <a:solidFill>
                            <a:schemeClr val="tx1"/>
                          </a:solidFill>
                          <a:latin typeface="ＭＳ Ｐゴシック" panose="020B0600070205080204" pitchFamily="50" charset="-128"/>
                          <a:ea typeface="+mn-ea"/>
                        </a:rPr>
                        <a:t>○府内の観光拠点は大阪市内が多いが、府・市それぞれが類似の観光施策を展開していた。</a:t>
                      </a:r>
                    </a:p>
                    <a:p>
                      <a:pPr marL="36000" lvl="0" algn="l"/>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○大阪府市の観光に関する戦略の一本化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○オール大阪（大阪府・市・経済界）で観光プロモーション推進体制を構築。民間の経験・ノウハウを活かした施策実施体制を整備。</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○府市共通の戦略として「大阪の観光戦略」を策定（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都市魅力創造戦略に統合（</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○「大阪観光局」を府・市・経済界で設置（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月）（府市分担金　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億円、市</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年４月、日本版</a:t>
                      </a:r>
                      <a:r>
                        <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DMO</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候補法人として登録</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en-US" altLang="ja-JP" sz="1100" u="none" strike="noStrike" kern="1200" baseline="0" dirty="0" smtClean="0">
                          <a:solidFill>
                            <a:schemeClr val="tx1"/>
                          </a:solidFill>
                          <a:latin typeface="ＭＳ Ｐゴシック" panose="020B0600070205080204" pitchFamily="50" charset="-128"/>
                          <a:ea typeface="+mn-ea"/>
                          <a:cs typeface="+mn-cs"/>
                        </a:rPr>
                        <a:t>※</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　</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2017</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年</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11</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月、日本版</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DMO</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法人として登録</a:t>
                      </a:r>
                      <a:endParaRPr kumimoji="1" lang="en-US" altLang="ja-JP" sz="1100" u="none" strike="noStrike" kern="1200" baseline="0" dirty="0" smtClean="0">
                        <a:solidFill>
                          <a:schemeClr val="tx1"/>
                        </a:solidFill>
                        <a:latin typeface="ＭＳ Ｐゴシック" panose="020B0600070205080204" pitchFamily="50" charset="-128"/>
                        <a:ea typeface="+mn-ea"/>
                        <a:cs typeface="+mn-cs"/>
                      </a:endParaRPr>
                    </a:p>
                    <a:p>
                      <a:pPr algn="l">
                        <a:spcBef>
                          <a:spcPts val="0"/>
                        </a:spcBef>
                      </a:pPr>
                      <a:r>
                        <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　日本版</a:t>
                      </a:r>
                      <a:r>
                        <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DMO</a:t>
                      </a:r>
                      <a:r>
                        <a:rPr kumimoji="1" lang="ja-JP" altLang="en-US"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：観光地域づくりのかじ取り役。登録により、国交付金をはじめとする支援の対象となる。</a:t>
                      </a:r>
                      <a:endPar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strike="dbl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○観光局の主な取り組み</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・戦略的マーケティング</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・プロモーション活動の推進</a:t>
                      </a:r>
                      <a:endParaRPr kumimoji="1" lang="en-US" altLang="ja-JP" sz="1400" u="none" strike="noStrike" dirty="0" smtClean="0">
                        <a:solidFill>
                          <a:schemeClr val="tx1"/>
                        </a:solidFill>
                        <a:latin typeface="ＭＳ Ｐゴシック" panose="020B0600070205080204" pitchFamily="50" charset="-128"/>
                        <a:ea typeface="+mn-ea"/>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a:t>
                      </a:r>
                      <a:r>
                        <a:rPr kumimoji="1" lang="en-US" altLang="ja-JP" sz="1400" u="none" strike="noStrike" dirty="0" smtClean="0">
                          <a:solidFill>
                            <a:schemeClr val="tx1"/>
                          </a:solidFill>
                          <a:latin typeface="ＭＳ Ｐゴシック" panose="020B0600070205080204" pitchFamily="50" charset="-128"/>
                          <a:ea typeface="+mn-ea"/>
                        </a:rPr>
                        <a:t>MICE</a:t>
                      </a:r>
                      <a:r>
                        <a:rPr kumimoji="1" lang="ja-JP" altLang="en-US" sz="1400" u="none" strike="noStrike" dirty="0" smtClean="0">
                          <a:solidFill>
                            <a:schemeClr val="tx1"/>
                          </a:solidFill>
                          <a:latin typeface="ＭＳ Ｐゴシック" panose="020B0600070205080204" pitchFamily="50" charset="-128"/>
                          <a:ea typeface="+mn-ea"/>
                        </a:rPr>
                        <a:t>誘致の強化</a:t>
                      </a:r>
                      <a:endParaRPr kumimoji="1" lang="en-US" altLang="ja-JP" sz="1400" u="none" strike="noStrike" dirty="0" smtClean="0">
                        <a:solidFill>
                          <a:schemeClr val="tx1"/>
                        </a:solidFill>
                        <a:latin typeface="ＭＳ Ｐゴシック" panose="020B0600070205080204" pitchFamily="50" charset="-128"/>
                        <a:ea typeface="+mn-ea"/>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・ブランディングの推進</a:t>
                      </a:r>
                      <a:endParaRPr kumimoji="1" lang="en-US" altLang="ja-JP" sz="1400" u="none"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ＭＳ Ｐゴシック" panose="020B0600070205080204" pitchFamily="50" charset="-128"/>
                          <a:ea typeface="+mn-ea"/>
                        </a:rPr>
                        <a:t>○来阪外国人旅行者は順調に伸びている</a:t>
                      </a:r>
                      <a:endParaRPr kumimoji="1" lang="en-US" altLang="ja-JP" sz="1400" u="none" dirty="0" smtClean="0">
                        <a:solidFill>
                          <a:schemeClr val="tx1"/>
                        </a:solidFill>
                        <a:latin typeface="ＭＳ Ｐゴシック" panose="020B0600070205080204" pitchFamily="50" charset="-128"/>
                        <a:ea typeface="+mn-ea"/>
                      </a:endParaRPr>
                    </a:p>
                    <a:p>
                      <a:pPr algn="l"/>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a:t>
                      </a:r>
                      <a:r>
                        <a:rPr kumimoji="1" lang="en-US" altLang="ja-JP" sz="1400" u="none" dirty="0" smtClean="0">
                          <a:solidFill>
                            <a:schemeClr val="tx1"/>
                          </a:solidFill>
                          <a:latin typeface="ＭＳ Ｐゴシック" panose="020B0600070205080204" pitchFamily="50" charset="-128"/>
                          <a:ea typeface="+mn-ea"/>
                        </a:rPr>
                        <a:t>2016</a:t>
                      </a:r>
                      <a:r>
                        <a:rPr kumimoji="1" lang="ja-JP" altLang="en-US" sz="1400" u="none" dirty="0" smtClean="0">
                          <a:solidFill>
                            <a:schemeClr val="tx1"/>
                          </a:solidFill>
                          <a:latin typeface="ＭＳ Ｐゴシック" panose="020B0600070205080204" pitchFamily="50" charset="-128"/>
                          <a:ea typeface="+mn-ea"/>
                        </a:rPr>
                        <a:t>年実績</a:t>
                      </a:r>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①来阪外国人旅行者数：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940</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②外国人延べ宿泊者数：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1,001</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③延べ宿泊者数：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3,101</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④国際会議開催件数：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284</a:t>
                      </a:r>
                      <a:r>
                        <a:rPr kumimoji="1" lang="ja-JP" altLang="en-US" sz="1400" u="none" dirty="0" smtClean="0">
                          <a:solidFill>
                            <a:schemeClr val="tx1"/>
                          </a:solidFill>
                          <a:latin typeface="ＭＳ Ｐゴシック" panose="020B0600070205080204" pitchFamily="50" charset="-128"/>
                          <a:ea typeface="+mn-ea"/>
                        </a:rPr>
                        <a:t>件</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⑤</a:t>
                      </a:r>
                      <a:r>
                        <a:rPr kumimoji="1" lang="en-US" altLang="ja-JP" sz="1400" u="none" dirty="0" smtClean="0">
                          <a:solidFill>
                            <a:schemeClr val="tx1"/>
                          </a:solidFill>
                          <a:latin typeface="ＭＳ Ｐゴシック" panose="020B0600070205080204" pitchFamily="50" charset="-128"/>
                          <a:ea typeface="+mn-ea"/>
                        </a:rPr>
                        <a:t>MICE</a:t>
                      </a:r>
                      <a:r>
                        <a:rPr kumimoji="1" lang="ja-JP" altLang="en-US" sz="1400" u="none" dirty="0" smtClean="0">
                          <a:solidFill>
                            <a:schemeClr val="tx1"/>
                          </a:solidFill>
                          <a:latin typeface="ＭＳ Ｐゴシック" panose="020B0600070205080204" pitchFamily="50" charset="-128"/>
                          <a:ea typeface="+mn-ea"/>
                        </a:rPr>
                        <a:t>外国人参加者数：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27,115</a:t>
                      </a:r>
                      <a:r>
                        <a:rPr kumimoji="1" lang="ja-JP" altLang="en-US" sz="1400" u="none" dirty="0" smtClean="0">
                          <a:solidFill>
                            <a:schemeClr val="tx1"/>
                          </a:solidFill>
                          <a:latin typeface="ＭＳ Ｐゴシック" panose="020B0600070205080204" pitchFamily="50" charset="-128"/>
                          <a:ea typeface="+mn-ea"/>
                        </a:rPr>
                        <a:t>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11" name="正方形/長方形 10"/>
          <p:cNvSpPr/>
          <p:nvPr/>
        </p:nvSpPr>
        <p:spPr>
          <a:xfrm>
            <a:off x="179929" y="375380"/>
            <a:ext cx="1919363"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⑫大阪観光局の設置</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Ｄ７．（１０１）、市　Ｄ６．（１０２）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48</a:t>
            </a:fld>
            <a:endParaRPr lang="ja-JP" altLang="en-US"/>
          </a:p>
        </p:txBody>
      </p:sp>
    </p:spTree>
    <p:extLst>
      <p:ext uri="{BB962C8B-B14F-4D97-AF65-F5344CB8AC3E}">
        <p14:creationId xmlns:p14="http://schemas.microsoft.com/office/powerpoint/2010/main" val="385319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■副首都推進本部会議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gridCol w="3420000"/>
              </a:tblGrid>
              <a:tr h="165773">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2015.12</a:t>
                      </a:r>
                      <a:r>
                        <a:rPr lang="en-US" altLang="ja-JP" sz="1050" kern="0" dirty="0" smtClean="0">
                          <a:solidFill>
                            <a:schemeClr val="tx1"/>
                          </a:solidFill>
                          <a:effectLst/>
                          <a:latin typeface="Meiryo UI" panose="020B0604030504040204" pitchFamily="50" charset="-128"/>
                          <a:ea typeface="Meiryo UI" panose="020B0604030504040204" pitchFamily="50" charset="-128"/>
                        </a:rPr>
                        <a:t>.</a:t>
                      </a:r>
                      <a:r>
                        <a:rPr lang="en-US" sz="1050" kern="0" dirty="0" smtClean="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ロバート</a:t>
                      </a:r>
                      <a:r>
                        <a:rPr lang="ja-JP" sz="1000" kern="0" dirty="0">
                          <a:solidFill>
                            <a:schemeClr val="tx1"/>
                          </a:solidFill>
                          <a:effectLst/>
                          <a:latin typeface="Meiryo UI" panose="020B0604030504040204" pitchFamily="50" charset="-128"/>
                          <a:ea typeface="Meiryo UI" panose="020B0604030504040204" pitchFamily="50" charset="-128"/>
                        </a:rPr>
                        <a:t>Ｌ．ノディン</a:t>
                      </a:r>
                      <a:r>
                        <a:rPr lang="ja-JP" sz="1000" kern="0" dirty="0" smtClean="0">
                          <a:solidFill>
                            <a:schemeClr val="tx1"/>
                          </a:solidFill>
                          <a:effectLst/>
                          <a:latin typeface="Meiryo UI" panose="020B0604030504040204" pitchFamily="50" charset="-128"/>
                          <a:ea typeface="Meiryo UI" panose="020B0604030504040204" pitchFamily="50" charset="-128"/>
                        </a:rPr>
                        <a:t>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a:t>
                      </a:r>
                      <a:r>
                        <a:rPr lang="ja-JP" sz="1000" kern="0" dirty="0" smtClean="0">
                          <a:solidFill>
                            <a:schemeClr val="tx1"/>
                          </a:solidFill>
                          <a:effectLst/>
                          <a:latin typeface="Meiryo UI" panose="020B0604030504040204" pitchFamily="50" charset="-128"/>
                          <a:ea typeface="Meiryo UI" panose="020B0604030504040204" pitchFamily="50" charset="-128"/>
                        </a:rPr>
                        <a:t>ホｰルテﾞｨンクﾞス</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株式</a:t>
                      </a:r>
                      <a:r>
                        <a:rPr lang="ja-JP" sz="1000" kern="0" dirty="0">
                          <a:solidFill>
                            <a:schemeClr val="tx1"/>
                          </a:solidFill>
                          <a:effectLst/>
                          <a:latin typeface="Meiryo UI" panose="020B0604030504040204" pitchFamily="50" charset="-128"/>
                          <a:ea typeface="Meiryo UI" panose="020B0604030504040204" pitchFamily="50" charset="-128"/>
                        </a:rPr>
                        <a:t>会社代表取締役</a:t>
                      </a:r>
                      <a:r>
                        <a:rPr lang="ja-JP" sz="1000" kern="0" dirty="0" smtClean="0">
                          <a:solidFill>
                            <a:schemeClr val="tx1"/>
                          </a:solidFill>
                          <a:effectLst/>
                          <a:latin typeface="Meiryo UI" panose="020B0604030504040204" pitchFamily="50" charset="-128"/>
                          <a:ea typeface="Meiryo UI" panose="020B0604030504040204" pitchFamily="50" charset="-128"/>
                        </a:rPr>
                        <a:t>社長兼</a:t>
                      </a:r>
                      <a:r>
                        <a:rPr lang="en-US" altLang="ja-JP" sz="1000" kern="0" dirty="0" smtClean="0">
                          <a:solidFill>
                            <a:schemeClr val="tx1"/>
                          </a:solidFill>
                          <a:effectLst/>
                          <a:latin typeface="Meiryo UI" panose="020B0604030504040204" pitchFamily="50" charset="-128"/>
                          <a:ea typeface="Meiryo UI" panose="020B0604030504040204" pitchFamily="50" charset="-128"/>
                        </a:rPr>
                        <a:t>CEO</a:t>
                      </a:r>
                      <a:r>
                        <a:rPr lang="ja-JP"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a:t>
                      </a:r>
                      <a:r>
                        <a:rPr lang="ja-JP" sz="1000" kern="0" dirty="0" smtClean="0">
                          <a:solidFill>
                            <a:schemeClr val="tx1"/>
                          </a:solidFill>
                          <a:effectLst/>
                          <a:latin typeface="Meiryo UI" panose="020B0604030504040204" pitchFamily="50" charset="-128"/>
                          <a:ea typeface="Meiryo UI" panose="020B0604030504040204" pitchFamily="50" charset="-128"/>
                        </a:rPr>
                        <a:t>検討体制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や</a:t>
                      </a:r>
                      <a:r>
                        <a:rPr lang="ja-JP" sz="1000" kern="0" dirty="0">
                          <a:solidFill>
                            <a:schemeClr val="tx1"/>
                          </a:solidFill>
                          <a:effectLst/>
                          <a:latin typeface="Meiryo UI" panose="020B0604030504040204" pitchFamily="50" charset="-128"/>
                          <a:ea typeface="Meiryo UI" panose="020B0604030504040204" pitchFamily="50" charset="-128"/>
                        </a:rPr>
                        <a:t>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２）これからの検討の</a:t>
                      </a:r>
                      <a:r>
                        <a:rPr lang="ja-JP" sz="1000" kern="0" dirty="0" smtClean="0">
                          <a:solidFill>
                            <a:schemeClr val="tx1"/>
                          </a:solidFill>
                          <a:effectLst/>
                          <a:latin typeface="Meiryo UI" panose="020B0604030504040204" pitchFamily="50" charset="-128"/>
                          <a:ea typeface="Meiryo UI" panose="020B0604030504040204" pitchFamily="50" charset="-128"/>
                        </a:rPr>
                        <a:t>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a:t>
                      </a:r>
                      <a:r>
                        <a:rPr lang="ja-JP" sz="1000" kern="0" dirty="0" smtClean="0">
                          <a:solidFill>
                            <a:schemeClr val="tx1"/>
                          </a:solidFill>
                          <a:effectLst/>
                          <a:latin typeface="Meiryo UI" panose="020B0604030504040204" pitchFamily="50" charset="-128"/>
                          <a:ea typeface="Meiryo UI" panose="020B0604030504040204" pitchFamily="50" charset="-128"/>
                        </a:rPr>
                        <a:t>区制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度</a:t>
                      </a:r>
                      <a:r>
                        <a:rPr lang="ja-JP" sz="1000" kern="0" dirty="0">
                          <a:solidFill>
                            <a:schemeClr val="tx1"/>
                          </a:solidFill>
                          <a:effectLst/>
                          <a:latin typeface="Meiryo UI" panose="020B0604030504040204" pitchFamily="50" charset="-128"/>
                          <a:ea typeface="Meiryo UI" panose="020B0604030504040204" pitchFamily="50" charset="-128"/>
                        </a:rPr>
                        <a:t>）に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a:t>
                      </a:r>
                      <a:r>
                        <a:rPr lang="ja-JP" sz="1000" kern="0" dirty="0" smtClean="0">
                          <a:solidFill>
                            <a:schemeClr val="tx1"/>
                          </a:solidFill>
                          <a:effectLst/>
                          <a:latin typeface="Meiryo UI" panose="020B0604030504040204" pitchFamily="50" charset="-128"/>
                          <a:ea typeface="Meiryo UI" panose="020B0604030504040204" pitchFamily="50" charset="-128"/>
                        </a:rPr>
                        <a:t>中</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間</a:t>
                      </a:r>
                      <a:r>
                        <a:rPr lang="ja-JP" sz="1000" kern="0" dirty="0">
                          <a:solidFill>
                            <a:schemeClr val="tx1"/>
                          </a:solidFill>
                          <a:effectLst/>
                          <a:latin typeface="Meiryo UI" panose="020B0604030504040204" pitchFamily="50" charset="-128"/>
                          <a:ea typeface="Meiryo UI" panose="020B0604030504040204" pitchFamily="50" charset="-128"/>
                        </a:rPr>
                        <a:t>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IR</a:t>
                      </a:r>
                      <a:r>
                        <a:rPr lang="ja-JP" sz="1000" kern="0" dirty="0" smtClean="0">
                          <a:solidFill>
                            <a:schemeClr val="tx1"/>
                          </a:solidFill>
                          <a:effectLst/>
                          <a:latin typeface="Meiryo UI" panose="020B0604030504040204" pitchFamily="50" charset="-128"/>
                          <a:ea typeface="Meiryo UI" panose="020B0604030504040204" pitchFamily="50" charset="-128"/>
                        </a:rPr>
                        <a:t>推進</a:t>
                      </a:r>
                      <a:r>
                        <a:rPr lang="ja-JP" sz="1000" kern="0" dirty="0">
                          <a:solidFill>
                            <a:schemeClr val="tx1"/>
                          </a:solidFill>
                          <a:effectLst/>
                          <a:latin typeface="Meiryo UI" panose="020B0604030504040204" pitchFamily="50" charset="-128"/>
                          <a:ea typeface="Meiryo UI" panose="020B0604030504040204" pitchFamily="50" charset="-128"/>
                        </a:rPr>
                        <a:t>会議に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2025</a:t>
                      </a:r>
                      <a:r>
                        <a:rPr lang="ja-JP" sz="1000" kern="0" dirty="0" smtClean="0">
                          <a:solidFill>
                            <a:schemeClr val="tx1"/>
                          </a:solidFill>
                          <a:effectLst/>
                          <a:latin typeface="Meiryo UI" panose="020B0604030504040204" pitchFamily="50" charset="-128"/>
                          <a:ea typeface="Meiryo UI" panose="020B0604030504040204" pitchFamily="50" charset="-128"/>
                        </a:rPr>
                        <a:t>日</a:t>
                      </a:r>
                      <a:r>
                        <a:rPr lang="ja-JP" sz="1000" kern="0" dirty="0">
                          <a:solidFill>
                            <a:schemeClr val="tx1"/>
                          </a:solidFill>
                          <a:effectLst/>
                          <a:latin typeface="Meiryo UI" panose="020B0604030504040204" pitchFamily="50" charset="-128"/>
                          <a:ea typeface="Meiryo UI" panose="020B0604030504040204" pitchFamily="50" charset="-128"/>
                        </a:rPr>
                        <a:t>本万国博覧会開催に向けた府市の取組に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smtClean="0">
                          <a:solidFill>
                            <a:schemeClr val="tx1"/>
                          </a:solidFill>
                          <a:effectLst/>
                          <a:latin typeface="Meiryo UI" panose="020B0604030504040204" pitchFamily="50" charset="-128"/>
                          <a:ea typeface="Meiryo UI" panose="020B0604030504040204" pitchFamily="50" charset="-128"/>
                        </a:rPr>
                        <a:t>つ</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a:t>
                      </a:r>
                      <a:r>
                        <a:rPr lang="ja-JP" sz="1000" kern="0" dirty="0" smtClean="0">
                          <a:solidFill>
                            <a:schemeClr val="tx1"/>
                          </a:solidFill>
                          <a:effectLst/>
                          <a:latin typeface="Meiryo UI" panose="020B0604030504040204" pitchFamily="50" charset="-128"/>
                          <a:ea typeface="Meiryo UI" panose="020B0604030504040204" pitchFamily="50" charset="-128"/>
                        </a:rPr>
                        <a:t>意見募</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集</a:t>
                      </a:r>
                      <a:r>
                        <a:rPr lang="ja-JP" sz="1000" kern="0" dirty="0">
                          <a:solidFill>
                            <a:schemeClr val="tx1"/>
                          </a:solidFill>
                          <a:effectLst/>
                          <a:latin typeface="Meiryo UI" panose="020B0604030504040204" pitchFamily="50" charset="-128"/>
                          <a:ea typeface="Meiryo UI" panose="020B0604030504040204" pitchFamily="50" charset="-128"/>
                        </a:rPr>
                        <a:t>・説明会の報告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表 9"/>
          <p:cNvGraphicFramePr>
            <a:graphicFrameLocks noGrp="1"/>
          </p:cNvGraphicFramePr>
          <p:nvPr>
            <p:extLst/>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gridCol w="3420000"/>
              </a:tblGrid>
              <a:tr h="228841">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・大阪に向けた取組み状況等に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２）改革評価に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4644008" y="5926075"/>
            <a:ext cx="2760940"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smtClean="0">
                <a:latin typeface="Meiryo UI" panose="020B0604030504040204" pitchFamily="50" charset="-128"/>
                <a:ea typeface="Meiryo UI" panose="020B0604030504040204" pitchFamily="50" charset="-128"/>
              </a:rPr>
              <a:t>）指定都市都道府県調整会議としての議題</a:t>
            </a:r>
            <a:endParaRPr lang="ja-JP" altLang="en-US" sz="1050" dirty="0"/>
          </a:p>
        </p:txBody>
      </p:sp>
      <p:sp>
        <p:nvSpPr>
          <p:cNvPr id="9" name="テキスト ボックス 8"/>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312672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953296407"/>
              </p:ext>
            </p:extLst>
          </p:nvPr>
        </p:nvGraphicFramePr>
        <p:xfrm>
          <a:off x="179512" y="731131"/>
          <a:ext cx="8676000" cy="5112240"/>
        </p:xfrm>
        <a:graphic>
          <a:graphicData uri="http://schemas.openxmlformats.org/drawingml/2006/table">
            <a:tbl>
              <a:tblPr firstRow="1" bandRow="1">
                <a:tableStyleId>{5940675A-B579-460E-94D1-54222C63F5DA}</a:tableStyleId>
              </a:tblPr>
              <a:tblGrid>
                <a:gridCol w="1620000"/>
                <a:gridCol w="1620000"/>
                <a:gridCol w="2736000"/>
                <a:gridCol w="2700000"/>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r>
                        <a:rPr kumimoji="1" lang="ja-JP" altLang="en-US" sz="1400" dirty="0" smtClean="0">
                          <a:solidFill>
                            <a:schemeClr val="tx1"/>
                          </a:solidFill>
                          <a:latin typeface="ＭＳ Ｐゴシック" panose="020B0600070205080204" pitchFamily="50" charset="-128"/>
                          <a:ea typeface="+mn-ea"/>
                        </a:rPr>
                        <a:t>・世界都市ランキングで主要</a:t>
                      </a:r>
                      <a:r>
                        <a:rPr kumimoji="1" lang="en-US" altLang="ja-JP" sz="1400" dirty="0" smtClean="0">
                          <a:solidFill>
                            <a:schemeClr val="tx1"/>
                          </a:solidFill>
                          <a:latin typeface="ＭＳ Ｐゴシック" panose="020B0600070205080204" pitchFamily="50" charset="-128"/>
                          <a:ea typeface="+mn-ea"/>
                        </a:rPr>
                        <a:t>40</a:t>
                      </a:r>
                      <a:r>
                        <a:rPr kumimoji="1" lang="ja-JP" altLang="en-US" sz="1400" dirty="0" smtClean="0">
                          <a:solidFill>
                            <a:schemeClr val="tx1"/>
                          </a:solidFill>
                          <a:latin typeface="ＭＳ Ｐゴシック" panose="020B0600070205080204" pitchFamily="50" charset="-128"/>
                          <a:ea typeface="+mn-ea"/>
                        </a:rPr>
                        <a:t>都市中大阪は下位（</a:t>
                      </a:r>
                      <a:r>
                        <a:rPr kumimoji="1" lang="en-US" altLang="ja-JP" sz="1400" dirty="0" smtClean="0">
                          <a:solidFill>
                            <a:schemeClr val="tx1"/>
                          </a:solidFill>
                          <a:latin typeface="ＭＳ Ｐゴシック" panose="020B0600070205080204" pitchFamily="50" charset="-128"/>
                          <a:ea typeface="+mn-ea"/>
                        </a:rPr>
                        <a:t>2012</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28</a:t>
                      </a:r>
                      <a:r>
                        <a:rPr kumimoji="1" lang="ja-JP" altLang="en-US" sz="1400" dirty="0" smtClean="0">
                          <a:solidFill>
                            <a:schemeClr val="tx1"/>
                          </a:solidFill>
                          <a:latin typeface="ＭＳ Ｐゴシック" panose="020B0600070205080204" pitchFamily="50" charset="-128"/>
                          <a:ea typeface="+mn-ea"/>
                        </a:rPr>
                        <a:t>位）。</a:t>
                      </a:r>
                    </a:p>
                    <a:p>
                      <a:pPr marL="36000" lvl="0" algn="l"/>
                      <a:r>
                        <a:rPr kumimoji="1" lang="ja-JP" altLang="en-US" sz="1400" dirty="0" smtClean="0">
                          <a:solidFill>
                            <a:schemeClr val="tx1"/>
                          </a:solidFill>
                          <a:latin typeface="ＭＳ Ｐゴシック" panose="020B0600070205080204" pitchFamily="50" charset="-128"/>
                          <a:ea typeface="+mn-ea"/>
                        </a:rPr>
                        <a:t>都市としての魅力の創出、発信力の強化が急務</a:t>
                      </a:r>
                    </a:p>
                    <a:p>
                      <a:pPr marL="36000" lvl="0" algn="l"/>
                      <a:endParaRPr kumimoji="1" lang="ja-JP" altLang="en-US" sz="1400" dirty="0" smtClean="0">
                        <a:solidFill>
                          <a:schemeClr val="tx1"/>
                        </a:solidFill>
                        <a:latin typeface="ＭＳ Ｐゴシック" panose="020B0600070205080204" pitchFamily="50" charset="-128"/>
                        <a:ea typeface="+mn-ea"/>
                      </a:endParaRPr>
                    </a:p>
                    <a:p>
                      <a:pPr marL="36000" lvl="0" algn="l"/>
                      <a:r>
                        <a:rPr kumimoji="1" lang="ja-JP" altLang="en-US" sz="1400" dirty="0" smtClean="0">
                          <a:solidFill>
                            <a:schemeClr val="tx1"/>
                          </a:solidFill>
                          <a:latin typeface="ＭＳ Ｐゴシック" panose="020B0600070205080204" pitchFamily="50" charset="-128"/>
                          <a:ea typeface="+mn-ea"/>
                        </a:rPr>
                        <a:t>・府市それぞれが類似のイベントを企画・運営することで、集客力・発信力が分散。コスト面でも非効率。</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・大阪府市での戦略一本化、都市魅力創造のための基盤・体制づくり</a:t>
                      </a:r>
                    </a:p>
                    <a:p>
                      <a:pPr algn="l"/>
                      <a:endParaRPr kumimoji="1" lang="ja-JP" altLang="en-US"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・大阪市内で実施するイベントの府市連携・共催</a:t>
                      </a:r>
                    </a:p>
                    <a:p>
                      <a:pPr algn="l"/>
                      <a:endParaRPr kumimoji="1" lang="ja-JP" altLang="en-US"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・イベント実施手法の抜本的な改革</a:t>
                      </a:r>
                    </a:p>
                    <a:p>
                      <a:pPr algn="l"/>
                      <a:r>
                        <a:rPr kumimoji="1" lang="ja-JP" altLang="en-US" sz="1400" dirty="0" smtClean="0">
                          <a:solidFill>
                            <a:schemeClr val="tx1"/>
                          </a:solidFill>
                          <a:latin typeface="ＭＳ Ｐゴシック" panose="020B0600070205080204" pitchFamily="50" charset="-128"/>
                          <a:ea typeface="+mn-ea"/>
                        </a:rPr>
                        <a:t>（民間の資金・運営ノウハウ、府民参加の情報発信など、民間活力を有効活用）</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・「大阪都市魅力創造戦略」を策定（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ja-JP" altLang="en-US"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・重点事業を効果的に進めるための推進体制を整備</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水と光のまちづくり＝水都大阪パートナーズ・オーソリティ</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文化振興＝大阪アーツカウンシル</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戦略的な観光集客＝大阪観光局</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・府市連携イベント</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大阪ﾏﾗｿﾝ</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御堂筋</a:t>
                      </a:r>
                      <a:r>
                        <a:rPr kumimoji="1" lang="en-US" altLang="ja-JP" sz="1200" dirty="0" err="1" smtClean="0">
                          <a:solidFill>
                            <a:schemeClr val="tx1"/>
                          </a:solidFill>
                          <a:latin typeface="ＭＳ Ｐゴシック" panose="020B0600070205080204" pitchFamily="50" charset="-128"/>
                          <a:ea typeface="ＭＳ Ｐゴシック" panose="020B0600070205080204" pitchFamily="50" charset="-128"/>
                        </a:rPr>
                        <a:t>Kappo</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（府）・御堂筋フェスタ（市）</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同時日程開催。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年は御堂筋ｼﾞｮｲ</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ふるとして一体化</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大阪・光の饗宴（御堂筋ｲﾙﾐﾈｰｼｮﾝ（府）・</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OSAKA</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光のﾙﾈｻﾝｽ（市）・民間主催のｲﾙﾐ）</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ｴﾘｱ・日程等で府市・民間連携</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水都大阪ﾌｪｽ</a:t>
                      </a:r>
                    </a:p>
                    <a:p>
                      <a:pPr algn="l">
                        <a:spcBef>
                          <a:spcPts val="0"/>
                        </a:spcBef>
                      </a:pP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民間主体での開催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これまでの取組等を踏まえ、「大阪都市魅力創造戦略</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」を策定（</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集客力・発信力の高いｲﾝﾊﾟｸﾄあるｲﾍﾞﾝﾄを民間のﾉｳﾊｳ・資金を投入しながら実施する手法が定着しつつある</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大阪ﾏﾗｿﾝ</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136.6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大阪マラソン</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142.5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大阪・光の饗宴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517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大阪・光の饗宴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1,367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テキスト ボックス 7"/>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192088" y="375380"/>
            <a:ext cx="3903880"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rPr>
              <a:t>①都市魅力に関するイベントの</a:t>
            </a:r>
            <a:r>
              <a:rPr lang="ja-JP" altLang="en-US" sz="1600" dirty="0" smtClean="0">
                <a:latin typeface="ＭＳ Ｐゴシック" panose="020B0600070205080204" pitchFamily="50" charset="-128"/>
              </a:rPr>
              <a:t>開催（その１）</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．（１０６）、市　Ｄ７．（１０７）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49</a:t>
            </a:fld>
            <a:endParaRPr lang="ja-JP" altLang="en-US"/>
          </a:p>
        </p:txBody>
      </p:sp>
    </p:spTree>
    <p:extLst>
      <p:ext uri="{BB962C8B-B14F-4D97-AF65-F5344CB8AC3E}">
        <p14:creationId xmlns:p14="http://schemas.microsoft.com/office/powerpoint/2010/main" val="49251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792232721"/>
              </p:ext>
            </p:extLst>
          </p:nvPr>
        </p:nvGraphicFramePr>
        <p:xfrm>
          <a:off x="179512" y="731131"/>
          <a:ext cx="8676000" cy="4014960"/>
        </p:xfrm>
        <a:graphic>
          <a:graphicData uri="http://schemas.openxmlformats.org/drawingml/2006/table">
            <a:tbl>
              <a:tblPr firstRow="1" bandRow="1">
                <a:tableStyleId>{5940675A-B579-460E-94D1-54222C63F5DA}</a:tableStyleId>
              </a:tblPr>
              <a:tblGrid>
                <a:gridCol w="1620000"/>
                <a:gridCol w="1620000"/>
                <a:gridCol w="2736000"/>
                <a:gridCol w="2700000"/>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endParaRPr kumimoji="1" lang="ja-JP" altLang="en-US" sz="1400" dirty="0" smtClean="0">
                        <a:solidFill>
                          <a:schemeClr val="tx1"/>
                        </a:solidFill>
                        <a:latin typeface="ＭＳ Ｐゴシック" panose="020B0600070205080204" pitchFamily="50" charset="-128"/>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ja-JP" altLang="en-US" sz="1400"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・観光、文化、スポーツなど施策分野ごとに、「１０の目指すべき都市像」と「施策の方向性」を設定し、特に３つ視点から重点取組を設定。</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大阪全体の都市魅力の発展・進化・発信</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水と光のまちづくりの推進</a:t>
                      </a:r>
                      <a:r>
                        <a:rPr kumimoji="1" lang="ja-JP" altLang="en-US" sz="1200" b="0" i="0" u="none" strike="noStrike" kern="1200" cap="none" spc="0" normalizeH="0" baseline="0" noProof="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、国内外の</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人々を惹きつけるキラーコンテンツの創出など</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文化・スポーツを活かした都市魅力の創出</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（ラグビーワールドカップ</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2019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の大阪開催、世界に発信する「大阪文化の祭典」など）</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世界有数の国際都市を目指した受入環境の整備</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（トラベルセンター大阪の運営、観光案内板等の整備促進、多言語対応の強化など）</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・大阪の観光資源を活かした民間大規模イベントの開催</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観光・都市魅力、文化、スポーツなど、様々な過度から都市としての魅力向上</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舟運利用者数</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2016</a:t>
                      </a:r>
                      <a:r>
                        <a:rPr kumimoji="1" lang="ja-JP" altLang="en-US" sz="1400" u="none" dirty="0" smtClean="0">
                          <a:solidFill>
                            <a:schemeClr val="tx1"/>
                          </a:solidFill>
                          <a:latin typeface="ＭＳ Ｐゴシック" panose="020B0600070205080204" pitchFamily="50" charset="-128"/>
                          <a:ea typeface="+mn-ea"/>
                        </a:rPr>
                        <a:t>　約</a:t>
                      </a:r>
                      <a:r>
                        <a:rPr kumimoji="1" lang="en-US" altLang="ja-JP" sz="1400" u="none" dirty="0" smtClean="0">
                          <a:solidFill>
                            <a:schemeClr val="tx1"/>
                          </a:solidFill>
                          <a:latin typeface="ＭＳ Ｐゴシック" panose="020B0600070205080204" pitchFamily="50" charset="-128"/>
                          <a:ea typeface="+mn-ea"/>
                        </a:rPr>
                        <a:t>86</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　　　　↓</a:t>
                      </a:r>
                      <a:endParaRPr kumimoji="1" lang="en-US" altLang="ja-JP" sz="1400" u="none" dirty="0" smtClean="0">
                        <a:solidFill>
                          <a:schemeClr val="tx1"/>
                        </a:solidFill>
                        <a:latin typeface="ＭＳ Ｐゴシック" panose="020B0600070205080204" pitchFamily="50" charset="-128"/>
                        <a:ea typeface="+mn-ea"/>
                      </a:endParaRPr>
                    </a:p>
                    <a:p>
                      <a:pPr algn="l"/>
                      <a:r>
                        <a:rPr kumimoji="1" lang="en-US" altLang="ja-JP" sz="1400" u="none" dirty="0" smtClean="0">
                          <a:solidFill>
                            <a:schemeClr val="tx1"/>
                          </a:solidFill>
                          <a:latin typeface="ＭＳ Ｐゴシック" panose="020B0600070205080204" pitchFamily="50" charset="-128"/>
                          <a:ea typeface="+mn-ea"/>
                        </a:rPr>
                        <a:t>  2017  </a:t>
                      </a:r>
                      <a:r>
                        <a:rPr kumimoji="1" lang="ja-JP" altLang="en-US" sz="1400" u="none" dirty="0" smtClean="0">
                          <a:solidFill>
                            <a:schemeClr val="tx1"/>
                          </a:solidFill>
                          <a:latin typeface="ＭＳ Ｐゴシック" panose="020B0600070205080204" pitchFamily="50" charset="-128"/>
                          <a:ea typeface="+mn-ea"/>
                        </a:rPr>
                        <a:t>約</a:t>
                      </a:r>
                      <a:r>
                        <a:rPr kumimoji="1" lang="en-US" altLang="ja-JP" sz="1400" u="none" dirty="0" smtClean="0">
                          <a:solidFill>
                            <a:schemeClr val="tx1"/>
                          </a:solidFill>
                          <a:latin typeface="ＭＳ Ｐゴシック" panose="020B0600070205080204" pitchFamily="50" charset="-128"/>
                          <a:ea typeface="+mn-ea"/>
                        </a:rPr>
                        <a:t>120</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dirty="0" smtClean="0">
                        <a:solidFill>
                          <a:schemeClr val="tx1"/>
                        </a:solidFill>
                        <a:latin typeface="ＭＳ Ｐゴシック" panose="020B0600070205080204" pitchFamily="50" charset="-128"/>
                        <a:ea typeface="+mn-ea"/>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御堂筋ｵｰﾀﾑﾊﾟｰﾃｨｰ</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79512" y="367826"/>
            <a:ext cx="3903880"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rPr>
              <a:t>①都市魅力に関するイベントの</a:t>
            </a:r>
            <a:r>
              <a:rPr lang="ja-JP" altLang="en-US" sz="1600" dirty="0" smtClean="0">
                <a:latin typeface="ＭＳ Ｐゴシック" panose="020B0600070205080204" pitchFamily="50" charset="-128"/>
              </a:rPr>
              <a:t>開催（その２）</a:t>
            </a:r>
            <a:endParaRPr lang="ja-JP" altLang="en-US" sz="16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．（１０６）、市　Ｄ７．（１０７）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50</a:t>
            </a:fld>
            <a:endParaRPr lang="ja-JP" altLang="en-US"/>
          </a:p>
        </p:txBody>
      </p:sp>
    </p:spTree>
    <p:extLst>
      <p:ext uri="{BB962C8B-B14F-4D97-AF65-F5344CB8AC3E}">
        <p14:creationId xmlns:p14="http://schemas.microsoft.com/office/powerpoint/2010/main" val="2890258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767028222"/>
              </p:ext>
            </p:extLst>
          </p:nvPr>
        </p:nvGraphicFramePr>
        <p:xfrm>
          <a:off x="251520" y="692696"/>
          <a:ext cx="8712968" cy="5543160"/>
        </p:xfrm>
        <a:graphic>
          <a:graphicData uri="http://schemas.openxmlformats.org/drawingml/2006/table">
            <a:tbl>
              <a:tblPr firstRow="1" bandRow="1">
                <a:tableStyleId>{5940675A-B579-460E-94D1-54222C63F5DA}</a:tableStyleId>
              </a:tblPr>
              <a:tblGrid>
                <a:gridCol w="2178242">
                  <a:extLst>
                    <a:ext uri="{9D8B030D-6E8A-4147-A177-3AD203B41FA5}">
                      <a16:colId xmlns="" xmlns:a16="http://schemas.microsoft.com/office/drawing/2014/main" val="20000"/>
                    </a:ext>
                  </a:extLst>
                </a:gridCol>
                <a:gridCol w="21782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gridCol w="2178242">
                  <a:extLst>
                    <a:ext uri="{9D8B030D-6E8A-4147-A177-3AD203B41FA5}">
                      <a16:colId xmlns="" xmlns:a16="http://schemas.microsoft.com/office/drawing/2014/main" val="20003"/>
                    </a:ext>
                  </a:extLst>
                </a:gridCol>
              </a:tblGrid>
              <a:tr h="143992">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1600181">
                <a:tc>
                  <a:txBody>
                    <a:bodyPr/>
                    <a:lstStyle/>
                    <a:p>
                      <a:pPr algn="l"/>
                      <a:r>
                        <a:rPr kumimoji="1" lang="ja-JP" altLang="en-US" sz="1400" dirty="0" smtClean="0">
                          <a:solidFill>
                            <a:schemeClr val="tx1"/>
                          </a:solidFill>
                          <a:latin typeface="+mn-ea"/>
                          <a:ea typeface="+mn-ea"/>
                        </a:rPr>
                        <a:t>○府市の</a:t>
                      </a:r>
                      <a:r>
                        <a:rPr kumimoji="1" lang="ja-JP" altLang="en-US" sz="1400" strike="noStrike" dirty="0" smtClean="0">
                          <a:solidFill>
                            <a:schemeClr val="tx1"/>
                          </a:solidFill>
                          <a:latin typeface="+mn-ea"/>
                          <a:ea typeface="+mn-ea"/>
                        </a:rPr>
                        <a:t>文化戦略の一本化と事業執行体制の一元化。</a:t>
                      </a:r>
                      <a:endParaRPr kumimoji="1" lang="en-US" altLang="ja-JP" sz="1400" strike="noStrike" dirty="0" smtClean="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1" dirty="0" smtClean="0">
                          <a:solidFill>
                            <a:schemeClr val="tx1"/>
                          </a:solidFill>
                          <a:latin typeface="+mn-ea"/>
                          <a:ea typeface="+mn-ea"/>
                        </a:rPr>
                        <a:t>１．府市文化振興会議</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・府市の文化振興計画の策定等、府市の文化振興に関する重要施策について、調査審議する、「大阪府市文化振興会議」を共同で設置する。</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b="1" dirty="0" smtClean="0">
                          <a:solidFill>
                            <a:schemeClr val="tx1"/>
                          </a:solidFill>
                          <a:latin typeface="+mn-ea"/>
                          <a:ea typeface="+mn-ea"/>
                        </a:rPr>
                        <a:t>２．アーツカウンシル部会</a:t>
                      </a:r>
                      <a:endParaRPr kumimoji="1" lang="en-US" altLang="ja-JP" sz="1400" b="1" dirty="0" smtClean="0">
                        <a:solidFill>
                          <a:schemeClr val="tx1"/>
                        </a:solidFill>
                        <a:latin typeface="+mn-ea"/>
                        <a:ea typeface="+mn-ea"/>
                      </a:endParaRPr>
                    </a:p>
                    <a:p>
                      <a:pPr algn="l"/>
                      <a:r>
                        <a:rPr kumimoji="1" lang="ja-JP" altLang="en-US" sz="1400" strike="noStrike" dirty="0" smtClean="0">
                          <a:solidFill>
                            <a:schemeClr val="tx1"/>
                          </a:solidFill>
                          <a:latin typeface="+mn-ea"/>
                          <a:ea typeface="+mn-ea"/>
                        </a:rPr>
                        <a:t>府市が実施する文化事業の検証、評価、改善提案、新たな事業の企画・立案などを行うアーツカウンシル部会を府市共同で設置。</a:t>
                      </a:r>
                      <a:endParaRPr kumimoji="1" lang="en-US" altLang="ja-JP" sz="1400"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＜対象事業予算＞</a:t>
                      </a:r>
                      <a:endParaRPr kumimoji="1" lang="en-US" altLang="ja-JP" sz="1400" dirty="0" smtClean="0">
                        <a:solidFill>
                          <a:schemeClr val="tx1"/>
                        </a:solidFill>
                        <a:latin typeface="+mn-ea"/>
                        <a:ea typeface="+mn-ea"/>
                      </a:endParaRPr>
                    </a:p>
                    <a:p>
                      <a:pPr algn="l"/>
                      <a:r>
                        <a:rPr kumimoji="1" lang="ja-JP" altLang="en-US" sz="1200" dirty="0" smtClean="0">
                          <a:solidFill>
                            <a:schemeClr val="tx1"/>
                          </a:solidFill>
                          <a:latin typeface="+mn-ea"/>
                          <a:ea typeface="+mn-ea"/>
                        </a:rPr>
                        <a:t>大阪府：</a:t>
                      </a:r>
                      <a:r>
                        <a:rPr kumimoji="1" lang="en-US" altLang="ja-JP" sz="1200" dirty="0" smtClean="0">
                          <a:solidFill>
                            <a:schemeClr val="tx1"/>
                          </a:solidFill>
                          <a:latin typeface="+mn-ea"/>
                          <a:ea typeface="+mn-ea"/>
                        </a:rPr>
                        <a:t>18</a:t>
                      </a:r>
                      <a:r>
                        <a:rPr kumimoji="1" lang="ja-JP" altLang="en-US" sz="1200" dirty="0" smtClean="0">
                          <a:solidFill>
                            <a:schemeClr val="tx1"/>
                          </a:solidFill>
                          <a:latin typeface="+mn-ea"/>
                          <a:ea typeface="+mn-ea"/>
                        </a:rPr>
                        <a:t>事業</a:t>
                      </a:r>
                      <a:r>
                        <a:rPr kumimoji="1" lang="en-US" altLang="ja-JP" sz="1200" dirty="0" smtClean="0">
                          <a:solidFill>
                            <a:schemeClr val="tx1"/>
                          </a:solidFill>
                          <a:latin typeface="+mn-ea"/>
                          <a:ea typeface="+mn-ea"/>
                        </a:rPr>
                        <a:t>2.4</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pPr algn="l"/>
                      <a:r>
                        <a:rPr kumimoji="1" lang="ja-JP" altLang="en-US" sz="1200" dirty="0" smtClean="0">
                          <a:solidFill>
                            <a:schemeClr val="tx1"/>
                          </a:solidFill>
                          <a:latin typeface="+mn-ea"/>
                          <a:ea typeface="+mn-ea"/>
                        </a:rPr>
                        <a:t>大阪市：</a:t>
                      </a:r>
                      <a:r>
                        <a:rPr kumimoji="1" lang="en-US" altLang="ja-JP" sz="1200" dirty="0" smtClean="0">
                          <a:solidFill>
                            <a:schemeClr val="tx1"/>
                          </a:solidFill>
                          <a:latin typeface="+mn-ea"/>
                          <a:ea typeface="+mn-ea"/>
                        </a:rPr>
                        <a:t>28</a:t>
                      </a:r>
                      <a:r>
                        <a:rPr kumimoji="1" lang="ja-JP" altLang="en-US" sz="1200" dirty="0" smtClean="0">
                          <a:solidFill>
                            <a:schemeClr val="tx1"/>
                          </a:solidFill>
                          <a:latin typeface="+mn-ea"/>
                          <a:ea typeface="+mn-ea"/>
                        </a:rPr>
                        <a:t>事業</a:t>
                      </a:r>
                      <a:r>
                        <a:rPr kumimoji="1" lang="en-US" altLang="ja-JP" sz="1200" dirty="0" smtClean="0">
                          <a:solidFill>
                            <a:schemeClr val="tx1"/>
                          </a:solidFill>
                          <a:latin typeface="+mn-ea"/>
                          <a:ea typeface="+mn-ea"/>
                        </a:rPr>
                        <a:t>4.0</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pPr algn="l"/>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年度予算ベース</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1" dirty="0" smtClean="0">
                          <a:solidFill>
                            <a:schemeClr val="tx1"/>
                          </a:solidFill>
                          <a:latin typeface="+mn-ea"/>
                          <a:ea typeface="+mn-ea"/>
                        </a:rPr>
                        <a:t>１．府市文化振興会議</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4</a:t>
                      </a:r>
                      <a:r>
                        <a:rPr kumimoji="1" lang="ja-JP" altLang="en-US" sz="1400" dirty="0" smtClean="0">
                          <a:solidFill>
                            <a:schemeClr val="tx1"/>
                          </a:solidFill>
                          <a:latin typeface="+mn-ea"/>
                          <a:ea typeface="+mn-ea"/>
                        </a:rPr>
                        <a:t>月</a:t>
                      </a:r>
                      <a:r>
                        <a:rPr kumimoji="1" lang="en-US" altLang="ja-JP" sz="1400" dirty="0" smtClean="0">
                          <a:solidFill>
                            <a:schemeClr val="tx1"/>
                          </a:solidFill>
                          <a:latin typeface="+mn-ea"/>
                          <a:ea typeface="+mn-ea"/>
                        </a:rPr>
                        <a:t>1</a:t>
                      </a:r>
                      <a:r>
                        <a:rPr kumimoji="1" lang="ja-JP" altLang="en-US" sz="1400" dirty="0" smtClean="0">
                          <a:solidFill>
                            <a:schemeClr val="tx1"/>
                          </a:solidFill>
                          <a:latin typeface="+mn-ea"/>
                          <a:ea typeface="+mn-ea"/>
                        </a:rPr>
                        <a:t>日、府市の附属機関として、共同設置規約に基づく「大阪府市文化振興会議」を設置</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b="1" dirty="0" smtClean="0">
                          <a:solidFill>
                            <a:schemeClr val="tx1"/>
                          </a:solidFill>
                          <a:latin typeface="+mn-ea"/>
                          <a:ea typeface="+mn-ea"/>
                        </a:rPr>
                        <a:t>２．アーツカウンシル部会</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・上記府市文化振興会議の常設部会として、「アーツカウンシル部会」を府市共同で設置。</a:t>
                      </a:r>
                      <a:endParaRPr kumimoji="1" lang="en-US" altLang="ja-JP" sz="1400" dirty="0" smtClean="0">
                        <a:solidFill>
                          <a:schemeClr val="tx1"/>
                        </a:solidFill>
                        <a:latin typeface="+mn-ea"/>
                        <a:ea typeface="+mn-ea"/>
                      </a:endParaRPr>
                    </a:p>
                    <a:p>
                      <a:pPr algn="l"/>
                      <a:r>
                        <a:rPr kumimoji="1" lang="ja-JP" altLang="en-US" sz="1400" strike="noStrike" dirty="0" smtClean="0">
                          <a:solidFill>
                            <a:schemeClr val="tx1"/>
                          </a:solidFill>
                          <a:latin typeface="+mn-ea"/>
                          <a:ea typeface="+mn-ea"/>
                        </a:rPr>
                        <a:t>・</a:t>
                      </a:r>
                      <a:r>
                        <a:rPr kumimoji="1" lang="en-US" altLang="ja-JP" sz="1400" strike="noStrike" dirty="0" smtClean="0">
                          <a:solidFill>
                            <a:schemeClr val="tx1"/>
                          </a:solidFill>
                          <a:latin typeface="+mn-ea"/>
                          <a:ea typeface="+mn-ea"/>
                        </a:rPr>
                        <a:t>2013</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7</a:t>
                      </a:r>
                      <a:r>
                        <a:rPr kumimoji="1" lang="ja-JP" altLang="en-US" sz="1400" strike="noStrike" dirty="0" smtClean="0">
                          <a:solidFill>
                            <a:schemeClr val="tx1"/>
                          </a:solidFill>
                          <a:latin typeface="+mn-ea"/>
                          <a:ea typeface="+mn-ea"/>
                        </a:rPr>
                        <a:t>月より、文化事業の評価・審査等に取り組む。</a:t>
                      </a:r>
                      <a:endParaRPr kumimoji="1" lang="ja-JP" altLang="en-US" sz="1400" strike="noStrike"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17</a:t>
                      </a:r>
                      <a:r>
                        <a:rPr kumimoji="1" lang="ja-JP" altLang="en-US" sz="1400" dirty="0" smtClean="0">
                          <a:solidFill>
                            <a:schemeClr val="tx1"/>
                          </a:solidFill>
                          <a:latin typeface="+mn-ea"/>
                          <a:ea typeface="+mn-ea"/>
                        </a:rPr>
                        <a:t>年度実績＞</a:t>
                      </a:r>
                      <a:endParaRPr kumimoji="1" lang="en-US" altLang="ja-JP" sz="1400" dirty="0" smtClean="0">
                        <a:solidFill>
                          <a:schemeClr val="tx1"/>
                        </a:solidFill>
                        <a:latin typeface="+mn-ea"/>
                        <a:ea typeface="+mn-ea"/>
                      </a:endParaRPr>
                    </a:p>
                    <a:p>
                      <a:pPr algn="l"/>
                      <a:r>
                        <a:rPr kumimoji="1" lang="ja-JP" altLang="en-US" sz="1200" b="1" dirty="0" smtClean="0">
                          <a:solidFill>
                            <a:schemeClr val="tx1"/>
                          </a:solidFill>
                          <a:latin typeface="+mn-ea"/>
                          <a:ea typeface="+mn-ea"/>
                        </a:rPr>
                        <a:t>１．府市文化振興会議</a:t>
                      </a:r>
                      <a:endParaRPr kumimoji="1" lang="en-US" altLang="ja-JP" sz="1200" b="1" dirty="0" smtClean="0">
                        <a:solidFill>
                          <a:schemeClr val="tx1"/>
                        </a:solidFill>
                        <a:latin typeface="+mn-ea"/>
                        <a:ea typeface="+mn-ea"/>
                      </a:endParaRPr>
                    </a:p>
                    <a:p>
                      <a:pPr algn="l"/>
                      <a:r>
                        <a:rPr kumimoji="1" lang="ja-JP" altLang="en-US" sz="1200" dirty="0" smtClean="0">
                          <a:solidFill>
                            <a:schemeClr val="tx1"/>
                          </a:solidFill>
                          <a:latin typeface="+mn-ea"/>
                          <a:ea typeface="+mn-ea"/>
                        </a:rPr>
                        <a:t>・全</a:t>
                      </a:r>
                      <a:r>
                        <a:rPr kumimoji="1" lang="en-US" altLang="ja-JP" sz="1200" dirty="0" smtClean="0">
                          <a:solidFill>
                            <a:schemeClr val="tx1"/>
                          </a:solidFill>
                          <a:latin typeface="+mn-ea"/>
                          <a:ea typeface="+mn-ea"/>
                        </a:rPr>
                        <a:t>24</a:t>
                      </a:r>
                      <a:r>
                        <a:rPr kumimoji="1" lang="ja-JP" altLang="en-US" sz="1200" dirty="0" smtClean="0">
                          <a:solidFill>
                            <a:schemeClr val="tx1"/>
                          </a:solidFill>
                          <a:latin typeface="+mn-ea"/>
                          <a:ea typeface="+mn-ea"/>
                        </a:rPr>
                        <a:t>回の会議を開催し、文化振興計画や、アーツカウンシル部会の体制づくり、同部会からの報告等について調査審議</a:t>
                      </a:r>
                      <a:endParaRPr kumimoji="1" lang="en-US" altLang="ja-JP" sz="12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200" b="1" dirty="0" smtClean="0">
                          <a:solidFill>
                            <a:schemeClr val="tx1"/>
                          </a:solidFill>
                          <a:latin typeface="+mn-ea"/>
                          <a:ea typeface="+mn-ea"/>
                        </a:rPr>
                        <a:t>２．アーツカウンシル部会</a:t>
                      </a:r>
                      <a:endParaRPr kumimoji="1" lang="en-US" altLang="ja-JP" sz="1200" b="1" dirty="0" smtClean="0">
                        <a:solidFill>
                          <a:schemeClr val="tx1"/>
                        </a:solidFill>
                        <a:latin typeface="+mn-ea"/>
                        <a:ea typeface="+mn-ea"/>
                      </a:endParaRPr>
                    </a:p>
                    <a:p>
                      <a:pPr algn="l"/>
                      <a:r>
                        <a:rPr kumimoji="1" lang="ja-JP" altLang="en-US" sz="1200" dirty="0" smtClean="0">
                          <a:solidFill>
                            <a:schemeClr val="tx1"/>
                          </a:solidFill>
                          <a:latin typeface="+mn-ea"/>
                          <a:ea typeface="+mn-ea"/>
                        </a:rPr>
                        <a:t>・府市文化事業の検証・評価や、府市の補助金、助成金事業の採択審査・現地調査等を実施。</a:t>
                      </a:r>
                      <a:endParaRPr kumimoji="1" lang="en-US" altLang="ja-JP" sz="1200" dirty="0" smtClean="0">
                        <a:solidFill>
                          <a:schemeClr val="tx1"/>
                        </a:solidFill>
                        <a:latin typeface="+mn-ea"/>
                        <a:ea typeface="+mn-ea"/>
                      </a:endParaRPr>
                    </a:p>
                    <a:p>
                      <a:pPr algn="l"/>
                      <a:endParaRPr kumimoji="1" lang="en-US" altLang="ja-JP" sz="12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（評価・審査）</a:t>
                      </a:r>
                      <a:endParaRPr kumimoji="1" lang="en-US" altLang="ja-JP" sz="1100" strike="noStrike" dirty="0" smtClean="0">
                        <a:solidFill>
                          <a:schemeClr val="tx1"/>
                        </a:solidFill>
                        <a:latin typeface="+mn-ea"/>
                        <a:ea typeface="+mn-ea"/>
                      </a:endParaRPr>
                    </a:p>
                    <a:p>
                      <a:pPr algn="l"/>
                      <a:r>
                        <a:rPr lang="ja-JP" altLang="en-US" sz="1100" b="0" i="0" u="none" strike="noStrike" baseline="0" dirty="0" smtClean="0">
                          <a:solidFill>
                            <a:schemeClr val="tx1"/>
                          </a:solidFill>
                          <a:latin typeface="+mn-ea"/>
                          <a:ea typeface="+mn-ea"/>
                        </a:rPr>
                        <a:t>府市文化事業の評価、補助金、助成金事業の採択審査・現地調査</a:t>
                      </a:r>
                      <a:endParaRPr lang="en-US" altLang="ja-JP" sz="1100" b="0" i="0" u="none" strike="noStrike" baseline="0" dirty="0" smtClean="0">
                        <a:solidFill>
                          <a:schemeClr val="tx1"/>
                        </a:solidFill>
                        <a:latin typeface="+mn-ea"/>
                        <a:ea typeface="+mn-ea"/>
                      </a:endParaRPr>
                    </a:p>
                    <a:p>
                      <a:pPr algn="l"/>
                      <a:r>
                        <a:rPr lang="ja-JP" altLang="en-US" sz="1100" b="0" i="0" u="none" strike="noStrike" baseline="0" dirty="0" smtClean="0">
                          <a:solidFill>
                            <a:schemeClr val="tx1"/>
                          </a:solidFill>
                          <a:latin typeface="+mn-ea"/>
                          <a:ea typeface="+mn-ea"/>
                        </a:rPr>
                        <a:t>　審査実績：府３３２件、市８５０件</a:t>
                      </a:r>
                      <a:endParaRPr kumimoji="1" lang="en-US" altLang="ja-JP" sz="1100" strike="noStrike" dirty="0" smtClean="0">
                        <a:solidFill>
                          <a:schemeClr val="tx1"/>
                        </a:solidFill>
                        <a:latin typeface="+mn-ea"/>
                        <a:ea typeface="+mn-ea"/>
                      </a:endParaRPr>
                    </a:p>
                    <a:p>
                      <a:pPr algn="l"/>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（調査）</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・他府県のアーツカウンシル状況調査、助成金制度やクラウドファンディングについての調査　等</a:t>
                      </a:r>
                      <a:endParaRPr kumimoji="1" lang="en-US" altLang="ja-JP" sz="1100" strike="noStrike" dirty="0" smtClean="0">
                        <a:solidFill>
                          <a:schemeClr val="tx1"/>
                        </a:solidFill>
                        <a:latin typeface="+mn-ea"/>
                        <a:ea typeface="+mn-ea"/>
                      </a:endParaRPr>
                    </a:p>
                    <a:p>
                      <a:pPr algn="l"/>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（企画）</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・府市文化事業に対する提言</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（ワッハ上方や文楽振興のあり方、芸術文化魅力育成プロジェクト）</a:t>
                      </a:r>
                    </a:p>
                    <a:p>
                      <a:pPr algn="l"/>
                      <a:r>
                        <a:rPr kumimoji="1" lang="ja-JP" altLang="en-US" sz="1100" strike="noStrike" dirty="0" smtClean="0">
                          <a:solidFill>
                            <a:schemeClr val="tx1"/>
                          </a:solidFill>
                          <a:latin typeface="+mn-ea"/>
                          <a:ea typeface="+mn-ea"/>
                        </a:rPr>
                        <a:t>・芸術文化魅力育成プロジェクト　のサポート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正方形/長方形 7"/>
          <p:cNvSpPr/>
          <p:nvPr/>
        </p:nvSpPr>
        <p:spPr>
          <a:xfrm>
            <a:off x="251520" y="373772"/>
            <a:ext cx="4949038" cy="318924"/>
          </a:xfrm>
          <a:prstGeom prst="rect">
            <a:avLst/>
          </a:prstGeom>
        </p:spPr>
        <p:txBody>
          <a:bodyPr wrap="none" lIns="36000" tIns="36000" rIns="36000" bIns="36000">
            <a:spAutoFit/>
          </a:bodyPr>
          <a:lstStyle/>
          <a:p>
            <a:r>
              <a:rPr lang="ja-JP" altLang="en-US" sz="1600" dirty="0" smtClean="0"/>
              <a:t>②大阪府</a:t>
            </a:r>
            <a:r>
              <a:rPr lang="ja-JP" altLang="en-US" sz="1600" dirty="0"/>
              <a:t>市文化振興会議・アーツカウンシル部会の設置</a:t>
            </a:r>
            <a:endParaRPr lang="ja-JP" altLang="en-US"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．（１０５）、市　Ｄ７．（１０６）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51</a:t>
            </a:fld>
            <a:endParaRPr lang="ja-JP" altLang="en-US"/>
          </a:p>
        </p:txBody>
      </p:sp>
    </p:spTree>
    <p:extLst>
      <p:ext uri="{BB962C8B-B14F-4D97-AF65-F5344CB8AC3E}">
        <p14:creationId xmlns:p14="http://schemas.microsoft.com/office/powerpoint/2010/main" val="4153018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21706914"/>
              </p:ext>
            </p:extLst>
          </p:nvPr>
        </p:nvGraphicFramePr>
        <p:xfrm>
          <a:off x="251520" y="827792"/>
          <a:ext cx="8712968" cy="5577840"/>
        </p:xfrm>
        <a:graphic>
          <a:graphicData uri="http://schemas.openxmlformats.org/drawingml/2006/table">
            <a:tbl>
              <a:tblPr firstRow="1" bandRow="1">
                <a:tableStyleId>{5940675A-B579-460E-94D1-54222C63F5DA}</a:tableStyleId>
              </a:tblPr>
              <a:tblGrid>
                <a:gridCol w="2178242"/>
                <a:gridCol w="2178242"/>
                <a:gridCol w="2178242"/>
                <a:gridCol w="2178242"/>
              </a:tblGrid>
              <a:tr h="288000">
                <a:tc>
                  <a:txBody>
                    <a:bodyPr/>
                    <a:lstStyle/>
                    <a:p>
                      <a:pPr algn="ctr"/>
                      <a:r>
                        <a:rPr kumimoji="1" lang="ja-JP" altLang="en-US" sz="1800" dirty="0" smtClean="0">
                          <a:latin typeface="+mn-ea"/>
                          <a:ea typeface="+mn-ea"/>
                        </a:rPr>
                        <a:t>＜</a:t>
                      </a:r>
                      <a:r>
                        <a:rPr kumimoji="1" lang="en-US" altLang="ja-JP" sz="1800" dirty="0" smtClean="0">
                          <a:latin typeface="+mn-ea"/>
                          <a:ea typeface="+mn-ea"/>
                        </a:rPr>
                        <a:t>Why</a:t>
                      </a:r>
                      <a:r>
                        <a:rPr kumimoji="1" lang="ja-JP" altLang="en-US" sz="1800" dirty="0" smtClean="0">
                          <a:latin typeface="+mn-ea"/>
                          <a:ea typeface="+mn-ea"/>
                        </a:rPr>
                        <a:t>＞</a:t>
                      </a:r>
                      <a:endParaRPr kumimoji="1" lang="ja-JP" altLang="en-US" sz="1800" dirty="0">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Vision</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What</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Outcome</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70840">
                <a:tc>
                  <a:txBody>
                    <a:bodyPr/>
                    <a:lstStyle/>
                    <a:p>
                      <a:pPr marL="92075" indent="-92075"/>
                      <a:r>
                        <a:rPr kumimoji="1" lang="ja-JP" altLang="en-US" sz="1400" b="1" dirty="0" smtClean="0"/>
                        <a:t>１．府立中之島図書館</a:t>
                      </a:r>
                      <a:endParaRPr kumimoji="1" lang="en-US" altLang="ja-JP" sz="1400" b="1" dirty="0" smtClean="0"/>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・正面玄関からの出入りが利用できない、旧態依然とした入退館システムなど、施設の老朽化などから、サービス面に課題</a:t>
                      </a:r>
                      <a:endParaRPr kumimoji="1" lang="en-US" altLang="ja-JP" sz="1400" dirty="0" smtClean="0"/>
                    </a:p>
                    <a:p>
                      <a:pPr marL="92075" indent="-92075"/>
                      <a:r>
                        <a:rPr kumimoji="1" lang="ja-JP" altLang="en-US" sz="1400" dirty="0" smtClean="0"/>
                        <a:t>・全蔵書の</a:t>
                      </a:r>
                      <a:r>
                        <a:rPr kumimoji="1" lang="en-US" altLang="ja-JP" sz="1400" dirty="0" smtClean="0"/>
                        <a:t>36</a:t>
                      </a:r>
                      <a:r>
                        <a:rPr kumimoji="1" lang="ja-JP" altLang="en-US" sz="1400" dirty="0" smtClean="0"/>
                        <a:t>％、</a:t>
                      </a:r>
                      <a:r>
                        <a:rPr kumimoji="1" lang="en-US" altLang="ja-JP" sz="1400" dirty="0" smtClean="0"/>
                        <a:t>10</a:t>
                      </a:r>
                      <a:r>
                        <a:rPr kumimoji="1" lang="ja-JP" altLang="en-US" sz="1400" dirty="0" smtClean="0"/>
                        <a:t>万冊の圧倒的な古典籍を所蔵しているが、デジタル化が遅れているなど十分活かされていない</a:t>
                      </a:r>
                      <a:endParaRPr kumimoji="1" lang="en-US" altLang="ja-JP" sz="1400" dirty="0" smtClean="0"/>
                    </a:p>
                    <a:p>
                      <a:pPr marL="92075" indent="-92075"/>
                      <a:endParaRPr kumimoji="1" lang="en-US" altLang="ja-JP" sz="1400" dirty="0" smtClean="0"/>
                    </a:p>
                    <a:p>
                      <a:pPr marL="92075" indent="-92075"/>
                      <a:r>
                        <a:rPr kumimoji="1" lang="ja-JP" altLang="en-US" sz="1400" b="1" dirty="0" smtClean="0"/>
                        <a:t>２．大阪市中央公会堂</a:t>
                      </a:r>
                      <a:endParaRPr kumimoji="1" lang="en-US" altLang="ja-JP" sz="1400" b="1" dirty="0" smtClean="0"/>
                    </a:p>
                    <a:p>
                      <a:pPr marL="92075" indent="-92075"/>
                      <a:r>
                        <a:rPr kumimoji="1" lang="ja-JP" altLang="en-US" sz="1400" dirty="0" smtClean="0"/>
                        <a:t>・保存・再生工事を行い、優れた近代建築として重文に指定されているにもかかわらず、十分な活用ができていない</a:t>
                      </a:r>
                      <a:endParaRPr kumimoji="1" lang="en-US" altLang="ja-JP" sz="1400" dirty="0" smtClean="0"/>
                    </a:p>
                    <a:p>
                      <a:pPr marL="92075" indent="-92075"/>
                      <a:r>
                        <a:rPr kumimoji="1" lang="ja-JP" altLang="en-US" sz="1400" dirty="0" smtClean="0"/>
                        <a:t>・レストラン営業時間が比較的短いなど、集客部門の活用が十分でない</a:t>
                      </a:r>
                      <a:endParaRPr kumimoji="1" lang="en-US" altLang="ja-JP" sz="1400" dirty="0" smtClean="0"/>
                    </a:p>
                    <a:p>
                      <a:pPr marL="92075" indent="-92075"/>
                      <a:endParaRPr kumimoji="1" lang="en-US" altLang="ja-JP" sz="1400" dirty="0" smtClean="0"/>
                    </a:p>
                    <a:p>
                      <a:pPr marL="92075" indent="-92075"/>
                      <a:endParaRPr kumimoji="1" lang="en-US" altLang="ja-JP" sz="1400" dirty="0" smtClean="0"/>
                    </a:p>
                    <a:p>
                      <a:pPr marL="92075" indent="-92075"/>
                      <a:endParaRPr kumimoji="1" lang="ja-JP" altLang="en-US" sz="1400" dirty="0" smtClean="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中之島を代表する府と市の歴史的な２施設の魅力を高めるとともに、共通したコンセプト（「大阪の知と文化と歴史のシンボル」）のもとで、連携した施策を展開し、中之島エリアの活性化を図る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府市合同検討チームをつくり、外部有識者の助言を得ながら、同一コンセプトのもと、両施設の活性策・連携事業を具体的に策定、公表</a:t>
                      </a:r>
                      <a:endParaRPr kumimoji="1" lang="en-US" altLang="ja-JP" sz="1400" dirty="0" smtClean="0"/>
                    </a:p>
                    <a:p>
                      <a:pPr marL="92075" indent="-92075"/>
                      <a:endParaRPr kumimoji="1" lang="en-US" altLang="ja-JP" sz="1400" dirty="0" smtClean="0"/>
                    </a:p>
                    <a:p>
                      <a:pPr marL="92075" indent="-92075"/>
                      <a:r>
                        <a:rPr kumimoji="1" lang="ja-JP" altLang="en-US" sz="1400" b="1" dirty="0" smtClean="0"/>
                        <a:t>＜共同事業＞</a:t>
                      </a:r>
                      <a:endParaRPr kumimoji="1" lang="en-US" altLang="ja-JP" sz="1400" b="1" dirty="0" smtClean="0"/>
                    </a:p>
                    <a:p>
                      <a:pPr marL="92075" indent="-92075"/>
                      <a:r>
                        <a:rPr kumimoji="1" lang="ja-JP" altLang="en-US" sz="1400" dirty="0" smtClean="0"/>
                        <a:t>①共同イベントの実施</a:t>
                      </a:r>
                    </a:p>
                    <a:p>
                      <a:pPr marL="92075" indent="-92075"/>
                      <a:r>
                        <a:rPr kumimoji="1" lang="ja-JP" altLang="en-US" sz="1400" dirty="0" smtClean="0"/>
                        <a:t>・両館を巡る合同ツアー</a:t>
                      </a:r>
                    </a:p>
                    <a:p>
                      <a:pPr marL="92075" indent="-92075"/>
                      <a:r>
                        <a:rPr kumimoji="1" lang="ja-JP" altLang="en-US" sz="1400" dirty="0" smtClean="0"/>
                        <a:t>・合同講演会の開催</a:t>
                      </a:r>
                    </a:p>
                    <a:p>
                      <a:pPr marL="92075" indent="-92075"/>
                      <a:endParaRPr kumimoji="1" lang="ja-JP" altLang="en-US" sz="1400" dirty="0" smtClean="0"/>
                    </a:p>
                    <a:p>
                      <a:pPr marL="92075" indent="-92075"/>
                      <a:r>
                        <a:rPr kumimoji="1" lang="ja-JP" altLang="en-US" sz="1400" dirty="0" smtClean="0"/>
                        <a:t>②日常業務の連携強化</a:t>
                      </a:r>
                    </a:p>
                    <a:p>
                      <a:pPr marL="92075" indent="-92075"/>
                      <a:r>
                        <a:rPr kumimoji="1" lang="ja-JP" altLang="en-US" sz="1400" dirty="0" smtClean="0"/>
                        <a:t>・合同ミーティングの実施</a:t>
                      </a:r>
                    </a:p>
                    <a:p>
                      <a:pPr marL="92075" indent="-92075"/>
                      <a:r>
                        <a:rPr kumimoji="1" lang="ja-JP" altLang="en-US" sz="1400" dirty="0" smtClean="0"/>
                        <a:t>・共同イベントの開発</a:t>
                      </a:r>
                    </a:p>
                    <a:p>
                      <a:pPr marL="92075" indent="-92075"/>
                      <a:endParaRPr kumimoji="1" lang="en-US" altLang="ja-JP" sz="1400" dirty="0" smtClean="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府市共通コンセプトのもと、各施設の次の活性化策等が相乗効果を及ぼすよう連携を図って行く</a:t>
                      </a:r>
                      <a:endParaRPr kumimoji="1" lang="en-US" altLang="ja-JP" sz="1400" dirty="0" smtClean="0"/>
                    </a:p>
                    <a:p>
                      <a:pPr marL="92075" indent="-92075"/>
                      <a:endParaRPr kumimoji="1" lang="en-US" altLang="ja-JP" sz="1400" dirty="0" smtClean="0"/>
                    </a:p>
                    <a:p>
                      <a:pPr marL="92075" indent="-92075"/>
                      <a:r>
                        <a:rPr kumimoji="1" lang="ja-JP" altLang="en-US" sz="1400" b="1" dirty="0" smtClean="0"/>
                        <a:t>１．府立中之島図書館</a:t>
                      </a:r>
                    </a:p>
                    <a:p>
                      <a:pPr marL="92075" indent="-92075"/>
                      <a:r>
                        <a:rPr kumimoji="1" lang="ja-JP" altLang="en-US" sz="1400" dirty="0" smtClean="0"/>
                        <a:t>・リニューアル工事の実施</a:t>
                      </a:r>
                    </a:p>
                    <a:p>
                      <a:pPr marL="92075" indent="-92075"/>
                      <a:r>
                        <a:rPr kumimoji="1" lang="ja-JP" altLang="en-US" sz="1400" dirty="0" smtClean="0"/>
                        <a:t>・指定管理制度の導入</a:t>
                      </a:r>
                    </a:p>
                    <a:p>
                      <a:pPr marL="92075" indent="-92075"/>
                      <a:r>
                        <a:rPr kumimoji="1" lang="ja-JP" altLang="en-US" sz="1400" dirty="0" smtClean="0"/>
                        <a:t>・文化事業の充実</a:t>
                      </a:r>
                    </a:p>
                    <a:p>
                      <a:pPr marL="92075" indent="-92075"/>
                      <a:endParaRPr kumimoji="1" lang="ja-JP" altLang="en-US" sz="1400" dirty="0" smtClean="0"/>
                    </a:p>
                    <a:p>
                      <a:pPr marL="92075" indent="-92075"/>
                      <a:r>
                        <a:rPr kumimoji="1" lang="ja-JP" altLang="en-US" sz="1400" b="1" dirty="0" smtClean="0"/>
                        <a:t>２．大阪市中央公会堂</a:t>
                      </a:r>
                    </a:p>
                    <a:p>
                      <a:pPr marL="92075" indent="-92075"/>
                      <a:r>
                        <a:rPr kumimoji="1" lang="ja-JP" altLang="en-US" sz="1400" dirty="0" smtClean="0"/>
                        <a:t>・レストラン拡充やショップの設置等サービス面の充実</a:t>
                      </a:r>
                    </a:p>
                    <a:p>
                      <a:pPr marL="92075" indent="-92075"/>
                      <a:r>
                        <a:rPr kumimoji="1" lang="ja-JP" altLang="en-US" sz="1400" dirty="0" smtClean="0"/>
                        <a:t>・料金改定の検討及び優先予約システムの見直し</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285346" y="423711"/>
            <a:ext cx="4689352" cy="318924"/>
          </a:xfrm>
          <a:prstGeom prst="rect">
            <a:avLst/>
          </a:prstGeom>
        </p:spPr>
        <p:txBody>
          <a:bodyPr wrap="none" lIns="36000" tIns="36000" rIns="36000" bIns="36000">
            <a:spAutoFit/>
          </a:bodyPr>
          <a:lstStyle/>
          <a:p>
            <a:r>
              <a:rPr lang="ja-JP" altLang="en-US" sz="1600" dirty="0" smtClean="0"/>
              <a:t>③</a:t>
            </a:r>
            <a:r>
              <a:rPr lang="ja-JP" altLang="en-US" sz="1600" dirty="0"/>
              <a:t>大阪府立中之島図書館・大阪市中央公会堂の連携</a:t>
            </a:r>
            <a:endParaRPr lang="ja-JP" altLang="en-US" sz="1600"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．（１０４）、市　Ｄ７．（１０５）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52</a:t>
            </a:fld>
            <a:endParaRPr lang="ja-JP" altLang="en-US"/>
          </a:p>
        </p:txBody>
      </p:sp>
    </p:spTree>
    <p:extLst>
      <p:ext uri="{BB962C8B-B14F-4D97-AF65-F5344CB8AC3E}">
        <p14:creationId xmlns:p14="http://schemas.microsoft.com/office/powerpoint/2010/main" val="137423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940966404"/>
              </p:ext>
            </p:extLst>
          </p:nvPr>
        </p:nvGraphicFramePr>
        <p:xfrm>
          <a:off x="464611" y="2312564"/>
          <a:ext cx="8339287" cy="4401498"/>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xmlns="" val="20000"/>
                    </a:ext>
                  </a:extLst>
                </a:gridCol>
                <a:gridCol w="684000">
                  <a:extLst>
                    <a:ext uri="{9D8B030D-6E8A-4147-A177-3AD203B41FA5}">
                      <a16:colId xmlns:a16="http://schemas.microsoft.com/office/drawing/2014/main" xmlns="" val="20001"/>
                    </a:ext>
                  </a:extLst>
                </a:gridCol>
                <a:gridCol w="3242819">
                  <a:extLst>
                    <a:ext uri="{9D8B030D-6E8A-4147-A177-3AD203B41FA5}">
                      <a16:colId xmlns:a16="http://schemas.microsoft.com/office/drawing/2014/main" xmlns="" val="20002"/>
                    </a:ext>
                  </a:extLst>
                </a:gridCol>
                <a:gridCol w="2216468">
                  <a:extLst>
                    <a:ext uri="{9D8B030D-6E8A-4147-A177-3AD203B41FA5}">
                      <a16:colId xmlns:a16="http://schemas.microsoft.com/office/drawing/2014/main" xmlns="" val="20003"/>
                    </a:ext>
                  </a:extLst>
                </a:gridCol>
              </a:tblGrid>
              <a:tr h="432048">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委員数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議論・検討の内容</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設置期間　（会議開催回数）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xmlns="" val="10000"/>
                  </a:ext>
                </a:extLst>
              </a:tr>
              <a:tr h="158755">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①大阪府市都市魅力戦略会議</a:t>
                      </a:r>
                      <a:endPar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(2012.2</a:t>
                      </a:r>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2015.9)</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tc rowSpan="2">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大阪府市の都市魅力の推進に関する施策についての調査審議に関すること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9525"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r h="133603">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①大阪府市都市魅力戦略推進会議</a:t>
                      </a:r>
                      <a:endParaRPr kumimoji="1" lang="en-US" altLang="ja-JP" sz="1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(2016.4</a:t>
                      </a:r>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６名</a:t>
                      </a: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3603">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②新大学構想会議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６名</a:t>
                      </a:r>
                    </a:p>
                  </a:txBody>
                  <a:tcPr anchor="ctr">
                    <a:lnT w="9525" cap="flat" cmpd="sng" algn="ctr">
                      <a:solidFill>
                        <a:schemeClr val="tx1"/>
                      </a:solidFill>
                      <a:prstDash val="solid"/>
                      <a:round/>
                      <a:headEnd type="none" w="med" len="med"/>
                      <a:tailEnd type="none" w="med" len="med"/>
                    </a:lnT>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大阪における公立大学の将来ビジョンの取りまとめに関すること</a:t>
                      </a:r>
                    </a:p>
                  </a:txBody>
                  <a:tcPr anchor="ctr">
                    <a:lnT w="9525" cap="flat" cmpd="sng" algn="ctr">
                      <a:solidFill>
                        <a:schemeClr val="tx1"/>
                      </a:solidFill>
                      <a:prstDash val="solid"/>
                      <a:round/>
                      <a:headEnd type="none" w="med" len="med"/>
                      <a:tailEnd type="none" w="med" len="med"/>
                    </a:lnT>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（１０回）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0">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③エネルギー戦略会議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１０名</a:t>
                      </a:r>
                    </a:p>
                  </a:txBody>
                  <a:tcPr anchor="ct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エネルギー需給構造の転換にかかる研究及び提案に関すること。</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府市エネルギー戦略のとりまとめに関すること。</a:t>
                      </a:r>
                    </a:p>
                  </a:txBody>
                  <a:tcPr anchor="ct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（２８回）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月廃止</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149587">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④医療戦略会議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医療及び保健に関する施策の在り方並びにこれらに関連する産業の振興の方向性等についての調査審議に関すること。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月廃止</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49587">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⑤規制改革会議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成長戦略の推進及び大阪の産業の活性化等に資するための規制緩和及び制度の改善についての調査審議に関すること。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（７回）</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2330">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21" name="正方形/長方形 20"/>
          <p:cNvSpPr/>
          <p:nvPr/>
        </p:nvSpPr>
        <p:spPr>
          <a:xfrm>
            <a:off x="382408" y="6308446"/>
            <a:ext cx="8496944" cy="261610"/>
          </a:xfrm>
          <a:prstGeom prst="rect">
            <a:avLst/>
          </a:prstGeom>
        </p:spPr>
        <p:txBody>
          <a:bodyPr wrap="square">
            <a:spAutoFit/>
          </a:bodyPr>
          <a:lstStyle/>
          <a:p>
            <a:r>
              <a:rPr lang="ja-JP" altLang="en-US" sz="1100" dirty="0" smtClean="0">
                <a:latin typeface="+mn-ea"/>
                <a:cs typeface="メイリオ" panose="020B0604030504040204" pitchFamily="50" charset="-128"/>
              </a:rPr>
              <a:t>注）都市魅力戦略会議は、</a:t>
            </a:r>
            <a:r>
              <a:rPr lang="en-US" altLang="ja-JP" sz="1100" dirty="0" smtClean="0">
                <a:latin typeface="+mn-ea"/>
                <a:cs typeface="メイリオ" panose="020B0604030504040204" pitchFamily="50" charset="-128"/>
              </a:rPr>
              <a:t>2012.11.20</a:t>
            </a:r>
            <a:r>
              <a:rPr lang="ja-JP" altLang="en-US" sz="1100" dirty="0" smtClean="0">
                <a:latin typeface="+mn-ea"/>
                <a:cs typeface="メイリオ" panose="020B0604030504040204" pitchFamily="50" charset="-128"/>
              </a:rPr>
              <a:t>に都市魅力戦略推進会議に名称を変更</a:t>
            </a:r>
            <a:endParaRPr lang="en-US" altLang="ja-JP" sz="1100" dirty="0" smtClean="0">
              <a:latin typeface="+mn-ea"/>
              <a:cs typeface="メイリオ" panose="020B0604030504040204" pitchFamily="50" charset="-128"/>
            </a:endParaRPr>
          </a:p>
        </p:txBody>
      </p:sp>
      <p:sp>
        <p:nvSpPr>
          <p:cNvPr id="22" name="正方形/長方形 21"/>
          <p:cNvSpPr/>
          <p:nvPr/>
        </p:nvSpPr>
        <p:spPr>
          <a:xfrm>
            <a:off x="382408" y="1959421"/>
            <a:ext cx="8460000" cy="30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有識者による府市合同の戦略会議</a:t>
            </a:r>
            <a:endParaRPr kumimoji="1"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70226" y="431960"/>
            <a:ext cx="8554066" cy="1569660"/>
          </a:xfrm>
          <a:prstGeom prst="rect">
            <a:avLst/>
          </a:prstGeom>
          <a:noFill/>
        </p:spPr>
        <p:txBody>
          <a:bodyPr wrap="square" rtlCol="0">
            <a:spAutoFit/>
          </a:bodyPr>
          <a:lstStyle/>
          <a:p>
            <a:r>
              <a:rPr lang="ja-JP" altLang="en-US" sz="1600" dirty="0" smtClean="0"/>
              <a:t>　現行の法制度に捉われない、例えば国を動かさないと実現できないような重要かつ困難な案件について議論するため、府市統合本部の下、府と市が共同で戦略会議を設置。</a:t>
            </a:r>
            <a:endParaRPr lang="en-US" altLang="ja-JP" sz="1600" dirty="0" smtClean="0"/>
          </a:p>
          <a:p>
            <a:r>
              <a:rPr lang="ja-JP" altLang="en-US" sz="1600" dirty="0"/>
              <a:t>　</a:t>
            </a:r>
            <a:r>
              <a:rPr lang="ja-JP" altLang="en-US" sz="1600" dirty="0" smtClean="0"/>
              <a:t>会議委員は外部有識者で構成</a:t>
            </a:r>
            <a:r>
              <a:rPr lang="ja-JP" altLang="en-US" sz="1600" dirty="0"/>
              <a:t>し、府・市という自治体の枠を超え、</a:t>
            </a:r>
            <a:r>
              <a:rPr lang="ja-JP" altLang="en-US" sz="1600" dirty="0" smtClean="0"/>
              <a:t>また、行政分野の枠組みを超えた視点から、短期的・集中的に議論と検討を行い、提言をとりまとめた。</a:t>
            </a:r>
            <a:endParaRPr lang="en-US" altLang="ja-JP" sz="1600" dirty="0" smtClean="0"/>
          </a:p>
          <a:p>
            <a:r>
              <a:rPr kumimoji="1" lang="ja-JP" altLang="en-US" sz="1600" dirty="0"/>
              <a:t>　</a:t>
            </a:r>
            <a:r>
              <a:rPr kumimoji="1" lang="ja-JP" altLang="en-US" sz="1600" dirty="0" smtClean="0"/>
              <a:t>各会議における議論や提言を契機として、府・市から国等に対し、制度改革の提案を働きかけたり、民間の手法を取り入れた新規事業を企画・実施するなどの新たな取組みを実施している。</a:t>
            </a:r>
            <a:endParaRPr kumimoji="1" lang="en-US" altLang="ja-JP" sz="1600" dirty="0" smtClean="0"/>
          </a:p>
        </p:txBody>
      </p:sp>
      <p:sp>
        <p:nvSpPr>
          <p:cNvPr id="9" name="テキスト ボックス 8"/>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（２）</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有識者を交えた府市合同の戦略</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会議</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Ｄ６．（９５～９９）、市　Ｄ５．（９６～１００）</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25658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4016" y="210126"/>
            <a:ext cx="6156176" cy="584775"/>
          </a:xfrm>
          <a:prstGeom prst="rect">
            <a:avLst/>
          </a:prstGeom>
          <a:noFill/>
        </p:spPr>
        <p:txBody>
          <a:bodyPr wrap="square" rtlCol="0">
            <a:spAutoFit/>
          </a:bodyPr>
          <a:lstStyle/>
          <a:p>
            <a:r>
              <a:rPr lang="ja-JP" altLang="en-US" sz="1600" b="1" dirty="0" smtClean="0"/>
              <a:t>①大阪府市都市魅力戦略推進会議</a:t>
            </a:r>
            <a:endParaRPr lang="en-US" altLang="ja-JP" sz="1600" b="1" dirty="0" smtClean="0"/>
          </a:p>
          <a:p>
            <a:r>
              <a:rPr lang="ja-JP" altLang="en-US" sz="1600" b="1" dirty="0"/>
              <a:t>　</a:t>
            </a:r>
            <a:r>
              <a:rPr lang="ja-JP" altLang="en-US" sz="1600" b="1" dirty="0" smtClean="0"/>
              <a:t>　「大阪都市魅力創造戦略２０２０」（</a:t>
            </a:r>
            <a:r>
              <a:rPr lang="en-US" altLang="ja-JP" sz="1600" b="1" dirty="0" smtClean="0"/>
              <a:t>2016</a:t>
            </a:r>
            <a:r>
              <a:rPr lang="ja-JP" altLang="en-US" sz="1600" b="1" dirty="0" smtClean="0"/>
              <a:t>年</a:t>
            </a:r>
            <a:r>
              <a:rPr lang="en-US" altLang="ja-JP" sz="1600" b="1" dirty="0" smtClean="0"/>
              <a:t>11</a:t>
            </a:r>
            <a:r>
              <a:rPr lang="ja-JP" altLang="en-US" sz="1600" b="1" dirty="0" smtClean="0"/>
              <a:t>月策定）</a:t>
            </a:r>
            <a:endParaRPr lang="en-US" altLang="ja-JP" sz="1600" b="1" dirty="0" smtClean="0"/>
          </a:p>
        </p:txBody>
      </p:sp>
      <p:graphicFrame>
        <p:nvGraphicFramePr>
          <p:cNvPr id="2" name="表 1"/>
          <p:cNvGraphicFramePr>
            <a:graphicFrameLocks noGrp="1"/>
          </p:cNvGraphicFramePr>
          <p:nvPr>
            <p:extLst>
              <p:ext uri="{D42A27DB-BD31-4B8C-83A1-F6EECF244321}">
                <p14:modId xmlns:p14="http://schemas.microsoft.com/office/powerpoint/2010/main" val="306509073"/>
              </p:ext>
            </p:extLst>
          </p:nvPr>
        </p:nvGraphicFramePr>
        <p:xfrm>
          <a:off x="179512" y="889134"/>
          <a:ext cx="8784975" cy="582168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747778">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0" dirty="0" smtClean="0">
                          <a:solidFill>
                            <a:schemeClr val="tx1"/>
                          </a:solidFill>
                          <a:latin typeface="+mn-ea"/>
                          <a:ea typeface="+mn-ea"/>
                        </a:rPr>
                        <a:t>・世界都市ランキングで大阪は下位</a:t>
                      </a:r>
                    </a:p>
                    <a:p>
                      <a:r>
                        <a:rPr kumimoji="1" lang="ja-JP" altLang="en-US" sz="1400" b="0" dirty="0" smtClean="0">
                          <a:solidFill>
                            <a:schemeClr val="tx1"/>
                          </a:solidFill>
                          <a:latin typeface="+mn-ea"/>
                          <a:ea typeface="+mn-ea"/>
                        </a:rPr>
                        <a:t>　　世界主要</a:t>
                      </a:r>
                      <a:r>
                        <a:rPr kumimoji="1" lang="en-US" altLang="ja-JP" sz="1400" b="0" dirty="0" smtClean="0">
                          <a:solidFill>
                            <a:schemeClr val="tx1"/>
                          </a:solidFill>
                          <a:latin typeface="+mn-ea"/>
                          <a:ea typeface="+mn-ea"/>
                        </a:rPr>
                        <a:t>42</a:t>
                      </a:r>
                      <a:r>
                        <a:rPr kumimoji="1" lang="ja-JP" altLang="en-US" sz="1400" b="0" dirty="0" smtClean="0">
                          <a:solidFill>
                            <a:schemeClr val="tx1"/>
                          </a:solidFill>
                          <a:latin typeface="+mn-ea"/>
                          <a:ea typeface="+mn-ea"/>
                        </a:rPr>
                        <a:t>都市中　　　</a:t>
                      </a:r>
                      <a:r>
                        <a:rPr kumimoji="1" lang="en-US" altLang="ja-JP" sz="1400" b="0" dirty="0" smtClean="0">
                          <a:solidFill>
                            <a:schemeClr val="tx1"/>
                          </a:solidFill>
                          <a:latin typeface="+mn-ea"/>
                          <a:ea typeface="+mn-ea"/>
                        </a:rPr>
                        <a:t>2016</a:t>
                      </a:r>
                      <a:r>
                        <a:rPr kumimoji="1" lang="ja-JP" altLang="en-US" sz="1400" b="0" dirty="0" smtClean="0">
                          <a:solidFill>
                            <a:schemeClr val="tx1"/>
                          </a:solidFill>
                          <a:latin typeface="+mn-ea"/>
                          <a:ea typeface="+mn-ea"/>
                        </a:rPr>
                        <a:t>年　</a:t>
                      </a:r>
                      <a:r>
                        <a:rPr kumimoji="1" lang="en-US" altLang="ja-JP" sz="1400" b="0" dirty="0" smtClean="0">
                          <a:solidFill>
                            <a:schemeClr val="tx1"/>
                          </a:solidFill>
                          <a:latin typeface="+mn-ea"/>
                          <a:ea typeface="+mn-ea"/>
                        </a:rPr>
                        <a:t>22</a:t>
                      </a:r>
                      <a:r>
                        <a:rPr kumimoji="1" lang="ja-JP" altLang="en-US" sz="1400" b="0" dirty="0" smtClean="0">
                          <a:solidFill>
                            <a:schemeClr val="tx1"/>
                          </a:solidFill>
                          <a:latin typeface="+mn-ea"/>
                          <a:ea typeface="+mn-ea"/>
                        </a:rPr>
                        <a:t>位</a:t>
                      </a:r>
                    </a:p>
                    <a:p>
                      <a:pPr marL="92075" indent="-92075"/>
                      <a:r>
                        <a:rPr kumimoji="1" lang="ja-JP" altLang="en-US" sz="1400" b="0" dirty="0" smtClean="0">
                          <a:solidFill>
                            <a:schemeClr val="tx1"/>
                          </a:solidFill>
                          <a:latin typeface="+mn-ea"/>
                          <a:ea typeface="+mn-ea"/>
                        </a:rPr>
                        <a:t>・都市魅力創造の好循環の実現</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行政と民間の役割と負担のあり方を一層明確にし、民間主体の取組みについては、集客促進⇒消費喚起・民間等からの投資拡大⇒取組み充実・発展といった好循環につなげていく必要がある。</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・国内外から注目の高まりを捉えたさらなる魅力向上</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ラグビーワールドカップ</a:t>
                      </a:r>
                      <a:r>
                        <a:rPr kumimoji="1" lang="en-US" altLang="ja-JP" sz="1400" b="0" dirty="0" smtClean="0">
                          <a:solidFill>
                            <a:schemeClr val="tx1"/>
                          </a:solidFill>
                          <a:latin typeface="+mn-ea"/>
                          <a:ea typeface="+mn-ea"/>
                        </a:rPr>
                        <a:t>2019</a:t>
                      </a:r>
                      <a:r>
                        <a:rPr kumimoji="1" lang="ja-JP" altLang="en-US" sz="1400" b="0" dirty="0" smtClean="0">
                          <a:solidFill>
                            <a:schemeClr val="tx1"/>
                          </a:solidFill>
                          <a:latin typeface="+mn-ea"/>
                          <a:ea typeface="+mn-ea"/>
                        </a:rPr>
                        <a:t>や</a:t>
                      </a:r>
                      <a:r>
                        <a:rPr kumimoji="1" lang="en-US" altLang="ja-JP" sz="1400" b="0" dirty="0" smtClean="0">
                          <a:solidFill>
                            <a:schemeClr val="tx1"/>
                          </a:solidFill>
                          <a:latin typeface="+mn-ea"/>
                          <a:ea typeface="+mn-ea"/>
                        </a:rPr>
                        <a:t>2020</a:t>
                      </a:r>
                      <a:r>
                        <a:rPr kumimoji="1" lang="ja-JP" altLang="en-US" sz="1400" b="0" dirty="0" smtClean="0">
                          <a:solidFill>
                            <a:schemeClr val="tx1"/>
                          </a:solidFill>
                          <a:latin typeface="+mn-ea"/>
                          <a:ea typeface="+mn-ea"/>
                        </a:rPr>
                        <a:t>年オリンピック・パラリンピックなどを見据え、国内外に効果的なプロモーションを展開する必要がある。</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・大阪観光局の機能強化</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地域連携ＤＭＯとして登録されるなど、観光事業推進の司令塔として、さらなる進化・機能強化が求められている。</a:t>
                      </a:r>
                      <a:endParaRPr kumimoji="1" lang="ja-JP" altLang="en-US" sz="1400" b="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1328266">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rPr>
                        <a:t>大阪都市魅力創造戦略</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２０２０</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・基本的な考え方を提示</a:t>
                      </a: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国内及び世界に向けた大阪の魅力の発信</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これまで取り組んできた重点取組を発展・進化</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府域全体の発展に資する施策展開</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年度以降も見据えた仕組みづくり</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684858">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観光、文化、スポーツなど施策分野ごとに、１０の「目指すべき都市像」と「施策の方向性」を設定し、特に３つ視点から重点取組を設定。</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・大阪全体の都市魅力の発展・進化・発信</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　（夢洲でのＩＲを含む国際観光拠点形成、ナイトカルチャーの発掘・創出）</a:t>
                      </a:r>
                      <a:endPar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・文化・スポーツを活かした都市魅力の創出</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（ラグビーワールドカップ</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の大阪開催、世界に発信する「大阪文化の祭典」）</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・世界有数の国際都市を目指した受入環境の整備</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rPr>
                        <a:t>Wi-Fi</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設置の拡充、トラベルサービスセンター大阪の運営、観光案内板等の整備促進）</a:t>
                      </a:r>
                      <a:endPar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Ｄ６．（９５）、市　Ｄ５．（９６）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222464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467015989"/>
              </p:ext>
            </p:extLst>
          </p:nvPr>
        </p:nvGraphicFramePr>
        <p:xfrm>
          <a:off x="179512" y="574192"/>
          <a:ext cx="8784975" cy="53949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342640">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・社会のグローバル化、少子化が進み、大学淘汰、大学評価時代を迎えるという厳しい環境の中、世界的な大学間競争を勝ち抜くためには、ブランド力等の更なる向上が必要</a:t>
                      </a:r>
                    </a:p>
                    <a:p>
                      <a:pPr marL="92075" indent="-92075"/>
                      <a:r>
                        <a:rPr kumimoji="1" lang="ja-JP" altLang="en-US" sz="1400" dirty="0" smtClean="0">
                          <a:solidFill>
                            <a:schemeClr val="tx1"/>
                          </a:solidFill>
                          <a:latin typeface="+mn-ea"/>
                          <a:ea typeface="+mn-ea"/>
                        </a:rPr>
                        <a:t>・ また、国も国立大学の機能の再構築を進め、有力国公私立大学間の競争も激化。</a:t>
                      </a:r>
                    </a:p>
                    <a:p>
                      <a:pPr marL="92075" indent="-92075"/>
                      <a:r>
                        <a:rPr kumimoji="1" lang="ja-JP" altLang="en-US" sz="1400" dirty="0" smtClean="0">
                          <a:solidFill>
                            <a:schemeClr val="tx1"/>
                          </a:solidFill>
                          <a:latin typeface="+mn-ea"/>
                          <a:ea typeface="+mn-ea"/>
                        </a:rPr>
                        <a:t>・ 強い大阪を実現する</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知的インフラ</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拠点としての役割を十分果たすため、両大学それぞれの強み・特徴をトータルで活用することが必要。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2160240">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大阪府市新大学構想</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１．新たな教学体制の導入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・研究組織と教育組織を分離し、効率的な組織運営と教育ニーズへの柔軟な対応を図る</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２．選択と集中による教育組織の再編</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・両大学の重複分野を統合・再編し、そこから生み出された資源を戦略分野等に集中投入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３．大学運営システムの抜本的改革</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・理事長・学長のガバナンス強化などにより「柔軟で持続的に改革できる大学」をめざす</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728192">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・府市で「新大学ビジョン」を取りまとめた（</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年９月）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・府市及び両大学で「新大学案」、府市で「新法人基本方針」を作成（</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・「ガバナンス改革」に関する提言を先取りした大学改革を実施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戦略的研究費公募選考（</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人事委員会制度創設（</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理事長・学長、研究科長選考方法見直し（</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（いずれも市立大。府立大は</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2005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年以降独法化に伴いｶﾞﾊﾞﾅﾝｽ改革を実施済）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・両大学が「</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新・公立大学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大阪モデル（基本構想）」を公表（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年２月）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solidFill>
                  <a:prstClr val="black"/>
                </a:solidFill>
              </a:rPr>
              <a:t>②</a:t>
            </a:r>
            <a:r>
              <a:rPr lang="ja-JP" altLang="en-US" sz="1600" b="1" dirty="0" smtClean="0">
                <a:solidFill>
                  <a:prstClr val="black"/>
                </a:solidFill>
              </a:rPr>
              <a:t>大阪府市新大学構想会議（その１）</a:t>
            </a:r>
            <a:endParaRPr lang="en-US" altLang="ja-JP" sz="1600" b="1" dirty="0" smtClean="0">
              <a:solidFill>
                <a:prstClr val="black"/>
              </a:solidFill>
            </a:endParaRPr>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Ｄ６．（９６）、市　Ｄ５．（９７）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276905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578888175"/>
              </p:ext>
            </p:extLst>
          </p:nvPr>
        </p:nvGraphicFramePr>
        <p:xfrm>
          <a:off x="179512" y="574192"/>
          <a:ext cx="8784975" cy="26517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728192">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・新大学に求められる機能について検討を進めるため、副首都推進本部のもと、「新大学設計４者タスクフォース」を設置（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・「新大学設計４者タスクフォース」において、「新大学について　－検討経過の報告－」をとりまとめ（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・新大学の戦略領域について議論を深めるため、「新大学設計４者タスクフォース」のもと、「戦略領域別ワークショップ」を設置（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・「新大学設計４者タスクフォース」において、「新たな公立大学としての２つの機能・戦略領域」をとりまとめ。府市において、「新法人について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公立大学法人大阪府立大学と公立大学法人大阪市立大学の統合に関する計画</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（案）」をとりまとめ（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・新設合併に係る協議事項等の法人統合関連議案が可決（府議会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月、市会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t>②</a:t>
            </a:r>
            <a:r>
              <a:rPr lang="ja-JP" altLang="en-US" sz="1600" b="1" dirty="0" smtClean="0"/>
              <a:t>大阪府市新大学構想会議</a:t>
            </a:r>
            <a:r>
              <a:rPr lang="ja-JP" altLang="en-US" sz="1600" b="1" dirty="0">
                <a:solidFill>
                  <a:prstClr val="black"/>
                </a:solidFill>
              </a:rPr>
              <a:t>（</a:t>
            </a:r>
            <a:r>
              <a:rPr lang="ja-JP" altLang="en-US" sz="1600" b="1" dirty="0" smtClean="0">
                <a:solidFill>
                  <a:prstClr val="black"/>
                </a:solidFill>
              </a:rPr>
              <a:t>その２）</a:t>
            </a:r>
            <a:endParaRPr lang="en-US" altLang="ja-JP" sz="1600" b="1" dirty="0" smtClean="0"/>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Ｄ６．（９６）、市　Ｄ５．（９７）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a:t>
            </a:fld>
            <a:endParaRPr lang="ja-JP" altLang="en-US"/>
          </a:p>
        </p:txBody>
      </p:sp>
    </p:spTree>
    <p:extLst>
      <p:ext uri="{BB962C8B-B14F-4D97-AF65-F5344CB8AC3E}">
        <p14:creationId xmlns:p14="http://schemas.microsoft.com/office/powerpoint/2010/main" val="66800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9229</TotalTime>
  <Words>10107</Words>
  <PresentationFormat>画面に合わせる (4:3)</PresentationFormat>
  <Paragraphs>1935</Paragraphs>
  <Slides>53</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53</vt:i4>
      </vt:variant>
    </vt:vector>
  </HeadingPairs>
  <TitlesOfParts>
    <vt:vector size="69" baseType="lpstr">
      <vt:lpstr>HGPｺﾞｼｯｸE</vt:lpstr>
      <vt:lpstr>HGP創英角ﾎﾟｯﾌﾟ体</vt:lpstr>
      <vt:lpstr>Meiryo UI</vt:lpstr>
      <vt:lpstr>ＭＳ Ｐゴシック</vt:lpstr>
      <vt:lpstr>ＭＳ Ｐゴシック 本文</vt:lpstr>
      <vt:lpstr>ＭＳ Ｐ明朝</vt:lpstr>
      <vt:lpstr>ＭＳ 明朝</vt:lpstr>
      <vt:lpstr>新細明體</vt:lpstr>
      <vt:lpstr>メイリオ</vt:lpstr>
      <vt:lpstr>游ゴシック</vt:lpstr>
      <vt:lpstr>游ゴシック</vt:lpstr>
      <vt:lpstr>Arial</vt:lpstr>
      <vt:lpstr>Calibri</vt:lpstr>
      <vt:lpstr>Times New Roman</vt:lpstr>
      <vt:lpstr>Wingdings</vt:lpstr>
      <vt:lpstr>Office ​​テーマ</vt:lpstr>
      <vt:lpstr>【大阪府・大阪市共通資料】 Ⅲ　大阪府市の連携  （１）大阪府市統合本部・副首都推進本部 （２）有識者を交えた府市合同の戦略会議 （３）万博開催に向けた取組み （４）ＩＲ実現に向けた検討 （５）Ｇ20大阪サミット開催に向けた取組み （６）特区制度の活用 （７）組織・事業の一元化 　　①大阪府中小企業信用保証協会／大阪市信用保証協会 　　②大阪府立公衆衛生研究所／大阪市立環境科学研究所 　　③大阪府立産業技術研究所／大阪市立工業研究所 　　④府立消防学校／市立消防学校 　　⑤府営住宅／市営住宅 　　⑥府立特別支援学校／市立特別支援学校 　　⑦大阪急性期・総合医療センター／市立住吉市民病院 　　⑧大阪府立大学／大阪市立大学 　　⑨大阪産業振興機構／大阪市都市型産業振興センター 　　⑩府営港湾／市営港湾 　　⑪府立高校／市立高校 　　⑫大阪観光局の設置 （８）その他事業連携等 　　①都市魅力に関するイベントの開催 　　②大阪府市文化振興会議・アーツカウンシル部会の設置 　　③大阪府立中之島図書館・大阪市中央公会堂の連携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2018-12-10T04:54:45Z</cp:lastPrinted>
  <dcterms:created xsi:type="dcterms:W3CDTF">2014-06-24T13:44:30Z</dcterms:created>
  <dcterms:modified xsi:type="dcterms:W3CDTF">2018-12-19T13:37:18Z</dcterms:modified>
</cp:coreProperties>
</file>