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shapes+xml" PartName="/ppt/drawings/drawing1.xml"/>
  <Override ContentType="application/vnd.openxmlformats-officedocument.drawingml.chartshapes+xml" PartName="/ppt/drawings/drawing2.xml"/>
  <Override ContentType="application/vnd.openxmlformats-officedocument.drawingml.chartshapes+xml" PartName="/ppt/drawings/drawing3.xml"/>
  <Override ContentType="application/vnd.openxmlformats-officedocument.drawingml.chartshapes+xml" PartName="/ppt/drawings/drawing4.xml"/>
  <Override ContentType="application/vnd.openxmlformats-officedocument.drawingml.chartshapes+xml" PartName="/ppt/drawings/drawing5.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handoutMasterIdLst>
    <p:handoutMasterId r:id="rId14"/>
  </p:handoutMasterIdLst>
  <p:sldIdLst>
    <p:sldId id="277" r:id="rId2"/>
    <p:sldId id="280" r:id="rId3"/>
    <p:sldId id="278" r:id="rId4"/>
    <p:sldId id="279" r:id="rId5"/>
    <p:sldId id="265" r:id="rId6"/>
    <p:sldId id="273" r:id="rId7"/>
    <p:sldId id="281" r:id="rId8"/>
    <p:sldId id="274" r:id="rId9"/>
    <p:sldId id="282" r:id="rId10"/>
    <p:sldId id="262" r:id="rId11"/>
    <p:sldId id="270"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notesMasters/notesMaster1.xml" Type="http://schemas.openxmlformats.org/officeDocument/2006/relationships/notesMaster" Id="rId13"></Relationship><Relationship Target="tableStyles.xml" Type="http://schemas.openxmlformats.org/officeDocument/2006/relationships/tableStyles" Id="rId18"></Relationship><Relationship Target="slides/slide2.xml" Type="http://schemas.openxmlformats.org/officeDocument/2006/relationships/slide" Id="rId3"></Relationship><Relationship Target="slides/slide6.xml" Type="http://schemas.openxmlformats.org/officeDocument/2006/relationships/slide" Id="rId7"></Relationship><Relationship Target="slides/slide11.xml" Type="http://schemas.openxmlformats.org/officeDocument/2006/relationships/slide" Id="rId12"></Relationship><Relationship Target="theme/theme1.xml" Type="http://schemas.openxmlformats.org/officeDocument/2006/relationships/theme" Id="rId17"></Relationship><Relationship Target="slides/slide1.xml" Type="http://schemas.openxmlformats.org/officeDocument/2006/relationships/slide" Id="rId2"></Relationship><Relationship Target="viewProps.xml" Type="http://schemas.openxmlformats.org/officeDocument/2006/relationships/viewProps" Id="rId16"></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4.xml" Type="http://schemas.openxmlformats.org/officeDocument/2006/relationships/slide" Id="rId5"></Relationship><Relationship Target="presProps.xml" Type="http://schemas.openxmlformats.org/officeDocument/2006/relationships/presProps" Id="rId15"></Relationship><Relationship Target="slides/slide9.xml" Type="http://schemas.openxmlformats.org/officeDocument/2006/relationships/slide"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handoutMasters/handoutMaster1.xml" Type="http://schemas.openxmlformats.org/officeDocument/2006/relationships/handoutMaster" Id="rId14"></Relationship></Relationships>
</file>

<file path=ppt/charts/_rels/chart1.xml.rels><?xml version="1.0" encoding="UTF-8" ?><Relationships xmlns="http://schemas.openxmlformats.org/package/2006/relationships"><Relationship Target="../drawings/drawing1.xml" Type="http://schemas.openxmlformats.org/officeDocument/2006/relationships/chartUserShapes" Id="rId2"></Relationship></Relationships>
</file>

<file path=ppt/charts/_rels/chart2.xml.rels><?xml version="1.0" encoding="UTF-8" ?><Relationships xmlns="http://schemas.openxmlformats.org/package/2006/relationships"><Relationship Target="../drawings/drawing2.xml" Type="http://schemas.openxmlformats.org/officeDocument/2006/relationships/chartUserShapes" Id="rId2"></Relationship></Relationships>
</file>

<file path=ppt/charts/_rels/chart3.xml.rels><?xml version="1.0" encoding="UTF-8" ?><Relationships xmlns="http://schemas.openxmlformats.org/package/2006/relationships"><Relationship Target="../drawings/drawing3.xml" Type="http://schemas.openxmlformats.org/officeDocument/2006/relationships/chartUserShapes" Id="rId2"></Relationship></Relationships>
</file>

<file path=ppt/charts/_rels/chart4.xml.rels><?xml version="1.0" encoding="UTF-8" ?><Relationships xmlns="http://schemas.openxmlformats.org/package/2006/relationships"><Relationship Target="../drawings/drawing4.xml" Type="http://schemas.openxmlformats.org/officeDocument/2006/relationships/chartUserShapes" Id="rId2"></Relationship></Relationships>
</file>

<file path=ppt/charts/_rels/chart5.xml.rels><?xml version="1.0" encoding="UTF-8" ?><Relationships xmlns="http://schemas.openxmlformats.org/package/2006/relationships"><Relationship Target="../drawings/drawing5.xml" Type="http://schemas.openxmlformats.org/officeDocument/2006/relationships/chartUserShapes" Id="rId2"></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sz="1800" dirty="0"/>
              <a:t>社会福祉費</a:t>
            </a:r>
          </a:p>
        </c:rich>
      </c:tx>
      <c:layout/>
      <c:overlay val="0"/>
    </c:title>
    <c:autoTitleDeleted val="0"/>
    <c:plotArea>
      <c:layout>
        <c:manualLayout>
          <c:layoutTarget val="inner"/>
          <c:xMode val="edge"/>
          <c:yMode val="edge"/>
          <c:x val="9.8542352344277204E-2"/>
          <c:y val="0.14758340138989476"/>
          <c:w val="0.87115461077950818"/>
          <c:h val="0.75908347073054228"/>
        </c:manualLayout>
      </c:layout>
      <c:barChart>
        <c:barDir val="col"/>
        <c:grouping val="stacked"/>
        <c:varyColors val="0"/>
        <c:ser>
          <c:idx val="0"/>
          <c:order val="0"/>
          <c:tx>
            <c:strRef>
              <c:f>Sheet3!$B$1</c:f>
              <c:strCache>
                <c:ptCount val="1"/>
                <c:pt idx="0">
                  <c:v>社会福祉費</c:v>
                </c:pt>
              </c:strCache>
            </c:strRef>
          </c:tx>
          <c:invertIfNegative val="0"/>
          <c:dLbls>
            <c:dLbl>
              <c:idx val="0"/>
              <c:layout>
                <c:manualLayout>
                  <c:x val="5.4421768707482989E-3"/>
                  <c:y val="-0.2666666666666666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B00D-439A-A0C3-08CEBFEA9EE5}"/>
                </c:ext>
              </c:extLst>
            </c:dLbl>
            <c:dLbl>
              <c:idx val="1"/>
              <c:layout>
                <c:manualLayout>
                  <c:x val="0"/>
                  <c:y val="-0.27878787878787881"/>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B00D-439A-A0C3-08CEBFEA9EE5}"/>
                </c:ext>
              </c:extLst>
            </c:dLbl>
            <c:dLbl>
              <c:idx val="2"/>
              <c:layout>
                <c:manualLayout>
                  <c:x val="8.1632653061224497E-3"/>
                  <c:y val="-0.3151515151515151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B00D-439A-A0C3-08CEBFEA9EE5}"/>
                </c:ext>
              </c:extLst>
            </c:dLbl>
            <c:dLbl>
              <c:idx val="3"/>
              <c:layout>
                <c:manualLayout>
                  <c:x val="0"/>
                  <c:y val="-0.35959595959595969"/>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B00D-439A-A0C3-08CEBFEA9EE5}"/>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Sheet3!$A$2:$A$5</c:f>
              <c:strCache>
                <c:ptCount val="4"/>
                <c:pt idx="0">
                  <c:v>練馬</c:v>
                </c:pt>
                <c:pt idx="1">
                  <c:v>江戸川</c:v>
                </c:pt>
                <c:pt idx="2">
                  <c:v>大田</c:v>
                </c:pt>
                <c:pt idx="3">
                  <c:v>足立</c:v>
                </c:pt>
              </c:strCache>
            </c:strRef>
          </c:cat>
          <c:val>
            <c:numRef>
              <c:f>Sheet3!$B$2:$B$5</c:f>
              <c:numCache>
                <c:formatCode>0.0_ </c:formatCode>
                <c:ptCount val="4"/>
                <c:pt idx="0">
                  <c:v>41.921404640567978</c:v>
                </c:pt>
                <c:pt idx="1">
                  <c:v>44.144835299677965</c:v>
                </c:pt>
                <c:pt idx="2">
                  <c:v>46.450518908576704</c:v>
                </c:pt>
                <c:pt idx="3">
                  <c:v>60.513308024508973</c:v>
                </c:pt>
              </c:numCache>
            </c:numRef>
          </c:val>
          <c:extLst xmlns:c16r2="http://schemas.microsoft.com/office/drawing/2015/06/chart">
            <c:ext xmlns:c16="http://schemas.microsoft.com/office/drawing/2014/chart" uri="{C3380CC4-5D6E-409C-BE32-E72D297353CC}">
              <c16:uniqueId val="{00000004-B00D-439A-A0C3-08CEBFEA9EE5}"/>
            </c:ext>
          </c:extLst>
        </c:ser>
        <c:dLbls>
          <c:showLegendKey val="0"/>
          <c:showVal val="0"/>
          <c:showCatName val="0"/>
          <c:showSerName val="0"/>
          <c:showPercent val="0"/>
          <c:showBubbleSize val="0"/>
        </c:dLbls>
        <c:gapWidth val="150"/>
        <c:overlap val="100"/>
        <c:axId val="57506304"/>
        <c:axId val="201045056"/>
      </c:barChart>
      <c:catAx>
        <c:axId val="57506304"/>
        <c:scaling>
          <c:orientation val="minMax"/>
        </c:scaling>
        <c:delete val="0"/>
        <c:axPos val="b"/>
        <c:numFmt formatCode="General" sourceLinked="0"/>
        <c:majorTickMark val="out"/>
        <c:minorTickMark val="none"/>
        <c:tickLblPos val="nextTo"/>
        <c:crossAx val="201045056"/>
        <c:crosses val="autoZero"/>
        <c:auto val="1"/>
        <c:lblAlgn val="ctr"/>
        <c:lblOffset val="100"/>
        <c:noMultiLvlLbl val="0"/>
      </c:catAx>
      <c:valAx>
        <c:axId val="201045056"/>
        <c:scaling>
          <c:orientation val="minMax"/>
        </c:scaling>
        <c:delete val="0"/>
        <c:axPos val="l"/>
        <c:majorGridlines/>
        <c:numFmt formatCode="0.0_ " sourceLinked="1"/>
        <c:majorTickMark val="out"/>
        <c:minorTickMark val="none"/>
        <c:tickLblPos val="nextTo"/>
        <c:crossAx val="57506304"/>
        <c:crosses val="autoZero"/>
        <c:crossBetween val="between"/>
      </c:valAx>
    </c:plotArea>
    <c:plotVisOnly val="1"/>
    <c:dispBlanksAs val="gap"/>
    <c:showDLblsOverMax val="0"/>
  </c:chart>
  <c:spPr>
    <a:ln>
      <a:solidFill>
        <a:schemeClr val="tx1"/>
      </a:solidFill>
    </a:ln>
  </c:spPr>
  <c:txPr>
    <a:bodyPr/>
    <a:lstStyle/>
    <a:p>
      <a:pPr>
        <a:defRPr sz="1000"/>
      </a:pPr>
      <a:endParaRPr lang="ja-JP"/>
    </a:p>
  </c:txPr>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800"/>
          </a:pPr>
          <a:endParaRPr lang="ja-JP"/>
        </a:p>
      </c:txPr>
    </c:title>
    <c:autoTitleDeleted val="0"/>
    <c:plotArea>
      <c:layout/>
      <c:barChart>
        <c:barDir val="col"/>
        <c:grouping val="clustered"/>
        <c:varyColors val="0"/>
        <c:ser>
          <c:idx val="0"/>
          <c:order val="0"/>
          <c:tx>
            <c:strRef>
              <c:f>Sheet1!$B$15</c:f>
              <c:strCache>
                <c:ptCount val="1"/>
                <c:pt idx="0">
                  <c:v>社会福祉費</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Sheet1!$A$16:$A$19</c:f>
              <c:strCache>
                <c:ptCount val="4"/>
                <c:pt idx="0">
                  <c:v>枚方市</c:v>
                </c:pt>
                <c:pt idx="1">
                  <c:v>八尾市</c:v>
                </c:pt>
                <c:pt idx="2">
                  <c:v>豊中市</c:v>
                </c:pt>
                <c:pt idx="3">
                  <c:v>東大阪市</c:v>
                </c:pt>
              </c:strCache>
            </c:strRef>
          </c:cat>
          <c:val>
            <c:numRef>
              <c:f>Sheet1!$B$16:$B$19</c:f>
              <c:numCache>
                <c:formatCode>0.0_ </c:formatCode>
                <c:ptCount val="4"/>
                <c:pt idx="0">
                  <c:v>37.219038876462321</c:v>
                </c:pt>
                <c:pt idx="1">
                  <c:v>44.257492559523811</c:v>
                </c:pt>
                <c:pt idx="2">
                  <c:v>45.972301942707453</c:v>
                </c:pt>
                <c:pt idx="3">
                  <c:v>56.425307885692462</c:v>
                </c:pt>
              </c:numCache>
            </c:numRef>
          </c:val>
          <c:extLst xmlns:c16r2="http://schemas.microsoft.com/office/drawing/2015/06/chart">
            <c:ext xmlns:c16="http://schemas.microsoft.com/office/drawing/2014/chart" uri="{C3380CC4-5D6E-409C-BE32-E72D297353CC}">
              <c16:uniqueId val="{00000000-F573-4078-822F-0111935E211C}"/>
            </c:ext>
          </c:extLst>
        </c:ser>
        <c:dLbls>
          <c:showLegendKey val="0"/>
          <c:showVal val="0"/>
          <c:showCatName val="0"/>
          <c:showSerName val="0"/>
          <c:showPercent val="0"/>
          <c:showBubbleSize val="0"/>
        </c:dLbls>
        <c:gapWidth val="150"/>
        <c:axId val="169973248"/>
        <c:axId val="148182080"/>
      </c:barChart>
      <c:catAx>
        <c:axId val="169973248"/>
        <c:scaling>
          <c:orientation val="minMax"/>
        </c:scaling>
        <c:delete val="0"/>
        <c:axPos val="b"/>
        <c:numFmt formatCode="General" sourceLinked="0"/>
        <c:majorTickMark val="out"/>
        <c:minorTickMark val="none"/>
        <c:tickLblPos val="nextTo"/>
        <c:crossAx val="148182080"/>
        <c:crosses val="autoZero"/>
        <c:auto val="1"/>
        <c:lblAlgn val="ctr"/>
        <c:lblOffset val="100"/>
        <c:noMultiLvlLbl val="0"/>
      </c:catAx>
      <c:valAx>
        <c:axId val="148182080"/>
        <c:scaling>
          <c:orientation val="minMax"/>
        </c:scaling>
        <c:delete val="0"/>
        <c:axPos val="l"/>
        <c:majorGridlines/>
        <c:numFmt formatCode="0.0_ " sourceLinked="1"/>
        <c:majorTickMark val="out"/>
        <c:minorTickMark val="none"/>
        <c:tickLblPos val="nextTo"/>
        <c:crossAx val="169973248"/>
        <c:crosses val="autoZero"/>
        <c:crossBetween val="between"/>
      </c:valAx>
    </c:plotArea>
    <c:plotVisOnly val="1"/>
    <c:dispBlanksAs val="gap"/>
    <c:showDLblsOverMax val="0"/>
  </c:chart>
  <c:spPr>
    <a:ln>
      <a:solidFill>
        <a:schemeClr val="tx1"/>
      </a:solidFill>
    </a:ln>
  </c:spPr>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800"/>
          </a:pPr>
          <a:endParaRPr lang="ja-JP"/>
        </a:p>
      </c:txPr>
    </c:title>
    <c:autoTitleDeleted val="0"/>
    <c:plotArea>
      <c:layout/>
      <c:barChart>
        <c:barDir val="col"/>
        <c:grouping val="clustered"/>
        <c:varyColors val="0"/>
        <c:ser>
          <c:idx val="0"/>
          <c:order val="0"/>
          <c:tx>
            <c:strRef>
              <c:f>Sheet3!$F$1</c:f>
              <c:strCache>
                <c:ptCount val="1"/>
                <c:pt idx="0">
                  <c:v>児童福祉費</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Sheet3!$E$2:$E$5</c:f>
              <c:strCache>
                <c:ptCount val="4"/>
                <c:pt idx="0">
                  <c:v>江戸川</c:v>
                </c:pt>
                <c:pt idx="1">
                  <c:v>大田</c:v>
                </c:pt>
                <c:pt idx="2">
                  <c:v>足立</c:v>
                </c:pt>
                <c:pt idx="3">
                  <c:v>練馬</c:v>
                </c:pt>
              </c:strCache>
            </c:strRef>
          </c:cat>
          <c:val>
            <c:numRef>
              <c:f>Sheet3!$F$2:$F$5</c:f>
              <c:numCache>
                <c:formatCode>0.0_ </c:formatCode>
                <c:ptCount val="4"/>
                <c:pt idx="0">
                  <c:v>67.864571743935841</c:v>
                </c:pt>
                <c:pt idx="1">
                  <c:v>70.733412636211753</c:v>
                </c:pt>
                <c:pt idx="2">
                  <c:v>73.148566977356367</c:v>
                </c:pt>
                <c:pt idx="3">
                  <c:v>81.157758804636686</c:v>
                </c:pt>
              </c:numCache>
            </c:numRef>
          </c:val>
          <c:extLst xmlns:c16r2="http://schemas.microsoft.com/office/drawing/2015/06/chart">
            <c:ext xmlns:c16="http://schemas.microsoft.com/office/drawing/2014/chart" uri="{C3380CC4-5D6E-409C-BE32-E72D297353CC}">
              <c16:uniqueId val="{00000000-A091-4EE8-91AA-7B1ECBFCF656}"/>
            </c:ext>
          </c:extLst>
        </c:ser>
        <c:dLbls>
          <c:showLegendKey val="0"/>
          <c:showVal val="0"/>
          <c:showCatName val="0"/>
          <c:showSerName val="0"/>
          <c:showPercent val="0"/>
          <c:showBubbleSize val="0"/>
        </c:dLbls>
        <c:gapWidth val="150"/>
        <c:axId val="148776960"/>
        <c:axId val="148183808"/>
      </c:barChart>
      <c:catAx>
        <c:axId val="148776960"/>
        <c:scaling>
          <c:orientation val="minMax"/>
        </c:scaling>
        <c:delete val="0"/>
        <c:axPos val="b"/>
        <c:numFmt formatCode="General" sourceLinked="0"/>
        <c:majorTickMark val="out"/>
        <c:minorTickMark val="none"/>
        <c:tickLblPos val="nextTo"/>
        <c:crossAx val="148183808"/>
        <c:crosses val="autoZero"/>
        <c:auto val="1"/>
        <c:lblAlgn val="ctr"/>
        <c:lblOffset val="100"/>
        <c:noMultiLvlLbl val="0"/>
      </c:catAx>
      <c:valAx>
        <c:axId val="148183808"/>
        <c:scaling>
          <c:orientation val="minMax"/>
        </c:scaling>
        <c:delete val="0"/>
        <c:axPos val="l"/>
        <c:majorGridlines/>
        <c:numFmt formatCode="0.0_ " sourceLinked="1"/>
        <c:majorTickMark val="out"/>
        <c:minorTickMark val="none"/>
        <c:tickLblPos val="nextTo"/>
        <c:crossAx val="148776960"/>
        <c:crosses val="autoZero"/>
        <c:crossBetween val="between"/>
      </c:valAx>
    </c:plotArea>
    <c:plotVisOnly val="1"/>
    <c:dispBlanksAs val="gap"/>
    <c:showDLblsOverMax val="0"/>
  </c:chart>
  <c:spPr>
    <a:ln>
      <a:solidFill>
        <a:schemeClr val="tx1"/>
      </a:solidFill>
    </a:ln>
  </c:spPr>
  <c:txPr>
    <a:bodyPr/>
    <a:lstStyle/>
    <a:p>
      <a:pPr>
        <a:defRPr sz="900"/>
      </a:pPr>
      <a:endParaRPr lang="ja-JP"/>
    </a:p>
  </c:txPr>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800"/>
          </a:pPr>
          <a:endParaRPr lang="ja-JP"/>
        </a:p>
      </c:txPr>
    </c:title>
    <c:autoTitleDeleted val="0"/>
    <c:plotArea>
      <c:layout/>
      <c:barChart>
        <c:barDir val="col"/>
        <c:grouping val="clustered"/>
        <c:varyColors val="0"/>
        <c:ser>
          <c:idx val="0"/>
          <c:order val="0"/>
          <c:tx>
            <c:strRef>
              <c:f>Sheet1!$F$15</c:f>
              <c:strCache>
                <c:ptCount val="1"/>
                <c:pt idx="0">
                  <c:v>児童福祉費</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Sheet1!$E$16:$E$19</c:f>
              <c:strCache>
                <c:ptCount val="4"/>
                <c:pt idx="0">
                  <c:v>東大阪市</c:v>
                </c:pt>
                <c:pt idx="1">
                  <c:v>枚方市</c:v>
                </c:pt>
                <c:pt idx="2">
                  <c:v>八尾市</c:v>
                </c:pt>
                <c:pt idx="3">
                  <c:v>豊中市</c:v>
                </c:pt>
              </c:strCache>
            </c:strRef>
          </c:cat>
          <c:val>
            <c:numRef>
              <c:f>Sheet1!$F$16:$F$19</c:f>
              <c:numCache>
                <c:formatCode>0.0_ </c:formatCode>
                <c:ptCount val="4"/>
                <c:pt idx="0">
                  <c:v>57.586261694882893</c:v>
                </c:pt>
                <c:pt idx="1">
                  <c:v>63.058710584136662</c:v>
                </c:pt>
                <c:pt idx="2">
                  <c:v>64.097544642857144</c:v>
                </c:pt>
                <c:pt idx="3">
                  <c:v>65.067882239006366</c:v>
                </c:pt>
              </c:numCache>
            </c:numRef>
          </c:val>
          <c:extLst xmlns:c16r2="http://schemas.microsoft.com/office/drawing/2015/06/chart">
            <c:ext xmlns:c16="http://schemas.microsoft.com/office/drawing/2014/chart" uri="{C3380CC4-5D6E-409C-BE32-E72D297353CC}">
              <c16:uniqueId val="{00000000-D10C-49DD-ACA5-401BFA437B0E}"/>
            </c:ext>
          </c:extLst>
        </c:ser>
        <c:dLbls>
          <c:showLegendKey val="0"/>
          <c:showVal val="0"/>
          <c:showCatName val="0"/>
          <c:showSerName val="0"/>
          <c:showPercent val="0"/>
          <c:showBubbleSize val="0"/>
        </c:dLbls>
        <c:gapWidth val="150"/>
        <c:axId val="216246272"/>
        <c:axId val="148661376"/>
      </c:barChart>
      <c:catAx>
        <c:axId val="216246272"/>
        <c:scaling>
          <c:orientation val="minMax"/>
        </c:scaling>
        <c:delete val="0"/>
        <c:axPos val="b"/>
        <c:numFmt formatCode="General" sourceLinked="0"/>
        <c:majorTickMark val="out"/>
        <c:minorTickMark val="none"/>
        <c:tickLblPos val="nextTo"/>
        <c:crossAx val="148661376"/>
        <c:crosses val="autoZero"/>
        <c:auto val="1"/>
        <c:lblAlgn val="ctr"/>
        <c:lblOffset val="100"/>
        <c:noMultiLvlLbl val="0"/>
      </c:catAx>
      <c:valAx>
        <c:axId val="148661376"/>
        <c:scaling>
          <c:orientation val="minMax"/>
        </c:scaling>
        <c:delete val="0"/>
        <c:axPos val="l"/>
        <c:majorGridlines/>
        <c:numFmt formatCode="0.0_ " sourceLinked="1"/>
        <c:majorTickMark val="out"/>
        <c:minorTickMark val="none"/>
        <c:tickLblPos val="nextTo"/>
        <c:crossAx val="216246272"/>
        <c:crosses val="autoZero"/>
        <c:crossBetween val="between"/>
      </c:valAx>
    </c:plotArea>
    <c:plotVisOnly val="1"/>
    <c:dispBlanksAs val="gap"/>
    <c:showDLblsOverMax val="0"/>
  </c:chart>
  <c:spPr>
    <a:ln>
      <a:solidFill>
        <a:schemeClr val="tx1"/>
      </a:solidFill>
    </a:ln>
  </c:spPr>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Sheet1!$B$124</c:f>
              <c:strCache>
                <c:ptCount val="1"/>
                <c:pt idx="0">
                  <c:v>商工費</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Sheet1!$A$125:$A$128</c:f>
              <c:strCache>
                <c:ptCount val="4"/>
                <c:pt idx="0">
                  <c:v>足立</c:v>
                </c:pt>
                <c:pt idx="1">
                  <c:v>江戸川</c:v>
                </c:pt>
                <c:pt idx="2">
                  <c:v>練馬</c:v>
                </c:pt>
                <c:pt idx="3">
                  <c:v>大田</c:v>
                </c:pt>
              </c:strCache>
            </c:strRef>
          </c:cat>
          <c:val>
            <c:numRef>
              <c:f>Sheet1!$B$125:$B$128</c:f>
              <c:numCache>
                <c:formatCode>0.0_ </c:formatCode>
                <c:ptCount val="4"/>
                <c:pt idx="0">
                  <c:v>57.678916685115489</c:v>
                </c:pt>
                <c:pt idx="1">
                  <c:v>63.525091320229606</c:v>
                </c:pt>
                <c:pt idx="2">
                  <c:v>72.17475477542591</c:v>
                </c:pt>
                <c:pt idx="3">
                  <c:v>114.62696287279367</c:v>
                </c:pt>
              </c:numCache>
            </c:numRef>
          </c:val>
          <c:extLst xmlns:c16r2="http://schemas.microsoft.com/office/drawing/2015/06/chart">
            <c:ext xmlns:c16="http://schemas.microsoft.com/office/drawing/2014/chart" uri="{C3380CC4-5D6E-409C-BE32-E72D297353CC}">
              <c16:uniqueId val="{00000000-F369-471B-A102-3C82622BA9AC}"/>
            </c:ext>
          </c:extLst>
        </c:ser>
        <c:dLbls>
          <c:showLegendKey val="0"/>
          <c:showVal val="0"/>
          <c:showCatName val="0"/>
          <c:showSerName val="0"/>
          <c:showPercent val="0"/>
          <c:showBubbleSize val="0"/>
        </c:dLbls>
        <c:gapWidth val="150"/>
        <c:axId val="216502784"/>
        <c:axId val="148664256"/>
      </c:barChart>
      <c:catAx>
        <c:axId val="216502784"/>
        <c:scaling>
          <c:orientation val="minMax"/>
        </c:scaling>
        <c:delete val="0"/>
        <c:axPos val="b"/>
        <c:numFmt formatCode="General" sourceLinked="0"/>
        <c:majorTickMark val="out"/>
        <c:minorTickMark val="none"/>
        <c:tickLblPos val="nextTo"/>
        <c:crossAx val="148664256"/>
        <c:crosses val="autoZero"/>
        <c:auto val="1"/>
        <c:lblAlgn val="ctr"/>
        <c:lblOffset val="100"/>
        <c:noMultiLvlLbl val="0"/>
      </c:catAx>
      <c:valAx>
        <c:axId val="148664256"/>
        <c:scaling>
          <c:orientation val="minMax"/>
        </c:scaling>
        <c:delete val="0"/>
        <c:axPos val="l"/>
        <c:majorGridlines/>
        <c:numFmt formatCode="0.0_ " sourceLinked="1"/>
        <c:majorTickMark val="out"/>
        <c:minorTickMark val="none"/>
        <c:tickLblPos val="nextTo"/>
        <c:crossAx val="216502784"/>
        <c:crosses val="autoZero"/>
        <c:crossBetween val="between"/>
      </c:valAx>
    </c:plotArea>
    <c:plotVisOnly val="1"/>
    <c:dispBlanksAs val="gap"/>
    <c:showDLblsOverMax val="0"/>
  </c:chart>
  <c:spPr>
    <a:ln>
      <a:solidFill>
        <a:schemeClr val="tx1"/>
      </a:solidFill>
    </a:ln>
  </c:spPr>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Sheet1!$B$46</c:f>
              <c:strCache>
                <c:ptCount val="1"/>
                <c:pt idx="0">
                  <c:v>商工費</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Sheet1!$A$47:$A$50</c:f>
              <c:strCache>
                <c:ptCount val="4"/>
                <c:pt idx="0">
                  <c:v>枚方市</c:v>
                </c:pt>
                <c:pt idx="1">
                  <c:v>豊中市</c:v>
                </c:pt>
                <c:pt idx="2">
                  <c:v>八尾市</c:v>
                </c:pt>
                <c:pt idx="3">
                  <c:v>東大阪市</c:v>
                </c:pt>
              </c:strCache>
            </c:strRef>
          </c:cat>
          <c:val>
            <c:numRef>
              <c:f>Sheet1!$B$47:$B$50</c:f>
              <c:numCache>
                <c:formatCode>0.0_ </c:formatCode>
                <c:ptCount val="4"/>
                <c:pt idx="0">
                  <c:v>25.530118369136343</c:v>
                </c:pt>
                <c:pt idx="1">
                  <c:v>25.779262130546133</c:v>
                </c:pt>
                <c:pt idx="2">
                  <c:v>44.057705518662701</c:v>
                </c:pt>
                <c:pt idx="3">
                  <c:v>82.603215105894364</c:v>
                </c:pt>
              </c:numCache>
            </c:numRef>
          </c:val>
          <c:extLst xmlns:c16r2="http://schemas.microsoft.com/office/drawing/2015/06/chart">
            <c:ext xmlns:c16="http://schemas.microsoft.com/office/drawing/2014/chart" uri="{C3380CC4-5D6E-409C-BE32-E72D297353CC}">
              <c16:uniqueId val="{00000000-A561-4A49-B697-4BA2E7B0159B}"/>
            </c:ext>
          </c:extLst>
        </c:ser>
        <c:dLbls>
          <c:showLegendKey val="0"/>
          <c:showVal val="0"/>
          <c:showCatName val="0"/>
          <c:showSerName val="0"/>
          <c:showPercent val="0"/>
          <c:showBubbleSize val="0"/>
        </c:dLbls>
        <c:gapWidth val="150"/>
        <c:axId val="216993280"/>
        <c:axId val="148665984"/>
      </c:barChart>
      <c:catAx>
        <c:axId val="216993280"/>
        <c:scaling>
          <c:orientation val="minMax"/>
        </c:scaling>
        <c:delete val="0"/>
        <c:axPos val="b"/>
        <c:numFmt formatCode="General" sourceLinked="0"/>
        <c:majorTickMark val="out"/>
        <c:minorTickMark val="none"/>
        <c:tickLblPos val="nextTo"/>
        <c:crossAx val="148665984"/>
        <c:crosses val="autoZero"/>
        <c:auto val="1"/>
        <c:lblAlgn val="ctr"/>
        <c:lblOffset val="100"/>
        <c:noMultiLvlLbl val="0"/>
      </c:catAx>
      <c:valAx>
        <c:axId val="148665984"/>
        <c:scaling>
          <c:orientation val="minMax"/>
        </c:scaling>
        <c:delete val="0"/>
        <c:axPos val="l"/>
        <c:majorGridlines/>
        <c:numFmt formatCode="0.0_ " sourceLinked="1"/>
        <c:majorTickMark val="out"/>
        <c:minorTickMark val="none"/>
        <c:tickLblPos val="nextTo"/>
        <c:crossAx val="216993280"/>
        <c:crosses val="autoZero"/>
        <c:crossBetween val="between"/>
      </c:valAx>
    </c:plotArea>
    <c:plotVisOnly val="1"/>
    <c:dispBlanksAs val="gap"/>
    <c:showDLblsOverMax val="0"/>
  </c:chart>
  <c:spPr>
    <a:ln>
      <a:solidFill>
        <a:schemeClr val="tx1"/>
      </a:solidFill>
    </a:ln>
  </c:spPr>
</c:chartSpace>
</file>

<file path=ppt/drawings/drawing1.xml><?xml version="1.0" encoding="utf-8"?>
<c:userShapes xmlns:c="http://schemas.openxmlformats.org/drawingml/2006/chart">
  <cdr:relSizeAnchor xmlns:cdr="http://schemas.openxmlformats.org/drawingml/2006/chartDrawing">
    <cdr:from>
      <cdr:x>0.02449</cdr:x>
      <cdr:y>0.04403</cdr:y>
    </cdr:from>
    <cdr:to>
      <cdr:x>0.25306</cdr:x>
      <cdr:y>0.12329</cdr:y>
    </cdr:to>
    <cdr:sp macro="" textlink="">
      <cdr:nvSpPr>
        <cdr:cNvPr id="2" name="正方形/長方形 1"/>
        <cdr:cNvSpPr/>
      </cdr:nvSpPr>
      <cdr:spPr>
        <a:xfrm xmlns:a="http://schemas.openxmlformats.org/drawingml/2006/main">
          <a:off x="114300" y="142875"/>
          <a:ext cx="1066800" cy="25717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900" dirty="0"/>
            <a:t>（単位　：千円）</a:t>
          </a:r>
          <a:endParaRPr lang="ja-JP" sz="900" dirty="0"/>
        </a:p>
      </cdr:txBody>
    </cdr:sp>
  </cdr:relSizeAnchor>
</c:userShapes>
</file>

<file path=ppt/drawings/drawing2.xml><?xml version="1.0" encoding="utf-8"?>
<c:userShapes xmlns:c="http://schemas.openxmlformats.org/drawingml/2006/chart">
  <cdr:relSizeAnchor xmlns:cdr="http://schemas.openxmlformats.org/drawingml/2006/chartDrawing">
    <cdr:from>
      <cdr:x>0.03413</cdr:x>
      <cdr:y>0.05103</cdr:y>
    </cdr:from>
    <cdr:to>
      <cdr:x>0.27424</cdr:x>
      <cdr:y>0.13052</cdr:y>
    </cdr:to>
    <cdr:sp macro="" textlink="">
      <cdr:nvSpPr>
        <cdr:cNvPr id="2" name="正方形/長方形 1"/>
        <cdr:cNvSpPr/>
      </cdr:nvSpPr>
      <cdr:spPr>
        <a:xfrm xmlns:a="http://schemas.openxmlformats.org/drawingml/2006/main">
          <a:off x="152794" y="146780"/>
          <a:ext cx="1074929" cy="22866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dirty="0"/>
            <a:t>（単位　：千円）</a:t>
          </a:r>
          <a:endParaRPr lang="ja-JP" sz="1000" dirty="0"/>
        </a:p>
      </cdr:txBody>
    </cdr:sp>
  </cdr:relSizeAnchor>
</c:userShapes>
</file>

<file path=ppt/drawings/drawing3.xml><?xml version="1.0" encoding="utf-8"?>
<c:userShapes xmlns:c="http://schemas.openxmlformats.org/drawingml/2006/chart">
  <cdr:relSizeAnchor xmlns:cdr="http://schemas.openxmlformats.org/drawingml/2006/chartDrawing">
    <cdr:from>
      <cdr:x>0.01093</cdr:x>
      <cdr:y>0.01531</cdr:y>
    </cdr:from>
    <cdr:to>
      <cdr:x>0.24044</cdr:x>
      <cdr:y>0.09282</cdr:y>
    </cdr:to>
    <cdr:sp macro="" textlink="">
      <cdr:nvSpPr>
        <cdr:cNvPr id="3" name="正方形/長方形 2"/>
        <cdr:cNvSpPr/>
      </cdr:nvSpPr>
      <cdr:spPr>
        <a:xfrm xmlns:a="http://schemas.openxmlformats.org/drawingml/2006/main">
          <a:off x="50800" y="50800"/>
          <a:ext cx="1066800" cy="25717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900" dirty="0"/>
            <a:t>（単位　：千円）</a:t>
          </a:r>
          <a:endParaRPr lang="ja-JP" sz="900" dirty="0"/>
        </a:p>
      </cdr:txBody>
    </cdr:sp>
  </cdr:relSizeAnchor>
</c:userShapes>
</file>

<file path=ppt/drawings/drawing4.xml><?xml version="1.0" encoding="utf-8"?>
<c:userShapes xmlns:c="http://schemas.openxmlformats.org/drawingml/2006/chart">
  <cdr:relSizeAnchor xmlns:cdr="http://schemas.openxmlformats.org/drawingml/2006/chartDrawing">
    <cdr:from>
      <cdr:x>0.03377</cdr:x>
      <cdr:y>0.05096</cdr:y>
    </cdr:from>
    <cdr:to>
      <cdr:x>0.27136</cdr:x>
      <cdr:y>0.13035</cdr:y>
    </cdr:to>
    <cdr:sp macro="" textlink="">
      <cdr:nvSpPr>
        <cdr:cNvPr id="2" name="正方形/長方形 1"/>
        <cdr:cNvSpPr/>
      </cdr:nvSpPr>
      <cdr:spPr>
        <a:xfrm xmlns:a="http://schemas.openxmlformats.org/drawingml/2006/main">
          <a:off x="152794" y="146780"/>
          <a:ext cx="1074929" cy="22866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dirty="0"/>
            <a:t>（単位　：千円）</a:t>
          </a:r>
          <a:endParaRPr lang="ja-JP" sz="1000" dirty="0"/>
        </a:p>
      </cdr:txBody>
    </cdr:sp>
  </cdr:relSizeAnchor>
</c:userShapes>
</file>

<file path=ppt/drawings/drawing5.xml><?xml version="1.0" encoding="utf-8"?>
<c:userShapes xmlns:c="http://schemas.openxmlformats.org/drawingml/2006/chart">
  <cdr:relSizeAnchor xmlns:cdr="http://schemas.openxmlformats.org/drawingml/2006/chartDrawing">
    <cdr:from>
      <cdr:x>0.01111</cdr:x>
      <cdr:y>0.01852</cdr:y>
    </cdr:from>
    <cdr:to>
      <cdr:x>0.24622</cdr:x>
      <cdr:y>0.11358</cdr:y>
    </cdr:to>
    <cdr:sp macro="" textlink="">
      <cdr:nvSpPr>
        <cdr:cNvPr id="3" name="正方形/長方形 2"/>
        <cdr:cNvSpPr/>
      </cdr:nvSpPr>
      <cdr:spPr>
        <a:xfrm xmlns:a="http://schemas.openxmlformats.org/drawingml/2006/main">
          <a:off x="50800" y="50800"/>
          <a:ext cx="1074929" cy="26077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000" dirty="0"/>
            <a:t>（単位　：千円）</a:t>
          </a:r>
          <a:endParaRPr lang="ja-JP" sz="1000" dirty="0"/>
        </a:p>
      </cdr:txBody>
    </cdr:sp>
  </cdr:relSizeAnchor>
</c:userShape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189C61B-37EA-4375-A8F5-5B8F6F8269C0}" type="datetimeFigureOut">
              <a:rPr kumimoji="1" lang="ja-JP" altLang="en-US" smtClean="0"/>
              <a:t>2018/11/16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2F944B1A-27F0-4F2B-A6FE-5F21BCBC0569}" type="slidenum">
              <a:rPr kumimoji="1" lang="ja-JP" altLang="en-US" smtClean="0"/>
              <a:t>‹#›</a:t>
            </a:fld>
            <a:endParaRPr kumimoji="1" lang="ja-JP" altLang="en-US"/>
          </a:p>
        </p:txBody>
      </p:sp>
    </p:spTree>
    <p:extLst>
      <p:ext uri="{BB962C8B-B14F-4D97-AF65-F5344CB8AC3E}">
        <p14:creationId xmlns:p14="http://schemas.microsoft.com/office/powerpoint/2010/main" val="21992765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1622793-CC42-4129-918A-1F81D85259E1}" type="datetimeFigureOut">
              <a:rPr kumimoji="1" lang="ja-JP" altLang="en-US" smtClean="0"/>
              <a:t>2018/11/16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91C7E1F-EF25-4F33-9ECF-8BCB7203E608}" type="slidenum">
              <a:rPr kumimoji="1" lang="ja-JP" altLang="en-US" smtClean="0"/>
              <a:t>‹#›</a:t>
            </a:fld>
            <a:endParaRPr kumimoji="1" lang="ja-JP" altLang="en-US"/>
          </a:p>
        </p:txBody>
      </p:sp>
    </p:spTree>
    <p:extLst>
      <p:ext uri="{BB962C8B-B14F-4D97-AF65-F5344CB8AC3E}">
        <p14:creationId xmlns:p14="http://schemas.microsoft.com/office/powerpoint/2010/main" val="1500514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733E5EC-0C6C-41B5-BBB1-47CF205D227E}" type="datetime1">
              <a:rPr kumimoji="1" lang="ja-JP" altLang="en-US" smtClean="0"/>
              <a:t>2018/11/16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183738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765F93-027F-4C27-A034-685E16883428}" type="datetime1">
              <a:rPr kumimoji="1" lang="ja-JP" altLang="en-US" smtClean="0"/>
              <a:t>2018/11/16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9502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BCD53F0-5DA2-44AE-B8C5-0D71BCE22CD7}" type="datetime1">
              <a:rPr kumimoji="1" lang="ja-JP" altLang="en-US" smtClean="0"/>
              <a:t>2018/11/16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147057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9FE666-6ACE-449C-BB0B-0ECA9B1E6196}" type="datetime1">
              <a:rPr kumimoji="1" lang="ja-JP" altLang="en-US" smtClean="0"/>
              <a:t>2018/11/16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160185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02E0FD7-9204-4EC3-AE95-19CA9A9B6448}" type="datetime1">
              <a:rPr kumimoji="1" lang="ja-JP" altLang="en-US" smtClean="0"/>
              <a:t>2018/11/16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2809406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96D5478-AD1F-4DF0-A812-C1AD07694959}" type="datetime1">
              <a:rPr kumimoji="1" lang="ja-JP" altLang="en-US" smtClean="0"/>
              <a:t>2018/11/16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3123038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9C7DFC8-E3E8-4D76-BA16-D2CFDB48BA35}" type="datetime1">
              <a:rPr kumimoji="1" lang="ja-JP" altLang="en-US" smtClean="0"/>
              <a:t>2018/11/16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335236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41FAEB1-4AF9-46F9-A0BC-16512BD70CF1}" type="datetime1">
              <a:rPr kumimoji="1" lang="ja-JP" altLang="en-US" smtClean="0"/>
              <a:t>2018/11/16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400513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DF4779-6C1E-4F3F-9AF7-1DD90408E8AD}" type="datetime1">
              <a:rPr kumimoji="1" lang="ja-JP" altLang="en-US" smtClean="0"/>
              <a:t>2018/11/16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389238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530CFD-7ACF-4292-ADA7-AC7D9A69ECD4}" type="datetime1">
              <a:rPr kumimoji="1" lang="ja-JP" altLang="en-US" smtClean="0"/>
              <a:t>2018/11/16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211822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3577C2-7C12-4B86-A26B-853F6F200E96}" type="datetime1">
              <a:rPr kumimoji="1" lang="ja-JP" altLang="en-US" smtClean="0"/>
              <a:t>2018/11/16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4051606826"/>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756ED-9A31-4E1F-B4E0-3D64FF94CEB2}" type="datetime1">
              <a:rPr kumimoji="1" lang="ja-JP" altLang="en-US" smtClean="0"/>
              <a:t>2018/11/16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F0965-9F55-4ABC-B6FA-5F361C70C2CA}" type="slidenum">
              <a:rPr kumimoji="1" lang="ja-JP" altLang="en-US" smtClean="0"/>
              <a:t>‹#›</a:t>
            </a:fld>
            <a:endParaRPr kumimoji="1" lang="ja-JP" altLang="en-US"/>
          </a:p>
        </p:txBody>
      </p:sp>
    </p:spTree>
    <p:extLst>
      <p:ext uri="{BB962C8B-B14F-4D97-AF65-F5344CB8AC3E}">
        <p14:creationId xmlns:p14="http://schemas.microsoft.com/office/powerpoint/2010/main" val="29428068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0.xml.rels><?xml version="1.0" encoding="UTF-8" ?><Relationships xmlns="http://schemas.openxmlformats.org/package/2006/relationships"><Relationship Target="../charts/chart5.xml" Type="http://schemas.openxmlformats.org/officeDocument/2006/relationships/chart" Id="rId2"></Relationship><Relationship Target="../slideLayouts/slideLayout1.xml" Type="http://schemas.openxmlformats.org/officeDocument/2006/relationships/slideLayout" Id="rId1"></Relationship></Relationships>
</file>

<file path=ppt/slides/_rels/slide11.xml.rels><?xml version="1.0" encoding="UTF-8" ?><Relationships xmlns="http://schemas.openxmlformats.org/package/2006/relationships"><Relationship Target="../charts/chart6.xml" Type="http://schemas.openxmlformats.org/officeDocument/2006/relationships/chart" Id="rId2"></Relationship><Relationship Target="../slideLayouts/slideLayout1.xml" Type="http://schemas.openxmlformats.org/officeDocument/2006/relationships/slideLayout" Id="rId1"></Relationship></Relationships>
</file>

<file path=ppt/slides/_rels/slide2.xml.rels><?xml version="1.0" encoding="UTF-8" ?><Relationships xmlns="http://schemas.openxmlformats.org/package/2006/relationships"><Relationship Target="../media/image1.png" Type="http://schemas.openxmlformats.org/officeDocument/2006/relationships/image" Id="rId2"></Relationship><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media/image2.png" Type="http://schemas.openxmlformats.org/officeDocument/2006/relationships/image" Id="rId2"></Relationship><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charts/chart1.xml" Type="http://schemas.openxmlformats.org/officeDocument/2006/relationships/chart" Id="rId2"></Relationship><Relationship Target="../slideLayouts/slideLayout1.xml" Type="http://schemas.openxmlformats.org/officeDocument/2006/relationships/slideLayout" Id="rId1"></Relationship></Relationships>
</file>

<file path=ppt/slides/_rels/slide7.xml.rels><?xml version="1.0" encoding="UTF-8" ?><Relationships xmlns="http://schemas.openxmlformats.org/package/2006/relationships"><Relationship Target="../charts/chart2.xml" Type="http://schemas.openxmlformats.org/officeDocument/2006/relationships/chart" Id="rId2"></Relationship><Relationship Target="../slideLayouts/slideLayout1.xml" Type="http://schemas.openxmlformats.org/officeDocument/2006/relationships/slideLayout" Id="rId1"></Relationship></Relationships>
</file>

<file path=ppt/slides/_rels/slide8.xml.rels><?xml version="1.0" encoding="UTF-8" ?><Relationships xmlns="http://schemas.openxmlformats.org/package/2006/relationships"><Relationship Target="../charts/chart3.xml" Type="http://schemas.openxmlformats.org/officeDocument/2006/relationships/chart" Id="rId2"></Relationship><Relationship Target="../slideLayouts/slideLayout1.xml" Type="http://schemas.openxmlformats.org/officeDocument/2006/relationships/slideLayout" Id="rId1"></Relationship></Relationships>
</file>

<file path=ppt/slides/_rels/slide9.xml.rels><?xml version="1.0" encoding="UTF-8" ?><Relationships xmlns="http://schemas.openxmlformats.org/package/2006/relationships"><Relationship Target="../charts/chart4.xml" Type="http://schemas.openxmlformats.org/officeDocument/2006/relationships/chart"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1712" y="2132856"/>
            <a:ext cx="8229600" cy="1143000"/>
          </a:xfrm>
        </p:spPr>
        <p:txBody>
          <a:bodyPr>
            <a:normAutofit/>
          </a:bodyPr>
          <a:lstStyle/>
          <a:p>
            <a:r>
              <a:rPr kumimoji="1" lang="ja-JP" altLang="en-US" dirty="0" smtClean="0"/>
              <a:t>自治体の最適規模について</a:t>
            </a:r>
            <a:endParaRPr kumimoji="1" lang="ja-JP" altLang="en-US" dirty="0"/>
          </a:p>
        </p:txBody>
      </p:sp>
      <p:sp>
        <p:nvSpPr>
          <p:cNvPr id="3" name="タイトル 1"/>
          <p:cNvSpPr txBox="1">
            <a:spLocks/>
          </p:cNvSpPr>
          <p:nvPr/>
        </p:nvSpPr>
        <p:spPr>
          <a:xfrm>
            <a:off x="467544" y="444624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smtClean="0"/>
              <a:t>大阪府</a:t>
            </a:r>
            <a:r>
              <a:rPr lang="ja-JP" altLang="en-US" sz="2800" dirty="0" smtClean="0"/>
              <a:t>議会議員　横山　英幸</a:t>
            </a:r>
            <a:endParaRPr lang="ja-JP" altLang="en-US" sz="2800" dirty="0"/>
          </a:p>
        </p:txBody>
      </p:sp>
    </p:spTree>
    <p:extLst>
      <p:ext uri="{BB962C8B-B14F-4D97-AF65-F5344CB8AC3E}">
        <p14:creationId xmlns:p14="http://schemas.microsoft.com/office/powerpoint/2010/main" val="3968740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商工費のケース（特別区の場合）</a:t>
            </a:r>
            <a:endParaRPr kumimoji="1" lang="ja-JP" altLang="en-US" sz="2400" dirty="0"/>
          </a:p>
        </p:txBody>
      </p:sp>
      <p:sp>
        <p:nvSpPr>
          <p:cNvPr id="4" name="正方形/長方形 3"/>
          <p:cNvSpPr/>
          <p:nvPr/>
        </p:nvSpPr>
        <p:spPr>
          <a:xfrm>
            <a:off x="152667" y="476672"/>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◎人口が類似する特別区（</a:t>
            </a:r>
            <a:r>
              <a:rPr kumimoji="1" lang="en-US" altLang="ja-JP" dirty="0" smtClean="0">
                <a:solidFill>
                  <a:schemeClr val="tx1"/>
                </a:solidFill>
              </a:rPr>
              <a:t>70</a:t>
            </a:r>
            <a:r>
              <a:rPr kumimoji="1" lang="ja-JP" altLang="en-US" dirty="0" smtClean="0">
                <a:solidFill>
                  <a:schemeClr val="tx1"/>
                </a:solidFill>
              </a:rPr>
              <a:t>万人規模）で一事業所当たり行政経費の比較</a:t>
            </a:r>
            <a:endParaRPr kumimoji="1" lang="ja-JP" altLang="en-US" dirty="0">
              <a:solidFill>
                <a:schemeClr val="tx1"/>
              </a:solidFill>
            </a:endParaRPr>
          </a:p>
        </p:txBody>
      </p:sp>
      <p:sp>
        <p:nvSpPr>
          <p:cNvPr id="8" name="正方形/長方形 7"/>
          <p:cNvSpPr/>
          <p:nvPr/>
        </p:nvSpPr>
        <p:spPr>
          <a:xfrm>
            <a:off x="300130" y="4077072"/>
            <a:ext cx="8016285"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○最大の大田区と最小の足立区の一事業所当たり行政経費の差は、</a:t>
            </a:r>
            <a:r>
              <a:rPr kumimoji="1" lang="en-US" altLang="ja-JP" dirty="0" smtClean="0">
                <a:solidFill>
                  <a:schemeClr val="tx1"/>
                </a:solidFill>
              </a:rPr>
              <a:t>56.9</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462420" y="4941168"/>
            <a:ext cx="2180812" cy="10801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４区で市を構成し、（費用）最大の</a:t>
            </a:r>
            <a:endParaRPr kumimoji="1" lang="en-US" altLang="ja-JP" dirty="0" smtClean="0"/>
          </a:p>
          <a:p>
            <a:r>
              <a:rPr kumimoji="1" lang="ja-JP" altLang="en-US" dirty="0" smtClean="0"/>
              <a:t>大田区の水準に合わせると</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3711803117"/>
              </p:ext>
            </p:extLst>
          </p:nvPr>
        </p:nvGraphicFramePr>
        <p:xfrm>
          <a:off x="247092" y="4735031"/>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600" u="none" strike="noStrike" dirty="0" smtClean="0">
                          <a:effectLst/>
                        </a:rPr>
                        <a:t>商工費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3,766,642 </a:t>
                      </a: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1,677,630 </a:t>
                      </a: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1,563,214 </a:t>
                      </a: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江戸川区</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1,460,823 </a:t>
                      </a: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660123449"/>
              </p:ext>
            </p:extLst>
          </p:nvPr>
        </p:nvGraphicFramePr>
        <p:xfrm>
          <a:off x="4860031" y="4659443"/>
          <a:ext cx="3645565" cy="1584175"/>
        </p:xfrm>
        <a:graphic>
          <a:graphicData uri="http://schemas.openxmlformats.org/drawingml/2006/table">
            <a:tbl>
              <a:tblPr>
                <a:tableStyleId>{5C22544A-7EE6-4342-B048-85BDC9FD1C3A}</a:tableStyleId>
              </a:tblPr>
              <a:tblGrid>
                <a:gridCol w="838481">
                  <a:extLst>
                    <a:ext uri="{9D8B030D-6E8A-4147-A177-3AD203B41FA5}">
                      <a16:colId xmlns:a16="http://schemas.microsoft.com/office/drawing/2014/main" xmlns="" val="20000"/>
                    </a:ext>
                  </a:extLst>
                </a:gridCol>
                <a:gridCol w="1365813">
                  <a:extLst>
                    <a:ext uri="{9D8B030D-6E8A-4147-A177-3AD203B41FA5}">
                      <a16:colId xmlns:a16="http://schemas.microsoft.com/office/drawing/2014/main" xmlns="" val="20001"/>
                    </a:ext>
                  </a:extLst>
                </a:gridCol>
                <a:gridCol w="1441271">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ctr" fontAlgn="ctr"/>
                      <a:r>
                        <a:rPr lang="ja-JP" altLang="en-US" sz="1600" u="none" strike="noStrike" dirty="0" smtClean="0">
                          <a:effectLst/>
                        </a:rPr>
                        <a:t>商工費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ctr"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3,766,642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0 </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2,664,389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986,759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3,106,620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1,543,406 </a:t>
                      </a: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江戸川区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2,635,962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1,175,139 </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59465" y="6276597"/>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ext uri="{D42A27DB-BD31-4B8C-83A1-F6EECF244321}">
                <p14:modId xmlns:p14="http://schemas.microsoft.com/office/powerpoint/2010/main" val="1945755010"/>
              </p:ext>
            </p:extLst>
          </p:nvPr>
        </p:nvGraphicFramePr>
        <p:xfrm>
          <a:off x="5111614" y="1143949"/>
          <a:ext cx="2161220" cy="1299210"/>
        </p:xfrm>
        <a:graphic>
          <a:graphicData uri="http://schemas.openxmlformats.org/drawingml/2006/table">
            <a:tbl>
              <a:tblPr>
                <a:tableStyleId>{5C22544A-7EE6-4342-B048-85BDC9FD1C3A}</a:tableStyleId>
              </a:tblPr>
              <a:tblGrid>
                <a:gridCol w="979753">
                  <a:extLst>
                    <a:ext uri="{9D8B030D-6E8A-4147-A177-3AD203B41FA5}">
                      <a16:colId xmlns:a16="http://schemas.microsoft.com/office/drawing/2014/main" xmlns="" val="20000"/>
                    </a:ext>
                  </a:extLst>
                </a:gridCol>
                <a:gridCol w="1181467">
                  <a:extLst>
                    <a:ext uri="{9D8B030D-6E8A-4147-A177-3AD203B41FA5}">
                      <a16:colId xmlns:a16="http://schemas.microsoft.com/office/drawing/2014/main" xmlns="" val="20001"/>
                    </a:ext>
                  </a:extLst>
                </a:gridCol>
              </a:tblGrid>
              <a:tr h="285750">
                <a:tc>
                  <a:txBody>
                    <a:bodyPr/>
                    <a:lstStyle/>
                    <a:p>
                      <a:pPr algn="l" fontAlgn="ctr"/>
                      <a:r>
                        <a:rPr lang="ja-JP" altLang="en-US" sz="1600" u="none" strike="noStrike" dirty="0">
                          <a:effectLst/>
                        </a:rPr>
                        <a:t>　</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600" u="none" strike="noStrike" dirty="0" smtClean="0">
                          <a:effectLst/>
                        </a:rPr>
                        <a:t>事業所数</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600" u="none" strike="noStrike" dirty="0">
                          <a:effectLst/>
                        </a:rPr>
                        <a:t>大田区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a:solidFill>
                            <a:srgbClr val="000000"/>
                          </a:solidFill>
                          <a:effectLst/>
                          <a:latin typeface="ＭＳ Ｐゴシック"/>
                        </a:rPr>
                        <a:t>32,860</a:t>
                      </a:r>
                    </a:p>
                  </a:txBody>
                  <a:tcPr marL="9525" marR="9525" marT="9525" marB="0" anchor="ctr"/>
                </a:tc>
                <a:extLst>
                  <a:ext uri="{0D108BD9-81ED-4DB2-BD59-A6C34878D82A}">
                    <a16:rowId xmlns:a16="http://schemas.microsoft.com/office/drawing/2014/main" xmlns="" val="10001"/>
                  </a:ext>
                </a:extLst>
              </a:tr>
              <a:tr h="219075">
                <a:tc>
                  <a:txBody>
                    <a:bodyPr/>
                    <a:lstStyle/>
                    <a:p>
                      <a:pPr algn="l" fontAlgn="ctr"/>
                      <a:r>
                        <a:rPr lang="ja-JP" altLang="en-US" sz="1600" u="none" strike="noStrike" dirty="0">
                          <a:effectLst/>
                        </a:rPr>
                        <a:t>練馬区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a:solidFill>
                            <a:srgbClr val="000000"/>
                          </a:solidFill>
                          <a:effectLst/>
                          <a:latin typeface="ＭＳ Ｐゴシック"/>
                        </a:rPr>
                        <a:t>23,244</a:t>
                      </a: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600" u="none" strike="noStrike" dirty="0">
                          <a:effectLst/>
                        </a:rPr>
                        <a:t>足立区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a:solidFill>
                            <a:srgbClr val="000000"/>
                          </a:solidFill>
                          <a:effectLst/>
                          <a:latin typeface="ＭＳ Ｐゴシック"/>
                        </a:rPr>
                        <a:t>27,102</a:t>
                      </a: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600" u="none" strike="noStrike" spc="-150" dirty="0">
                          <a:effectLst/>
                        </a:rPr>
                        <a:t>江戸川区</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a:solidFill>
                            <a:srgbClr val="000000"/>
                          </a:solidFill>
                          <a:effectLst/>
                          <a:latin typeface="ＭＳ Ｐゴシック"/>
                        </a:rPr>
                        <a:t>22,996</a:t>
                      </a: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5076055" y="927925"/>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事業所数</a:t>
            </a:r>
            <a:endParaRPr kumimoji="1" lang="en-US" altLang="ja-JP" sz="1400" dirty="0" smtClean="0">
              <a:solidFill>
                <a:schemeClr val="tx1"/>
              </a:solidFill>
            </a:endParaRPr>
          </a:p>
        </p:txBody>
      </p:sp>
      <p:sp>
        <p:nvSpPr>
          <p:cNvPr id="9" name="正方形/長方形 8"/>
          <p:cNvSpPr/>
          <p:nvPr/>
        </p:nvSpPr>
        <p:spPr>
          <a:xfrm>
            <a:off x="4643233" y="6387891"/>
            <a:ext cx="4177240" cy="353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※37</a:t>
            </a:r>
            <a:r>
              <a:rPr kumimoji="1" lang="ja-JP" altLang="en-US" b="1" dirty="0" smtClean="0">
                <a:solidFill>
                  <a:schemeClr val="tx1"/>
                </a:solidFill>
              </a:rPr>
              <a:t>億</a:t>
            </a:r>
            <a:r>
              <a:rPr kumimoji="1" lang="en-US" altLang="ja-JP" b="1" dirty="0" smtClean="0">
                <a:solidFill>
                  <a:schemeClr val="tx1"/>
                </a:solidFill>
              </a:rPr>
              <a:t>530</a:t>
            </a:r>
            <a:r>
              <a:rPr kumimoji="1" lang="ja-JP" altLang="en-US" b="1" dirty="0" smtClean="0">
                <a:solidFill>
                  <a:schemeClr val="tx1"/>
                </a:solidFill>
              </a:rPr>
              <a:t>万円の増額</a:t>
            </a:r>
            <a:endParaRPr kumimoji="1" lang="ja-JP" altLang="en-US" b="1" dirty="0">
              <a:solidFill>
                <a:schemeClr val="tx1"/>
              </a:solidFill>
            </a:endParaRPr>
          </a:p>
        </p:txBody>
      </p:sp>
      <p:graphicFrame>
        <p:nvGraphicFramePr>
          <p:cNvPr id="16" name="グラフ 15"/>
          <p:cNvGraphicFramePr>
            <a:graphicFrameLocks/>
          </p:cNvGraphicFramePr>
          <p:nvPr>
            <p:extLst>
              <p:ext uri="{D42A27DB-BD31-4B8C-83A1-F6EECF244321}">
                <p14:modId xmlns:p14="http://schemas.microsoft.com/office/powerpoint/2010/main" val="3079823615"/>
              </p:ext>
            </p:extLst>
          </p:nvPr>
        </p:nvGraphicFramePr>
        <p:xfrm>
          <a:off x="300130" y="112474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896772624"/>
              </p:ext>
            </p:extLst>
          </p:nvPr>
        </p:nvGraphicFramePr>
        <p:xfrm>
          <a:off x="5076055" y="2957882"/>
          <a:ext cx="3960440" cy="935355"/>
        </p:xfrm>
        <a:graphic>
          <a:graphicData uri="http://schemas.openxmlformats.org/drawingml/2006/table">
            <a:tbl>
              <a:tblPr>
                <a:tableStyleId>{5C22544A-7EE6-4342-B048-85BDC9FD1C3A}</a:tableStyleId>
              </a:tblPr>
              <a:tblGrid>
                <a:gridCol w="680076">
                  <a:extLst>
                    <a:ext uri="{9D8B030D-6E8A-4147-A177-3AD203B41FA5}">
                      <a16:colId xmlns:a16="http://schemas.microsoft.com/office/drawing/2014/main" xmlns="" val="20000"/>
                    </a:ext>
                  </a:extLst>
                </a:gridCol>
                <a:gridCol w="820091">
                  <a:extLst>
                    <a:ext uri="{9D8B030D-6E8A-4147-A177-3AD203B41FA5}">
                      <a16:colId xmlns:a16="http://schemas.microsoft.com/office/drawing/2014/main" xmlns="" val="20001"/>
                    </a:ext>
                  </a:extLst>
                </a:gridCol>
                <a:gridCol w="820091">
                  <a:extLst>
                    <a:ext uri="{9D8B030D-6E8A-4147-A177-3AD203B41FA5}">
                      <a16:colId xmlns:a16="http://schemas.microsoft.com/office/drawing/2014/main" xmlns="" val="20002"/>
                    </a:ext>
                  </a:extLst>
                </a:gridCol>
                <a:gridCol w="820091">
                  <a:extLst>
                    <a:ext uri="{9D8B030D-6E8A-4147-A177-3AD203B41FA5}">
                      <a16:colId xmlns:a16="http://schemas.microsoft.com/office/drawing/2014/main" xmlns="" val="20003"/>
                    </a:ext>
                  </a:extLst>
                </a:gridCol>
                <a:gridCol w="820091">
                  <a:extLst>
                    <a:ext uri="{9D8B030D-6E8A-4147-A177-3AD203B41FA5}">
                      <a16:colId xmlns:a16="http://schemas.microsoft.com/office/drawing/2014/main" xmlns="" val="20004"/>
                    </a:ext>
                  </a:extLst>
                </a:gridCol>
              </a:tblGrid>
              <a:tr h="285750">
                <a:tc>
                  <a:txBody>
                    <a:bodyPr/>
                    <a:lstStyle/>
                    <a:p>
                      <a:pPr algn="l" fontAlgn="ctr"/>
                      <a:r>
                        <a:rPr lang="ja-JP" altLang="en-US" sz="1600" u="none" strike="noStrike" dirty="0">
                          <a:effectLst/>
                        </a:rPr>
                        <a:t>　</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江戸川区</a:t>
                      </a:r>
                      <a:endParaRPr lang="en-US" altLang="ja-JP" sz="1400" b="0" i="0" u="none" strike="noStrike" dirty="0" smtClean="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練馬区</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足立区</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大田区</a:t>
                      </a:r>
                      <a:endParaRPr lang="ja-JP" altLang="en-US"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b="0" i="0" u="none" strike="noStrike" dirty="0" smtClean="0">
                          <a:solidFill>
                            <a:srgbClr val="000000"/>
                          </a:solidFill>
                          <a:effectLst/>
                          <a:latin typeface="ＭＳ Ｐゴシック"/>
                        </a:rPr>
                        <a:t>一人当たりの行政経費</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2.1</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2.3</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2.3</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5.3</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bl>
          </a:graphicData>
        </a:graphic>
      </p:graphicFrame>
      <p:sp>
        <p:nvSpPr>
          <p:cNvPr id="19" name="正方形/長方形 18"/>
          <p:cNvSpPr/>
          <p:nvPr/>
        </p:nvSpPr>
        <p:spPr>
          <a:xfrm>
            <a:off x="5076055" y="2636912"/>
            <a:ext cx="34295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人口一人当たりの行政経費</a:t>
            </a:r>
            <a:endParaRPr kumimoji="1" lang="en-US" altLang="ja-JP" sz="1400" dirty="0" smtClean="0">
              <a:solidFill>
                <a:schemeClr val="tx1"/>
              </a:solidFill>
            </a:endParaRPr>
          </a:p>
        </p:txBody>
      </p:sp>
      <p:sp>
        <p:nvSpPr>
          <p:cNvPr id="3" name="スライド番号プレースホルダー 2"/>
          <p:cNvSpPr>
            <a:spLocks noGrp="1"/>
          </p:cNvSpPr>
          <p:nvPr>
            <p:ph type="sldNum" sz="quarter" idx="12"/>
          </p:nvPr>
        </p:nvSpPr>
        <p:spPr>
          <a:xfrm>
            <a:off x="7010400" y="32342"/>
            <a:ext cx="2133600" cy="365125"/>
          </a:xfrm>
        </p:spPr>
        <p:txBody>
          <a:bodyPr/>
          <a:lstStyle/>
          <a:p>
            <a:r>
              <a:rPr kumimoji="1" lang="en-US" altLang="ja-JP" dirty="0" smtClean="0"/>
              <a:t>9</a:t>
            </a:r>
            <a:endParaRPr kumimoji="1" lang="ja-JP" altLang="en-US" dirty="0"/>
          </a:p>
        </p:txBody>
      </p:sp>
    </p:spTree>
    <p:extLst>
      <p:ext uri="{BB962C8B-B14F-4D97-AF65-F5344CB8AC3E}">
        <p14:creationId xmlns:p14="http://schemas.microsoft.com/office/powerpoint/2010/main" val="3507855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商工費のケース（中核市の場合）</a:t>
            </a:r>
            <a:endParaRPr kumimoji="1" lang="ja-JP" altLang="en-US" sz="2400" dirty="0"/>
          </a:p>
        </p:txBody>
      </p:sp>
      <p:sp>
        <p:nvSpPr>
          <p:cNvPr id="8" name="正方形/長方形 7"/>
          <p:cNvSpPr/>
          <p:nvPr/>
        </p:nvSpPr>
        <p:spPr>
          <a:xfrm>
            <a:off x="300130" y="4077072"/>
            <a:ext cx="8184606"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○最大の東大阪市と最小の枚方市の一事業所当たり行政経費の差は、</a:t>
            </a:r>
            <a:r>
              <a:rPr kumimoji="1" lang="en-US" altLang="ja-JP" dirty="0" smtClean="0">
                <a:solidFill>
                  <a:schemeClr val="tx1"/>
                </a:solidFill>
              </a:rPr>
              <a:t>57.1</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462420" y="4941168"/>
            <a:ext cx="2325604" cy="123402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４市を１つの市で構成し、（費用）最大の東大阪市の水準に合わせると</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18111698"/>
              </p:ext>
            </p:extLst>
          </p:nvPr>
        </p:nvGraphicFramePr>
        <p:xfrm>
          <a:off x="247092" y="4735031"/>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600" u="none" strike="noStrike" dirty="0" smtClean="0">
                          <a:effectLst/>
                        </a:rPr>
                        <a:t>商工費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b="0" i="0" u="none" strike="noStrike" dirty="0" smtClean="0">
                          <a:solidFill>
                            <a:srgbClr val="000000"/>
                          </a:solidFill>
                          <a:effectLst/>
                          <a:latin typeface="ＭＳ Ｐゴシック"/>
                        </a:rPr>
                        <a:t>豊中市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372,433</a:t>
                      </a: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b="0" i="0" u="none" strike="noStrike" dirty="0" smtClean="0">
                          <a:solidFill>
                            <a:srgbClr val="000000"/>
                          </a:solidFill>
                          <a:effectLst/>
                          <a:latin typeface="ＭＳ Ｐゴシック"/>
                        </a:rPr>
                        <a:t>枚方市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291,171</a:t>
                      </a: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b="0" i="0" u="none" strike="noStrike" dirty="0" smtClean="0">
                          <a:solidFill>
                            <a:srgbClr val="000000"/>
                          </a:solidFill>
                          <a:effectLst/>
                          <a:latin typeface="ＭＳ Ｐゴシック"/>
                        </a:rPr>
                        <a:t>八尾市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577,200</a:t>
                      </a: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東大阪市</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2,266,054</a:t>
                      </a: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649903436"/>
              </p:ext>
            </p:extLst>
          </p:nvPr>
        </p:nvGraphicFramePr>
        <p:xfrm>
          <a:off x="4909070" y="4659443"/>
          <a:ext cx="3645565" cy="1584175"/>
        </p:xfrm>
        <a:graphic>
          <a:graphicData uri="http://schemas.openxmlformats.org/drawingml/2006/table">
            <a:tbl>
              <a:tblPr>
                <a:tableStyleId>{5C22544A-7EE6-4342-B048-85BDC9FD1C3A}</a:tableStyleId>
              </a:tblPr>
              <a:tblGrid>
                <a:gridCol w="838481">
                  <a:extLst>
                    <a:ext uri="{9D8B030D-6E8A-4147-A177-3AD203B41FA5}">
                      <a16:colId xmlns:a16="http://schemas.microsoft.com/office/drawing/2014/main" xmlns="" val="20000"/>
                    </a:ext>
                  </a:extLst>
                </a:gridCol>
                <a:gridCol w="1365813">
                  <a:extLst>
                    <a:ext uri="{9D8B030D-6E8A-4147-A177-3AD203B41FA5}">
                      <a16:colId xmlns:a16="http://schemas.microsoft.com/office/drawing/2014/main" xmlns="" val="20001"/>
                    </a:ext>
                  </a:extLst>
                </a:gridCol>
                <a:gridCol w="1441271">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ctr" fontAlgn="ctr"/>
                      <a:r>
                        <a:rPr lang="ja-JP" altLang="en-US" sz="1600" u="none" strike="noStrike" dirty="0" smtClean="0">
                          <a:effectLst/>
                        </a:rPr>
                        <a:t>商工費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ctr"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豊中市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1,193,369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820,936 </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942,090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650,919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1,082,185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504,985 </a:t>
                      </a: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東大阪市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2,266,054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0 </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59465" y="6276597"/>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ext uri="{D42A27DB-BD31-4B8C-83A1-F6EECF244321}">
                <p14:modId xmlns:p14="http://schemas.microsoft.com/office/powerpoint/2010/main" val="167782936"/>
              </p:ext>
            </p:extLst>
          </p:nvPr>
        </p:nvGraphicFramePr>
        <p:xfrm>
          <a:off x="5144392" y="1141124"/>
          <a:ext cx="2161220" cy="1299210"/>
        </p:xfrm>
        <a:graphic>
          <a:graphicData uri="http://schemas.openxmlformats.org/drawingml/2006/table">
            <a:tbl>
              <a:tblPr>
                <a:tableStyleId>{5C22544A-7EE6-4342-B048-85BDC9FD1C3A}</a:tableStyleId>
              </a:tblPr>
              <a:tblGrid>
                <a:gridCol w="979753">
                  <a:extLst>
                    <a:ext uri="{9D8B030D-6E8A-4147-A177-3AD203B41FA5}">
                      <a16:colId xmlns:a16="http://schemas.microsoft.com/office/drawing/2014/main" xmlns="" val="20000"/>
                    </a:ext>
                  </a:extLst>
                </a:gridCol>
                <a:gridCol w="1181467">
                  <a:extLst>
                    <a:ext uri="{9D8B030D-6E8A-4147-A177-3AD203B41FA5}">
                      <a16:colId xmlns:a16="http://schemas.microsoft.com/office/drawing/2014/main" xmlns="" val="20001"/>
                    </a:ext>
                  </a:extLst>
                </a:gridCol>
              </a:tblGrid>
              <a:tr h="285750">
                <a:tc>
                  <a:txBody>
                    <a:bodyPr/>
                    <a:lstStyle/>
                    <a:p>
                      <a:pPr algn="l" fontAlgn="ctr"/>
                      <a:r>
                        <a:rPr lang="ja-JP" altLang="en-US" sz="1600" u="none" strike="noStrike" dirty="0">
                          <a:effectLst/>
                        </a:rPr>
                        <a:t>　</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600" u="none" strike="noStrike" dirty="0" smtClean="0">
                          <a:effectLst/>
                        </a:rPr>
                        <a:t>事業所数</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600" u="none" strike="noStrike" dirty="0" smtClean="0">
                          <a:effectLst/>
                        </a:rPr>
                        <a:t>豊中市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ＭＳ Ｐゴシック"/>
                        </a:rPr>
                        <a:t>14,447</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r h="219075">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ＭＳ Ｐゴシック"/>
                        </a:rPr>
                        <a:t>11,405</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ＭＳ Ｐゴシック"/>
                        </a:rPr>
                        <a:t>13,101</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600" u="none" strike="noStrike" spc="-150" dirty="0" smtClean="0">
                          <a:effectLst/>
                        </a:rPr>
                        <a:t>東大阪市</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smtClean="0">
                          <a:solidFill>
                            <a:srgbClr val="000000"/>
                          </a:solidFill>
                          <a:effectLst/>
                          <a:latin typeface="ＭＳ Ｐゴシック"/>
                        </a:rPr>
                        <a:t>27,433</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5109190" y="925100"/>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事業所数</a:t>
            </a:r>
            <a:endParaRPr kumimoji="1" lang="en-US" altLang="ja-JP" sz="1400" dirty="0" smtClean="0">
              <a:solidFill>
                <a:schemeClr val="tx1"/>
              </a:solidFill>
            </a:endParaRPr>
          </a:p>
        </p:txBody>
      </p:sp>
      <p:sp>
        <p:nvSpPr>
          <p:cNvPr id="9" name="正方形/長方形 8"/>
          <p:cNvSpPr/>
          <p:nvPr/>
        </p:nvSpPr>
        <p:spPr>
          <a:xfrm>
            <a:off x="4643233" y="6387891"/>
            <a:ext cx="4177240" cy="353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※19</a:t>
            </a:r>
            <a:r>
              <a:rPr kumimoji="1" lang="ja-JP" altLang="en-US" b="1" dirty="0" smtClean="0">
                <a:solidFill>
                  <a:schemeClr val="tx1"/>
                </a:solidFill>
              </a:rPr>
              <a:t>億</a:t>
            </a:r>
            <a:r>
              <a:rPr kumimoji="1" lang="en-US" altLang="ja-JP" b="1" dirty="0" smtClean="0">
                <a:solidFill>
                  <a:schemeClr val="tx1"/>
                </a:solidFill>
              </a:rPr>
              <a:t>7,684</a:t>
            </a:r>
            <a:r>
              <a:rPr kumimoji="1" lang="ja-JP" altLang="en-US" b="1" dirty="0" smtClean="0">
                <a:solidFill>
                  <a:schemeClr val="tx1"/>
                </a:solidFill>
              </a:rPr>
              <a:t>万円の増額</a:t>
            </a:r>
            <a:endParaRPr kumimoji="1" lang="ja-JP" altLang="en-US" b="1" dirty="0">
              <a:solidFill>
                <a:schemeClr val="tx1"/>
              </a:solidFill>
            </a:endParaRPr>
          </a:p>
        </p:txBody>
      </p:sp>
      <p:sp>
        <p:nvSpPr>
          <p:cNvPr id="16" name="正方形/長方形 15"/>
          <p:cNvSpPr/>
          <p:nvPr/>
        </p:nvSpPr>
        <p:spPr>
          <a:xfrm>
            <a:off x="131808" y="446375"/>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◎大阪府の中核市（</a:t>
            </a:r>
            <a:r>
              <a:rPr kumimoji="1" lang="en-US" altLang="ja-JP" dirty="0" smtClean="0">
                <a:solidFill>
                  <a:schemeClr val="tx1"/>
                </a:solidFill>
              </a:rPr>
              <a:t>50</a:t>
            </a:r>
            <a:r>
              <a:rPr kumimoji="1" lang="ja-JP" altLang="en-US" dirty="0" smtClean="0">
                <a:solidFill>
                  <a:schemeClr val="tx1"/>
                </a:solidFill>
              </a:rPr>
              <a:t>～</a:t>
            </a:r>
            <a:r>
              <a:rPr kumimoji="1" lang="en-US" altLang="ja-JP" dirty="0" smtClean="0">
                <a:solidFill>
                  <a:schemeClr val="tx1"/>
                </a:solidFill>
              </a:rPr>
              <a:t>26</a:t>
            </a:r>
            <a:r>
              <a:rPr kumimoji="1" lang="ja-JP" altLang="en-US" dirty="0" smtClean="0">
                <a:solidFill>
                  <a:schemeClr val="tx1"/>
                </a:solidFill>
              </a:rPr>
              <a:t>万人規模）で一事業所当たり行政経費の比較</a:t>
            </a:r>
            <a:endParaRPr kumimoji="1" lang="ja-JP" altLang="en-US" dirty="0">
              <a:solidFill>
                <a:schemeClr val="tx1"/>
              </a:solidFill>
            </a:endParaRPr>
          </a:p>
        </p:txBody>
      </p:sp>
      <p:sp>
        <p:nvSpPr>
          <p:cNvPr id="17" name="正方形/長方形 16"/>
          <p:cNvSpPr/>
          <p:nvPr/>
        </p:nvSpPr>
        <p:spPr>
          <a:xfrm>
            <a:off x="5079458" y="2636912"/>
            <a:ext cx="34295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人口一人当たりの行政経費</a:t>
            </a:r>
            <a:endParaRPr kumimoji="1" lang="en-US" altLang="ja-JP" sz="1400" dirty="0" smtClean="0">
              <a:solidFill>
                <a:schemeClr val="tx1"/>
              </a:solidFill>
            </a:endParaRPr>
          </a:p>
        </p:txBody>
      </p:sp>
      <p:graphicFrame>
        <p:nvGraphicFramePr>
          <p:cNvPr id="19" name="表 18"/>
          <p:cNvGraphicFramePr>
            <a:graphicFrameLocks noGrp="1"/>
          </p:cNvGraphicFramePr>
          <p:nvPr>
            <p:extLst>
              <p:ext uri="{D42A27DB-BD31-4B8C-83A1-F6EECF244321}">
                <p14:modId xmlns:p14="http://schemas.microsoft.com/office/powerpoint/2010/main" val="949354632"/>
              </p:ext>
            </p:extLst>
          </p:nvPr>
        </p:nvGraphicFramePr>
        <p:xfrm>
          <a:off x="5076055" y="2957882"/>
          <a:ext cx="3960440" cy="935355"/>
        </p:xfrm>
        <a:graphic>
          <a:graphicData uri="http://schemas.openxmlformats.org/drawingml/2006/table">
            <a:tbl>
              <a:tblPr>
                <a:tableStyleId>{5C22544A-7EE6-4342-B048-85BDC9FD1C3A}</a:tableStyleId>
              </a:tblPr>
              <a:tblGrid>
                <a:gridCol w="680076">
                  <a:extLst>
                    <a:ext uri="{9D8B030D-6E8A-4147-A177-3AD203B41FA5}">
                      <a16:colId xmlns:a16="http://schemas.microsoft.com/office/drawing/2014/main" xmlns="" val="20000"/>
                    </a:ext>
                  </a:extLst>
                </a:gridCol>
                <a:gridCol w="820091">
                  <a:extLst>
                    <a:ext uri="{9D8B030D-6E8A-4147-A177-3AD203B41FA5}">
                      <a16:colId xmlns:a16="http://schemas.microsoft.com/office/drawing/2014/main" xmlns="" val="20001"/>
                    </a:ext>
                  </a:extLst>
                </a:gridCol>
                <a:gridCol w="820091">
                  <a:extLst>
                    <a:ext uri="{9D8B030D-6E8A-4147-A177-3AD203B41FA5}">
                      <a16:colId xmlns:a16="http://schemas.microsoft.com/office/drawing/2014/main" xmlns="" val="20002"/>
                    </a:ext>
                  </a:extLst>
                </a:gridCol>
                <a:gridCol w="820091">
                  <a:extLst>
                    <a:ext uri="{9D8B030D-6E8A-4147-A177-3AD203B41FA5}">
                      <a16:colId xmlns:a16="http://schemas.microsoft.com/office/drawing/2014/main" xmlns="" val="20003"/>
                    </a:ext>
                  </a:extLst>
                </a:gridCol>
                <a:gridCol w="820091">
                  <a:extLst>
                    <a:ext uri="{9D8B030D-6E8A-4147-A177-3AD203B41FA5}">
                      <a16:colId xmlns:a16="http://schemas.microsoft.com/office/drawing/2014/main" xmlns="" val="20004"/>
                    </a:ext>
                  </a:extLst>
                </a:gridCol>
              </a:tblGrid>
              <a:tr h="285750">
                <a:tc>
                  <a:txBody>
                    <a:bodyPr/>
                    <a:lstStyle/>
                    <a:p>
                      <a:pPr algn="l" fontAlgn="ctr"/>
                      <a:r>
                        <a:rPr lang="ja-JP" altLang="en-US" sz="1600" u="none" strike="noStrike" dirty="0">
                          <a:effectLst/>
                        </a:rPr>
                        <a:t>　</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枚方市</a:t>
                      </a:r>
                      <a:endParaRPr lang="en-US" altLang="ja-JP" sz="1400" b="0" i="0" u="none" strike="noStrike" dirty="0" smtClean="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豊中市</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八尾市</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b="0" i="0" u="none" strike="noStrike" dirty="0" smtClean="0">
                          <a:solidFill>
                            <a:srgbClr val="000000"/>
                          </a:solidFill>
                          <a:effectLst/>
                          <a:latin typeface="ＭＳ Ｐゴシック"/>
                        </a:rPr>
                        <a:t>東大阪市</a:t>
                      </a:r>
                      <a:endParaRPr lang="ja-JP" altLang="en-US"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b="0" i="0" u="none" strike="noStrike" dirty="0" smtClean="0">
                          <a:solidFill>
                            <a:srgbClr val="000000"/>
                          </a:solidFill>
                          <a:effectLst/>
                          <a:latin typeface="ＭＳ Ｐゴシック"/>
                        </a:rPr>
                        <a:t>一人当たりの行政経費</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0.7</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0.9</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2.1</a:t>
                      </a:r>
                      <a:endParaRPr lang="en-US" altLang="ja-JP" sz="16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600" b="0" i="0" u="none" strike="noStrike" dirty="0" smtClean="0">
                          <a:solidFill>
                            <a:srgbClr val="000000"/>
                          </a:solidFill>
                          <a:effectLst/>
                          <a:latin typeface="ＭＳ Ｐゴシック"/>
                        </a:rPr>
                        <a:t>4.5</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bl>
          </a:graphicData>
        </a:graphic>
      </p:graphicFrame>
      <p:graphicFrame>
        <p:nvGraphicFramePr>
          <p:cNvPr id="20" name="グラフ 19"/>
          <p:cNvGraphicFramePr>
            <a:graphicFrameLocks/>
          </p:cNvGraphicFramePr>
          <p:nvPr>
            <p:extLst>
              <p:ext uri="{D42A27DB-BD31-4B8C-83A1-F6EECF244321}">
                <p14:modId xmlns:p14="http://schemas.microsoft.com/office/powerpoint/2010/main" val="2157432600"/>
              </p:ext>
            </p:extLst>
          </p:nvPr>
        </p:nvGraphicFramePr>
        <p:xfrm>
          <a:off x="300130" y="925100"/>
          <a:ext cx="4572000" cy="2949383"/>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p:cNvSpPr>
            <a:spLocks noGrp="1"/>
          </p:cNvSpPr>
          <p:nvPr>
            <p:ph type="sldNum" sz="quarter" idx="12"/>
          </p:nvPr>
        </p:nvSpPr>
        <p:spPr>
          <a:xfrm>
            <a:off x="7055488" y="6534557"/>
            <a:ext cx="2133600" cy="365125"/>
          </a:xfrm>
        </p:spPr>
        <p:txBody>
          <a:bodyPr/>
          <a:lstStyle/>
          <a:p>
            <a:r>
              <a:rPr kumimoji="1" lang="ja-JP" altLang="en-US" dirty="0" smtClean="0"/>
              <a:t>１０</a:t>
            </a:r>
            <a:endParaRPr kumimoji="1" lang="ja-JP" altLang="en-US" dirty="0"/>
          </a:p>
        </p:txBody>
      </p:sp>
    </p:spTree>
    <p:extLst>
      <p:ext uri="{BB962C8B-B14F-4D97-AF65-F5344CB8AC3E}">
        <p14:creationId xmlns:p14="http://schemas.microsoft.com/office/powerpoint/2010/main" val="1515308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635896" y="6449106"/>
            <a:ext cx="457941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t>
            </a:r>
            <a:r>
              <a:rPr kumimoji="1" lang="ja-JP" altLang="en-US" sz="1200" dirty="0" smtClean="0">
                <a:solidFill>
                  <a:schemeClr val="tx1"/>
                </a:solidFill>
              </a:rPr>
              <a:t>出典</a:t>
            </a:r>
            <a:r>
              <a:rPr kumimoji="1" lang="en-US" altLang="ja-JP" sz="1200" dirty="0" smtClean="0">
                <a:solidFill>
                  <a:schemeClr val="tx1"/>
                </a:solidFill>
              </a:rPr>
              <a:t>】</a:t>
            </a:r>
            <a:r>
              <a:rPr kumimoji="1" lang="ja-JP" altLang="en-US" sz="1200" dirty="0" smtClean="0">
                <a:solidFill>
                  <a:schemeClr val="tx1"/>
                </a:solidFill>
              </a:rPr>
              <a:t>講義ノート８　地方財政論入門第</a:t>
            </a:r>
            <a:r>
              <a:rPr kumimoji="1" lang="en-US" altLang="ja-JP" sz="1200" dirty="0" smtClean="0">
                <a:solidFill>
                  <a:schemeClr val="tx1"/>
                </a:solidFill>
              </a:rPr>
              <a:t>3</a:t>
            </a:r>
            <a:r>
              <a:rPr kumimoji="1" lang="ja-JP" altLang="en-US" sz="1200" dirty="0" smtClean="0">
                <a:solidFill>
                  <a:schemeClr val="tx1"/>
                </a:solidFill>
              </a:rPr>
              <a:t>章　佐藤主充（一橋大学）</a:t>
            </a:r>
            <a:endParaRPr kumimoji="1" lang="ja-JP" altLang="en-US" sz="1200"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7" y="1628800"/>
            <a:ext cx="7286625"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正方形/長方形 6"/>
          <p:cNvSpPr/>
          <p:nvPr/>
        </p:nvSpPr>
        <p:spPr>
          <a:xfrm>
            <a:off x="251520" y="600571"/>
            <a:ext cx="1843113" cy="43204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Ｕ字カーブ図表</a:t>
            </a:r>
            <a:endParaRPr kumimoji="1" lang="ja-JP" altLang="en-US" dirty="0">
              <a:solidFill>
                <a:schemeClr val="tx1"/>
              </a:solidFill>
            </a:endParaRPr>
          </a:p>
        </p:txBody>
      </p:sp>
      <p:sp>
        <p:nvSpPr>
          <p:cNvPr id="6" name="タイトル 1"/>
          <p:cNvSpPr>
            <a:spLocks noGrp="1"/>
          </p:cNvSpPr>
          <p:nvPr>
            <p:ph type="title"/>
          </p:nvPr>
        </p:nvSpPr>
        <p:spPr>
          <a:xfrm>
            <a:off x="0" y="11266"/>
            <a:ext cx="9144000" cy="39339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b="1" dirty="0" smtClean="0"/>
              <a:t>なぜ、</a:t>
            </a:r>
            <a:r>
              <a:rPr lang="en-US" altLang="ja-JP" sz="2400" b="1" dirty="0"/>
              <a:t>U</a:t>
            </a:r>
            <a:r>
              <a:rPr kumimoji="1" lang="ja-JP" altLang="en-US" sz="2400" b="1" dirty="0" smtClean="0"/>
              <a:t>字カーブの右から左の現象が起こるのか</a:t>
            </a:r>
            <a:endParaRPr kumimoji="1" lang="ja-JP" altLang="en-US" sz="2400" b="1" dirty="0"/>
          </a:p>
        </p:txBody>
      </p:sp>
      <p:sp>
        <p:nvSpPr>
          <p:cNvPr id="2" name="正方形/長方形 1"/>
          <p:cNvSpPr/>
          <p:nvPr/>
        </p:nvSpPr>
        <p:spPr>
          <a:xfrm>
            <a:off x="1115616" y="1124744"/>
            <a:ext cx="6840760" cy="360040"/>
          </a:xfrm>
          <a:prstGeom prst="rect">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・人口と１人当たり歳出額の関係は、</a:t>
            </a:r>
            <a:r>
              <a:rPr lang="en-US" altLang="ja-JP" dirty="0">
                <a:solidFill>
                  <a:schemeClr val="tx1"/>
                </a:solidFill>
                <a:latin typeface="HG丸ｺﾞｼｯｸM-PRO" panose="020F0600000000000000" pitchFamily="50" charset="-128"/>
                <a:ea typeface="HG丸ｺﾞｼｯｸM-PRO" panose="020F0600000000000000" pitchFamily="50" charset="-128"/>
              </a:rPr>
              <a:t>U</a:t>
            </a:r>
            <a:r>
              <a:rPr lang="ja-JP" altLang="en-US" dirty="0">
                <a:solidFill>
                  <a:schemeClr val="tx1"/>
                </a:solidFill>
                <a:latin typeface="HG丸ｺﾞｼｯｸM-PRO" panose="020F0600000000000000" pitchFamily="50" charset="-128"/>
                <a:ea typeface="HG丸ｺﾞｼｯｸM-PRO" panose="020F0600000000000000" pitchFamily="50" charset="-128"/>
              </a:rPr>
              <a:t>字カーブになっている。</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6983747" y="39539"/>
            <a:ext cx="2133600" cy="365125"/>
          </a:xfrm>
        </p:spPr>
        <p:txBody>
          <a:bodyPr/>
          <a:lstStyle/>
          <a:p>
            <a:r>
              <a:rPr kumimoji="1" lang="ja-JP" altLang="en-US" dirty="0" smtClean="0"/>
              <a:t>１</a:t>
            </a:r>
            <a:endParaRPr kumimoji="1" lang="ja-JP" altLang="en-US" dirty="0"/>
          </a:p>
        </p:txBody>
      </p:sp>
    </p:spTree>
    <p:extLst>
      <p:ext uri="{BB962C8B-B14F-4D97-AF65-F5344CB8AC3E}">
        <p14:creationId xmlns:p14="http://schemas.microsoft.com/office/powerpoint/2010/main" val="3114834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47144" y="2168860"/>
            <a:ext cx="8424491" cy="1800200"/>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mj-ea"/>
                <a:ea typeface="+mj-ea"/>
              </a:rPr>
              <a:t>地域の最適規模の決定要因：混雑現象</a:t>
            </a:r>
            <a:endParaRPr kumimoji="1" lang="en-US" altLang="ja-JP" dirty="0" smtClean="0">
              <a:solidFill>
                <a:schemeClr val="tx1"/>
              </a:solidFill>
              <a:latin typeface="+mj-ea"/>
              <a:ea typeface="+mj-ea"/>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・行政区が広範囲なほど、受益者が多いほど地方自治体がきめ細かいサービス</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を行うことは難しくなるかもしれない。同じサービスの質を維持するために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は、多くの人員を要したり、新たな施設が必要になったりするならば、供給コ</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ストが嵩んでしまう。公共財の理論ではこれを</a:t>
            </a:r>
            <a:r>
              <a:rPr lang="ja-JP" altLang="en-US" u="sng" dirty="0" smtClean="0">
                <a:solidFill>
                  <a:schemeClr val="tx1"/>
                </a:solidFill>
                <a:latin typeface="HG丸ｺﾞｼｯｸM-PRO" panose="020F0600000000000000" pitchFamily="50" charset="-128"/>
                <a:ea typeface="HG丸ｺﾞｼｯｸM-PRO" panose="020F0600000000000000" pitchFamily="50" charset="-128"/>
              </a:rPr>
              <a:t>混雑現象</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と呼ぶ。</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タイトル 1"/>
          <p:cNvSpPr>
            <a:spLocks noGrp="1"/>
          </p:cNvSpPr>
          <p:nvPr>
            <p:ph type="title"/>
          </p:nvPr>
        </p:nvSpPr>
        <p:spPr>
          <a:xfrm>
            <a:off x="0" y="11266"/>
            <a:ext cx="9144000" cy="39339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b="1" dirty="0" smtClean="0"/>
              <a:t>なぜ、</a:t>
            </a:r>
            <a:r>
              <a:rPr kumimoji="1" lang="en-US" altLang="ja-JP" sz="2400" b="1" dirty="0" smtClean="0"/>
              <a:t>U</a:t>
            </a:r>
            <a:r>
              <a:rPr kumimoji="1" lang="ja-JP" altLang="en-US" sz="2400" b="1" dirty="0" smtClean="0"/>
              <a:t>字カーブの右から左の現象が起こるのか</a:t>
            </a:r>
            <a:endParaRPr kumimoji="1" lang="ja-JP" altLang="en-US" sz="2400" b="1" dirty="0"/>
          </a:p>
        </p:txBody>
      </p:sp>
      <p:sp>
        <p:nvSpPr>
          <p:cNvPr id="10" name="正方形/長方形 9"/>
          <p:cNvSpPr/>
          <p:nvPr/>
        </p:nvSpPr>
        <p:spPr>
          <a:xfrm>
            <a:off x="447144" y="4264970"/>
            <a:ext cx="8424491" cy="2018136"/>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mj-ea"/>
                <a:ea typeface="+mj-ea"/>
              </a:rPr>
              <a:t>地域の最適規模の決定要因：地域内住民の選好の異質性</a:t>
            </a:r>
            <a:endParaRPr kumimoji="1" lang="en-US" altLang="ja-JP" dirty="0" smtClean="0">
              <a:solidFill>
                <a:schemeClr val="tx1"/>
              </a:solidFill>
              <a:latin typeface="+mj-ea"/>
              <a:ea typeface="+mj-ea"/>
            </a:endParaRPr>
          </a:p>
          <a:p>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・地域の範囲を広くとるならば、そこに住む人々の数が多く、各々の家庭事情や</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経済事情も様々なため選好の違いが顕著になってくる。</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・分権化定理によれば、地方自治体は地域独自のニーズに即した公共サービスを</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提供する。しかし、地域が大きいと自治体が応えるべき地域（行政区）内住民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のニーズが多様になっていく。</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5652120" y="6533222"/>
            <a:ext cx="3219515" cy="13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t>
            </a:r>
            <a:r>
              <a:rPr kumimoji="1" lang="ja-JP" altLang="en-US" sz="1200" dirty="0" smtClean="0">
                <a:solidFill>
                  <a:schemeClr val="tx1"/>
                </a:solidFill>
              </a:rPr>
              <a:t>出典</a:t>
            </a:r>
            <a:r>
              <a:rPr kumimoji="1" lang="en-US" altLang="ja-JP" sz="1200" dirty="0" smtClean="0">
                <a:solidFill>
                  <a:schemeClr val="tx1"/>
                </a:solidFill>
              </a:rPr>
              <a:t>】</a:t>
            </a:r>
            <a:r>
              <a:rPr kumimoji="1" lang="ja-JP" altLang="en-US" sz="1200" dirty="0" smtClean="0">
                <a:solidFill>
                  <a:schemeClr val="tx1"/>
                </a:solidFill>
              </a:rPr>
              <a:t>地方財政論入門　佐藤主光</a:t>
            </a:r>
            <a:endParaRPr kumimoji="1" lang="ja-JP" altLang="en-US" sz="1200" dirty="0">
              <a:solidFill>
                <a:schemeClr val="tx1"/>
              </a:solidFill>
            </a:endParaRPr>
          </a:p>
        </p:txBody>
      </p:sp>
      <p:sp>
        <p:nvSpPr>
          <p:cNvPr id="12" name="正方形/長方形 11"/>
          <p:cNvSpPr/>
          <p:nvPr/>
        </p:nvSpPr>
        <p:spPr>
          <a:xfrm>
            <a:off x="447144" y="692696"/>
            <a:ext cx="8424491" cy="1008112"/>
          </a:xfrm>
          <a:prstGeom prst="rect">
            <a:avLst/>
          </a:prstGeom>
          <a:noFill/>
          <a:ln w="222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mj-ea"/>
                <a:ea typeface="+mj-ea"/>
              </a:rPr>
              <a:t>・人口が増加すると、住民間で費用を広く薄く分担できるため、いわゆる</a:t>
            </a:r>
            <a:r>
              <a:rPr lang="ja-JP" altLang="en-US" u="sng" dirty="0" smtClean="0">
                <a:solidFill>
                  <a:schemeClr val="tx1"/>
                </a:solidFill>
                <a:latin typeface="+mj-ea"/>
                <a:ea typeface="+mj-ea"/>
              </a:rPr>
              <a:t>規模の経済</a:t>
            </a:r>
            <a:r>
              <a:rPr lang="ja-JP" altLang="en-US" dirty="0" smtClean="0">
                <a:solidFill>
                  <a:schemeClr val="tx1"/>
                </a:solidFill>
                <a:latin typeface="+mj-ea"/>
                <a:ea typeface="+mj-ea"/>
              </a:rPr>
              <a:t>が</a:t>
            </a:r>
            <a:endParaRPr lang="en-US" altLang="ja-JP" dirty="0" smtClean="0">
              <a:solidFill>
                <a:schemeClr val="tx1"/>
              </a:solidFill>
              <a:latin typeface="+mj-ea"/>
              <a:ea typeface="+mj-ea"/>
            </a:endParaRPr>
          </a:p>
          <a:p>
            <a:r>
              <a:rPr lang="ja-JP" altLang="en-US" dirty="0">
                <a:solidFill>
                  <a:schemeClr val="tx1"/>
                </a:solidFill>
                <a:latin typeface="+mj-ea"/>
                <a:ea typeface="+mj-ea"/>
              </a:rPr>
              <a:t>　</a:t>
            </a:r>
            <a:r>
              <a:rPr lang="ja-JP" altLang="en-US" dirty="0" smtClean="0">
                <a:solidFill>
                  <a:schemeClr val="tx1"/>
                </a:solidFill>
                <a:latin typeface="+mj-ea"/>
                <a:ea typeface="+mj-ea"/>
              </a:rPr>
              <a:t>働き、１人当たり歳出額が抑えられる。</a:t>
            </a:r>
            <a:endParaRPr lang="en-US" altLang="ja-JP" dirty="0" smtClean="0">
              <a:solidFill>
                <a:schemeClr val="tx1"/>
              </a:solidFill>
              <a:latin typeface="+mj-ea"/>
              <a:ea typeface="+mj-ea"/>
            </a:endParaRPr>
          </a:p>
          <a:p>
            <a:r>
              <a:rPr kumimoji="1" lang="ja-JP" altLang="en-US" dirty="0" smtClean="0">
                <a:solidFill>
                  <a:schemeClr val="tx1"/>
                </a:solidFill>
                <a:latin typeface="+mj-ea"/>
                <a:ea typeface="+mj-ea"/>
              </a:rPr>
              <a:t>・一方で、</a:t>
            </a:r>
            <a:r>
              <a:rPr kumimoji="1" lang="ja-JP" altLang="en-US" u="sng" dirty="0" smtClean="0">
                <a:solidFill>
                  <a:schemeClr val="tx1"/>
                </a:solidFill>
                <a:latin typeface="+mj-ea"/>
                <a:ea typeface="+mj-ea"/>
              </a:rPr>
              <a:t>混雑現象、地域内住民の選好の異質性</a:t>
            </a:r>
            <a:r>
              <a:rPr kumimoji="1" lang="ja-JP" altLang="en-US" dirty="0" smtClean="0">
                <a:solidFill>
                  <a:schemeClr val="tx1"/>
                </a:solidFill>
                <a:latin typeface="+mj-ea"/>
                <a:ea typeface="+mj-ea"/>
              </a:rPr>
              <a:t>と呼ばれる現象がある。</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10400" y="6492875"/>
            <a:ext cx="2133600" cy="365125"/>
          </a:xfrm>
        </p:spPr>
        <p:txBody>
          <a:bodyPr/>
          <a:lstStyle/>
          <a:p>
            <a:r>
              <a:rPr kumimoji="1" lang="ja-JP" altLang="en-US" dirty="0" smtClean="0"/>
              <a:t>２</a:t>
            </a:r>
            <a:endParaRPr kumimoji="1" lang="ja-JP" altLang="en-US" dirty="0"/>
          </a:p>
        </p:txBody>
      </p:sp>
    </p:spTree>
    <p:extLst>
      <p:ext uri="{BB962C8B-B14F-4D97-AF65-F5344CB8AC3E}">
        <p14:creationId xmlns:p14="http://schemas.microsoft.com/office/powerpoint/2010/main" val="2526009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515" y="836712"/>
            <a:ext cx="8640959"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3419873" y="6309320"/>
            <a:ext cx="5616624"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t>
            </a:r>
            <a:r>
              <a:rPr kumimoji="1" lang="ja-JP" altLang="en-US" sz="1200" dirty="0" smtClean="0">
                <a:solidFill>
                  <a:schemeClr val="tx1"/>
                </a:solidFill>
              </a:rPr>
              <a:t>出典</a:t>
            </a:r>
            <a:r>
              <a:rPr kumimoji="1" lang="en-US" altLang="ja-JP" sz="1200" dirty="0" smtClean="0">
                <a:solidFill>
                  <a:schemeClr val="tx1"/>
                </a:solidFill>
              </a:rPr>
              <a:t>】</a:t>
            </a:r>
            <a:r>
              <a:rPr kumimoji="1" lang="ja-JP" altLang="en-US" sz="1200" dirty="0" smtClean="0">
                <a:solidFill>
                  <a:schemeClr val="tx1"/>
                </a:solidFill>
              </a:rPr>
              <a:t>大都市制度（総合区設置及び特別区設置）の経済効果に関する調査結果</a:t>
            </a:r>
            <a:endParaRPr kumimoji="1" lang="ja-JP" altLang="en-US" sz="1200" dirty="0">
              <a:solidFill>
                <a:schemeClr val="tx1"/>
              </a:solidFill>
            </a:endParaRPr>
          </a:p>
        </p:txBody>
      </p:sp>
      <p:sp>
        <p:nvSpPr>
          <p:cNvPr id="7" name="正方形/長方形 6"/>
          <p:cNvSpPr/>
          <p:nvPr/>
        </p:nvSpPr>
        <p:spPr>
          <a:xfrm>
            <a:off x="1441928" y="3844060"/>
            <a:ext cx="886932" cy="639071"/>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合併等による規模の効果</a:t>
            </a:r>
            <a:endParaRPr kumimoji="1" lang="ja-JP" altLang="en-US" sz="1200" dirty="0">
              <a:solidFill>
                <a:schemeClr val="tx1"/>
              </a:solidFill>
            </a:endParaRPr>
          </a:p>
        </p:txBody>
      </p:sp>
      <p:cxnSp>
        <p:nvCxnSpPr>
          <p:cNvPr id="8" name="直線矢印コネクタ 7"/>
          <p:cNvCxnSpPr/>
          <p:nvPr/>
        </p:nvCxnSpPr>
        <p:spPr>
          <a:xfrm>
            <a:off x="2051720" y="3366549"/>
            <a:ext cx="936104" cy="97210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7382624" y="3547027"/>
            <a:ext cx="1487907" cy="594066"/>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二アイズベターによる混雑費用の低減</a:t>
            </a:r>
            <a:endParaRPr kumimoji="1" lang="ja-JP" altLang="en-US" sz="1200" dirty="0">
              <a:solidFill>
                <a:schemeClr val="tx1"/>
              </a:solidFill>
            </a:endParaRPr>
          </a:p>
        </p:txBody>
      </p:sp>
      <p:cxnSp>
        <p:nvCxnSpPr>
          <p:cNvPr id="10" name="直線矢印コネクタ 9"/>
          <p:cNvCxnSpPr/>
          <p:nvPr/>
        </p:nvCxnSpPr>
        <p:spPr>
          <a:xfrm flipH="1">
            <a:off x="6609570" y="3231176"/>
            <a:ext cx="792088" cy="756084"/>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899592" y="5445224"/>
            <a:ext cx="7848872" cy="432048"/>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r>
              <a:rPr kumimoji="1" lang="en-US" altLang="ja-JP" dirty="0" smtClean="0">
                <a:solidFill>
                  <a:schemeClr val="tx1"/>
                </a:solidFill>
              </a:rPr>
              <a:t>1</a:t>
            </a:r>
            <a:r>
              <a:rPr kumimoji="1" lang="ja-JP" altLang="en-US" dirty="0" smtClean="0">
                <a:solidFill>
                  <a:schemeClr val="tx1"/>
                </a:solidFill>
              </a:rPr>
              <a:t>人当たりの歳出額が最小となる人口はおおよそ</a:t>
            </a:r>
            <a:r>
              <a:rPr kumimoji="1" lang="en-US" altLang="ja-JP" dirty="0" smtClean="0">
                <a:solidFill>
                  <a:schemeClr val="tx1"/>
                </a:solidFill>
              </a:rPr>
              <a:t>50</a:t>
            </a:r>
            <a:r>
              <a:rPr kumimoji="1" lang="ja-JP" altLang="en-US" dirty="0" smtClean="0">
                <a:solidFill>
                  <a:schemeClr val="tx1"/>
                </a:solidFill>
              </a:rPr>
              <a:t>万人前後</a:t>
            </a:r>
            <a:endParaRPr kumimoji="1" lang="ja-JP" altLang="en-US" dirty="0">
              <a:solidFill>
                <a:schemeClr val="tx1"/>
              </a:solidFill>
            </a:endParaRPr>
          </a:p>
        </p:txBody>
      </p:sp>
      <p:sp>
        <p:nvSpPr>
          <p:cNvPr id="12" name="タイトル 1"/>
          <p:cNvSpPr>
            <a:spLocks noGrp="1"/>
          </p:cNvSpPr>
          <p:nvPr>
            <p:ph type="title"/>
          </p:nvPr>
        </p:nvSpPr>
        <p:spPr>
          <a:xfrm>
            <a:off x="0" y="11266"/>
            <a:ext cx="9144000" cy="60942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kumimoji="1" lang="ja-JP" altLang="en-US" sz="2400" b="1" dirty="0" smtClean="0"/>
              <a:t>全国の市町村の人口と歳出</a:t>
            </a:r>
            <a:endParaRPr kumimoji="1" lang="ja-JP" altLang="en-US" sz="2400" b="1" dirty="0"/>
          </a:p>
        </p:txBody>
      </p:sp>
      <p:sp>
        <p:nvSpPr>
          <p:cNvPr id="2" name="スライド番号プレースホルダー 1"/>
          <p:cNvSpPr>
            <a:spLocks noGrp="1"/>
          </p:cNvSpPr>
          <p:nvPr>
            <p:ph type="sldNum" sz="quarter" idx="12"/>
          </p:nvPr>
        </p:nvSpPr>
        <p:spPr>
          <a:xfrm>
            <a:off x="6997289" y="39539"/>
            <a:ext cx="2133600" cy="365125"/>
          </a:xfrm>
        </p:spPr>
        <p:txBody>
          <a:bodyPr/>
          <a:lstStyle/>
          <a:p>
            <a:r>
              <a:rPr kumimoji="1" lang="ja-JP" altLang="en-US" dirty="0" smtClean="0"/>
              <a:t>３</a:t>
            </a:r>
            <a:endParaRPr kumimoji="1" lang="ja-JP" altLang="en-US" dirty="0"/>
          </a:p>
        </p:txBody>
      </p:sp>
    </p:spTree>
    <p:extLst>
      <p:ext uri="{BB962C8B-B14F-4D97-AF65-F5344CB8AC3E}">
        <p14:creationId xmlns:p14="http://schemas.microsoft.com/office/powerpoint/2010/main" val="3637231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7667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ja-JP" altLang="en-US" sz="2200" dirty="0"/>
              <a:t>なぜ、</a:t>
            </a:r>
            <a:r>
              <a:rPr lang="en-US" altLang="ja-JP" sz="2200" dirty="0"/>
              <a:t>U</a:t>
            </a:r>
            <a:r>
              <a:rPr lang="ja-JP" altLang="en-US" sz="2200" dirty="0"/>
              <a:t>字カーブの右から左の現象が起こるの</a:t>
            </a:r>
            <a:r>
              <a:rPr lang="ja-JP" altLang="en-US" sz="2200" dirty="0" smtClean="0"/>
              <a:t>か</a:t>
            </a:r>
            <a:endParaRPr kumimoji="1" lang="ja-JP" altLang="en-US" sz="2200" dirty="0"/>
          </a:p>
        </p:txBody>
      </p:sp>
      <p:sp>
        <p:nvSpPr>
          <p:cNvPr id="4" name="正方形/長方形 3"/>
          <p:cNvSpPr/>
          <p:nvPr/>
        </p:nvSpPr>
        <p:spPr>
          <a:xfrm>
            <a:off x="107504" y="565239"/>
            <a:ext cx="4176464" cy="43204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latin typeface="+mj-ea"/>
                <a:ea typeface="+mj-ea"/>
              </a:rPr>
              <a:t>※</a:t>
            </a:r>
            <a:r>
              <a:rPr kumimoji="1" lang="ja-JP" altLang="en-US" b="1" dirty="0" smtClean="0">
                <a:solidFill>
                  <a:schemeClr val="tx1"/>
                </a:solidFill>
                <a:latin typeface="+mj-ea"/>
                <a:ea typeface="+mj-ea"/>
              </a:rPr>
              <a:t>混雑現象を私なりに理解すると・・・</a:t>
            </a:r>
            <a:endParaRPr kumimoji="1" lang="ja-JP" altLang="en-US" b="1" dirty="0">
              <a:solidFill>
                <a:schemeClr val="tx1"/>
              </a:solidFill>
              <a:latin typeface="+mj-ea"/>
              <a:ea typeface="+mj-ea"/>
            </a:endParaRPr>
          </a:p>
        </p:txBody>
      </p:sp>
      <p:sp>
        <p:nvSpPr>
          <p:cNvPr id="5" name="正方形/長方形 4"/>
          <p:cNvSpPr/>
          <p:nvPr/>
        </p:nvSpPr>
        <p:spPr>
          <a:xfrm>
            <a:off x="289217" y="997287"/>
            <a:ext cx="1474471" cy="343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rPr>
              <a:t>◆イメージ</a:t>
            </a:r>
            <a:endParaRPr kumimoji="1" lang="ja-JP" altLang="en-US" b="1" dirty="0">
              <a:solidFill>
                <a:schemeClr val="tx1"/>
              </a:solidFill>
            </a:endParaRPr>
          </a:p>
        </p:txBody>
      </p:sp>
      <p:sp>
        <p:nvSpPr>
          <p:cNvPr id="11" name="正方形/長方形 10"/>
          <p:cNvSpPr/>
          <p:nvPr/>
        </p:nvSpPr>
        <p:spPr>
          <a:xfrm>
            <a:off x="4440172" y="1526463"/>
            <a:ext cx="18002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東京都のＢ区</a:t>
            </a:r>
            <a:endParaRPr kumimoji="1" lang="ja-JP" altLang="en-US" b="1" dirty="0">
              <a:solidFill>
                <a:schemeClr val="tx1"/>
              </a:solidFill>
            </a:endParaRPr>
          </a:p>
        </p:txBody>
      </p:sp>
      <p:grpSp>
        <p:nvGrpSpPr>
          <p:cNvPr id="3" name="グループ化 2"/>
          <p:cNvGrpSpPr/>
          <p:nvPr/>
        </p:nvGrpSpPr>
        <p:grpSpPr>
          <a:xfrm>
            <a:off x="338986" y="1518304"/>
            <a:ext cx="3405483" cy="1863080"/>
            <a:chOff x="323528" y="1844824"/>
            <a:chExt cx="3405483" cy="1863080"/>
          </a:xfrm>
        </p:grpSpPr>
        <p:sp>
          <p:nvSpPr>
            <p:cNvPr id="7" name="正方形/長方形 6"/>
            <p:cNvSpPr/>
            <p:nvPr/>
          </p:nvSpPr>
          <p:spPr>
            <a:xfrm>
              <a:off x="323528" y="1844824"/>
              <a:ext cx="18002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東京都のＡ区</a:t>
              </a:r>
              <a:endParaRPr kumimoji="1" lang="ja-JP" altLang="en-US" b="1" dirty="0">
                <a:solidFill>
                  <a:schemeClr val="tx1"/>
                </a:solidFill>
              </a:endParaRPr>
            </a:p>
          </p:txBody>
        </p:sp>
        <p:sp>
          <p:nvSpPr>
            <p:cNvPr id="8" name="正方形/長方形 7"/>
            <p:cNvSpPr/>
            <p:nvPr/>
          </p:nvSpPr>
          <p:spPr>
            <a:xfrm>
              <a:off x="323528" y="2289626"/>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児童福祉費</a:t>
              </a:r>
              <a:endParaRPr kumimoji="1" lang="en-US" altLang="ja-JP" dirty="0" smtClean="0"/>
            </a:p>
          </p:txBody>
        </p:sp>
        <p:sp>
          <p:nvSpPr>
            <p:cNvPr id="15" name="正方形/長方形 14"/>
            <p:cNvSpPr/>
            <p:nvPr/>
          </p:nvSpPr>
          <p:spPr>
            <a:xfrm>
              <a:off x="323528" y="2996952"/>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en-US" altLang="ja-JP" dirty="0" smtClean="0"/>
            </a:p>
            <a:p>
              <a:pPr algn="ctr"/>
              <a:endParaRPr kumimoji="1" lang="ja-JP" altLang="en-US" dirty="0"/>
            </a:p>
          </p:txBody>
        </p:sp>
        <p:sp>
          <p:nvSpPr>
            <p:cNvPr id="16" name="正方形/長方形 15"/>
            <p:cNvSpPr/>
            <p:nvPr/>
          </p:nvSpPr>
          <p:spPr>
            <a:xfrm>
              <a:off x="2144835" y="3000578"/>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老人福祉費</a:t>
              </a:r>
              <a:endParaRPr kumimoji="1" lang="en-US" altLang="ja-JP" dirty="0" smtClean="0"/>
            </a:p>
          </p:txBody>
        </p:sp>
      </p:grpSp>
      <p:grpSp>
        <p:nvGrpSpPr>
          <p:cNvPr id="6" name="グループ化 5"/>
          <p:cNvGrpSpPr/>
          <p:nvPr/>
        </p:nvGrpSpPr>
        <p:grpSpPr>
          <a:xfrm>
            <a:off x="4731359" y="1966732"/>
            <a:ext cx="3168352" cy="1414652"/>
            <a:chOff x="4644008" y="2293252"/>
            <a:chExt cx="3168352" cy="1414652"/>
          </a:xfrm>
        </p:grpSpPr>
        <p:sp>
          <p:nvSpPr>
            <p:cNvPr id="17" name="正方形/長方形 16"/>
            <p:cNvSpPr/>
            <p:nvPr/>
          </p:nvSpPr>
          <p:spPr>
            <a:xfrm>
              <a:off x="4644008" y="3000578"/>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児童福祉費</a:t>
              </a:r>
              <a:endParaRPr kumimoji="1" lang="en-US" altLang="ja-JP" dirty="0" smtClean="0"/>
            </a:p>
          </p:txBody>
        </p:sp>
        <p:sp>
          <p:nvSpPr>
            <p:cNvPr id="18" name="正方形/長方形 17"/>
            <p:cNvSpPr/>
            <p:nvPr/>
          </p:nvSpPr>
          <p:spPr>
            <a:xfrm>
              <a:off x="6228184" y="3000578"/>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en-US" altLang="ja-JP" dirty="0" smtClean="0"/>
            </a:p>
            <a:p>
              <a:pPr algn="ctr"/>
              <a:endParaRPr kumimoji="1" lang="ja-JP" altLang="en-US" dirty="0"/>
            </a:p>
          </p:txBody>
        </p:sp>
        <p:sp>
          <p:nvSpPr>
            <p:cNvPr id="19" name="正方形/長方形 18"/>
            <p:cNvSpPr/>
            <p:nvPr/>
          </p:nvSpPr>
          <p:spPr>
            <a:xfrm>
              <a:off x="6228184" y="2293252"/>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老人福祉費</a:t>
              </a:r>
              <a:endParaRPr kumimoji="1" lang="en-US" altLang="ja-JP" dirty="0" smtClean="0"/>
            </a:p>
          </p:txBody>
        </p:sp>
      </p:grpSp>
      <p:sp>
        <p:nvSpPr>
          <p:cNvPr id="21" name="下矢印吹き出し 20"/>
          <p:cNvSpPr/>
          <p:nvPr/>
        </p:nvSpPr>
        <p:spPr>
          <a:xfrm>
            <a:off x="422794" y="3516915"/>
            <a:ext cx="8064896" cy="1262011"/>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二つの特別区が合併し、東京市になったと</a:t>
            </a:r>
            <a:r>
              <a:rPr lang="ja-JP" altLang="en-US" dirty="0" smtClean="0">
                <a:solidFill>
                  <a:schemeClr val="tx1"/>
                </a:solidFill>
              </a:rPr>
              <a:t>仮定、（均一な行政サービスを</a:t>
            </a:r>
            <a:endParaRPr lang="en-US" altLang="ja-JP" dirty="0" smtClean="0">
              <a:solidFill>
                <a:schemeClr val="tx1"/>
              </a:solidFill>
            </a:endParaRPr>
          </a:p>
          <a:p>
            <a:pPr algn="ctr"/>
            <a:r>
              <a:rPr lang="ja-JP" altLang="en-US" dirty="0" smtClean="0">
                <a:solidFill>
                  <a:schemeClr val="tx1"/>
                </a:solidFill>
              </a:rPr>
              <a:t>図るため）Ａ</a:t>
            </a:r>
            <a:r>
              <a:rPr lang="ja-JP" altLang="en-US" dirty="0">
                <a:solidFill>
                  <a:schemeClr val="tx1"/>
                </a:solidFill>
              </a:rPr>
              <a:t>区の老人福祉費はＢ区並みに、Ｂ区の児童福祉費はＡ区並みに</a:t>
            </a:r>
          </a:p>
        </p:txBody>
      </p:sp>
      <p:sp>
        <p:nvSpPr>
          <p:cNvPr id="23" name="正方形/長方形 22"/>
          <p:cNvSpPr/>
          <p:nvPr/>
        </p:nvSpPr>
        <p:spPr>
          <a:xfrm>
            <a:off x="304675" y="4418886"/>
            <a:ext cx="161848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東京市</a:t>
            </a:r>
            <a:endParaRPr kumimoji="1" lang="ja-JP" altLang="en-US" b="1" dirty="0">
              <a:solidFill>
                <a:schemeClr val="tx1"/>
              </a:solidFill>
            </a:endParaRPr>
          </a:p>
        </p:txBody>
      </p:sp>
      <p:grpSp>
        <p:nvGrpSpPr>
          <p:cNvPr id="9" name="グループ化 8"/>
          <p:cNvGrpSpPr/>
          <p:nvPr/>
        </p:nvGrpSpPr>
        <p:grpSpPr>
          <a:xfrm>
            <a:off x="431540" y="4845165"/>
            <a:ext cx="3301275" cy="1414652"/>
            <a:chOff x="431540" y="4997063"/>
            <a:chExt cx="3301275" cy="1414652"/>
          </a:xfrm>
        </p:grpSpPr>
        <p:sp>
          <p:nvSpPr>
            <p:cNvPr id="22" name="正方形/長方形 21"/>
            <p:cNvSpPr/>
            <p:nvPr/>
          </p:nvSpPr>
          <p:spPr>
            <a:xfrm>
              <a:off x="431540" y="4997063"/>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児童福祉費</a:t>
              </a:r>
              <a:endParaRPr kumimoji="1" lang="en-US" altLang="ja-JP" dirty="0" smtClean="0"/>
            </a:p>
          </p:txBody>
        </p:sp>
        <p:sp>
          <p:nvSpPr>
            <p:cNvPr id="24" name="正方形/長方形 23"/>
            <p:cNvSpPr/>
            <p:nvPr/>
          </p:nvSpPr>
          <p:spPr>
            <a:xfrm>
              <a:off x="431540" y="5704389"/>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en-US" altLang="ja-JP" dirty="0" smtClean="0"/>
            </a:p>
            <a:p>
              <a:pPr algn="ctr"/>
              <a:endParaRPr kumimoji="1" lang="ja-JP" altLang="en-US" dirty="0"/>
            </a:p>
          </p:txBody>
        </p:sp>
        <p:sp>
          <p:nvSpPr>
            <p:cNvPr id="25" name="正方形/長方形 24"/>
            <p:cNvSpPr/>
            <p:nvPr/>
          </p:nvSpPr>
          <p:spPr>
            <a:xfrm>
              <a:off x="2148639" y="5704389"/>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老人福祉費</a:t>
              </a:r>
              <a:endParaRPr lang="en-US" altLang="ja-JP" dirty="0"/>
            </a:p>
          </p:txBody>
        </p:sp>
        <p:sp>
          <p:nvSpPr>
            <p:cNvPr id="26" name="正方形/長方形 25"/>
            <p:cNvSpPr/>
            <p:nvPr/>
          </p:nvSpPr>
          <p:spPr>
            <a:xfrm>
              <a:off x="2148639" y="4997063"/>
              <a:ext cx="1584176" cy="707326"/>
            </a:xfrm>
            <a:prstGeom prst="rect">
              <a:avLst/>
            </a:prstGeom>
            <a:pattFill prst="wdUpDiag">
              <a:fgClr>
                <a:schemeClr val="accent4">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p:txBody>
        </p:sp>
      </p:grpSp>
      <p:grpSp>
        <p:nvGrpSpPr>
          <p:cNvPr id="10" name="グループ化 9"/>
          <p:cNvGrpSpPr/>
          <p:nvPr/>
        </p:nvGrpSpPr>
        <p:grpSpPr>
          <a:xfrm>
            <a:off x="4759246" y="4802709"/>
            <a:ext cx="3168352" cy="1426217"/>
            <a:chOff x="4759246" y="4943039"/>
            <a:chExt cx="3168352" cy="1426217"/>
          </a:xfrm>
        </p:grpSpPr>
        <p:sp>
          <p:nvSpPr>
            <p:cNvPr id="27" name="正方形/長方形 26"/>
            <p:cNvSpPr/>
            <p:nvPr/>
          </p:nvSpPr>
          <p:spPr>
            <a:xfrm>
              <a:off x="4759246" y="5661930"/>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児童福祉費</a:t>
              </a:r>
              <a:endParaRPr kumimoji="1" lang="en-US" altLang="ja-JP" dirty="0" smtClean="0"/>
            </a:p>
          </p:txBody>
        </p:sp>
        <p:sp>
          <p:nvSpPr>
            <p:cNvPr id="28" name="正方形/長方形 27"/>
            <p:cNvSpPr/>
            <p:nvPr/>
          </p:nvSpPr>
          <p:spPr>
            <a:xfrm>
              <a:off x="6343422" y="4943039"/>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老人福祉費</a:t>
              </a:r>
              <a:endParaRPr kumimoji="1" lang="en-US" altLang="ja-JP" dirty="0" smtClean="0"/>
            </a:p>
          </p:txBody>
        </p:sp>
        <p:sp>
          <p:nvSpPr>
            <p:cNvPr id="29" name="正方形/長方形 28"/>
            <p:cNvSpPr/>
            <p:nvPr/>
          </p:nvSpPr>
          <p:spPr>
            <a:xfrm>
              <a:off x="6343422" y="5645786"/>
              <a:ext cx="1584176" cy="707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en-US" altLang="ja-JP" dirty="0" smtClean="0"/>
            </a:p>
            <a:p>
              <a:pPr algn="ctr"/>
              <a:endParaRPr kumimoji="1" lang="ja-JP" altLang="en-US" dirty="0"/>
            </a:p>
          </p:txBody>
        </p:sp>
        <p:sp>
          <p:nvSpPr>
            <p:cNvPr id="30" name="正方形/長方形 29"/>
            <p:cNvSpPr/>
            <p:nvPr/>
          </p:nvSpPr>
          <p:spPr>
            <a:xfrm>
              <a:off x="4759246" y="4964031"/>
              <a:ext cx="1584176" cy="707326"/>
            </a:xfrm>
            <a:prstGeom prst="rect">
              <a:avLst/>
            </a:prstGeom>
            <a:pattFill prst="wdUpDiag">
              <a:fgClr>
                <a:schemeClr val="accent4">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p:txBody>
        </p:sp>
      </p:grpSp>
      <p:sp>
        <p:nvSpPr>
          <p:cNvPr id="14" name="正方形/長方形 13"/>
          <p:cNvSpPr/>
          <p:nvPr/>
        </p:nvSpPr>
        <p:spPr>
          <a:xfrm>
            <a:off x="431540" y="6446878"/>
            <a:ext cx="8388932" cy="288032"/>
          </a:xfrm>
          <a:prstGeom prst="rect">
            <a:avLst/>
          </a:prstGeom>
          <a:noFill/>
          <a:ln w="19050">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巨大化し、</a:t>
            </a:r>
            <a:r>
              <a:rPr kumimoji="1" lang="ja-JP" altLang="en-US" b="1" smtClean="0">
                <a:solidFill>
                  <a:schemeClr val="tx1"/>
                </a:solidFill>
              </a:rPr>
              <a:t>行政経費（混雑費用）の</a:t>
            </a:r>
            <a:r>
              <a:rPr kumimoji="1" lang="ja-JP" altLang="en-US" b="1" dirty="0" smtClean="0">
                <a:solidFill>
                  <a:schemeClr val="tx1"/>
                </a:solidFill>
              </a:rPr>
              <a:t>増高</a:t>
            </a:r>
            <a:r>
              <a:rPr kumimoji="1" lang="ja-JP" altLang="en-US" b="1" smtClean="0">
                <a:solidFill>
                  <a:schemeClr val="tx1"/>
                </a:solidFill>
              </a:rPr>
              <a:t>となる　</a:t>
            </a:r>
            <a:endParaRPr kumimoji="1" lang="ja-JP" altLang="en-US" b="1" dirty="0">
              <a:solidFill>
                <a:schemeClr val="tx1"/>
              </a:solidFill>
            </a:endParaRPr>
          </a:p>
        </p:txBody>
      </p:sp>
      <p:cxnSp>
        <p:nvCxnSpPr>
          <p:cNvPr id="31" name="直線矢印コネクタ 30"/>
          <p:cNvCxnSpPr/>
          <p:nvPr/>
        </p:nvCxnSpPr>
        <p:spPr>
          <a:xfrm flipV="1">
            <a:off x="4283968" y="5198830"/>
            <a:ext cx="720080" cy="125450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H="1" flipV="1">
            <a:off x="3563888" y="5177364"/>
            <a:ext cx="720080" cy="12759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1"/>
          <p:cNvSpPr>
            <a:spLocks noGrp="1"/>
          </p:cNvSpPr>
          <p:nvPr>
            <p:ph type="sldNum" sz="quarter" idx="12"/>
          </p:nvPr>
        </p:nvSpPr>
        <p:spPr>
          <a:xfrm>
            <a:off x="6986087" y="6453336"/>
            <a:ext cx="2133600" cy="365125"/>
          </a:xfrm>
        </p:spPr>
        <p:txBody>
          <a:bodyPr/>
          <a:lstStyle/>
          <a:p>
            <a:r>
              <a:rPr kumimoji="1" lang="ja-JP" altLang="en-US" dirty="0" smtClean="0"/>
              <a:t>４</a:t>
            </a:r>
            <a:endParaRPr kumimoji="1" lang="ja-JP" altLang="en-US" dirty="0"/>
          </a:p>
        </p:txBody>
      </p:sp>
    </p:spTree>
    <p:extLst>
      <p:ext uri="{BB962C8B-B14F-4D97-AF65-F5344CB8AC3E}">
        <p14:creationId xmlns:p14="http://schemas.microsoft.com/office/powerpoint/2010/main" val="562812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社会福祉費のケース（特別区の場合）</a:t>
            </a:r>
            <a:endParaRPr kumimoji="1" lang="ja-JP" altLang="en-US" sz="2400" dirty="0"/>
          </a:p>
        </p:txBody>
      </p:sp>
      <p:sp>
        <p:nvSpPr>
          <p:cNvPr id="4" name="正方形/長方形 3"/>
          <p:cNvSpPr/>
          <p:nvPr/>
        </p:nvSpPr>
        <p:spPr>
          <a:xfrm>
            <a:off x="226305" y="332656"/>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◎人口が類似する特別区（</a:t>
            </a:r>
            <a:r>
              <a:rPr kumimoji="1" lang="en-US" altLang="ja-JP" dirty="0" smtClean="0">
                <a:solidFill>
                  <a:schemeClr val="tx1"/>
                </a:solidFill>
              </a:rPr>
              <a:t>70</a:t>
            </a:r>
            <a:r>
              <a:rPr kumimoji="1" lang="ja-JP" altLang="en-US" dirty="0" smtClean="0">
                <a:solidFill>
                  <a:schemeClr val="tx1"/>
                </a:solidFill>
              </a:rPr>
              <a:t>万人規模）で一人当たり行政経費の比較</a:t>
            </a:r>
            <a:endParaRPr kumimoji="1" lang="ja-JP" altLang="en-US" dirty="0">
              <a:solidFill>
                <a:schemeClr val="tx1"/>
              </a:solidFill>
            </a:endParaRPr>
          </a:p>
        </p:txBody>
      </p:sp>
      <p:graphicFrame>
        <p:nvGraphicFramePr>
          <p:cNvPr id="5" name="グラフ 4"/>
          <p:cNvGraphicFramePr>
            <a:graphicFrameLocks/>
          </p:cNvGraphicFramePr>
          <p:nvPr>
            <p:extLst>
              <p:ext uri="{D42A27DB-BD31-4B8C-83A1-F6EECF244321}">
                <p14:modId xmlns:p14="http://schemas.microsoft.com/office/powerpoint/2010/main" val="156334226"/>
              </p:ext>
            </p:extLst>
          </p:nvPr>
        </p:nvGraphicFramePr>
        <p:xfrm>
          <a:off x="226305" y="800708"/>
          <a:ext cx="4610099"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6" name="正方形/長方形 5"/>
          <p:cNvSpPr/>
          <p:nvPr/>
        </p:nvSpPr>
        <p:spPr>
          <a:xfrm>
            <a:off x="336015" y="3771038"/>
            <a:ext cx="7764377" cy="306034"/>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社会福祉費・・・</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福祉対策や他の福祉に分類できない総合的な福祉対策に要する経費</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226305" y="4185084"/>
            <a:ext cx="746826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○最大の足立区と最小の練馬区の一人当たり行政経費の差は、</a:t>
            </a:r>
            <a:r>
              <a:rPr kumimoji="1" lang="en-US" altLang="ja-JP" dirty="0" smtClean="0">
                <a:solidFill>
                  <a:schemeClr val="tx1"/>
                </a:solidFill>
              </a:rPr>
              <a:t>18.6</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462420" y="4823270"/>
            <a:ext cx="2180812" cy="142392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４区で市を構成し、（費用）最大の足立区の水準に合わせると</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188500980"/>
              </p:ext>
            </p:extLst>
          </p:nvPr>
        </p:nvGraphicFramePr>
        <p:xfrm>
          <a:off x="226305" y="4763306"/>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600" u="none" strike="noStrike" dirty="0">
                          <a:effectLst/>
                        </a:rPr>
                        <a:t>社会福祉費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u="none" strike="noStrike" dirty="0">
                          <a:effectLst/>
                        </a:rPr>
                        <a:t>33,308,831 </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u="none" strike="noStrike" dirty="0">
                          <a:effectLst/>
                        </a:rPr>
                        <a:t>30,255,600 </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u="none" strike="noStrike" dirty="0">
                          <a:effectLst/>
                        </a:rPr>
                        <a:t>40,551,299 </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江戸川区</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u="none" strike="noStrike" dirty="0">
                          <a:effectLst/>
                        </a:rPr>
                        <a:t>30,075,788 </a:t>
                      </a:r>
                      <a:endParaRPr lang="en-US" altLang="ja-JP"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898626800"/>
              </p:ext>
            </p:extLst>
          </p:nvPr>
        </p:nvGraphicFramePr>
        <p:xfrm>
          <a:off x="4896036" y="4663023"/>
          <a:ext cx="3683197" cy="1584175"/>
        </p:xfrm>
        <a:graphic>
          <a:graphicData uri="http://schemas.openxmlformats.org/drawingml/2006/table">
            <a:tbl>
              <a:tblPr>
                <a:tableStyleId>{5C22544A-7EE6-4342-B048-85BDC9FD1C3A}</a:tableStyleId>
              </a:tblPr>
              <a:tblGrid>
                <a:gridCol w="847136">
                  <a:extLst>
                    <a:ext uri="{9D8B030D-6E8A-4147-A177-3AD203B41FA5}">
                      <a16:colId xmlns:a16="http://schemas.microsoft.com/office/drawing/2014/main" xmlns="" val="20000"/>
                    </a:ext>
                  </a:extLst>
                </a:gridCol>
                <a:gridCol w="1379912">
                  <a:extLst>
                    <a:ext uri="{9D8B030D-6E8A-4147-A177-3AD203B41FA5}">
                      <a16:colId xmlns:a16="http://schemas.microsoft.com/office/drawing/2014/main" xmlns="" val="20001"/>
                    </a:ext>
                  </a:extLst>
                </a:gridCol>
                <a:gridCol w="1456149">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600" u="none" strike="noStrike" dirty="0">
                          <a:effectLst/>
                        </a:rPr>
                        <a:t>社会福祉費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u="none" strike="noStrike" dirty="0">
                          <a:effectLst/>
                        </a:rPr>
                        <a:t>43,393,004 </a:t>
                      </a:r>
                      <a:endParaRPr lang="en-US" altLang="ja-JP"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10,084,173 </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u="none" strike="noStrike" dirty="0">
                          <a:effectLst/>
                        </a:rPr>
                        <a:t>43,673,786 </a:t>
                      </a:r>
                      <a:endParaRPr lang="en-US" altLang="ja-JP"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13,418,186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u="none" strike="noStrike" dirty="0">
                          <a:effectLst/>
                        </a:rPr>
                        <a:t>40,551,299 </a:t>
                      </a:r>
                      <a:endParaRPr lang="en-US" altLang="ja-JP"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smtClean="0">
                          <a:solidFill>
                            <a:srgbClr val="000000"/>
                          </a:solidFill>
                          <a:effectLst/>
                          <a:latin typeface="ＭＳ Ｐゴシック"/>
                        </a:rPr>
                        <a:t>0</a:t>
                      </a:r>
                      <a:endParaRPr lang="en-US" altLang="ja-JP" sz="1600" b="0" i="0" u="none" strike="noStrike" dirty="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江戸川区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u="none" strike="noStrike" dirty="0">
                          <a:effectLst/>
                        </a:rPr>
                        <a:t>41,227,596 </a:t>
                      </a:r>
                      <a:endParaRPr lang="en-US" altLang="ja-JP"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11,151,808 </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63688" y="6288756"/>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ext uri="{D42A27DB-BD31-4B8C-83A1-F6EECF244321}">
                <p14:modId xmlns:p14="http://schemas.microsoft.com/office/powerpoint/2010/main" val="3815646710"/>
              </p:ext>
            </p:extLst>
          </p:nvPr>
        </p:nvGraphicFramePr>
        <p:xfrm>
          <a:off x="4953744" y="2348880"/>
          <a:ext cx="3995323" cy="1177290"/>
        </p:xfrm>
        <a:graphic>
          <a:graphicData uri="http://schemas.openxmlformats.org/drawingml/2006/table">
            <a:tbl>
              <a:tblPr>
                <a:tableStyleId>{5C22544A-7EE6-4342-B048-85BDC9FD1C3A}</a:tableStyleId>
              </a:tblPr>
              <a:tblGrid>
                <a:gridCol w="702020">
                  <a:extLst>
                    <a:ext uri="{9D8B030D-6E8A-4147-A177-3AD203B41FA5}">
                      <a16:colId xmlns:a16="http://schemas.microsoft.com/office/drawing/2014/main" xmlns="" val="20000"/>
                    </a:ext>
                  </a:extLst>
                </a:gridCol>
                <a:gridCol w="846554">
                  <a:extLst>
                    <a:ext uri="{9D8B030D-6E8A-4147-A177-3AD203B41FA5}">
                      <a16:colId xmlns:a16="http://schemas.microsoft.com/office/drawing/2014/main" xmlns="" val="20001"/>
                    </a:ext>
                  </a:extLst>
                </a:gridCol>
                <a:gridCol w="774288">
                  <a:extLst>
                    <a:ext uri="{9D8B030D-6E8A-4147-A177-3AD203B41FA5}">
                      <a16:colId xmlns:a16="http://schemas.microsoft.com/office/drawing/2014/main" xmlns="" val="20002"/>
                    </a:ext>
                  </a:extLst>
                </a:gridCol>
                <a:gridCol w="856879">
                  <a:extLst>
                    <a:ext uri="{9D8B030D-6E8A-4147-A177-3AD203B41FA5}">
                      <a16:colId xmlns:a16="http://schemas.microsoft.com/office/drawing/2014/main" xmlns="" val="20003"/>
                    </a:ext>
                  </a:extLst>
                </a:gridCol>
                <a:gridCol w="815582">
                  <a:extLst>
                    <a:ext uri="{9D8B030D-6E8A-4147-A177-3AD203B41FA5}">
                      <a16:colId xmlns:a16="http://schemas.microsoft.com/office/drawing/2014/main" xmlns="" val="20004"/>
                    </a:ext>
                  </a:extLst>
                </a:gridCol>
              </a:tblGrid>
              <a:tr h="2857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人口</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r>
                        <a:rPr lang="ja-JP" altLang="en-US" sz="1400" u="none" strike="noStrike" dirty="0">
                          <a:effectLst/>
                        </a:rPr>
                        <a:t>歳未満</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64</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r>
                        <a:rPr lang="ja-JP" altLang="en-US" sz="1400" u="none" strike="noStrike">
                          <a:effectLst/>
                        </a:rPr>
                        <a:t>歳以上</a:t>
                      </a:r>
                      <a:endParaRPr lang="ja-JP" altLang="en-US"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u="none" strike="noStrike">
                          <a:effectLst/>
                        </a:rPr>
                        <a:t>大田区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717,082</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10.9%</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66.7%</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22.5%</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r h="219075">
                <a:tc>
                  <a:txBody>
                    <a:bodyPr/>
                    <a:lstStyle/>
                    <a:p>
                      <a:pPr algn="l" fontAlgn="ctr"/>
                      <a:r>
                        <a:rPr lang="ja-JP" altLang="en-US" sz="1400" u="none" strike="noStrike">
                          <a:effectLst/>
                        </a:rPr>
                        <a:t>練馬区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721,722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65.9%</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22.1%</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400" u="none" strike="noStrike">
                          <a:effectLst/>
                        </a:rPr>
                        <a:t>足立区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670,122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25.0%</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400" u="none" strike="noStrike" spc="-150" dirty="0">
                          <a:effectLst/>
                        </a:rPr>
                        <a:t>江戸川区</a:t>
                      </a:r>
                      <a:endParaRPr lang="ja-JP" altLang="en-US" sz="1400" b="0" i="0" u="none" strike="noStrike" spc="-150"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681,298</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13.4%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65.9%</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20.6%</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4932040" y="1844824"/>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人口構成</a:t>
            </a:r>
            <a:endParaRPr kumimoji="1" lang="ja-JP" altLang="en-US" sz="1400" dirty="0">
              <a:solidFill>
                <a:schemeClr val="tx1"/>
              </a:solidFill>
            </a:endParaRPr>
          </a:p>
        </p:txBody>
      </p:sp>
      <p:sp>
        <p:nvSpPr>
          <p:cNvPr id="16" name="正方形/長方形 15"/>
          <p:cNvSpPr/>
          <p:nvPr/>
        </p:nvSpPr>
        <p:spPr>
          <a:xfrm>
            <a:off x="4643233" y="6525344"/>
            <a:ext cx="4177240" cy="21602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※346</a:t>
            </a:r>
            <a:r>
              <a:rPr kumimoji="1" lang="ja-JP" altLang="en-US" b="1" dirty="0" smtClean="0">
                <a:solidFill>
                  <a:schemeClr val="tx1"/>
                </a:solidFill>
              </a:rPr>
              <a:t>億</a:t>
            </a:r>
            <a:r>
              <a:rPr kumimoji="1" lang="en-US" altLang="ja-JP" b="1" dirty="0" smtClean="0">
                <a:solidFill>
                  <a:schemeClr val="tx1"/>
                </a:solidFill>
              </a:rPr>
              <a:t>5,417</a:t>
            </a:r>
            <a:r>
              <a:rPr kumimoji="1" lang="ja-JP" altLang="en-US" b="1" dirty="0" smtClean="0">
                <a:solidFill>
                  <a:schemeClr val="tx1"/>
                </a:solidFill>
              </a:rPr>
              <a:t>万円の増額</a:t>
            </a:r>
            <a:endParaRPr kumimoji="1" lang="ja-JP" altLang="en-US" b="1" dirty="0">
              <a:solidFill>
                <a:schemeClr val="tx1"/>
              </a:solidFill>
            </a:endParaRPr>
          </a:p>
        </p:txBody>
      </p:sp>
      <p:sp>
        <p:nvSpPr>
          <p:cNvPr id="17" name="正方形/長方形 16"/>
          <p:cNvSpPr/>
          <p:nvPr/>
        </p:nvSpPr>
        <p:spPr>
          <a:xfrm>
            <a:off x="4932040" y="908720"/>
            <a:ext cx="4027423" cy="7200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a:t>
            </a:r>
            <a:r>
              <a:rPr kumimoji="1" lang="en-US" altLang="ja-JP" dirty="0" smtClean="0">
                <a:solidFill>
                  <a:schemeClr val="tx1"/>
                </a:solidFill>
              </a:rPr>
              <a:t>4</a:t>
            </a:r>
            <a:r>
              <a:rPr kumimoji="1" lang="ja-JP" altLang="en-US" dirty="0" smtClean="0">
                <a:solidFill>
                  <a:schemeClr val="tx1"/>
                </a:solidFill>
              </a:rPr>
              <a:t>区を足し合わせると、ほぼ大阪市</a:t>
            </a:r>
            <a:endParaRPr kumimoji="1"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レベルとなる。（人口２７９万人）</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a:xfrm>
            <a:off x="7033592" y="0"/>
            <a:ext cx="2133600" cy="365125"/>
          </a:xfrm>
        </p:spPr>
        <p:txBody>
          <a:bodyPr/>
          <a:lstStyle/>
          <a:p>
            <a:r>
              <a:rPr kumimoji="1" lang="ja-JP" altLang="en-US" dirty="0" smtClean="0"/>
              <a:t>５</a:t>
            </a:r>
            <a:endParaRPr kumimoji="1" lang="ja-JP" altLang="en-US" dirty="0"/>
          </a:p>
        </p:txBody>
      </p:sp>
    </p:spTree>
    <p:extLst>
      <p:ext uri="{BB962C8B-B14F-4D97-AF65-F5344CB8AC3E}">
        <p14:creationId xmlns:p14="http://schemas.microsoft.com/office/powerpoint/2010/main" val="2004324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社会福祉費のケース（中核市の場合）</a:t>
            </a:r>
            <a:endParaRPr kumimoji="1" lang="ja-JP" altLang="en-US" sz="2400" dirty="0"/>
          </a:p>
        </p:txBody>
      </p:sp>
      <p:sp>
        <p:nvSpPr>
          <p:cNvPr id="4" name="正方形/長方形 3"/>
          <p:cNvSpPr/>
          <p:nvPr/>
        </p:nvSpPr>
        <p:spPr>
          <a:xfrm>
            <a:off x="152667" y="476672"/>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◎大阪府の中核市（</a:t>
            </a:r>
            <a:r>
              <a:rPr kumimoji="1" lang="en-US" altLang="ja-JP" dirty="0" smtClean="0">
                <a:solidFill>
                  <a:schemeClr val="tx1"/>
                </a:solidFill>
              </a:rPr>
              <a:t>50</a:t>
            </a:r>
            <a:r>
              <a:rPr kumimoji="1" lang="ja-JP" altLang="en-US" dirty="0" smtClean="0">
                <a:solidFill>
                  <a:schemeClr val="tx1"/>
                </a:solidFill>
              </a:rPr>
              <a:t>～</a:t>
            </a:r>
            <a:r>
              <a:rPr kumimoji="1" lang="en-US" altLang="ja-JP" dirty="0" smtClean="0">
                <a:solidFill>
                  <a:schemeClr val="tx1"/>
                </a:solidFill>
              </a:rPr>
              <a:t>26</a:t>
            </a:r>
            <a:r>
              <a:rPr kumimoji="1" lang="ja-JP" altLang="en-US" dirty="0" smtClean="0">
                <a:solidFill>
                  <a:schemeClr val="tx1"/>
                </a:solidFill>
              </a:rPr>
              <a:t>万人規模）で一人当たり行政経費の比較</a:t>
            </a:r>
            <a:endParaRPr kumimoji="1" lang="ja-JP" altLang="en-US" dirty="0">
              <a:solidFill>
                <a:schemeClr val="tx1"/>
              </a:solidFill>
            </a:endParaRPr>
          </a:p>
        </p:txBody>
      </p:sp>
      <p:sp>
        <p:nvSpPr>
          <p:cNvPr id="8" name="正方形/長方形 7"/>
          <p:cNvSpPr/>
          <p:nvPr/>
        </p:nvSpPr>
        <p:spPr>
          <a:xfrm>
            <a:off x="296441" y="4247073"/>
            <a:ext cx="8016285"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○最大の東大阪市と最小の枚方市の一人当たり行政経費の差は、</a:t>
            </a:r>
            <a:r>
              <a:rPr kumimoji="1" lang="en-US" altLang="ja-JP" dirty="0" smtClean="0">
                <a:solidFill>
                  <a:schemeClr val="tx1"/>
                </a:solidFill>
              </a:rPr>
              <a:t>19.2</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462420" y="4869983"/>
            <a:ext cx="2325604" cy="1339308"/>
          </a:xfrm>
          <a:prstGeom prst="homePlate">
            <a:avLst>
              <a:gd name="adj" fmla="val 387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４市を１つの市で</a:t>
            </a:r>
            <a:endParaRPr kumimoji="1" lang="en-US" altLang="ja-JP" dirty="0" smtClean="0"/>
          </a:p>
          <a:p>
            <a:r>
              <a:rPr kumimoji="1" lang="ja-JP" altLang="en-US" dirty="0" smtClean="0"/>
              <a:t>構成し、（費用）最大の東大阪市の</a:t>
            </a:r>
            <a:endParaRPr kumimoji="1" lang="en-US" altLang="ja-JP" dirty="0" smtClean="0"/>
          </a:p>
          <a:p>
            <a:r>
              <a:rPr kumimoji="1" lang="ja-JP" altLang="en-US" dirty="0" smtClean="0"/>
              <a:t>水準に合わせると</a:t>
            </a:r>
            <a:endParaRPr kumimoji="1" lang="ja-JP" altLang="en-US" dirty="0"/>
          </a:p>
        </p:txBody>
      </p:sp>
      <p:graphicFrame>
        <p:nvGraphicFramePr>
          <p:cNvPr id="11" name="表 10"/>
          <p:cNvGraphicFramePr>
            <a:graphicFrameLocks noGrp="1"/>
          </p:cNvGraphicFramePr>
          <p:nvPr>
            <p:extLst/>
          </p:nvPr>
        </p:nvGraphicFramePr>
        <p:xfrm>
          <a:off x="247092" y="4735031"/>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600" u="none" strike="noStrike" dirty="0" smtClean="0">
                          <a:effectLst/>
                        </a:rPr>
                        <a:t>社会福祉費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b="0" i="0" u="none" strike="noStrike" dirty="0" smtClean="0">
                          <a:solidFill>
                            <a:srgbClr val="000000"/>
                          </a:solidFill>
                          <a:effectLst/>
                          <a:latin typeface="ＭＳ Ｐゴシック"/>
                        </a:rPr>
                        <a:t>豊中市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18,181,080</a:t>
                      </a: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15,042,149</a:t>
                      </a: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11,896,414</a:t>
                      </a: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東大阪市</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28,369,742</a:t>
                      </a: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nvPr>
        </p:nvGraphicFramePr>
        <p:xfrm>
          <a:off x="5008538" y="4659443"/>
          <a:ext cx="3645563" cy="1584175"/>
        </p:xfrm>
        <a:graphic>
          <a:graphicData uri="http://schemas.openxmlformats.org/drawingml/2006/table">
            <a:tbl>
              <a:tblPr>
                <a:tableStyleId>{5C22544A-7EE6-4342-B048-85BDC9FD1C3A}</a:tableStyleId>
              </a:tblPr>
              <a:tblGrid>
                <a:gridCol w="838481">
                  <a:extLst>
                    <a:ext uri="{9D8B030D-6E8A-4147-A177-3AD203B41FA5}">
                      <a16:colId xmlns:a16="http://schemas.microsoft.com/office/drawing/2014/main" xmlns="" val="20000"/>
                    </a:ext>
                  </a:extLst>
                </a:gridCol>
                <a:gridCol w="1365812">
                  <a:extLst>
                    <a:ext uri="{9D8B030D-6E8A-4147-A177-3AD203B41FA5}">
                      <a16:colId xmlns:a16="http://schemas.microsoft.com/office/drawing/2014/main" xmlns="" val="20001"/>
                    </a:ext>
                  </a:extLst>
                </a:gridCol>
                <a:gridCol w="1441270">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600" u="none" strike="noStrike" dirty="0" smtClean="0">
                          <a:effectLst/>
                        </a:rPr>
                        <a:t>社会福祉費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豊中市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22,315,024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4,133,944 </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22,804,401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7,762,252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15,167,123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3,270,709 </a:t>
                      </a: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東大阪市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28,369,742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0</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59464" y="6276597"/>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nvPr>
        </p:nvGraphicFramePr>
        <p:xfrm>
          <a:off x="5027507" y="2348880"/>
          <a:ext cx="3995323" cy="1177290"/>
        </p:xfrm>
        <a:graphic>
          <a:graphicData uri="http://schemas.openxmlformats.org/drawingml/2006/table">
            <a:tbl>
              <a:tblPr>
                <a:tableStyleId>{5C22544A-7EE6-4342-B048-85BDC9FD1C3A}</a:tableStyleId>
              </a:tblPr>
              <a:tblGrid>
                <a:gridCol w="702020">
                  <a:extLst>
                    <a:ext uri="{9D8B030D-6E8A-4147-A177-3AD203B41FA5}">
                      <a16:colId xmlns:a16="http://schemas.microsoft.com/office/drawing/2014/main" xmlns="" val="20000"/>
                    </a:ext>
                  </a:extLst>
                </a:gridCol>
                <a:gridCol w="846554">
                  <a:extLst>
                    <a:ext uri="{9D8B030D-6E8A-4147-A177-3AD203B41FA5}">
                      <a16:colId xmlns:a16="http://schemas.microsoft.com/office/drawing/2014/main" xmlns="" val="20001"/>
                    </a:ext>
                  </a:extLst>
                </a:gridCol>
                <a:gridCol w="774288">
                  <a:extLst>
                    <a:ext uri="{9D8B030D-6E8A-4147-A177-3AD203B41FA5}">
                      <a16:colId xmlns:a16="http://schemas.microsoft.com/office/drawing/2014/main" xmlns="" val="20002"/>
                    </a:ext>
                  </a:extLst>
                </a:gridCol>
                <a:gridCol w="856879">
                  <a:extLst>
                    <a:ext uri="{9D8B030D-6E8A-4147-A177-3AD203B41FA5}">
                      <a16:colId xmlns:a16="http://schemas.microsoft.com/office/drawing/2014/main" xmlns="" val="20003"/>
                    </a:ext>
                  </a:extLst>
                </a:gridCol>
                <a:gridCol w="815582">
                  <a:extLst>
                    <a:ext uri="{9D8B030D-6E8A-4147-A177-3AD203B41FA5}">
                      <a16:colId xmlns:a16="http://schemas.microsoft.com/office/drawing/2014/main" xmlns="" val="20004"/>
                    </a:ext>
                  </a:extLst>
                </a:gridCol>
              </a:tblGrid>
              <a:tr h="2857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人口</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r>
                        <a:rPr lang="ja-JP" altLang="en-US" sz="1400" u="none" strike="noStrike" dirty="0">
                          <a:effectLst/>
                        </a:rPr>
                        <a:t>歳未満</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64</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r>
                        <a:rPr lang="ja-JP" altLang="en-US" sz="1400" u="none" strike="noStrike">
                          <a:effectLst/>
                        </a:rPr>
                        <a:t>歳以上</a:t>
                      </a:r>
                      <a:endParaRPr lang="ja-JP" altLang="en-US"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u="none" strike="noStrike" dirty="0" smtClean="0">
                          <a:effectLst/>
                        </a:rPr>
                        <a:t>豊中市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395,479</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13.7</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60.9</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25.4</a:t>
                      </a:r>
                    </a:p>
                  </a:txBody>
                  <a:tcPr marL="9525" marR="9525" marT="9525" marB="0" anchor="ctr"/>
                </a:tc>
                <a:extLst>
                  <a:ext uri="{0D108BD9-81ED-4DB2-BD59-A6C34878D82A}">
                    <a16:rowId xmlns:a16="http://schemas.microsoft.com/office/drawing/2014/main" xmlns="" val="10001"/>
                  </a:ext>
                </a:extLst>
              </a:tr>
              <a:tr h="21907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u="none" strike="noStrike" dirty="0" smtClean="0">
                          <a:effectLst/>
                        </a:rPr>
                        <a:t>枚方市</a:t>
                      </a:r>
                      <a:endParaRPr lang="ja-JP" altLang="en-US" sz="1400" b="0" i="0" u="none" strike="noStrike" dirty="0" smtClean="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404,152</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13.3</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59.7</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27.0</a:t>
                      </a: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400" b="0" i="0" u="none" strike="noStrike" dirty="0" smtClean="0">
                          <a:solidFill>
                            <a:srgbClr val="000000"/>
                          </a:solidFill>
                          <a:effectLst/>
                          <a:latin typeface="ＭＳ Ｐゴシック"/>
                        </a:rPr>
                        <a:t>八尾市</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268,800</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13.0</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59.7</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27.4</a:t>
                      </a: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400" b="0" i="0" u="none" strike="noStrike" spc="-150" dirty="0" smtClean="0">
                          <a:solidFill>
                            <a:srgbClr val="000000"/>
                          </a:solidFill>
                          <a:effectLst/>
                          <a:latin typeface="ＭＳ Ｐゴシック"/>
                        </a:rPr>
                        <a:t>東大阪市</a:t>
                      </a:r>
                      <a:endParaRPr lang="ja-JP" altLang="en-US" sz="14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502,784</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12.1</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60.4</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27.5</a:t>
                      </a: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5027507" y="1958720"/>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人口構成</a:t>
            </a:r>
            <a:endParaRPr kumimoji="1" lang="ja-JP" altLang="en-US" sz="1400" dirty="0">
              <a:solidFill>
                <a:schemeClr val="tx1"/>
              </a:solidFill>
            </a:endParaRPr>
          </a:p>
        </p:txBody>
      </p:sp>
      <p:sp>
        <p:nvSpPr>
          <p:cNvPr id="9" name="正方形/長方形 8"/>
          <p:cNvSpPr/>
          <p:nvPr/>
        </p:nvSpPr>
        <p:spPr>
          <a:xfrm>
            <a:off x="4643233" y="6387891"/>
            <a:ext cx="4177240" cy="353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※151</a:t>
            </a:r>
            <a:r>
              <a:rPr kumimoji="1" lang="ja-JP" altLang="en-US" b="1" dirty="0" smtClean="0">
                <a:solidFill>
                  <a:schemeClr val="tx1"/>
                </a:solidFill>
              </a:rPr>
              <a:t>億</a:t>
            </a:r>
            <a:r>
              <a:rPr kumimoji="1" lang="en-US" altLang="ja-JP" b="1" dirty="0" smtClean="0">
                <a:solidFill>
                  <a:schemeClr val="tx1"/>
                </a:solidFill>
              </a:rPr>
              <a:t>6,690</a:t>
            </a:r>
            <a:r>
              <a:rPr kumimoji="1" lang="ja-JP" altLang="en-US" b="1" dirty="0" smtClean="0">
                <a:solidFill>
                  <a:schemeClr val="tx1"/>
                </a:solidFill>
              </a:rPr>
              <a:t>万円の増額</a:t>
            </a:r>
            <a:endParaRPr kumimoji="1" lang="ja-JP" altLang="en-US" b="1" dirty="0">
              <a:solidFill>
                <a:schemeClr val="tx1"/>
              </a:solidFill>
            </a:endParaRPr>
          </a:p>
        </p:txBody>
      </p:sp>
      <p:sp>
        <p:nvSpPr>
          <p:cNvPr id="17" name="正方形/長方形 16"/>
          <p:cNvSpPr/>
          <p:nvPr/>
        </p:nvSpPr>
        <p:spPr>
          <a:xfrm>
            <a:off x="296441" y="3833027"/>
            <a:ext cx="7731943" cy="316053"/>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社会福祉費・・・</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福祉対策や他の福祉に分類できない総合的な福祉対策に要する経費</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8" name="グラフ 17"/>
          <p:cNvGraphicFramePr>
            <a:graphicFrameLocks/>
          </p:cNvGraphicFramePr>
          <p:nvPr>
            <p:extLst/>
          </p:nvPr>
        </p:nvGraphicFramePr>
        <p:xfrm>
          <a:off x="300130" y="908720"/>
          <a:ext cx="4476750" cy="2876516"/>
        </p:xfrm>
        <a:graphic>
          <a:graphicData uri="http://schemas.openxmlformats.org/drawingml/2006/chart">
            <c:chart xmlns:c="http://schemas.openxmlformats.org/drawingml/2006/chart" xmlns:r="http://schemas.openxmlformats.org/officeDocument/2006/relationships" r:id="rId2"/>
          </a:graphicData>
        </a:graphic>
      </p:graphicFrame>
      <p:sp>
        <p:nvSpPr>
          <p:cNvPr id="16" name="正方形/長方形 15"/>
          <p:cNvSpPr/>
          <p:nvPr/>
        </p:nvSpPr>
        <p:spPr>
          <a:xfrm>
            <a:off x="4854714" y="1052736"/>
            <a:ext cx="4027423" cy="7200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★４つの中核市を足し合わせると、</a:t>
            </a:r>
            <a:endParaRPr kumimoji="1"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　人口１５７万人となる。</a:t>
            </a:r>
            <a:endParaRPr kumimoji="1" lang="ja-JP" altLang="en-US" dirty="0">
              <a:solidFill>
                <a:schemeClr val="tx1"/>
              </a:solidFill>
            </a:endParaRPr>
          </a:p>
        </p:txBody>
      </p:sp>
      <p:sp>
        <p:nvSpPr>
          <p:cNvPr id="3" name="スライド番号プレースホルダー 2"/>
          <p:cNvSpPr>
            <a:spLocks noGrp="1"/>
          </p:cNvSpPr>
          <p:nvPr>
            <p:ph type="sldNum" sz="quarter" idx="12"/>
          </p:nvPr>
        </p:nvSpPr>
        <p:spPr>
          <a:xfrm>
            <a:off x="7031711" y="6492159"/>
            <a:ext cx="2133600" cy="365125"/>
          </a:xfrm>
        </p:spPr>
        <p:txBody>
          <a:bodyPr/>
          <a:lstStyle/>
          <a:p>
            <a:r>
              <a:rPr kumimoji="1" lang="ja-JP" altLang="en-US" dirty="0" smtClean="0"/>
              <a:t>６</a:t>
            </a:r>
            <a:endParaRPr kumimoji="1" lang="ja-JP" altLang="en-US" dirty="0"/>
          </a:p>
        </p:txBody>
      </p:sp>
    </p:spTree>
    <p:extLst>
      <p:ext uri="{BB962C8B-B14F-4D97-AF65-F5344CB8AC3E}">
        <p14:creationId xmlns:p14="http://schemas.microsoft.com/office/powerpoint/2010/main" val="1907416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児童福祉費のケース（特別区の場合）</a:t>
            </a:r>
            <a:endParaRPr kumimoji="1" lang="ja-JP" altLang="en-US" sz="2400" dirty="0"/>
          </a:p>
        </p:txBody>
      </p:sp>
      <p:sp>
        <p:nvSpPr>
          <p:cNvPr id="4" name="正方形/長方形 3"/>
          <p:cNvSpPr/>
          <p:nvPr/>
        </p:nvSpPr>
        <p:spPr>
          <a:xfrm>
            <a:off x="152667" y="476672"/>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◎人口が類似する特別区（</a:t>
            </a:r>
            <a:r>
              <a:rPr kumimoji="1" lang="en-US" altLang="ja-JP" dirty="0" smtClean="0">
                <a:solidFill>
                  <a:schemeClr val="tx1"/>
                </a:solidFill>
              </a:rPr>
              <a:t>70</a:t>
            </a:r>
            <a:r>
              <a:rPr kumimoji="1" lang="ja-JP" altLang="en-US" dirty="0" smtClean="0">
                <a:solidFill>
                  <a:schemeClr val="tx1"/>
                </a:solidFill>
              </a:rPr>
              <a:t>万人規模）で一人当たり行政経費の比較</a:t>
            </a:r>
            <a:endParaRPr kumimoji="1" lang="ja-JP" altLang="en-US" dirty="0">
              <a:solidFill>
                <a:schemeClr val="tx1"/>
              </a:solidFill>
            </a:endParaRPr>
          </a:p>
        </p:txBody>
      </p:sp>
      <p:sp>
        <p:nvSpPr>
          <p:cNvPr id="8" name="正方形/長方形 7"/>
          <p:cNvSpPr/>
          <p:nvPr/>
        </p:nvSpPr>
        <p:spPr>
          <a:xfrm>
            <a:off x="300130" y="4077072"/>
            <a:ext cx="8016285"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○最大の練馬区と最小の江戸川区の一人当たり行政経費の差は、</a:t>
            </a:r>
            <a:r>
              <a:rPr kumimoji="1" lang="en-US" altLang="ja-JP" dirty="0" smtClean="0">
                <a:solidFill>
                  <a:schemeClr val="tx1"/>
                </a:solidFill>
              </a:rPr>
              <a:t>13.3</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555776" y="4797152"/>
            <a:ext cx="2087456" cy="1224136"/>
          </a:xfrm>
          <a:prstGeom prst="homePlate">
            <a:avLst>
              <a:gd name="adj" fmla="val 357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４区で市を構成し、（費用）最大の練馬区の水準に合わせると</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779588610"/>
              </p:ext>
            </p:extLst>
          </p:nvPr>
        </p:nvGraphicFramePr>
        <p:xfrm>
          <a:off x="247092" y="4735031"/>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600" u="none" strike="noStrike" dirty="0" smtClean="0">
                          <a:effectLst/>
                        </a:rPr>
                        <a:t>児童福祉費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50,721,657 </a:t>
                      </a: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58,573,340 </a:t>
                      </a: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49,018,464 </a:t>
                      </a: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江戸川区</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46,235,997 </a:t>
                      </a: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662482511"/>
              </p:ext>
            </p:extLst>
          </p:nvPr>
        </p:nvGraphicFramePr>
        <p:xfrm>
          <a:off x="4860031" y="4659443"/>
          <a:ext cx="3645565" cy="1584175"/>
        </p:xfrm>
        <a:graphic>
          <a:graphicData uri="http://schemas.openxmlformats.org/drawingml/2006/table">
            <a:tbl>
              <a:tblPr>
                <a:tableStyleId>{5C22544A-7EE6-4342-B048-85BDC9FD1C3A}</a:tableStyleId>
              </a:tblPr>
              <a:tblGrid>
                <a:gridCol w="838481">
                  <a:extLst>
                    <a:ext uri="{9D8B030D-6E8A-4147-A177-3AD203B41FA5}">
                      <a16:colId xmlns:a16="http://schemas.microsoft.com/office/drawing/2014/main" xmlns="" val="20000"/>
                    </a:ext>
                  </a:extLst>
                </a:gridCol>
                <a:gridCol w="1365813">
                  <a:extLst>
                    <a:ext uri="{9D8B030D-6E8A-4147-A177-3AD203B41FA5}">
                      <a16:colId xmlns:a16="http://schemas.microsoft.com/office/drawing/2014/main" xmlns="" val="20001"/>
                    </a:ext>
                  </a:extLst>
                </a:gridCol>
                <a:gridCol w="1441271">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600" u="none" strike="noStrike" dirty="0" smtClean="0">
                          <a:effectLst/>
                        </a:rPr>
                        <a:t>児童福祉費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大田区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58,196,768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7,475,111 </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練馬区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58,573,340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0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足立区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54,385,600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5,367,136 </a:t>
                      </a: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江戸川区</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55,292,619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9,056,622 </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59465" y="6276597"/>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ext uri="{D42A27DB-BD31-4B8C-83A1-F6EECF244321}">
                <p14:modId xmlns:p14="http://schemas.microsoft.com/office/powerpoint/2010/main" val="2332119989"/>
              </p:ext>
            </p:extLst>
          </p:nvPr>
        </p:nvGraphicFramePr>
        <p:xfrm>
          <a:off x="5003068" y="1484784"/>
          <a:ext cx="3995323" cy="1177290"/>
        </p:xfrm>
        <a:graphic>
          <a:graphicData uri="http://schemas.openxmlformats.org/drawingml/2006/table">
            <a:tbl>
              <a:tblPr>
                <a:tableStyleId>{5C22544A-7EE6-4342-B048-85BDC9FD1C3A}</a:tableStyleId>
              </a:tblPr>
              <a:tblGrid>
                <a:gridCol w="702020">
                  <a:extLst>
                    <a:ext uri="{9D8B030D-6E8A-4147-A177-3AD203B41FA5}">
                      <a16:colId xmlns:a16="http://schemas.microsoft.com/office/drawing/2014/main" xmlns="" val="20000"/>
                    </a:ext>
                  </a:extLst>
                </a:gridCol>
                <a:gridCol w="846554">
                  <a:extLst>
                    <a:ext uri="{9D8B030D-6E8A-4147-A177-3AD203B41FA5}">
                      <a16:colId xmlns:a16="http://schemas.microsoft.com/office/drawing/2014/main" xmlns="" val="20001"/>
                    </a:ext>
                  </a:extLst>
                </a:gridCol>
                <a:gridCol w="774288">
                  <a:extLst>
                    <a:ext uri="{9D8B030D-6E8A-4147-A177-3AD203B41FA5}">
                      <a16:colId xmlns:a16="http://schemas.microsoft.com/office/drawing/2014/main" xmlns="" val="20002"/>
                    </a:ext>
                  </a:extLst>
                </a:gridCol>
                <a:gridCol w="856879">
                  <a:extLst>
                    <a:ext uri="{9D8B030D-6E8A-4147-A177-3AD203B41FA5}">
                      <a16:colId xmlns:a16="http://schemas.microsoft.com/office/drawing/2014/main" xmlns="" val="20003"/>
                    </a:ext>
                  </a:extLst>
                </a:gridCol>
                <a:gridCol w="815582">
                  <a:extLst>
                    <a:ext uri="{9D8B030D-6E8A-4147-A177-3AD203B41FA5}">
                      <a16:colId xmlns:a16="http://schemas.microsoft.com/office/drawing/2014/main" xmlns="" val="20004"/>
                    </a:ext>
                  </a:extLst>
                </a:gridCol>
              </a:tblGrid>
              <a:tr h="2857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a:effectLst/>
                        </a:rPr>
                        <a:t>人口</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r>
                        <a:rPr lang="ja-JP" altLang="en-US" sz="1400" u="none" strike="noStrike" dirty="0">
                          <a:effectLst/>
                        </a:rPr>
                        <a:t>歳未満</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64</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r>
                        <a:rPr lang="ja-JP" altLang="en-US" sz="1400" u="none" strike="noStrike">
                          <a:effectLst/>
                        </a:rPr>
                        <a:t>歳以上</a:t>
                      </a:r>
                      <a:endParaRPr lang="ja-JP" altLang="en-US"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u="none" strike="noStrike">
                          <a:effectLst/>
                        </a:rPr>
                        <a:t>大田区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717,082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10.9%</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66.7%</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22.5%</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1"/>
                  </a:ext>
                </a:extLst>
              </a:tr>
              <a:tr h="219075">
                <a:tc>
                  <a:txBody>
                    <a:bodyPr/>
                    <a:lstStyle/>
                    <a:p>
                      <a:pPr algn="l" fontAlgn="ctr"/>
                      <a:r>
                        <a:rPr lang="ja-JP" altLang="en-US" sz="1400" u="none" strike="noStrike">
                          <a:effectLst/>
                        </a:rPr>
                        <a:t>練馬区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721,722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65.9%</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22.1%</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400" u="none" strike="noStrike">
                          <a:effectLst/>
                        </a:rPr>
                        <a:t>足立区</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670,122</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12.0%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63.0%</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25.0%</a:t>
                      </a:r>
                      <a:endParaRPr lang="en-US" altLang="ja-JP"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400" u="none" strike="noStrike" spc="-150" dirty="0">
                          <a:effectLst/>
                        </a:rPr>
                        <a:t>江戸川区</a:t>
                      </a:r>
                      <a:endParaRPr lang="ja-JP" altLang="en-US" sz="1400" b="0" i="0" u="none" strike="noStrike" spc="-150"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681,298</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a:effectLst/>
                        </a:rPr>
                        <a:t>13.4%</a:t>
                      </a:r>
                      <a:endParaRPr lang="en-US" altLang="ja-JP" sz="14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65.9%</a:t>
                      </a:r>
                      <a:endParaRPr lang="en-US" altLang="ja-JP"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a:effectLst/>
                        </a:rPr>
                        <a:t>20.6%</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5009073" y="1124744"/>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人口構成</a:t>
            </a:r>
            <a:endParaRPr kumimoji="1" lang="ja-JP" altLang="en-US" sz="1400" dirty="0">
              <a:solidFill>
                <a:schemeClr val="tx1"/>
              </a:solidFill>
            </a:endParaRPr>
          </a:p>
        </p:txBody>
      </p:sp>
      <p:sp>
        <p:nvSpPr>
          <p:cNvPr id="9" name="正方形/長方形 8"/>
          <p:cNvSpPr/>
          <p:nvPr/>
        </p:nvSpPr>
        <p:spPr>
          <a:xfrm>
            <a:off x="4643233" y="6387891"/>
            <a:ext cx="4177240" cy="353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※218</a:t>
            </a:r>
            <a:r>
              <a:rPr kumimoji="1" lang="ja-JP" altLang="en-US" b="1" dirty="0" smtClean="0">
                <a:solidFill>
                  <a:schemeClr val="tx1"/>
                </a:solidFill>
              </a:rPr>
              <a:t>億</a:t>
            </a:r>
            <a:r>
              <a:rPr kumimoji="1" lang="en-US" altLang="ja-JP" b="1" dirty="0" smtClean="0">
                <a:solidFill>
                  <a:schemeClr val="tx1"/>
                </a:solidFill>
              </a:rPr>
              <a:t>9,887</a:t>
            </a:r>
            <a:r>
              <a:rPr kumimoji="1" lang="ja-JP" altLang="en-US" b="1" dirty="0" smtClean="0">
                <a:solidFill>
                  <a:schemeClr val="tx1"/>
                </a:solidFill>
              </a:rPr>
              <a:t>万円の増額</a:t>
            </a:r>
            <a:endParaRPr kumimoji="1" lang="ja-JP" altLang="en-US" b="1" dirty="0">
              <a:solidFill>
                <a:schemeClr val="tx1"/>
              </a:solidFill>
            </a:endParaRPr>
          </a:p>
        </p:txBody>
      </p:sp>
      <p:graphicFrame>
        <p:nvGraphicFramePr>
          <p:cNvPr id="17" name="グラフ 16"/>
          <p:cNvGraphicFramePr>
            <a:graphicFrameLocks/>
          </p:cNvGraphicFramePr>
          <p:nvPr>
            <p:extLst>
              <p:ext uri="{D42A27DB-BD31-4B8C-83A1-F6EECF244321}">
                <p14:modId xmlns:p14="http://schemas.microsoft.com/office/powerpoint/2010/main" val="3250409474"/>
              </p:ext>
            </p:extLst>
          </p:nvPr>
        </p:nvGraphicFramePr>
        <p:xfrm>
          <a:off x="265819" y="969453"/>
          <a:ext cx="4584700" cy="2963604"/>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p:cNvSpPr>
            <a:spLocks noGrp="1"/>
          </p:cNvSpPr>
          <p:nvPr>
            <p:ph type="sldNum" sz="quarter" idx="12"/>
          </p:nvPr>
        </p:nvSpPr>
        <p:spPr>
          <a:xfrm>
            <a:off x="6974987" y="-16235"/>
            <a:ext cx="2133600" cy="365125"/>
          </a:xfrm>
        </p:spPr>
        <p:txBody>
          <a:bodyPr/>
          <a:lstStyle/>
          <a:p>
            <a:r>
              <a:rPr kumimoji="1" lang="ja-JP" altLang="en-US" dirty="0" smtClean="0"/>
              <a:t>７</a:t>
            </a:r>
            <a:endParaRPr kumimoji="1" lang="ja-JP" altLang="en-US" dirty="0"/>
          </a:p>
        </p:txBody>
      </p:sp>
    </p:spTree>
    <p:extLst>
      <p:ext uri="{BB962C8B-B14F-4D97-AF65-F5344CB8AC3E}">
        <p14:creationId xmlns:p14="http://schemas.microsoft.com/office/powerpoint/2010/main" val="1051485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33265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kumimoji="1" lang="ja-JP" altLang="en-US" sz="2400" dirty="0" smtClean="0"/>
              <a:t>児童福祉費のケース（中核市の場合）</a:t>
            </a:r>
            <a:endParaRPr kumimoji="1" lang="ja-JP" altLang="en-US" sz="2400" dirty="0"/>
          </a:p>
        </p:txBody>
      </p:sp>
      <p:sp>
        <p:nvSpPr>
          <p:cNvPr id="4" name="正方形/長方形 3"/>
          <p:cNvSpPr/>
          <p:nvPr/>
        </p:nvSpPr>
        <p:spPr>
          <a:xfrm>
            <a:off x="152667" y="476672"/>
            <a:ext cx="83529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◎大阪府の中核市（</a:t>
            </a:r>
            <a:r>
              <a:rPr kumimoji="1" lang="en-US" altLang="ja-JP" dirty="0" smtClean="0">
                <a:solidFill>
                  <a:schemeClr val="tx1"/>
                </a:solidFill>
              </a:rPr>
              <a:t>50</a:t>
            </a:r>
            <a:r>
              <a:rPr kumimoji="1" lang="ja-JP" altLang="en-US" dirty="0" smtClean="0">
                <a:solidFill>
                  <a:schemeClr val="tx1"/>
                </a:solidFill>
              </a:rPr>
              <a:t>～</a:t>
            </a:r>
            <a:r>
              <a:rPr kumimoji="1" lang="en-US" altLang="ja-JP" dirty="0" smtClean="0">
                <a:solidFill>
                  <a:schemeClr val="tx1"/>
                </a:solidFill>
              </a:rPr>
              <a:t>26</a:t>
            </a:r>
            <a:r>
              <a:rPr kumimoji="1" lang="ja-JP" altLang="en-US" dirty="0" smtClean="0">
                <a:solidFill>
                  <a:schemeClr val="tx1"/>
                </a:solidFill>
              </a:rPr>
              <a:t>万人規模）で一人当たり行政経費の比較</a:t>
            </a:r>
            <a:endParaRPr kumimoji="1" lang="ja-JP" altLang="en-US" dirty="0">
              <a:solidFill>
                <a:schemeClr val="tx1"/>
              </a:solidFill>
            </a:endParaRPr>
          </a:p>
        </p:txBody>
      </p:sp>
      <p:sp>
        <p:nvSpPr>
          <p:cNvPr id="8" name="正方形/長方形 7"/>
          <p:cNvSpPr/>
          <p:nvPr/>
        </p:nvSpPr>
        <p:spPr>
          <a:xfrm>
            <a:off x="300130" y="4077072"/>
            <a:ext cx="8016285"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rPr>
              <a:t>○最大の豊中市と最小の東大阪市の一人当たり行政経費の差は、</a:t>
            </a:r>
            <a:r>
              <a:rPr kumimoji="1" lang="en-US" altLang="ja-JP" dirty="0" smtClean="0">
                <a:solidFill>
                  <a:schemeClr val="tx1"/>
                </a:solidFill>
              </a:rPr>
              <a:t>7.5</a:t>
            </a:r>
            <a:r>
              <a:rPr kumimoji="1" lang="ja-JP" altLang="en-US" dirty="0" smtClean="0">
                <a:solidFill>
                  <a:schemeClr val="tx1"/>
                </a:solidFill>
              </a:rPr>
              <a:t>千円。</a:t>
            </a:r>
            <a:endParaRPr kumimoji="1" lang="en-US" altLang="ja-JP" dirty="0" smtClean="0">
              <a:solidFill>
                <a:schemeClr val="tx1"/>
              </a:solidFill>
            </a:endParaRPr>
          </a:p>
        </p:txBody>
      </p:sp>
      <p:sp>
        <p:nvSpPr>
          <p:cNvPr id="10" name="ホームベース 9"/>
          <p:cNvSpPr/>
          <p:nvPr/>
        </p:nvSpPr>
        <p:spPr>
          <a:xfrm>
            <a:off x="2462420" y="4941168"/>
            <a:ext cx="2180812" cy="1080120"/>
          </a:xfrm>
          <a:prstGeom prst="homePlate">
            <a:avLst>
              <a:gd name="adj" fmla="val 37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４市を１つの市で構成し、（費用）最大の豊中市の水準に合わせると</a:t>
            </a:r>
            <a:endParaRPr kumimoji="1" lang="ja-JP" altLang="en-US" dirty="0"/>
          </a:p>
        </p:txBody>
      </p:sp>
      <p:graphicFrame>
        <p:nvGraphicFramePr>
          <p:cNvPr id="11" name="表 10"/>
          <p:cNvGraphicFramePr>
            <a:graphicFrameLocks noGrp="1"/>
          </p:cNvGraphicFramePr>
          <p:nvPr>
            <p:extLst/>
          </p:nvPr>
        </p:nvGraphicFramePr>
        <p:xfrm>
          <a:off x="247092" y="4735031"/>
          <a:ext cx="2067660" cy="1440160"/>
        </p:xfrm>
        <a:graphic>
          <a:graphicData uri="http://schemas.openxmlformats.org/drawingml/2006/table">
            <a:tbl>
              <a:tblPr>
                <a:tableStyleId>{5C22544A-7EE6-4342-B048-85BDC9FD1C3A}</a:tableStyleId>
              </a:tblPr>
              <a:tblGrid>
                <a:gridCol w="773271">
                  <a:extLst>
                    <a:ext uri="{9D8B030D-6E8A-4147-A177-3AD203B41FA5}">
                      <a16:colId xmlns:a16="http://schemas.microsoft.com/office/drawing/2014/main" xmlns="" val="20000"/>
                    </a:ext>
                  </a:extLst>
                </a:gridCol>
                <a:gridCol w="1294389">
                  <a:extLst>
                    <a:ext uri="{9D8B030D-6E8A-4147-A177-3AD203B41FA5}">
                      <a16:colId xmlns:a16="http://schemas.microsoft.com/office/drawing/2014/main" xmlns="" val="20001"/>
                    </a:ext>
                  </a:extLst>
                </a:gridCol>
              </a:tblGrid>
              <a:tr h="288032">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l" fontAlgn="ctr"/>
                      <a:r>
                        <a:rPr lang="ja-JP" altLang="en-US" sz="1600" u="none" strike="noStrike" dirty="0" smtClean="0">
                          <a:effectLst/>
                        </a:rPr>
                        <a:t>児童福祉費</a:t>
                      </a:r>
                      <a:endParaRPr lang="ja-JP" altLang="en-US" sz="16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88032">
                <a:tc>
                  <a:txBody>
                    <a:bodyPr/>
                    <a:lstStyle/>
                    <a:p>
                      <a:pPr algn="l" fontAlgn="ctr"/>
                      <a:r>
                        <a:rPr lang="ja-JP" altLang="en-US" sz="1600" b="0" i="0" u="none" strike="noStrike" dirty="0" smtClean="0">
                          <a:solidFill>
                            <a:srgbClr val="000000"/>
                          </a:solidFill>
                          <a:effectLst/>
                          <a:latin typeface="ＭＳ Ｐゴシック"/>
                        </a:rPr>
                        <a:t>豊中市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25,732,981</a:t>
                      </a:r>
                    </a:p>
                  </a:txBody>
                  <a:tcPr marL="9525" marR="9525" marT="9525" marB="0" anchor="ctr"/>
                </a:tc>
                <a:extLst>
                  <a:ext uri="{0D108BD9-81ED-4DB2-BD59-A6C34878D82A}">
                    <a16:rowId xmlns:a16="http://schemas.microsoft.com/office/drawing/2014/main" xmlns="" val="10001"/>
                  </a:ext>
                </a:extLst>
              </a:tr>
              <a:tr h="288032">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25,485,304</a:t>
                      </a:r>
                    </a:p>
                  </a:txBody>
                  <a:tcPr marL="9525" marR="9525" marT="9525" marB="0" anchor="ctr"/>
                </a:tc>
                <a:extLst>
                  <a:ext uri="{0D108BD9-81ED-4DB2-BD59-A6C34878D82A}">
                    <a16:rowId xmlns:a16="http://schemas.microsoft.com/office/drawing/2014/main" xmlns="" val="10002"/>
                  </a:ext>
                </a:extLst>
              </a:tr>
              <a:tr h="288032">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17,229,420</a:t>
                      </a:r>
                    </a:p>
                  </a:txBody>
                  <a:tcPr marL="9525" marR="9525" marT="9525" marB="0" anchor="ctr"/>
                </a:tc>
                <a:extLst>
                  <a:ext uri="{0D108BD9-81ED-4DB2-BD59-A6C34878D82A}">
                    <a16:rowId xmlns:a16="http://schemas.microsoft.com/office/drawing/2014/main" xmlns="" val="10003"/>
                  </a:ext>
                </a:extLst>
              </a:tr>
              <a:tr h="288032">
                <a:tc>
                  <a:txBody>
                    <a:bodyPr/>
                    <a:lstStyle/>
                    <a:p>
                      <a:pPr algn="l" fontAlgn="ctr"/>
                      <a:r>
                        <a:rPr lang="ja-JP" altLang="en-US" sz="1600" u="none" strike="noStrike" spc="-150" dirty="0" smtClean="0">
                          <a:effectLst/>
                        </a:rPr>
                        <a:t>東大阪市</a:t>
                      </a:r>
                      <a:endParaRPr lang="ja-JP" altLang="en-US" sz="16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600" b="0" i="0" u="none" strike="noStrike" dirty="0">
                          <a:solidFill>
                            <a:srgbClr val="000000"/>
                          </a:solidFill>
                          <a:effectLst/>
                          <a:latin typeface="ＭＳ Ｐゴシック"/>
                        </a:rPr>
                        <a:t>28,953,451</a:t>
                      </a:r>
                    </a:p>
                  </a:txBody>
                  <a:tcPr marL="9525" marR="9525" marT="9525" marB="0" anchor="ctr"/>
                </a:tc>
                <a:extLst>
                  <a:ext uri="{0D108BD9-81ED-4DB2-BD59-A6C34878D82A}">
                    <a16:rowId xmlns:a16="http://schemas.microsoft.com/office/drawing/2014/main" xmlns="" val="10004"/>
                  </a:ext>
                </a:extLst>
              </a:tr>
            </a:tbl>
          </a:graphicData>
        </a:graphic>
      </p:graphicFrame>
      <p:graphicFrame>
        <p:nvGraphicFramePr>
          <p:cNvPr id="12" name="表 11"/>
          <p:cNvGraphicFramePr>
            <a:graphicFrameLocks noGrp="1"/>
          </p:cNvGraphicFramePr>
          <p:nvPr>
            <p:extLst/>
          </p:nvPr>
        </p:nvGraphicFramePr>
        <p:xfrm>
          <a:off x="4860031" y="4659443"/>
          <a:ext cx="3645563" cy="1584175"/>
        </p:xfrm>
        <a:graphic>
          <a:graphicData uri="http://schemas.openxmlformats.org/drawingml/2006/table">
            <a:tbl>
              <a:tblPr>
                <a:tableStyleId>{5C22544A-7EE6-4342-B048-85BDC9FD1C3A}</a:tableStyleId>
              </a:tblPr>
              <a:tblGrid>
                <a:gridCol w="838481">
                  <a:extLst>
                    <a:ext uri="{9D8B030D-6E8A-4147-A177-3AD203B41FA5}">
                      <a16:colId xmlns:a16="http://schemas.microsoft.com/office/drawing/2014/main" xmlns="" val="20000"/>
                    </a:ext>
                  </a:extLst>
                </a:gridCol>
                <a:gridCol w="1365812">
                  <a:extLst>
                    <a:ext uri="{9D8B030D-6E8A-4147-A177-3AD203B41FA5}">
                      <a16:colId xmlns:a16="http://schemas.microsoft.com/office/drawing/2014/main" xmlns="" val="20001"/>
                    </a:ext>
                  </a:extLst>
                </a:gridCol>
                <a:gridCol w="1441270">
                  <a:extLst>
                    <a:ext uri="{9D8B030D-6E8A-4147-A177-3AD203B41FA5}">
                      <a16:colId xmlns:a16="http://schemas.microsoft.com/office/drawing/2014/main" xmlns="" val="20002"/>
                    </a:ext>
                  </a:extLst>
                </a:gridCol>
              </a:tblGrid>
              <a:tr h="489655">
                <a:tc>
                  <a:txBody>
                    <a:bodyPr/>
                    <a:lstStyle/>
                    <a:p>
                      <a:pPr algn="l" fontAlgn="ct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600" u="none" strike="noStrike" dirty="0" smtClean="0">
                          <a:effectLst/>
                        </a:rPr>
                        <a:t>児童福祉費</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l" fontAlgn="ctr"/>
                      <a:r>
                        <a:rPr lang="ja-JP" altLang="en-US" sz="1400" b="0" i="0" u="none" strike="noStrike" dirty="0" smtClean="0">
                          <a:solidFill>
                            <a:srgbClr val="000000"/>
                          </a:solidFill>
                          <a:effectLst/>
                          <a:latin typeface="ＭＳ Ｐゴシック"/>
                        </a:rPr>
                        <a:t>（決算額との差）</a:t>
                      </a:r>
                      <a:endParaRPr lang="en-US" altLang="ja-JP" sz="1400" b="0" i="0" u="none" strike="noStrike" dirty="0" smtClean="0">
                        <a:solidFill>
                          <a:srgbClr val="000000"/>
                        </a:solidFill>
                        <a:effectLst/>
                        <a:latin typeface="ＭＳ Ｐゴシック"/>
                      </a:endParaRPr>
                    </a:p>
                  </a:txBody>
                  <a:tcPr marL="9525" marR="9525" marT="9525" marB="0" anchor="ctr">
                    <a:noFill/>
                  </a:tcPr>
                </a:tc>
                <a:extLst>
                  <a:ext uri="{0D108BD9-81ED-4DB2-BD59-A6C34878D82A}">
                    <a16:rowId xmlns:a16="http://schemas.microsoft.com/office/drawing/2014/main" xmlns="" val="10000"/>
                  </a:ext>
                </a:extLst>
              </a:tr>
              <a:tr h="273630">
                <a:tc>
                  <a:txBody>
                    <a:bodyPr/>
                    <a:lstStyle/>
                    <a:p>
                      <a:pPr algn="l" fontAlgn="ctr"/>
                      <a:r>
                        <a:rPr lang="ja-JP" altLang="en-US" sz="1600" u="none" strike="noStrike" dirty="0" smtClean="0">
                          <a:effectLst/>
                        </a:rPr>
                        <a:t>豊中市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25,732,981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0</a:t>
                      </a:r>
                    </a:p>
                  </a:txBody>
                  <a:tcPr marL="9525" marR="9525" marT="9525" marB="0" anchor="ctr">
                    <a:noFill/>
                  </a:tcPr>
                </a:tc>
                <a:extLst>
                  <a:ext uri="{0D108BD9-81ED-4DB2-BD59-A6C34878D82A}">
                    <a16:rowId xmlns:a16="http://schemas.microsoft.com/office/drawing/2014/main" xmlns="" val="10001"/>
                  </a:ext>
                </a:extLst>
              </a:tr>
              <a:tr h="273630">
                <a:tc>
                  <a:txBody>
                    <a:bodyPr/>
                    <a:lstStyle/>
                    <a:p>
                      <a:pPr algn="l" fontAlgn="ctr"/>
                      <a:r>
                        <a:rPr lang="ja-JP" altLang="en-US" sz="1600" u="none" strike="noStrike" dirty="0" smtClean="0">
                          <a:effectLst/>
                        </a:rPr>
                        <a:t>枚方市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26,297,315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812,011 </a:t>
                      </a:r>
                    </a:p>
                  </a:txBody>
                  <a:tcPr marL="9525" marR="9525" marT="9525" marB="0" anchor="ctr">
                    <a:noFill/>
                  </a:tcPr>
                </a:tc>
                <a:extLst>
                  <a:ext uri="{0D108BD9-81ED-4DB2-BD59-A6C34878D82A}">
                    <a16:rowId xmlns:a16="http://schemas.microsoft.com/office/drawing/2014/main" xmlns="" val="10002"/>
                  </a:ext>
                </a:extLst>
              </a:tr>
              <a:tr h="273630">
                <a:tc>
                  <a:txBody>
                    <a:bodyPr/>
                    <a:lstStyle/>
                    <a:p>
                      <a:pPr algn="l" fontAlgn="ctr"/>
                      <a:r>
                        <a:rPr lang="ja-JP" altLang="en-US" sz="1600" u="none" strike="noStrike" dirty="0" smtClean="0">
                          <a:effectLst/>
                        </a:rPr>
                        <a:t>八尾市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17,490,247 </a:t>
                      </a:r>
                    </a:p>
                  </a:txBody>
                  <a:tcPr marL="9525" marR="9525" marT="9525" marB="0" anchor="ctr">
                    <a:noFill/>
                  </a:tcPr>
                </a:tc>
                <a:tc>
                  <a:txBody>
                    <a:bodyPr/>
                    <a:lstStyle/>
                    <a:p>
                      <a:pPr algn="r" fontAlgn="ctr"/>
                      <a:r>
                        <a:rPr lang="en-US" altLang="ja-JP" sz="1600" b="0" i="0" u="none" strike="noStrike">
                          <a:solidFill>
                            <a:srgbClr val="000000"/>
                          </a:solidFill>
                          <a:effectLst/>
                          <a:latin typeface="ＭＳ Ｐゴシック"/>
                        </a:rPr>
                        <a:t>260,827 </a:t>
                      </a:r>
                    </a:p>
                  </a:txBody>
                  <a:tcPr marL="9525" marR="9525" marT="9525" marB="0" anchor="ctr">
                    <a:noFill/>
                  </a:tcPr>
                </a:tc>
                <a:extLst>
                  <a:ext uri="{0D108BD9-81ED-4DB2-BD59-A6C34878D82A}">
                    <a16:rowId xmlns:a16="http://schemas.microsoft.com/office/drawing/2014/main" xmlns="" val="10003"/>
                  </a:ext>
                </a:extLst>
              </a:tr>
              <a:tr h="273630">
                <a:tc>
                  <a:txBody>
                    <a:bodyPr/>
                    <a:lstStyle/>
                    <a:p>
                      <a:pPr algn="l" fontAlgn="ctr"/>
                      <a:r>
                        <a:rPr lang="ja-JP" altLang="en-US" sz="1600" u="none" strike="noStrike" dirty="0" smtClean="0">
                          <a:effectLst/>
                        </a:rPr>
                        <a:t>東大阪市</a:t>
                      </a:r>
                      <a:endParaRPr lang="ja-JP" altLang="en-US" sz="1600" b="0" i="0" u="none" strike="noStrike" dirty="0">
                        <a:solidFill>
                          <a:srgbClr val="000000"/>
                        </a:solidFill>
                        <a:effectLst/>
                        <a:latin typeface="ＭＳ Ｐゴシック"/>
                      </a:endParaRP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32,715,090 </a:t>
                      </a:r>
                    </a:p>
                  </a:txBody>
                  <a:tcPr marL="9525" marR="9525" marT="9525" marB="0" anchor="ctr">
                    <a:noFill/>
                  </a:tcPr>
                </a:tc>
                <a:tc>
                  <a:txBody>
                    <a:bodyPr/>
                    <a:lstStyle/>
                    <a:p>
                      <a:pPr algn="r" fontAlgn="ctr"/>
                      <a:r>
                        <a:rPr lang="en-US" altLang="ja-JP" sz="1600" b="0" i="0" u="none" strike="noStrike" dirty="0">
                          <a:solidFill>
                            <a:srgbClr val="000000"/>
                          </a:solidFill>
                          <a:effectLst/>
                          <a:latin typeface="ＭＳ Ｐゴシック"/>
                        </a:rPr>
                        <a:t>3,761,639 </a:t>
                      </a:r>
                    </a:p>
                  </a:txBody>
                  <a:tcPr marL="9525" marR="9525" marT="9525" marB="0" anchor="ctr">
                    <a:noFill/>
                  </a:tcPr>
                </a:tc>
                <a:extLst>
                  <a:ext uri="{0D108BD9-81ED-4DB2-BD59-A6C34878D82A}">
                    <a16:rowId xmlns:a16="http://schemas.microsoft.com/office/drawing/2014/main" xmlns="" val="10004"/>
                  </a:ext>
                </a:extLst>
              </a:tr>
            </a:tbl>
          </a:graphicData>
        </a:graphic>
      </p:graphicFrame>
      <p:sp>
        <p:nvSpPr>
          <p:cNvPr id="13" name="正方形/長方形 12"/>
          <p:cNvSpPr/>
          <p:nvPr/>
        </p:nvSpPr>
        <p:spPr>
          <a:xfrm>
            <a:off x="1759464" y="6276597"/>
            <a:ext cx="1053731" cy="2225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t>（単位　：千円）</a:t>
            </a:r>
            <a:endParaRPr lang="ja-JP" sz="900" dirty="0"/>
          </a:p>
        </p:txBody>
      </p:sp>
      <p:graphicFrame>
        <p:nvGraphicFramePr>
          <p:cNvPr id="14" name="表 13"/>
          <p:cNvGraphicFramePr>
            <a:graphicFrameLocks noGrp="1"/>
          </p:cNvGraphicFramePr>
          <p:nvPr>
            <p:extLst/>
          </p:nvPr>
        </p:nvGraphicFramePr>
        <p:xfrm>
          <a:off x="5003068" y="1484784"/>
          <a:ext cx="3995323" cy="1177290"/>
        </p:xfrm>
        <a:graphic>
          <a:graphicData uri="http://schemas.openxmlformats.org/drawingml/2006/table">
            <a:tbl>
              <a:tblPr>
                <a:tableStyleId>{5C22544A-7EE6-4342-B048-85BDC9FD1C3A}</a:tableStyleId>
              </a:tblPr>
              <a:tblGrid>
                <a:gridCol w="702020">
                  <a:extLst>
                    <a:ext uri="{9D8B030D-6E8A-4147-A177-3AD203B41FA5}">
                      <a16:colId xmlns:a16="http://schemas.microsoft.com/office/drawing/2014/main" xmlns="" val="20000"/>
                    </a:ext>
                  </a:extLst>
                </a:gridCol>
                <a:gridCol w="846554">
                  <a:extLst>
                    <a:ext uri="{9D8B030D-6E8A-4147-A177-3AD203B41FA5}">
                      <a16:colId xmlns:a16="http://schemas.microsoft.com/office/drawing/2014/main" xmlns="" val="20001"/>
                    </a:ext>
                  </a:extLst>
                </a:gridCol>
                <a:gridCol w="774288">
                  <a:extLst>
                    <a:ext uri="{9D8B030D-6E8A-4147-A177-3AD203B41FA5}">
                      <a16:colId xmlns:a16="http://schemas.microsoft.com/office/drawing/2014/main" xmlns="" val="20002"/>
                    </a:ext>
                  </a:extLst>
                </a:gridCol>
                <a:gridCol w="856879">
                  <a:extLst>
                    <a:ext uri="{9D8B030D-6E8A-4147-A177-3AD203B41FA5}">
                      <a16:colId xmlns:a16="http://schemas.microsoft.com/office/drawing/2014/main" xmlns="" val="20003"/>
                    </a:ext>
                  </a:extLst>
                </a:gridCol>
                <a:gridCol w="815582">
                  <a:extLst>
                    <a:ext uri="{9D8B030D-6E8A-4147-A177-3AD203B41FA5}">
                      <a16:colId xmlns:a16="http://schemas.microsoft.com/office/drawing/2014/main" xmlns="" val="20004"/>
                    </a:ext>
                  </a:extLst>
                </a:gridCol>
              </a:tblGrid>
              <a:tr h="28575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400" u="none" strike="noStrike" dirty="0">
                          <a:effectLst/>
                        </a:rPr>
                        <a:t>人口</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dirty="0">
                          <a:effectLst/>
                        </a:rPr>
                        <a:t>15</a:t>
                      </a:r>
                      <a:r>
                        <a:rPr lang="ja-JP" altLang="en-US" sz="1400" u="none" strike="noStrike" dirty="0">
                          <a:effectLst/>
                        </a:rPr>
                        <a:t>歳未満</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15</a:t>
                      </a:r>
                      <a:r>
                        <a:rPr lang="ja-JP" altLang="en-US" sz="1400" u="none" strike="noStrike">
                          <a:effectLst/>
                        </a:rPr>
                        <a:t>～</a:t>
                      </a:r>
                      <a:r>
                        <a:rPr lang="en-US" altLang="ja-JP" sz="1400" u="none" strike="noStrike">
                          <a:effectLst/>
                        </a:rPr>
                        <a:t>64</a:t>
                      </a:r>
                      <a:r>
                        <a:rPr lang="ja-JP" altLang="en-US" sz="1400" u="none" strike="noStrike">
                          <a:effectLst/>
                        </a:rPr>
                        <a:t>歳</a:t>
                      </a:r>
                      <a:endParaRPr lang="ja-JP" altLang="en-US" sz="14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400" u="none" strike="noStrike">
                          <a:effectLst/>
                        </a:rPr>
                        <a:t>65</a:t>
                      </a:r>
                      <a:r>
                        <a:rPr lang="ja-JP" altLang="en-US" sz="1400" u="none" strike="noStrike">
                          <a:effectLst/>
                        </a:rPr>
                        <a:t>歳以上</a:t>
                      </a:r>
                      <a:endParaRPr lang="ja-JP" altLang="en-US" sz="1400" b="0" i="0" u="none" strike="noStrike">
                        <a:solidFill>
                          <a:srgbClr val="000000"/>
                        </a:solidFill>
                        <a:effectLst/>
                        <a:latin typeface="ＭＳ Ｐゴシック"/>
                      </a:endParaRPr>
                    </a:p>
                  </a:txBody>
                  <a:tcPr marL="9525" marR="9525" marT="9525" marB="0" anchor="ctr"/>
                </a:tc>
                <a:extLst>
                  <a:ext uri="{0D108BD9-81ED-4DB2-BD59-A6C34878D82A}">
                    <a16:rowId xmlns:a16="http://schemas.microsoft.com/office/drawing/2014/main" xmlns="" val="10000"/>
                  </a:ext>
                </a:extLst>
              </a:tr>
              <a:tr h="219075">
                <a:tc>
                  <a:txBody>
                    <a:bodyPr/>
                    <a:lstStyle/>
                    <a:p>
                      <a:pPr algn="l" fontAlgn="ctr"/>
                      <a:r>
                        <a:rPr lang="ja-JP" altLang="en-US" sz="1400" u="none" strike="noStrike" dirty="0" smtClean="0">
                          <a:effectLst/>
                        </a:rPr>
                        <a:t>豊中市　</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395,479</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13.7</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60.9</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25.4</a:t>
                      </a:r>
                    </a:p>
                  </a:txBody>
                  <a:tcPr marL="9525" marR="9525" marT="9525" marB="0" anchor="ctr"/>
                </a:tc>
                <a:extLst>
                  <a:ext uri="{0D108BD9-81ED-4DB2-BD59-A6C34878D82A}">
                    <a16:rowId xmlns:a16="http://schemas.microsoft.com/office/drawing/2014/main" xmlns="" val="10001"/>
                  </a:ext>
                </a:extLst>
              </a:tr>
              <a:tr h="21907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u="none" strike="noStrike" dirty="0" smtClean="0">
                          <a:effectLst/>
                        </a:rPr>
                        <a:t>枚方市</a:t>
                      </a:r>
                      <a:endParaRPr lang="ja-JP" altLang="en-US" sz="1400" b="0" i="0" u="none" strike="noStrike" dirty="0" smtClean="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404,152</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13.3</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59.7</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27.0</a:t>
                      </a:r>
                    </a:p>
                  </a:txBody>
                  <a:tcPr marL="9525" marR="9525" marT="9525" marB="0" anchor="ctr"/>
                </a:tc>
                <a:extLst>
                  <a:ext uri="{0D108BD9-81ED-4DB2-BD59-A6C34878D82A}">
                    <a16:rowId xmlns:a16="http://schemas.microsoft.com/office/drawing/2014/main" xmlns="" val="10002"/>
                  </a:ext>
                </a:extLst>
              </a:tr>
              <a:tr h="219075">
                <a:tc>
                  <a:txBody>
                    <a:bodyPr/>
                    <a:lstStyle/>
                    <a:p>
                      <a:pPr algn="l" fontAlgn="ctr"/>
                      <a:r>
                        <a:rPr lang="ja-JP" altLang="en-US" sz="1400" b="0" i="0" u="none" strike="noStrike" dirty="0" smtClean="0">
                          <a:solidFill>
                            <a:srgbClr val="000000"/>
                          </a:solidFill>
                          <a:effectLst/>
                          <a:latin typeface="ＭＳ Ｐゴシック"/>
                        </a:rPr>
                        <a:t>八尾市</a:t>
                      </a:r>
                      <a:endParaRPr lang="ja-JP" altLang="en-US" sz="14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268,800</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13.0</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59.7</a:t>
                      </a:r>
                    </a:p>
                  </a:txBody>
                  <a:tcPr marL="9525" marR="9525" marT="9525" marB="0" anchor="ctr"/>
                </a:tc>
                <a:tc>
                  <a:txBody>
                    <a:bodyPr/>
                    <a:lstStyle/>
                    <a:p>
                      <a:pPr algn="r" fontAlgn="ctr"/>
                      <a:r>
                        <a:rPr lang="en-US" altLang="ja-JP" sz="1400" b="0" i="0" u="none" strike="noStrike">
                          <a:solidFill>
                            <a:srgbClr val="000000"/>
                          </a:solidFill>
                          <a:effectLst/>
                          <a:latin typeface="ＭＳ Ｐゴシック"/>
                        </a:rPr>
                        <a:t>27.4</a:t>
                      </a:r>
                    </a:p>
                  </a:txBody>
                  <a:tcPr marL="9525" marR="9525" marT="9525" marB="0" anchor="ctr"/>
                </a:tc>
                <a:extLst>
                  <a:ext uri="{0D108BD9-81ED-4DB2-BD59-A6C34878D82A}">
                    <a16:rowId xmlns:a16="http://schemas.microsoft.com/office/drawing/2014/main" xmlns="" val="10003"/>
                  </a:ext>
                </a:extLst>
              </a:tr>
              <a:tr h="219075">
                <a:tc>
                  <a:txBody>
                    <a:bodyPr/>
                    <a:lstStyle/>
                    <a:p>
                      <a:pPr algn="l" fontAlgn="ctr"/>
                      <a:r>
                        <a:rPr lang="ja-JP" altLang="en-US" sz="1400" b="0" i="0" u="none" strike="noStrike" spc="-150" dirty="0" smtClean="0">
                          <a:solidFill>
                            <a:srgbClr val="000000"/>
                          </a:solidFill>
                          <a:effectLst/>
                          <a:latin typeface="ＭＳ Ｐゴシック"/>
                        </a:rPr>
                        <a:t>東大阪市</a:t>
                      </a:r>
                      <a:endParaRPr lang="ja-JP" altLang="en-US" sz="1400" b="0" i="0" u="none" strike="noStrike" spc="-150" dirty="0">
                        <a:solidFill>
                          <a:srgbClr val="000000"/>
                        </a:solidFill>
                        <a:effectLst/>
                        <a:latin typeface="ＭＳ Ｐゴシック"/>
                      </a:endParaRP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502,784</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12.1</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60.4</a:t>
                      </a:r>
                    </a:p>
                  </a:txBody>
                  <a:tcPr marL="9525" marR="9525" marT="9525" marB="0" anchor="ctr"/>
                </a:tc>
                <a:tc>
                  <a:txBody>
                    <a:bodyPr/>
                    <a:lstStyle/>
                    <a:p>
                      <a:pPr algn="r" fontAlgn="ctr"/>
                      <a:r>
                        <a:rPr lang="en-US" altLang="ja-JP" sz="1400" b="0" i="0" u="none" strike="noStrike" dirty="0">
                          <a:solidFill>
                            <a:srgbClr val="000000"/>
                          </a:solidFill>
                          <a:effectLst/>
                          <a:latin typeface="ＭＳ Ｐゴシック"/>
                        </a:rPr>
                        <a:t>27.5</a:t>
                      </a:r>
                    </a:p>
                  </a:txBody>
                  <a:tcPr marL="9525" marR="9525" marT="9525" marB="0" anchor="ctr"/>
                </a:tc>
                <a:extLst>
                  <a:ext uri="{0D108BD9-81ED-4DB2-BD59-A6C34878D82A}">
                    <a16:rowId xmlns:a16="http://schemas.microsoft.com/office/drawing/2014/main" xmlns="" val="10004"/>
                  </a:ext>
                </a:extLst>
              </a:tr>
            </a:tbl>
          </a:graphicData>
        </a:graphic>
      </p:graphicFrame>
      <p:sp>
        <p:nvSpPr>
          <p:cNvPr id="15" name="正方形/長方形 14"/>
          <p:cNvSpPr/>
          <p:nvPr/>
        </p:nvSpPr>
        <p:spPr>
          <a:xfrm>
            <a:off x="5009073" y="1124744"/>
            <a:ext cx="151216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t>
            </a:r>
            <a:r>
              <a:rPr kumimoji="1" lang="ja-JP" altLang="en-US" sz="1400" dirty="0" smtClean="0">
                <a:solidFill>
                  <a:schemeClr val="tx1"/>
                </a:solidFill>
              </a:rPr>
              <a:t>参考</a:t>
            </a:r>
            <a:r>
              <a:rPr kumimoji="1" lang="en-US" altLang="ja-JP" sz="1400" dirty="0" smtClean="0">
                <a:solidFill>
                  <a:schemeClr val="tx1"/>
                </a:solidFill>
              </a:rPr>
              <a:t>】</a:t>
            </a:r>
            <a:r>
              <a:rPr kumimoji="1" lang="ja-JP" altLang="en-US" sz="1400" dirty="0" smtClean="0">
                <a:solidFill>
                  <a:schemeClr val="tx1"/>
                </a:solidFill>
              </a:rPr>
              <a:t>人口構成</a:t>
            </a:r>
            <a:endParaRPr kumimoji="1" lang="ja-JP" altLang="en-US" sz="1400" dirty="0">
              <a:solidFill>
                <a:schemeClr val="tx1"/>
              </a:solidFill>
            </a:endParaRPr>
          </a:p>
        </p:txBody>
      </p:sp>
      <p:sp>
        <p:nvSpPr>
          <p:cNvPr id="9" name="正方形/長方形 8"/>
          <p:cNvSpPr/>
          <p:nvPr/>
        </p:nvSpPr>
        <p:spPr>
          <a:xfrm>
            <a:off x="4643233" y="6387891"/>
            <a:ext cx="4177240" cy="353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※48</a:t>
            </a:r>
            <a:r>
              <a:rPr kumimoji="1" lang="ja-JP" altLang="en-US" b="1" dirty="0" smtClean="0">
                <a:solidFill>
                  <a:schemeClr val="tx1"/>
                </a:solidFill>
              </a:rPr>
              <a:t>億</a:t>
            </a:r>
            <a:r>
              <a:rPr kumimoji="1" lang="en-US" altLang="ja-JP" b="1" dirty="0" smtClean="0">
                <a:solidFill>
                  <a:schemeClr val="tx1"/>
                </a:solidFill>
              </a:rPr>
              <a:t>3,448</a:t>
            </a:r>
            <a:r>
              <a:rPr kumimoji="1" lang="ja-JP" altLang="en-US" b="1" dirty="0" smtClean="0">
                <a:solidFill>
                  <a:schemeClr val="tx1"/>
                </a:solidFill>
              </a:rPr>
              <a:t>万円の増額</a:t>
            </a:r>
            <a:endParaRPr kumimoji="1" lang="ja-JP" altLang="en-US" b="1" dirty="0">
              <a:solidFill>
                <a:schemeClr val="tx1"/>
              </a:solidFill>
            </a:endParaRPr>
          </a:p>
        </p:txBody>
      </p:sp>
      <p:graphicFrame>
        <p:nvGraphicFramePr>
          <p:cNvPr id="16" name="グラフ 15"/>
          <p:cNvGraphicFramePr>
            <a:graphicFrameLocks/>
          </p:cNvGraphicFramePr>
          <p:nvPr>
            <p:extLst/>
          </p:nvPr>
        </p:nvGraphicFramePr>
        <p:xfrm>
          <a:off x="295194" y="980728"/>
          <a:ext cx="4524375" cy="2880320"/>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p:cNvSpPr>
            <a:spLocks noGrp="1"/>
          </p:cNvSpPr>
          <p:nvPr>
            <p:ph type="sldNum" sz="quarter" idx="12"/>
          </p:nvPr>
        </p:nvSpPr>
        <p:spPr>
          <a:xfrm>
            <a:off x="7010400" y="6507631"/>
            <a:ext cx="2133600" cy="365125"/>
          </a:xfrm>
        </p:spPr>
        <p:txBody>
          <a:bodyPr/>
          <a:lstStyle/>
          <a:p>
            <a:r>
              <a:rPr kumimoji="1" lang="ja-JP" altLang="en-US" dirty="0" smtClean="0"/>
              <a:t>８</a:t>
            </a:r>
            <a:endParaRPr kumimoji="1" lang="ja-JP" altLang="en-US" dirty="0"/>
          </a:p>
        </p:txBody>
      </p:sp>
    </p:spTree>
    <p:extLst>
      <p:ext uri="{BB962C8B-B14F-4D97-AF65-F5344CB8AC3E}">
        <p14:creationId xmlns:p14="http://schemas.microsoft.com/office/powerpoint/2010/main" val="4222009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747</TotalTime>
  <Words>1324</Words>
  <Application>Microsoft Office PowerPoint</Application>
  <PresentationFormat>画面に合わせる (4:3)</PresentationFormat>
  <Paragraphs>402</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自治体の最適規模について</vt:lpstr>
      <vt:lpstr>なぜ、U字カーブの右から左の現象が起こるのか</vt:lpstr>
      <vt:lpstr>なぜ、U字カーブの右から左の現象が起こるのか</vt:lpstr>
      <vt:lpstr>全国の市町村の人口と歳出</vt:lpstr>
      <vt:lpstr>なぜ、U字カーブの右から左の現象が起こるのか</vt:lpstr>
      <vt:lpstr>社会福祉費のケース（特別区の場合）</vt:lpstr>
      <vt:lpstr>社会福祉費のケース（中核市の場合）</vt:lpstr>
      <vt:lpstr>児童福祉費のケース（特別区の場合）</vt:lpstr>
      <vt:lpstr>児童福祉費のケース（中核市の場合）</vt:lpstr>
      <vt:lpstr>商工費のケース（特別区の場合）</vt:lpstr>
      <vt:lpstr>商工費のケース（中核市の場合）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2018-11-09T07:01:49Z</cp:lastPrinted>
  <dcterms:created xsi:type="dcterms:W3CDTF">2018-07-31T02:25:20Z</dcterms:created>
  <dcterms:modified xsi:type="dcterms:W3CDTF">2018-11-15T19:29:38Z</dcterms:modified>
</cp:coreProperties>
</file>