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335" r:id="rId3"/>
    <p:sldId id="332" r:id="rId4"/>
    <p:sldId id="331" r:id="rId5"/>
    <p:sldId id="333" r:id="rId6"/>
    <p:sldId id="355" r:id="rId7"/>
    <p:sldId id="338" r:id="rId8"/>
    <p:sldId id="339" r:id="rId9"/>
    <p:sldId id="340" r:id="rId10"/>
    <p:sldId id="348" r:id="rId11"/>
    <p:sldId id="349" r:id="rId12"/>
    <p:sldId id="350" r:id="rId13"/>
    <p:sldId id="356" r:id="rId14"/>
    <p:sldId id="343" r:id="rId15"/>
    <p:sldId id="358" r:id="rId16"/>
    <p:sldId id="344" r:id="rId17"/>
    <p:sldId id="351" r:id="rId18"/>
    <p:sldId id="352" r:id="rId19"/>
    <p:sldId id="357" r:id="rId20"/>
    <p:sldId id="346" r:id="rId21"/>
    <p:sldId id="371" r:id="rId22"/>
    <p:sldId id="345" r:id="rId23"/>
    <p:sldId id="353" r:id="rId24"/>
    <p:sldId id="354" r:id="rId25"/>
    <p:sldId id="359" r:id="rId26"/>
    <p:sldId id="360" r:id="rId27"/>
    <p:sldId id="361" r:id="rId28"/>
    <p:sldId id="362" r:id="rId29"/>
    <p:sldId id="363" r:id="rId30"/>
    <p:sldId id="364" r:id="rId31"/>
    <p:sldId id="365" r:id="rId32"/>
    <p:sldId id="366" r:id="rId33"/>
    <p:sldId id="367" r:id="rId34"/>
    <p:sldId id="368" r:id="rId35"/>
    <p:sldId id="369" r:id="rId36"/>
    <p:sldId id="370" r:id="rId37"/>
  </p:sldIdLst>
  <p:sldSz cx="9144000" cy="6858000" type="screen4x3"/>
  <p:notesSz cx="6797675" cy="99282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35"/>
    <a:srgbClr val="111183"/>
    <a:srgbClr val="19A9CE"/>
    <a:srgbClr val="FF9900"/>
    <a:srgbClr val="0A39AA"/>
    <a:srgbClr val="FF9999"/>
    <a:srgbClr val="FF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9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91567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98175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93061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2255235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881479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472785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74491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413847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81229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03360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4C9D38-FBE6-4298-BF77-A9985A03EB03}" type="datetimeFigureOut">
              <a:rPr kumimoji="1" lang="ja-JP" altLang="en-US" smtClean="0"/>
              <a:t>2018/11/16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238586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C9D38-FBE6-4298-BF77-A9985A03EB03}" type="datetimeFigureOut">
              <a:rPr kumimoji="1" lang="ja-JP" altLang="en-US" smtClean="0"/>
              <a:t>2018/11/16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4167565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471704"/>
            <a:ext cx="9144000" cy="5832277"/>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en-US" altLang="ja-JP" sz="4800" dirty="0">
              <a:latin typeface="Arial" panose="020B0604020202020204" pitchFamily="34" charset="0"/>
              <a:ea typeface="HG創英角ｺﾞｼｯｸUB" panose="020B0909000000000000" pitchFamily="49" charset="-128"/>
              <a:cs typeface="Arial" panose="020B0604020202020204" pitchFamily="34" charset="0"/>
            </a:endParaRPr>
          </a:p>
          <a:p>
            <a:endParaRPr lang="en-US" altLang="ja-JP" sz="4800" dirty="0">
              <a:latin typeface="Arial" panose="020B0604020202020204" pitchFamily="34" charset="0"/>
              <a:ea typeface="HG創英角ｺﾞｼｯｸUB" panose="020B0909000000000000" pitchFamily="49" charset="-128"/>
              <a:cs typeface="Arial" panose="020B0604020202020204" pitchFamily="34" charset="0"/>
            </a:endParaRPr>
          </a:p>
          <a:p>
            <a:r>
              <a:rPr lang="en-US" altLang="ja-JP" sz="4800" dirty="0">
                <a:latin typeface="Arial" panose="020B0604020202020204" pitchFamily="34" charset="0"/>
                <a:ea typeface="HG創英角ｺﾞｼｯｸUB" panose="020B0909000000000000" pitchFamily="49" charset="-128"/>
                <a:cs typeface="Arial" panose="020B0604020202020204" pitchFamily="34" charset="0"/>
              </a:rPr>
              <a:t> </a:t>
            </a:r>
          </a:p>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大都市制度の経済効果について</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（ポイント）</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a:p>
            <a:endParaRPr lang="en-US" altLang="ja-JP" sz="3200" dirty="0">
              <a:latin typeface="Arial" panose="020B0604020202020204" pitchFamily="34" charset="0"/>
              <a:ea typeface="HG創英角ｺﾞｼｯｸUB" panose="020B0909000000000000" pitchFamily="49" charset="-128"/>
              <a:cs typeface="Arial" panose="020B0604020202020204" pitchFamily="34" charset="0"/>
            </a:endParaRPr>
          </a:p>
          <a:p>
            <a:endParaRPr lang="en-US" altLang="ja-JP" sz="3200" dirty="0">
              <a:latin typeface="Arial" panose="020B0604020202020204" pitchFamily="34" charset="0"/>
              <a:ea typeface="HG創英角ｺﾞｼｯｸUB" panose="020B0909000000000000" pitchFamily="49" charset="-128"/>
              <a:cs typeface="Arial" panose="020B0604020202020204" pitchFamily="34" charset="0"/>
            </a:endParaRPr>
          </a:p>
          <a:p>
            <a:endParaRPr lang="en-US" altLang="ja-JP" sz="3200" dirty="0">
              <a:latin typeface="Arial" panose="020B0604020202020204" pitchFamily="34" charset="0"/>
              <a:ea typeface="HG創英角ｺﾞｼｯｸUB" panose="020B0909000000000000" pitchFamily="49" charset="-128"/>
              <a:cs typeface="Arial" panose="020B0604020202020204" pitchFamily="34" charset="0"/>
            </a:endParaRPr>
          </a:p>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学校法人　嘉悦学園</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嘉悦大学付属経営経済研究所</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402039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・現状の大阪市の規模は大きすぎる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→基礎自治体の規模を見直すことで、財政効率化を図ることが可能であることが示唆される。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・先行研究：</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人当たりの行政費用が人口の増加とともに減少し、ある程度の人口になると増加に転じるということが明らかになっている（いわゆるＵ字形の一人当たり歳出）。</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・基礎自治体一人当たり歳出を人口、人口の二乗、面積で回帰し、特別区となった場合の歳出額（理論値）を推計。</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・一人当たり歳出が最小となる人口規模は約</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万人となる。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実績値（基礎自治・中核市事務）と理論値との差額を効果額として計測する。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312321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●１人当たり歳出（除く扶助費、公債費）（図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6-1-2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9218" name="Picture 2">
            <a:extLst>
              <a:ext uri="{FF2B5EF4-FFF2-40B4-BE49-F238E27FC236}">
                <a16:creationId xmlns:a16="http://schemas.microsoft.com/office/drawing/2014/main" id="{95940D10-5F07-4C8B-9295-35959D061EF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05" y="1477057"/>
            <a:ext cx="7458587"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9575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6-1-4</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単年度で</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1,104</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1,141</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億円の財政効率化効果が期待できる。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0242" name="Picture 2">
            <a:extLst>
              <a:ext uri="{FF2B5EF4-FFF2-40B4-BE49-F238E27FC236}">
                <a16:creationId xmlns:a16="http://schemas.microsoft.com/office/drawing/2014/main" id="{190EB462-1CE6-42DE-8FD5-966DBCDC05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069" y="1503135"/>
            <a:ext cx="8559861" cy="41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0566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●政策効果分析による結果（表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8-1-1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総合区・特別区による財政効率化効果のまとめ</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7" name="Picture 2">
            <a:extLst>
              <a:ext uri="{FF2B5EF4-FFF2-40B4-BE49-F238E27FC236}">
                <a16:creationId xmlns:a16="http://schemas.microsoft.com/office/drawing/2014/main" id="{61824D09-3565-4FA0-9294-FD2D2561DA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8891"/>
          <a:stretch/>
        </p:blipFill>
        <p:spPr bwMode="auto">
          <a:xfrm>
            <a:off x="69918" y="1644106"/>
            <a:ext cx="9004163" cy="1403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7747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・総合区制度においても府市連携が行われることで、二重行政が解消し、効率的な財政運営が可能となる。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・分析可能なデータが得られた病院と大学を取り上げる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・（統合による）規模の拡大によるコスト削減を計測する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・過去の連携協議の実績から、実現可能性を計測する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コスト削減額に実現可能率を乗じて効果額を得る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・病院：人件費を病床数と医業収益で回帰し、現状の病床数における人件費の理論値と統合後の病床数における人件費の理論値との差額を効果額として計測する。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・大学：事務職員を教員数と教員</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人当たり独自収入で回帰し、現状の教員数の理論値と統合後の教員数の理論値との差額を効果額として計測する。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５．２　総合区における二重行政解消による効果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3726663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●実現可能性</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・総合区制度において二重行政解消を進めるためには、府市間の協議が合意に至らなければならない。</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・そこで、第１回大阪戦略調整会議（</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H27.7.24</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開催）の資料「大阪府と大阪市による連携協議の経過と成果」から過去の府市間の協議実績を調査し、どの程度の割合で合意に至ったのかを数値化。</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・首長の方向性が一致している期間の実現可能性　　５７．７％</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・首長の方向性が一致していない期間の実現可能性　１０．２％</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５．２　総合区における二重行政解消による効果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083383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５．２　総合区における二重行政解消による効果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7170" name="Picture 2">
            <a:extLst>
              <a:ext uri="{FF2B5EF4-FFF2-40B4-BE49-F238E27FC236}">
                <a16:creationId xmlns:a16="http://schemas.microsoft.com/office/drawing/2014/main" id="{8C6F1C11-38B7-4B81-8A76-4259289CC8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637074"/>
            <a:ext cx="3906939"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a:extLst>
              <a:ext uri="{FF2B5EF4-FFF2-40B4-BE49-F238E27FC236}">
                <a16:creationId xmlns:a16="http://schemas.microsoft.com/office/drawing/2014/main" id="{CF40EB15-0401-4040-920B-28B6448955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4875" y="1637074"/>
            <a:ext cx="3906939"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2869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・特別区制度においては、広域と基礎の役割分担が明確になり、二重行政が解消し、効率的な財政運営が可能となる。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・分析可能なデータが得られた病院と大学を取り上げる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・（統合による）規模の拡大によるコスト削減を計測する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コスト削減額に過去の連携協議から得られる実現可能率は乗じない（大阪府・大阪市の行政間協議が不要）。</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・病院：人件費を病床数と医業収益で回帰し、現状の病床数における人件費の理論値と統合後の病床数における人件費の理論値との差額を効果額として計測する。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・大学：事務職員を教員数と教員</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人当たり独自収入で回帰し、現状の教員数の理論値と統合後の教員数の理論値との差額を効果額として計測する。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６．２　特別区における二重行政解消による効果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891152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６．２　特別区における二重行政解消による効果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1266" name="Picture 2">
            <a:extLst>
              <a:ext uri="{FF2B5EF4-FFF2-40B4-BE49-F238E27FC236}">
                <a16:creationId xmlns:a16="http://schemas.microsoft.com/office/drawing/2014/main" id="{D07ACF3F-7197-4FDD-9A26-74E37CDE39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235" y="1839504"/>
            <a:ext cx="3003969" cy="14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3">
            <a:extLst>
              <a:ext uri="{FF2B5EF4-FFF2-40B4-BE49-F238E27FC236}">
                <a16:creationId xmlns:a16="http://schemas.microsoft.com/office/drawing/2014/main" id="{499EED72-AA24-4A4F-BD8D-989769D21C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2637" y="1839504"/>
            <a:ext cx="3003969" cy="14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6393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●政策効果分析による結果（表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8-1-1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二重行政解消による財政効率化効果まとめ</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9" name="Picture 2">
            <a:extLst>
              <a:ext uri="{FF2B5EF4-FFF2-40B4-BE49-F238E27FC236}">
                <a16:creationId xmlns:a16="http://schemas.microsoft.com/office/drawing/2014/main" id="{61824D09-3565-4FA0-9294-FD2D2561DA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35"/>
          <a:stretch/>
        </p:blipFill>
        <p:spPr bwMode="auto">
          <a:xfrm>
            <a:off x="69918" y="1491706"/>
            <a:ext cx="9004163" cy="391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a:extLst>
              <a:ext uri="{FF2B5EF4-FFF2-40B4-BE49-F238E27FC236}">
                <a16:creationId xmlns:a16="http://schemas.microsoft.com/office/drawing/2014/main" id="{61824D09-3565-4FA0-9294-FD2D2561DA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0137" b="29262"/>
          <a:stretch/>
        </p:blipFill>
        <p:spPr bwMode="auto">
          <a:xfrm>
            <a:off x="61333" y="1828794"/>
            <a:ext cx="9004163" cy="104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41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１．はじめに</a:t>
            </a:r>
          </a:p>
          <a:p>
            <a:pPr algn="l"/>
            <a:r>
              <a:rPr lang="ja-JP" altLang="en-US" sz="36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２．大都市制度改革の意義（略）</a:t>
            </a:r>
          </a:p>
          <a:p>
            <a:pPr algn="l"/>
            <a:r>
              <a:rPr lang="ja-JP" altLang="en-US" sz="36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３．総合区設置案の概要（略）</a:t>
            </a:r>
          </a:p>
          <a:p>
            <a:pPr algn="l"/>
            <a:r>
              <a:rPr lang="ja-JP" altLang="en-US" sz="36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４．特別区設置案の概要（略）</a:t>
            </a:r>
          </a:p>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５．政策効果分析による総合区の経済効果</a:t>
            </a:r>
          </a:p>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６．政策効果分析による特別区の経済効果</a:t>
            </a:r>
          </a:p>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７．マクロ計量経済モデルによる経済効果</a:t>
            </a:r>
          </a:p>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８．おわりに</a:t>
            </a:r>
          </a:p>
          <a:p>
            <a:pPr algn="l"/>
            <a:r>
              <a:rPr lang="ja-JP" altLang="en-US" sz="36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Ａ．補論（略）</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Arial" panose="020B0604020202020204" pitchFamily="34" charset="0"/>
              <a:ea typeface="HG創英角ｺﾞｼｯｸUB" panose="020B0909000000000000"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目次</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492227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・総合区制度においても府市連携が行われることで、適切な社会資本整備が行われるとすれば、より高い効果が期待できる。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・概算事業費が明らかになっている３事業について、産業連関分析を用いてその波及効果を計測する。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－地下鉄中央線延伸、</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JR</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桜島線延伸、なにわ筋線・新大阪連絡線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・過去の協議・調整に要した期間の実績から、着手が遅れる乗率を計測する。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波及効果に乗率を乗じて効果額を得る。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・事業費総額（</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3550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億円）を建設部門に投入し、工期を</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年と想定した上で、生産誘発額を計測する。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５．３　総合区における府市連携による効果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4089231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●府市連携に要する協議・調整の期間</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・総合区制度において、府市が協調する必要がある。社会資本整備を進めるためには、合意に至るまで協議・調整する期間が一定必要となる。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そこで、過去に二重行政解消を実現した複数の案件について、両首長の合意による協議開始から概ね協議が合意して議会提案に向けた案が決定されるまでの期間を、大阪府市統合本部会議資料等から算出した（平均協議期間４８８日）。</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→１年４ヶ月遅れる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・加えて、首長間で方向性が一致せず、協議そのものに着手できない場合、１０年間以上、協議すらできない状態が続く可能性がある。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→１０年遅れる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５．３　総合区における府市連携による効果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1482755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５．３　総合区における府市連携による効果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8194" name="Picture 2">
            <a:extLst>
              <a:ext uri="{FF2B5EF4-FFF2-40B4-BE49-F238E27FC236}">
                <a16:creationId xmlns:a16="http://schemas.microsoft.com/office/drawing/2014/main" id="{EF699CF4-5284-45D5-9059-860DC75F97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3104" y="1614169"/>
            <a:ext cx="5760002" cy="14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2975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・特別区制度においては、広域と基礎の役割分担が明確になり、適切な社会資本整備が行われるとすれば、より高い効果が期待できる。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・概算事業費が明らかになっている３事業について、産業連関分析を用いてその波及効果を計測する。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－地下鉄中央線延伸、</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JR</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桜島線延伸、なにわ筋線・新大阪連絡線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波及効果に実施が遅れる乗率を乗じない（大阪府・大阪市の行政間協議が不要）。</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・事業費総額（</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3550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億円）を建設部門に投入し、工期を</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年と想定した上で、生産誘発額を計測する。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６．３　特別区における府市連携による効果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174898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６．３　特別区における府市連携による効果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2290" name="Picture 2">
            <a:extLst>
              <a:ext uri="{FF2B5EF4-FFF2-40B4-BE49-F238E27FC236}">
                <a16:creationId xmlns:a16="http://schemas.microsoft.com/office/drawing/2014/main" id="{1A13F808-7E6B-4C4C-B8D5-8537C728BF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045" y="1623240"/>
            <a:ext cx="6147798"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1081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●政策効果分析による結果（表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8-1-1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府市連携による効果まとめ</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7" name="Picture 2">
            <a:extLst>
              <a:ext uri="{FF2B5EF4-FFF2-40B4-BE49-F238E27FC236}">
                <a16:creationId xmlns:a16="http://schemas.microsoft.com/office/drawing/2014/main" id="{61824D09-3565-4FA0-9294-FD2D2561DA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9707"/>
          <a:stretch/>
        </p:blipFill>
        <p:spPr bwMode="auto">
          <a:xfrm>
            <a:off x="65316" y="1861456"/>
            <a:ext cx="9004163" cy="1034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a:extLst>
              <a:ext uri="{FF2B5EF4-FFF2-40B4-BE49-F238E27FC236}">
                <a16:creationId xmlns:a16="http://schemas.microsoft.com/office/drawing/2014/main" id="{61824D09-3565-4FA0-9294-FD2D2561DA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35"/>
          <a:stretch/>
        </p:blipFill>
        <p:spPr bwMode="auto">
          <a:xfrm>
            <a:off x="69918" y="1491706"/>
            <a:ext cx="9004163" cy="391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041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７．１　マクロ計量経済モデル</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７．２　社会資本の経済効果</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７．３　総合区設置に伴う経済効果</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７．４　特別区設置に伴う経済効果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７．マクロ計量経済モデルによる経済効果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4102955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●マクロ計量経済モデルとは</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・現実の経済社会：様々な要因が密接に連関しあいながら構成</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・マクロ計量経済モデル：経済社会の実像を捉えるべく経済変数の関連性を記述した連立方程式体系</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・大都市制度改革の経済効果：財政構造の変化を通じて経済構造の変革を促す。</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　↓</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・中長期的に効果が発現する：供給型マクロモデルを用いて経済効果を計測する。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都市制度改革によって財政効率化効果が発生し、そのことで社会資本整備が変化する。その変化が生産に影響を与え、そのことが民間投資に影響を与え、再び生産に影響を及ぼす。そのような相互に連関しあう波及効果を捉え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７．１　マクロ計量経済モデル</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344291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7-1-1)</a:t>
            </a: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本の方程式体系によって構成される小型モデル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）青枠が内生変数、赤枠が外生変数。</a:t>
            </a: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）民間資本計測上の誤差、社会資本計測上の誤差及びダミー変数は記載していない。</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７．１　マクロ計量経済モデル</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026" name="Picture 2">
            <a:extLst>
              <a:ext uri="{FF2B5EF4-FFF2-40B4-BE49-F238E27FC236}">
                <a16:creationId xmlns:a16="http://schemas.microsoft.com/office/drawing/2014/main" id="{FC52497F-0DE7-4D08-98B0-AEE22C9E14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868" y="2085523"/>
            <a:ext cx="8072264" cy="291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9876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・大阪の社会資本は、二重行政（二元行政）等のため、東京と比べて低い効果しか持ってこなかった。仮に大都市制度改革で効果的な社会資本整備が可能となれば、経済効果は大きくなる。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・東京と大阪とで、限界生産力を計測する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・限界生産力：１単位の社会資本の増加が生産を何単位増加させるか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・生産関数を推定し計測</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７．２　社会資本の経済効果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977737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●大阪と東京との経済的な格差は拡大してきている（図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7-0-1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（出所）内閣府</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県民経済計算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err="1">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大阪府</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府民経済計算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err="1">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東京都</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都民経済計算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から筆者試算。</a:t>
            </a:r>
            <a:endPar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Arial" panose="020B0604020202020204" pitchFamily="34" charset="0"/>
              <a:ea typeface="HG創英角ｺﾞｼｯｸUB" panose="020B0909000000000000"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１．はじめに</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027" name="Picture 3">
            <a:extLst>
              <a:ext uri="{FF2B5EF4-FFF2-40B4-BE49-F238E27FC236}">
                <a16:creationId xmlns:a16="http://schemas.microsoft.com/office/drawing/2014/main" id="{70EF08F4-8945-494D-B927-74A0171856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081" y="1400915"/>
            <a:ext cx="7071837" cy="46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矢印: 上下 1">
            <a:extLst>
              <a:ext uri="{FF2B5EF4-FFF2-40B4-BE49-F238E27FC236}">
                <a16:creationId xmlns:a16="http://schemas.microsoft.com/office/drawing/2014/main" id="{70554248-7B5E-4524-B488-26FC0F41A9DF}"/>
              </a:ext>
            </a:extLst>
          </p:cNvPr>
          <p:cNvSpPr/>
          <p:nvPr/>
        </p:nvSpPr>
        <p:spPr>
          <a:xfrm>
            <a:off x="1804307" y="3543299"/>
            <a:ext cx="484632" cy="469497"/>
          </a:xfrm>
          <a:prstGeom prst="upDownArrow">
            <a:avLst>
              <a:gd name="adj1" fmla="val 56738"/>
              <a:gd name="adj2" fmla="val 38208"/>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上下 8">
            <a:extLst>
              <a:ext uri="{FF2B5EF4-FFF2-40B4-BE49-F238E27FC236}">
                <a16:creationId xmlns:a16="http://schemas.microsoft.com/office/drawing/2014/main" id="{C36B2BA8-9762-42C7-BEEF-C394A9E95241}"/>
              </a:ext>
            </a:extLst>
          </p:cNvPr>
          <p:cNvSpPr/>
          <p:nvPr/>
        </p:nvSpPr>
        <p:spPr>
          <a:xfrm>
            <a:off x="3744686" y="2111828"/>
            <a:ext cx="484632" cy="1317172"/>
          </a:xfrm>
          <a:prstGeom prst="upDownArrow">
            <a:avLst>
              <a:gd name="adj1" fmla="val 56738"/>
              <a:gd name="adj2" fmla="val 38208"/>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980019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●推計結果（表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7-2-3</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・大阪の社会資本の限界生産力は、東京の約半分</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社会資本の量の差と共に質の差が、東京と大阪との格差を拡大させたと考えられる。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７．２　社会資本の経済効果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2050" name="図 7">
            <a:extLst>
              <a:ext uri="{FF2B5EF4-FFF2-40B4-BE49-F238E27FC236}">
                <a16:creationId xmlns:a16="http://schemas.microsoft.com/office/drawing/2014/main" id="{F0D4CB83-0552-4BC6-9F0B-FA4A6D137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353" y="1614170"/>
            <a:ext cx="8171293" cy="1451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3347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・基準ケース（現行制度を想定）（表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7-3-1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・財政効率化の経済効果（ケース１）：総合区制度に伴う財政効果額の一部（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億円／年）が追加的な社会資本整備に行われたと仮定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・社会資本の経済効果（ケース２）：上記の追加的な社会資本整備については、東京と大阪との限界生産力の差が、最大で半分程度埋められると仮定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それぞれのケースと基準ケースとの差を経済効果と捉えて計測</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７．３　総合区設置に伴う経済効果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3074" name="Picture 2">
            <a:extLst>
              <a:ext uri="{FF2B5EF4-FFF2-40B4-BE49-F238E27FC236}">
                <a16:creationId xmlns:a16="http://schemas.microsoft.com/office/drawing/2014/main" id="{C92CF947-04BA-4DF9-8576-4169951A99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1694" y="1796142"/>
            <a:ext cx="4160611" cy="2057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7362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7-3-2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注）波及効果は、産業連関分析を用いて中間投入も含めた効果を計測</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年間効果累積（実質</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GRP</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）で</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500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780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億円程度の経済効果が発現する。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７．３　総合区設置に伴う経済効果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3075" name="Picture 3">
            <a:extLst>
              <a:ext uri="{FF2B5EF4-FFF2-40B4-BE49-F238E27FC236}">
                <a16:creationId xmlns:a16="http://schemas.microsoft.com/office/drawing/2014/main" id="{17DFE1F0-83ED-4D40-B2D7-3EF3EEFABC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44" y="1480456"/>
            <a:ext cx="9064512" cy="1768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66490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・基準ケース（現行制度を想定）（７．３と同様）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・財政効率化の経済効果（ケース３）：特別区制度に伴う財政効果額の一部（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500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億円／年）が追加的な社会資本整備に行われたと仮定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・社会資本の経済効果（ケース４）：上記の追加的な社会資本整備については、東京と大阪との限界生産力の差が、最大で全て埋められると仮定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それぞれのケースと基準ケースとの差を経済効果と捉えて計測</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７．４　特別区設置に伴う経済効果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3974117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7-4-1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注）波及効果は、産業連関分析を用いて中間投入も含めた効果を計測</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年間効果累積（実質</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GRP</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）で</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5000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兆</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0500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億円程度の経済効果が発現する。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７．４　特別区設置に伴う経済効果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4098" name="Picture 2">
            <a:extLst>
              <a:ext uri="{FF2B5EF4-FFF2-40B4-BE49-F238E27FC236}">
                <a16:creationId xmlns:a16="http://schemas.microsoft.com/office/drawing/2014/main" id="{6CFA9E33-0988-446A-97AE-39DDF07853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43" y="1439634"/>
            <a:ext cx="9054513" cy="1768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3660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●政策効果分析（表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8-1-1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８．おわりに</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5122" name="Picture 2">
            <a:extLst>
              <a:ext uri="{FF2B5EF4-FFF2-40B4-BE49-F238E27FC236}">
                <a16:creationId xmlns:a16="http://schemas.microsoft.com/office/drawing/2014/main" id="{61824D09-3565-4FA0-9294-FD2D2561DA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18" y="1491706"/>
            <a:ext cx="9004163"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48043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●マクロ計量経済モデル（表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8-1-2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注）政策効果分析とマクロ計量経済モデルの結果は、単純に比較できるものではない。</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８．おわりに</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6146" name="Picture 2">
            <a:extLst>
              <a:ext uri="{FF2B5EF4-FFF2-40B4-BE49-F238E27FC236}">
                <a16:creationId xmlns:a16="http://schemas.microsoft.com/office/drawing/2014/main" id="{19B5A104-679D-4A22-99B7-46B99CE7FB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69" y="1440362"/>
            <a:ext cx="9045462" cy="241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029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●その要因の一つは、社会資本整備の遅れである。（図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7-0-4</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（出所）内閣府</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県民経済計算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err="1">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大阪府</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府民経済計算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err="1">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東京都</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都民経済計算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から筆者試算。</a:t>
            </a:r>
            <a:endPar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Arial" panose="020B0604020202020204" pitchFamily="34" charset="0"/>
              <a:ea typeface="HG創英角ｺﾞｼｯｸUB" panose="020B0909000000000000"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１．はじめに</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2050" name="Picture 2">
            <a:extLst>
              <a:ext uri="{FF2B5EF4-FFF2-40B4-BE49-F238E27FC236}">
                <a16:creationId xmlns:a16="http://schemas.microsoft.com/office/drawing/2014/main" id="{592DCDC7-5197-46C0-B093-E95FB05147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290" y="1549815"/>
            <a:ext cx="7113419" cy="46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矢印: 上下 1">
            <a:extLst>
              <a:ext uri="{FF2B5EF4-FFF2-40B4-BE49-F238E27FC236}">
                <a16:creationId xmlns:a16="http://schemas.microsoft.com/office/drawing/2014/main" id="{70554248-7B5E-4524-B488-26FC0F41A9DF}"/>
              </a:ext>
            </a:extLst>
          </p:cNvPr>
          <p:cNvSpPr/>
          <p:nvPr/>
        </p:nvSpPr>
        <p:spPr>
          <a:xfrm>
            <a:off x="1861458" y="4229101"/>
            <a:ext cx="484632" cy="318407"/>
          </a:xfrm>
          <a:prstGeom prst="upDownArrow">
            <a:avLst>
              <a:gd name="adj1" fmla="val 56738"/>
              <a:gd name="adj2" fmla="val 38208"/>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上下 8">
            <a:extLst>
              <a:ext uri="{FF2B5EF4-FFF2-40B4-BE49-F238E27FC236}">
                <a16:creationId xmlns:a16="http://schemas.microsoft.com/office/drawing/2014/main" id="{C36B2BA8-9762-42C7-BEEF-C394A9E95241}"/>
              </a:ext>
            </a:extLst>
          </p:cNvPr>
          <p:cNvSpPr/>
          <p:nvPr/>
        </p:nvSpPr>
        <p:spPr>
          <a:xfrm>
            <a:off x="5051278" y="2367643"/>
            <a:ext cx="484632" cy="1061357"/>
          </a:xfrm>
          <a:prstGeom prst="upDownArrow">
            <a:avLst>
              <a:gd name="adj1" fmla="val 56738"/>
              <a:gd name="adj2" fmla="val 38208"/>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92789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・大阪経済の低迷</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　　　↑</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・都市経営（政策）の失敗（＝社会資本の質量の不足）</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　　　↑</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・制度要因（大都市制度）</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大阪経済の成長のため、府市連携や大都市制度改革が求められている。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本報告では、既存データに基づく客観的な計量経済学的分析を通じて、特別区制度、総合区制度の経済効果を提示した。</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今後の制度改革に関する議論に資するものとなれば幸いである。</a:t>
            </a:r>
            <a:endParaRPr lang="en-US" altLang="ja-JP" sz="2400" dirty="0">
              <a:latin typeface="Arial" panose="020B0604020202020204" pitchFamily="34" charset="0"/>
              <a:ea typeface="HG創英角ｺﾞｼｯｸUB" panose="020B0909000000000000"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１．はじめに</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5500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１　総合区・特別区の財政効率化効果（</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節、</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6.1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節）</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２　二重行政解消による財政効率化効果（</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節、</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6.2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節）</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３　府市連携による経済効果（</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5.3</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節、</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6.3</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節）</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政策効果分析による経済効果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46891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・現状の行政区の規模は小さすぎる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→行政区の規模を見直すことで、財政効率化を図ることが可能であることが示唆される（図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5-1-2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・先行研究：</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人当たりの行政費用が人口の増加とともに減少し、ある程度の人口になると増加に転じるということが明らかになっている（いわゆるＵ字形の一人当たり歳出）。</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・行政区予算を人口、人口の二乗、面積で回帰し、総合区となった場合の歳出額（理論値）を推計。</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・一人当たり歳出が最小となる人口規模は約</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30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万人となる。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実績値と理論値との差額を効果額として計測する。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５．１　総合区の財政効率化効果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071070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●シミュレーション結果（モデル２）（図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5-1-4</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５．１　総合区の財政効率化効果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2050" name="Picture 2">
            <a:extLst>
              <a:ext uri="{FF2B5EF4-FFF2-40B4-BE49-F238E27FC236}">
                <a16:creationId xmlns:a16="http://schemas.microsoft.com/office/drawing/2014/main" id="{E08CA240-3610-46C7-802A-CD72364846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4917" y="1481728"/>
            <a:ext cx="7374165" cy="4804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83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5-1-4</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単年度で</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0.3</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71.2</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億円の財政効率化効果が期待できる。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５．１　総合区の財政効率化効果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3074" name="Picture 2">
            <a:extLst>
              <a:ext uri="{FF2B5EF4-FFF2-40B4-BE49-F238E27FC236}">
                <a16:creationId xmlns:a16="http://schemas.microsoft.com/office/drawing/2014/main" id="{AB826262-6AAF-4B5C-819A-0BE0CB8CE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967" y="1524907"/>
            <a:ext cx="8584066" cy="4187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84552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16738</TotalTime>
  <Words>2239</Words>
  <Application>Microsoft Office PowerPoint</Application>
  <PresentationFormat>画面に合わせる (4:3)</PresentationFormat>
  <Paragraphs>441</Paragraphs>
  <Slides>36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36</vt:i4>
      </vt:variant>
    </vt:vector>
  </HeadingPairs>
  <TitlesOfParts>
    <vt:vector size="43" baseType="lpstr">
      <vt:lpstr>HG創英角ｺﾞｼｯｸUB</vt:lpstr>
      <vt:lpstr>ＭＳ Ｐゴシック</vt:lpstr>
      <vt:lpstr>ＭＳ 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2014-09-27T02:18:36Z</cp:lastPrinted>
  <dcterms:created xsi:type="dcterms:W3CDTF">2014-04-07T00:28:09Z</dcterms:created>
  <dcterms:modified xsi:type="dcterms:W3CDTF">2018-11-15T22:46:19Z</dcterms:modified>
</cp:coreProperties>
</file>