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4"/>
  </p:sldMasterIdLst>
  <p:notesMasterIdLst>
    <p:notesMasterId r:id="rId6"/>
  </p:notesMasterIdLst>
  <p:sldIdLst>
    <p:sldId id="350" r:id="rId5"/>
  </p:sldIdLst>
  <p:sldSz cx="9906000" cy="6858000" type="A4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8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9999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4" autoAdjust="0"/>
    <p:restoredTop sz="92580" autoAdjust="0"/>
  </p:normalViewPr>
  <p:slideViewPr>
    <p:cSldViewPr showGuides="1">
      <p:cViewPr varScale="1">
        <p:scale>
          <a:sx n="74" d="100"/>
          <a:sy n="74" d="100"/>
        </p:scale>
        <p:origin x="1098" y="72"/>
      </p:cViewPr>
      <p:guideLst>
        <p:guide orient="horz" pos="2568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B89E2C4-6AC9-4C69-8265-4D39AF8764D8}" type="datetimeFigureOut">
              <a:rPr lang="ja-JP" altLang="en-US"/>
              <a:pPr>
                <a:defRPr/>
              </a:pPr>
              <a:t>2018/6/26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DF5FE84-433F-4D4D-805C-335D2516EE6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85757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C5A25-DE68-4BF5-BA63-D8202A810E5C}" type="datetime1">
              <a:rPr lang="ja-JP" altLang="en-US"/>
              <a:pPr>
                <a:defRPr/>
              </a:pPr>
              <a:t>2018/6/26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598F5-2149-4DF2-B299-5C80D2E80FE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90903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5F374-2A50-43D5-A01A-2CF7458DA071}" type="datetime1">
              <a:rPr lang="ja-JP" altLang="en-US"/>
              <a:pPr>
                <a:defRPr/>
              </a:pPr>
              <a:t>2018/6/26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3CA09-2500-4298-AA61-5BC9D236AF6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01613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EFF3E-E786-414A-B3AF-DE2D1E3C2AC5}" type="datetime1">
              <a:rPr lang="ja-JP" altLang="en-US"/>
              <a:pPr>
                <a:defRPr/>
              </a:pPr>
              <a:t>2018/6/26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DCB8E-4F70-4488-A79C-57CFBBE3FA5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9154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AD018-4058-4A97-A446-41786F4C056E}" type="datetime1">
              <a:rPr lang="ja-JP" altLang="en-US"/>
              <a:pPr>
                <a:defRPr/>
              </a:pPr>
              <a:t>2018/6/26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01BF1-DD62-47AB-B888-7083B20C3DA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9495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C39B3-9EFE-473C-9853-B7A7A9587971}" type="datetime1">
              <a:rPr lang="ja-JP" altLang="en-US"/>
              <a:pPr>
                <a:defRPr/>
              </a:pPr>
              <a:t>2018/6/26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87194-5F03-4EC8-A762-BF227DCDAE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06241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60992-7D1D-4372-A8B0-D8B08EF26098}" type="datetime1">
              <a:rPr lang="ja-JP" altLang="en-US"/>
              <a:pPr>
                <a:defRPr/>
              </a:pPr>
              <a:t>2018/6/26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EA2CF-B488-46C3-B6A7-E462186620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0537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03E6F-A68B-4CEA-9B56-5ED8AB04A525}" type="datetime1">
              <a:rPr lang="ja-JP" altLang="en-US"/>
              <a:pPr>
                <a:defRPr/>
              </a:pPr>
              <a:t>2018/6/26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4D510-9ED9-4A7C-98C6-465F73AEF6B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5729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6B018-B180-40A6-8C21-914DB137EF4F}" type="datetime1">
              <a:rPr lang="ja-JP" altLang="en-US"/>
              <a:pPr>
                <a:defRPr/>
              </a:pPr>
              <a:t>2018/6/26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AF416-B72C-4568-821D-747AB049E9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445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CC5DE-021D-4C9E-A045-1B6AAFCF93B9}" type="datetime1">
              <a:rPr lang="ja-JP" altLang="en-US"/>
              <a:pPr>
                <a:defRPr/>
              </a:pPr>
              <a:t>2018/6/26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993F3-DBBB-436B-AFA5-9076F9A8377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2041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3EC4B-C001-4D15-A9D4-C8AB357D8F8E}" type="datetime1">
              <a:rPr lang="ja-JP" altLang="en-US"/>
              <a:pPr>
                <a:defRPr/>
              </a:pPr>
              <a:t>2018/6/26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4E63E-82CB-458D-8A95-CBAB619B911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9979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35447-9B32-4184-9455-D92EF2AD6BE8}" type="datetime1">
              <a:rPr lang="ja-JP" altLang="en-US"/>
              <a:pPr>
                <a:defRPr/>
              </a:pPr>
              <a:t>2018/6/26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67434-667C-4E74-B871-939630E6334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48748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5960615-A742-4AB5-8E47-ADA1F40E7545}" type="datetime1">
              <a:rPr lang="ja-JP" altLang="en-US"/>
              <a:pPr>
                <a:defRPr/>
              </a:pPr>
              <a:t>2018/6/26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437E0C7-E652-44A7-B44F-76C97B5366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角丸四角形 68"/>
          <p:cNvSpPr/>
          <p:nvPr/>
        </p:nvSpPr>
        <p:spPr>
          <a:xfrm>
            <a:off x="800539" y="3639614"/>
            <a:ext cx="1340347" cy="86950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286594" y="260648"/>
            <a:ext cx="74108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都市機能強化に向けた主な取組み</a:t>
            </a:r>
            <a:endParaRPr lang="en-US" altLang="ja-JP" sz="20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800539" y="1251819"/>
            <a:ext cx="1362151" cy="110704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48544" y="1628685"/>
            <a:ext cx="1248139" cy="28814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消防・防災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204695" y="1232855"/>
            <a:ext cx="4881629" cy="114664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258192" y="1240189"/>
            <a:ext cx="4855048" cy="99603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副首都推進局を中心に副首都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としてあるべき消防・防災機能を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検討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2016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月～）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「消防力強化のための勉強会」（府と府内市町村で構成）において、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大阪の消防力強化に関する検討結果取りまとめ（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2018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年３月）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府審議会において、</a:t>
            </a:r>
            <a:r>
              <a:rPr lang="zh-TW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広域化推進</a:t>
            </a:r>
            <a:r>
              <a:rPr lang="zh-TW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の改定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を予定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800540" y="836744"/>
            <a:ext cx="1392153" cy="28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テーマ</a:t>
            </a:r>
            <a:endParaRPr kumimoji="1" lang="ja-JP" altLang="en-US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216696" y="836744"/>
            <a:ext cx="4896063" cy="28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進捗状況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848544" y="3718078"/>
            <a:ext cx="1248139" cy="7190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中小企業</a:t>
            </a:r>
            <a:endParaRPr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支援団体</a:t>
            </a:r>
            <a:endParaRPr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経営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支援）</a:t>
            </a:r>
            <a:endParaRPr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2281460" y="3789040"/>
            <a:ext cx="4731772" cy="6267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府市及び大阪産業振興機構・大阪市都市型産業振興センターによる企業支援団体統合タスクフォースに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おいて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、副首都にふさわしい中小企業支援団体のあり方を検討（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2016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月～）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800540" y="4941168"/>
            <a:ext cx="1338147" cy="185450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8544" y="5373216"/>
            <a:ext cx="1248139" cy="28814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公立大学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7185247" y="836776"/>
            <a:ext cx="2573385" cy="2879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期待される効果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7185248" y="1224435"/>
            <a:ext cx="2573384" cy="11344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/>
          <p:cNvSpPr/>
          <p:nvPr/>
        </p:nvSpPr>
        <p:spPr>
          <a:xfrm>
            <a:off x="7192628" y="3645023"/>
            <a:ext cx="2566004" cy="87969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7279360" y="1546805"/>
            <a:ext cx="2478520" cy="442035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/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西日本の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防災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、副首都大阪の安心・安全を支える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消防力の確立 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9" name="テキスト ボックス 5"/>
          <p:cNvSpPr txBox="1">
            <a:spLocks noChangeArrowheads="1"/>
          </p:cNvSpPr>
          <p:nvPr/>
        </p:nvSpPr>
        <p:spPr bwMode="auto">
          <a:xfrm>
            <a:off x="8064897" y="44626"/>
            <a:ext cx="1928664" cy="41125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36000" tIns="36000" rIns="36000" bIns="36000">
            <a:spAutoFit/>
          </a:bodyPr>
          <a:lstStyle>
            <a:defPPr>
              <a:defRPr lang="ja-JP"/>
            </a:defPPr>
            <a:lvl1pPr marL="0" algn="l" defTabSz="914235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17" algn="l" defTabSz="914235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35" algn="l" defTabSz="914235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353" algn="l" defTabSz="914235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470" algn="l" defTabSz="914235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588" algn="l" defTabSz="914235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705" algn="l" defTabSz="914235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823" algn="l" defTabSz="914235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940" algn="l" defTabSz="914235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Ｈ</a:t>
            </a:r>
            <a:r>
              <a:rPr lang="en-US" altLang="ja-JP" sz="11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30.6.</a:t>
            </a:r>
            <a:r>
              <a:rPr lang="en-US" altLang="ja-JP" sz="110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第</a:t>
            </a:r>
            <a:r>
              <a:rPr lang="en-US" altLang="ja-JP" sz="110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14</a:t>
            </a:r>
            <a:r>
              <a:rPr lang="ja-JP" altLang="en-US" sz="11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回</a:t>
            </a:r>
            <a:r>
              <a:rPr lang="ja-JP" altLang="en-US" sz="110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副首都推進本部会議</a:t>
            </a:r>
            <a:endParaRPr lang="en-US" altLang="ja-JP" sz="1100" dirty="0">
              <a:solidFill>
                <a:srgbClr val="00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0" name="テキスト ボックス 49"/>
          <p:cNvSpPr txBox="1">
            <a:spLocks noChangeArrowheads="1"/>
          </p:cNvSpPr>
          <p:nvPr/>
        </p:nvSpPr>
        <p:spPr bwMode="auto">
          <a:xfrm>
            <a:off x="8337376" y="476672"/>
            <a:ext cx="1421256" cy="288147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 lIns="36000" tIns="36000" rIns="36000" bIns="3600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資料</a:t>
            </a:r>
            <a:r>
              <a:rPr lang="ja-JP" altLang="en-US" sz="140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２</a:t>
            </a:r>
            <a:endParaRPr lang="en-US" altLang="ja-JP" sz="1400" dirty="0" smtClean="0">
              <a:solidFill>
                <a:srgbClr val="00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2271582" y="4941168"/>
            <a:ext cx="4799461" cy="44203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府市及び府立大学・市立大学による新大学設計４者タスクフォースにおいて、新大学の姿などを検討（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2016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年４月～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2017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年８月）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7255338" y="4984605"/>
            <a:ext cx="2450190" cy="1180699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従来の大学の「教育」・「研究」・「地域貢献」の基本３機能に留まらず、「都市シンクタンク」・「技術インキュベーション」の２つの機能を強化・充実し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、大阪の都市問題の解決と産業競争力の強化に貢献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7188546" y="4941168"/>
            <a:ext cx="2570086" cy="124481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2205293" y="4941168"/>
            <a:ext cx="4867081" cy="184451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1" name="角丸四角形 40"/>
          <p:cNvSpPr/>
          <p:nvPr/>
        </p:nvSpPr>
        <p:spPr>
          <a:xfrm>
            <a:off x="785259" y="2415748"/>
            <a:ext cx="1377432" cy="112119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48544" y="2852821"/>
            <a:ext cx="1248139" cy="28814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水道・下水道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2189414" y="2450114"/>
            <a:ext cx="4881629" cy="10859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2242911" y="2617633"/>
            <a:ext cx="4855048" cy="81136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府市の検討チームにおいて、副首都にふさわしい持続可能な水道のあり方について、検討（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2017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年８月～）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府市の検討チームにおいて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、下水道事業の運営手法などについて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検討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2018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年１月～）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7188546" y="2458558"/>
            <a:ext cx="2570085" cy="107748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正方形/長方形 61"/>
          <p:cNvSpPr/>
          <p:nvPr/>
        </p:nvSpPr>
        <p:spPr>
          <a:xfrm>
            <a:off x="7291679" y="2708920"/>
            <a:ext cx="2378339" cy="626701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住民が安心して暮らし、企業の経済活動を支える都市の生活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インフラが、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持続可能性をもって維持・発展</a:t>
            </a:r>
          </a:p>
        </p:txBody>
      </p:sp>
      <p:sp>
        <p:nvSpPr>
          <p:cNvPr id="67" name="正方形/長方形 66"/>
          <p:cNvSpPr/>
          <p:nvPr/>
        </p:nvSpPr>
        <p:spPr>
          <a:xfrm>
            <a:off x="2189414" y="3645024"/>
            <a:ext cx="4881629" cy="87969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914551" y="6237312"/>
            <a:ext cx="1158129" cy="461707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lIns="36000" tIns="36000" rIns="36000" bIns="36000" rtlCol="0" anchor="ctr">
            <a:noAutofit/>
          </a:bodyPr>
          <a:lstStyle/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大学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と行政</a:t>
            </a:r>
            <a:endParaRPr kumimoji="1"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の連携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288704" y="6237312"/>
            <a:ext cx="4654328" cy="44203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府市及び府立大学・市立大学による都市シンクタンク機能タスクフォースに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おいて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、都市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シンクタンク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機能のあり方を検討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2288705" y="6237312"/>
            <a:ext cx="4695824" cy="442035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7185247" y="6247299"/>
            <a:ext cx="2566005" cy="432048"/>
          </a:xfrm>
          <a:prstGeom prst="rect">
            <a:avLst/>
          </a:prstGeom>
          <a:ln>
            <a:solidFill>
              <a:schemeClr val="tx1"/>
            </a:solidFill>
            <a:prstDash val="sysDot"/>
          </a:ln>
        </p:spPr>
        <p:txBody>
          <a:bodyPr wrap="square" lIns="36000" tIns="36000" rIns="36000" bIns="36000" anchor="ctr">
            <a:noAutofit/>
          </a:bodyPr>
          <a:lstStyle/>
          <a:p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292767" y="6237312"/>
            <a:ext cx="2340753" cy="442035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副首都の実現に向けた大阪の都市機能強化を加速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128464" y="1232984"/>
            <a:ext cx="619177" cy="23039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lIns="36000" tIns="36000" rIns="36000" bIns="36000" rtlCol="0" anchor="ctr"/>
          <a:lstStyle/>
          <a:p>
            <a:pPr algn="ctr"/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基盤的な公共機能の</a:t>
            </a:r>
            <a:endParaRPr kumimoji="1"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高度化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21355" y="3645160"/>
            <a:ext cx="619177" cy="12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lIns="36000" tIns="36000" rIns="36000" bIns="36000" rtlCol="0" anchor="ctr"/>
          <a:lstStyle/>
          <a:p>
            <a:pPr algn="ctr"/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産業</a:t>
            </a:r>
            <a:r>
              <a:rPr lang="ja-JP" altLang="en-US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支援や</a:t>
            </a:r>
            <a:endParaRPr lang="en-US" altLang="ja-JP" sz="11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研究開発の機能・</a:t>
            </a:r>
            <a:endParaRPr lang="en-US" altLang="ja-JP" sz="11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体制強化</a:t>
            </a:r>
            <a:endParaRPr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128464" y="4941168"/>
            <a:ext cx="619177" cy="18445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lIns="36000" tIns="36000" rIns="36000" bIns="36000" rtlCol="0" anchor="ctr"/>
          <a:lstStyle/>
          <a:p>
            <a:pPr algn="ctr"/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人材育成環境の充実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920552" y="4581128"/>
            <a:ext cx="8817672" cy="257369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/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金融支援（大阪信用保証協会）・技術支援（大阪産業技術研究所）については、統合を実現済み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2288704" y="5373216"/>
            <a:ext cx="4799461" cy="44203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府市両議会において法人統合関連議案の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可決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2017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月府議会 、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2018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年２月市会）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288704" y="5877272"/>
            <a:ext cx="4799461" cy="25736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４月法人統合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22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４月大学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統合を想定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7327189" y="3789040"/>
            <a:ext cx="2378339" cy="626701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/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企業の持続的な発展を支え、新たな事業活動を生み出す力を高める機能を強化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8851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8A9F1745003D44A14F8F6E14DE2F72" ma:contentTypeVersion="0" ma:contentTypeDescription="新しいドキュメントを作成します。" ma:contentTypeScope="" ma:versionID="290a71272f684ea2bc7658ed8722dc12">
  <xsd:schema xmlns:xsd="http://www.w3.org/2001/XMLSchema" xmlns:p="http://schemas.microsoft.com/office/2006/metadata/properties" targetNamespace="http://schemas.microsoft.com/office/2006/metadata/properties" ma:root="true" ma:fieldsID="f4cff559f9a06213828a8956bc5bb22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C69A437-F067-4AEB-BBD5-28D8E5F823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8810DD4-B76D-456F-B1D9-816A1C0AAE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4DE38670-5652-4396-9FB5-8668C6F58E6E}">
  <ds:schemaRefs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5434</TotalTime>
  <Words>379</Words>
  <PresentationFormat>A4 210 x 297 mm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Wingdings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2018-06-05T05:08:14Z</cp:lastPrinted>
  <dcterms:created xsi:type="dcterms:W3CDTF">2011-12-06T08:20:48Z</dcterms:created>
  <dcterms:modified xsi:type="dcterms:W3CDTF">2018-06-26T04:25:35Z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0x0101002D8A9F1745003D44A14F8F6E14DE2F72</vt:lpwstr>
  </property>
</Properties>
</file>