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2C957-57A4-4911-9C44-0BAB3521C551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6FE9B-4139-4353-B45C-9E9874F36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68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6FE9B-4139-4353-B45C-9E9874F365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309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6B1-4A46-4F2A-B6A9-3AF54B5CC9D5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958-4486-4C7D-8F68-B74D821E5B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65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6B1-4A46-4F2A-B6A9-3AF54B5CC9D5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958-4486-4C7D-8F68-B74D821E5B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37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6B1-4A46-4F2A-B6A9-3AF54B5CC9D5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958-4486-4C7D-8F68-B74D821E5B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64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6B1-4A46-4F2A-B6A9-3AF54B5CC9D5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958-4486-4C7D-8F68-B74D821E5B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76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6B1-4A46-4F2A-B6A9-3AF54B5CC9D5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958-4486-4C7D-8F68-B74D821E5B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72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6B1-4A46-4F2A-B6A9-3AF54B5CC9D5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958-4486-4C7D-8F68-B74D821E5B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85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6B1-4A46-4F2A-B6A9-3AF54B5CC9D5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958-4486-4C7D-8F68-B74D821E5B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4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6B1-4A46-4F2A-B6A9-3AF54B5CC9D5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958-4486-4C7D-8F68-B74D821E5B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62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6B1-4A46-4F2A-B6A9-3AF54B5CC9D5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958-4486-4C7D-8F68-B74D821E5B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13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6B1-4A46-4F2A-B6A9-3AF54B5CC9D5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958-4486-4C7D-8F68-B74D821E5B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61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6B1-4A46-4F2A-B6A9-3AF54B5CC9D5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958-4486-4C7D-8F68-B74D821E5B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06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886B1-4A46-4F2A-B6A9-3AF54B5CC9D5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F4958-4486-4C7D-8F68-B74D821E5B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57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6219" y="499237"/>
            <a:ext cx="1152128" cy="409483"/>
          </a:xfrm>
        </p:spPr>
        <p:txBody>
          <a:bodyPr vert="horz" lIns="36000" tIns="36000" rIns="36000" bIns="36000" anchor="ctr" anchorCtr="0">
            <a:noAutofit/>
          </a:bodyPr>
          <a:lstStyle/>
          <a:p>
            <a:pPr algn="l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75016" y="6110340"/>
            <a:ext cx="1918433" cy="409483"/>
          </a:xfrm>
          <a:prstGeom prst="rect">
            <a:avLst/>
          </a:prstGeom>
        </p:spPr>
        <p:txBody>
          <a:bodyPr vert="horz" lIns="36000" tIns="36000" rIns="3600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■スケジュール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131840" y="126970"/>
            <a:ext cx="2861929" cy="349702"/>
          </a:xfrm>
          <a:prstGeom prst="rect">
            <a:avLst/>
          </a:prstGeom>
        </p:spPr>
        <p:txBody>
          <a:bodyPr vert="horz" wrap="none" lIns="36000" tIns="36000" rIns="36000" bIns="36000" anchor="ctr" anchorCtr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改革評価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プロジェクトについて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91289" y="838919"/>
            <a:ext cx="8201192" cy="1149921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大阪府・大阪市では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H26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）年に、「改革評価プロジェクト」として、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H20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）年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以降の改革を自己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点検すると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ともに、概ね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年後を想定した大阪のめざす将来像（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年後の大阪を見すえて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）をとりまとめた。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その後、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年が経過し、大阪府・大阪市は連携・協働して更なる改革を実施してきた。今回、これ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までの府・市の改革による成果を府民・市民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にわかりやすくお示しする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ため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、再び「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改革評価プロジェクト」を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実施し</a:t>
            </a:r>
            <a:r>
              <a:rPr lang="ja-JP" altLang="en-US" sz="1400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改革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自己点検を行う。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475016" y="3645024"/>
            <a:ext cx="1152128" cy="409483"/>
          </a:xfrm>
          <a:prstGeom prst="rect">
            <a:avLst/>
          </a:prstGeom>
        </p:spPr>
        <p:txBody>
          <a:bodyPr vert="horz" lIns="36000" tIns="36000" rIns="3600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080883" y="5014610"/>
            <a:ext cx="4749767" cy="1112273"/>
          </a:xfrm>
          <a:prstGeom prst="roundRect">
            <a:avLst>
              <a:gd name="adj" fmla="val 8638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9" tIns="41985" rIns="83969" bIns="41985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32009" y="6428724"/>
            <a:ext cx="5909479" cy="288147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年内をめどで報告書をとりまとめ　⇒　副首都推進本部で公表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456219" y="1921500"/>
            <a:ext cx="1663656" cy="409483"/>
          </a:xfrm>
          <a:prstGeom prst="rect">
            <a:avLst/>
          </a:prstGeom>
        </p:spPr>
        <p:txBody>
          <a:bodyPr vert="horz" lIns="36000" tIns="36000" rIns="3600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■視点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051720" y="3942961"/>
            <a:ext cx="4749472" cy="2082930"/>
            <a:chOff x="2054314" y="3572569"/>
            <a:chExt cx="4749472" cy="2082930"/>
          </a:xfrm>
        </p:grpSpPr>
        <p:cxnSp>
          <p:nvCxnSpPr>
            <p:cNvPr id="13" name="直線コネクタ 12"/>
            <p:cNvCxnSpPr/>
            <p:nvPr/>
          </p:nvCxnSpPr>
          <p:spPr>
            <a:xfrm>
              <a:off x="4475816" y="4231259"/>
              <a:ext cx="0" cy="2751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2891640" y="4492008"/>
              <a:ext cx="3168352" cy="3524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36000" tIns="36000" rIns="36000" bIns="36000" rtlCol="0" anchor="ctr">
              <a:noAutofit/>
            </a:bodyPr>
            <a:lstStyle/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改革評価プロジェクト事務局</a:t>
              </a:r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054314" y="3727203"/>
              <a:ext cx="4749472" cy="504056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wrap="square" lIns="68415" tIns="34208" rIns="68415" bIns="34208" rtlCol="0" anchor="ctr">
              <a:noAutofit/>
            </a:bodyPr>
            <a:lstStyle>
              <a:defPPr>
                <a:defRPr lang="ja-JP"/>
              </a:defPPr>
              <a:lvl1pPr marL="0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17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35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353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470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588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705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823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6940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664843" y="3894791"/>
              <a:ext cx="3607065" cy="284528"/>
            </a:xfrm>
            <a:prstGeom prst="rect">
              <a:avLst/>
            </a:prstGeom>
            <a:noFill/>
          </p:spPr>
          <p:txBody>
            <a:bodyPr wrap="none" lIns="68415" tIns="34208" rIns="68415" bIns="34208" rtlCol="0">
              <a:spAutoFit/>
            </a:bodyPr>
            <a:lstStyle/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本部長（知事）、副本部長（市長）、本部員</a:t>
              </a:r>
            </a:p>
          </p:txBody>
        </p:sp>
        <p:sp>
          <p:nvSpPr>
            <p:cNvPr id="19" name="テキスト ボックス 17"/>
            <p:cNvSpPr txBox="1"/>
            <p:nvPr/>
          </p:nvSpPr>
          <p:spPr>
            <a:xfrm>
              <a:off x="3353496" y="3572569"/>
              <a:ext cx="2066065" cy="313831"/>
            </a:xfrm>
            <a:prstGeom prst="rect">
              <a:avLst/>
            </a:prstGeom>
            <a:solidFill>
              <a:srgbClr val="1F497D"/>
            </a:solidFill>
            <a:ln w="28575">
              <a:noFill/>
            </a:ln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ja-JP"/>
              </a:defPPr>
              <a:lvl1pPr marL="0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17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35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353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470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588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705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823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6940" algn="l" defTabSz="914235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副首都推進本部会議</a:t>
              </a:r>
              <a:endPara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083477" y="4936465"/>
              <a:ext cx="1740159" cy="71903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anchor="ctr" anchorCtr="0">
              <a:spAutoFit/>
            </a:bodyPr>
            <a:lstStyle/>
            <a:p>
              <a:pPr algn="ct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＜大阪府＞</a:t>
              </a:r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・政策企画部企画室</a:t>
              </a:r>
              <a:endPara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・財務部行政経営課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5298534" y="4914028"/>
              <a:ext cx="1182365" cy="71903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anchor="ctr" anchorCtr="0">
              <a:spAutoFit/>
            </a:bodyPr>
            <a:lstStyle/>
            <a:p>
              <a:pPr algn="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＜大阪市＞</a:t>
              </a:r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・政策企画室</a:t>
              </a:r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・市政改革室</a:t>
              </a:r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620848" y="5162888"/>
              <a:ext cx="1709936" cy="288147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 algn="ctr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副首都推進局</a:t>
              </a:r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7" name="正方形/長方形 26"/>
          <p:cNvSpPr/>
          <p:nvPr/>
        </p:nvSpPr>
        <p:spPr>
          <a:xfrm>
            <a:off x="615318" y="2260029"/>
            <a:ext cx="82604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前回同様、特別顧問等の助言を得ながら、いわゆる「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行政改革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」のみ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ならず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、「成長戦略」「インフラ戦略」「社会政策のイノベーション」等も幅広く改革として採り上げる。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今回は、近年の改革成果を踏まえ、「府市連携」「公民連携」「民営化」等も重要な視点として着目する。また、今後の改革の方向性を踏まえ、「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活用」「働き方改革」等の新たな視点も盛り込む。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点検・棚卸しを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する期間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、前回の対象期間も包含した概ね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。また、主要他都市との比較などにより、取組みの進捗を客観的に把握する。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83750" y="5117781"/>
            <a:ext cx="1786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点検・棚卸し結果及びテーマ別・エリア別の評価レポートについては、事務局と各部局が共同で作成。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5"/>
          <p:cNvSpPr txBox="1">
            <a:spLocks noChangeArrowheads="1"/>
          </p:cNvSpPr>
          <p:nvPr/>
        </p:nvSpPr>
        <p:spPr bwMode="auto">
          <a:xfrm>
            <a:off x="7308304" y="44511"/>
            <a:ext cx="1928664" cy="41125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36000" tIns="36000" rIns="36000" bIns="36000">
            <a:spAutoFit/>
          </a:bodyPr>
          <a:lstStyle>
            <a:defPPr>
              <a:defRPr lang="ja-JP"/>
            </a:defPPr>
            <a:lvl1pPr marL="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17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3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5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7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88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70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82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4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Ｈ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30.6.28</a:t>
            </a:r>
            <a:endParaRPr lang="en-US" altLang="ja-JP" sz="11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ja-JP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14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</a:t>
            </a:r>
            <a:r>
              <a:rPr lang="ja-JP" altLang="en-US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副首都推進本部会議</a:t>
            </a:r>
            <a:endParaRPr lang="en-US" altLang="ja-JP" sz="11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8" name="テキスト ボックス 27"/>
          <p:cNvSpPr txBox="1">
            <a:spLocks noChangeArrowheads="1"/>
          </p:cNvSpPr>
          <p:nvPr/>
        </p:nvSpPr>
        <p:spPr bwMode="auto">
          <a:xfrm>
            <a:off x="7580783" y="476557"/>
            <a:ext cx="1421256" cy="28814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076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68231" y="139197"/>
            <a:ext cx="5368065" cy="409483"/>
          </a:xfrm>
        </p:spPr>
        <p:txBody>
          <a:bodyPr>
            <a:normAutofit/>
          </a:bodyPr>
          <a:lstStyle/>
          <a:p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現時点での取りまとめイメージ</a:t>
            </a: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11120" y="837758"/>
            <a:ext cx="8561232" cy="503590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に取りまとめた「点検・棚卸し結果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」（個票）の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更新に加え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、これまでの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年間の主要な改革成果について、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年後の大阪の状況も見据えつつ、府民・市民に分かりやすい形で評価レポート等の取りまとめを行う。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2084" y="2680158"/>
            <a:ext cx="4896544" cy="27186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■点検・棚卸し結果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年９月公表）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2084" y="3213256"/>
            <a:ext cx="4896000" cy="2520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年後の大阪を見すえて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公表）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エリア編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7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大阪駅周辺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中之島／御堂筋／難波周辺／大阪城公園等／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湾岸部／天王寺公園／関空・りんくう周辺／泉北ＮＴ／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万博公園周辺・吹田操作場跡地／箕面森町・彩都　　　　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テーマ編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教育改革／女性の活躍促進／文化支援施策の改革／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観光・都市魅力創造／危機管理・防災／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健康・医療に関する戦略／大阪都市圏の交通インフラ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797477" y="-496159"/>
            <a:ext cx="19836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556605" y="2092596"/>
            <a:ext cx="2943387" cy="318924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年取りまとめ資料の更新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加算記号 4"/>
          <p:cNvSpPr/>
          <p:nvPr/>
        </p:nvSpPr>
        <p:spPr>
          <a:xfrm>
            <a:off x="5454043" y="4256149"/>
            <a:ext cx="432048" cy="434214"/>
          </a:xfrm>
          <a:prstGeom prst="mathPlus">
            <a:avLst>
              <a:gd name="adj1" fmla="val 10082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060822" y="2070406"/>
            <a:ext cx="2574406" cy="318924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たに追加を検討する内容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1527928" y="2411520"/>
            <a:ext cx="280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6123889" y="2409392"/>
            <a:ext cx="2448272" cy="48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5980069" y="3262460"/>
            <a:ext cx="2927309" cy="247079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marL="285750" indent="-28575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近年の改革成果や今後の改革の方向性を踏まえて、テーマの追加を検討する。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 府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公民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民営化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独法化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働き方改革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子育て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子どもの貧困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19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485</Words>
  <PresentationFormat>画面に合わせる (4:3)</PresentationFormat>
  <Paragraphs>52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Wingdings</vt:lpstr>
      <vt:lpstr>Office ​​テーマ</vt:lpstr>
      <vt:lpstr>■目的</vt:lpstr>
      <vt:lpstr>〔参考〕　現時点での取りまとめイメージ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2018-06-26T00:30:45Z</cp:lastPrinted>
  <dcterms:created xsi:type="dcterms:W3CDTF">2018-03-08T07:29:59Z</dcterms:created>
  <dcterms:modified xsi:type="dcterms:W3CDTF">2018-06-26T00:31:09Z</dcterms:modified>
</cp:coreProperties>
</file>