
<file path=[Content_Types].xml><?xml version="1.0" encoding="utf-8"?>
<Types xmlns="http://schemas.openxmlformats.org/package/2006/content-types">
  <Default Extension="rels" ContentType="application/vnd.openxmlformats-package.relationships+xml"/>
  <Default Extension="xml" ContentType="application/xml"/>
  <Override ContentType="application/vnd.openxmlformats-officedocument.extended-properties+xml" PartName="/docProps/app.xml"/>
  <Override ContentType="application/vnd.openxmlformats-package.core-properties+xml" PartName="/docProps/core.xml"/>
  <Override ContentType="application/vnd.openxmlformats-officedocument.drawingml.chart+xml" PartName="/ppt/charts/chart1.xml"/>
  <Override ContentType="application/vnd.ms-office.chartcolorstyle+xml" PartName="/ppt/charts/colors1.xml"/>
  <Override ContentType="application/vnd.ms-office.chartstyle+xml" PartName="/ppt/charts/style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presProps+xml" PartName="/ppt/presProps.xml"/>
  <Override ContentType="application/vnd.openxmlformats-officedocument.presentationml.presentation.main+xml" PartName="/ppt/presentation.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Relationships xmlns="http://schemas.openxmlformats.org/package/2006/relationships"><Relationship Target="ppt/presentation.xml" Type="http://schemas.openxmlformats.org/officeDocument/2006/relationships/officeDocument" Id="rId1"></Relationship><Relationship Target="docProps/app.xml" Type="http://schemas.openxmlformats.org/officeDocument/2006/relationships/extended-properties" Id="rId4"></Relationship><Relationship Target="docProps/core.xml" Type="http://schemas.openxmlformats.org/package/2006/relationships/metadata/core-properties" Id="rId5"></Relationship></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748" r:id="rId2"/>
    <p:sldId id="747" r:id="rId3"/>
    <p:sldId id="749" r:id="rId4"/>
    <p:sldId id="750" r:id="rId5"/>
    <p:sldId id="751" r:id="rId6"/>
    <p:sldId id="752" r:id="rId7"/>
    <p:sldId id="753" r:id="rId8"/>
  </p:sldIdLst>
  <p:sldSz cx="9144000" cy="6858000" type="screen4x3"/>
  <p:notesSz cx="6807200" cy="9939338"/>
  <p:defaultTextStyle>
    <a:defPPr>
      <a:defRPr lang="ja-JP">
        <a:uFillTx/>
      </a:defRPr>
    </a:defPPr>
    <a:lvl1pPr marL="0" algn="l" defTabSz="914400" rtl="0" eaLnBrk="1" latinLnBrk="0" hangingPunct="1">
      <a:defRPr kumimoji="1" sz="1800" kern="1200">
        <a:solidFill>
          <a:schemeClr val="tx1"/>
        </a:solidFill>
        <a:uFillTx/>
        <a:latin typeface="+mn-lt"/>
        <a:ea typeface="+mn-ea"/>
        <a:cs typeface="+mn-cs"/>
      </a:defRPr>
    </a:lvl1pPr>
    <a:lvl2pPr marL="457200" algn="l" defTabSz="914400" rtl="0" eaLnBrk="1" latinLnBrk="0" hangingPunct="1">
      <a:defRPr kumimoji="1" sz="1800" kern="1200">
        <a:solidFill>
          <a:schemeClr val="tx1"/>
        </a:solidFill>
        <a:uFillTx/>
        <a:latin typeface="+mn-lt"/>
        <a:ea typeface="+mn-ea"/>
        <a:cs typeface="+mn-cs"/>
      </a:defRPr>
    </a:lvl2pPr>
    <a:lvl3pPr marL="914400" algn="l" defTabSz="914400" rtl="0" eaLnBrk="1" latinLnBrk="0" hangingPunct="1">
      <a:defRPr kumimoji="1" sz="1800" kern="1200">
        <a:solidFill>
          <a:schemeClr val="tx1"/>
        </a:solidFill>
        <a:uFillTx/>
        <a:latin typeface="+mn-lt"/>
        <a:ea typeface="+mn-ea"/>
        <a:cs typeface="+mn-cs"/>
      </a:defRPr>
    </a:lvl3pPr>
    <a:lvl4pPr marL="1371600" algn="l" defTabSz="914400" rtl="0" eaLnBrk="1" latinLnBrk="0" hangingPunct="1">
      <a:defRPr kumimoji="1" sz="1800" kern="1200">
        <a:solidFill>
          <a:schemeClr val="tx1"/>
        </a:solidFill>
        <a:uFillTx/>
        <a:latin typeface="+mn-lt"/>
        <a:ea typeface="+mn-ea"/>
        <a:cs typeface="+mn-cs"/>
      </a:defRPr>
    </a:lvl4pPr>
    <a:lvl5pPr marL="1828800" algn="l" defTabSz="914400" rtl="0" eaLnBrk="1" latinLnBrk="0" hangingPunct="1">
      <a:defRPr kumimoji="1" sz="1800" kern="1200">
        <a:solidFill>
          <a:schemeClr val="tx1"/>
        </a:solidFill>
        <a:uFillTx/>
        <a:latin typeface="+mn-lt"/>
        <a:ea typeface="+mn-ea"/>
        <a:cs typeface="+mn-cs"/>
      </a:defRPr>
    </a:lvl5pPr>
    <a:lvl6pPr marL="2286000" algn="l" defTabSz="914400" rtl="0" eaLnBrk="1" latinLnBrk="0" hangingPunct="1">
      <a:defRPr kumimoji="1" sz="1800" kern="1200">
        <a:solidFill>
          <a:schemeClr val="tx1"/>
        </a:solidFill>
        <a:uFillTx/>
        <a:latin typeface="+mn-lt"/>
        <a:ea typeface="+mn-ea"/>
        <a:cs typeface="+mn-cs"/>
      </a:defRPr>
    </a:lvl6pPr>
    <a:lvl7pPr marL="2743200" algn="l" defTabSz="914400" rtl="0" eaLnBrk="1" latinLnBrk="0" hangingPunct="1">
      <a:defRPr kumimoji="1" sz="1800" kern="1200">
        <a:solidFill>
          <a:schemeClr val="tx1"/>
        </a:solidFill>
        <a:uFillTx/>
        <a:latin typeface="+mn-lt"/>
        <a:ea typeface="+mn-ea"/>
        <a:cs typeface="+mn-cs"/>
      </a:defRPr>
    </a:lvl7pPr>
    <a:lvl8pPr marL="3200400" algn="l" defTabSz="914400" rtl="0" eaLnBrk="1" latinLnBrk="0" hangingPunct="1">
      <a:defRPr kumimoji="1" sz="1800" kern="1200">
        <a:solidFill>
          <a:schemeClr val="tx1"/>
        </a:solidFill>
        <a:uFillTx/>
        <a:latin typeface="+mn-lt"/>
        <a:ea typeface="+mn-ea"/>
        <a:cs typeface="+mn-cs"/>
      </a:defRPr>
    </a:lvl8pPr>
    <a:lvl9pPr marL="3657600" algn="l" defTabSz="914400" rtl="0" eaLnBrk="1" latinLnBrk="0" hangingPunct="1">
      <a:defRPr kumimoji="1" sz="1800" kern="1200">
        <a:solidFill>
          <a:schemeClr val="tx1"/>
        </a:solidFill>
        <a:uFillTx/>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srgbClr val="000000"/>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srgbClr val="000000"/>
        </a:fontRef>
        <a:schemeClr val="lt1"/>
      </a:tcTxStyle>
      <a:tcStyle>
        <a:tcBdr/>
        <a:fill>
          <a:solidFill>
            <a:schemeClr val="accent1"/>
          </a:solidFill>
        </a:fill>
      </a:tcStyle>
    </a:lastCol>
    <a:firstCol>
      <a:tcTxStyle b="on">
        <a:fontRef idx="minor">
          <a:srgbClr val="000000"/>
        </a:fontRef>
        <a:schemeClr val="lt1"/>
      </a:tcTxStyle>
      <a:tcStyle>
        <a:tcBdr/>
        <a:fill>
          <a:solidFill>
            <a:schemeClr val="accent1"/>
          </a:solidFill>
        </a:fill>
      </a:tcStyle>
    </a:firstCol>
    <a:lastRow>
      <a:tcTxStyle b="on">
        <a:fontRef idx="minor">
          <a:srgbClr val="000000"/>
        </a:fontRef>
        <a:schemeClr val="lt1"/>
      </a:tcTxStyle>
      <a:tcStyle>
        <a:tcBdr>
          <a:top>
            <a:ln w="38100" cmpd="sng">
              <a:solidFill>
                <a:schemeClr val="lt1"/>
              </a:solidFill>
            </a:ln>
          </a:top>
        </a:tcBdr>
        <a:fill>
          <a:solidFill>
            <a:schemeClr val="accent1"/>
          </a:solidFill>
        </a:fill>
      </a:tcStyle>
    </a:lastRow>
    <a:firstRow>
      <a:tcTxStyle b="on">
        <a:fontRef idx="minor">
          <a:srgbClr val="000000"/>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rgbClr val="00000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rgbClr val="00000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424" autoAdjust="0"/>
  </p:normalViewPr>
  <p:slideViewPr>
    <p:cSldViewPr snapToGrid="0">
      <p:cViewPr varScale="1">
        <p:scale>
          <a:sx n="70" d="100"/>
          <a:sy n="70" d="100"/>
        </p:scale>
        <p:origin x="1410"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Relationships xmlns="http://schemas.openxmlformats.org/package/2006/relationships"><Relationship Target="slides/slide7.xml" Type="http://schemas.openxmlformats.org/officeDocument/2006/relationships/slide" Id="rId8"></Relationship><Relationship Target="tableStyles.xml" Type="http://schemas.openxmlformats.org/officeDocument/2006/relationships/tableStyles" Id="rId13"></Relationship><Relationship Target="slides/slide2.xml" Type="http://schemas.openxmlformats.org/officeDocument/2006/relationships/slide" Id="rId3"></Relationship><Relationship Target="slides/slide6.xml" Type="http://schemas.openxmlformats.org/officeDocument/2006/relationships/slide" Id="rId7"></Relationship><Relationship Target="theme/theme1.xml" Type="http://schemas.openxmlformats.org/officeDocument/2006/relationships/theme" Id="rId12"></Relationship><Relationship Target="slides/slide1.xml" Type="http://schemas.openxmlformats.org/officeDocument/2006/relationships/slide" Id="rId2"></Relationship><Relationship Target="slideMasters/slideMaster1.xml" Type="http://schemas.openxmlformats.org/officeDocument/2006/relationships/slideMaster" Id="rId1"></Relationship><Relationship Target="slides/slide5.xml" Type="http://schemas.openxmlformats.org/officeDocument/2006/relationships/slide" Id="rId6"></Relationship><Relationship Target="viewProps.xml" Type="http://schemas.openxmlformats.org/officeDocument/2006/relationships/viewProps" Id="rId11"></Relationship><Relationship Target="slides/slide4.xml" Type="http://schemas.openxmlformats.org/officeDocument/2006/relationships/slide" Id="rId5"></Relationship><Relationship Target="presProps.xml" Type="http://schemas.openxmlformats.org/officeDocument/2006/relationships/presProps" Id="rId10"></Relationship><Relationship Target="slides/slide3.xml" Type="http://schemas.openxmlformats.org/officeDocument/2006/relationships/slide" Id="rId4"></Relationship><Relationship Target="notesMasters/notesMaster1.xml" Type="http://schemas.openxmlformats.org/officeDocument/2006/relationships/notesMaster" Id="rId9"></Relationship></Relationships>
</file>

<file path=ppt/charts/_rels/chart1.xml.rels><?xml version="1.0" encoding="UTF-8" ?><Relationships xmlns="http://schemas.openxmlformats.org/package/2006/relationships"><Relationship Target="colors1.xml" Type="http://schemas.microsoft.com/office/2011/relationships/chartColorStyle" Id="rId2"></Relationship><Relationship Target="style1.xml" Type="http://schemas.microsoft.com/office/2011/relationships/chartStyle" Id="rId1"></Relationship></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転入</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Sheet1!$A$2:$A$18</c:f>
              <c:numCache>
                <c:formatCode>General</c:formatCode>
                <c:ptCount val="17"/>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numCache>
            </c:numRef>
          </c:cat>
          <c:val>
            <c:numRef>
              <c:f>Sheet1!$B$2:$B$18</c:f>
              <c:numCache>
                <c:formatCode>General</c:formatCode>
                <c:ptCount val="17"/>
                <c:pt idx="0">
                  <c:v>143</c:v>
                </c:pt>
                <c:pt idx="1">
                  <c:v>135</c:v>
                </c:pt>
                <c:pt idx="2">
                  <c:v>135</c:v>
                </c:pt>
                <c:pt idx="3">
                  <c:v>144</c:v>
                </c:pt>
                <c:pt idx="4">
                  <c:v>150</c:v>
                </c:pt>
                <c:pt idx="5">
                  <c:v>164</c:v>
                </c:pt>
                <c:pt idx="6">
                  <c:v>160</c:v>
                </c:pt>
                <c:pt idx="7">
                  <c:v>132</c:v>
                </c:pt>
                <c:pt idx="8">
                  <c:v>149</c:v>
                </c:pt>
                <c:pt idx="9">
                  <c:v>146</c:v>
                </c:pt>
                <c:pt idx="10">
                  <c:v>156</c:v>
                </c:pt>
                <c:pt idx="11">
                  <c:v>155</c:v>
                </c:pt>
                <c:pt idx="12">
                  <c:v>164</c:v>
                </c:pt>
                <c:pt idx="13">
                  <c:v>156</c:v>
                </c:pt>
                <c:pt idx="14">
                  <c:v>141</c:v>
                </c:pt>
                <c:pt idx="15">
                  <c:v>146</c:v>
                </c:pt>
                <c:pt idx="16">
                  <c:v>157</c:v>
                </c:pt>
              </c:numCache>
            </c:numRef>
          </c:val>
          <c:smooth val="0"/>
          <c:extLst xmlns:c16r2="http://schemas.microsoft.com/office/drawing/2015/06/chart">
            <c:ext xmlns:c16="http://schemas.microsoft.com/office/drawing/2014/chart" uri="{C3380CC4-5D6E-409C-BE32-E72D297353CC}">
              <c16:uniqueId val="{00000000-6DFE-4B02-AD79-E214B3593AF1}"/>
            </c:ext>
          </c:extLst>
        </c:ser>
        <c:ser>
          <c:idx val="1"/>
          <c:order val="1"/>
          <c:tx>
            <c:strRef>
              <c:f>Sheet1!$C$1</c:f>
              <c:strCache>
                <c:ptCount val="1"/>
                <c:pt idx="0">
                  <c:v>転出</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Sheet1!$A$2:$A$18</c:f>
              <c:numCache>
                <c:formatCode>General</c:formatCode>
                <c:ptCount val="17"/>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numCache>
            </c:numRef>
          </c:cat>
          <c:val>
            <c:numRef>
              <c:f>Sheet1!$C$2:$C$18</c:f>
              <c:numCache>
                <c:formatCode>General</c:formatCode>
                <c:ptCount val="17"/>
                <c:pt idx="0">
                  <c:v>253</c:v>
                </c:pt>
                <c:pt idx="1">
                  <c:v>269</c:v>
                </c:pt>
                <c:pt idx="2">
                  <c:v>312</c:v>
                </c:pt>
                <c:pt idx="3">
                  <c:v>292</c:v>
                </c:pt>
                <c:pt idx="4">
                  <c:v>239</c:v>
                </c:pt>
                <c:pt idx="5">
                  <c:v>252</c:v>
                </c:pt>
                <c:pt idx="6">
                  <c:v>284</c:v>
                </c:pt>
                <c:pt idx="7">
                  <c:v>251</c:v>
                </c:pt>
                <c:pt idx="8">
                  <c:v>238</c:v>
                </c:pt>
                <c:pt idx="9">
                  <c:v>256</c:v>
                </c:pt>
                <c:pt idx="10">
                  <c:v>244</c:v>
                </c:pt>
                <c:pt idx="11">
                  <c:v>251</c:v>
                </c:pt>
                <c:pt idx="12">
                  <c:v>218</c:v>
                </c:pt>
                <c:pt idx="13">
                  <c:v>232</c:v>
                </c:pt>
                <c:pt idx="14">
                  <c:v>198</c:v>
                </c:pt>
                <c:pt idx="15">
                  <c:v>210</c:v>
                </c:pt>
                <c:pt idx="16">
                  <c:v>210</c:v>
                </c:pt>
              </c:numCache>
            </c:numRef>
          </c:val>
          <c:smooth val="0"/>
          <c:extLst xmlns:c16r2="http://schemas.microsoft.com/office/drawing/2015/06/chart">
            <c:ext xmlns:c16="http://schemas.microsoft.com/office/drawing/2014/chart" uri="{C3380CC4-5D6E-409C-BE32-E72D297353CC}">
              <c16:uniqueId val="{00000001-6DFE-4B02-AD79-E214B3593AF1}"/>
            </c:ext>
          </c:extLst>
        </c:ser>
        <c:dLbls>
          <c:showLegendKey val="0"/>
          <c:showVal val="0"/>
          <c:showCatName val="0"/>
          <c:showSerName val="0"/>
          <c:showPercent val="0"/>
          <c:showBubbleSize val="0"/>
        </c:dLbls>
        <c:marker val="1"/>
        <c:smooth val="0"/>
        <c:axId val="388059264"/>
        <c:axId val="388065536"/>
      </c:lineChart>
      <c:catAx>
        <c:axId val="3880592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ja-JP"/>
          </a:p>
        </c:txPr>
        <c:crossAx val="388065536"/>
        <c:crosses val="autoZero"/>
        <c:auto val="1"/>
        <c:lblAlgn val="ctr"/>
        <c:lblOffset val="100"/>
        <c:noMultiLvlLbl val="0"/>
      </c:catAx>
      <c:valAx>
        <c:axId val="388065536"/>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388059264"/>
        <c:crosses val="autoZero"/>
        <c:crossBetween val="between"/>
      </c:valAx>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Relationships xmlns="http://schemas.openxmlformats.org/package/2006/relationships"><Relationship Target="../theme/theme2.xml" Type="http://schemas.openxmlformats.org/officeDocument/2006/relationships/theme" Id="rId1"></Relationship></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uFillTx/>
              </a:defRPr>
            </a:lvl1pPr>
          </a:lstStyle>
          <a:p>
            <a:endParaRPr kumimoji="1" lang="ja-JP" altLang="en-US">
              <a:uFillTx/>
            </a:endParaRPr>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uFillTx/>
              </a:defRPr>
            </a:lvl1pPr>
          </a:lstStyle>
          <a:p>
            <a:fld id="{8E336FED-8CD3-4645-90BD-F73270588BB9}" type="datetimeFigureOut">
              <a:rPr kumimoji="1" lang="ja-JP" altLang="en-US" smtClean="0">
                <a:uFillTx/>
              </a:rPr>
              <a:t>2018/6/28</a:t>
            </a:fld>
            <a:endParaRPr kumimoji="1" lang="ja-JP" altLang="en-US">
              <a:uFillTx/>
            </a:endParaRPr>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srgbClr val="000000"/>
            </a:solidFill>
          </a:ln>
        </p:spPr>
        <p:txBody>
          <a:bodyPr vert="horz" lIns="91440" tIns="45720" rIns="91440" bIns="45720" rtlCol="0" anchor="ctr"/>
          <a:lstStyle/>
          <a:p>
            <a:endParaRPr lang="ja-JP" altLang="en-US">
              <a:uFillTx/>
            </a:endParaRPr>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uFillTx/>
              </a:rPr>
              <a:t>マスター テキストの書式設定</a:t>
            </a:r>
          </a:p>
          <a:p>
            <a:pPr lvl="1"/>
            <a:r>
              <a:rPr kumimoji="1" lang="ja-JP" altLang="en-US">
                <a:uFillTx/>
              </a:rPr>
              <a:t>第 </a:t>
            </a:r>
            <a:r>
              <a:rPr kumimoji="1" lang="en-US" altLang="ja-JP">
                <a:uFillTx/>
              </a:rPr>
              <a:t>2 </a:t>
            </a:r>
            <a:r>
              <a:rPr kumimoji="1" lang="ja-JP" altLang="en-US">
                <a:uFillTx/>
              </a:rPr>
              <a:t>レベル</a:t>
            </a:r>
          </a:p>
          <a:p>
            <a:pPr lvl="2"/>
            <a:r>
              <a:rPr kumimoji="1" lang="ja-JP" altLang="en-US">
                <a:uFillTx/>
              </a:rPr>
              <a:t>第 </a:t>
            </a:r>
            <a:r>
              <a:rPr kumimoji="1" lang="en-US" altLang="ja-JP">
                <a:uFillTx/>
              </a:rPr>
              <a:t>3 </a:t>
            </a:r>
            <a:r>
              <a:rPr kumimoji="1" lang="ja-JP" altLang="en-US">
                <a:uFillTx/>
              </a:rPr>
              <a:t>レベル</a:t>
            </a:r>
          </a:p>
          <a:p>
            <a:pPr lvl="3"/>
            <a:r>
              <a:rPr kumimoji="1" lang="ja-JP" altLang="en-US">
                <a:uFillTx/>
              </a:rPr>
              <a:t>第 </a:t>
            </a:r>
            <a:r>
              <a:rPr kumimoji="1" lang="en-US" altLang="ja-JP">
                <a:uFillTx/>
              </a:rPr>
              <a:t>4 </a:t>
            </a:r>
            <a:r>
              <a:rPr kumimoji="1" lang="ja-JP" altLang="en-US">
                <a:uFillTx/>
              </a:rPr>
              <a:t>レベル</a:t>
            </a:r>
          </a:p>
          <a:p>
            <a:pPr lvl="4"/>
            <a:r>
              <a:rPr kumimoji="1" lang="ja-JP" altLang="en-US">
                <a:uFillTx/>
              </a:rPr>
              <a:t>第 </a:t>
            </a:r>
            <a:r>
              <a:rPr kumimoji="1" lang="en-US" altLang="ja-JP">
                <a:uFillTx/>
              </a:rPr>
              <a:t>5 </a:t>
            </a:r>
            <a:r>
              <a:rPr kumimoji="1" lang="ja-JP" altLang="en-US">
                <a:uFillTx/>
              </a:rPr>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uFillTx/>
              </a:defRPr>
            </a:lvl1pPr>
          </a:lstStyle>
          <a:p>
            <a:endParaRPr kumimoji="1" lang="ja-JP" altLang="en-US">
              <a:uFillTx/>
            </a:endParaRPr>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uFillTx/>
              </a:defRPr>
            </a:lvl1pPr>
          </a:lstStyle>
          <a:p>
            <a:fld id="{3126475B-B932-4796-A811-BF01147B5ABF}" type="slidenum">
              <a:rPr kumimoji="1" lang="ja-JP" altLang="en-US" smtClean="0">
                <a:uFillTx/>
              </a:rPr>
              <a:t>‹#›</a:t>
            </a:fld>
            <a:endParaRPr kumimoji="1" lang="ja-JP" altLang="en-US">
              <a:uFillTx/>
            </a:endParaRPr>
          </a:p>
        </p:txBody>
      </p:sp>
    </p:spTree>
    <p:extLst>
      <p:ext uri="{BB962C8B-B14F-4D97-AF65-F5344CB8AC3E}">
        <p14:creationId xmlns:p14="http://schemas.microsoft.com/office/powerpoint/2010/main" val="62340819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uFillTx/>
        <a:latin typeface="+mn-lt"/>
        <a:ea typeface="+mn-ea"/>
        <a:cs typeface="+mn-cs"/>
      </a:defRPr>
    </a:lvl1pPr>
    <a:lvl2pPr marL="457200" algn="l" defTabSz="914400" rtl="0" eaLnBrk="1" latinLnBrk="0" hangingPunct="1">
      <a:defRPr kumimoji="1" sz="1200" kern="1200">
        <a:solidFill>
          <a:schemeClr val="tx1"/>
        </a:solidFill>
        <a:uFillTx/>
        <a:latin typeface="+mn-lt"/>
        <a:ea typeface="+mn-ea"/>
        <a:cs typeface="+mn-cs"/>
      </a:defRPr>
    </a:lvl2pPr>
    <a:lvl3pPr marL="914400" algn="l" defTabSz="914400" rtl="0" eaLnBrk="1" latinLnBrk="0" hangingPunct="1">
      <a:defRPr kumimoji="1" sz="1200" kern="1200">
        <a:solidFill>
          <a:schemeClr val="tx1"/>
        </a:solidFill>
        <a:uFillTx/>
        <a:latin typeface="+mn-lt"/>
        <a:ea typeface="+mn-ea"/>
        <a:cs typeface="+mn-cs"/>
      </a:defRPr>
    </a:lvl3pPr>
    <a:lvl4pPr marL="1371600" algn="l" defTabSz="914400" rtl="0" eaLnBrk="1" latinLnBrk="0" hangingPunct="1">
      <a:defRPr kumimoji="1" sz="1200" kern="1200">
        <a:solidFill>
          <a:schemeClr val="tx1"/>
        </a:solidFill>
        <a:uFillTx/>
        <a:latin typeface="+mn-lt"/>
        <a:ea typeface="+mn-ea"/>
        <a:cs typeface="+mn-cs"/>
      </a:defRPr>
    </a:lvl4pPr>
    <a:lvl5pPr marL="1828800" algn="l" defTabSz="914400" rtl="0" eaLnBrk="1" latinLnBrk="0" hangingPunct="1">
      <a:defRPr kumimoji="1" sz="1200" kern="1200">
        <a:solidFill>
          <a:schemeClr val="tx1"/>
        </a:solidFill>
        <a:uFillTx/>
        <a:latin typeface="+mn-lt"/>
        <a:ea typeface="+mn-ea"/>
        <a:cs typeface="+mn-cs"/>
      </a:defRPr>
    </a:lvl5pPr>
    <a:lvl6pPr marL="2286000" algn="l" defTabSz="914400" rtl="0" eaLnBrk="1" latinLnBrk="0" hangingPunct="1">
      <a:defRPr kumimoji="1" sz="1200" kern="1200">
        <a:solidFill>
          <a:schemeClr val="tx1"/>
        </a:solidFill>
        <a:uFillTx/>
        <a:latin typeface="+mn-lt"/>
        <a:ea typeface="+mn-ea"/>
        <a:cs typeface="+mn-cs"/>
      </a:defRPr>
    </a:lvl6pPr>
    <a:lvl7pPr marL="2743200" algn="l" defTabSz="914400" rtl="0" eaLnBrk="1" latinLnBrk="0" hangingPunct="1">
      <a:defRPr kumimoji="1" sz="1200" kern="1200">
        <a:solidFill>
          <a:schemeClr val="tx1"/>
        </a:solidFill>
        <a:uFillTx/>
        <a:latin typeface="+mn-lt"/>
        <a:ea typeface="+mn-ea"/>
        <a:cs typeface="+mn-cs"/>
      </a:defRPr>
    </a:lvl7pPr>
    <a:lvl8pPr marL="3200400" algn="l" defTabSz="914400" rtl="0" eaLnBrk="1" latinLnBrk="0" hangingPunct="1">
      <a:defRPr kumimoji="1" sz="1200" kern="1200">
        <a:solidFill>
          <a:schemeClr val="tx1"/>
        </a:solidFill>
        <a:uFillTx/>
        <a:latin typeface="+mn-lt"/>
        <a:ea typeface="+mn-ea"/>
        <a:cs typeface="+mn-cs"/>
      </a:defRPr>
    </a:lvl8pPr>
    <a:lvl9pPr marL="3657600" algn="l" defTabSz="914400" rtl="0" eaLnBrk="1" latinLnBrk="0" hangingPunct="1">
      <a:defRPr kumimoji="1" sz="1200" kern="1200">
        <a:solidFill>
          <a:schemeClr val="tx1"/>
        </a:solidFill>
        <a:uFillTx/>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uFillTx/>
            </a:endParaRPr>
          </a:p>
        </p:txBody>
      </p:sp>
      <p:sp>
        <p:nvSpPr>
          <p:cNvPr id="4" name="スライド番号プレースホルダー 3"/>
          <p:cNvSpPr>
            <a:spLocks noGrp="1"/>
          </p:cNvSpPr>
          <p:nvPr>
            <p:ph type="sldNum" sz="quarter" idx="10"/>
          </p:nvPr>
        </p:nvSpPr>
        <p:spPr/>
        <p:txBody>
          <a:bodyPr/>
          <a:lstStyle/>
          <a:p>
            <a:fld id="{3126475B-B932-4796-A811-BF01147B5ABF}" type="slidenum">
              <a:rPr kumimoji="1" lang="ja-JP" altLang="en-US" smtClean="0">
                <a:uFillTx/>
              </a:rPr>
              <a:t>4</a:t>
            </a:fld>
            <a:endParaRPr kumimoji="1" lang="ja-JP" altLang="en-US">
              <a:uFillTx/>
            </a:endParaRPr>
          </a:p>
        </p:txBody>
      </p:sp>
    </p:spTree>
    <p:extLst>
      <p:ext uri="{BB962C8B-B14F-4D97-AF65-F5344CB8AC3E}">
        <p14:creationId xmlns:p14="http://schemas.microsoft.com/office/powerpoint/2010/main" val="3144551311"/>
      </p:ext>
    </p:extLst>
  </p:cSld>
  <p:clrMapOvr>
    <a:masterClrMapping/>
  </p:clrMapOvr>
</p:notes>
</file>

<file path=ppt/slideLayouts/_rels/slideLayout1.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10.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11.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2.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3.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4.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5.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6.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7.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8.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9.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uFillTx/>
              </a:defRPr>
            </a:lvl1pPr>
          </a:lstStyle>
          <a:p>
            <a:r>
              <a:rPr lang="ja-JP" altLang="en-US">
                <a:uFillTx/>
              </a:rPr>
              <a:t>マスター タイトルの書式設定</a:t>
            </a:r>
            <a:endParaRPr lang="en-US" dirty="0">
              <a:uFillTx/>
            </a:endParaRP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uFillTx/>
              </a:defRPr>
            </a:lvl1pPr>
            <a:lvl2pPr marL="457200" indent="0" algn="ctr">
              <a:buNone/>
              <a:defRPr sz="2000">
                <a:uFillTx/>
              </a:defRPr>
            </a:lvl2pPr>
            <a:lvl3pPr marL="914400" indent="0" algn="ctr">
              <a:buNone/>
              <a:defRPr sz="1800">
                <a:uFillTx/>
              </a:defRPr>
            </a:lvl3pPr>
            <a:lvl4pPr marL="1371600" indent="0" algn="ctr">
              <a:buNone/>
              <a:defRPr sz="1600">
                <a:uFillTx/>
              </a:defRPr>
            </a:lvl4pPr>
            <a:lvl5pPr marL="1828800" indent="0" algn="ctr">
              <a:buNone/>
              <a:defRPr sz="1600">
                <a:uFillTx/>
              </a:defRPr>
            </a:lvl5pPr>
            <a:lvl6pPr marL="2286000" indent="0" algn="ctr">
              <a:buNone/>
              <a:defRPr sz="1600">
                <a:uFillTx/>
              </a:defRPr>
            </a:lvl6pPr>
            <a:lvl7pPr marL="2743200" indent="0" algn="ctr">
              <a:buNone/>
              <a:defRPr sz="1600">
                <a:uFillTx/>
              </a:defRPr>
            </a:lvl7pPr>
            <a:lvl8pPr marL="3200400" indent="0" algn="ctr">
              <a:buNone/>
              <a:defRPr sz="1600">
                <a:uFillTx/>
              </a:defRPr>
            </a:lvl8pPr>
            <a:lvl9pPr marL="3657600" indent="0" algn="ctr">
              <a:buNone/>
              <a:defRPr sz="1600">
                <a:uFillTx/>
              </a:defRPr>
            </a:lvl9pPr>
          </a:lstStyle>
          <a:p>
            <a:r>
              <a:rPr lang="ja-JP" altLang="en-US">
                <a:uFillTx/>
              </a:rPr>
              <a:t>マスター サブタイトルの書式設定</a:t>
            </a:r>
            <a:endParaRPr lang="en-US" dirty="0">
              <a:uFillTx/>
            </a:endParaRPr>
          </a:p>
        </p:txBody>
      </p:sp>
      <p:sp>
        <p:nvSpPr>
          <p:cNvPr id="4" name="Date Placeholder 3"/>
          <p:cNvSpPr>
            <a:spLocks noGrp="1"/>
          </p:cNvSpPr>
          <p:nvPr>
            <p:ph type="dt" sz="half" idx="10"/>
          </p:nvPr>
        </p:nvSpPr>
        <p:spPr/>
        <p:txBody>
          <a:bodyPr/>
          <a:lstStyle/>
          <a:p>
            <a:fld id="{531E2A46-400D-4F60-9C5F-AC5F7510901A}" type="datetime1">
              <a:rPr kumimoji="1" lang="ja-JP" altLang="en-US" smtClean="0">
                <a:uFillTx/>
              </a:rPr>
              <a:t>2018/6/28</a:t>
            </a:fld>
            <a:endParaRPr kumimoji="1" lang="ja-JP" altLang="en-US">
              <a:uFillTx/>
            </a:endParaRPr>
          </a:p>
        </p:txBody>
      </p:sp>
      <p:sp>
        <p:nvSpPr>
          <p:cNvPr id="5" name="Footer Placeholder 4"/>
          <p:cNvSpPr>
            <a:spLocks noGrp="1"/>
          </p:cNvSpPr>
          <p:nvPr>
            <p:ph type="ftr" sz="quarter" idx="11"/>
          </p:nvPr>
        </p:nvSpPr>
        <p:spPr/>
        <p:txBody>
          <a:bodyPr/>
          <a:lstStyle/>
          <a:p>
            <a:endParaRPr kumimoji="1" lang="ja-JP" altLang="en-US">
              <a:uFillTx/>
            </a:endParaRPr>
          </a:p>
        </p:txBody>
      </p:sp>
      <p:sp>
        <p:nvSpPr>
          <p:cNvPr id="6" name="Slide Number Placeholder 5"/>
          <p:cNvSpPr>
            <a:spLocks noGrp="1"/>
          </p:cNvSpPr>
          <p:nvPr>
            <p:ph type="sldNum" sz="quarter" idx="12"/>
          </p:nvPr>
        </p:nvSpPr>
        <p:spPr/>
        <p:txBody>
          <a:bodyPr/>
          <a:lstStyle/>
          <a:p>
            <a:fld id="{517E6CE8-CC5A-4C33-BE98-08A25E237030}" type="slidenum">
              <a:rPr kumimoji="1" lang="ja-JP" altLang="en-US" smtClean="0">
                <a:uFillTx/>
              </a:rPr>
              <a:t>‹#›</a:t>
            </a:fld>
            <a:endParaRPr kumimoji="1" lang="ja-JP" altLang="en-US">
              <a:uFillTx/>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uFillTx/>
              </a:rPr>
              <a:t>マスター タイトルの書式設定</a:t>
            </a:r>
            <a:endParaRPr lang="en-US" dirty="0">
              <a:uFillTx/>
            </a:endParaRPr>
          </a:p>
        </p:txBody>
      </p:sp>
      <p:sp>
        <p:nvSpPr>
          <p:cNvPr id="3" name="Vertical Text Placeholder 2"/>
          <p:cNvSpPr>
            <a:spLocks noGrp="1"/>
          </p:cNvSpPr>
          <p:nvPr>
            <p:ph type="body" orient="vert" idx="1"/>
          </p:nvPr>
        </p:nvSpPr>
        <p:spPr/>
        <p:txBody>
          <a:bodyPr vert="eaVert"/>
          <a:lstStyle/>
          <a:p>
            <a:pPr lvl="0"/>
            <a:r>
              <a:rPr lang="ja-JP" altLang="en-US">
                <a:uFillTx/>
              </a:rPr>
              <a:t>マスター テキストの書式設定</a:t>
            </a:r>
          </a:p>
          <a:p>
            <a:pPr lvl="1"/>
            <a:r>
              <a:rPr lang="ja-JP" altLang="en-US">
                <a:uFillTx/>
              </a:rPr>
              <a:t>第 </a:t>
            </a:r>
            <a:r>
              <a:rPr lang="en-US" altLang="ja-JP">
                <a:uFillTx/>
              </a:rPr>
              <a:t>2 </a:t>
            </a:r>
            <a:r>
              <a:rPr lang="ja-JP" altLang="en-US">
                <a:uFillTx/>
              </a:rPr>
              <a:t>レベル</a:t>
            </a:r>
          </a:p>
          <a:p>
            <a:pPr lvl="2"/>
            <a:r>
              <a:rPr lang="ja-JP" altLang="en-US">
                <a:uFillTx/>
              </a:rPr>
              <a:t>第 </a:t>
            </a:r>
            <a:r>
              <a:rPr lang="en-US" altLang="ja-JP">
                <a:uFillTx/>
              </a:rPr>
              <a:t>3 </a:t>
            </a:r>
            <a:r>
              <a:rPr lang="ja-JP" altLang="en-US">
                <a:uFillTx/>
              </a:rPr>
              <a:t>レベル</a:t>
            </a:r>
          </a:p>
          <a:p>
            <a:pPr lvl="3"/>
            <a:r>
              <a:rPr lang="ja-JP" altLang="en-US">
                <a:uFillTx/>
              </a:rPr>
              <a:t>第 </a:t>
            </a:r>
            <a:r>
              <a:rPr lang="en-US" altLang="ja-JP">
                <a:uFillTx/>
              </a:rPr>
              <a:t>4 </a:t>
            </a:r>
            <a:r>
              <a:rPr lang="ja-JP" altLang="en-US">
                <a:uFillTx/>
              </a:rPr>
              <a:t>レベル</a:t>
            </a:r>
          </a:p>
          <a:p>
            <a:pPr lvl="4"/>
            <a:r>
              <a:rPr lang="ja-JP" altLang="en-US">
                <a:uFillTx/>
              </a:rPr>
              <a:t>第 </a:t>
            </a:r>
            <a:r>
              <a:rPr lang="en-US" altLang="ja-JP">
                <a:uFillTx/>
              </a:rPr>
              <a:t>5 </a:t>
            </a:r>
            <a:r>
              <a:rPr lang="ja-JP" altLang="en-US">
                <a:uFillTx/>
              </a:rPr>
              <a:t>レベル</a:t>
            </a:r>
            <a:endParaRPr lang="en-US" dirty="0">
              <a:uFillTx/>
            </a:endParaRPr>
          </a:p>
        </p:txBody>
      </p:sp>
      <p:sp>
        <p:nvSpPr>
          <p:cNvPr id="4" name="Date Placeholder 3"/>
          <p:cNvSpPr>
            <a:spLocks noGrp="1"/>
          </p:cNvSpPr>
          <p:nvPr>
            <p:ph type="dt" sz="half" idx="10"/>
          </p:nvPr>
        </p:nvSpPr>
        <p:spPr/>
        <p:txBody>
          <a:bodyPr/>
          <a:lstStyle/>
          <a:p>
            <a:fld id="{1366D09C-A1A7-4B74-A2F3-024316EB2736}" type="datetime1">
              <a:rPr kumimoji="1" lang="ja-JP" altLang="en-US" smtClean="0">
                <a:uFillTx/>
              </a:rPr>
              <a:t>2018/6/28</a:t>
            </a:fld>
            <a:endParaRPr kumimoji="1" lang="ja-JP" altLang="en-US">
              <a:uFillTx/>
            </a:endParaRPr>
          </a:p>
        </p:txBody>
      </p:sp>
      <p:sp>
        <p:nvSpPr>
          <p:cNvPr id="5" name="Footer Placeholder 4"/>
          <p:cNvSpPr>
            <a:spLocks noGrp="1"/>
          </p:cNvSpPr>
          <p:nvPr>
            <p:ph type="ftr" sz="quarter" idx="11"/>
          </p:nvPr>
        </p:nvSpPr>
        <p:spPr/>
        <p:txBody>
          <a:bodyPr/>
          <a:lstStyle/>
          <a:p>
            <a:endParaRPr kumimoji="1" lang="ja-JP" altLang="en-US">
              <a:uFillTx/>
            </a:endParaRPr>
          </a:p>
        </p:txBody>
      </p:sp>
      <p:sp>
        <p:nvSpPr>
          <p:cNvPr id="6" name="Slide Number Placeholder 5"/>
          <p:cNvSpPr>
            <a:spLocks noGrp="1"/>
          </p:cNvSpPr>
          <p:nvPr>
            <p:ph type="sldNum" sz="quarter" idx="12"/>
          </p:nvPr>
        </p:nvSpPr>
        <p:spPr/>
        <p:txBody>
          <a:bodyPr/>
          <a:lstStyle/>
          <a:p>
            <a:fld id="{517E6CE8-CC5A-4C33-BE98-08A25E237030}" type="slidenum">
              <a:rPr kumimoji="1" lang="ja-JP" altLang="en-US" smtClean="0">
                <a:uFillTx/>
              </a:rPr>
              <a:t>‹#›</a:t>
            </a:fld>
            <a:endParaRPr kumimoji="1" lang="ja-JP" altLang="en-US">
              <a:uFillTx/>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uFillTx/>
              </a:rPr>
              <a:t>マスター タイトルの書式設定</a:t>
            </a:r>
            <a:endParaRPr lang="en-US" dirty="0">
              <a:uFillTx/>
            </a:endParaRP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uFillTx/>
              </a:rPr>
              <a:t>マスター テキストの書式設定</a:t>
            </a:r>
          </a:p>
          <a:p>
            <a:pPr lvl="1"/>
            <a:r>
              <a:rPr lang="ja-JP" altLang="en-US">
                <a:uFillTx/>
              </a:rPr>
              <a:t>第 </a:t>
            </a:r>
            <a:r>
              <a:rPr lang="en-US" altLang="ja-JP">
                <a:uFillTx/>
              </a:rPr>
              <a:t>2 </a:t>
            </a:r>
            <a:r>
              <a:rPr lang="ja-JP" altLang="en-US">
                <a:uFillTx/>
              </a:rPr>
              <a:t>レベル</a:t>
            </a:r>
          </a:p>
          <a:p>
            <a:pPr lvl="2"/>
            <a:r>
              <a:rPr lang="ja-JP" altLang="en-US">
                <a:uFillTx/>
              </a:rPr>
              <a:t>第 </a:t>
            </a:r>
            <a:r>
              <a:rPr lang="en-US" altLang="ja-JP">
                <a:uFillTx/>
              </a:rPr>
              <a:t>3 </a:t>
            </a:r>
            <a:r>
              <a:rPr lang="ja-JP" altLang="en-US">
                <a:uFillTx/>
              </a:rPr>
              <a:t>レベル</a:t>
            </a:r>
          </a:p>
          <a:p>
            <a:pPr lvl="3"/>
            <a:r>
              <a:rPr lang="ja-JP" altLang="en-US">
                <a:uFillTx/>
              </a:rPr>
              <a:t>第 </a:t>
            </a:r>
            <a:r>
              <a:rPr lang="en-US" altLang="ja-JP">
                <a:uFillTx/>
              </a:rPr>
              <a:t>4 </a:t>
            </a:r>
            <a:r>
              <a:rPr lang="ja-JP" altLang="en-US">
                <a:uFillTx/>
              </a:rPr>
              <a:t>レベル</a:t>
            </a:r>
          </a:p>
          <a:p>
            <a:pPr lvl="4"/>
            <a:r>
              <a:rPr lang="ja-JP" altLang="en-US">
                <a:uFillTx/>
              </a:rPr>
              <a:t>第 </a:t>
            </a:r>
            <a:r>
              <a:rPr lang="en-US" altLang="ja-JP">
                <a:uFillTx/>
              </a:rPr>
              <a:t>5 </a:t>
            </a:r>
            <a:r>
              <a:rPr lang="ja-JP" altLang="en-US">
                <a:uFillTx/>
              </a:rPr>
              <a:t>レベル</a:t>
            </a:r>
            <a:endParaRPr lang="en-US" dirty="0">
              <a:uFillTx/>
            </a:endParaRPr>
          </a:p>
        </p:txBody>
      </p:sp>
      <p:sp>
        <p:nvSpPr>
          <p:cNvPr id="4" name="Date Placeholder 3"/>
          <p:cNvSpPr>
            <a:spLocks noGrp="1"/>
          </p:cNvSpPr>
          <p:nvPr>
            <p:ph type="dt" sz="half" idx="10"/>
          </p:nvPr>
        </p:nvSpPr>
        <p:spPr/>
        <p:txBody>
          <a:bodyPr/>
          <a:lstStyle/>
          <a:p>
            <a:fld id="{28FE39A5-D104-461B-A56D-20927244E57B}" type="datetime1">
              <a:rPr kumimoji="1" lang="ja-JP" altLang="en-US" smtClean="0">
                <a:uFillTx/>
              </a:rPr>
              <a:t>2018/6/28</a:t>
            </a:fld>
            <a:endParaRPr kumimoji="1" lang="ja-JP" altLang="en-US">
              <a:uFillTx/>
            </a:endParaRPr>
          </a:p>
        </p:txBody>
      </p:sp>
      <p:sp>
        <p:nvSpPr>
          <p:cNvPr id="5" name="Footer Placeholder 4"/>
          <p:cNvSpPr>
            <a:spLocks noGrp="1"/>
          </p:cNvSpPr>
          <p:nvPr>
            <p:ph type="ftr" sz="quarter" idx="11"/>
          </p:nvPr>
        </p:nvSpPr>
        <p:spPr/>
        <p:txBody>
          <a:bodyPr/>
          <a:lstStyle/>
          <a:p>
            <a:endParaRPr kumimoji="1" lang="ja-JP" altLang="en-US">
              <a:uFillTx/>
            </a:endParaRPr>
          </a:p>
        </p:txBody>
      </p:sp>
      <p:sp>
        <p:nvSpPr>
          <p:cNvPr id="6" name="Slide Number Placeholder 5"/>
          <p:cNvSpPr>
            <a:spLocks noGrp="1"/>
          </p:cNvSpPr>
          <p:nvPr>
            <p:ph type="sldNum" sz="quarter" idx="12"/>
          </p:nvPr>
        </p:nvSpPr>
        <p:spPr/>
        <p:txBody>
          <a:bodyPr/>
          <a:lstStyle/>
          <a:p>
            <a:fld id="{517E6CE8-CC5A-4C33-BE98-08A25E237030}" type="slidenum">
              <a:rPr kumimoji="1" lang="ja-JP" altLang="en-US" smtClean="0">
                <a:uFillTx/>
              </a:rPr>
              <a:t>‹#›</a:t>
            </a:fld>
            <a:endParaRPr kumimoji="1" lang="ja-JP" altLang="en-US">
              <a:uFillTx/>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uFillTx/>
              </a:rPr>
              <a:t>マスター タイトルの書式設定</a:t>
            </a:r>
            <a:endParaRPr lang="en-US" dirty="0">
              <a:uFillTx/>
            </a:endParaRPr>
          </a:p>
        </p:txBody>
      </p:sp>
      <p:sp>
        <p:nvSpPr>
          <p:cNvPr id="3" name="Content Placeholder 2"/>
          <p:cNvSpPr>
            <a:spLocks noGrp="1"/>
          </p:cNvSpPr>
          <p:nvPr>
            <p:ph idx="1"/>
          </p:nvPr>
        </p:nvSpPr>
        <p:spPr/>
        <p:txBody>
          <a:bodyPr/>
          <a:lstStyle/>
          <a:p>
            <a:pPr lvl="0"/>
            <a:r>
              <a:rPr lang="ja-JP" altLang="en-US">
                <a:uFillTx/>
              </a:rPr>
              <a:t>マスター テキストの書式設定</a:t>
            </a:r>
          </a:p>
          <a:p>
            <a:pPr lvl="1"/>
            <a:r>
              <a:rPr lang="ja-JP" altLang="en-US">
                <a:uFillTx/>
              </a:rPr>
              <a:t>第 </a:t>
            </a:r>
            <a:r>
              <a:rPr lang="en-US" altLang="ja-JP">
                <a:uFillTx/>
              </a:rPr>
              <a:t>2 </a:t>
            </a:r>
            <a:r>
              <a:rPr lang="ja-JP" altLang="en-US">
                <a:uFillTx/>
              </a:rPr>
              <a:t>レベル</a:t>
            </a:r>
          </a:p>
          <a:p>
            <a:pPr lvl="2"/>
            <a:r>
              <a:rPr lang="ja-JP" altLang="en-US">
                <a:uFillTx/>
              </a:rPr>
              <a:t>第 </a:t>
            </a:r>
            <a:r>
              <a:rPr lang="en-US" altLang="ja-JP">
                <a:uFillTx/>
              </a:rPr>
              <a:t>3 </a:t>
            </a:r>
            <a:r>
              <a:rPr lang="ja-JP" altLang="en-US">
                <a:uFillTx/>
              </a:rPr>
              <a:t>レベル</a:t>
            </a:r>
          </a:p>
          <a:p>
            <a:pPr lvl="3"/>
            <a:r>
              <a:rPr lang="ja-JP" altLang="en-US">
                <a:uFillTx/>
              </a:rPr>
              <a:t>第 </a:t>
            </a:r>
            <a:r>
              <a:rPr lang="en-US" altLang="ja-JP">
                <a:uFillTx/>
              </a:rPr>
              <a:t>4 </a:t>
            </a:r>
            <a:r>
              <a:rPr lang="ja-JP" altLang="en-US">
                <a:uFillTx/>
              </a:rPr>
              <a:t>レベル</a:t>
            </a:r>
          </a:p>
          <a:p>
            <a:pPr lvl="4"/>
            <a:r>
              <a:rPr lang="ja-JP" altLang="en-US">
                <a:uFillTx/>
              </a:rPr>
              <a:t>第 </a:t>
            </a:r>
            <a:r>
              <a:rPr lang="en-US" altLang="ja-JP">
                <a:uFillTx/>
              </a:rPr>
              <a:t>5 </a:t>
            </a:r>
            <a:r>
              <a:rPr lang="ja-JP" altLang="en-US">
                <a:uFillTx/>
              </a:rPr>
              <a:t>レベル</a:t>
            </a:r>
            <a:endParaRPr lang="en-US" dirty="0">
              <a:uFillTx/>
            </a:endParaRPr>
          </a:p>
        </p:txBody>
      </p:sp>
      <p:sp>
        <p:nvSpPr>
          <p:cNvPr id="4" name="Date Placeholder 3"/>
          <p:cNvSpPr>
            <a:spLocks noGrp="1"/>
          </p:cNvSpPr>
          <p:nvPr>
            <p:ph type="dt" sz="half" idx="10"/>
          </p:nvPr>
        </p:nvSpPr>
        <p:spPr/>
        <p:txBody>
          <a:bodyPr/>
          <a:lstStyle/>
          <a:p>
            <a:fld id="{822464FF-6250-4671-801F-AAD0A537C1D8}" type="datetime1">
              <a:rPr kumimoji="1" lang="ja-JP" altLang="en-US" smtClean="0">
                <a:uFillTx/>
              </a:rPr>
              <a:t>2018/6/28</a:t>
            </a:fld>
            <a:endParaRPr kumimoji="1" lang="ja-JP" altLang="en-US">
              <a:uFillTx/>
            </a:endParaRPr>
          </a:p>
        </p:txBody>
      </p:sp>
      <p:sp>
        <p:nvSpPr>
          <p:cNvPr id="5" name="Footer Placeholder 4"/>
          <p:cNvSpPr>
            <a:spLocks noGrp="1"/>
          </p:cNvSpPr>
          <p:nvPr>
            <p:ph type="ftr" sz="quarter" idx="11"/>
          </p:nvPr>
        </p:nvSpPr>
        <p:spPr/>
        <p:txBody>
          <a:bodyPr/>
          <a:lstStyle/>
          <a:p>
            <a:endParaRPr kumimoji="1" lang="ja-JP" altLang="en-US">
              <a:uFillTx/>
            </a:endParaRPr>
          </a:p>
        </p:txBody>
      </p:sp>
      <p:sp>
        <p:nvSpPr>
          <p:cNvPr id="6" name="Slide Number Placeholder 5"/>
          <p:cNvSpPr>
            <a:spLocks noGrp="1"/>
          </p:cNvSpPr>
          <p:nvPr>
            <p:ph type="sldNum" sz="quarter" idx="12"/>
          </p:nvPr>
        </p:nvSpPr>
        <p:spPr/>
        <p:txBody>
          <a:bodyPr/>
          <a:lstStyle/>
          <a:p>
            <a:fld id="{517E6CE8-CC5A-4C33-BE98-08A25E237030}" type="slidenum">
              <a:rPr kumimoji="1" lang="ja-JP" altLang="en-US" smtClean="0">
                <a:uFillTx/>
              </a:rPr>
              <a:t>‹#›</a:t>
            </a:fld>
            <a:endParaRPr kumimoji="1" lang="ja-JP" altLang="en-US">
              <a:uFillTx/>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uFillTx/>
              </a:defRPr>
            </a:lvl1pPr>
          </a:lstStyle>
          <a:p>
            <a:r>
              <a:rPr lang="ja-JP" altLang="en-US">
                <a:uFillTx/>
              </a:rPr>
              <a:t>マスター タイトルの書式設定</a:t>
            </a:r>
            <a:endParaRPr lang="en-US" dirty="0">
              <a:uFillTx/>
            </a:endParaRPr>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uFillTx/>
              </a:defRPr>
            </a:lvl1pPr>
            <a:lvl2pPr marL="457200" indent="0">
              <a:buNone/>
              <a:defRPr sz="2000">
                <a:solidFill>
                  <a:schemeClr val="tx1">
                    <a:tint val="75000"/>
                  </a:schemeClr>
                </a:solidFill>
                <a:uFillTx/>
              </a:defRPr>
            </a:lvl2pPr>
            <a:lvl3pPr marL="914400" indent="0">
              <a:buNone/>
              <a:defRPr sz="1800">
                <a:solidFill>
                  <a:schemeClr val="tx1">
                    <a:tint val="75000"/>
                  </a:schemeClr>
                </a:solidFill>
                <a:uFillTx/>
              </a:defRPr>
            </a:lvl3pPr>
            <a:lvl4pPr marL="1371600" indent="0">
              <a:buNone/>
              <a:defRPr sz="1600">
                <a:solidFill>
                  <a:schemeClr val="tx1">
                    <a:tint val="75000"/>
                  </a:schemeClr>
                </a:solidFill>
                <a:uFillTx/>
              </a:defRPr>
            </a:lvl4pPr>
            <a:lvl5pPr marL="1828800" indent="0">
              <a:buNone/>
              <a:defRPr sz="1600">
                <a:solidFill>
                  <a:schemeClr val="tx1">
                    <a:tint val="75000"/>
                  </a:schemeClr>
                </a:solidFill>
                <a:uFillTx/>
              </a:defRPr>
            </a:lvl5pPr>
            <a:lvl6pPr marL="2286000" indent="0">
              <a:buNone/>
              <a:defRPr sz="1600">
                <a:solidFill>
                  <a:schemeClr val="tx1">
                    <a:tint val="75000"/>
                  </a:schemeClr>
                </a:solidFill>
                <a:uFillTx/>
              </a:defRPr>
            </a:lvl6pPr>
            <a:lvl7pPr marL="2743200" indent="0">
              <a:buNone/>
              <a:defRPr sz="1600">
                <a:solidFill>
                  <a:schemeClr val="tx1">
                    <a:tint val="75000"/>
                  </a:schemeClr>
                </a:solidFill>
                <a:uFillTx/>
              </a:defRPr>
            </a:lvl7pPr>
            <a:lvl8pPr marL="3200400" indent="0">
              <a:buNone/>
              <a:defRPr sz="1600">
                <a:solidFill>
                  <a:schemeClr val="tx1">
                    <a:tint val="75000"/>
                  </a:schemeClr>
                </a:solidFill>
                <a:uFillTx/>
              </a:defRPr>
            </a:lvl8pPr>
            <a:lvl9pPr marL="3657600" indent="0">
              <a:buNone/>
              <a:defRPr sz="1600">
                <a:solidFill>
                  <a:schemeClr val="tx1">
                    <a:tint val="75000"/>
                  </a:schemeClr>
                </a:solidFill>
                <a:uFillTx/>
              </a:defRPr>
            </a:lvl9pPr>
          </a:lstStyle>
          <a:p>
            <a:pPr lvl="0"/>
            <a:r>
              <a:rPr lang="ja-JP" altLang="en-US">
                <a:uFillTx/>
              </a:rPr>
              <a:t>マスター テキストの書式設定</a:t>
            </a:r>
          </a:p>
        </p:txBody>
      </p:sp>
      <p:sp>
        <p:nvSpPr>
          <p:cNvPr id="4" name="Date Placeholder 3"/>
          <p:cNvSpPr>
            <a:spLocks noGrp="1"/>
          </p:cNvSpPr>
          <p:nvPr>
            <p:ph type="dt" sz="half" idx="10"/>
          </p:nvPr>
        </p:nvSpPr>
        <p:spPr/>
        <p:txBody>
          <a:bodyPr/>
          <a:lstStyle/>
          <a:p>
            <a:fld id="{87EC4BA8-3D31-49DE-BCDA-ECE7E0616CB0}" type="datetime1">
              <a:rPr kumimoji="1" lang="ja-JP" altLang="en-US" smtClean="0">
                <a:uFillTx/>
              </a:rPr>
              <a:t>2018/6/28</a:t>
            </a:fld>
            <a:endParaRPr kumimoji="1" lang="ja-JP" altLang="en-US">
              <a:uFillTx/>
            </a:endParaRPr>
          </a:p>
        </p:txBody>
      </p:sp>
      <p:sp>
        <p:nvSpPr>
          <p:cNvPr id="5" name="Footer Placeholder 4"/>
          <p:cNvSpPr>
            <a:spLocks noGrp="1"/>
          </p:cNvSpPr>
          <p:nvPr>
            <p:ph type="ftr" sz="quarter" idx="11"/>
          </p:nvPr>
        </p:nvSpPr>
        <p:spPr/>
        <p:txBody>
          <a:bodyPr/>
          <a:lstStyle/>
          <a:p>
            <a:endParaRPr kumimoji="1" lang="ja-JP" altLang="en-US">
              <a:uFillTx/>
            </a:endParaRPr>
          </a:p>
        </p:txBody>
      </p:sp>
      <p:sp>
        <p:nvSpPr>
          <p:cNvPr id="6" name="Slide Number Placeholder 5"/>
          <p:cNvSpPr>
            <a:spLocks noGrp="1"/>
          </p:cNvSpPr>
          <p:nvPr>
            <p:ph type="sldNum" sz="quarter" idx="12"/>
          </p:nvPr>
        </p:nvSpPr>
        <p:spPr/>
        <p:txBody>
          <a:bodyPr/>
          <a:lstStyle/>
          <a:p>
            <a:fld id="{517E6CE8-CC5A-4C33-BE98-08A25E237030}" type="slidenum">
              <a:rPr kumimoji="1" lang="ja-JP" altLang="en-US" smtClean="0">
                <a:uFillTx/>
              </a:rPr>
              <a:t>‹#›</a:t>
            </a:fld>
            <a:endParaRPr kumimoji="1" lang="ja-JP" altLang="en-US">
              <a:uFillTx/>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uFillTx/>
              </a:rPr>
              <a:t>マスター タイトルの書式設定</a:t>
            </a:r>
            <a:endParaRPr lang="en-US" dirty="0">
              <a:uFillTx/>
            </a:endParaRPr>
          </a:p>
        </p:txBody>
      </p:sp>
      <p:sp>
        <p:nvSpPr>
          <p:cNvPr id="3" name="Content Placeholder 2"/>
          <p:cNvSpPr>
            <a:spLocks noGrp="1"/>
          </p:cNvSpPr>
          <p:nvPr>
            <p:ph sz="half" idx="1"/>
          </p:nvPr>
        </p:nvSpPr>
        <p:spPr>
          <a:xfrm>
            <a:off x="628650" y="1825625"/>
            <a:ext cx="3886200" cy="4351338"/>
          </a:xfrm>
        </p:spPr>
        <p:txBody>
          <a:bodyPr/>
          <a:lstStyle/>
          <a:p>
            <a:pPr lvl="0"/>
            <a:r>
              <a:rPr lang="ja-JP" altLang="en-US">
                <a:uFillTx/>
              </a:rPr>
              <a:t>マスター テキストの書式設定</a:t>
            </a:r>
          </a:p>
          <a:p>
            <a:pPr lvl="1"/>
            <a:r>
              <a:rPr lang="ja-JP" altLang="en-US">
                <a:uFillTx/>
              </a:rPr>
              <a:t>第 </a:t>
            </a:r>
            <a:r>
              <a:rPr lang="en-US" altLang="ja-JP">
                <a:uFillTx/>
              </a:rPr>
              <a:t>2 </a:t>
            </a:r>
            <a:r>
              <a:rPr lang="ja-JP" altLang="en-US">
                <a:uFillTx/>
              </a:rPr>
              <a:t>レベル</a:t>
            </a:r>
          </a:p>
          <a:p>
            <a:pPr lvl="2"/>
            <a:r>
              <a:rPr lang="ja-JP" altLang="en-US">
                <a:uFillTx/>
              </a:rPr>
              <a:t>第 </a:t>
            </a:r>
            <a:r>
              <a:rPr lang="en-US" altLang="ja-JP">
                <a:uFillTx/>
              </a:rPr>
              <a:t>3 </a:t>
            </a:r>
            <a:r>
              <a:rPr lang="ja-JP" altLang="en-US">
                <a:uFillTx/>
              </a:rPr>
              <a:t>レベル</a:t>
            </a:r>
          </a:p>
          <a:p>
            <a:pPr lvl="3"/>
            <a:r>
              <a:rPr lang="ja-JP" altLang="en-US">
                <a:uFillTx/>
              </a:rPr>
              <a:t>第 </a:t>
            </a:r>
            <a:r>
              <a:rPr lang="en-US" altLang="ja-JP">
                <a:uFillTx/>
              </a:rPr>
              <a:t>4 </a:t>
            </a:r>
            <a:r>
              <a:rPr lang="ja-JP" altLang="en-US">
                <a:uFillTx/>
              </a:rPr>
              <a:t>レベル</a:t>
            </a:r>
          </a:p>
          <a:p>
            <a:pPr lvl="4"/>
            <a:r>
              <a:rPr lang="ja-JP" altLang="en-US">
                <a:uFillTx/>
              </a:rPr>
              <a:t>第 </a:t>
            </a:r>
            <a:r>
              <a:rPr lang="en-US" altLang="ja-JP">
                <a:uFillTx/>
              </a:rPr>
              <a:t>5 </a:t>
            </a:r>
            <a:r>
              <a:rPr lang="ja-JP" altLang="en-US">
                <a:uFillTx/>
              </a:rPr>
              <a:t>レベル</a:t>
            </a:r>
            <a:endParaRPr lang="en-US" dirty="0">
              <a:uFillTx/>
            </a:endParaRPr>
          </a:p>
        </p:txBody>
      </p:sp>
      <p:sp>
        <p:nvSpPr>
          <p:cNvPr id="4" name="Content Placeholder 3"/>
          <p:cNvSpPr>
            <a:spLocks noGrp="1"/>
          </p:cNvSpPr>
          <p:nvPr>
            <p:ph sz="half" idx="2"/>
          </p:nvPr>
        </p:nvSpPr>
        <p:spPr>
          <a:xfrm>
            <a:off x="4629150" y="1825625"/>
            <a:ext cx="3886200" cy="4351338"/>
          </a:xfrm>
        </p:spPr>
        <p:txBody>
          <a:bodyPr/>
          <a:lstStyle/>
          <a:p>
            <a:pPr lvl="0"/>
            <a:r>
              <a:rPr lang="ja-JP" altLang="en-US">
                <a:uFillTx/>
              </a:rPr>
              <a:t>マスター テキストの書式設定</a:t>
            </a:r>
          </a:p>
          <a:p>
            <a:pPr lvl="1"/>
            <a:r>
              <a:rPr lang="ja-JP" altLang="en-US">
                <a:uFillTx/>
              </a:rPr>
              <a:t>第 </a:t>
            </a:r>
            <a:r>
              <a:rPr lang="en-US" altLang="ja-JP">
                <a:uFillTx/>
              </a:rPr>
              <a:t>2 </a:t>
            </a:r>
            <a:r>
              <a:rPr lang="ja-JP" altLang="en-US">
                <a:uFillTx/>
              </a:rPr>
              <a:t>レベル</a:t>
            </a:r>
          </a:p>
          <a:p>
            <a:pPr lvl="2"/>
            <a:r>
              <a:rPr lang="ja-JP" altLang="en-US">
                <a:uFillTx/>
              </a:rPr>
              <a:t>第 </a:t>
            </a:r>
            <a:r>
              <a:rPr lang="en-US" altLang="ja-JP">
                <a:uFillTx/>
              </a:rPr>
              <a:t>3 </a:t>
            </a:r>
            <a:r>
              <a:rPr lang="ja-JP" altLang="en-US">
                <a:uFillTx/>
              </a:rPr>
              <a:t>レベル</a:t>
            </a:r>
          </a:p>
          <a:p>
            <a:pPr lvl="3"/>
            <a:r>
              <a:rPr lang="ja-JP" altLang="en-US">
                <a:uFillTx/>
              </a:rPr>
              <a:t>第 </a:t>
            </a:r>
            <a:r>
              <a:rPr lang="en-US" altLang="ja-JP">
                <a:uFillTx/>
              </a:rPr>
              <a:t>4 </a:t>
            </a:r>
            <a:r>
              <a:rPr lang="ja-JP" altLang="en-US">
                <a:uFillTx/>
              </a:rPr>
              <a:t>レベル</a:t>
            </a:r>
          </a:p>
          <a:p>
            <a:pPr lvl="4"/>
            <a:r>
              <a:rPr lang="ja-JP" altLang="en-US">
                <a:uFillTx/>
              </a:rPr>
              <a:t>第 </a:t>
            </a:r>
            <a:r>
              <a:rPr lang="en-US" altLang="ja-JP">
                <a:uFillTx/>
              </a:rPr>
              <a:t>5 </a:t>
            </a:r>
            <a:r>
              <a:rPr lang="ja-JP" altLang="en-US">
                <a:uFillTx/>
              </a:rPr>
              <a:t>レベル</a:t>
            </a:r>
            <a:endParaRPr lang="en-US" dirty="0">
              <a:uFillTx/>
            </a:endParaRPr>
          </a:p>
        </p:txBody>
      </p:sp>
      <p:sp>
        <p:nvSpPr>
          <p:cNvPr id="5" name="Date Placeholder 4"/>
          <p:cNvSpPr>
            <a:spLocks noGrp="1"/>
          </p:cNvSpPr>
          <p:nvPr>
            <p:ph type="dt" sz="half" idx="10"/>
          </p:nvPr>
        </p:nvSpPr>
        <p:spPr/>
        <p:txBody>
          <a:bodyPr/>
          <a:lstStyle/>
          <a:p>
            <a:fld id="{AC5FD6A2-DF87-4EC3-ACF8-7FF1EA1C68CB}" type="datetime1">
              <a:rPr kumimoji="1" lang="ja-JP" altLang="en-US" smtClean="0">
                <a:uFillTx/>
              </a:rPr>
              <a:t>2018/6/28</a:t>
            </a:fld>
            <a:endParaRPr kumimoji="1" lang="ja-JP" altLang="en-US">
              <a:uFillTx/>
            </a:endParaRPr>
          </a:p>
        </p:txBody>
      </p:sp>
      <p:sp>
        <p:nvSpPr>
          <p:cNvPr id="6" name="Footer Placeholder 5"/>
          <p:cNvSpPr>
            <a:spLocks noGrp="1"/>
          </p:cNvSpPr>
          <p:nvPr>
            <p:ph type="ftr" sz="quarter" idx="11"/>
          </p:nvPr>
        </p:nvSpPr>
        <p:spPr/>
        <p:txBody>
          <a:bodyPr/>
          <a:lstStyle/>
          <a:p>
            <a:endParaRPr kumimoji="1" lang="ja-JP" altLang="en-US">
              <a:uFillTx/>
            </a:endParaRPr>
          </a:p>
        </p:txBody>
      </p:sp>
      <p:sp>
        <p:nvSpPr>
          <p:cNvPr id="7" name="Slide Number Placeholder 6"/>
          <p:cNvSpPr>
            <a:spLocks noGrp="1"/>
          </p:cNvSpPr>
          <p:nvPr>
            <p:ph type="sldNum" sz="quarter" idx="12"/>
          </p:nvPr>
        </p:nvSpPr>
        <p:spPr/>
        <p:txBody>
          <a:bodyPr/>
          <a:lstStyle/>
          <a:p>
            <a:fld id="{517E6CE8-CC5A-4C33-BE98-08A25E237030}" type="slidenum">
              <a:rPr kumimoji="1" lang="ja-JP" altLang="en-US" smtClean="0">
                <a:uFillTx/>
              </a:rPr>
              <a:t>‹#›</a:t>
            </a:fld>
            <a:endParaRPr kumimoji="1" lang="ja-JP" altLang="en-US">
              <a:uFillTx/>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uFillTx/>
              </a:rPr>
              <a:t>マスター タイトルの書式設定</a:t>
            </a:r>
            <a:endParaRPr lang="en-US" dirty="0">
              <a:uFillTx/>
            </a:endParaRP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uFillTx/>
              </a:defRPr>
            </a:lvl1pPr>
            <a:lvl2pPr marL="457200" indent="0">
              <a:buNone/>
              <a:defRPr sz="2000" b="1">
                <a:uFillTx/>
              </a:defRPr>
            </a:lvl2pPr>
            <a:lvl3pPr marL="914400" indent="0">
              <a:buNone/>
              <a:defRPr sz="1800" b="1">
                <a:uFillTx/>
              </a:defRPr>
            </a:lvl3pPr>
            <a:lvl4pPr marL="1371600" indent="0">
              <a:buNone/>
              <a:defRPr sz="1600" b="1">
                <a:uFillTx/>
              </a:defRPr>
            </a:lvl4pPr>
            <a:lvl5pPr marL="1828800" indent="0">
              <a:buNone/>
              <a:defRPr sz="1600" b="1">
                <a:uFillTx/>
              </a:defRPr>
            </a:lvl5pPr>
            <a:lvl6pPr marL="2286000" indent="0">
              <a:buNone/>
              <a:defRPr sz="1600" b="1">
                <a:uFillTx/>
              </a:defRPr>
            </a:lvl6pPr>
            <a:lvl7pPr marL="2743200" indent="0">
              <a:buNone/>
              <a:defRPr sz="1600" b="1">
                <a:uFillTx/>
              </a:defRPr>
            </a:lvl7pPr>
            <a:lvl8pPr marL="3200400" indent="0">
              <a:buNone/>
              <a:defRPr sz="1600" b="1">
                <a:uFillTx/>
              </a:defRPr>
            </a:lvl8pPr>
            <a:lvl9pPr marL="3657600" indent="0">
              <a:buNone/>
              <a:defRPr sz="1600" b="1">
                <a:uFillTx/>
              </a:defRPr>
            </a:lvl9pPr>
          </a:lstStyle>
          <a:p>
            <a:pPr lvl="0"/>
            <a:r>
              <a:rPr lang="ja-JP" altLang="en-US">
                <a:uFillTx/>
              </a:rPr>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uFillTx/>
              </a:rPr>
              <a:t>マスター テキストの書式設定</a:t>
            </a:r>
          </a:p>
          <a:p>
            <a:pPr lvl="1"/>
            <a:r>
              <a:rPr lang="ja-JP" altLang="en-US">
                <a:uFillTx/>
              </a:rPr>
              <a:t>第 </a:t>
            </a:r>
            <a:r>
              <a:rPr lang="en-US" altLang="ja-JP">
                <a:uFillTx/>
              </a:rPr>
              <a:t>2 </a:t>
            </a:r>
            <a:r>
              <a:rPr lang="ja-JP" altLang="en-US">
                <a:uFillTx/>
              </a:rPr>
              <a:t>レベル</a:t>
            </a:r>
          </a:p>
          <a:p>
            <a:pPr lvl="2"/>
            <a:r>
              <a:rPr lang="ja-JP" altLang="en-US">
                <a:uFillTx/>
              </a:rPr>
              <a:t>第 </a:t>
            </a:r>
            <a:r>
              <a:rPr lang="en-US" altLang="ja-JP">
                <a:uFillTx/>
              </a:rPr>
              <a:t>3 </a:t>
            </a:r>
            <a:r>
              <a:rPr lang="ja-JP" altLang="en-US">
                <a:uFillTx/>
              </a:rPr>
              <a:t>レベル</a:t>
            </a:r>
          </a:p>
          <a:p>
            <a:pPr lvl="3"/>
            <a:r>
              <a:rPr lang="ja-JP" altLang="en-US">
                <a:uFillTx/>
              </a:rPr>
              <a:t>第 </a:t>
            </a:r>
            <a:r>
              <a:rPr lang="en-US" altLang="ja-JP">
                <a:uFillTx/>
              </a:rPr>
              <a:t>4 </a:t>
            </a:r>
            <a:r>
              <a:rPr lang="ja-JP" altLang="en-US">
                <a:uFillTx/>
              </a:rPr>
              <a:t>レベル</a:t>
            </a:r>
          </a:p>
          <a:p>
            <a:pPr lvl="4"/>
            <a:r>
              <a:rPr lang="ja-JP" altLang="en-US">
                <a:uFillTx/>
              </a:rPr>
              <a:t>第 </a:t>
            </a:r>
            <a:r>
              <a:rPr lang="en-US" altLang="ja-JP">
                <a:uFillTx/>
              </a:rPr>
              <a:t>5 </a:t>
            </a:r>
            <a:r>
              <a:rPr lang="ja-JP" altLang="en-US">
                <a:uFillTx/>
              </a:rPr>
              <a:t>レベル</a:t>
            </a:r>
            <a:endParaRPr lang="en-US" dirty="0">
              <a:uFillTx/>
            </a:endParaRP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uFillTx/>
              </a:defRPr>
            </a:lvl1pPr>
            <a:lvl2pPr marL="457200" indent="0">
              <a:buNone/>
              <a:defRPr sz="2000" b="1">
                <a:uFillTx/>
              </a:defRPr>
            </a:lvl2pPr>
            <a:lvl3pPr marL="914400" indent="0">
              <a:buNone/>
              <a:defRPr sz="1800" b="1">
                <a:uFillTx/>
              </a:defRPr>
            </a:lvl3pPr>
            <a:lvl4pPr marL="1371600" indent="0">
              <a:buNone/>
              <a:defRPr sz="1600" b="1">
                <a:uFillTx/>
              </a:defRPr>
            </a:lvl4pPr>
            <a:lvl5pPr marL="1828800" indent="0">
              <a:buNone/>
              <a:defRPr sz="1600" b="1">
                <a:uFillTx/>
              </a:defRPr>
            </a:lvl5pPr>
            <a:lvl6pPr marL="2286000" indent="0">
              <a:buNone/>
              <a:defRPr sz="1600" b="1">
                <a:uFillTx/>
              </a:defRPr>
            </a:lvl6pPr>
            <a:lvl7pPr marL="2743200" indent="0">
              <a:buNone/>
              <a:defRPr sz="1600" b="1">
                <a:uFillTx/>
              </a:defRPr>
            </a:lvl7pPr>
            <a:lvl8pPr marL="3200400" indent="0">
              <a:buNone/>
              <a:defRPr sz="1600" b="1">
                <a:uFillTx/>
              </a:defRPr>
            </a:lvl8pPr>
            <a:lvl9pPr marL="3657600" indent="0">
              <a:buNone/>
              <a:defRPr sz="1600" b="1">
                <a:uFillTx/>
              </a:defRPr>
            </a:lvl9pPr>
          </a:lstStyle>
          <a:p>
            <a:pPr lvl="0"/>
            <a:r>
              <a:rPr lang="ja-JP" altLang="en-US">
                <a:uFillTx/>
              </a:rPr>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uFillTx/>
              </a:rPr>
              <a:t>マスター テキストの書式設定</a:t>
            </a:r>
          </a:p>
          <a:p>
            <a:pPr lvl="1"/>
            <a:r>
              <a:rPr lang="ja-JP" altLang="en-US">
                <a:uFillTx/>
              </a:rPr>
              <a:t>第 </a:t>
            </a:r>
            <a:r>
              <a:rPr lang="en-US" altLang="ja-JP">
                <a:uFillTx/>
              </a:rPr>
              <a:t>2 </a:t>
            </a:r>
            <a:r>
              <a:rPr lang="ja-JP" altLang="en-US">
                <a:uFillTx/>
              </a:rPr>
              <a:t>レベル</a:t>
            </a:r>
          </a:p>
          <a:p>
            <a:pPr lvl="2"/>
            <a:r>
              <a:rPr lang="ja-JP" altLang="en-US">
                <a:uFillTx/>
              </a:rPr>
              <a:t>第 </a:t>
            </a:r>
            <a:r>
              <a:rPr lang="en-US" altLang="ja-JP">
                <a:uFillTx/>
              </a:rPr>
              <a:t>3 </a:t>
            </a:r>
            <a:r>
              <a:rPr lang="ja-JP" altLang="en-US">
                <a:uFillTx/>
              </a:rPr>
              <a:t>レベル</a:t>
            </a:r>
          </a:p>
          <a:p>
            <a:pPr lvl="3"/>
            <a:r>
              <a:rPr lang="ja-JP" altLang="en-US">
                <a:uFillTx/>
              </a:rPr>
              <a:t>第 </a:t>
            </a:r>
            <a:r>
              <a:rPr lang="en-US" altLang="ja-JP">
                <a:uFillTx/>
              </a:rPr>
              <a:t>4 </a:t>
            </a:r>
            <a:r>
              <a:rPr lang="ja-JP" altLang="en-US">
                <a:uFillTx/>
              </a:rPr>
              <a:t>レベル</a:t>
            </a:r>
          </a:p>
          <a:p>
            <a:pPr lvl="4"/>
            <a:r>
              <a:rPr lang="ja-JP" altLang="en-US">
                <a:uFillTx/>
              </a:rPr>
              <a:t>第 </a:t>
            </a:r>
            <a:r>
              <a:rPr lang="en-US" altLang="ja-JP">
                <a:uFillTx/>
              </a:rPr>
              <a:t>5 </a:t>
            </a:r>
            <a:r>
              <a:rPr lang="ja-JP" altLang="en-US">
                <a:uFillTx/>
              </a:rPr>
              <a:t>レベル</a:t>
            </a:r>
            <a:endParaRPr lang="en-US" dirty="0">
              <a:uFillTx/>
            </a:endParaRPr>
          </a:p>
        </p:txBody>
      </p:sp>
      <p:sp>
        <p:nvSpPr>
          <p:cNvPr id="7" name="Date Placeholder 6"/>
          <p:cNvSpPr>
            <a:spLocks noGrp="1"/>
          </p:cNvSpPr>
          <p:nvPr>
            <p:ph type="dt" sz="half" idx="10"/>
          </p:nvPr>
        </p:nvSpPr>
        <p:spPr/>
        <p:txBody>
          <a:bodyPr/>
          <a:lstStyle/>
          <a:p>
            <a:fld id="{C3519783-5CD6-4C5F-B630-E624D1DA260D}" type="datetime1">
              <a:rPr kumimoji="1" lang="ja-JP" altLang="en-US" smtClean="0">
                <a:uFillTx/>
              </a:rPr>
              <a:t>2018/6/28</a:t>
            </a:fld>
            <a:endParaRPr kumimoji="1" lang="ja-JP" altLang="en-US">
              <a:uFillTx/>
            </a:endParaRPr>
          </a:p>
        </p:txBody>
      </p:sp>
      <p:sp>
        <p:nvSpPr>
          <p:cNvPr id="8" name="Footer Placeholder 7"/>
          <p:cNvSpPr>
            <a:spLocks noGrp="1"/>
          </p:cNvSpPr>
          <p:nvPr>
            <p:ph type="ftr" sz="quarter" idx="11"/>
          </p:nvPr>
        </p:nvSpPr>
        <p:spPr/>
        <p:txBody>
          <a:bodyPr/>
          <a:lstStyle/>
          <a:p>
            <a:endParaRPr kumimoji="1" lang="ja-JP" altLang="en-US">
              <a:uFillTx/>
            </a:endParaRPr>
          </a:p>
        </p:txBody>
      </p:sp>
      <p:sp>
        <p:nvSpPr>
          <p:cNvPr id="9" name="Slide Number Placeholder 8"/>
          <p:cNvSpPr>
            <a:spLocks noGrp="1"/>
          </p:cNvSpPr>
          <p:nvPr>
            <p:ph type="sldNum" sz="quarter" idx="12"/>
          </p:nvPr>
        </p:nvSpPr>
        <p:spPr/>
        <p:txBody>
          <a:bodyPr/>
          <a:lstStyle/>
          <a:p>
            <a:fld id="{517E6CE8-CC5A-4C33-BE98-08A25E237030}" type="slidenum">
              <a:rPr kumimoji="1" lang="ja-JP" altLang="en-US" smtClean="0">
                <a:uFillTx/>
              </a:rPr>
              <a:t>‹#›</a:t>
            </a:fld>
            <a:endParaRPr kumimoji="1" lang="ja-JP" altLang="en-US">
              <a:uFillTx/>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uFillTx/>
              </a:rPr>
              <a:t>マスター タイトルの書式設定</a:t>
            </a:r>
            <a:endParaRPr lang="en-US" dirty="0">
              <a:uFillTx/>
            </a:endParaRPr>
          </a:p>
        </p:txBody>
      </p:sp>
      <p:sp>
        <p:nvSpPr>
          <p:cNvPr id="3" name="Date Placeholder 2"/>
          <p:cNvSpPr>
            <a:spLocks noGrp="1"/>
          </p:cNvSpPr>
          <p:nvPr>
            <p:ph type="dt" sz="half" idx="10"/>
          </p:nvPr>
        </p:nvSpPr>
        <p:spPr/>
        <p:txBody>
          <a:bodyPr/>
          <a:lstStyle/>
          <a:p>
            <a:fld id="{0FC6B438-0059-48CD-9DDF-7EDF7CB8CBF6}" type="datetime1">
              <a:rPr kumimoji="1" lang="ja-JP" altLang="en-US" smtClean="0">
                <a:uFillTx/>
              </a:rPr>
              <a:t>2018/6/28</a:t>
            </a:fld>
            <a:endParaRPr kumimoji="1" lang="ja-JP" altLang="en-US">
              <a:uFillTx/>
            </a:endParaRPr>
          </a:p>
        </p:txBody>
      </p:sp>
      <p:sp>
        <p:nvSpPr>
          <p:cNvPr id="4" name="Footer Placeholder 3"/>
          <p:cNvSpPr>
            <a:spLocks noGrp="1"/>
          </p:cNvSpPr>
          <p:nvPr>
            <p:ph type="ftr" sz="quarter" idx="11"/>
          </p:nvPr>
        </p:nvSpPr>
        <p:spPr/>
        <p:txBody>
          <a:bodyPr/>
          <a:lstStyle/>
          <a:p>
            <a:endParaRPr kumimoji="1" lang="ja-JP" altLang="en-US">
              <a:uFillTx/>
            </a:endParaRPr>
          </a:p>
        </p:txBody>
      </p:sp>
      <p:sp>
        <p:nvSpPr>
          <p:cNvPr id="5" name="Slide Number Placeholder 4"/>
          <p:cNvSpPr>
            <a:spLocks noGrp="1"/>
          </p:cNvSpPr>
          <p:nvPr>
            <p:ph type="sldNum" sz="quarter" idx="12"/>
          </p:nvPr>
        </p:nvSpPr>
        <p:spPr/>
        <p:txBody>
          <a:bodyPr/>
          <a:lstStyle/>
          <a:p>
            <a:fld id="{517E6CE8-CC5A-4C33-BE98-08A25E237030}" type="slidenum">
              <a:rPr kumimoji="1" lang="ja-JP" altLang="en-US" smtClean="0">
                <a:uFillTx/>
              </a:rPr>
              <a:t>‹#›</a:t>
            </a:fld>
            <a:endParaRPr kumimoji="1" lang="ja-JP" altLang="en-US">
              <a:uFillTx/>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C504C7-E302-4091-9163-6D295D4AF8DB}" type="datetime1">
              <a:rPr kumimoji="1" lang="ja-JP" altLang="en-US" smtClean="0">
                <a:uFillTx/>
              </a:rPr>
              <a:t>2018/6/28</a:t>
            </a:fld>
            <a:endParaRPr kumimoji="1" lang="ja-JP" altLang="en-US">
              <a:uFillTx/>
            </a:endParaRPr>
          </a:p>
        </p:txBody>
      </p:sp>
      <p:sp>
        <p:nvSpPr>
          <p:cNvPr id="3" name="Footer Placeholder 2"/>
          <p:cNvSpPr>
            <a:spLocks noGrp="1"/>
          </p:cNvSpPr>
          <p:nvPr>
            <p:ph type="ftr" sz="quarter" idx="11"/>
          </p:nvPr>
        </p:nvSpPr>
        <p:spPr/>
        <p:txBody>
          <a:bodyPr/>
          <a:lstStyle/>
          <a:p>
            <a:endParaRPr kumimoji="1" lang="ja-JP" altLang="en-US">
              <a:uFillTx/>
            </a:endParaRPr>
          </a:p>
        </p:txBody>
      </p:sp>
      <p:sp>
        <p:nvSpPr>
          <p:cNvPr id="4" name="Slide Number Placeholder 3"/>
          <p:cNvSpPr>
            <a:spLocks noGrp="1"/>
          </p:cNvSpPr>
          <p:nvPr>
            <p:ph type="sldNum" sz="quarter" idx="12"/>
          </p:nvPr>
        </p:nvSpPr>
        <p:spPr/>
        <p:txBody>
          <a:bodyPr/>
          <a:lstStyle/>
          <a:p>
            <a:fld id="{517E6CE8-CC5A-4C33-BE98-08A25E237030}" type="slidenum">
              <a:rPr kumimoji="1" lang="ja-JP" altLang="en-US" smtClean="0">
                <a:uFillTx/>
              </a:rPr>
              <a:t>‹#›</a:t>
            </a:fld>
            <a:endParaRPr kumimoji="1" lang="ja-JP" altLang="en-US">
              <a:uFillTx/>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uFillTx/>
              </a:defRPr>
            </a:lvl1pPr>
          </a:lstStyle>
          <a:p>
            <a:r>
              <a:rPr lang="ja-JP" altLang="en-US">
                <a:uFillTx/>
              </a:rPr>
              <a:t>マスター タイトルの書式設定</a:t>
            </a:r>
            <a:endParaRPr lang="en-US" dirty="0">
              <a:uFillTx/>
            </a:endParaRPr>
          </a:p>
        </p:txBody>
      </p:sp>
      <p:sp>
        <p:nvSpPr>
          <p:cNvPr id="3" name="Content Placeholder 2"/>
          <p:cNvSpPr>
            <a:spLocks noGrp="1"/>
          </p:cNvSpPr>
          <p:nvPr>
            <p:ph idx="1"/>
          </p:nvPr>
        </p:nvSpPr>
        <p:spPr>
          <a:xfrm>
            <a:off x="3887391" y="987426"/>
            <a:ext cx="4629150" cy="4873625"/>
          </a:xfrm>
        </p:spPr>
        <p:txBody>
          <a:bodyPr/>
          <a:lstStyle>
            <a:lvl1pPr>
              <a:defRPr sz="3200">
                <a:uFillTx/>
              </a:defRPr>
            </a:lvl1pPr>
            <a:lvl2pPr>
              <a:defRPr sz="2800">
                <a:uFillTx/>
              </a:defRPr>
            </a:lvl2pPr>
            <a:lvl3pPr>
              <a:defRPr sz="2400">
                <a:uFillTx/>
              </a:defRPr>
            </a:lvl3pPr>
            <a:lvl4pPr>
              <a:defRPr sz="2000">
                <a:uFillTx/>
              </a:defRPr>
            </a:lvl4pPr>
            <a:lvl5pPr>
              <a:defRPr sz="2000">
                <a:uFillTx/>
              </a:defRPr>
            </a:lvl5pPr>
            <a:lvl6pPr>
              <a:defRPr sz="2000">
                <a:uFillTx/>
              </a:defRPr>
            </a:lvl6pPr>
            <a:lvl7pPr>
              <a:defRPr sz="2000">
                <a:uFillTx/>
              </a:defRPr>
            </a:lvl7pPr>
            <a:lvl8pPr>
              <a:defRPr sz="2000">
                <a:uFillTx/>
              </a:defRPr>
            </a:lvl8pPr>
            <a:lvl9pPr>
              <a:defRPr sz="2000">
                <a:uFillTx/>
              </a:defRPr>
            </a:lvl9pPr>
          </a:lstStyle>
          <a:p>
            <a:pPr lvl="0"/>
            <a:r>
              <a:rPr lang="ja-JP" altLang="en-US">
                <a:uFillTx/>
              </a:rPr>
              <a:t>マスター テキストの書式設定</a:t>
            </a:r>
          </a:p>
          <a:p>
            <a:pPr lvl="1"/>
            <a:r>
              <a:rPr lang="ja-JP" altLang="en-US">
                <a:uFillTx/>
              </a:rPr>
              <a:t>第 </a:t>
            </a:r>
            <a:r>
              <a:rPr lang="en-US" altLang="ja-JP">
                <a:uFillTx/>
              </a:rPr>
              <a:t>2 </a:t>
            </a:r>
            <a:r>
              <a:rPr lang="ja-JP" altLang="en-US">
                <a:uFillTx/>
              </a:rPr>
              <a:t>レベル</a:t>
            </a:r>
          </a:p>
          <a:p>
            <a:pPr lvl="2"/>
            <a:r>
              <a:rPr lang="ja-JP" altLang="en-US">
                <a:uFillTx/>
              </a:rPr>
              <a:t>第 </a:t>
            </a:r>
            <a:r>
              <a:rPr lang="en-US" altLang="ja-JP">
                <a:uFillTx/>
              </a:rPr>
              <a:t>3 </a:t>
            </a:r>
            <a:r>
              <a:rPr lang="ja-JP" altLang="en-US">
                <a:uFillTx/>
              </a:rPr>
              <a:t>レベル</a:t>
            </a:r>
          </a:p>
          <a:p>
            <a:pPr lvl="3"/>
            <a:r>
              <a:rPr lang="ja-JP" altLang="en-US">
                <a:uFillTx/>
              </a:rPr>
              <a:t>第 </a:t>
            </a:r>
            <a:r>
              <a:rPr lang="en-US" altLang="ja-JP">
                <a:uFillTx/>
              </a:rPr>
              <a:t>4 </a:t>
            </a:r>
            <a:r>
              <a:rPr lang="ja-JP" altLang="en-US">
                <a:uFillTx/>
              </a:rPr>
              <a:t>レベル</a:t>
            </a:r>
          </a:p>
          <a:p>
            <a:pPr lvl="4"/>
            <a:r>
              <a:rPr lang="ja-JP" altLang="en-US">
                <a:uFillTx/>
              </a:rPr>
              <a:t>第 </a:t>
            </a:r>
            <a:r>
              <a:rPr lang="en-US" altLang="ja-JP">
                <a:uFillTx/>
              </a:rPr>
              <a:t>5 </a:t>
            </a:r>
            <a:r>
              <a:rPr lang="ja-JP" altLang="en-US">
                <a:uFillTx/>
              </a:rPr>
              <a:t>レベル</a:t>
            </a:r>
            <a:endParaRPr lang="en-US" dirty="0">
              <a:uFillTx/>
            </a:endParaRP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uFillTx/>
              </a:defRPr>
            </a:lvl1pPr>
            <a:lvl2pPr marL="457200" indent="0">
              <a:buNone/>
              <a:defRPr sz="1400">
                <a:uFillTx/>
              </a:defRPr>
            </a:lvl2pPr>
            <a:lvl3pPr marL="914400" indent="0">
              <a:buNone/>
              <a:defRPr sz="1200">
                <a:uFillTx/>
              </a:defRPr>
            </a:lvl3pPr>
            <a:lvl4pPr marL="1371600" indent="0">
              <a:buNone/>
              <a:defRPr sz="1000">
                <a:uFillTx/>
              </a:defRPr>
            </a:lvl4pPr>
            <a:lvl5pPr marL="1828800" indent="0">
              <a:buNone/>
              <a:defRPr sz="1000">
                <a:uFillTx/>
              </a:defRPr>
            </a:lvl5pPr>
            <a:lvl6pPr marL="2286000" indent="0">
              <a:buNone/>
              <a:defRPr sz="1000">
                <a:uFillTx/>
              </a:defRPr>
            </a:lvl6pPr>
            <a:lvl7pPr marL="2743200" indent="0">
              <a:buNone/>
              <a:defRPr sz="1000">
                <a:uFillTx/>
              </a:defRPr>
            </a:lvl7pPr>
            <a:lvl8pPr marL="3200400" indent="0">
              <a:buNone/>
              <a:defRPr sz="1000">
                <a:uFillTx/>
              </a:defRPr>
            </a:lvl8pPr>
            <a:lvl9pPr marL="3657600" indent="0">
              <a:buNone/>
              <a:defRPr sz="1000">
                <a:uFillTx/>
              </a:defRPr>
            </a:lvl9pPr>
          </a:lstStyle>
          <a:p>
            <a:pPr lvl="0"/>
            <a:r>
              <a:rPr lang="ja-JP" altLang="en-US">
                <a:uFillTx/>
              </a:rPr>
              <a:t>マスター テキストの書式設定</a:t>
            </a:r>
          </a:p>
        </p:txBody>
      </p:sp>
      <p:sp>
        <p:nvSpPr>
          <p:cNvPr id="5" name="Date Placeholder 4"/>
          <p:cNvSpPr>
            <a:spLocks noGrp="1"/>
          </p:cNvSpPr>
          <p:nvPr>
            <p:ph type="dt" sz="half" idx="10"/>
          </p:nvPr>
        </p:nvSpPr>
        <p:spPr/>
        <p:txBody>
          <a:bodyPr/>
          <a:lstStyle/>
          <a:p>
            <a:fld id="{2DA057CE-37BB-46AB-86B2-655AF622F6DD}" type="datetime1">
              <a:rPr kumimoji="1" lang="ja-JP" altLang="en-US" smtClean="0">
                <a:uFillTx/>
              </a:rPr>
              <a:t>2018/6/28</a:t>
            </a:fld>
            <a:endParaRPr kumimoji="1" lang="ja-JP" altLang="en-US">
              <a:uFillTx/>
            </a:endParaRPr>
          </a:p>
        </p:txBody>
      </p:sp>
      <p:sp>
        <p:nvSpPr>
          <p:cNvPr id="6" name="Footer Placeholder 5"/>
          <p:cNvSpPr>
            <a:spLocks noGrp="1"/>
          </p:cNvSpPr>
          <p:nvPr>
            <p:ph type="ftr" sz="quarter" idx="11"/>
          </p:nvPr>
        </p:nvSpPr>
        <p:spPr/>
        <p:txBody>
          <a:bodyPr/>
          <a:lstStyle/>
          <a:p>
            <a:endParaRPr kumimoji="1" lang="ja-JP" altLang="en-US">
              <a:uFillTx/>
            </a:endParaRPr>
          </a:p>
        </p:txBody>
      </p:sp>
      <p:sp>
        <p:nvSpPr>
          <p:cNvPr id="7" name="Slide Number Placeholder 6"/>
          <p:cNvSpPr>
            <a:spLocks noGrp="1"/>
          </p:cNvSpPr>
          <p:nvPr>
            <p:ph type="sldNum" sz="quarter" idx="12"/>
          </p:nvPr>
        </p:nvSpPr>
        <p:spPr/>
        <p:txBody>
          <a:bodyPr/>
          <a:lstStyle/>
          <a:p>
            <a:fld id="{517E6CE8-CC5A-4C33-BE98-08A25E237030}" type="slidenum">
              <a:rPr kumimoji="1" lang="ja-JP" altLang="en-US" smtClean="0">
                <a:uFillTx/>
              </a:rPr>
              <a:t>‹#›</a:t>
            </a:fld>
            <a:endParaRPr kumimoji="1" lang="ja-JP" altLang="en-US">
              <a:uFillTx/>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uFillTx/>
              </a:defRPr>
            </a:lvl1pPr>
          </a:lstStyle>
          <a:p>
            <a:r>
              <a:rPr lang="ja-JP" altLang="en-US">
                <a:uFillTx/>
              </a:rPr>
              <a:t>マスター タイトルの書式設定</a:t>
            </a:r>
            <a:endParaRPr lang="en-US" dirty="0">
              <a:uFillTx/>
            </a:endParaRPr>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uFillTx/>
              </a:defRPr>
            </a:lvl1pPr>
            <a:lvl2pPr marL="457200" indent="0">
              <a:buNone/>
              <a:defRPr sz="2800">
                <a:uFillTx/>
              </a:defRPr>
            </a:lvl2pPr>
            <a:lvl3pPr marL="914400" indent="0">
              <a:buNone/>
              <a:defRPr sz="2400">
                <a:uFillTx/>
              </a:defRPr>
            </a:lvl3pPr>
            <a:lvl4pPr marL="1371600" indent="0">
              <a:buNone/>
              <a:defRPr sz="2000">
                <a:uFillTx/>
              </a:defRPr>
            </a:lvl4pPr>
            <a:lvl5pPr marL="1828800" indent="0">
              <a:buNone/>
              <a:defRPr sz="2000">
                <a:uFillTx/>
              </a:defRPr>
            </a:lvl5pPr>
            <a:lvl6pPr marL="2286000" indent="0">
              <a:buNone/>
              <a:defRPr sz="2000">
                <a:uFillTx/>
              </a:defRPr>
            </a:lvl6pPr>
            <a:lvl7pPr marL="2743200" indent="0">
              <a:buNone/>
              <a:defRPr sz="2000">
                <a:uFillTx/>
              </a:defRPr>
            </a:lvl7pPr>
            <a:lvl8pPr marL="3200400" indent="0">
              <a:buNone/>
              <a:defRPr sz="2000">
                <a:uFillTx/>
              </a:defRPr>
            </a:lvl8pPr>
            <a:lvl9pPr marL="3657600" indent="0">
              <a:buNone/>
              <a:defRPr sz="2000">
                <a:uFillTx/>
              </a:defRPr>
            </a:lvl9pPr>
          </a:lstStyle>
          <a:p>
            <a:r>
              <a:rPr lang="ja-JP" altLang="en-US">
                <a:uFillTx/>
              </a:rPr>
              <a:t>図を追加</a:t>
            </a:r>
            <a:endParaRPr lang="en-US" dirty="0">
              <a:uFillTx/>
            </a:endParaRP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uFillTx/>
              </a:defRPr>
            </a:lvl1pPr>
            <a:lvl2pPr marL="457200" indent="0">
              <a:buNone/>
              <a:defRPr sz="1400">
                <a:uFillTx/>
              </a:defRPr>
            </a:lvl2pPr>
            <a:lvl3pPr marL="914400" indent="0">
              <a:buNone/>
              <a:defRPr sz="1200">
                <a:uFillTx/>
              </a:defRPr>
            </a:lvl3pPr>
            <a:lvl4pPr marL="1371600" indent="0">
              <a:buNone/>
              <a:defRPr sz="1000">
                <a:uFillTx/>
              </a:defRPr>
            </a:lvl4pPr>
            <a:lvl5pPr marL="1828800" indent="0">
              <a:buNone/>
              <a:defRPr sz="1000">
                <a:uFillTx/>
              </a:defRPr>
            </a:lvl5pPr>
            <a:lvl6pPr marL="2286000" indent="0">
              <a:buNone/>
              <a:defRPr sz="1000">
                <a:uFillTx/>
              </a:defRPr>
            </a:lvl6pPr>
            <a:lvl7pPr marL="2743200" indent="0">
              <a:buNone/>
              <a:defRPr sz="1000">
                <a:uFillTx/>
              </a:defRPr>
            </a:lvl7pPr>
            <a:lvl8pPr marL="3200400" indent="0">
              <a:buNone/>
              <a:defRPr sz="1000">
                <a:uFillTx/>
              </a:defRPr>
            </a:lvl8pPr>
            <a:lvl9pPr marL="3657600" indent="0">
              <a:buNone/>
              <a:defRPr sz="1000">
                <a:uFillTx/>
              </a:defRPr>
            </a:lvl9pPr>
          </a:lstStyle>
          <a:p>
            <a:pPr lvl="0"/>
            <a:r>
              <a:rPr lang="ja-JP" altLang="en-US">
                <a:uFillTx/>
              </a:rPr>
              <a:t>マスター テキストの書式設定</a:t>
            </a:r>
          </a:p>
        </p:txBody>
      </p:sp>
      <p:sp>
        <p:nvSpPr>
          <p:cNvPr id="5" name="Date Placeholder 4"/>
          <p:cNvSpPr>
            <a:spLocks noGrp="1"/>
          </p:cNvSpPr>
          <p:nvPr>
            <p:ph type="dt" sz="half" idx="10"/>
          </p:nvPr>
        </p:nvSpPr>
        <p:spPr/>
        <p:txBody>
          <a:bodyPr/>
          <a:lstStyle/>
          <a:p>
            <a:fld id="{A852CBA7-FEFD-48B3-9A76-9705BE0A47F4}" type="datetime1">
              <a:rPr kumimoji="1" lang="ja-JP" altLang="en-US" smtClean="0">
                <a:uFillTx/>
              </a:rPr>
              <a:t>2018/6/28</a:t>
            </a:fld>
            <a:endParaRPr kumimoji="1" lang="ja-JP" altLang="en-US">
              <a:uFillTx/>
            </a:endParaRPr>
          </a:p>
        </p:txBody>
      </p:sp>
      <p:sp>
        <p:nvSpPr>
          <p:cNvPr id="6" name="Footer Placeholder 5"/>
          <p:cNvSpPr>
            <a:spLocks noGrp="1"/>
          </p:cNvSpPr>
          <p:nvPr>
            <p:ph type="ftr" sz="quarter" idx="11"/>
          </p:nvPr>
        </p:nvSpPr>
        <p:spPr/>
        <p:txBody>
          <a:bodyPr/>
          <a:lstStyle/>
          <a:p>
            <a:endParaRPr kumimoji="1" lang="ja-JP" altLang="en-US">
              <a:uFillTx/>
            </a:endParaRPr>
          </a:p>
        </p:txBody>
      </p:sp>
      <p:sp>
        <p:nvSpPr>
          <p:cNvPr id="7" name="Slide Number Placeholder 6"/>
          <p:cNvSpPr>
            <a:spLocks noGrp="1"/>
          </p:cNvSpPr>
          <p:nvPr>
            <p:ph type="sldNum" sz="quarter" idx="12"/>
          </p:nvPr>
        </p:nvSpPr>
        <p:spPr/>
        <p:txBody>
          <a:bodyPr/>
          <a:lstStyle/>
          <a:p>
            <a:fld id="{517E6CE8-CC5A-4C33-BE98-08A25E237030}" type="slidenum">
              <a:rPr kumimoji="1" lang="ja-JP" altLang="en-US" smtClean="0">
                <a:uFillTx/>
              </a:rPr>
              <a:t>‹#›</a:t>
            </a:fld>
            <a:endParaRPr kumimoji="1" lang="ja-JP" altLang="en-US">
              <a:uFillTx/>
            </a:endParaRPr>
          </a:p>
        </p:txBody>
      </p:sp>
    </p:spTree>
  </p:cSld>
  <p:clrMapOvr>
    <a:masterClrMapping/>
  </p:clrMapOvr>
</p:sldLayout>
</file>

<file path=ppt/slideMasters/_rels/slideMaster1.xml.rels><?xml version="1.0" encoding="UTF-8" ?><Relationships xmlns="http://schemas.openxmlformats.org/package/2006/relationships"><Relationship Target="../slideLayouts/slideLayout8.xml" Type="http://schemas.openxmlformats.org/officeDocument/2006/relationships/slideLayout" Id="rId8"></Relationship><Relationship Target="../slideLayouts/slideLayout3.xml" Type="http://schemas.openxmlformats.org/officeDocument/2006/relationships/slideLayout" Id="rId3"></Relationship><Relationship Target="../slideLayouts/slideLayout7.xml" Type="http://schemas.openxmlformats.org/officeDocument/2006/relationships/slideLayout" Id="rId7"></Relationship><Relationship Target="../theme/theme1.xml" Type="http://schemas.openxmlformats.org/officeDocument/2006/relationships/theme" Id="rId12"></Relationship><Relationship Target="../slideLayouts/slideLayout2.xml" Type="http://schemas.openxmlformats.org/officeDocument/2006/relationships/slideLayout" Id="rId2"></Relationship><Relationship Target="../slideLayouts/slideLayout1.xml" Type="http://schemas.openxmlformats.org/officeDocument/2006/relationships/slideLayout" Id="rId1"></Relationship><Relationship Target="../slideLayouts/slideLayout6.xml" Type="http://schemas.openxmlformats.org/officeDocument/2006/relationships/slideLayout" Id="rId6"></Relationship><Relationship Target="../slideLayouts/slideLayout11.xml" Type="http://schemas.openxmlformats.org/officeDocument/2006/relationships/slideLayout" Id="rId11"></Relationship><Relationship Target="../slideLayouts/slideLayout5.xml" Type="http://schemas.openxmlformats.org/officeDocument/2006/relationships/slideLayout" Id="rId5"></Relationship><Relationship Target="../slideLayouts/slideLayout10.xml" Type="http://schemas.openxmlformats.org/officeDocument/2006/relationships/slideLayout" Id="rId10"></Relationship><Relationship Target="../slideLayouts/slideLayout4.xml" Type="http://schemas.openxmlformats.org/officeDocument/2006/relationships/slideLayout" Id="rId4"></Relationship><Relationship Target="../slideLayouts/slideLayout9.xml" Type="http://schemas.openxmlformats.org/officeDocument/2006/relationships/slideLayout" Id="rId9"></Relationshi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uFillTx/>
              </a:rPr>
              <a:t>マスター タイトルの書式設定</a:t>
            </a:r>
            <a:endParaRPr lang="en-US" dirty="0">
              <a:uFillTx/>
            </a:endParaRP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uFillTx/>
              </a:rPr>
              <a:t>マスター テキストの書式設定</a:t>
            </a:r>
          </a:p>
          <a:p>
            <a:pPr lvl="1"/>
            <a:r>
              <a:rPr lang="ja-JP" altLang="en-US">
                <a:uFillTx/>
              </a:rPr>
              <a:t>第 </a:t>
            </a:r>
            <a:r>
              <a:rPr lang="en-US" altLang="ja-JP">
                <a:uFillTx/>
              </a:rPr>
              <a:t>2 </a:t>
            </a:r>
            <a:r>
              <a:rPr lang="ja-JP" altLang="en-US">
                <a:uFillTx/>
              </a:rPr>
              <a:t>レベル</a:t>
            </a:r>
          </a:p>
          <a:p>
            <a:pPr lvl="2"/>
            <a:r>
              <a:rPr lang="ja-JP" altLang="en-US">
                <a:uFillTx/>
              </a:rPr>
              <a:t>第 </a:t>
            </a:r>
            <a:r>
              <a:rPr lang="en-US" altLang="ja-JP">
                <a:uFillTx/>
              </a:rPr>
              <a:t>3 </a:t>
            </a:r>
            <a:r>
              <a:rPr lang="ja-JP" altLang="en-US">
                <a:uFillTx/>
              </a:rPr>
              <a:t>レベル</a:t>
            </a:r>
          </a:p>
          <a:p>
            <a:pPr lvl="3"/>
            <a:r>
              <a:rPr lang="ja-JP" altLang="en-US">
                <a:uFillTx/>
              </a:rPr>
              <a:t>第 </a:t>
            </a:r>
            <a:r>
              <a:rPr lang="en-US" altLang="ja-JP">
                <a:uFillTx/>
              </a:rPr>
              <a:t>4 </a:t>
            </a:r>
            <a:r>
              <a:rPr lang="ja-JP" altLang="en-US">
                <a:uFillTx/>
              </a:rPr>
              <a:t>レベル</a:t>
            </a:r>
          </a:p>
          <a:p>
            <a:pPr lvl="4"/>
            <a:r>
              <a:rPr lang="ja-JP" altLang="en-US">
                <a:uFillTx/>
              </a:rPr>
              <a:t>第 </a:t>
            </a:r>
            <a:r>
              <a:rPr lang="en-US" altLang="ja-JP">
                <a:uFillTx/>
              </a:rPr>
              <a:t>5 </a:t>
            </a:r>
            <a:r>
              <a:rPr lang="ja-JP" altLang="en-US">
                <a:uFillTx/>
              </a:rPr>
              <a:t>レベル</a:t>
            </a:r>
            <a:endParaRPr lang="en-US" dirty="0">
              <a:uFillTx/>
            </a:endParaRP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uFillTx/>
              </a:defRPr>
            </a:lvl1pPr>
          </a:lstStyle>
          <a:p>
            <a:fld id="{1D79E1AA-8C5C-465A-9398-D14685D1CBEC}" type="datetime1">
              <a:rPr kumimoji="1" lang="ja-JP" altLang="en-US" smtClean="0">
                <a:uFillTx/>
              </a:rPr>
              <a:t>2018/6/28</a:t>
            </a:fld>
            <a:endParaRPr kumimoji="1" lang="ja-JP" altLang="en-US">
              <a:uFillTx/>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uFillTx/>
              </a:defRPr>
            </a:lvl1pPr>
          </a:lstStyle>
          <a:p>
            <a:endParaRPr kumimoji="1" lang="ja-JP" altLang="en-US">
              <a:uFillTx/>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uFillTx/>
              </a:defRPr>
            </a:lvl1pPr>
          </a:lstStyle>
          <a:p>
            <a:fld id="{517E6CE8-CC5A-4C33-BE98-08A25E237030}" type="slidenum">
              <a:rPr kumimoji="1" lang="ja-JP" altLang="en-US" smtClean="0">
                <a:uFillTx/>
              </a:rPr>
              <a:t>‹#›</a:t>
            </a:fld>
            <a:endParaRPr kumimoji="1" lang="ja-JP" altLang="en-US">
              <a:uFillTx/>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uFillTx/>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uFillTx/>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uFillTx/>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uFillTx/>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uFillTx/>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uFillTx/>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uFillTx/>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uFillTx/>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uFillTx/>
          <a:latin typeface="+mn-lt"/>
          <a:ea typeface="+mn-ea"/>
          <a:cs typeface="+mn-cs"/>
        </a:defRPr>
      </a:lvl9pPr>
    </p:bodyStyle>
    <p:otherStyle>
      <a:defPPr>
        <a:defRPr lang="en-US">
          <a:uFillTx/>
        </a:defRPr>
      </a:defPPr>
      <a:lvl1pPr marL="0" algn="l" defTabSz="914400" rtl="0" eaLnBrk="1" latinLnBrk="0" hangingPunct="1">
        <a:defRPr kumimoji="1" sz="1800" kern="1200">
          <a:solidFill>
            <a:schemeClr val="tx1"/>
          </a:solidFill>
          <a:uFillTx/>
          <a:latin typeface="+mn-lt"/>
          <a:ea typeface="+mn-ea"/>
          <a:cs typeface="+mn-cs"/>
        </a:defRPr>
      </a:lvl1pPr>
      <a:lvl2pPr marL="457200" algn="l" defTabSz="914400" rtl="0" eaLnBrk="1" latinLnBrk="0" hangingPunct="1">
        <a:defRPr kumimoji="1" sz="1800" kern="1200">
          <a:solidFill>
            <a:schemeClr val="tx1"/>
          </a:solidFill>
          <a:uFillTx/>
          <a:latin typeface="+mn-lt"/>
          <a:ea typeface="+mn-ea"/>
          <a:cs typeface="+mn-cs"/>
        </a:defRPr>
      </a:lvl2pPr>
      <a:lvl3pPr marL="914400" algn="l" defTabSz="914400" rtl="0" eaLnBrk="1" latinLnBrk="0" hangingPunct="1">
        <a:defRPr kumimoji="1" sz="1800" kern="1200">
          <a:solidFill>
            <a:schemeClr val="tx1"/>
          </a:solidFill>
          <a:uFillTx/>
          <a:latin typeface="+mn-lt"/>
          <a:ea typeface="+mn-ea"/>
          <a:cs typeface="+mn-cs"/>
        </a:defRPr>
      </a:lvl3pPr>
      <a:lvl4pPr marL="1371600" algn="l" defTabSz="914400" rtl="0" eaLnBrk="1" latinLnBrk="0" hangingPunct="1">
        <a:defRPr kumimoji="1" sz="1800" kern="1200">
          <a:solidFill>
            <a:schemeClr val="tx1"/>
          </a:solidFill>
          <a:uFillTx/>
          <a:latin typeface="+mn-lt"/>
          <a:ea typeface="+mn-ea"/>
          <a:cs typeface="+mn-cs"/>
        </a:defRPr>
      </a:lvl4pPr>
      <a:lvl5pPr marL="1828800" algn="l" defTabSz="914400" rtl="0" eaLnBrk="1" latinLnBrk="0" hangingPunct="1">
        <a:defRPr kumimoji="1" sz="1800" kern="1200">
          <a:solidFill>
            <a:schemeClr val="tx1"/>
          </a:solidFill>
          <a:uFillTx/>
          <a:latin typeface="+mn-lt"/>
          <a:ea typeface="+mn-ea"/>
          <a:cs typeface="+mn-cs"/>
        </a:defRPr>
      </a:lvl5pPr>
      <a:lvl6pPr marL="2286000" algn="l" defTabSz="914400" rtl="0" eaLnBrk="1" latinLnBrk="0" hangingPunct="1">
        <a:defRPr kumimoji="1" sz="1800" kern="1200">
          <a:solidFill>
            <a:schemeClr val="tx1"/>
          </a:solidFill>
          <a:uFillTx/>
          <a:latin typeface="+mn-lt"/>
          <a:ea typeface="+mn-ea"/>
          <a:cs typeface="+mn-cs"/>
        </a:defRPr>
      </a:lvl6pPr>
      <a:lvl7pPr marL="2743200" algn="l" defTabSz="914400" rtl="0" eaLnBrk="1" latinLnBrk="0" hangingPunct="1">
        <a:defRPr kumimoji="1" sz="1800" kern="1200">
          <a:solidFill>
            <a:schemeClr val="tx1"/>
          </a:solidFill>
          <a:uFillTx/>
          <a:latin typeface="+mn-lt"/>
          <a:ea typeface="+mn-ea"/>
          <a:cs typeface="+mn-cs"/>
        </a:defRPr>
      </a:lvl7pPr>
      <a:lvl8pPr marL="3200400" algn="l" defTabSz="914400" rtl="0" eaLnBrk="1" latinLnBrk="0" hangingPunct="1">
        <a:defRPr kumimoji="1" sz="1800" kern="1200">
          <a:solidFill>
            <a:schemeClr val="tx1"/>
          </a:solidFill>
          <a:uFillTx/>
          <a:latin typeface="+mn-lt"/>
          <a:ea typeface="+mn-ea"/>
          <a:cs typeface="+mn-cs"/>
        </a:defRPr>
      </a:lvl8pPr>
      <a:lvl9pPr marL="3657600" algn="l" defTabSz="914400" rtl="0" eaLnBrk="1" latinLnBrk="0" hangingPunct="1">
        <a:defRPr kumimoji="1" sz="1800" kern="1200">
          <a:solidFill>
            <a:schemeClr val="tx1"/>
          </a:solidFill>
          <a:uFillTx/>
          <a:latin typeface="+mn-lt"/>
          <a:ea typeface="+mn-ea"/>
          <a:cs typeface="+mn-cs"/>
        </a:defRPr>
      </a:lvl9pPr>
    </p:otherStyle>
  </p:txStyles>
</p:sldMaster>
</file>

<file path=ppt/slides/_rels/slide1.xml.rels><?xml version="1.0" encoding="UTF-8" ?><Relationships xmlns="http://schemas.openxmlformats.org/package/2006/relationships"><Relationship Target="../slideLayouts/slideLayout7.xml" Type="http://schemas.openxmlformats.org/officeDocument/2006/relationships/slideLayout" Id="rId1"></Relationship></Relationships>
</file>

<file path=ppt/slides/_rels/slide2.xml.rels><?xml version="1.0" encoding="UTF-8" ?><Relationships xmlns="http://schemas.openxmlformats.org/package/2006/relationships"><Relationship Target="../slideLayouts/slideLayout7.xml" Type="http://schemas.openxmlformats.org/officeDocument/2006/relationships/slideLayout" Id="rId1"></Relationship></Relationships>
</file>

<file path=ppt/slides/_rels/slide3.xml.rels><?xml version="1.0" encoding="UTF-8" ?><Relationships xmlns="http://schemas.openxmlformats.org/package/2006/relationships"><Relationship Target="../charts/chart1.xml" Type="http://schemas.openxmlformats.org/officeDocument/2006/relationships/chart" Id="rId2"></Relationship><Relationship Target="../slideLayouts/slideLayout2.xml" Type="http://schemas.openxmlformats.org/officeDocument/2006/relationships/slideLayout" Id="rId1"></Relationship></Relationships>
</file>

<file path=ppt/slides/_rels/slide4.xml.rels><?xml version="1.0" encoding="UTF-8" ?><Relationships xmlns="http://schemas.openxmlformats.org/package/2006/relationships"><Relationship Target="../notesSlides/notesSlide1.xml" Type="http://schemas.openxmlformats.org/officeDocument/2006/relationships/notesSlide" Id="rId2"></Relationship><Relationship Target="../slideLayouts/slideLayout1.xml" Type="http://schemas.openxmlformats.org/officeDocument/2006/relationships/slideLayout" Id="rId1"></Relationship></Relationships>
</file>

<file path=ppt/slides/_rels/slide5.xml.rels><?xml version="1.0" encoding="UTF-8" ?><Relationships xmlns="http://schemas.openxmlformats.org/package/2006/relationships"><Relationship Target="../slideLayouts/slideLayout7.xml" Type="http://schemas.openxmlformats.org/officeDocument/2006/relationships/slideLayout" Id="rId1"></Relationship></Relationships>
</file>

<file path=ppt/slides/_rels/slide6.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_rels/slide7.xml.rels><?xml version="1.0" encoding="UTF-8" ?><Relationships xmlns="http://schemas.openxmlformats.org/package/2006/relationships"><Relationship Target="../slideLayouts/slideLayout7.xml" Type="http://schemas.openxmlformats.org/officeDocument/2006/relationships/slideLayout" Id="rId1"></Relationshi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3004968" y="2298607"/>
            <a:ext cx="2946640" cy="707886"/>
          </a:xfrm>
          <a:prstGeom prst="rect">
            <a:avLst/>
          </a:prstGeom>
        </p:spPr>
        <p:txBody>
          <a:bodyPr wrap="none" rtlCol="0">
            <a:spAutoFit/>
          </a:bodyPr>
          <a:lstStyle/>
          <a:p>
            <a:r>
              <a:rPr kumimoji="1" lang="ja-JP" altLang="en-US" sz="4000" dirty="0" smtClean="0">
                <a:latin typeface="Meiryo UI" panose="020B0604030504040204" pitchFamily="50" charset="-128"/>
                <a:ea typeface="Meiryo UI" panose="020B0604030504040204" pitchFamily="50" charset="-128"/>
              </a:rPr>
              <a:t>今後に向けて</a:t>
            </a:r>
            <a:endParaRPr kumimoji="1" lang="ja-JP" altLang="en-US" sz="4000" dirty="0">
              <a:latin typeface="Meiryo UI" panose="020B0604030504040204" pitchFamily="50" charset="-128"/>
              <a:ea typeface="Meiryo UI" panose="020B0604030504040204" pitchFamily="50" charset="-128"/>
            </a:endParaRPr>
          </a:p>
        </p:txBody>
      </p:sp>
      <p:sp>
        <p:nvSpPr>
          <p:cNvPr id="5" name="正方形/長方形 4"/>
          <p:cNvSpPr/>
          <p:nvPr/>
        </p:nvSpPr>
        <p:spPr>
          <a:xfrm>
            <a:off x="1541973" y="3332434"/>
            <a:ext cx="6543779" cy="461665"/>
          </a:xfrm>
          <a:prstGeom prst="rect">
            <a:avLst/>
          </a:prstGeom>
        </p:spPr>
        <p:txBody>
          <a:bodyPr wrap="none">
            <a:spAutoFit/>
          </a:bodyPr>
          <a:lstStyle/>
          <a:p>
            <a:r>
              <a:rPr lang="ja-JP" altLang="en-US" sz="2400" dirty="0" smtClean="0">
                <a:latin typeface="Meiryo UI" panose="020B0604030504040204" pitchFamily="50" charset="-128"/>
                <a:ea typeface="Meiryo UI" panose="020B0604030504040204" pitchFamily="50" charset="-128"/>
              </a:rPr>
              <a:t>　－　「府</a:t>
            </a:r>
            <a:r>
              <a:rPr lang="ja-JP" altLang="en-US" sz="2400" dirty="0">
                <a:latin typeface="Meiryo UI" panose="020B0604030504040204" pitchFamily="50" charset="-128"/>
                <a:ea typeface="Meiryo UI" panose="020B0604030504040204" pitchFamily="50" charset="-128"/>
              </a:rPr>
              <a:t>市の中小企業支援に</a:t>
            </a:r>
            <a:r>
              <a:rPr lang="ja-JP" altLang="en-US" sz="2400" dirty="0" smtClean="0">
                <a:latin typeface="Meiryo UI" panose="020B0604030504040204" pitchFamily="50" charset="-128"/>
                <a:ea typeface="Meiryo UI" panose="020B0604030504040204" pitchFamily="50" charset="-128"/>
              </a:rPr>
              <a:t>ついて」　</a:t>
            </a:r>
            <a:r>
              <a:rPr lang="en-US" altLang="ja-JP" sz="2400" dirty="0" smtClean="0">
                <a:latin typeface="Meiryo UI" panose="020B0604030504040204" pitchFamily="50" charset="-128"/>
                <a:ea typeface="Meiryo UI" panose="020B0604030504040204" pitchFamily="50" charset="-128"/>
              </a:rPr>
              <a:t>【</a:t>
            </a:r>
            <a:r>
              <a:rPr lang="ja-JP" altLang="en-US" sz="2400" dirty="0" smtClean="0">
                <a:latin typeface="Meiryo UI" panose="020B0604030504040204" pitchFamily="50" charset="-128"/>
                <a:ea typeface="Meiryo UI" panose="020B0604030504040204" pitchFamily="50" charset="-128"/>
              </a:rPr>
              <a:t>別冊</a:t>
            </a:r>
            <a:r>
              <a:rPr lang="en-US" altLang="ja-JP" sz="2400" dirty="0" smtClean="0">
                <a:latin typeface="Meiryo UI" panose="020B0604030504040204" pitchFamily="50" charset="-128"/>
                <a:ea typeface="Meiryo UI" panose="020B0604030504040204" pitchFamily="50" charset="-128"/>
              </a:rPr>
              <a:t>】</a:t>
            </a:r>
            <a:r>
              <a:rPr lang="ja-JP" altLang="en-US" sz="2400" dirty="0" smtClean="0">
                <a:latin typeface="Meiryo UI" panose="020B0604030504040204" pitchFamily="50" charset="-128"/>
                <a:ea typeface="Meiryo UI" panose="020B0604030504040204" pitchFamily="50" charset="-128"/>
              </a:rPr>
              <a:t>　－</a:t>
            </a:r>
            <a:endParaRPr lang="ja-JP" altLang="en-US" sz="2400" dirty="0">
              <a:latin typeface="Meiryo UI" panose="020B0604030504040204" pitchFamily="50" charset="-128"/>
              <a:ea typeface="Meiryo UI" panose="020B0604030504040204" pitchFamily="50" charset="-128"/>
            </a:endParaRPr>
          </a:p>
        </p:txBody>
      </p:sp>
      <p:sp>
        <p:nvSpPr>
          <p:cNvPr id="6" name="正方形/長方形 5"/>
          <p:cNvSpPr/>
          <p:nvPr/>
        </p:nvSpPr>
        <p:spPr>
          <a:xfrm>
            <a:off x="3166554" y="5460181"/>
            <a:ext cx="2623469" cy="646331"/>
          </a:xfrm>
          <a:prstGeom prst="rect">
            <a:avLst/>
          </a:prstGeom>
        </p:spPr>
        <p:txBody>
          <a:bodyPr wrap="square">
            <a:spAutoFit/>
          </a:bodyPr>
          <a:lstStyle/>
          <a:p>
            <a:pPr algn="ctr"/>
            <a:r>
              <a:rPr lang="ja-JP" altLang="en-US" dirty="0" smtClean="0">
                <a:latin typeface="Meiryo UI" panose="020B0604030504040204" pitchFamily="50" charset="-128"/>
                <a:ea typeface="Meiryo UI" panose="020B0604030504040204" pitchFamily="50" charset="-128"/>
              </a:rPr>
              <a:t>特別</a:t>
            </a:r>
            <a:r>
              <a:rPr lang="ja-JP" altLang="en-US" dirty="0">
                <a:latin typeface="Meiryo UI" panose="020B0604030504040204" pitchFamily="50" charset="-128"/>
                <a:ea typeface="Meiryo UI" panose="020B0604030504040204" pitchFamily="50" charset="-128"/>
              </a:rPr>
              <a:t>顧問　上山　信一</a:t>
            </a:r>
          </a:p>
          <a:p>
            <a:pPr algn="ctr"/>
            <a:r>
              <a:rPr lang="ja-JP" altLang="en-US" dirty="0" smtClean="0">
                <a:latin typeface="Meiryo UI" panose="020B0604030504040204" pitchFamily="50" charset="-128"/>
                <a:ea typeface="Meiryo UI" panose="020B0604030504040204" pitchFamily="50" charset="-128"/>
              </a:rPr>
              <a:t>特別</a:t>
            </a:r>
            <a:r>
              <a:rPr lang="ja-JP" altLang="en-US" dirty="0">
                <a:latin typeface="Meiryo UI" panose="020B0604030504040204" pitchFamily="50" charset="-128"/>
                <a:ea typeface="Meiryo UI" panose="020B0604030504040204" pitchFamily="50" charset="-128"/>
              </a:rPr>
              <a:t>参与　福岡　克美</a:t>
            </a:r>
          </a:p>
        </p:txBody>
      </p:sp>
      <p:sp>
        <p:nvSpPr>
          <p:cNvPr id="7" name="テキスト ボックス 6"/>
          <p:cNvSpPr txBox="1"/>
          <p:nvPr/>
        </p:nvSpPr>
        <p:spPr>
          <a:xfrm>
            <a:off x="6584775" y="188640"/>
            <a:ext cx="2383986" cy="523220"/>
          </a:xfrm>
          <a:prstGeom prst="rect">
            <a:avLst/>
          </a:prstGeom>
          <a:noFill/>
        </p:spPr>
        <p:txBody>
          <a:bodyPr wrap="none" rtlCol="0">
            <a:spAutoFit/>
          </a:bodyPr>
          <a:lstStyle/>
          <a:p>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H30.</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6</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.28</a:t>
            </a:r>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第</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14</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回</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副首都推進本部会議</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7256766" y="733945"/>
            <a:ext cx="1503325" cy="412884"/>
          </a:xfrm>
          <a:prstGeom prst="rect">
            <a:avLst/>
          </a:prstGeom>
          <a:noFill/>
          <a:ln w="9525">
            <a:solidFill>
              <a:schemeClr val="tx1"/>
            </a:solidFill>
          </a:ln>
        </p:spPr>
        <p:style>
          <a:lnRef idx="2">
            <a:schemeClr val="dk1"/>
          </a:lnRef>
          <a:fillRef idx="1">
            <a:schemeClr val="lt1"/>
          </a:fillRef>
          <a:effectRef idx="0">
            <a:schemeClr val="dk1"/>
          </a:effectRef>
          <a:fontRef idx="minor">
            <a:schemeClr val="dk1"/>
          </a:fontRef>
        </p:style>
        <p:txBody>
          <a:bodyPr wrap="none" rtlCol="0" anchor="ctr"/>
          <a:lstStyle/>
          <a:p>
            <a:pPr algn="ctr"/>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資料３－３</a:t>
            </a:r>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3608129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6876724" y="6392848"/>
            <a:ext cx="2057400" cy="365125"/>
          </a:xfrm>
        </p:spPr>
        <p:txBody>
          <a:bodyPr/>
          <a:lstStyle/>
          <a:p>
            <a:fld id="{517E6CE8-CC5A-4C33-BE98-08A25E237030}" type="slidenum">
              <a:rPr kumimoji="1" lang="ja-JP" altLang="en-US" sz="1400" smtClean="0">
                <a:uFillTx/>
              </a:rPr>
              <a:t>2</a:t>
            </a:fld>
            <a:endParaRPr kumimoji="1" lang="ja-JP" altLang="en-US" sz="1400">
              <a:uFillTx/>
            </a:endParaRPr>
          </a:p>
        </p:txBody>
      </p:sp>
      <p:sp>
        <p:nvSpPr>
          <p:cNvPr id="3" name="テキスト ボックス 2"/>
          <p:cNvSpPr txBox="1"/>
          <p:nvPr/>
        </p:nvSpPr>
        <p:spPr>
          <a:xfrm>
            <a:off x="409432" y="363915"/>
            <a:ext cx="8516202" cy="6671057"/>
          </a:xfrm>
          <a:prstGeom prst="rect">
            <a:avLst/>
          </a:prstGeom>
        </p:spPr>
        <p:txBody>
          <a:bodyPr wrap="square" rtlCol="0">
            <a:spAutoFit/>
          </a:bodyPr>
          <a:lstStyle/>
          <a:p>
            <a:r>
              <a:rPr lang="ja-JP" altLang="en-US" sz="1600" dirty="0" smtClean="0">
                <a:latin typeface="Meiryo UI" panose="020B0604030504040204" pitchFamily="50" charset="-128"/>
                <a:ea typeface="Meiryo UI" panose="020B0604030504040204" pitchFamily="50" charset="-128"/>
              </a:rPr>
              <a:t>（提言）</a:t>
            </a:r>
            <a:endParaRPr lang="ja-JP" altLang="en-US" sz="1600" dirty="0">
              <a:latin typeface="Meiryo UI" panose="020B0604030504040204" pitchFamily="50" charset="-128"/>
              <a:ea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rPr>
              <a:t>①　大阪府</a:t>
            </a:r>
            <a:r>
              <a:rPr lang="ja-JP" altLang="en-US" sz="1600" dirty="0">
                <a:latin typeface="Meiryo UI" panose="020B0604030504040204" pitchFamily="50" charset="-128"/>
                <a:ea typeface="Meiryo UI" panose="020B0604030504040204" pitchFamily="50" charset="-128"/>
              </a:rPr>
              <a:t>市は合同で新たな企業支援機関（例えば</a:t>
            </a:r>
            <a:r>
              <a:rPr lang="ja-JP" altLang="en-US" sz="1600" dirty="0" smtClean="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大阪</a:t>
            </a:r>
            <a:r>
              <a:rPr lang="ja-JP" altLang="en-US" sz="1600" dirty="0" smtClean="0">
                <a:latin typeface="Meiryo UI" panose="020B0604030504040204" pitchFamily="50" charset="-128"/>
                <a:ea typeface="Meiryo UI" panose="020B0604030504040204" pitchFamily="50" charset="-128"/>
              </a:rPr>
              <a:t>国際</a:t>
            </a:r>
            <a:r>
              <a:rPr lang="ja-JP" altLang="en-US" sz="1600" dirty="0">
                <a:latin typeface="Meiryo UI" panose="020B0604030504040204" pitchFamily="50" charset="-128"/>
                <a:ea typeface="Meiryo UI" panose="020B0604030504040204" pitchFamily="50" charset="-128"/>
              </a:rPr>
              <a:t>産業支援センター（仮称）</a:t>
            </a:r>
            <a:r>
              <a:rPr lang="ja-JP" altLang="en-US" sz="1600" dirty="0" smtClean="0">
                <a:latin typeface="Meiryo UI" panose="020B0604030504040204" pitchFamily="50" charset="-128"/>
                <a:ea typeface="Meiryo UI" panose="020B0604030504040204" pitchFamily="50" charset="-128"/>
              </a:rPr>
              <a:t>」）を設</a:t>
            </a:r>
            <a:endParaRPr lang="en-US" altLang="ja-JP" sz="1600"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a:t>
            </a:r>
            <a:r>
              <a:rPr lang="ja-JP" altLang="en-US" sz="1600" dirty="0" err="1" smtClean="0">
                <a:latin typeface="Meiryo UI" panose="020B0604030504040204" pitchFamily="50" charset="-128"/>
                <a:ea typeface="Meiryo UI" panose="020B0604030504040204" pitchFamily="50" charset="-128"/>
              </a:rPr>
              <a:t>立し</a:t>
            </a:r>
            <a:r>
              <a:rPr lang="ja-JP" altLang="en-US" sz="1600" dirty="0" smtClean="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そこに人材と資金を</a:t>
            </a:r>
            <a:r>
              <a:rPr lang="ja-JP" altLang="en-US" sz="1600" dirty="0" smtClean="0">
                <a:latin typeface="Meiryo UI" panose="020B0604030504040204" pitchFamily="50" charset="-128"/>
                <a:ea typeface="Meiryo UI" panose="020B0604030504040204" pitchFamily="50" charset="-128"/>
              </a:rPr>
              <a:t>集め、「</a:t>
            </a:r>
            <a:r>
              <a:rPr lang="ja-JP" altLang="en-US" sz="1600" dirty="0">
                <a:latin typeface="Meiryo UI" panose="020B0604030504040204" pitchFamily="50" charset="-128"/>
                <a:ea typeface="Meiryo UI" panose="020B0604030504040204" pitchFamily="50" charset="-128"/>
              </a:rPr>
              <a:t>国際化」「事業承継</a:t>
            </a:r>
            <a:r>
              <a:rPr lang="ja-JP" altLang="en-US" sz="1600" dirty="0" smtClean="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創業支援」の３テーマに取り組むべきで</a:t>
            </a:r>
            <a:r>
              <a:rPr lang="ja-JP" altLang="en-US" sz="1600" dirty="0" smtClean="0">
                <a:latin typeface="Meiryo UI" panose="020B0604030504040204" pitchFamily="50" charset="-128"/>
                <a:ea typeface="Meiryo UI" panose="020B0604030504040204" pitchFamily="50" charset="-128"/>
              </a:rPr>
              <a:t>ある</a:t>
            </a:r>
            <a:endParaRPr lang="en-US" altLang="ja-JP" sz="1600" dirty="0" smtClean="0">
              <a:latin typeface="Meiryo UI" panose="020B0604030504040204" pitchFamily="50" charset="-128"/>
              <a:ea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rPr>
              <a:t>②　これ</a:t>
            </a:r>
            <a:r>
              <a:rPr lang="ja-JP" altLang="en-US" sz="1600" dirty="0">
                <a:latin typeface="Meiryo UI" panose="020B0604030504040204" pitchFamily="50" charset="-128"/>
                <a:ea typeface="Meiryo UI" panose="020B0604030504040204" pitchFamily="50" charset="-128"/>
              </a:rPr>
              <a:t>は経済のグローバル化に伴うアジアの都市間</a:t>
            </a:r>
            <a:r>
              <a:rPr lang="ja-JP" altLang="en-US" sz="1600" dirty="0" smtClean="0">
                <a:latin typeface="Meiryo UI" panose="020B0604030504040204" pitchFamily="50" charset="-128"/>
                <a:ea typeface="Meiryo UI" panose="020B0604030504040204" pitchFamily="50" charset="-128"/>
              </a:rPr>
              <a:t>競争への対応と副首都</a:t>
            </a:r>
            <a:r>
              <a:rPr lang="ja-JP" altLang="en-US" sz="1600" dirty="0">
                <a:latin typeface="Meiryo UI" panose="020B0604030504040204" pitchFamily="50" charset="-128"/>
                <a:ea typeface="Meiryo UI" panose="020B0604030504040204" pitchFamily="50" charset="-128"/>
              </a:rPr>
              <a:t>の</a:t>
            </a:r>
            <a:r>
              <a:rPr lang="ja-JP" altLang="en-US" sz="1600" dirty="0" smtClean="0">
                <a:latin typeface="Meiryo UI" panose="020B0604030504040204" pitchFamily="50" charset="-128"/>
                <a:ea typeface="Meiryo UI" panose="020B0604030504040204" pitchFamily="50" charset="-128"/>
              </a:rPr>
              <a:t>推進に向けた先行投資</a:t>
            </a:r>
            <a:r>
              <a:rPr lang="ja-JP" altLang="en-US" sz="1600" dirty="0" smtClean="0">
                <a:latin typeface="Meiryo UI" panose="020B0604030504040204" pitchFamily="50" charset="-128"/>
                <a:ea typeface="Meiryo UI" panose="020B0604030504040204" pitchFamily="50" charset="-128"/>
              </a:rPr>
              <a:t>　</a:t>
            </a:r>
            <a:endParaRPr lang="en-US" altLang="ja-JP" sz="1600"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で、より十分な</a:t>
            </a:r>
            <a:r>
              <a:rPr lang="ja-JP" altLang="en-US" sz="1600" dirty="0" smtClean="0">
                <a:latin typeface="Meiryo UI" panose="020B0604030504040204" pitchFamily="50" charset="-128"/>
                <a:ea typeface="Meiryo UI" panose="020B0604030504040204" pitchFamily="50" charset="-128"/>
              </a:rPr>
              <a:t>資金</a:t>
            </a:r>
            <a:r>
              <a:rPr lang="ja-JP" altLang="en-US" sz="1600" dirty="0" smtClean="0">
                <a:latin typeface="Meiryo UI" panose="020B0604030504040204" pitchFamily="50" charset="-128"/>
                <a:ea typeface="Meiryo UI" panose="020B0604030504040204" pitchFamily="50" charset="-128"/>
              </a:rPr>
              <a:t>と人材を充てるべきである</a:t>
            </a:r>
            <a:endParaRPr lang="en-US" altLang="ja-JP" sz="1600" dirty="0" smtClean="0">
              <a:latin typeface="Meiryo UI" panose="020B0604030504040204" pitchFamily="50" charset="-128"/>
              <a:ea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rPr>
              <a:t>③　なお</a:t>
            </a:r>
            <a:r>
              <a:rPr lang="ja-JP" altLang="en-US" sz="1600" dirty="0">
                <a:latin typeface="Meiryo UI" panose="020B0604030504040204" pitchFamily="50" charset="-128"/>
                <a:ea typeface="Meiryo UI" panose="020B0604030504040204" pitchFamily="50" charset="-128"/>
              </a:rPr>
              <a:t>「産振機構」「都市型センター」の</a:t>
            </a:r>
            <a:r>
              <a:rPr lang="en-US" altLang="ja-JP" sz="1600" dirty="0" smtClean="0">
                <a:latin typeface="Meiryo UI" panose="020B0604030504040204" pitchFamily="50" charset="-128"/>
                <a:ea typeface="Meiryo UI" panose="020B0604030504040204" pitchFamily="50" charset="-128"/>
              </a:rPr>
              <a:t>2</a:t>
            </a:r>
            <a:r>
              <a:rPr lang="ja-JP" altLang="en-US" sz="1600" dirty="0">
                <a:latin typeface="Meiryo UI" panose="020B0604030504040204" pitchFamily="50" charset="-128"/>
                <a:ea typeface="Meiryo UI" panose="020B0604030504040204" pitchFamily="50" charset="-128"/>
              </a:rPr>
              <a:t>財団</a:t>
            </a:r>
            <a:r>
              <a:rPr lang="ja-JP" altLang="en-US" sz="1600" dirty="0" smtClean="0">
                <a:latin typeface="Meiryo UI" panose="020B0604030504040204" pitchFamily="50" charset="-128"/>
                <a:ea typeface="Meiryo UI" panose="020B0604030504040204" pitchFamily="50" charset="-128"/>
              </a:rPr>
              <a:t>は</a:t>
            </a:r>
            <a:r>
              <a:rPr lang="ja-JP" altLang="en-US" sz="1600" dirty="0">
                <a:latin typeface="Meiryo UI" panose="020B0604030504040204" pitchFamily="50" charset="-128"/>
                <a:ea typeface="Meiryo UI" panose="020B0604030504040204" pitchFamily="50" charset="-128"/>
              </a:rPr>
              <a:t>新法人に統合・廃止すべきで</a:t>
            </a:r>
            <a:r>
              <a:rPr lang="ja-JP" altLang="en-US" sz="1600" dirty="0" smtClean="0">
                <a:latin typeface="Meiryo UI" panose="020B0604030504040204" pitchFamily="50" charset="-128"/>
                <a:ea typeface="Meiryo UI" panose="020B0604030504040204" pitchFamily="50" charset="-128"/>
              </a:rPr>
              <a:t>ある</a:t>
            </a:r>
            <a:endParaRPr lang="en-US" altLang="ja-JP" sz="1600" dirty="0" smtClean="0">
              <a:latin typeface="Meiryo UI" panose="020B0604030504040204" pitchFamily="50" charset="-128"/>
              <a:ea typeface="Meiryo UI" panose="020B0604030504040204" pitchFamily="50" charset="-128"/>
            </a:endParaRPr>
          </a:p>
          <a:p>
            <a:endParaRPr lang="ja-JP" altLang="en-US" sz="1600" dirty="0">
              <a:latin typeface="Meiryo UI" panose="020B0604030504040204" pitchFamily="50" charset="-128"/>
              <a:ea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rPr>
              <a:t>（調査からわかったこと）</a:t>
            </a:r>
            <a:endParaRPr lang="ja-JP" altLang="en-US" sz="1400" dirty="0">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lang="ja-JP" altLang="en-US" sz="1400" dirty="0" smtClean="0">
                <a:latin typeface="Meiryo UI" panose="020B0604030504040204" pitchFamily="50" charset="-128"/>
                <a:ea typeface="Meiryo UI" panose="020B0604030504040204" pitchFamily="50" charset="-128"/>
              </a:rPr>
              <a:t>中</a:t>
            </a:r>
            <a:r>
              <a:rPr lang="ja-JP" altLang="en-US" sz="1400" dirty="0">
                <a:latin typeface="Meiryo UI" panose="020B0604030504040204" pitchFamily="50" charset="-128"/>
                <a:ea typeface="Meiryo UI" panose="020B0604030504040204" pitchFamily="50" charset="-128"/>
              </a:rPr>
              <a:t>小企業の発展と成長は都市にとって極めて重要だが、行政にできることには限りがある。そのため国も自治体も従来からテーマを限定した支援策を展開して</a:t>
            </a:r>
            <a:r>
              <a:rPr lang="ja-JP" altLang="en-US" sz="1400" dirty="0" smtClean="0">
                <a:latin typeface="Meiryo UI" panose="020B0604030504040204" pitchFamily="50" charset="-128"/>
                <a:ea typeface="Meiryo UI" panose="020B0604030504040204" pitchFamily="50" charset="-128"/>
              </a:rPr>
              <a:t>きた</a:t>
            </a:r>
            <a:endParaRPr lang="ja-JP" altLang="en-US" sz="1400" dirty="0">
              <a:latin typeface="Meiryo UI" panose="020B0604030504040204" pitchFamily="50" charset="-128"/>
              <a:ea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　ハード</a:t>
            </a:r>
            <a:r>
              <a:rPr lang="ja-JP" altLang="en-US" sz="1400" dirty="0">
                <a:latin typeface="Meiryo UI" panose="020B0604030504040204" pitchFamily="50" charset="-128"/>
                <a:ea typeface="Meiryo UI" panose="020B0604030504040204" pitchFamily="50" charset="-128"/>
              </a:rPr>
              <a:t>、ソフトのインフラ整備（交通インフラ、税制優遇、職業訓練など）</a:t>
            </a:r>
          </a:p>
          <a:p>
            <a:r>
              <a:rPr lang="ja-JP" altLang="en-US" sz="1400" dirty="0" smtClean="0">
                <a:latin typeface="Meiryo UI" panose="020B0604030504040204" pitchFamily="50" charset="-128"/>
                <a:ea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　金融</a:t>
            </a:r>
            <a:r>
              <a:rPr lang="ja-JP" altLang="en-US" sz="1400" dirty="0">
                <a:latin typeface="Meiryo UI" panose="020B0604030504040204" pitchFamily="50" charset="-128"/>
                <a:ea typeface="Meiryo UI" panose="020B0604030504040204" pitchFamily="50" charset="-128"/>
              </a:rPr>
              <a:t>支援（信用保証、融資）、技術支援（公設</a:t>
            </a:r>
            <a:r>
              <a:rPr lang="ja-JP" altLang="en-US" sz="1400" dirty="0" smtClean="0">
                <a:latin typeface="Meiryo UI" panose="020B0604030504040204" pitchFamily="50" charset="-128"/>
                <a:ea typeface="Meiryo UI" panose="020B0604030504040204" pitchFamily="50" charset="-128"/>
              </a:rPr>
              <a:t>試験研究機関）</a:t>
            </a:r>
            <a:r>
              <a:rPr lang="ja-JP" altLang="en-US" sz="1400" dirty="0">
                <a:latin typeface="Meiryo UI" panose="020B0604030504040204" pitchFamily="50" charset="-128"/>
                <a:ea typeface="Meiryo UI" panose="020B0604030504040204" pitchFamily="50" charset="-128"/>
              </a:rPr>
              <a:t>、販路開拓</a:t>
            </a:r>
            <a:r>
              <a:rPr lang="ja-JP" altLang="en-US" sz="1400" dirty="0" smtClean="0">
                <a:latin typeface="Meiryo UI" panose="020B0604030504040204" pitchFamily="50" charset="-128"/>
                <a:ea typeface="Meiryo UI" panose="020B0604030504040204" pitchFamily="50" charset="-128"/>
              </a:rPr>
              <a:t>など</a:t>
            </a:r>
            <a:endParaRPr lang="en-US" altLang="ja-JP" sz="1400" dirty="0" smtClean="0">
              <a:latin typeface="Meiryo UI" panose="020B0604030504040204" pitchFamily="50" charset="-128"/>
              <a:ea typeface="Meiryo UI" panose="020B0604030504040204" pitchFamily="50" charset="-128"/>
            </a:endParaRPr>
          </a:p>
          <a:p>
            <a:endParaRPr lang="ja-JP" altLang="en-US" sz="1050" dirty="0">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lang="ja-JP" altLang="en-US" sz="1400" dirty="0" smtClean="0">
                <a:latin typeface="Meiryo UI" panose="020B0604030504040204" pitchFamily="50" charset="-128"/>
                <a:ea typeface="Meiryo UI" panose="020B0604030504040204" pitchFamily="50" charset="-128"/>
              </a:rPr>
              <a:t>また</a:t>
            </a:r>
            <a:r>
              <a:rPr lang="ja-JP" altLang="en-US" sz="1400" dirty="0">
                <a:latin typeface="Meiryo UI" panose="020B0604030504040204" pitchFamily="50" charset="-128"/>
                <a:ea typeface="Meiryo UI" panose="020B0604030504040204" pitchFamily="50" charset="-128"/>
              </a:rPr>
              <a:t>府市はこの</a:t>
            </a:r>
            <a:r>
              <a:rPr lang="en-US" altLang="ja-JP" sz="1400" dirty="0">
                <a:latin typeface="Meiryo UI" panose="020B0604030504040204" pitchFamily="50" charset="-128"/>
                <a:ea typeface="Meiryo UI" panose="020B0604030504040204" pitchFamily="50" charset="-128"/>
              </a:rPr>
              <a:t>10</a:t>
            </a:r>
            <a:r>
              <a:rPr lang="ja-JP" altLang="en-US" sz="1400" dirty="0">
                <a:latin typeface="Meiryo UI" panose="020B0604030504040204" pitchFamily="50" charset="-128"/>
                <a:ea typeface="Meiryo UI" panose="020B0604030504040204" pitchFamily="50" charset="-128"/>
              </a:rPr>
              <a:t>年間、行政改革の視点から中小企業支援の</a:t>
            </a:r>
            <a:r>
              <a:rPr lang="ja-JP" altLang="en-US" sz="1400" dirty="0" smtClean="0">
                <a:latin typeface="Meiryo UI" panose="020B0604030504040204" pitchFamily="50" charset="-128"/>
                <a:ea typeface="Meiryo UI" panose="020B0604030504040204" pitchFamily="50" charset="-128"/>
              </a:rPr>
              <a:t>２</a:t>
            </a:r>
            <a:r>
              <a:rPr lang="ja-JP" altLang="en-US" sz="1400" dirty="0">
                <a:latin typeface="Meiryo UI" panose="020B0604030504040204" pitchFamily="50" charset="-128"/>
                <a:ea typeface="Meiryo UI" panose="020B0604030504040204" pitchFamily="50" charset="-128"/>
              </a:rPr>
              <a:t>法人</a:t>
            </a:r>
            <a:r>
              <a:rPr lang="ja-JP" altLang="en-US" sz="1400" dirty="0" smtClean="0">
                <a:latin typeface="Meiryo UI" panose="020B0604030504040204" pitchFamily="50" charset="-128"/>
                <a:ea typeface="Meiryo UI" panose="020B0604030504040204" pitchFamily="50" charset="-128"/>
              </a:rPr>
              <a:t>へ</a:t>
            </a:r>
            <a:r>
              <a:rPr lang="ja-JP" altLang="en-US" sz="1400" dirty="0">
                <a:latin typeface="Meiryo UI" panose="020B0604030504040204" pitchFamily="50" charset="-128"/>
                <a:ea typeface="Meiryo UI" panose="020B0604030504040204" pitchFamily="50" charset="-128"/>
              </a:rPr>
              <a:t>の関与（人、予算）を減らし、自立を促し、一定の成果を</a:t>
            </a:r>
            <a:r>
              <a:rPr lang="ja-JP" altLang="en-US" sz="1400" dirty="0" smtClean="0">
                <a:latin typeface="Meiryo UI" panose="020B0604030504040204" pitchFamily="50" charset="-128"/>
                <a:ea typeface="Meiryo UI" panose="020B0604030504040204" pitchFamily="50" charset="-128"/>
              </a:rPr>
              <a:t>得てきた</a:t>
            </a:r>
            <a:endParaRPr lang="ja-JP" altLang="en-US" sz="1400" dirty="0">
              <a:latin typeface="Meiryo UI" panose="020B0604030504040204" pitchFamily="50" charset="-128"/>
              <a:ea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　貸館</a:t>
            </a:r>
            <a:r>
              <a:rPr lang="ja-JP" altLang="en-US" sz="1400" dirty="0">
                <a:latin typeface="Meiryo UI" panose="020B0604030504040204" pitchFamily="50" charset="-128"/>
                <a:ea typeface="Meiryo UI" panose="020B0604030504040204" pitchFamily="50" charset="-128"/>
              </a:rPr>
              <a:t>（特に「産振機構」）とソフト事業（主に「都市型センター」）を中心に効率経営</a:t>
            </a:r>
          </a:p>
          <a:p>
            <a:r>
              <a:rPr lang="ja-JP" altLang="en-US" sz="1400" dirty="0" smtClean="0">
                <a:latin typeface="Meiryo UI" panose="020B0604030504040204" pitchFamily="50" charset="-128"/>
                <a:ea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　全国</a:t>
            </a:r>
            <a:r>
              <a:rPr lang="ja-JP" altLang="en-US" sz="1400" dirty="0">
                <a:latin typeface="Meiryo UI" panose="020B0604030504040204" pitchFamily="50" charset="-128"/>
                <a:ea typeface="Meiryo UI" panose="020B0604030504040204" pitchFamily="50" charset="-128"/>
              </a:rPr>
              <a:t>に先駆け創業支援を展開（都市型センター</a:t>
            </a:r>
            <a:r>
              <a:rPr lang="ja-JP" altLang="en-US" sz="1400" dirty="0" smtClean="0">
                <a:latin typeface="Meiryo UI" panose="020B0604030504040204" pitchFamily="50" charset="-128"/>
                <a:ea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endParaRPr>
          </a:p>
          <a:p>
            <a:endParaRPr lang="ja-JP" altLang="en-US" sz="1050" dirty="0">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lang="ja-JP" altLang="en-US" sz="1400" dirty="0" smtClean="0">
                <a:latin typeface="Meiryo UI" panose="020B0604030504040204" pitchFamily="50" charset="-128"/>
                <a:ea typeface="Meiryo UI" panose="020B0604030504040204" pitchFamily="50" charset="-128"/>
              </a:rPr>
              <a:t>しかし</a:t>
            </a:r>
            <a:r>
              <a:rPr lang="ja-JP" altLang="en-US" sz="1400" dirty="0">
                <a:latin typeface="Meiryo UI" panose="020B0604030504040204" pitchFamily="50" charset="-128"/>
                <a:ea typeface="Meiryo UI" panose="020B0604030504040204" pitchFamily="50" charset="-128"/>
              </a:rPr>
              <a:t>近年は経済のグローバル化を反映し、「地元中小企業の支援」という従来の</a:t>
            </a:r>
            <a:r>
              <a:rPr lang="ja-JP" altLang="en-US" sz="1400" dirty="0" smtClean="0">
                <a:latin typeface="Meiryo UI" panose="020B0604030504040204" pitchFamily="50" charset="-128"/>
                <a:ea typeface="Meiryo UI" panose="020B0604030504040204" pitchFamily="50" charset="-128"/>
              </a:rPr>
              <a:t>枠組みを超えて、世界を視野に有望</a:t>
            </a:r>
            <a:r>
              <a:rPr lang="ja-JP" altLang="en-US" sz="1400" dirty="0">
                <a:latin typeface="Meiryo UI" panose="020B0604030504040204" pitchFamily="50" charset="-128"/>
                <a:ea typeface="Meiryo UI" panose="020B0604030504040204" pitchFamily="50" charset="-128"/>
              </a:rPr>
              <a:t>な企業を誘致・育成し、地元</a:t>
            </a:r>
            <a:r>
              <a:rPr lang="ja-JP" altLang="en-US" sz="1400" dirty="0" smtClean="0">
                <a:latin typeface="Meiryo UI" panose="020B0604030504040204" pitchFamily="50" charset="-128"/>
                <a:ea typeface="Meiryo UI" panose="020B0604030504040204" pitchFamily="50" charset="-128"/>
              </a:rPr>
              <a:t>に定着させる政策</a:t>
            </a:r>
            <a:r>
              <a:rPr lang="ja-JP" altLang="en-US" sz="1400" dirty="0">
                <a:latin typeface="Meiryo UI" panose="020B0604030504040204" pitchFamily="50" charset="-128"/>
                <a:ea typeface="Meiryo UI" panose="020B0604030504040204" pitchFamily="50" charset="-128"/>
              </a:rPr>
              <a:t>パッケージが必要となって</a:t>
            </a:r>
            <a:r>
              <a:rPr lang="ja-JP" altLang="en-US" sz="1400" dirty="0" smtClean="0">
                <a:latin typeface="Meiryo UI" panose="020B0604030504040204" pitchFamily="50" charset="-128"/>
                <a:ea typeface="Meiryo UI" panose="020B0604030504040204" pitchFamily="50" charset="-128"/>
              </a:rPr>
              <a:t>きた</a:t>
            </a:r>
            <a:endParaRPr lang="ja-JP" altLang="en-US" sz="1400" dirty="0">
              <a:latin typeface="Meiryo UI" panose="020B0604030504040204" pitchFamily="50" charset="-128"/>
              <a:ea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　成長</a:t>
            </a:r>
            <a:r>
              <a:rPr lang="ja-JP" altLang="en-US" sz="1400" dirty="0">
                <a:latin typeface="Meiryo UI" panose="020B0604030504040204" pitchFamily="50" charset="-128"/>
                <a:ea typeface="Meiryo UI" panose="020B0604030504040204" pitchFamily="50" charset="-128"/>
              </a:rPr>
              <a:t>企業や起業家は「居心地の良い都市」を選ぶ傾向</a:t>
            </a:r>
          </a:p>
          <a:p>
            <a:r>
              <a:rPr lang="ja-JP" altLang="en-US" sz="1400" dirty="0" smtClean="0">
                <a:latin typeface="Meiryo UI" panose="020B0604030504040204" pitchFamily="50" charset="-128"/>
                <a:ea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　多く</a:t>
            </a:r>
            <a:r>
              <a:rPr lang="ja-JP" altLang="en-US" sz="1400" dirty="0">
                <a:latin typeface="Meiryo UI" panose="020B0604030504040204" pitchFamily="50" charset="-128"/>
                <a:ea typeface="Meiryo UI" panose="020B0604030504040204" pitchFamily="50" charset="-128"/>
              </a:rPr>
              <a:t>の企業で「国際化」と「事業承継」の２つが重要かつ未知の課題・・支援ニーズが高い</a:t>
            </a:r>
          </a:p>
          <a:p>
            <a:r>
              <a:rPr lang="ja-JP" altLang="en-US" sz="1400" dirty="0" smtClean="0">
                <a:latin typeface="Meiryo UI" panose="020B0604030504040204" pitchFamily="50" charset="-128"/>
                <a:ea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　加えて</a:t>
            </a:r>
            <a:r>
              <a:rPr lang="ja-JP" altLang="en-US" sz="1400" dirty="0">
                <a:latin typeface="Meiryo UI" panose="020B0604030504040204" pitchFamily="50" charset="-128"/>
                <a:ea typeface="Meiryo UI" panose="020B0604030504040204" pitchFamily="50" charset="-128"/>
              </a:rPr>
              <a:t>大阪は開業が盛ん</a:t>
            </a:r>
            <a:r>
              <a:rPr lang="ja-JP" altLang="en-US" sz="1400" dirty="0" smtClean="0">
                <a:latin typeface="Meiryo UI" panose="020B0604030504040204" pitchFamily="50" charset="-128"/>
                <a:ea typeface="Meiryo UI" panose="020B0604030504040204" pitchFamily="50" charset="-128"/>
              </a:rPr>
              <a:t>であり、「</a:t>
            </a:r>
            <a:r>
              <a:rPr lang="ja-JP" altLang="en-US" sz="1400" dirty="0">
                <a:latin typeface="Meiryo UI" panose="020B0604030504040204" pitchFamily="50" charset="-128"/>
                <a:ea typeface="Meiryo UI" panose="020B0604030504040204" pitchFamily="50" charset="-128"/>
              </a:rPr>
              <a:t>創業支援」</a:t>
            </a:r>
            <a:r>
              <a:rPr lang="ja-JP" altLang="en-US" sz="1400" dirty="0" smtClean="0">
                <a:latin typeface="Meiryo UI" panose="020B0604030504040204" pitchFamily="50" charset="-128"/>
                <a:ea typeface="Meiryo UI" panose="020B0604030504040204" pitchFamily="50" charset="-128"/>
              </a:rPr>
              <a:t>は</a:t>
            </a:r>
            <a:r>
              <a:rPr lang="ja-JP" altLang="en-US" sz="1400" dirty="0" smtClean="0">
                <a:latin typeface="Meiryo UI" panose="020B0604030504040204" pitchFamily="50" charset="-128"/>
                <a:ea typeface="Meiryo UI" panose="020B0604030504040204" pitchFamily="50" charset="-128"/>
              </a:rPr>
              <a:t>起業家にアピールできる材料</a:t>
            </a:r>
            <a:endParaRPr lang="ja-JP" altLang="en-US" sz="1400" dirty="0">
              <a:latin typeface="Meiryo UI" panose="020B0604030504040204" pitchFamily="50" charset="-128"/>
              <a:ea typeface="Meiryo UI" panose="020B0604030504040204" pitchFamily="50" charset="-128"/>
            </a:endParaRPr>
          </a:p>
          <a:p>
            <a:endParaRPr lang="en-US" altLang="ja-JP" sz="1050" dirty="0" smtClean="0">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lang="ja-JP" altLang="en-US" sz="1400" dirty="0" smtClean="0">
                <a:latin typeface="Meiryo UI" panose="020B0604030504040204" pitchFamily="50" charset="-128"/>
                <a:ea typeface="Meiryo UI" panose="020B0604030504040204" pitchFamily="50" charset="-128"/>
              </a:rPr>
              <a:t>以上</a:t>
            </a:r>
            <a:r>
              <a:rPr lang="ja-JP" altLang="en-US" sz="1400" dirty="0">
                <a:latin typeface="Meiryo UI" panose="020B0604030504040204" pitchFamily="50" charset="-128"/>
                <a:ea typeface="Meiryo UI" panose="020B0604030504040204" pitchFamily="50" charset="-128"/>
              </a:rPr>
              <a:t>を総合し</a:t>
            </a:r>
            <a:r>
              <a:rPr lang="ja-JP" altLang="en-US" sz="1400" dirty="0" smtClean="0">
                <a:latin typeface="Meiryo UI" panose="020B0604030504040204" pitchFamily="50" charset="-128"/>
                <a:ea typeface="Meiryo UI" panose="020B0604030504040204" pitchFamily="50" charset="-128"/>
              </a:rPr>
              <a:t>、府市</a:t>
            </a:r>
            <a:r>
              <a:rPr lang="ja-JP" altLang="en-US" sz="1400" dirty="0" smtClean="0">
                <a:latin typeface="Meiryo UI" panose="020B0604030504040204" pitchFamily="50" charset="-128"/>
                <a:ea typeface="Meiryo UI" panose="020B0604030504040204" pitchFamily="50" charset="-128"/>
              </a:rPr>
              <a:t>は新た</a:t>
            </a:r>
            <a:r>
              <a:rPr lang="ja-JP" altLang="en-US" sz="1400" dirty="0">
                <a:latin typeface="Meiryo UI" panose="020B0604030504040204" pitchFamily="50" charset="-128"/>
                <a:ea typeface="Meiryo UI" panose="020B0604030504040204" pitchFamily="50" charset="-128"/>
              </a:rPr>
              <a:t>な企業支援の機関を設立し、積極的な産業育成と企業の育成・誘致に取り組むべきで</a:t>
            </a:r>
            <a:r>
              <a:rPr lang="ja-JP" altLang="en-US" sz="1400" dirty="0" smtClean="0">
                <a:latin typeface="Meiryo UI" panose="020B0604030504040204" pitchFamily="50" charset="-128"/>
                <a:ea typeface="Meiryo UI" panose="020B0604030504040204" pitchFamily="50" charset="-128"/>
              </a:rPr>
              <a:t>ある</a:t>
            </a:r>
            <a:endParaRPr lang="ja-JP" altLang="en-US" sz="1400" dirty="0">
              <a:latin typeface="Meiryo UI" panose="020B0604030504040204" pitchFamily="50" charset="-128"/>
              <a:ea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　現行</a:t>
            </a:r>
            <a:r>
              <a:rPr lang="ja-JP" altLang="en-US" sz="1400" dirty="0">
                <a:latin typeface="Meiryo UI" panose="020B0604030504040204" pitchFamily="50" charset="-128"/>
                <a:ea typeface="Meiryo UI" panose="020B0604030504040204" pitchFamily="50" charset="-128"/>
              </a:rPr>
              <a:t>の</a:t>
            </a:r>
            <a:r>
              <a:rPr lang="ja-JP" altLang="en-US" sz="1400" dirty="0" smtClean="0">
                <a:latin typeface="Meiryo UI" panose="020B0604030504040204" pitchFamily="50" charset="-128"/>
                <a:ea typeface="Meiryo UI" panose="020B0604030504040204" pitchFamily="50" charset="-128"/>
              </a:rPr>
              <a:t>２</a:t>
            </a:r>
            <a:r>
              <a:rPr lang="ja-JP" altLang="en-US" sz="1400" dirty="0">
                <a:latin typeface="Meiryo UI" panose="020B0604030504040204" pitchFamily="50" charset="-128"/>
                <a:ea typeface="Meiryo UI" panose="020B0604030504040204" pitchFamily="50" charset="-128"/>
              </a:rPr>
              <a:t>財団</a:t>
            </a:r>
            <a:r>
              <a:rPr lang="ja-JP" altLang="en-US" sz="1400" dirty="0" smtClean="0">
                <a:latin typeface="Meiryo UI" panose="020B0604030504040204" pitchFamily="50" charset="-128"/>
                <a:ea typeface="Meiryo UI" panose="020B0604030504040204" pitchFamily="50" charset="-128"/>
              </a:rPr>
              <a:t>の</a:t>
            </a:r>
            <a:r>
              <a:rPr lang="ja-JP" altLang="en-US" sz="1400" dirty="0" smtClean="0">
                <a:latin typeface="Meiryo UI" panose="020B0604030504040204" pitchFamily="50" charset="-128"/>
                <a:ea typeface="Meiryo UI" panose="020B0604030504040204" pitchFamily="50" charset="-128"/>
              </a:rPr>
              <a:t>努力やテコ</a:t>
            </a:r>
            <a:r>
              <a:rPr lang="ja-JP" altLang="en-US" sz="1400" dirty="0" smtClean="0">
                <a:latin typeface="Meiryo UI" panose="020B0604030504040204" pitchFamily="50" charset="-128"/>
                <a:ea typeface="Meiryo UI" panose="020B0604030504040204" pitchFamily="50" charset="-128"/>
              </a:rPr>
              <a:t>入れでは</a:t>
            </a:r>
            <a:r>
              <a:rPr lang="ja-JP" altLang="en-US" sz="1400" dirty="0" smtClean="0">
                <a:latin typeface="Meiryo UI" panose="020B0604030504040204" pitchFamily="50" charset="-128"/>
                <a:ea typeface="Meiryo UI" panose="020B0604030504040204" pitchFamily="50" charset="-128"/>
              </a:rPr>
              <a:t>限界</a:t>
            </a:r>
            <a:endParaRPr lang="ja-JP" altLang="en-US" sz="1400" dirty="0">
              <a:latin typeface="Meiryo UI" panose="020B0604030504040204" pitchFamily="50" charset="-128"/>
              <a:ea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　アジア</a:t>
            </a:r>
            <a:r>
              <a:rPr lang="ja-JP" altLang="en-US" sz="1400" dirty="0">
                <a:latin typeface="Meiryo UI" panose="020B0604030504040204" pitchFamily="50" charset="-128"/>
                <a:ea typeface="Meiryo UI" panose="020B0604030504040204" pitchFamily="50" charset="-128"/>
              </a:rPr>
              <a:t>の都市間競争と副首都推進に照らす</a:t>
            </a:r>
            <a:r>
              <a:rPr lang="ja-JP" altLang="en-US" sz="1400" dirty="0" smtClean="0">
                <a:latin typeface="Meiryo UI" panose="020B0604030504040204" pitchFamily="50" charset="-128"/>
                <a:ea typeface="Meiryo UI" panose="020B0604030504040204" pitchFamily="50" charset="-128"/>
              </a:rPr>
              <a:t>と「オール大阪」としての一元的</a:t>
            </a:r>
            <a:r>
              <a:rPr lang="ja-JP" altLang="en-US" sz="1400" dirty="0">
                <a:latin typeface="Meiryo UI" panose="020B0604030504040204" pitchFamily="50" charset="-128"/>
                <a:ea typeface="Meiryo UI" panose="020B0604030504040204" pitchFamily="50" charset="-128"/>
              </a:rPr>
              <a:t>かつ強力な企業支援機関が必須</a:t>
            </a:r>
          </a:p>
          <a:p>
            <a:r>
              <a:rPr lang="ja-JP" altLang="en-US" sz="1400" dirty="0" smtClean="0">
                <a:latin typeface="Meiryo UI" panose="020B0604030504040204" pitchFamily="50" charset="-128"/>
                <a:ea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　特</a:t>
            </a:r>
            <a:r>
              <a:rPr lang="ja-JP" altLang="en-US" sz="1400" dirty="0">
                <a:latin typeface="Meiryo UI" panose="020B0604030504040204" pitchFamily="50" charset="-128"/>
                <a:ea typeface="Meiryo UI" panose="020B0604030504040204" pitchFamily="50" charset="-128"/>
              </a:rPr>
              <a:t>区、万博、</a:t>
            </a:r>
            <a:r>
              <a:rPr lang="en-US" altLang="ja-JP" sz="1400" dirty="0">
                <a:latin typeface="Meiryo UI" panose="020B0604030504040204" pitchFamily="50" charset="-128"/>
                <a:ea typeface="Meiryo UI" panose="020B0604030504040204" pitchFamily="50" charset="-128"/>
              </a:rPr>
              <a:t>IR</a:t>
            </a:r>
            <a:r>
              <a:rPr lang="ja-JP" altLang="en-US" sz="1400" dirty="0">
                <a:latin typeface="Meiryo UI" panose="020B0604030504040204" pitchFamily="50" charset="-128"/>
                <a:ea typeface="Meiryo UI" panose="020B0604030504040204" pitchFamily="50" charset="-128"/>
              </a:rPr>
              <a:t>の推進と合わせた強化・投資策は極めてタイムリー</a:t>
            </a:r>
          </a:p>
        </p:txBody>
      </p:sp>
      <p:sp>
        <p:nvSpPr>
          <p:cNvPr id="4" name="正方形/長方形 3"/>
          <p:cNvSpPr/>
          <p:nvPr/>
        </p:nvSpPr>
        <p:spPr>
          <a:xfrm>
            <a:off x="272954" y="363915"/>
            <a:ext cx="8661169" cy="1587715"/>
          </a:xfrm>
          <a:prstGeom prst="rect">
            <a:avLst/>
          </a:prstGeom>
          <a:noFill/>
          <a:ln>
            <a:solidFill>
              <a:schemeClr val="tx1"/>
            </a:solidFill>
          </a:ln>
        </p:spPr>
        <p:style>
          <a:lnRef idx="1">
            <a:schemeClr val="accent1"/>
          </a:lnRef>
          <a:fillRef idx="1">
            <a:schemeClr val="accent1"/>
          </a:fillRef>
          <a:effectRef idx="1">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2557144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 xmlns:a16="http://schemas.microsoft.com/office/drawing/2014/main" id="{33B6E45F-85CF-4515-B9E9-DE6624C4E47B}"/>
              </a:ext>
            </a:extLst>
          </p:cNvPr>
          <p:cNvSpPr>
            <a:spLocks noGrp="1"/>
          </p:cNvSpPr>
          <p:nvPr>
            <p:ph type="sldNum" sz="quarter" idx="12"/>
          </p:nvPr>
        </p:nvSpPr>
        <p:spPr>
          <a:xfrm>
            <a:off x="6901984" y="6406483"/>
            <a:ext cx="2057400" cy="365125"/>
          </a:xfrm>
        </p:spPr>
        <p:txBody>
          <a:bodyPr/>
          <a:lstStyle/>
          <a:p>
            <a:fld id="{5E2B218A-415D-4AFA-8DEB-EE1C5F86AC54}" type="slidenum">
              <a:rPr kumimoji="1" lang="ja-JP" altLang="en-US" smtClean="0"/>
              <a:t>3</a:t>
            </a:fld>
            <a:endParaRPr kumimoji="1" lang="ja-JP" altLang="en-US"/>
          </a:p>
        </p:txBody>
      </p:sp>
      <p:sp>
        <p:nvSpPr>
          <p:cNvPr id="11" name="矢印: 右 10">
            <a:extLst>
              <a:ext uri="{FF2B5EF4-FFF2-40B4-BE49-F238E27FC236}">
                <a16:creationId xmlns="" xmlns:a16="http://schemas.microsoft.com/office/drawing/2014/main" id="{97E50A9F-1401-4A15-A7B8-AD7B7167D112}"/>
              </a:ext>
            </a:extLst>
          </p:cNvPr>
          <p:cNvSpPr/>
          <p:nvPr/>
        </p:nvSpPr>
        <p:spPr>
          <a:xfrm rot="820216">
            <a:off x="2691077" y="3217773"/>
            <a:ext cx="2484052" cy="400110"/>
          </a:xfrm>
          <a:prstGeom prst="rightArrow">
            <a:avLst/>
          </a:prstGeom>
          <a:solidFill>
            <a:schemeClr val="accent6">
              <a:lumMod val="40000"/>
              <a:lumOff val="60000"/>
            </a:schemeClr>
          </a:solidFill>
          <a:ln>
            <a:no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a:p>
        </p:txBody>
      </p:sp>
      <p:sp>
        <p:nvSpPr>
          <p:cNvPr id="12" name="矢印: 右 11">
            <a:extLst>
              <a:ext uri="{FF2B5EF4-FFF2-40B4-BE49-F238E27FC236}">
                <a16:creationId xmlns="" xmlns:a16="http://schemas.microsoft.com/office/drawing/2014/main" id="{B7303F6B-D7DA-462A-923F-89084DE82647}"/>
              </a:ext>
            </a:extLst>
          </p:cNvPr>
          <p:cNvSpPr/>
          <p:nvPr/>
        </p:nvSpPr>
        <p:spPr>
          <a:xfrm rot="21342144">
            <a:off x="2674650" y="3995765"/>
            <a:ext cx="2572139" cy="400110"/>
          </a:xfrm>
          <a:prstGeom prst="rightArrow">
            <a:avLst/>
          </a:prstGeom>
          <a:solidFill>
            <a:schemeClr val="accent6">
              <a:lumMod val="40000"/>
              <a:lumOff val="60000"/>
            </a:schemeClr>
          </a:solidFill>
          <a:ln>
            <a:no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a:p>
        </p:txBody>
      </p:sp>
      <p:graphicFrame>
        <p:nvGraphicFramePr>
          <p:cNvPr id="7" name="グラフ 6">
            <a:extLst>
              <a:ext uri="{FF2B5EF4-FFF2-40B4-BE49-F238E27FC236}">
                <a16:creationId xmlns="" xmlns:a16="http://schemas.microsoft.com/office/drawing/2014/main" id="{E424F644-DF02-4739-AB09-506E58287E48}"/>
              </a:ext>
            </a:extLst>
          </p:cNvPr>
          <p:cNvGraphicFramePr/>
          <p:nvPr>
            <p:extLst>
              <p:ext uri="{D42A27DB-BD31-4B8C-83A1-F6EECF244321}">
                <p14:modId xmlns:p14="http://schemas.microsoft.com/office/powerpoint/2010/main" val="544227693"/>
              </p:ext>
            </p:extLst>
          </p:nvPr>
        </p:nvGraphicFramePr>
        <p:xfrm>
          <a:off x="389183" y="2179525"/>
          <a:ext cx="5016398" cy="3917514"/>
        </p:xfrm>
        <a:graphic>
          <a:graphicData uri="http://schemas.openxmlformats.org/drawingml/2006/chart">
            <c:chart xmlns:c="http://schemas.openxmlformats.org/drawingml/2006/chart" xmlns:r="http://schemas.openxmlformats.org/officeDocument/2006/relationships" r:id="rId2"/>
          </a:graphicData>
        </a:graphic>
      </p:graphicFrame>
      <p:sp>
        <p:nvSpPr>
          <p:cNvPr id="9" name="テキスト ボックス 8">
            <a:extLst>
              <a:ext uri="{FF2B5EF4-FFF2-40B4-BE49-F238E27FC236}">
                <a16:creationId xmlns="" xmlns:a16="http://schemas.microsoft.com/office/drawing/2014/main" id="{57604269-FF47-4B92-AF5E-30994C14302C}"/>
              </a:ext>
            </a:extLst>
          </p:cNvPr>
          <p:cNvSpPr txBox="1"/>
          <p:nvPr/>
        </p:nvSpPr>
        <p:spPr>
          <a:xfrm>
            <a:off x="2911806" y="2136897"/>
            <a:ext cx="1454244" cy="230832"/>
          </a:xfrm>
          <a:prstGeom prst="rect">
            <a:avLst/>
          </a:prstGeom>
          <a:noFill/>
        </p:spPr>
        <p:txBody>
          <a:bodyPr wrap="none" rtlCol="0">
            <a:spAutoFit/>
          </a:bodyPr>
          <a:lstStyle/>
          <a:p>
            <a:r>
              <a:rPr kumimoji="1" lang="ja-JP" altLang="en-US" sz="900" dirty="0">
                <a:latin typeface="Meiryo UI" panose="020B0604030504040204" pitchFamily="50" charset="-128"/>
                <a:ea typeface="Meiryo UI" panose="020B0604030504040204" pitchFamily="50" charset="-128"/>
              </a:rPr>
              <a:t>リーマンショック（</a:t>
            </a:r>
            <a:r>
              <a:rPr kumimoji="1" lang="en-US" altLang="ja-JP" sz="900" dirty="0">
                <a:latin typeface="Meiryo UI" panose="020B0604030504040204" pitchFamily="50" charset="-128"/>
                <a:ea typeface="Meiryo UI" panose="020B0604030504040204" pitchFamily="50" charset="-128"/>
              </a:rPr>
              <a:t>2008</a:t>
            </a:r>
            <a:r>
              <a:rPr kumimoji="1" lang="ja-JP" altLang="en-US" sz="900" dirty="0">
                <a:latin typeface="Meiryo UI" panose="020B0604030504040204" pitchFamily="50" charset="-128"/>
                <a:ea typeface="Meiryo UI" panose="020B0604030504040204" pitchFamily="50" charset="-128"/>
              </a:rPr>
              <a:t>年）</a:t>
            </a:r>
          </a:p>
        </p:txBody>
      </p:sp>
      <p:cxnSp>
        <p:nvCxnSpPr>
          <p:cNvPr id="3" name="直線コネクタ 2"/>
          <p:cNvCxnSpPr/>
          <p:nvPr/>
        </p:nvCxnSpPr>
        <p:spPr>
          <a:xfrm>
            <a:off x="3056940" y="2408308"/>
            <a:ext cx="0" cy="324000"/>
          </a:xfrm>
          <a:prstGeom prst="line">
            <a:avLst/>
          </a:prstGeom>
          <a:ln w="9525">
            <a:solidFill>
              <a:schemeClr val="tx1"/>
            </a:solidFill>
            <a:prstDash val="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6" name="直線矢印コネクタ 5"/>
          <p:cNvCxnSpPr/>
          <p:nvPr/>
        </p:nvCxnSpPr>
        <p:spPr>
          <a:xfrm>
            <a:off x="1487796" y="2732308"/>
            <a:ext cx="0" cy="1368000"/>
          </a:xfrm>
          <a:prstGeom prst="straightConnector1">
            <a:avLst/>
          </a:prstGeom>
          <a:ln w="952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3" name="テキスト ボックス 12"/>
          <p:cNvSpPr txBox="1"/>
          <p:nvPr/>
        </p:nvSpPr>
        <p:spPr>
          <a:xfrm>
            <a:off x="1468359" y="3361133"/>
            <a:ext cx="381836" cy="246221"/>
          </a:xfrm>
          <a:prstGeom prst="rect">
            <a:avLst/>
          </a:prstGeom>
          <a:noFill/>
        </p:spPr>
        <p:txBody>
          <a:bodyPr wrap="none" rtlCol="0">
            <a:spAutoFit/>
          </a:bodyPr>
          <a:lstStyle/>
          <a:p>
            <a:r>
              <a:rPr kumimoji="1" lang="en-US" altLang="ja-JP" sz="1000" dirty="0"/>
              <a:t>177</a:t>
            </a:r>
            <a:endParaRPr kumimoji="1" lang="ja-JP" altLang="en-US" sz="1000" dirty="0"/>
          </a:p>
        </p:txBody>
      </p:sp>
      <p:cxnSp>
        <p:nvCxnSpPr>
          <p:cNvPr id="14" name="直線矢印コネクタ 13"/>
          <p:cNvCxnSpPr/>
          <p:nvPr/>
        </p:nvCxnSpPr>
        <p:spPr>
          <a:xfrm>
            <a:off x="5277387" y="3632308"/>
            <a:ext cx="0" cy="432000"/>
          </a:xfrm>
          <a:prstGeom prst="straightConnector1">
            <a:avLst/>
          </a:prstGeom>
          <a:ln w="952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5" name="テキスト ボックス 14"/>
          <p:cNvSpPr txBox="1"/>
          <p:nvPr/>
        </p:nvSpPr>
        <p:spPr>
          <a:xfrm>
            <a:off x="5278958" y="3729549"/>
            <a:ext cx="316112" cy="246221"/>
          </a:xfrm>
          <a:prstGeom prst="rect">
            <a:avLst/>
          </a:prstGeom>
          <a:noFill/>
        </p:spPr>
        <p:txBody>
          <a:bodyPr wrap="none" rtlCol="0">
            <a:spAutoFit/>
          </a:bodyPr>
          <a:lstStyle/>
          <a:p>
            <a:r>
              <a:rPr lang="en-US" altLang="ja-JP" sz="1000" dirty="0"/>
              <a:t>53</a:t>
            </a:r>
            <a:endParaRPr kumimoji="1" lang="ja-JP" altLang="en-US" sz="1000" dirty="0"/>
          </a:p>
        </p:txBody>
      </p:sp>
      <p:sp>
        <p:nvSpPr>
          <p:cNvPr id="16" name="テキスト ボックス 15"/>
          <p:cNvSpPr txBox="1"/>
          <p:nvPr/>
        </p:nvSpPr>
        <p:spPr>
          <a:xfrm>
            <a:off x="1263789" y="1586065"/>
            <a:ext cx="2898550" cy="338554"/>
          </a:xfrm>
          <a:prstGeom prst="rect">
            <a:avLst/>
          </a:prstGeom>
          <a:noFill/>
        </p:spPr>
        <p:txBody>
          <a:bodyPr wrap="none" rtlCol="0">
            <a:spAutoFit/>
          </a:bodyPr>
          <a:lstStyle/>
          <a:p>
            <a:r>
              <a:rPr kumimoji="1" lang="ja-JP" altLang="en-US" sz="1600" b="1" dirty="0">
                <a:latin typeface="Meiryo UI" panose="020B0604030504040204" pitchFamily="50" charset="-128"/>
                <a:ea typeface="Meiryo UI" panose="020B0604030504040204" pitchFamily="50" charset="-128"/>
              </a:rPr>
              <a:t>大阪における本社の転入出推移</a:t>
            </a:r>
          </a:p>
        </p:txBody>
      </p:sp>
      <p:sp>
        <p:nvSpPr>
          <p:cNvPr id="17" name="テキスト ボックス 16"/>
          <p:cNvSpPr txBox="1"/>
          <p:nvPr/>
        </p:nvSpPr>
        <p:spPr>
          <a:xfrm>
            <a:off x="818680" y="3285181"/>
            <a:ext cx="492443" cy="276999"/>
          </a:xfrm>
          <a:prstGeom prst="rect">
            <a:avLst/>
          </a:prstGeom>
          <a:noFill/>
        </p:spPr>
        <p:txBody>
          <a:bodyPr wrap="none" rtlCol="0">
            <a:spAutoFit/>
          </a:bodyPr>
          <a:lstStyle/>
          <a:p>
            <a:r>
              <a:rPr kumimoji="1" lang="ja-JP" altLang="en-US" sz="1200" b="1" dirty="0">
                <a:latin typeface="Meiryo UI" panose="020B0604030504040204" pitchFamily="50" charset="-128"/>
                <a:ea typeface="Meiryo UI" panose="020B0604030504040204" pitchFamily="50" charset="-128"/>
              </a:rPr>
              <a:t>転出</a:t>
            </a:r>
          </a:p>
        </p:txBody>
      </p:sp>
      <p:sp>
        <p:nvSpPr>
          <p:cNvPr id="18" name="テキスト ボックス 17"/>
          <p:cNvSpPr txBox="1"/>
          <p:nvPr/>
        </p:nvSpPr>
        <p:spPr>
          <a:xfrm>
            <a:off x="845976" y="4449423"/>
            <a:ext cx="492443" cy="276999"/>
          </a:xfrm>
          <a:prstGeom prst="rect">
            <a:avLst/>
          </a:prstGeom>
          <a:noFill/>
        </p:spPr>
        <p:txBody>
          <a:bodyPr wrap="none" rtlCol="0">
            <a:spAutoFit/>
          </a:bodyPr>
          <a:lstStyle/>
          <a:p>
            <a:r>
              <a:rPr kumimoji="1" lang="ja-JP" altLang="en-US" sz="1200" b="1" dirty="0">
                <a:latin typeface="Meiryo UI" panose="020B0604030504040204" pitchFamily="50" charset="-128"/>
                <a:ea typeface="Meiryo UI" panose="020B0604030504040204" pitchFamily="50" charset="-128"/>
              </a:rPr>
              <a:t>転入</a:t>
            </a:r>
          </a:p>
        </p:txBody>
      </p:sp>
      <p:sp>
        <p:nvSpPr>
          <p:cNvPr id="2" name="正方形/長方形 1"/>
          <p:cNvSpPr/>
          <p:nvPr/>
        </p:nvSpPr>
        <p:spPr>
          <a:xfrm>
            <a:off x="440194" y="6589046"/>
            <a:ext cx="3809056" cy="246221"/>
          </a:xfrm>
          <a:prstGeom prst="rect">
            <a:avLst/>
          </a:prstGeom>
        </p:spPr>
        <p:txBody>
          <a:bodyPr wrap="none">
            <a:spAutoFit/>
          </a:bodyPr>
          <a:lstStyle/>
          <a:p>
            <a:r>
              <a:rPr lang="ja-JP" altLang="en-US" sz="1000" dirty="0">
                <a:latin typeface="Meiryo UI" panose="020B0604030504040204" pitchFamily="50" charset="-128"/>
                <a:ea typeface="Meiryo UI" panose="020B0604030504040204" pitchFamily="50" charset="-128"/>
              </a:rPr>
              <a:t>出典：帝国データバンク　</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大阪府・本社移転企業調査（</a:t>
            </a:r>
            <a:r>
              <a:rPr lang="en-US" altLang="ja-JP" sz="1000" dirty="0">
                <a:latin typeface="Meiryo UI" panose="020B0604030504040204" pitchFamily="50" charset="-128"/>
                <a:ea typeface="Meiryo UI" panose="020B0604030504040204" pitchFamily="50" charset="-128"/>
              </a:rPr>
              <a:t>2016</a:t>
            </a:r>
            <a:r>
              <a:rPr lang="ja-JP" altLang="en-US" sz="1000" dirty="0">
                <a:latin typeface="Meiryo UI" panose="020B0604030504040204" pitchFamily="50" charset="-128"/>
                <a:ea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rPr>
              <a:t>』</a:t>
            </a:r>
            <a:endParaRPr lang="ja-JP" altLang="en-US" sz="1000" dirty="0">
              <a:latin typeface="Meiryo UI" panose="020B0604030504040204" pitchFamily="50" charset="-128"/>
              <a:ea typeface="Meiryo UI" panose="020B0604030504040204" pitchFamily="50" charset="-128"/>
            </a:endParaRPr>
          </a:p>
        </p:txBody>
      </p:sp>
      <p:sp>
        <p:nvSpPr>
          <p:cNvPr id="19" name="テキスト ボックス 18">
            <a:extLst>
              <a:ext uri="{FF2B5EF4-FFF2-40B4-BE49-F238E27FC236}">
                <a16:creationId xmlns="" xmlns:a16="http://schemas.microsoft.com/office/drawing/2014/main" id="{57604269-FF47-4B92-AF5E-30994C14302C}"/>
              </a:ext>
            </a:extLst>
          </p:cNvPr>
          <p:cNvSpPr txBox="1"/>
          <p:nvPr/>
        </p:nvSpPr>
        <p:spPr>
          <a:xfrm>
            <a:off x="818680" y="2136897"/>
            <a:ext cx="1218603" cy="230832"/>
          </a:xfrm>
          <a:prstGeom prst="rect">
            <a:avLst/>
          </a:prstGeom>
          <a:noFill/>
        </p:spPr>
        <p:txBody>
          <a:bodyPr wrap="none" rtlCol="0">
            <a:spAutoFit/>
          </a:bodyPr>
          <a:lstStyle/>
          <a:p>
            <a:r>
              <a:rPr lang="en-US" altLang="ja-JP" sz="900" dirty="0">
                <a:latin typeface="Meiryo UI" panose="020B0604030504040204" pitchFamily="50" charset="-128"/>
                <a:ea typeface="Meiryo UI" panose="020B0604030504040204" pitchFamily="50" charset="-128"/>
              </a:rPr>
              <a:t>IT</a:t>
            </a:r>
            <a:r>
              <a:rPr lang="ja-JP" altLang="en-US" sz="900" dirty="0">
                <a:latin typeface="Meiryo UI" panose="020B0604030504040204" pitchFamily="50" charset="-128"/>
                <a:ea typeface="Meiryo UI" panose="020B0604030504040204" pitchFamily="50" charset="-128"/>
              </a:rPr>
              <a:t>バブル（</a:t>
            </a:r>
            <a:r>
              <a:rPr lang="en-US" altLang="ja-JP" sz="900" dirty="0">
                <a:latin typeface="Meiryo UI" panose="020B0604030504040204" pitchFamily="50" charset="-128"/>
                <a:ea typeface="Meiryo UI" panose="020B0604030504040204" pitchFamily="50" charset="-128"/>
              </a:rPr>
              <a:t>2000</a:t>
            </a:r>
            <a:r>
              <a:rPr lang="ja-JP" altLang="en-US" sz="900" dirty="0">
                <a:latin typeface="Meiryo UI" panose="020B0604030504040204" pitchFamily="50" charset="-128"/>
                <a:ea typeface="Meiryo UI" panose="020B0604030504040204" pitchFamily="50" charset="-128"/>
              </a:rPr>
              <a:t>年）</a:t>
            </a:r>
            <a:endParaRPr kumimoji="1" lang="ja-JP" altLang="en-US" sz="900" dirty="0">
              <a:latin typeface="Meiryo UI" panose="020B0604030504040204" pitchFamily="50" charset="-128"/>
              <a:ea typeface="Meiryo UI" panose="020B0604030504040204" pitchFamily="50" charset="-128"/>
            </a:endParaRPr>
          </a:p>
        </p:txBody>
      </p:sp>
      <p:cxnSp>
        <p:nvCxnSpPr>
          <p:cNvPr id="20" name="直線コネクタ 19"/>
          <p:cNvCxnSpPr/>
          <p:nvPr/>
        </p:nvCxnSpPr>
        <p:spPr>
          <a:xfrm>
            <a:off x="965916" y="2386592"/>
            <a:ext cx="0" cy="324000"/>
          </a:xfrm>
          <a:prstGeom prst="line">
            <a:avLst/>
          </a:prstGeom>
          <a:ln w="9525">
            <a:solidFill>
              <a:schemeClr val="tx1"/>
            </a:solidFill>
            <a:prstDash val="dash"/>
            <a:headEnd type="none"/>
            <a:tailEnd type="triangle"/>
          </a:ln>
        </p:spPr>
        <p:style>
          <a:lnRef idx="1">
            <a:schemeClr val="accent1"/>
          </a:lnRef>
          <a:fillRef idx="0">
            <a:schemeClr val="accent1"/>
          </a:fillRef>
          <a:effectRef idx="0">
            <a:schemeClr val="accent1"/>
          </a:effectRef>
          <a:fontRef idx="minor">
            <a:schemeClr val="tx1"/>
          </a:fontRef>
        </p:style>
      </p:cxnSp>
      <p:sp>
        <p:nvSpPr>
          <p:cNvPr id="21" name="テキスト ボックス 20"/>
          <p:cNvSpPr txBox="1"/>
          <p:nvPr/>
        </p:nvSpPr>
        <p:spPr>
          <a:xfrm>
            <a:off x="1487796" y="471697"/>
            <a:ext cx="6731330" cy="461665"/>
          </a:xfrm>
          <a:prstGeom prst="rect">
            <a:avLst/>
          </a:prstGeom>
          <a:noFill/>
        </p:spPr>
        <p:txBody>
          <a:bodyPr wrap="none" rtlCol="0">
            <a:spAutoFit/>
          </a:bodyPr>
          <a:lstStyle/>
          <a:p>
            <a:r>
              <a:rPr lang="ja-JP" altLang="en-US" sz="2400" b="1" dirty="0">
                <a:latin typeface="Meiryo UI" panose="020B0604030504040204" pitchFamily="50" charset="-128"/>
                <a:ea typeface="Meiryo UI" panose="020B0604030504040204" pitchFamily="50" charset="-128"/>
              </a:rPr>
              <a:t>大阪からの</a:t>
            </a:r>
            <a:r>
              <a:rPr lang="ja-JP" altLang="en-US" sz="2400" b="1" dirty="0" smtClean="0">
                <a:latin typeface="Meiryo UI" panose="020B0604030504040204" pitchFamily="50" charset="-128"/>
                <a:ea typeface="Meiryo UI" panose="020B0604030504040204" pitchFamily="50" charset="-128"/>
              </a:rPr>
              <a:t>本社の流出が</a:t>
            </a:r>
            <a:r>
              <a:rPr lang="ja-JP" altLang="en-US" sz="2400" b="1" dirty="0" smtClean="0">
                <a:latin typeface="Meiryo UI" panose="020B0604030504040204" pitchFamily="50" charset="-128"/>
                <a:ea typeface="Meiryo UI" panose="020B0604030504040204" pitchFamily="50" charset="-128"/>
              </a:rPr>
              <a:t>減り</a:t>
            </a:r>
            <a:r>
              <a:rPr lang="ja-JP" altLang="en-US" sz="2400" b="1" dirty="0">
                <a:latin typeface="Meiryo UI" panose="020B0604030504040204" pitchFamily="50" charset="-128"/>
                <a:ea typeface="Meiryo UI" panose="020B0604030504040204" pitchFamily="50" charset="-128"/>
              </a:rPr>
              <a:t>、</a:t>
            </a:r>
            <a:r>
              <a:rPr lang="ja-JP" altLang="en-US" sz="2400" b="1" dirty="0" smtClean="0">
                <a:latin typeface="Meiryo UI" panose="020B0604030504040204" pitchFamily="50" charset="-128"/>
                <a:ea typeface="Meiryo UI" panose="020B0604030504040204" pitchFamily="50" charset="-128"/>
              </a:rPr>
              <a:t>転入が増加</a:t>
            </a:r>
            <a:r>
              <a:rPr lang="ja-JP" altLang="en-US" sz="2400" b="1" dirty="0">
                <a:latin typeface="Meiryo UI" panose="020B0604030504040204" pitchFamily="50" charset="-128"/>
                <a:ea typeface="Meiryo UI" panose="020B0604030504040204" pitchFamily="50" charset="-128"/>
              </a:rPr>
              <a:t>の傾向</a:t>
            </a:r>
            <a:r>
              <a:rPr lang="ja-JP" altLang="en-US" sz="2400" b="1" dirty="0" smtClean="0">
                <a:latin typeface="Meiryo UI" panose="020B0604030504040204" pitchFamily="50" charset="-128"/>
                <a:ea typeface="Meiryo UI" panose="020B0604030504040204" pitchFamily="50" charset="-128"/>
              </a:rPr>
              <a:t>。</a:t>
            </a:r>
            <a:endParaRPr kumimoji="1" lang="ja-JP" altLang="en-US" sz="2400" b="1" dirty="0">
              <a:latin typeface="Meiryo UI" panose="020B0604030504040204" pitchFamily="50" charset="-128"/>
              <a:ea typeface="Meiryo UI" panose="020B0604030504040204" pitchFamily="50" charset="-128"/>
            </a:endParaRPr>
          </a:p>
        </p:txBody>
      </p:sp>
      <p:sp>
        <p:nvSpPr>
          <p:cNvPr id="22" name="正方形/長方形 21"/>
          <p:cNvSpPr/>
          <p:nvPr/>
        </p:nvSpPr>
        <p:spPr>
          <a:xfrm>
            <a:off x="5854793" y="2560363"/>
            <a:ext cx="3104591" cy="3046988"/>
          </a:xfrm>
          <a:prstGeom prst="rect">
            <a:avLst/>
          </a:prstGeom>
        </p:spPr>
        <p:txBody>
          <a:bodyPr wrap="square">
            <a:spAutoFit/>
          </a:bodyPr>
          <a:lstStyle/>
          <a:p>
            <a:r>
              <a:rPr lang="ja-JP" altLang="en-US" sz="1200" b="1" u="sng" dirty="0">
                <a:latin typeface="Meiryo UI" panose="020B0604030504040204" pitchFamily="50" charset="-128"/>
                <a:ea typeface="Meiryo UI" panose="020B0604030504040204" pitchFamily="50" charset="-128"/>
              </a:rPr>
              <a:t>１．</a:t>
            </a:r>
            <a:r>
              <a:rPr lang="en-US" altLang="ja-JP" sz="1200" b="1" u="sng" dirty="0">
                <a:latin typeface="Meiryo UI" panose="020B0604030504040204" pitchFamily="50" charset="-128"/>
                <a:ea typeface="Meiryo UI" panose="020B0604030504040204" pitchFamily="50" charset="-128"/>
              </a:rPr>
              <a:t>AIG</a:t>
            </a:r>
            <a:r>
              <a:rPr lang="ja-JP" altLang="en-US" sz="1200" b="1" u="sng" dirty="0">
                <a:latin typeface="Meiryo UI" panose="020B0604030504040204" pitchFamily="50" charset="-128"/>
                <a:ea typeface="Meiryo UI" panose="020B0604030504040204" pitchFamily="50" charset="-128"/>
              </a:rPr>
              <a:t>ジャパン・ホールディングス</a:t>
            </a:r>
            <a:endParaRPr lang="en-US" altLang="ja-JP" sz="1200" b="1" u="sng" dirty="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latin typeface="Meiryo UI" panose="020B0604030504040204" pitchFamily="50" charset="-128"/>
                <a:ea typeface="Meiryo UI" panose="020B0604030504040204" pitchFamily="50" charset="-128"/>
              </a:rPr>
              <a:t>米保険大手ＡＩＧジャパンの日本法人は</a:t>
            </a:r>
            <a:r>
              <a:rPr lang="en-US" altLang="ja-JP" sz="1200" u="sng" dirty="0">
                <a:latin typeface="Meiryo UI" panose="020B0604030504040204" pitchFamily="50" charset="-128"/>
                <a:ea typeface="Meiryo UI" panose="020B0604030504040204" pitchFamily="50" charset="-128"/>
              </a:rPr>
              <a:t>2016</a:t>
            </a:r>
            <a:r>
              <a:rPr lang="ja-JP" altLang="en-US" sz="1200" u="sng" dirty="0">
                <a:latin typeface="Meiryo UI" panose="020B0604030504040204" pitchFamily="50" charset="-128"/>
                <a:ea typeface="Meiryo UI" panose="020B0604030504040204" pitchFamily="50" charset="-128"/>
              </a:rPr>
              <a:t>年</a:t>
            </a:r>
            <a:r>
              <a:rPr lang="en-US" altLang="ja-JP" sz="1200" u="sng" dirty="0">
                <a:latin typeface="Meiryo UI" panose="020B0604030504040204" pitchFamily="50" charset="-128"/>
                <a:ea typeface="Meiryo UI" panose="020B0604030504040204" pitchFamily="50" charset="-128"/>
              </a:rPr>
              <a:t>8</a:t>
            </a:r>
            <a:r>
              <a:rPr lang="ja-JP" altLang="en-US" sz="1200" u="sng" dirty="0">
                <a:latin typeface="Meiryo UI" panose="020B0604030504040204" pitchFamily="50" charset="-128"/>
                <a:ea typeface="Meiryo UI" panose="020B0604030504040204" pitchFamily="50" charset="-128"/>
              </a:rPr>
              <a:t>月</a:t>
            </a:r>
            <a:r>
              <a:rPr lang="ja-JP" altLang="en-US" sz="1200" dirty="0">
                <a:latin typeface="Meiryo UI" panose="020B0604030504040204" pitchFamily="50" charset="-128"/>
                <a:ea typeface="Meiryo UI" panose="020B0604030504040204" pitchFamily="50" charset="-128"/>
              </a:rPr>
              <a:t>、大阪駅北側の複合施設「グランフロント大阪」に新本社を設置し、東京本社との２極体制に。</a:t>
            </a:r>
            <a:endParaRPr lang="en-US" altLang="ja-JP" sz="1200" dirty="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latin typeface="Meiryo UI" panose="020B0604030504040204" pitchFamily="50" charset="-128"/>
                <a:ea typeface="Meiryo UI" panose="020B0604030504040204" pitchFamily="50" charset="-128"/>
              </a:rPr>
              <a:t>「大阪は関西国際空港をはじめインフラの整う便利な拠点。本社を２極化し、災害に屈しない体制を作りたい」としている　（産経）</a:t>
            </a:r>
            <a:endParaRPr lang="en-US" altLang="ja-JP" sz="1200" dirty="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endParaRPr lang="en-US" altLang="ja-JP" sz="1200" dirty="0">
              <a:latin typeface="Meiryo UI" panose="020B0604030504040204" pitchFamily="50" charset="-128"/>
              <a:ea typeface="Meiryo UI" panose="020B0604030504040204" pitchFamily="50" charset="-128"/>
            </a:endParaRPr>
          </a:p>
          <a:p>
            <a:r>
              <a:rPr lang="ja-JP" altLang="en-US" sz="1200" b="1" u="sng" dirty="0" smtClean="0">
                <a:latin typeface="Meiryo UI" panose="020B0604030504040204" pitchFamily="50" charset="-128"/>
                <a:ea typeface="Meiryo UI" panose="020B0604030504040204" pitchFamily="50" charset="-128"/>
              </a:rPr>
              <a:t>２．</a:t>
            </a:r>
            <a:r>
              <a:rPr lang="en-US" altLang="ja-JP" sz="1200" b="1" u="sng" dirty="0">
                <a:latin typeface="Meiryo UI" panose="020B0604030504040204" pitchFamily="50" charset="-128"/>
                <a:ea typeface="Meiryo UI" panose="020B0604030504040204" pitchFamily="50" charset="-128"/>
              </a:rPr>
              <a:t>Yahoo</a:t>
            </a:r>
            <a:r>
              <a:rPr lang="ja-JP" altLang="en-US" sz="1200" b="1" u="sng" dirty="0">
                <a:latin typeface="Meiryo UI" panose="020B0604030504040204" pitchFamily="50" charset="-128"/>
                <a:ea typeface="Meiryo UI" panose="020B0604030504040204" pitchFamily="50" charset="-128"/>
              </a:rPr>
              <a:t>！ </a:t>
            </a:r>
            <a:r>
              <a:rPr lang="en-US" altLang="ja-JP" sz="1200" b="1" u="sng" dirty="0">
                <a:latin typeface="Meiryo UI" panose="020B0604030504040204" pitchFamily="50" charset="-128"/>
                <a:ea typeface="Meiryo UI" panose="020B0604030504040204" pitchFamily="50" charset="-128"/>
              </a:rPr>
              <a:t>JAPAN</a:t>
            </a:r>
          </a:p>
          <a:p>
            <a:pPr marL="171450" indent="-171450">
              <a:buFont typeface="Arial" panose="020B0604020202020204" pitchFamily="34" charset="0"/>
              <a:buChar char="•"/>
            </a:pPr>
            <a:r>
              <a:rPr lang="ja-JP" altLang="en-US" sz="1200" dirty="0">
                <a:latin typeface="Meiryo UI" panose="020B0604030504040204" pitchFamily="50" charset="-128"/>
                <a:ea typeface="Meiryo UI" panose="020B0604030504040204" pitchFamily="50" charset="-128"/>
              </a:rPr>
              <a:t>大阪・福岡エリアにおけるエンジニア採用の開始に伴い、現大阪オフィス（大阪富国生命ビル）に加え、</a:t>
            </a:r>
            <a:r>
              <a:rPr lang="en-US" altLang="ja-JP" sz="1200" u="sng" dirty="0">
                <a:latin typeface="Meiryo UI" panose="020B0604030504040204" pitchFamily="50" charset="-128"/>
                <a:ea typeface="Meiryo UI" panose="020B0604030504040204" pitchFamily="50" charset="-128"/>
              </a:rPr>
              <a:t>2017</a:t>
            </a:r>
            <a:r>
              <a:rPr lang="ja-JP" altLang="en-US" sz="1200" u="sng" dirty="0">
                <a:latin typeface="Meiryo UI" panose="020B0604030504040204" pitchFamily="50" charset="-128"/>
                <a:ea typeface="Meiryo UI" panose="020B0604030504040204" pitchFamily="50" charset="-128"/>
              </a:rPr>
              <a:t>年</a:t>
            </a:r>
            <a:r>
              <a:rPr lang="en-US" altLang="ja-JP" sz="1200" u="sng" dirty="0">
                <a:latin typeface="Meiryo UI" panose="020B0604030504040204" pitchFamily="50" charset="-128"/>
                <a:ea typeface="Meiryo UI" panose="020B0604030504040204" pitchFamily="50" charset="-128"/>
              </a:rPr>
              <a:t>10</a:t>
            </a:r>
            <a:r>
              <a:rPr lang="ja-JP" altLang="en-US" sz="1200" u="sng" dirty="0">
                <a:latin typeface="Meiryo UI" panose="020B0604030504040204" pitchFamily="50" charset="-128"/>
                <a:ea typeface="Meiryo UI" panose="020B0604030504040204" pitchFamily="50" charset="-128"/>
              </a:rPr>
              <a:t>月</a:t>
            </a:r>
            <a:r>
              <a:rPr lang="ja-JP" altLang="en-US" sz="1200" dirty="0">
                <a:latin typeface="Meiryo UI" panose="020B0604030504040204" pitchFamily="50" charset="-128"/>
                <a:ea typeface="Meiryo UI" panose="020B0604030504040204" pitchFamily="50" charset="-128"/>
              </a:rPr>
              <a:t>より新たにグランフロント大阪にもオフィスを構え、今後の人員増加に対応できる環境を整備　（日経）</a:t>
            </a:r>
          </a:p>
          <a:p>
            <a:endParaRPr lang="en-US" altLang="ja-JP" sz="1200" b="1" u="sng" dirty="0">
              <a:latin typeface="Meiryo UI" panose="020B0604030504040204" pitchFamily="50" charset="-128"/>
              <a:ea typeface="Meiryo UI" panose="020B0604030504040204" pitchFamily="50" charset="-128"/>
            </a:endParaRPr>
          </a:p>
        </p:txBody>
      </p:sp>
      <p:sp>
        <p:nvSpPr>
          <p:cNvPr id="25" name="角丸四角形 24"/>
          <p:cNvSpPr/>
          <p:nvPr/>
        </p:nvSpPr>
        <p:spPr>
          <a:xfrm>
            <a:off x="5786810" y="2233890"/>
            <a:ext cx="3261236" cy="3509941"/>
          </a:xfrm>
          <a:prstGeom prst="roundRect">
            <a:avLst>
              <a:gd name="adj" fmla="val 8297"/>
            </a:avLst>
          </a:prstGeom>
          <a:noFill/>
          <a:ln>
            <a:solidFill>
              <a:schemeClr val="tx1">
                <a:lumMod val="75000"/>
                <a:lumOff val="25000"/>
              </a:schemeClr>
            </a:solidFill>
          </a:ln>
        </p:spPr>
        <p:style>
          <a:lnRef idx="1">
            <a:schemeClr val="accent1"/>
          </a:lnRef>
          <a:fillRef idx="1">
            <a:schemeClr val="accent1"/>
          </a:fillRef>
          <a:effectRef idx="1">
            <a:schemeClr val="accent1"/>
          </a:effectRef>
          <a:fontRef idx="minor">
            <a:schemeClr val="lt1"/>
          </a:fontRef>
        </p:style>
        <p:txBody>
          <a:bodyPr rtlCol="0" anchor="ctr"/>
          <a:lstStyle/>
          <a:p>
            <a:pPr algn="ctr"/>
            <a:endParaRPr kumimoji="1" lang="ja-JP" altLang="en-US"/>
          </a:p>
        </p:txBody>
      </p:sp>
      <p:sp>
        <p:nvSpPr>
          <p:cNvPr id="24" name="テキスト ボックス 23"/>
          <p:cNvSpPr txBox="1"/>
          <p:nvPr/>
        </p:nvSpPr>
        <p:spPr>
          <a:xfrm>
            <a:off x="6373712" y="2077049"/>
            <a:ext cx="2087431" cy="307777"/>
          </a:xfrm>
          <a:prstGeom prst="rect">
            <a:avLst/>
          </a:prstGeom>
          <a:solidFill>
            <a:schemeClr val="bg1"/>
          </a:solidFill>
          <a:ln>
            <a:solidFill>
              <a:schemeClr val="bg1">
                <a:lumMod val="50000"/>
              </a:schemeClr>
            </a:solidFill>
          </a:ln>
        </p:spPr>
        <p:txBody>
          <a:bodyPr wrap="none" rtlCol="0">
            <a:spAutoFit/>
          </a:bodyPr>
          <a:lstStyle/>
          <a:p>
            <a:r>
              <a:rPr kumimoji="1" lang="ja-JP" altLang="en-US" sz="1400" b="1" dirty="0" smtClean="0">
                <a:latin typeface="Meiryo UI" panose="020B0604030504040204" pitchFamily="50" charset="-128"/>
                <a:ea typeface="Meiryo UI" panose="020B0604030504040204" pitchFamily="50" charset="-128"/>
              </a:rPr>
              <a:t>大企業の大阪</a:t>
            </a:r>
            <a:r>
              <a:rPr lang="ja-JP" altLang="en-US" sz="1400" b="1" dirty="0" smtClean="0">
                <a:latin typeface="Meiryo UI" panose="020B0604030504040204" pitchFamily="50" charset="-128"/>
                <a:ea typeface="Meiryo UI" panose="020B0604030504040204" pitchFamily="50" charset="-128"/>
              </a:rPr>
              <a:t>増強の動き</a:t>
            </a:r>
            <a:endParaRPr kumimoji="1" lang="ja-JP" altLang="en-US" sz="14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176579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直線コネクタ 10"/>
          <p:cNvCxnSpPr/>
          <p:nvPr/>
        </p:nvCxnSpPr>
        <p:spPr>
          <a:xfrm>
            <a:off x="853272" y="2040381"/>
            <a:ext cx="1027088" cy="963632"/>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a:xfrm flipH="1">
            <a:off x="2012303" y="2040381"/>
            <a:ext cx="958937" cy="963632"/>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1988360" y="4549833"/>
            <a:ext cx="1027088" cy="963632"/>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flipH="1">
            <a:off x="919350" y="4549833"/>
            <a:ext cx="958937" cy="963632"/>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正方形/長方形 8"/>
          <p:cNvSpPr>
            <a:spLocks/>
          </p:cNvSpPr>
          <p:nvPr/>
        </p:nvSpPr>
        <p:spPr>
          <a:xfrm>
            <a:off x="1880360" y="1589619"/>
            <a:ext cx="108000" cy="2988000"/>
          </a:xfrm>
          <a:prstGeom prst="rect">
            <a:avLst/>
          </a:prstGeom>
          <a:solidFill>
            <a:schemeClr val="bg2"/>
          </a:solid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uFillTx/>
            </a:endParaRPr>
          </a:p>
        </p:txBody>
      </p:sp>
      <p:sp>
        <p:nvSpPr>
          <p:cNvPr id="7" name="弦 6"/>
          <p:cNvSpPr>
            <a:spLocks/>
          </p:cNvSpPr>
          <p:nvPr/>
        </p:nvSpPr>
        <p:spPr>
          <a:xfrm>
            <a:off x="1381304" y="1563864"/>
            <a:ext cx="914400" cy="914400"/>
          </a:xfrm>
          <a:prstGeom prst="chord">
            <a:avLst>
              <a:gd name="adj1" fmla="val 5476690"/>
              <a:gd name="adj2" fmla="val 16200000"/>
            </a:avLst>
          </a:prstGeom>
          <a:solidFill>
            <a:schemeClr val="bg1"/>
          </a:solid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uFillTx/>
            </a:endParaRPr>
          </a:p>
        </p:txBody>
      </p:sp>
      <p:sp>
        <p:nvSpPr>
          <p:cNvPr id="8" name="弦 7"/>
          <p:cNvSpPr>
            <a:spLocks/>
          </p:cNvSpPr>
          <p:nvPr/>
        </p:nvSpPr>
        <p:spPr>
          <a:xfrm rot="10800000">
            <a:off x="1574489" y="1563864"/>
            <a:ext cx="914400" cy="914400"/>
          </a:xfrm>
          <a:prstGeom prst="chord">
            <a:avLst>
              <a:gd name="adj1" fmla="val 5476690"/>
              <a:gd name="adj2" fmla="val 16200000"/>
            </a:avLst>
          </a:prstGeom>
          <a:solidFill>
            <a:schemeClr val="bg1"/>
          </a:solid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uFillTx/>
            </a:endParaRPr>
          </a:p>
        </p:txBody>
      </p:sp>
      <p:sp>
        <p:nvSpPr>
          <p:cNvPr id="23" name="角丸四角形 22"/>
          <p:cNvSpPr>
            <a:spLocks/>
          </p:cNvSpPr>
          <p:nvPr/>
        </p:nvSpPr>
        <p:spPr>
          <a:xfrm>
            <a:off x="1226022" y="3025914"/>
            <a:ext cx="1416676" cy="1548000"/>
          </a:xfrm>
          <a:prstGeom prst="roundRect">
            <a:avLst/>
          </a:prstGeom>
          <a:noFill/>
          <a:ln w="28575">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uFillTx/>
            </a:endParaRPr>
          </a:p>
        </p:txBody>
      </p:sp>
      <p:sp>
        <p:nvSpPr>
          <p:cNvPr id="24" name="テキスト ボックス 23"/>
          <p:cNvSpPr txBox="1">
            <a:spLocks/>
          </p:cNvSpPr>
          <p:nvPr/>
        </p:nvSpPr>
        <p:spPr>
          <a:xfrm>
            <a:off x="3302983" y="1763175"/>
            <a:ext cx="1232155" cy="664012"/>
          </a:xfrm>
          <a:prstGeom prst="roundRect">
            <a:avLst/>
          </a:prstGeom>
          <a:noFill/>
          <a:ln w="12700">
            <a:solidFill>
              <a:schemeClr val="tx1"/>
            </a:solidFill>
            <a:prstDash val="dash"/>
          </a:ln>
        </p:spPr>
        <p:txBody>
          <a:bodyPr wrap="none" rtlCol="0">
            <a:spAutoFit/>
          </a:bodyPr>
          <a:lstStyle/>
          <a:p>
            <a:pPr algn="ctr"/>
            <a:r>
              <a:rPr kumimoji="1" lang="ja-JP" altLang="en-US" sz="1200" b="1" dirty="0">
                <a:uFillTx/>
                <a:latin typeface="Meiryo UI" panose="020B0604030504040204" pitchFamily="50" charset="-128"/>
                <a:ea typeface="Meiryo UI" panose="020B0604030504040204" pitchFamily="50" charset="-128"/>
              </a:rPr>
              <a:t>＜都市型Ｃ＞</a:t>
            </a:r>
            <a:endParaRPr kumimoji="1" lang="en-US" altLang="ja-JP" sz="1200" b="1" dirty="0">
              <a:uFillTx/>
              <a:latin typeface="Meiryo UI" panose="020B0604030504040204" pitchFamily="50" charset="-128"/>
              <a:ea typeface="Meiryo UI" panose="020B0604030504040204" pitchFamily="50" charset="-128"/>
            </a:endParaRPr>
          </a:p>
          <a:p>
            <a:pPr algn="ctr"/>
            <a:r>
              <a:rPr kumimoji="1" lang="ja-JP" altLang="en-US" sz="1050" dirty="0">
                <a:uFillTx/>
                <a:latin typeface="Meiryo UI" panose="020B0604030504040204" pitchFamily="50" charset="-128"/>
                <a:ea typeface="Meiryo UI" panose="020B0604030504040204" pitchFamily="50" charset="-128"/>
              </a:rPr>
              <a:t>・豊富な民間人材</a:t>
            </a:r>
            <a:endParaRPr kumimoji="1" lang="en-US" altLang="ja-JP" sz="1050" dirty="0">
              <a:uFillTx/>
              <a:latin typeface="Meiryo UI" panose="020B0604030504040204" pitchFamily="50" charset="-128"/>
              <a:ea typeface="Meiryo UI" panose="020B0604030504040204" pitchFamily="50" charset="-128"/>
            </a:endParaRPr>
          </a:p>
          <a:p>
            <a:pPr algn="ctr"/>
            <a:r>
              <a:rPr lang="ja-JP" altLang="en-US" sz="1050" dirty="0">
                <a:uFillTx/>
                <a:latin typeface="Meiryo UI" panose="020B0604030504040204" pitchFamily="50" charset="-128"/>
                <a:ea typeface="Meiryo UI" panose="020B0604030504040204" pitchFamily="50" charset="-128"/>
              </a:rPr>
              <a:t>・多彩なイベント</a:t>
            </a:r>
            <a:endParaRPr kumimoji="1" lang="ja-JP" altLang="en-US" sz="1050" dirty="0">
              <a:uFillTx/>
              <a:latin typeface="Meiryo UI" panose="020B0604030504040204" pitchFamily="50" charset="-128"/>
              <a:ea typeface="Meiryo UI" panose="020B0604030504040204" pitchFamily="50" charset="-128"/>
            </a:endParaRPr>
          </a:p>
        </p:txBody>
      </p:sp>
      <p:sp>
        <p:nvSpPr>
          <p:cNvPr id="25" name="テキスト ボックス 24"/>
          <p:cNvSpPr txBox="1">
            <a:spLocks/>
          </p:cNvSpPr>
          <p:nvPr/>
        </p:nvSpPr>
        <p:spPr>
          <a:xfrm>
            <a:off x="3336163" y="4985112"/>
            <a:ext cx="1265767" cy="664012"/>
          </a:xfrm>
          <a:prstGeom prst="roundRect">
            <a:avLst/>
          </a:prstGeom>
          <a:noFill/>
          <a:ln w="12700">
            <a:solidFill>
              <a:schemeClr val="tx1"/>
            </a:solidFill>
            <a:prstDash val="dash"/>
          </a:ln>
        </p:spPr>
        <p:txBody>
          <a:bodyPr wrap="none" rtlCol="0">
            <a:spAutoFit/>
          </a:bodyPr>
          <a:lstStyle/>
          <a:p>
            <a:pPr algn="ctr"/>
            <a:r>
              <a:rPr kumimoji="1" lang="ja-JP" altLang="en-US" sz="1200" b="1" dirty="0">
                <a:uFillTx/>
                <a:latin typeface="Meiryo UI" panose="020B0604030504040204" pitchFamily="50" charset="-128"/>
                <a:ea typeface="Meiryo UI" panose="020B0604030504040204" pitchFamily="50" charset="-128"/>
              </a:rPr>
              <a:t>＜産振機構＞</a:t>
            </a:r>
            <a:endParaRPr kumimoji="1" lang="en-US" altLang="ja-JP" sz="1200" b="1" dirty="0">
              <a:uFillTx/>
              <a:latin typeface="Meiryo UI" panose="020B0604030504040204" pitchFamily="50" charset="-128"/>
              <a:ea typeface="Meiryo UI" panose="020B0604030504040204" pitchFamily="50" charset="-128"/>
            </a:endParaRPr>
          </a:p>
          <a:p>
            <a:pPr algn="ctr"/>
            <a:r>
              <a:rPr kumimoji="1" lang="ja-JP" altLang="en-US" sz="1050" dirty="0">
                <a:uFillTx/>
                <a:latin typeface="Meiryo UI" panose="020B0604030504040204" pitchFamily="50" charset="-128"/>
                <a:ea typeface="Meiryo UI" panose="020B0604030504040204" pitchFamily="50" charset="-128"/>
              </a:rPr>
              <a:t>・都心の展示場</a:t>
            </a:r>
            <a:endParaRPr kumimoji="1" lang="en-US" altLang="ja-JP" sz="1050" dirty="0">
              <a:uFillTx/>
              <a:latin typeface="Meiryo UI" panose="020B0604030504040204" pitchFamily="50" charset="-128"/>
              <a:ea typeface="Meiryo UI" panose="020B0604030504040204" pitchFamily="50" charset="-128"/>
            </a:endParaRPr>
          </a:p>
          <a:p>
            <a:pPr algn="ctr"/>
            <a:r>
              <a:rPr kumimoji="1" lang="ja-JP" altLang="en-US" sz="1050" dirty="0">
                <a:uFillTx/>
                <a:latin typeface="Meiryo UI" panose="020B0604030504040204" pitchFamily="50" charset="-128"/>
                <a:ea typeface="Meiryo UI" panose="020B0604030504040204" pitchFamily="50" charset="-128"/>
              </a:rPr>
              <a:t>・</a:t>
            </a:r>
            <a:r>
              <a:rPr lang="ja-JP" altLang="en-US" sz="1050" dirty="0">
                <a:uFillTx/>
                <a:latin typeface="Meiryo UI" panose="020B0604030504040204" pitchFamily="50" charset="-128"/>
                <a:ea typeface="Meiryo UI" panose="020B0604030504040204" pitchFamily="50" charset="-128"/>
              </a:rPr>
              <a:t>国事業の実施等</a:t>
            </a:r>
            <a:endParaRPr kumimoji="1" lang="ja-JP" altLang="en-US" sz="1050" dirty="0">
              <a:uFillTx/>
              <a:latin typeface="Meiryo UI" panose="020B0604030504040204" pitchFamily="50" charset="-128"/>
              <a:ea typeface="Meiryo UI" panose="020B0604030504040204" pitchFamily="50" charset="-128"/>
            </a:endParaRPr>
          </a:p>
        </p:txBody>
      </p:sp>
      <p:sp>
        <p:nvSpPr>
          <p:cNvPr id="34" name="テキスト ボックス 33"/>
          <p:cNvSpPr txBox="1">
            <a:spLocks/>
          </p:cNvSpPr>
          <p:nvPr/>
        </p:nvSpPr>
        <p:spPr>
          <a:xfrm>
            <a:off x="682437" y="1058142"/>
            <a:ext cx="933023" cy="476726"/>
          </a:xfrm>
          <a:prstGeom prst="roundRect">
            <a:avLst/>
          </a:prstGeom>
          <a:noFill/>
          <a:ln w="12700">
            <a:solidFill>
              <a:schemeClr val="tx1"/>
            </a:solidFill>
            <a:prstDash val="dash"/>
          </a:ln>
        </p:spPr>
        <p:txBody>
          <a:bodyPr wrap="none" rtlCol="0">
            <a:spAutoFit/>
          </a:bodyPr>
          <a:lstStyle/>
          <a:p>
            <a:pPr algn="ctr"/>
            <a:r>
              <a:rPr kumimoji="1" lang="ja-JP" altLang="en-US" sz="1100" b="1" dirty="0">
                <a:uFillTx/>
                <a:latin typeface="Meiryo UI" panose="020B0604030504040204" pitchFamily="50" charset="-128"/>
                <a:ea typeface="Meiryo UI" panose="020B0604030504040204" pitchFamily="50" charset="-128"/>
              </a:rPr>
              <a:t>＜大阪府＞</a:t>
            </a:r>
            <a:endParaRPr kumimoji="1" lang="en-US" altLang="ja-JP" sz="1100" b="1" dirty="0">
              <a:uFillTx/>
              <a:latin typeface="Meiryo UI" panose="020B0604030504040204" pitchFamily="50" charset="-128"/>
              <a:ea typeface="Meiryo UI" panose="020B0604030504040204" pitchFamily="50" charset="-128"/>
            </a:endParaRPr>
          </a:p>
          <a:p>
            <a:pPr algn="ctr"/>
            <a:r>
              <a:rPr lang="ja-JP" altLang="en-US" sz="1050" dirty="0">
                <a:uFillTx/>
                <a:latin typeface="Meiryo UI" panose="020B0604030504040204" pitchFamily="50" charset="-128"/>
                <a:ea typeface="Meiryo UI" panose="020B0604030504040204" pitchFamily="50" charset="-128"/>
              </a:rPr>
              <a:t>商工労働部</a:t>
            </a:r>
            <a:endParaRPr kumimoji="1" lang="ja-JP" altLang="en-US" sz="1050" dirty="0">
              <a:uFillTx/>
              <a:latin typeface="Meiryo UI" panose="020B0604030504040204" pitchFamily="50" charset="-128"/>
              <a:ea typeface="Meiryo UI" panose="020B0604030504040204" pitchFamily="50" charset="-128"/>
            </a:endParaRPr>
          </a:p>
        </p:txBody>
      </p:sp>
      <p:sp>
        <p:nvSpPr>
          <p:cNvPr id="35" name="テキスト ボックス 34"/>
          <p:cNvSpPr txBox="1">
            <a:spLocks/>
          </p:cNvSpPr>
          <p:nvPr/>
        </p:nvSpPr>
        <p:spPr>
          <a:xfrm>
            <a:off x="2229683" y="1069403"/>
            <a:ext cx="933023" cy="468213"/>
          </a:xfrm>
          <a:prstGeom prst="roundRect">
            <a:avLst/>
          </a:prstGeom>
          <a:noFill/>
          <a:ln w="12700">
            <a:solidFill>
              <a:schemeClr val="tx1"/>
            </a:solidFill>
            <a:prstDash val="dash"/>
          </a:ln>
        </p:spPr>
        <p:txBody>
          <a:bodyPr wrap="none" rtlCol="0">
            <a:spAutoFit/>
          </a:bodyPr>
          <a:lstStyle/>
          <a:p>
            <a:pPr algn="ctr"/>
            <a:r>
              <a:rPr kumimoji="1" lang="ja-JP" altLang="en-US" sz="1100" b="1" dirty="0">
                <a:uFillTx/>
                <a:latin typeface="Meiryo UI" panose="020B0604030504040204" pitchFamily="50" charset="-128"/>
                <a:ea typeface="Meiryo UI" panose="020B0604030504040204" pitchFamily="50" charset="-128"/>
              </a:rPr>
              <a:t>＜大阪市＞</a:t>
            </a:r>
            <a:endParaRPr kumimoji="1" lang="en-US" altLang="ja-JP" sz="1100" b="1" dirty="0">
              <a:uFillTx/>
              <a:latin typeface="Meiryo UI" panose="020B0604030504040204" pitchFamily="50" charset="-128"/>
              <a:ea typeface="Meiryo UI" panose="020B0604030504040204" pitchFamily="50" charset="-128"/>
            </a:endParaRPr>
          </a:p>
          <a:p>
            <a:pPr algn="ctr"/>
            <a:r>
              <a:rPr kumimoji="1" lang="ja-JP" altLang="en-US" sz="1050" dirty="0">
                <a:uFillTx/>
                <a:latin typeface="Meiryo UI" panose="020B0604030504040204" pitchFamily="50" charset="-128"/>
                <a:ea typeface="Meiryo UI" panose="020B0604030504040204" pitchFamily="50" charset="-128"/>
              </a:rPr>
              <a:t>経済</a:t>
            </a:r>
            <a:r>
              <a:rPr lang="ja-JP" altLang="en-US" sz="1050" dirty="0">
                <a:latin typeface="Meiryo UI" panose="020B0604030504040204" pitchFamily="50" charset="-128"/>
                <a:ea typeface="Meiryo UI" panose="020B0604030504040204" pitchFamily="50" charset="-128"/>
              </a:rPr>
              <a:t>戦略</a:t>
            </a:r>
            <a:r>
              <a:rPr kumimoji="1" lang="ja-JP" altLang="en-US" sz="1050" dirty="0">
                <a:uFillTx/>
                <a:latin typeface="Meiryo UI" panose="020B0604030504040204" pitchFamily="50" charset="-128"/>
                <a:ea typeface="Meiryo UI" panose="020B0604030504040204" pitchFamily="50" charset="-128"/>
              </a:rPr>
              <a:t>局</a:t>
            </a:r>
          </a:p>
        </p:txBody>
      </p:sp>
      <p:cxnSp>
        <p:nvCxnSpPr>
          <p:cNvPr id="36" name="直線コネクタ 35"/>
          <p:cNvCxnSpPr/>
          <p:nvPr/>
        </p:nvCxnSpPr>
        <p:spPr>
          <a:xfrm>
            <a:off x="6221612" y="2025356"/>
            <a:ext cx="1027088" cy="963632"/>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直線コネクタ 36"/>
          <p:cNvCxnSpPr/>
          <p:nvPr/>
        </p:nvCxnSpPr>
        <p:spPr>
          <a:xfrm flipH="1">
            <a:off x="7380643" y="2025356"/>
            <a:ext cx="958937" cy="963632"/>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直線コネクタ 37"/>
          <p:cNvCxnSpPr/>
          <p:nvPr/>
        </p:nvCxnSpPr>
        <p:spPr>
          <a:xfrm>
            <a:off x="7356700" y="4534808"/>
            <a:ext cx="1027088" cy="963632"/>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直線コネクタ 38"/>
          <p:cNvCxnSpPr/>
          <p:nvPr/>
        </p:nvCxnSpPr>
        <p:spPr>
          <a:xfrm flipH="1">
            <a:off x="6287690" y="4534808"/>
            <a:ext cx="958937" cy="963632"/>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40" name="正方形/長方形 39"/>
          <p:cNvSpPr>
            <a:spLocks/>
          </p:cNvSpPr>
          <p:nvPr/>
        </p:nvSpPr>
        <p:spPr>
          <a:xfrm>
            <a:off x="7248700" y="1574594"/>
            <a:ext cx="108000" cy="2988000"/>
          </a:xfrm>
          <a:prstGeom prst="rect">
            <a:avLst/>
          </a:prstGeom>
          <a:solidFill>
            <a:schemeClr val="bg2"/>
          </a:solid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uFillTx/>
            </a:endParaRPr>
          </a:p>
        </p:txBody>
      </p:sp>
      <p:sp>
        <p:nvSpPr>
          <p:cNvPr id="43" name="角丸四角形 42"/>
          <p:cNvSpPr>
            <a:spLocks/>
          </p:cNvSpPr>
          <p:nvPr/>
        </p:nvSpPr>
        <p:spPr>
          <a:xfrm>
            <a:off x="6594362" y="3010889"/>
            <a:ext cx="1416676" cy="1548000"/>
          </a:xfrm>
          <a:prstGeom prst="roundRect">
            <a:avLst/>
          </a:prstGeom>
          <a:solidFill>
            <a:schemeClr val="bg1">
              <a:lumMod val="50000"/>
            </a:schemeClr>
          </a:solidFill>
          <a:ln w="2857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ja-JP" altLang="en-US" sz="1050" b="1" dirty="0" smtClean="0">
                <a:solidFill>
                  <a:schemeClr val="tx1"/>
                </a:solidFill>
                <a:latin typeface="Meiryo UI" panose="020B0604030504040204" pitchFamily="50" charset="-128"/>
                <a:ea typeface="Meiryo UI" panose="020B0604030504040204" pitchFamily="50" charset="-128"/>
              </a:rPr>
              <a:t>大阪国際産業支援</a:t>
            </a:r>
            <a:endParaRPr lang="en-US" altLang="ja-JP" sz="1050" b="1" dirty="0" smtClean="0">
              <a:solidFill>
                <a:schemeClr val="tx1"/>
              </a:solidFill>
              <a:latin typeface="Meiryo UI" panose="020B0604030504040204" pitchFamily="50" charset="-128"/>
              <a:ea typeface="Meiryo UI" panose="020B0604030504040204" pitchFamily="50" charset="-128"/>
            </a:endParaRPr>
          </a:p>
          <a:p>
            <a:pPr algn="ctr"/>
            <a:r>
              <a:rPr lang="ja-JP" altLang="en-US" sz="1050" b="1" dirty="0" smtClean="0">
                <a:solidFill>
                  <a:schemeClr val="tx1"/>
                </a:solidFill>
                <a:latin typeface="Meiryo UI" panose="020B0604030504040204" pitchFamily="50" charset="-128"/>
                <a:ea typeface="Meiryo UI" panose="020B0604030504040204" pitchFamily="50" charset="-128"/>
              </a:rPr>
              <a:t>センター（仮称）</a:t>
            </a:r>
            <a:endParaRPr lang="en-US" altLang="ja-JP" sz="1050" b="1" dirty="0" smtClean="0">
              <a:solidFill>
                <a:schemeClr val="tx1"/>
              </a:solidFill>
              <a:latin typeface="Meiryo UI" panose="020B0604030504040204" pitchFamily="50" charset="-128"/>
              <a:ea typeface="Meiryo UI" panose="020B0604030504040204" pitchFamily="50" charset="-128"/>
            </a:endParaRPr>
          </a:p>
          <a:p>
            <a:pPr algn="ctr"/>
            <a:endParaRPr lang="en-US" altLang="ja-JP" sz="1200" b="1" dirty="0" smtClean="0">
              <a:solidFill>
                <a:schemeClr val="tx1"/>
              </a:solidFill>
              <a:latin typeface="Meiryo UI" panose="020B0604030504040204" pitchFamily="50" charset="-128"/>
              <a:ea typeface="Meiryo UI" panose="020B0604030504040204" pitchFamily="50" charset="-128"/>
            </a:endParaRPr>
          </a:p>
          <a:p>
            <a:pPr algn="ctr"/>
            <a:r>
              <a:rPr lang="ja-JP" altLang="en-US" sz="1200" b="1" dirty="0" smtClean="0">
                <a:solidFill>
                  <a:schemeClr val="tx1"/>
                </a:solidFill>
                <a:latin typeface="Meiryo UI" panose="020B0604030504040204" pitchFamily="50" charset="-128"/>
                <a:ea typeface="Meiryo UI" panose="020B0604030504040204" pitchFamily="50" charset="-128"/>
              </a:rPr>
              <a:t>国際化</a:t>
            </a:r>
            <a:endParaRPr kumimoji="1" lang="en-US" altLang="ja-JP" sz="1200" b="1" dirty="0">
              <a:solidFill>
                <a:schemeClr val="tx1"/>
              </a:solidFill>
              <a:uFillTx/>
              <a:latin typeface="Meiryo UI" panose="020B0604030504040204" pitchFamily="50" charset="-128"/>
              <a:ea typeface="Meiryo UI" panose="020B0604030504040204" pitchFamily="50" charset="-128"/>
            </a:endParaRPr>
          </a:p>
          <a:p>
            <a:pPr algn="ctr"/>
            <a:endParaRPr lang="en-US" altLang="ja-JP" sz="500" b="1" dirty="0">
              <a:solidFill>
                <a:schemeClr val="tx1"/>
              </a:solidFill>
              <a:uFillTx/>
              <a:latin typeface="Meiryo UI" panose="020B0604030504040204" pitchFamily="50" charset="-128"/>
              <a:ea typeface="Meiryo UI" panose="020B0604030504040204" pitchFamily="50" charset="-128"/>
            </a:endParaRPr>
          </a:p>
          <a:p>
            <a:pPr algn="ctr"/>
            <a:r>
              <a:rPr lang="ja-JP" altLang="en-US" sz="1200" b="1" dirty="0">
                <a:solidFill>
                  <a:schemeClr val="tx1"/>
                </a:solidFill>
                <a:latin typeface="Meiryo UI" panose="020B0604030504040204" pitchFamily="50" charset="-128"/>
                <a:ea typeface="Meiryo UI" panose="020B0604030504040204" pitchFamily="50" charset="-128"/>
              </a:rPr>
              <a:t>事業承継</a:t>
            </a:r>
            <a:endParaRPr lang="en-US" altLang="ja-JP" sz="1200" b="1" dirty="0">
              <a:solidFill>
                <a:schemeClr val="tx1"/>
              </a:solidFill>
              <a:uFillTx/>
              <a:latin typeface="Meiryo UI" panose="020B0604030504040204" pitchFamily="50" charset="-128"/>
              <a:ea typeface="Meiryo UI" panose="020B0604030504040204" pitchFamily="50" charset="-128"/>
            </a:endParaRPr>
          </a:p>
          <a:p>
            <a:pPr algn="ctr"/>
            <a:endParaRPr kumimoji="1" lang="en-US" altLang="ja-JP" sz="500" b="1" dirty="0">
              <a:solidFill>
                <a:schemeClr val="tx1"/>
              </a:solidFill>
              <a:uFillTx/>
              <a:latin typeface="Meiryo UI" panose="020B0604030504040204" pitchFamily="50" charset="-128"/>
              <a:ea typeface="Meiryo UI" panose="020B0604030504040204" pitchFamily="50" charset="-128"/>
            </a:endParaRPr>
          </a:p>
          <a:p>
            <a:pPr algn="ctr"/>
            <a:r>
              <a:rPr lang="ja-JP" altLang="en-US" sz="1200" b="1" dirty="0" smtClean="0">
                <a:solidFill>
                  <a:schemeClr val="tx1"/>
                </a:solidFill>
                <a:latin typeface="Meiryo UI" panose="020B0604030504040204" pitchFamily="50" charset="-128"/>
                <a:ea typeface="Meiryo UI" panose="020B0604030504040204" pitchFamily="50" charset="-128"/>
              </a:rPr>
              <a:t>創業支援</a:t>
            </a:r>
            <a:endParaRPr kumimoji="1" lang="ja-JP" altLang="en-US" sz="1200" b="1" dirty="0">
              <a:solidFill>
                <a:schemeClr val="tx1"/>
              </a:solidFill>
              <a:uFillTx/>
              <a:latin typeface="Meiryo UI" panose="020B0604030504040204" pitchFamily="50" charset="-128"/>
              <a:ea typeface="Meiryo UI" panose="020B0604030504040204" pitchFamily="50" charset="-128"/>
            </a:endParaRPr>
          </a:p>
        </p:txBody>
      </p:sp>
      <p:sp>
        <p:nvSpPr>
          <p:cNvPr id="48" name="円/楕円 47"/>
          <p:cNvSpPr>
            <a:spLocks/>
          </p:cNvSpPr>
          <p:nvPr/>
        </p:nvSpPr>
        <p:spPr>
          <a:xfrm>
            <a:off x="6845500" y="1559134"/>
            <a:ext cx="914400" cy="914400"/>
          </a:xfrm>
          <a:prstGeom prst="ellipse">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kumimoji="1" lang="ja-JP" altLang="en-US" sz="1400" b="1" dirty="0">
                <a:solidFill>
                  <a:schemeClr val="tx1"/>
                </a:solidFill>
                <a:uFillTx/>
                <a:latin typeface="Meiryo UI" panose="020B0604030504040204" pitchFamily="50" charset="-128"/>
                <a:ea typeface="Meiryo UI" panose="020B0604030504040204" pitchFamily="50" charset="-128"/>
              </a:rPr>
              <a:t>府市連携</a:t>
            </a:r>
          </a:p>
        </p:txBody>
      </p:sp>
      <p:sp>
        <p:nvSpPr>
          <p:cNvPr id="50" name="二等辺三角形 49"/>
          <p:cNvSpPr>
            <a:spLocks/>
          </p:cNvSpPr>
          <p:nvPr/>
        </p:nvSpPr>
        <p:spPr>
          <a:xfrm rot="5400000">
            <a:off x="2847327" y="3296273"/>
            <a:ext cx="4667117" cy="373487"/>
          </a:xfrm>
          <a:prstGeom prst="triangl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uFillTx/>
            </a:endParaRPr>
          </a:p>
        </p:txBody>
      </p:sp>
      <p:sp>
        <p:nvSpPr>
          <p:cNvPr id="52" name="テキスト ボックス 51"/>
          <p:cNvSpPr txBox="1">
            <a:spLocks/>
          </p:cNvSpPr>
          <p:nvPr/>
        </p:nvSpPr>
        <p:spPr>
          <a:xfrm>
            <a:off x="394878" y="3610180"/>
            <a:ext cx="3363421" cy="338554"/>
          </a:xfrm>
          <a:prstGeom prst="rect">
            <a:avLst/>
          </a:prstGeom>
          <a:noFill/>
        </p:spPr>
        <p:txBody>
          <a:bodyPr wrap="none" rtlCol="0">
            <a:spAutoFit/>
          </a:bodyPr>
          <a:lstStyle/>
          <a:p>
            <a:r>
              <a:rPr lang="ja-JP" altLang="en-US" sz="1600" b="1" dirty="0">
                <a:latin typeface="Meiryo UI" panose="020B0604030504040204" pitchFamily="50" charset="-128"/>
                <a:ea typeface="Meiryo UI" panose="020B0604030504040204" pitchFamily="50" charset="-128"/>
              </a:rPr>
              <a:t>中核</a:t>
            </a:r>
            <a:r>
              <a:rPr kumimoji="1" lang="ja-JP" altLang="en-US" sz="1600" b="1" dirty="0" smtClean="0">
                <a:uFillTx/>
                <a:latin typeface="Meiryo UI" panose="020B0604030504040204" pitchFamily="50" charset="-128"/>
                <a:ea typeface="Meiryo UI" panose="020B0604030504040204" pitchFamily="50" charset="-128"/>
              </a:rPr>
              <a:t>と</a:t>
            </a:r>
            <a:r>
              <a:rPr kumimoji="1" lang="ja-JP" altLang="en-US" sz="1600" b="1" dirty="0">
                <a:uFillTx/>
                <a:latin typeface="Meiryo UI" panose="020B0604030504040204" pitchFamily="50" charset="-128"/>
                <a:ea typeface="Meiryo UI" panose="020B0604030504040204" pitchFamily="50" charset="-128"/>
              </a:rPr>
              <a:t>なる</a:t>
            </a:r>
            <a:r>
              <a:rPr kumimoji="1" lang="en-US" altLang="ja-JP" sz="1600" b="1" dirty="0">
                <a:uFillTx/>
                <a:latin typeface="Meiryo UI" panose="020B0604030504040204" pitchFamily="50" charset="-128"/>
                <a:ea typeface="Meiryo UI" panose="020B0604030504040204" pitchFamily="50" charset="-128"/>
              </a:rPr>
              <a:t>『</a:t>
            </a:r>
            <a:r>
              <a:rPr kumimoji="1" lang="ja-JP" altLang="en-US" sz="1600" b="1" dirty="0" smtClean="0">
                <a:uFillTx/>
                <a:latin typeface="Meiryo UI" panose="020B0604030504040204" pitchFamily="50" charset="-128"/>
                <a:ea typeface="Meiryo UI" panose="020B0604030504040204" pitchFamily="50" charset="-128"/>
              </a:rPr>
              <a:t>ボディ（本体）</a:t>
            </a:r>
            <a:r>
              <a:rPr kumimoji="1" lang="en-US" altLang="ja-JP" sz="1600" b="1" dirty="0" smtClean="0">
                <a:uFillTx/>
                <a:latin typeface="Meiryo UI" panose="020B0604030504040204" pitchFamily="50" charset="-128"/>
                <a:ea typeface="Meiryo UI" panose="020B0604030504040204" pitchFamily="50" charset="-128"/>
              </a:rPr>
              <a:t>』</a:t>
            </a:r>
            <a:r>
              <a:rPr kumimoji="1" lang="ja-JP" altLang="en-US" sz="1600" b="1" dirty="0">
                <a:uFillTx/>
                <a:latin typeface="Meiryo UI" panose="020B0604030504040204" pitchFamily="50" charset="-128"/>
                <a:ea typeface="Meiryo UI" panose="020B0604030504040204" pitchFamily="50" charset="-128"/>
              </a:rPr>
              <a:t>が</a:t>
            </a:r>
            <a:r>
              <a:rPr lang="ja-JP" altLang="en-US" sz="1600" b="1" dirty="0">
                <a:uFillTx/>
                <a:latin typeface="Meiryo UI" panose="020B0604030504040204" pitchFamily="50" charset="-128"/>
                <a:ea typeface="Meiryo UI" panose="020B0604030504040204" pitchFamily="50" charset="-128"/>
              </a:rPr>
              <a:t>ない？</a:t>
            </a:r>
            <a:endParaRPr kumimoji="1" lang="ja-JP" altLang="en-US" sz="1600" dirty="0">
              <a:uFillTx/>
              <a:latin typeface="Meiryo UI" panose="020B0604030504040204" pitchFamily="50" charset="-128"/>
              <a:ea typeface="Meiryo UI" panose="020B0604030504040204" pitchFamily="50" charset="-128"/>
            </a:endParaRPr>
          </a:p>
        </p:txBody>
      </p:sp>
      <p:sp>
        <p:nvSpPr>
          <p:cNvPr id="26" name="角丸四角形 25"/>
          <p:cNvSpPr>
            <a:spLocks noChangeAspect="1"/>
          </p:cNvSpPr>
          <p:nvPr/>
        </p:nvSpPr>
        <p:spPr>
          <a:xfrm>
            <a:off x="8038549" y="1906598"/>
            <a:ext cx="540000" cy="540000"/>
          </a:xfrm>
          <a:prstGeom prst="round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kumimoji="1" lang="ja-JP" altLang="en-US" sz="1050" b="1" dirty="0">
                <a:solidFill>
                  <a:schemeClr val="tx1"/>
                </a:solidFill>
                <a:uFillTx/>
                <a:latin typeface="Meiryo UI" panose="020B0604030504040204" pitchFamily="50" charset="-128"/>
                <a:ea typeface="Meiryo UI" panose="020B0604030504040204" pitchFamily="50" charset="-128"/>
              </a:rPr>
              <a:t>セミナー</a:t>
            </a:r>
            <a:endParaRPr kumimoji="1" lang="en-US" altLang="ja-JP" sz="1050" b="1" dirty="0">
              <a:solidFill>
                <a:schemeClr val="tx1"/>
              </a:solidFill>
              <a:uFillTx/>
              <a:latin typeface="Meiryo UI" panose="020B0604030504040204" pitchFamily="50" charset="-128"/>
              <a:ea typeface="Meiryo UI" panose="020B0604030504040204" pitchFamily="50" charset="-128"/>
            </a:endParaRPr>
          </a:p>
          <a:p>
            <a:pPr algn="ctr"/>
            <a:r>
              <a:rPr lang="ja-JP" altLang="en-US" sz="1050" b="1" dirty="0">
                <a:solidFill>
                  <a:schemeClr val="tx1"/>
                </a:solidFill>
                <a:uFillTx/>
                <a:latin typeface="Meiryo UI" panose="020B0604030504040204" pitchFamily="50" charset="-128"/>
                <a:ea typeface="Meiryo UI" panose="020B0604030504040204" pitchFamily="50" charset="-128"/>
              </a:rPr>
              <a:t>等</a:t>
            </a:r>
            <a:endParaRPr kumimoji="1" lang="ja-JP" altLang="en-US" sz="1050" b="1" dirty="0">
              <a:solidFill>
                <a:schemeClr val="tx1"/>
              </a:solidFill>
              <a:uFillTx/>
              <a:latin typeface="Meiryo UI" panose="020B0604030504040204" pitchFamily="50" charset="-128"/>
              <a:ea typeface="Meiryo UI" panose="020B0604030504040204" pitchFamily="50" charset="-128"/>
            </a:endParaRPr>
          </a:p>
        </p:txBody>
      </p:sp>
      <p:sp>
        <p:nvSpPr>
          <p:cNvPr id="27" name="角丸四角形 26"/>
          <p:cNvSpPr>
            <a:spLocks noChangeAspect="1"/>
          </p:cNvSpPr>
          <p:nvPr/>
        </p:nvSpPr>
        <p:spPr>
          <a:xfrm>
            <a:off x="5950029" y="1917329"/>
            <a:ext cx="540000" cy="540000"/>
          </a:xfrm>
          <a:prstGeom prst="round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ja-JP" altLang="en-US" sz="1050" b="1" dirty="0">
                <a:solidFill>
                  <a:schemeClr val="tx1"/>
                </a:solidFill>
                <a:uFillTx/>
                <a:latin typeface="Meiryo UI" panose="020B0604030504040204" pitchFamily="50" charset="-128"/>
                <a:ea typeface="Meiryo UI" panose="020B0604030504040204" pitchFamily="50" charset="-128"/>
              </a:rPr>
              <a:t>コンサル</a:t>
            </a:r>
            <a:endParaRPr lang="en-US" altLang="ja-JP" sz="1050" b="1" dirty="0">
              <a:solidFill>
                <a:schemeClr val="tx1"/>
              </a:solidFill>
              <a:uFillTx/>
              <a:latin typeface="Meiryo UI" panose="020B0604030504040204" pitchFamily="50" charset="-128"/>
              <a:ea typeface="Meiryo UI" panose="020B0604030504040204" pitchFamily="50" charset="-128"/>
            </a:endParaRPr>
          </a:p>
          <a:p>
            <a:pPr algn="ctr"/>
            <a:r>
              <a:rPr lang="ja-JP" altLang="en-US" sz="1050" b="1" dirty="0">
                <a:solidFill>
                  <a:schemeClr val="tx1"/>
                </a:solidFill>
                <a:uFillTx/>
                <a:latin typeface="Meiryo UI" panose="020B0604030504040204" pitchFamily="50" charset="-128"/>
                <a:ea typeface="Meiryo UI" panose="020B0604030504040204" pitchFamily="50" charset="-128"/>
              </a:rPr>
              <a:t>等</a:t>
            </a:r>
            <a:endParaRPr kumimoji="1" lang="ja-JP" altLang="en-US" sz="1050" b="1" dirty="0">
              <a:solidFill>
                <a:schemeClr val="tx1"/>
              </a:solidFill>
              <a:uFillTx/>
              <a:latin typeface="Meiryo UI" panose="020B0604030504040204" pitchFamily="50" charset="-128"/>
              <a:ea typeface="Meiryo UI" panose="020B0604030504040204" pitchFamily="50" charset="-128"/>
            </a:endParaRPr>
          </a:p>
        </p:txBody>
      </p:sp>
      <p:sp>
        <p:nvSpPr>
          <p:cNvPr id="28" name="角丸四角形 27"/>
          <p:cNvSpPr>
            <a:spLocks noChangeAspect="1"/>
          </p:cNvSpPr>
          <p:nvPr/>
        </p:nvSpPr>
        <p:spPr>
          <a:xfrm>
            <a:off x="8075038" y="5047118"/>
            <a:ext cx="540000" cy="540000"/>
          </a:xfrm>
          <a:prstGeom prst="round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ja-JP" altLang="en-US" sz="1050" b="1" dirty="0" smtClean="0">
                <a:solidFill>
                  <a:schemeClr val="tx1"/>
                </a:solidFill>
                <a:latin typeface="Meiryo UI" panose="020B0604030504040204" pitchFamily="50" charset="-128"/>
                <a:ea typeface="Meiryo UI" panose="020B0604030504040204" pitchFamily="50" charset="-128"/>
              </a:rPr>
              <a:t>経営</a:t>
            </a:r>
            <a:endParaRPr lang="en-US" altLang="ja-JP" sz="1050" b="1" dirty="0" smtClean="0">
              <a:solidFill>
                <a:schemeClr val="tx1"/>
              </a:solidFill>
              <a:latin typeface="Meiryo UI" panose="020B0604030504040204" pitchFamily="50" charset="-128"/>
              <a:ea typeface="Meiryo UI" panose="020B0604030504040204" pitchFamily="50" charset="-128"/>
            </a:endParaRPr>
          </a:p>
          <a:p>
            <a:pPr algn="ctr"/>
            <a:r>
              <a:rPr lang="ja-JP" altLang="en-US" sz="1050" b="1" dirty="0" smtClean="0">
                <a:solidFill>
                  <a:schemeClr val="tx1"/>
                </a:solidFill>
                <a:latin typeface="Meiryo UI" panose="020B0604030504040204" pitchFamily="50" charset="-128"/>
                <a:ea typeface="Meiryo UI" panose="020B0604030504040204" pitchFamily="50" charset="-128"/>
              </a:rPr>
              <a:t>支援</a:t>
            </a:r>
            <a:endParaRPr lang="en-US" altLang="ja-JP" sz="1050" b="1" dirty="0" smtClean="0">
              <a:solidFill>
                <a:schemeClr val="tx1"/>
              </a:solidFill>
              <a:latin typeface="Meiryo UI" panose="020B0604030504040204" pitchFamily="50" charset="-128"/>
              <a:ea typeface="Meiryo UI" panose="020B0604030504040204" pitchFamily="50" charset="-128"/>
            </a:endParaRPr>
          </a:p>
          <a:p>
            <a:pPr algn="ctr"/>
            <a:r>
              <a:rPr lang="ja-JP" altLang="en-US" sz="1050" b="1" dirty="0" smtClean="0">
                <a:solidFill>
                  <a:schemeClr val="tx1"/>
                </a:solidFill>
                <a:uFillTx/>
                <a:latin typeface="Meiryo UI" panose="020B0604030504040204" pitchFamily="50" charset="-128"/>
                <a:ea typeface="Meiryo UI" panose="020B0604030504040204" pitchFamily="50" charset="-128"/>
              </a:rPr>
              <a:t>等</a:t>
            </a:r>
            <a:endParaRPr kumimoji="1" lang="ja-JP" altLang="en-US" sz="1050" b="1" dirty="0">
              <a:solidFill>
                <a:schemeClr val="tx1"/>
              </a:solidFill>
              <a:uFillTx/>
              <a:latin typeface="Meiryo UI" panose="020B0604030504040204" pitchFamily="50" charset="-128"/>
              <a:ea typeface="Meiryo UI" panose="020B0604030504040204" pitchFamily="50" charset="-128"/>
            </a:endParaRPr>
          </a:p>
        </p:txBody>
      </p:sp>
      <p:sp>
        <p:nvSpPr>
          <p:cNvPr id="29" name="角丸四角形 28"/>
          <p:cNvSpPr>
            <a:spLocks noChangeAspect="1"/>
          </p:cNvSpPr>
          <p:nvPr/>
        </p:nvSpPr>
        <p:spPr>
          <a:xfrm>
            <a:off x="5986518" y="5047118"/>
            <a:ext cx="540000" cy="540000"/>
          </a:xfrm>
          <a:prstGeom prst="round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ja-JP" altLang="en-US" sz="1050" b="1" dirty="0">
                <a:solidFill>
                  <a:schemeClr val="tx1"/>
                </a:solidFill>
                <a:uFillTx/>
                <a:latin typeface="Meiryo UI" panose="020B0604030504040204" pitchFamily="50" charset="-128"/>
                <a:ea typeface="Meiryo UI" panose="020B0604030504040204" pitchFamily="50" charset="-128"/>
              </a:rPr>
              <a:t>展示場</a:t>
            </a:r>
            <a:endParaRPr lang="en-US" altLang="ja-JP" sz="1050" b="1" dirty="0">
              <a:solidFill>
                <a:schemeClr val="tx1"/>
              </a:solidFill>
              <a:uFillTx/>
              <a:latin typeface="Meiryo UI" panose="020B0604030504040204" pitchFamily="50" charset="-128"/>
              <a:ea typeface="Meiryo UI" panose="020B0604030504040204" pitchFamily="50" charset="-128"/>
            </a:endParaRPr>
          </a:p>
          <a:p>
            <a:pPr algn="ctr"/>
            <a:r>
              <a:rPr lang="ja-JP" altLang="en-US" sz="1050" b="1" dirty="0">
                <a:solidFill>
                  <a:schemeClr val="tx1"/>
                </a:solidFill>
                <a:uFillTx/>
                <a:latin typeface="Meiryo UI" panose="020B0604030504040204" pitchFamily="50" charset="-128"/>
                <a:ea typeface="Meiryo UI" panose="020B0604030504040204" pitchFamily="50" charset="-128"/>
              </a:rPr>
              <a:t>等</a:t>
            </a:r>
            <a:endParaRPr kumimoji="1" lang="ja-JP" altLang="en-US" sz="1050" b="1" dirty="0">
              <a:solidFill>
                <a:schemeClr val="tx1"/>
              </a:solidFill>
              <a:uFillTx/>
              <a:latin typeface="Meiryo UI" panose="020B0604030504040204" pitchFamily="50" charset="-128"/>
              <a:ea typeface="Meiryo UI" panose="020B0604030504040204" pitchFamily="50" charset="-128"/>
            </a:endParaRPr>
          </a:p>
        </p:txBody>
      </p:sp>
      <p:sp>
        <p:nvSpPr>
          <p:cNvPr id="4" name="テキスト ボックス 3"/>
          <p:cNvSpPr txBox="1">
            <a:spLocks/>
          </p:cNvSpPr>
          <p:nvPr/>
        </p:nvSpPr>
        <p:spPr>
          <a:xfrm>
            <a:off x="1527291" y="592076"/>
            <a:ext cx="867546" cy="400110"/>
          </a:xfrm>
          <a:prstGeom prst="rect">
            <a:avLst/>
          </a:prstGeom>
          <a:noFill/>
        </p:spPr>
        <p:txBody>
          <a:bodyPr wrap="none" rtlCol="0">
            <a:spAutoFit/>
          </a:bodyPr>
          <a:lstStyle/>
          <a:p>
            <a:pPr algn="ctr"/>
            <a:r>
              <a:rPr kumimoji="1" lang="ja-JP" altLang="en-US" sz="2000" b="1" u="sng" dirty="0">
                <a:uFillTx/>
                <a:latin typeface="Meiryo UI" panose="020B0604030504040204" pitchFamily="50" charset="-128"/>
                <a:ea typeface="Meiryo UI" panose="020B0604030504040204" pitchFamily="50" charset="-128"/>
              </a:rPr>
              <a:t>現　</a:t>
            </a:r>
            <a:r>
              <a:rPr kumimoji="1" lang="ja-JP" altLang="en-US" sz="2000" b="1" u="sng" dirty="0" smtClean="0">
                <a:uFillTx/>
                <a:latin typeface="Meiryo UI" panose="020B0604030504040204" pitchFamily="50" charset="-128"/>
                <a:ea typeface="Meiryo UI" panose="020B0604030504040204" pitchFamily="50" charset="-128"/>
              </a:rPr>
              <a:t>状</a:t>
            </a:r>
            <a:endParaRPr kumimoji="1" lang="en-US" altLang="ja-JP" sz="2000" b="1" u="sng" dirty="0">
              <a:uFillTx/>
              <a:latin typeface="Meiryo UI" panose="020B0604030504040204" pitchFamily="50" charset="-128"/>
              <a:ea typeface="Meiryo UI" panose="020B0604030504040204" pitchFamily="50" charset="-128"/>
            </a:endParaRPr>
          </a:p>
        </p:txBody>
      </p:sp>
      <p:sp>
        <p:nvSpPr>
          <p:cNvPr id="42" name="テキスト ボックス 41"/>
          <p:cNvSpPr txBox="1">
            <a:spLocks/>
          </p:cNvSpPr>
          <p:nvPr/>
        </p:nvSpPr>
        <p:spPr>
          <a:xfrm>
            <a:off x="6879647" y="650733"/>
            <a:ext cx="954108" cy="400110"/>
          </a:xfrm>
          <a:prstGeom prst="rect">
            <a:avLst/>
          </a:prstGeom>
          <a:noFill/>
        </p:spPr>
        <p:txBody>
          <a:bodyPr wrap="none" rtlCol="0">
            <a:spAutoFit/>
          </a:bodyPr>
          <a:lstStyle/>
          <a:p>
            <a:pPr algn="ctr"/>
            <a:r>
              <a:rPr kumimoji="1" lang="ja-JP" altLang="en-US" sz="2000" b="1" u="sng" dirty="0" smtClean="0">
                <a:uFillTx/>
                <a:latin typeface="Meiryo UI" panose="020B0604030504040204" pitchFamily="50" charset="-128"/>
                <a:ea typeface="Meiryo UI" panose="020B0604030504040204" pitchFamily="50" charset="-128"/>
              </a:rPr>
              <a:t>新法人</a:t>
            </a:r>
            <a:endParaRPr kumimoji="1" lang="en-US" altLang="ja-JP" sz="2000" b="1" u="sng" dirty="0">
              <a:uFillTx/>
              <a:latin typeface="Meiryo UI" panose="020B0604030504040204" pitchFamily="50" charset="-128"/>
              <a:ea typeface="Meiryo UI" panose="020B0604030504040204" pitchFamily="50" charset="-128"/>
            </a:endParaRPr>
          </a:p>
        </p:txBody>
      </p:sp>
      <p:sp>
        <p:nvSpPr>
          <p:cNvPr id="44" name="角丸四角形 43"/>
          <p:cNvSpPr>
            <a:spLocks noChangeAspect="1"/>
          </p:cNvSpPr>
          <p:nvPr/>
        </p:nvSpPr>
        <p:spPr>
          <a:xfrm>
            <a:off x="2691663" y="1930208"/>
            <a:ext cx="540000" cy="540000"/>
          </a:xfrm>
          <a:prstGeom prst="roundRect">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kumimoji="1" lang="ja-JP" altLang="en-US" sz="1050" b="1" dirty="0">
                <a:solidFill>
                  <a:schemeClr val="bg1"/>
                </a:solidFill>
                <a:uFillTx/>
                <a:latin typeface="Meiryo UI" panose="020B0604030504040204" pitchFamily="50" charset="-128"/>
                <a:ea typeface="Meiryo UI" panose="020B0604030504040204" pitchFamily="50" charset="-128"/>
              </a:rPr>
              <a:t>セミナー</a:t>
            </a:r>
            <a:endParaRPr kumimoji="1" lang="en-US" altLang="ja-JP" sz="1050" b="1" dirty="0">
              <a:solidFill>
                <a:schemeClr val="bg1"/>
              </a:solidFill>
              <a:uFillTx/>
              <a:latin typeface="Meiryo UI" panose="020B0604030504040204" pitchFamily="50" charset="-128"/>
              <a:ea typeface="Meiryo UI" panose="020B0604030504040204" pitchFamily="50" charset="-128"/>
            </a:endParaRPr>
          </a:p>
          <a:p>
            <a:pPr algn="ctr"/>
            <a:r>
              <a:rPr lang="ja-JP" altLang="en-US" sz="1050" b="1" dirty="0">
                <a:solidFill>
                  <a:schemeClr val="bg1"/>
                </a:solidFill>
                <a:uFillTx/>
                <a:latin typeface="Meiryo UI" panose="020B0604030504040204" pitchFamily="50" charset="-128"/>
                <a:ea typeface="Meiryo UI" panose="020B0604030504040204" pitchFamily="50" charset="-128"/>
              </a:rPr>
              <a:t>等</a:t>
            </a:r>
            <a:endParaRPr kumimoji="1" lang="ja-JP" altLang="en-US" sz="1050" b="1" dirty="0">
              <a:solidFill>
                <a:schemeClr val="bg1"/>
              </a:solidFill>
              <a:uFillTx/>
              <a:latin typeface="Meiryo UI" panose="020B0604030504040204" pitchFamily="50" charset="-128"/>
              <a:ea typeface="Meiryo UI" panose="020B0604030504040204" pitchFamily="50" charset="-128"/>
            </a:endParaRPr>
          </a:p>
        </p:txBody>
      </p:sp>
      <p:sp>
        <p:nvSpPr>
          <p:cNvPr id="45" name="角丸四角形 44"/>
          <p:cNvSpPr>
            <a:spLocks noChangeAspect="1"/>
          </p:cNvSpPr>
          <p:nvPr/>
        </p:nvSpPr>
        <p:spPr>
          <a:xfrm>
            <a:off x="603143" y="1940939"/>
            <a:ext cx="540000" cy="540000"/>
          </a:xfrm>
          <a:prstGeom prst="roundRect">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ja-JP" altLang="en-US" sz="1050" b="1" dirty="0">
                <a:solidFill>
                  <a:schemeClr val="bg1"/>
                </a:solidFill>
                <a:uFillTx/>
                <a:latin typeface="Meiryo UI" panose="020B0604030504040204" pitchFamily="50" charset="-128"/>
                <a:ea typeface="Meiryo UI" panose="020B0604030504040204" pitchFamily="50" charset="-128"/>
              </a:rPr>
              <a:t>コンサル</a:t>
            </a:r>
            <a:endParaRPr lang="en-US" altLang="ja-JP" sz="1050" b="1" dirty="0">
              <a:solidFill>
                <a:schemeClr val="bg1"/>
              </a:solidFill>
              <a:uFillTx/>
              <a:latin typeface="Meiryo UI" panose="020B0604030504040204" pitchFamily="50" charset="-128"/>
              <a:ea typeface="Meiryo UI" panose="020B0604030504040204" pitchFamily="50" charset="-128"/>
            </a:endParaRPr>
          </a:p>
          <a:p>
            <a:pPr algn="ctr"/>
            <a:r>
              <a:rPr lang="ja-JP" altLang="en-US" sz="1050" b="1" dirty="0">
                <a:solidFill>
                  <a:schemeClr val="bg1"/>
                </a:solidFill>
                <a:uFillTx/>
                <a:latin typeface="Meiryo UI" panose="020B0604030504040204" pitchFamily="50" charset="-128"/>
                <a:ea typeface="Meiryo UI" panose="020B0604030504040204" pitchFamily="50" charset="-128"/>
              </a:rPr>
              <a:t>等</a:t>
            </a:r>
            <a:endParaRPr kumimoji="1" lang="ja-JP" altLang="en-US" sz="1050" b="1" dirty="0">
              <a:solidFill>
                <a:schemeClr val="bg1"/>
              </a:solidFill>
              <a:uFillTx/>
              <a:latin typeface="Meiryo UI" panose="020B0604030504040204" pitchFamily="50" charset="-128"/>
              <a:ea typeface="Meiryo UI" panose="020B0604030504040204" pitchFamily="50" charset="-128"/>
            </a:endParaRPr>
          </a:p>
        </p:txBody>
      </p:sp>
      <p:sp>
        <p:nvSpPr>
          <p:cNvPr id="46" name="角丸四角形 45"/>
          <p:cNvSpPr>
            <a:spLocks noChangeAspect="1"/>
          </p:cNvSpPr>
          <p:nvPr/>
        </p:nvSpPr>
        <p:spPr>
          <a:xfrm>
            <a:off x="2728152" y="5047118"/>
            <a:ext cx="540000" cy="540000"/>
          </a:xfrm>
          <a:prstGeom prst="roundRect">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ja-JP" altLang="en-US" sz="1050" b="1" dirty="0" smtClean="0">
                <a:solidFill>
                  <a:schemeClr val="bg1"/>
                </a:solidFill>
                <a:uFillTx/>
                <a:latin typeface="Meiryo UI" panose="020B0604030504040204" pitchFamily="50" charset="-128"/>
                <a:ea typeface="Meiryo UI" panose="020B0604030504040204" pitchFamily="50" charset="-128"/>
              </a:rPr>
              <a:t>経営</a:t>
            </a:r>
            <a:endParaRPr lang="en-US" altLang="ja-JP" sz="1050" b="1" dirty="0" smtClean="0">
              <a:solidFill>
                <a:schemeClr val="bg1"/>
              </a:solidFill>
              <a:uFillTx/>
              <a:latin typeface="Meiryo UI" panose="020B0604030504040204" pitchFamily="50" charset="-128"/>
              <a:ea typeface="Meiryo UI" panose="020B0604030504040204" pitchFamily="50" charset="-128"/>
            </a:endParaRPr>
          </a:p>
          <a:p>
            <a:pPr algn="ctr"/>
            <a:r>
              <a:rPr lang="ja-JP" altLang="en-US" sz="1050" b="1" dirty="0">
                <a:solidFill>
                  <a:schemeClr val="bg1"/>
                </a:solidFill>
                <a:latin typeface="Meiryo UI" panose="020B0604030504040204" pitchFamily="50" charset="-128"/>
                <a:ea typeface="Meiryo UI" panose="020B0604030504040204" pitchFamily="50" charset="-128"/>
              </a:rPr>
              <a:t>支援</a:t>
            </a:r>
            <a:endParaRPr lang="en-US" altLang="ja-JP" sz="1050" b="1" dirty="0">
              <a:solidFill>
                <a:schemeClr val="bg1"/>
              </a:solidFill>
              <a:uFillTx/>
              <a:latin typeface="Meiryo UI" panose="020B0604030504040204" pitchFamily="50" charset="-128"/>
              <a:ea typeface="Meiryo UI" panose="020B0604030504040204" pitchFamily="50" charset="-128"/>
            </a:endParaRPr>
          </a:p>
          <a:p>
            <a:pPr algn="ctr"/>
            <a:r>
              <a:rPr lang="ja-JP" altLang="en-US" sz="1050" b="1" dirty="0">
                <a:solidFill>
                  <a:schemeClr val="bg1"/>
                </a:solidFill>
                <a:uFillTx/>
                <a:latin typeface="Meiryo UI" panose="020B0604030504040204" pitchFamily="50" charset="-128"/>
                <a:ea typeface="Meiryo UI" panose="020B0604030504040204" pitchFamily="50" charset="-128"/>
              </a:rPr>
              <a:t>等</a:t>
            </a:r>
            <a:endParaRPr kumimoji="1" lang="ja-JP" altLang="en-US" sz="1050" b="1" dirty="0">
              <a:solidFill>
                <a:schemeClr val="bg1"/>
              </a:solidFill>
              <a:uFillTx/>
              <a:latin typeface="Meiryo UI" panose="020B0604030504040204" pitchFamily="50" charset="-128"/>
              <a:ea typeface="Meiryo UI" panose="020B0604030504040204" pitchFamily="50" charset="-128"/>
            </a:endParaRPr>
          </a:p>
        </p:txBody>
      </p:sp>
      <p:sp>
        <p:nvSpPr>
          <p:cNvPr id="47" name="角丸四角形 46"/>
          <p:cNvSpPr>
            <a:spLocks noChangeAspect="1"/>
          </p:cNvSpPr>
          <p:nvPr/>
        </p:nvSpPr>
        <p:spPr>
          <a:xfrm>
            <a:off x="639632" y="5047118"/>
            <a:ext cx="540000" cy="540000"/>
          </a:xfrm>
          <a:prstGeom prst="roundRect">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ja-JP" altLang="en-US" sz="1050" b="1" dirty="0">
                <a:solidFill>
                  <a:schemeClr val="bg1"/>
                </a:solidFill>
                <a:uFillTx/>
                <a:latin typeface="Meiryo UI" panose="020B0604030504040204" pitchFamily="50" charset="-128"/>
                <a:ea typeface="Meiryo UI" panose="020B0604030504040204" pitchFamily="50" charset="-128"/>
              </a:rPr>
              <a:t>展示場</a:t>
            </a:r>
            <a:endParaRPr lang="en-US" altLang="ja-JP" sz="1050" b="1" dirty="0">
              <a:solidFill>
                <a:schemeClr val="bg1"/>
              </a:solidFill>
              <a:uFillTx/>
              <a:latin typeface="Meiryo UI" panose="020B0604030504040204" pitchFamily="50" charset="-128"/>
              <a:ea typeface="Meiryo UI" panose="020B0604030504040204" pitchFamily="50" charset="-128"/>
            </a:endParaRPr>
          </a:p>
          <a:p>
            <a:pPr algn="ctr"/>
            <a:r>
              <a:rPr lang="ja-JP" altLang="en-US" sz="1050" b="1" dirty="0">
                <a:solidFill>
                  <a:schemeClr val="bg1"/>
                </a:solidFill>
                <a:uFillTx/>
                <a:latin typeface="Meiryo UI" panose="020B0604030504040204" pitchFamily="50" charset="-128"/>
                <a:ea typeface="Meiryo UI" panose="020B0604030504040204" pitchFamily="50" charset="-128"/>
              </a:rPr>
              <a:t>等</a:t>
            </a:r>
            <a:endParaRPr kumimoji="1" lang="ja-JP" altLang="en-US" sz="1050" b="1" dirty="0">
              <a:solidFill>
                <a:schemeClr val="bg1"/>
              </a:solidFill>
              <a:uFillTx/>
              <a:latin typeface="Meiryo UI" panose="020B0604030504040204" pitchFamily="50" charset="-128"/>
              <a:ea typeface="Meiryo UI" panose="020B0604030504040204" pitchFamily="50" charset="-128"/>
            </a:endParaRPr>
          </a:p>
        </p:txBody>
      </p:sp>
      <p:sp>
        <p:nvSpPr>
          <p:cNvPr id="6" name="スライド番号プレースホルダー 5"/>
          <p:cNvSpPr>
            <a:spLocks noGrp="1"/>
          </p:cNvSpPr>
          <p:nvPr>
            <p:ph type="sldNum" sz="quarter" idx="12"/>
          </p:nvPr>
        </p:nvSpPr>
        <p:spPr>
          <a:xfrm>
            <a:off x="7068485" y="6445137"/>
            <a:ext cx="2057400" cy="365125"/>
          </a:xfrm>
        </p:spPr>
        <p:txBody>
          <a:bodyPr/>
          <a:lstStyle/>
          <a:p>
            <a:fld id="{517E6CE8-CC5A-4C33-BE98-08A25E237030}" type="slidenum">
              <a:rPr kumimoji="1" lang="ja-JP" altLang="en-US" smtClean="0">
                <a:uFillTx/>
              </a:rPr>
              <a:t>4</a:t>
            </a:fld>
            <a:endParaRPr kumimoji="1" lang="ja-JP" altLang="en-US" dirty="0">
              <a:uFillTx/>
            </a:endParaRPr>
          </a:p>
        </p:txBody>
      </p:sp>
      <p:sp>
        <p:nvSpPr>
          <p:cNvPr id="10" name="テキスト ボックス 9"/>
          <p:cNvSpPr txBox="1">
            <a:spLocks/>
          </p:cNvSpPr>
          <p:nvPr/>
        </p:nvSpPr>
        <p:spPr>
          <a:xfrm>
            <a:off x="353029" y="173266"/>
            <a:ext cx="4246675" cy="369332"/>
          </a:xfrm>
          <a:prstGeom prst="rect">
            <a:avLst/>
          </a:prstGeom>
          <a:noFill/>
        </p:spPr>
        <p:txBody>
          <a:bodyPr wrap="none" rtlCol="0">
            <a:spAutoFit/>
          </a:bodyPr>
          <a:lstStyle/>
          <a:p>
            <a:r>
              <a:rPr kumimoji="1" lang="ja-JP" altLang="en-US" b="1" dirty="0">
                <a:uFillTx/>
                <a:latin typeface="Meiryo UI" panose="020B0604030504040204" pitchFamily="50" charset="-128"/>
                <a:ea typeface="Meiryo UI" panose="020B0604030504040204" pitchFamily="50" charset="-128"/>
              </a:rPr>
              <a:t>中小企業支援機能をロボットに例えると・・・</a:t>
            </a:r>
          </a:p>
        </p:txBody>
      </p:sp>
      <p:sp>
        <p:nvSpPr>
          <p:cNvPr id="53" name="テキスト ボックス 52"/>
          <p:cNvSpPr txBox="1">
            <a:spLocks/>
          </p:cNvSpPr>
          <p:nvPr/>
        </p:nvSpPr>
        <p:spPr>
          <a:xfrm>
            <a:off x="2011503" y="3068594"/>
            <a:ext cx="593432" cy="276999"/>
          </a:xfrm>
          <a:prstGeom prst="rect">
            <a:avLst/>
          </a:prstGeom>
          <a:noFill/>
        </p:spPr>
        <p:txBody>
          <a:bodyPr wrap="none" rtlCol="0">
            <a:spAutoFit/>
          </a:bodyPr>
          <a:lstStyle/>
          <a:p>
            <a:r>
              <a:rPr lang="en-US" altLang="ja-JP" sz="1200" b="1" dirty="0">
                <a:solidFill>
                  <a:srgbClr val="FF0000"/>
                </a:solidFill>
                <a:effectLst>
                  <a:outerShdw blurRad="38100" dist="38100" dir="2700000" algn="tl">
                    <a:srgbClr val="000000">
                      <a:alpha val="43137"/>
                    </a:srgbClr>
                  </a:outerShdw>
                </a:effectLst>
                <a:uFillTx/>
                <a:latin typeface="Meiryo UI" panose="020B0604030504040204" pitchFamily="50" charset="-128"/>
                <a:ea typeface="Meiryo UI" panose="020B0604030504040204" pitchFamily="50" charset="-128"/>
              </a:rPr>
              <a:t>Body</a:t>
            </a:r>
            <a:endParaRPr kumimoji="1" lang="ja-JP" altLang="en-US" sz="1200" b="1" dirty="0">
              <a:solidFill>
                <a:srgbClr val="FF0000"/>
              </a:solidFill>
              <a:effectLst>
                <a:outerShdw blurRad="38100" dist="38100" dir="2700000" algn="tl">
                  <a:srgbClr val="000000">
                    <a:alpha val="43137"/>
                  </a:srgbClr>
                </a:outerShdw>
              </a:effectLst>
              <a:uFillTx/>
              <a:latin typeface="Meiryo UI" panose="020B0604030504040204" pitchFamily="50" charset="-128"/>
              <a:ea typeface="Meiryo UI" panose="020B0604030504040204" pitchFamily="50" charset="-128"/>
            </a:endParaRPr>
          </a:p>
        </p:txBody>
      </p:sp>
      <p:cxnSp>
        <p:nvCxnSpPr>
          <p:cNvPr id="14" name="直線コネクタ 13"/>
          <p:cNvCxnSpPr/>
          <p:nvPr/>
        </p:nvCxnSpPr>
        <p:spPr>
          <a:xfrm>
            <a:off x="1408403" y="1482391"/>
            <a:ext cx="283335" cy="38525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直線コネクタ 55"/>
          <p:cNvCxnSpPr/>
          <p:nvPr/>
        </p:nvCxnSpPr>
        <p:spPr>
          <a:xfrm flipH="1">
            <a:off x="2229444" y="1535409"/>
            <a:ext cx="250800" cy="30459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1" name="二等辺三角形 50"/>
          <p:cNvSpPr>
            <a:spLocks/>
          </p:cNvSpPr>
          <p:nvPr/>
        </p:nvSpPr>
        <p:spPr>
          <a:xfrm rot="10800000">
            <a:off x="692529" y="5733330"/>
            <a:ext cx="2592000" cy="252000"/>
          </a:xfrm>
          <a:prstGeom prst="triangl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uFillTx/>
            </a:endParaRPr>
          </a:p>
        </p:txBody>
      </p:sp>
      <p:sp>
        <p:nvSpPr>
          <p:cNvPr id="55" name="二等辺三角形 54"/>
          <p:cNvSpPr>
            <a:spLocks/>
          </p:cNvSpPr>
          <p:nvPr/>
        </p:nvSpPr>
        <p:spPr>
          <a:xfrm rot="10800000">
            <a:off x="5903065" y="5737190"/>
            <a:ext cx="2592000" cy="252000"/>
          </a:xfrm>
          <a:prstGeom prst="triangl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uFillTx/>
            </a:endParaRPr>
          </a:p>
        </p:txBody>
      </p:sp>
      <p:sp>
        <p:nvSpPr>
          <p:cNvPr id="5" name="テキスト ボックス 4"/>
          <p:cNvSpPr txBox="1"/>
          <p:nvPr/>
        </p:nvSpPr>
        <p:spPr>
          <a:xfrm>
            <a:off x="456230" y="6086078"/>
            <a:ext cx="3222357" cy="646331"/>
          </a:xfrm>
          <a:prstGeom prst="rect">
            <a:avLst/>
          </a:prstGeom>
        </p:spPr>
        <p:txBody>
          <a:bodyPr wrap="none" rtlCol="0">
            <a:spAutoFit/>
          </a:bodyPr>
          <a:lstStyle/>
          <a:p>
            <a:r>
              <a:rPr kumimoji="1" lang="ja-JP" altLang="en-US" sz="1200" dirty="0" smtClean="0">
                <a:latin typeface="Meiryo UI" panose="020B0604030504040204" pitchFamily="50" charset="-128"/>
                <a:ea typeface="Meiryo UI" panose="020B0604030504040204" pitchFamily="50" charset="-128"/>
              </a:rPr>
              <a:t>１．大阪全体の</a:t>
            </a:r>
            <a:r>
              <a:rPr kumimoji="1" lang="ja-JP" altLang="en-US" sz="1200" dirty="0" smtClean="0">
                <a:latin typeface="Meiryo UI" panose="020B0604030504040204" pitchFamily="50" charset="-128"/>
                <a:ea typeface="Meiryo UI" panose="020B0604030504040204" pitchFamily="50" charset="-128"/>
              </a:rPr>
              <a:t>中核的な推進</a:t>
            </a:r>
            <a:r>
              <a:rPr kumimoji="1" lang="ja-JP" altLang="en-US" sz="1200" dirty="0" smtClean="0">
                <a:latin typeface="Meiryo UI" panose="020B0604030504040204" pitchFamily="50" charset="-128"/>
                <a:ea typeface="Meiryo UI" panose="020B0604030504040204" pitchFamily="50" charset="-128"/>
              </a:rPr>
              <a:t>主体がない</a:t>
            </a:r>
            <a:endParaRPr kumimoji="1"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２．府</a:t>
            </a:r>
            <a:r>
              <a:rPr lang="ja-JP" altLang="en-US" sz="1200" dirty="0" smtClean="0">
                <a:latin typeface="Meiryo UI" panose="020B0604030504040204" pitchFamily="50" charset="-128"/>
                <a:ea typeface="Meiryo UI" panose="020B0604030504040204" pitchFamily="50" charset="-128"/>
              </a:rPr>
              <a:t>市が分かれて</a:t>
            </a:r>
            <a:r>
              <a:rPr lang="ja-JP" altLang="en-US" sz="1200" dirty="0" smtClean="0">
                <a:latin typeface="Meiryo UI" panose="020B0604030504040204" pitchFamily="50" charset="-128"/>
                <a:ea typeface="Meiryo UI" panose="020B0604030504040204" pitchFamily="50" charset="-128"/>
              </a:rPr>
              <a:t>中小企業支援策を展開</a:t>
            </a:r>
            <a:endParaRPr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３</a:t>
            </a:r>
            <a:r>
              <a:rPr kumimoji="1" lang="ja-JP" altLang="en-US" sz="12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府市の団体</a:t>
            </a:r>
            <a:r>
              <a:rPr kumimoji="1" lang="ja-JP" altLang="en-US" sz="1200" dirty="0" smtClean="0">
                <a:latin typeface="Meiryo UI" panose="020B0604030504040204" pitchFamily="50" charset="-128"/>
                <a:ea typeface="Meiryo UI" panose="020B0604030504040204" pitchFamily="50" charset="-128"/>
              </a:rPr>
              <a:t>も</a:t>
            </a:r>
            <a:r>
              <a:rPr kumimoji="1" lang="ja-JP" altLang="en-US" sz="1200" dirty="0" smtClean="0">
                <a:latin typeface="Meiryo UI" panose="020B0604030504040204" pitchFamily="50" charset="-128"/>
                <a:ea typeface="Meiryo UI" panose="020B0604030504040204" pitchFamily="50" charset="-128"/>
              </a:rPr>
              <a:t>それぞれバラバラに</a:t>
            </a:r>
            <a:r>
              <a:rPr kumimoji="1" lang="ja-JP" altLang="en-US" sz="1200" dirty="0" smtClean="0">
                <a:latin typeface="Meiryo UI" panose="020B0604030504040204" pitchFamily="50" charset="-128"/>
                <a:ea typeface="Meiryo UI" panose="020B0604030504040204" pitchFamily="50" charset="-128"/>
              </a:rPr>
              <a:t>事業を実施</a:t>
            </a:r>
            <a:endParaRPr kumimoji="1" lang="ja-JP" altLang="en-US" sz="1200" dirty="0">
              <a:latin typeface="Meiryo UI" panose="020B0604030504040204" pitchFamily="50" charset="-128"/>
              <a:ea typeface="Meiryo UI" panose="020B0604030504040204" pitchFamily="50" charset="-128"/>
            </a:endParaRPr>
          </a:p>
        </p:txBody>
      </p:sp>
      <p:sp>
        <p:nvSpPr>
          <p:cNvPr id="57" name="テキスト ボックス 56"/>
          <p:cNvSpPr txBox="1"/>
          <p:nvPr/>
        </p:nvSpPr>
        <p:spPr>
          <a:xfrm>
            <a:off x="5667722" y="6086078"/>
            <a:ext cx="3034805" cy="646331"/>
          </a:xfrm>
          <a:prstGeom prst="rect">
            <a:avLst/>
          </a:prstGeom>
        </p:spPr>
        <p:txBody>
          <a:bodyPr wrap="none" rtlCol="0">
            <a:spAutoFit/>
          </a:bodyPr>
          <a:lstStyle/>
          <a:p>
            <a:r>
              <a:rPr kumimoji="1" lang="ja-JP" altLang="en-US" sz="1200" dirty="0" smtClean="0">
                <a:latin typeface="Meiryo UI" panose="020B0604030504040204" pitchFamily="50" charset="-128"/>
                <a:ea typeface="Meiryo UI" panose="020B0604030504040204" pitchFamily="50" charset="-128"/>
              </a:rPr>
              <a:t>１．新法人</a:t>
            </a:r>
            <a:r>
              <a:rPr kumimoji="1" lang="ja-JP" altLang="en-US" sz="1200" dirty="0" smtClean="0">
                <a:latin typeface="Meiryo UI" panose="020B0604030504040204" pitchFamily="50" charset="-128"/>
                <a:ea typeface="Meiryo UI" panose="020B0604030504040204" pitchFamily="50" charset="-128"/>
              </a:rPr>
              <a:t>を核にノウハウ、人材を集中</a:t>
            </a:r>
            <a:endParaRPr kumimoji="1"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２．府</a:t>
            </a:r>
            <a:r>
              <a:rPr lang="ja-JP" altLang="en-US" sz="1200" dirty="0" smtClean="0">
                <a:latin typeface="Meiryo UI" panose="020B0604030504040204" pitchFamily="50" charset="-128"/>
                <a:ea typeface="Meiryo UI" panose="020B0604030504040204" pitchFamily="50" charset="-128"/>
              </a:rPr>
              <a:t>市</a:t>
            </a:r>
            <a:r>
              <a:rPr lang="ja-JP" altLang="en-US" sz="1200" dirty="0">
                <a:latin typeface="Meiryo UI" panose="020B0604030504040204" pitchFamily="50" charset="-128"/>
                <a:ea typeface="Meiryo UI" panose="020B0604030504040204" pitchFamily="50" charset="-128"/>
              </a:rPr>
              <a:t>連携</a:t>
            </a:r>
            <a:r>
              <a:rPr lang="ja-JP" altLang="en-US" sz="1200" dirty="0" smtClean="0">
                <a:latin typeface="Meiryo UI" panose="020B0604030504040204" pitchFamily="50" charset="-128"/>
                <a:ea typeface="Meiryo UI" panose="020B0604030504040204" pitchFamily="50" charset="-128"/>
              </a:rPr>
              <a:t>でワンストップ・</a:t>
            </a:r>
            <a:r>
              <a:rPr lang="ja-JP" altLang="en-US" sz="1200" dirty="0" smtClean="0">
                <a:latin typeface="Meiryo UI" panose="020B0604030504040204" pitchFamily="50" charset="-128"/>
                <a:ea typeface="Meiryo UI" panose="020B0604030504040204" pitchFamily="50" charset="-128"/>
              </a:rPr>
              <a:t>ショップ化</a:t>
            </a:r>
            <a:endParaRPr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３．行政職員も新法人に出向し、現場に学ぶ</a:t>
            </a:r>
            <a:endParaRPr kumimoji="1" lang="ja-JP" altLang="en-US"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3980578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6928551" y="6395035"/>
            <a:ext cx="2057400" cy="365125"/>
          </a:xfrm>
        </p:spPr>
        <p:txBody>
          <a:bodyPr/>
          <a:lstStyle/>
          <a:p>
            <a:fld id="{517E6CE8-CC5A-4C33-BE98-08A25E237030}" type="slidenum">
              <a:rPr kumimoji="1" lang="ja-JP" altLang="en-US" smtClean="0">
                <a:uFillTx/>
              </a:rPr>
              <a:t>5</a:t>
            </a:fld>
            <a:endParaRPr kumimoji="1" lang="ja-JP" altLang="en-US">
              <a:uFillTx/>
            </a:endParaRPr>
          </a:p>
        </p:txBody>
      </p:sp>
      <p:graphicFrame>
        <p:nvGraphicFramePr>
          <p:cNvPr id="3" name="表 2"/>
          <p:cNvGraphicFramePr>
            <a:graphicFrameLocks noGrp="1"/>
          </p:cNvGraphicFramePr>
          <p:nvPr>
            <p:extLst>
              <p:ext uri="{D42A27DB-BD31-4B8C-83A1-F6EECF244321}">
                <p14:modId xmlns:p14="http://schemas.microsoft.com/office/powerpoint/2010/main" val="35371771"/>
              </p:ext>
            </p:extLst>
          </p:nvPr>
        </p:nvGraphicFramePr>
        <p:xfrm>
          <a:off x="5258120" y="1408089"/>
          <a:ext cx="2768636" cy="4019444"/>
        </p:xfrm>
        <a:graphic>
          <a:graphicData uri="http://schemas.openxmlformats.org/drawingml/2006/table">
            <a:tbl>
              <a:tblPr firstRow="1" bandRow="1">
                <a:tableStyleId>{5940675A-B579-460E-94D1-54222C63F5DA}</a:tableStyleId>
              </a:tblPr>
              <a:tblGrid>
                <a:gridCol w="544830">
                  <a:extLst>
                    <a:ext uri="{9D8B030D-6E8A-4147-A177-3AD203B41FA5}">
                      <a16:colId xmlns="" xmlns:a16="http://schemas.microsoft.com/office/drawing/2014/main" val="20000"/>
                    </a:ext>
                  </a:extLst>
                </a:gridCol>
                <a:gridCol w="1348105">
                  <a:extLst>
                    <a:ext uri="{9D8B030D-6E8A-4147-A177-3AD203B41FA5}">
                      <a16:colId xmlns="" xmlns:a16="http://schemas.microsoft.com/office/drawing/2014/main" val="20001"/>
                    </a:ext>
                  </a:extLst>
                </a:gridCol>
                <a:gridCol w="875701">
                  <a:extLst>
                    <a:ext uri="{9D8B030D-6E8A-4147-A177-3AD203B41FA5}">
                      <a16:colId xmlns="" xmlns:a16="http://schemas.microsoft.com/office/drawing/2014/main" val="20002"/>
                    </a:ext>
                  </a:extLst>
                </a:gridCol>
              </a:tblGrid>
              <a:tr h="182702">
                <a:tc>
                  <a:txBody>
                    <a:bodyPr/>
                    <a:lstStyle/>
                    <a:p>
                      <a:pPr algn="ctr"/>
                      <a:r>
                        <a:rPr kumimoji="1" lang="ja-JP" altLang="en-US" sz="1050" b="1" dirty="0">
                          <a:solidFill>
                            <a:schemeClr val="bg1"/>
                          </a:solidFill>
                          <a:uFillTx/>
                          <a:latin typeface="Meiryo UI" panose="020B0604030504040204" pitchFamily="50" charset="-128"/>
                          <a:ea typeface="Meiryo UI" panose="020B0604030504040204" pitchFamily="50" charset="-128"/>
                        </a:rPr>
                        <a:t>階</a:t>
                      </a:r>
                    </a:p>
                  </a:txBody>
                  <a:tcPr marL="36000" marR="36000" marT="0" marB="0" anchor="ctr">
                    <a:solidFill>
                      <a:schemeClr val="tx1">
                        <a:lumMod val="75000"/>
                        <a:lumOff val="25000"/>
                      </a:schemeClr>
                    </a:solidFill>
                  </a:tcPr>
                </a:tc>
                <a:tc>
                  <a:txBody>
                    <a:bodyPr/>
                    <a:lstStyle/>
                    <a:p>
                      <a:pPr algn="ctr"/>
                      <a:r>
                        <a:rPr kumimoji="1" lang="ja-JP" altLang="en-US" sz="1050" b="1" dirty="0">
                          <a:solidFill>
                            <a:schemeClr val="bg1"/>
                          </a:solidFill>
                          <a:uFillTx/>
                          <a:latin typeface="Meiryo UI" panose="020B0604030504040204" pitchFamily="50" charset="-128"/>
                          <a:ea typeface="Meiryo UI" panose="020B0604030504040204" pitchFamily="50" charset="-128"/>
                        </a:rPr>
                        <a:t>主な使用者</a:t>
                      </a:r>
                    </a:p>
                  </a:txBody>
                  <a:tcPr marL="36000" marR="36000" marT="0" marB="0" anchor="ctr">
                    <a:solidFill>
                      <a:schemeClr val="tx1">
                        <a:lumMod val="75000"/>
                        <a:lumOff val="25000"/>
                      </a:schemeClr>
                    </a:solidFill>
                  </a:tcPr>
                </a:tc>
                <a:tc>
                  <a:txBody>
                    <a:bodyPr/>
                    <a:lstStyle/>
                    <a:p>
                      <a:pPr algn="ctr"/>
                      <a:r>
                        <a:rPr kumimoji="1" lang="ja-JP" altLang="en-US" sz="1050" b="1" dirty="0">
                          <a:solidFill>
                            <a:schemeClr val="bg1"/>
                          </a:solidFill>
                          <a:uFillTx/>
                          <a:latin typeface="Meiryo UI" panose="020B0604030504040204" pitchFamily="50" charset="-128"/>
                          <a:ea typeface="Meiryo UI" panose="020B0604030504040204" pitchFamily="50" charset="-128"/>
                        </a:rPr>
                        <a:t>使用面積</a:t>
                      </a:r>
                    </a:p>
                  </a:txBody>
                  <a:tcPr marL="36000" marR="36000" marT="0" marB="0" anchor="ctr">
                    <a:solidFill>
                      <a:schemeClr val="tx1">
                        <a:lumMod val="75000"/>
                        <a:lumOff val="25000"/>
                      </a:schemeClr>
                    </a:solidFill>
                  </a:tcPr>
                </a:tc>
                <a:extLst>
                  <a:ext uri="{0D108BD9-81ED-4DB2-BD59-A6C34878D82A}">
                    <a16:rowId xmlns="" xmlns:a16="http://schemas.microsoft.com/office/drawing/2014/main" val="10000"/>
                  </a:ext>
                </a:extLst>
              </a:tr>
              <a:tr h="182702">
                <a:tc>
                  <a:txBody>
                    <a:bodyPr/>
                    <a:lstStyle/>
                    <a:p>
                      <a:pPr algn="ctr"/>
                      <a:r>
                        <a:rPr kumimoji="1" lang="en-US" altLang="ja-JP" sz="1050" dirty="0">
                          <a:uFillTx/>
                          <a:latin typeface="Meiryo UI" panose="020B0604030504040204" pitchFamily="50" charset="-128"/>
                          <a:ea typeface="Meiryo UI" panose="020B0604030504040204" pitchFamily="50" charset="-128"/>
                        </a:rPr>
                        <a:t>17</a:t>
                      </a:r>
                      <a:r>
                        <a:rPr kumimoji="1" lang="ja-JP" altLang="en-US" sz="1050" dirty="0">
                          <a:uFillTx/>
                          <a:latin typeface="Meiryo UI" panose="020B0604030504040204" pitchFamily="50" charset="-128"/>
                          <a:ea typeface="Meiryo UI" panose="020B0604030504040204" pitchFamily="50" charset="-128"/>
                        </a:rPr>
                        <a:t>Ｆ</a:t>
                      </a:r>
                    </a:p>
                  </a:txBody>
                  <a:tcPr marL="36000" marR="36000" marT="0" marB="0" anchor="ctr">
                    <a:noFill/>
                  </a:tcPr>
                </a:tc>
                <a:tc>
                  <a:txBody>
                    <a:bodyPr/>
                    <a:lstStyle/>
                    <a:p>
                      <a:r>
                        <a:rPr kumimoji="1" lang="ja-JP" altLang="en-US" sz="1050" dirty="0">
                          <a:uFillTx/>
                          <a:latin typeface="Meiryo UI" panose="020B0604030504040204" pitchFamily="50" charset="-128"/>
                          <a:ea typeface="Meiryo UI" panose="020B0604030504040204" pitchFamily="50" charset="-128"/>
                        </a:rPr>
                        <a:t>都市型</a:t>
                      </a:r>
                      <a:r>
                        <a:rPr kumimoji="1" lang="en-US" altLang="ja-JP" sz="1050" dirty="0">
                          <a:uFillTx/>
                          <a:latin typeface="Meiryo UI" panose="020B0604030504040204" pitchFamily="50" charset="-128"/>
                          <a:ea typeface="Meiryo UI" panose="020B0604030504040204" pitchFamily="50" charset="-128"/>
                        </a:rPr>
                        <a:t>C</a:t>
                      </a:r>
                      <a:endParaRPr kumimoji="1" lang="ja-JP" altLang="en-US" sz="1050" dirty="0">
                        <a:uFillTx/>
                        <a:latin typeface="Meiryo UI" panose="020B0604030504040204" pitchFamily="50" charset="-128"/>
                        <a:ea typeface="Meiryo UI" panose="020B0604030504040204" pitchFamily="50" charset="-128"/>
                      </a:endParaRPr>
                    </a:p>
                  </a:txBody>
                  <a:tcPr marL="36000" marR="36000" marT="0" marB="0" anchor="ctr">
                    <a:solidFill>
                      <a:schemeClr val="accent1"/>
                    </a:solidFill>
                  </a:tcPr>
                </a:tc>
                <a:tc>
                  <a:txBody>
                    <a:bodyPr/>
                    <a:lstStyle/>
                    <a:p>
                      <a:pPr algn="r"/>
                      <a:r>
                        <a:rPr kumimoji="1" lang="en-US" altLang="ja-JP" sz="1050" dirty="0">
                          <a:uFillTx/>
                          <a:latin typeface="Meiryo UI" panose="020B0604030504040204" pitchFamily="50" charset="-128"/>
                          <a:ea typeface="Meiryo UI" panose="020B0604030504040204" pitchFamily="50" charset="-128"/>
                        </a:rPr>
                        <a:t>317</a:t>
                      </a:r>
                      <a:endParaRPr kumimoji="1" lang="ja-JP" altLang="en-US" sz="1050" dirty="0">
                        <a:uFillTx/>
                        <a:latin typeface="Meiryo UI" panose="020B0604030504040204" pitchFamily="50" charset="-128"/>
                        <a:ea typeface="Meiryo UI" panose="020B0604030504040204" pitchFamily="50" charset="-128"/>
                      </a:endParaRPr>
                    </a:p>
                  </a:txBody>
                  <a:tcPr marL="36000" marR="36000" marT="0" marB="0" anchor="ctr">
                    <a:solidFill>
                      <a:schemeClr val="accent1"/>
                    </a:solidFill>
                  </a:tcPr>
                </a:tc>
                <a:extLst>
                  <a:ext uri="{0D108BD9-81ED-4DB2-BD59-A6C34878D82A}">
                    <a16:rowId xmlns="" xmlns:a16="http://schemas.microsoft.com/office/drawing/2014/main" val="10001"/>
                  </a:ext>
                </a:extLst>
              </a:tr>
              <a:tr h="182702">
                <a:tc>
                  <a:txBody>
                    <a:bodyPr/>
                    <a:lstStyle/>
                    <a:p>
                      <a:pPr algn="ctr"/>
                      <a:r>
                        <a:rPr kumimoji="1" lang="en-US" altLang="ja-JP" sz="1050" dirty="0">
                          <a:uFillTx/>
                          <a:latin typeface="Meiryo UI" panose="020B0604030504040204" pitchFamily="50" charset="-128"/>
                          <a:ea typeface="Meiryo UI" panose="020B0604030504040204" pitchFamily="50" charset="-128"/>
                        </a:rPr>
                        <a:t>16</a:t>
                      </a:r>
                      <a:r>
                        <a:rPr kumimoji="1" lang="ja-JP" altLang="en-US" sz="1050" dirty="0">
                          <a:uFillTx/>
                          <a:latin typeface="Meiryo UI" panose="020B0604030504040204" pitchFamily="50" charset="-128"/>
                          <a:ea typeface="Meiryo UI" panose="020B0604030504040204" pitchFamily="50" charset="-128"/>
                        </a:rPr>
                        <a:t>Ｆ</a:t>
                      </a:r>
                    </a:p>
                  </a:txBody>
                  <a:tcPr marL="36000" marR="36000" marT="0" marB="0" anchor="ctr"/>
                </a:tc>
                <a:tc>
                  <a:txBody>
                    <a:bodyPr/>
                    <a:lstStyle/>
                    <a:p>
                      <a:r>
                        <a:rPr kumimoji="1" lang="ja-JP" altLang="en-US" sz="1050" dirty="0">
                          <a:uFillTx/>
                          <a:latin typeface="Meiryo UI" panose="020B0604030504040204" pitchFamily="50" charset="-128"/>
                          <a:ea typeface="Meiryo UI" panose="020B0604030504040204" pitchFamily="50" charset="-128"/>
                        </a:rPr>
                        <a:t>レストラン</a:t>
                      </a:r>
                    </a:p>
                  </a:txBody>
                  <a:tcPr marL="36000" marR="36000" marT="0" marB="0" anchor="ctr"/>
                </a:tc>
                <a:tc>
                  <a:txBody>
                    <a:bodyPr/>
                    <a:lstStyle/>
                    <a:p>
                      <a:pPr algn="r"/>
                      <a:r>
                        <a:rPr kumimoji="1" lang="en-US" altLang="ja-JP" sz="1050" dirty="0">
                          <a:uFillTx/>
                          <a:latin typeface="Meiryo UI" panose="020B0604030504040204" pitchFamily="50" charset="-128"/>
                          <a:ea typeface="Meiryo UI" panose="020B0604030504040204" pitchFamily="50" charset="-128"/>
                        </a:rPr>
                        <a:t>361</a:t>
                      </a:r>
                      <a:endParaRPr kumimoji="1" lang="ja-JP" altLang="en-US" sz="1050" dirty="0">
                        <a:uFillTx/>
                        <a:latin typeface="Meiryo UI" panose="020B0604030504040204" pitchFamily="50" charset="-128"/>
                        <a:ea typeface="Meiryo UI" panose="020B0604030504040204" pitchFamily="50" charset="-128"/>
                      </a:endParaRPr>
                    </a:p>
                  </a:txBody>
                  <a:tcPr marL="36000" marR="36000" marT="0" marB="0" anchor="ctr"/>
                </a:tc>
                <a:extLst>
                  <a:ext uri="{0D108BD9-81ED-4DB2-BD59-A6C34878D82A}">
                    <a16:rowId xmlns="" xmlns:a16="http://schemas.microsoft.com/office/drawing/2014/main" val="10002"/>
                  </a:ext>
                </a:extLst>
              </a:tr>
              <a:tr h="182702">
                <a:tc rowSpan="2">
                  <a:txBody>
                    <a:bodyPr/>
                    <a:lstStyle/>
                    <a:p>
                      <a:pPr algn="ctr"/>
                      <a:r>
                        <a:rPr kumimoji="1" lang="en-US" altLang="ja-JP" sz="1050" dirty="0">
                          <a:uFillTx/>
                          <a:latin typeface="Meiryo UI" panose="020B0604030504040204" pitchFamily="50" charset="-128"/>
                          <a:ea typeface="Meiryo UI" panose="020B0604030504040204" pitchFamily="50" charset="-128"/>
                        </a:rPr>
                        <a:t>15</a:t>
                      </a:r>
                      <a:r>
                        <a:rPr kumimoji="1" lang="ja-JP" altLang="en-US" sz="1050" dirty="0">
                          <a:uFillTx/>
                          <a:latin typeface="Meiryo UI" panose="020B0604030504040204" pitchFamily="50" charset="-128"/>
                          <a:ea typeface="Meiryo UI" panose="020B0604030504040204" pitchFamily="50" charset="-128"/>
                        </a:rPr>
                        <a:t>Ｆ</a:t>
                      </a:r>
                    </a:p>
                  </a:txBody>
                  <a:tcPr marL="36000" marR="36000" marT="0" marB="0" anchor="ctr"/>
                </a:tc>
                <a:tc>
                  <a:txBody>
                    <a:bodyPr/>
                    <a:lstStyle/>
                    <a:p>
                      <a:r>
                        <a:rPr kumimoji="1" lang="ja-JP" altLang="en-US" sz="1050" dirty="0">
                          <a:uFillTx/>
                          <a:latin typeface="Meiryo UI" panose="020B0604030504040204" pitchFamily="50" charset="-128"/>
                          <a:ea typeface="Meiryo UI" panose="020B0604030504040204" pitchFamily="50" charset="-128"/>
                        </a:rPr>
                        <a:t>市福祉局・中央区</a:t>
                      </a:r>
                    </a:p>
                  </a:txBody>
                  <a:tcPr marL="36000" marR="36000" marT="0" marB="0" anchor="ctr">
                    <a:lnB w="12700" cap="flat" cmpd="sng" algn="ctr">
                      <a:solidFill>
                        <a:schemeClr val="tx1"/>
                      </a:solidFill>
                      <a:prstDash val="dash"/>
                      <a:round/>
                      <a:headEnd type="none" w="med" len="med"/>
                      <a:tailEnd type="none" w="med" len="med"/>
                    </a:lnB>
                    <a:solidFill>
                      <a:schemeClr val="accent1">
                        <a:lumMod val="40000"/>
                        <a:lumOff val="60000"/>
                      </a:schemeClr>
                    </a:solidFill>
                  </a:tcPr>
                </a:tc>
                <a:tc>
                  <a:txBody>
                    <a:bodyPr/>
                    <a:lstStyle/>
                    <a:p>
                      <a:pPr algn="r"/>
                      <a:r>
                        <a:rPr kumimoji="1" lang="en-US" altLang="ja-JP" sz="1050" dirty="0">
                          <a:uFillTx/>
                          <a:latin typeface="Meiryo UI" panose="020B0604030504040204" pitchFamily="50" charset="-128"/>
                          <a:ea typeface="Meiryo UI" panose="020B0604030504040204" pitchFamily="50" charset="-128"/>
                        </a:rPr>
                        <a:t>211</a:t>
                      </a:r>
                      <a:endParaRPr kumimoji="1" lang="ja-JP" altLang="en-US" sz="1050" dirty="0">
                        <a:uFillTx/>
                        <a:latin typeface="Meiryo UI" panose="020B0604030504040204" pitchFamily="50" charset="-128"/>
                        <a:ea typeface="Meiryo UI" panose="020B0604030504040204" pitchFamily="50" charset="-128"/>
                      </a:endParaRPr>
                    </a:p>
                  </a:txBody>
                  <a:tcPr marL="36000" marR="36000" marT="0" marB="0" anchor="ctr">
                    <a:lnB w="12700" cap="flat" cmpd="sng" algn="ctr">
                      <a:solidFill>
                        <a:schemeClr val="tx1"/>
                      </a:solidFill>
                      <a:prstDash val="dash"/>
                      <a:round/>
                      <a:headEnd type="none" w="med" len="med"/>
                      <a:tailEnd type="none" w="med" len="med"/>
                    </a:lnB>
                    <a:solidFill>
                      <a:schemeClr val="accent1">
                        <a:lumMod val="40000"/>
                        <a:lumOff val="60000"/>
                      </a:schemeClr>
                    </a:solidFill>
                  </a:tcPr>
                </a:tc>
                <a:extLst>
                  <a:ext uri="{0D108BD9-81ED-4DB2-BD59-A6C34878D82A}">
                    <a16:rowId xmlns="" xmlns:a16="http://schemas.microsoft.com/office/drawing/2014/main" val="10003"/>
                  </a:ext>
                </a:extLst>
              </a:tr>
              <a:tr h="182702">
                <a:tc vMerge="1">
                  <a:txBody>
                    <a:bodyPr/>
                    <a:lstStyle/>
                    <a:p>
                      <a:endParaRPr kumimoji="1" lang="ja-JP" altLang="en-US" sz="1100" dirty="0">
                        <a:uFillTx/>
                        <a:latin typeface="Meiryo UI" panose="020B0604030504040204" pitchFamily="50" charset="-128"/>
                        <a:ea typeface="Meiryo UI" panose="020B0604030504040204" pitchFamily="50" charset="-128"/>
                      </a:endParaRPr>
                    </a:p>
                  </a:txBody>
                  <a:tcPr marT="36000" marB="36000"/>
                </a:tc>
                <a:tc>
                  <a:txBody>
                    <a:bodyPr/>
                    <a:lstStyle/>
                    <a:p>
                      <a:r>
                        <a:rPr kumimoji="1" lang="ja-JP" altLang="en-US" sz="1050" dirty="0">
                          <a:uFillTx/>
                          <a:latin typeface="Meiryo UI" panose="020B0604030504040204" pitchFamily="50" charset="-128"/>
                          <a:ea typeface="Meiryo UI" panose="020B0604030504040204" pitchFamily="50" charset="-128"/>
                        </a:rPr>
                        <a:t>地域団体</a:t>
                      </a:r>
                    </a:p>
                  </a:txBody>
                  <a:tcPr marL="36000" marR="36000" marT="0" marB="0" anchor="ctr">
                    <a:lnT w="12700" cap="flat" cmpd="sng" algn="ctr">
                      <a:solidFill>
                        <a:schemeClr val="tx1"/>
                      </a:solidFill>
                      <a:prstDash val="dash"/>
                      <a:round/>
                      <a:headEnd type="none" w="med" len="med"/>
                      <a:tailEnd type="none" w="med" len="med"/>
                    </a:lnT>
                  </a:tcPr>
                </a:tc>
                <a:tc>
                  <a:txBody>
                    <a:bodyPr/>
                    <a:lstStyle/>
                    <a:p>
                      <a:pPr algn="r"/>
                      <a:r>
                        <a:rPr kumimoji="1" lang="en-US" altLang="ja-JP" sz="1050" dirty="0">
                          <a:uFillTx/>
                          <a:latin typeface="Meiryo UI" panose="020B0604030504040204" pitchFamily="50" charset="-128"/>
                          <a:ea typeface="Meiryo UI" panose="020B0604030504040204" pitchFamily="50" charset="-128"/>
                        </a:rPr>
                        <a:t>205</a:t>
                      </a:r>
                      <a:endParaRPr kumimoji="1" lang="ja-JP" altLang="en-US" sz="1050" dirty="0">
                        <a:uFillTx/>
                        <a:latin typeface="Meiryo UI" panose="020B0604030504040204" pitchFamily="50" charset="-128"/>
                        <a:ea typeface="Meiryo UI" panose="020B0604030504040204" pitchFamily="50" charset="-128"/>
                      </a:endParaRPr>
                    </a:p>
                  </a:txBody>
                  <a:tcPr marL="36000" marR="36000" marT="0" marB="0" anchor="ctr">
                    <a:lnT w="12700" cap="flat" cmpd="sng" algn="ctr">
                      <a:solidFill>
                        <a:schemeClr val="tx1"/>
                      </a:solidFill>
                      <a:prstDash val="dash"/>
                      <a:round/>
                      <a:headEnd type="none" w="med" len="med"/>
                      <a:tailEnd type="none" w="med" len="med"/>
                    </a:lnT>
                  </a:tcPr>
                </a:tc>
                <a:extLst>
                  <a:ext uri="{0D108BD9-81ED-4DB2-BD59-A6C34878D82A}">
                    <a16:rowId xmlns="" xmlns:a16="http://schemas.microsoft.com/office/drawing/2014/main" val="10004"/>
                  </a:ext>
                </a:extLst>
              </a:tr>
              <a:tr h="182702">
                <a:tc>
                  <a:txBody>
                    <a:bodyPr/>
                    <a:lstStyle/>
                    <a:p>
                      <a:pPr algn="ctr"/>
                      <a:r>
                        <a:rPr kumimoji="1" lang="en-US" altLang="ja-JP" sz="1050" dirty="0">
                          <a:uFillTx/>
                          <a:latin typeface="Meiryo UI" panose="020B0604030504040204" pitchFamily="50" charset="-128"/>
                          <a:ea typeface="Meiryo UI" panose="020B0604030504040204" pitchFamily="50" charset="-128"/>
                        </a:rPr>
                        <a:t>14</a:t>
                      </a:r>
                      <a:r>
                        <a:rPr kumimoji="1" lang="ja-JP" altLang="en-US" sz="1050" dirty="0">
                          <a:uFillTx/>
                          <a:latin typeface="Meiryo UI" panose="020B0604030504040204" pitchFamily="50" charset="-128"/>
                          <a:ea typeface="Meiryo UI" panose="020B0604030504040204" pitchFamily="50" charset="-128"/>
                        </a:rPr>
                        <a:t>Ｆ</a:t>
                      </a:r>
                    </a:p>
                  </a:txBody>
                  <a:tcPr marL="36000" marR="36000" marT="0" marB="0" anchor="ctr">
                    <a:noFill/>
                  </a:tcPr>
                </a:tc>
                <a:tc>
                  <a:txBody>
                    <a:bodyPr/>
                    <a:lstStyle/>
                    <a:p>
                      <a:r>
                        <a:rPr kumimoji="1" lang="ja-JP" altLang="en-US" sz="1050" dirty="0">
                          <a:uFillTx/>
                          <a:latin typeface="Meiryo UI" panose="020B0604030504040204" pitchFamily="50" charset="-128"/>
                          <a:ea typeface="Meiryo UI" panose="020B0604030504040204" pitchFamily="50" charset="-128"/>
                        </a:rPr>
                        <a:t>都市型</a:t>
                      </a:r>
                      <a:r>
                        <a:rPr kumimoji="1" lang="en-US" altLang="ja-JP" sz="1050" dirty="0">
                          <a:uFillTx/>
                          <a:latin typeface="Meiryo UI" panose="020B0604030504040204" pitchFamily="50" charset="-128"/>
                          <a:ea typeface="Meiryo UI" panose="020B0604030504040204" pitchFamily="50" charset="-128"/>
                        </a:rPr>
                        <a:t>C</a:t>
                      </a:r>
                      <a:endParaRPr kumimoji="1" lang="ja-JP" altLang="en-US" sz="1050" dirty="0">
                        <a:uFillTx/>
                        <a:latin typeface="Meiryo UI" panose="020B0604030504040204" pitchFamily="50" charset="-128"/>
                        <a:ea typeface="Meiryo UI" panose="020B0604030504040204" pitchFamily="50" charset="-128"/>
                      </a:endParaRPr>
                    </a:p>
                  </a:txBody>
                  <a:tcPr marL="36000" marR="36000" marT="0" marB="0" anchor="ctr">
                    <a:solidFill>
                      <a:schemeClr val="accent1"/>
                    </a:solidFill>
                  </a:tcPr>
                </a:tc>
                <a:tc>
                  <a:txBody>
                    <a:bodyPr/>
                    <a:lstStyle/>
                    <a:p>
                      <a:pPr algn="r"/>
                      <a:r>
                        <a:rPr kumimoji="1" lang="en-US" altLang="ja-JP" sz="1050" dirty="0">
                          <a:uFillTx/>
                          <a:latin typeface="Meiryo UI" panose="020B0604030504040204" pitchFamily="50" charset="-128"/>
                          <a:ea typeface="Meiryo UI" panose="020B0604030504040204" pitchFamily="50" charset="-128"/>
                        </a:rPr>
                        <a:t>354</a:t>
                      </a:r>
                      <a:endParaRPr kumimoji="1" lang="ja-JP" altLang="en-US" sz="1050" dirty="0">
                        <a:uFillTx/>
                        <a:latin typeface="Meiryo UI" panose="020B0604030504040204" pitchFamily="50" charset="-128"/>
                        <a:ea typeface="Meiryo UI" panose="020B0604030504040204" pitchFamily="50" charset="-128"/>
                      </a:endParaRPr>
                    </a:p>
                  </a:txBody>
                  <a:tcPr marL="36000" marR="36000" marT="0" marB="0" anchor="ctr">
                    <a:solidFill>
                      <a:schemeClr val="accent1"/>
                    </a:solidFill>
                  </a:tcPr>
                </a:tc>
                <a:extLst>
                  <a:ext uri="{0D108BD9-81ED-4DB2-BD59-A6C34878D82A}">
                    <a16:rowId xmlns="" xmlns:a16="http://schemas.microsoft.com/office/drawing/2014/main" val="10005"/>
                  </a:ext>
                </a:extLst>
              </a:tr>
              <a:tr h="182702">
                <a:tc>
                  <a:txBody>
                    <a:bodyPr/>
                    <a:lstStyle/>
                    <a:p>
                      <a:pPr algn="ctr"/>
                      <a:r>
                        <a:rPr kumimoji="1" lang="en-US" altLang="ja-JP" sz="1050" dirty="0">
                          <a:uFillTx/>
                          <a:latin typeface="Meiryo UI" panose="020B0604030504040204" pitchFamily="50" charset="-128"/>
                          <a:ea typeface="Meiryo UI" panose="020B0604030504040204" pitchFamily="50" charset="-128"/>
                        </a:rPr>
                        <a:t>13</a:t>
                      </a:r>
                      <a:r>
                        <a:rPr kumimoji="1" lang="ja-JP" altLang="en-US" sz="1050" dirty="0">
                          <a:uFillTx/>
                          <a:latin typeface="Meiryo UI" panose="020B0604030504040204" pitchFamily="50" charset="-128"/>
                          <a:ea typeface="Meiryo UI" panose="020B0604030504040204" pitchFamily="50" charset="-128"/>
                        </a:rPr>
                        <a:t>Ｆ</a:t>
                      </a:r>
                    </a:p>
                  </a:txBody>
                  <a:tcPr marL="36000" marR="36000" marT="0" marB="0" anchor="ctr">
                    <a:noFill/>
                  </a:tcPr>
                </a:tc>
                <a:tc>
                  <a:txBody>
                    <a:bodyPr/>
                    <a:lstStyle/>
                    <a:p>
                      <a:r>
                        <a:rPr kumimoji="1" lang="ja-JP" altLang="en-US" sz="1050" dirty="0">
                          <a:uFillTx/>
                          <a:latin typeface="Meiryo UI" panose="020B0604030504040204" pitchFamily="50" charset="-128"/>
                          <a:ea typeface="Meiryo UI" panose="020B0604030504040204" pitchFamily="50" charset="-128"/>
                        </a:rPr>
                        <a:t>都市型</a:t>
                      </a:r>
                      <a:r>
                        <a:rPr kumimoji="1" lang="en-US" altLang="ja-JP" sz="1050" dirty="0">
                          <a:uFillTx/>
                          <a:latin typeface="Meiryo UI" panose="020B0604030504040204" pitchFamily="50" charset="-128"/>
                          <a:ea typeface="Meiryo UI" panose="020B0604030504040204" pitchFamily="50" charset="-128"/>
                        </a:rPr>
                        <a:t>C</a:t>
                      </a:r>
                      <a:endParaRPr kumimoji="1" lang="ja-JP" altLang="en-US" sz="1050" dirty="0">
                        <a:uFillTx/>
                        <a:latin typeface="Meiryo UI" panose="020B0604030504040204" pitchFamily="50" charset="-128"/>
                        <a:ea typeface="Meiryo UI" panose="020B0604030504040204" pitchFamily="50" charset="-128"/>
                      </a:endParaRPr>
                    </a:p>
                  </a:txBody>
                  <a:tcPr marL="36000" marR="36000" marT="0" marB="0" anchor="ctr">
                    <a:solidFill>
                      <a:schemeClr val="accent1"/>
                    </a:solidFill>
                  </a:tcPr>
                </a:tc>
                <a:tc>
                  <a:txBody>
                    <a:bodyPr/>
                    <a:lstStyle/>
                    <a:p>
                      <a:pPr algn="r"/>
                      <a:r>
                        <a:rPr kumimoji="1" lang="en-US" altLang="ja-JP" sz="1050" dirty="0">
                          <a:uFillTx/>
                          <a:latin typeface="Meiryo UI" panose="020B0604030504040204" pitchFamily="50" charset="-128"/>
                          <a:ea typeface="Meiryo UI" panose="020B0604030504040204" pitchFamily="50" charset="-128"/>
                        </a:rPr>
                        <a:t>518</a:t>
                      </a:r>
                      <a:endParaRPr kumimoji="1" lang="ja-JP" altLang="en-US" sz="1050" dirty="0">
                        <a:uFillTx/>
                        <a:latin typeface="Meiryo UI" panose="020B0604030504040204" pitchFamily="50" charset="-128"/>
                        <a:ea typeface="Meiryo UI" panose="020B0604030504040204" pitchFamily="50" charset="-128"/>
                      </a:endParaRPr>
                    </a:p>
                  </a:txBody>
                  <a:tcPr marL="36000" marR="36000" marT="0" marB="0" anchor="ctr">
                    <a:solidFill>
                      <a:schemeClr val="accent1"/>
                    </a:solidFill>
                  </a:tcPr>
                </a:tc>
                <a:extLst>
                  <a:ext uri="{0D108BD9-81ED-4DB2-BD59-A6C34878D82A}">
                    <a16:rowId xmlns="" xmlns:a16="http://schemas.microsoft.com/office/drawing/2014/main" val="10006"/>
                  </a:ext>
                </a:extLst>
              </a:tr>
              <a:tr h="182702">
                <a:tc>
                  <a:txBody>
                    <a:bodyPr/>
                    <a:lstStyle/>
                    <a:p>
                      <a:pPr algn="ctr"/>
                      <a:r>
                        <a:rPr kumimoji="1" lang="en-US" altLang="ja-JP" sz="1050" dirty="0">
                          <a:uFillTx/>
                          <a:latin typeface="Meiryo UI" panose="020B0604030504040204" pitchFamily="50" charset="-128"/>
                          <a:ea typeface="Meiryo UI" panose="020B0604030504040204" pitchFamily="50" charset="-128"/>
                        </a:rPr>
                        <a:t>12</a:t>
                      </a:r>
                      <a:r>
                        <a:rPr kumimoji="1" lang="ja-JP" altLang="en-US" sz="1050" dirty="0">
                          <a:uFillTx/>
                          <a:latin typeface="Meiryo UI" panose="020B0604030504040204" pitchFamily="50" charset="-128"/>
                          <a:ea typeface="Meiryo UI" panose="020B0604030504040204" pitchFamily="50" charset="-128"/>
                        </a:rPr>
                        <a:t>Ｆ</a:t>
                      </a:r>
                    </a:p>
                  </a:txBody>
                  <a:tcPr marL="36000" marR="36000" marT="0" marB="0" anchor="ctr"/>
                </a:tc>
                <a:tc>
                  <a:txBody>
                    <a:bodyPr/>
                    <a:lstStyle/>
                    <a:p>
                      <a:r>
                        <a:rPr kumimoji="1" lang="ja-JP" altLang="en-US" sz="1050" dirty="0">
                          <a:uFillTx/>
                          <a:latin typeface="Meiryo UI" panose="020B0604030504040204" pitchFamily="50" charset="-128"/>
                          <a:ea typeface="Meiryo UI" panose="020B0604030504040204" pitchFamily="50" charset="-128"/>
                        </a:rPr>
                        <a:t>経済団体等</a:t>
                      </a:r>
                    </a:p>
                  </a:txBody>
                  <a:tcPr marL="36000" marR="36000" marT="0" marB="0" anchor="ctr"/>
                </a:tc>
                <a:tc>
                  <a:txBody>
                    <a:bodyPr/>
                    <a:lstStyle/>
                    <a:p>
                      <a:pPr algn="r"/>
                      <a:r>
                        <a:rPr kumimoji="1" lang="en-US" altLang="ja-JP" sz="1050" dirty="0">
                          <a:uFillTx/>
                          <a:latin typeface="Meiryo UI" panose="020B0604030504040204" pitchFamily="50" charset="-128"/>
                          <a:ea typeface="Meiryo UI" panose="020B0604030504040204" pitchFamily="50" charset="-128"/>
                        </a:rPr>
                        <a:t>91</a:t>
                      </a:r>
                      <a:endParaRPr kumimoji="1" lang="ja-JP" altLang="en-US" sz="1050" dirty="0">
                        <a:uFillTx/>
                        <a:latin typeface="Meiryo UI" panose="020B0604030504040204" pitchFamily="50" charset="-128"/>
                        <a:ea typeface="Meiryo UI" panose="020B0604030504040204" pitchFamily="50" charset="-128"/>
                      </a:endParaRPr>
                    </a:p>
                  </a:txBody>
                  <a:tcPr marL="36000" marR="36000" marT="0" marB="0" anchor="ctr"/>
                </a:tc>
                <a:extLst>
                  <a:ext uri="{0D108BD9-81ED-4DB2-BD59-A6C34878D82A}">
                    <a16:rowId xmlns="" xmlns:a16="http://schemas.microsoft.com/office/drawing/2014/main" val="10007"/>
                  </a:ext>
                </a:extLst>
              </a:tr>
              <a:tr h="182702">
                <a:tc>
                  <a:txBody>
                    <a:bodyPr/>
                    <a:lstStyle/>
                    <a:p>
                      <a:pPr algn="ctr"/>
                      <a:r>
                        <a:rPr kumimoji="1" lang="en-US" altLang="ja-JP" sz="1050" dirty="0">
                          <a:uFillTx/>
                          <a:latin typeface="Meiryo UI" panose="020B0604030504040204" pitchFamily="50" charset="-128"/>
                          <a:ea typeface="Meiryo UI" panose="020B0604030504040204" pitchFamily="50" charset="-128"/>
                        </a:rPr>
                        <a:t>11</a:t>
                      </a:r>
                      <a:r>
                        <a:rPr kumimoji="1" lang="ja-JP" altLang="en-US" sz="1050" dirty="0">
                          <a:uFillTx/>
                          <a:latin typeface="Meiryo UI" panose="020B0604030504040204" pitchFamily="50" charset="-128"/>
                          <a:ea typeface="Meiryo UI" panose="020B0604030504040204" pitchFamily="50" charset="-128"/>
                        </a:rPr>
                        <a:t>Ｆ</a:t>
                      </a:r>
                    </a:p>
                  </a:txBody>
                  <a:tcPr marL="36000" marR="36000" marT="0" marB="0" anchor="ctr">
                    <a:noFill/>
                  </a:tcPr>
                </a:tc>
                <a:tc>
                  <a:txBody>
                    <a:bodyPr/>
                    <a:lstStyle/>
                    <a:p>
                      <a:r>
                        <a:rPr kumimoji="1" lang="ja-JP" altLang="en-US" sz="1050" dirty="0">
                          <a:uFillTx/>
                          <a:latin typeface="Meiryo UI" panose="020B0604030504040204" pitchFamily="50" charset="-128"/>
                          <a:ea typeface="Meiryo UI" panose="020B0604030504040204" pitchFamily="50" charset="-128"/>
                        </a:rPr>
                        <a:t>市契約管財局</a:t>
                      </a:r>
                    </a:p>
                  </a:txBody>
                  <a:tcPr marL="36000" marR="36000" marT="0" marB="0" anchor="ctr">
                    <a:solidFill>
                      <a:schemeClr val="accent1">
                        <a:lumMod val="40000"/>
                        <a:lumOff val="60000"/>
                      </a:schemeClr>
                    </a:solidFill>
                  </a:tcPr>
                </a:tc>
                <a:tc>
                  <a:txBody>
                    <a:bodyPr/>
                    <a:lstStyle/>
                    <a:p>
                      <a:pPr algn="r"/>
                      <a:r>
                        <a:rPr kumimoji="1" lang="en-US" altLang="ja-JP" sz="1050" dirty="0">
                          <a:uFillTx/>
                          <a:latin typeface="Meiryo UI" panose="020B0604030504040204" pitchFamily="50" charset="-128"/>
                          <a:ea typeface="Meiryo UI" panose="020B0604030504040204" pitchFamily="50" charset="-128"/>
                        </a:rPr>
                        <a:t>515</a:t>
                      </a:r>
                      <a:endParaRPr kumimoji="1" lang="ja-JP" altLang="en-US" sz="1050" dirty="0">
                        <a:uFillTx/>
                        <a:latin typeface="Meiryo UI" panose="020B0604030504040204" pitchFamily="50" charset="-128"/>
                        <a:ea typeface="Meiryo UI" panose="020B0604030504040204" pitchFamily="50" charset="-128"/>
                      </a:endParaRPr>
                    </a:p>
                  </a:txBody>
                  <a:tcPr marL="36000" marR="36000" marT="0" marB="0" anchor="ctr">
                    <a:solidFill>
                      <a:schemeClr val="accent1">
                        <a:lumMod val="40000"/>
                        <a:lumOff val="60000"/>
                      </a:schemeClr>
                    </a:solidFill>
                  </a:tcPr>
                </a:tc>
                <a:extLst>
                  <a:ext uri="{0D108BD9-81ED-4DB2-BD59-A6C34878D82A}">
                    <a16:rowId xmlns="" xmlns:a16="http://schemas.microsoft.com/office/drawing/2014/main" val="10008"/>
                  </a:ext>
                </a:extLst>
              </a:tr>
              <a:tr h="182702">
                <a:tc>
                  <a:txBody>
                    <a:bodyPr/>
                    <a:lstStyle/>
                    <a:p>
                      <a:pPr algn="ctr"/>
                      <a:r>
                        <a:rPr kumimoji="1" lang="en-US" altLang="ja-JP" sz="1050" dirty="0">
                          <a:uFillTx/>
                          <a:latin typeface="Meiryo UI" panose="020B0604030504040204" pitchFamily="50" charset="-128"/>
                          <a:ea typeface="Meiryo UI" panose="020B0604030504040204" pitchFamily="50" charset="-128"/>
                        </a:rPr>
                        <a:t>10</a:t>
                      </a:r>
                      <a:r>
                        <a:rPr kumimoji="1" lang="ja-JP" altLang="en-US" sz="1050" dirty="0">
                          <a:uFillTx/>
                          <a:latin typeface="Meiryo UI" panose="020B0604030504040204" pitchFamily="50" charset="-128"/>
                          <a:ea typeface="Meiryo UI" panose="020B0604030504040204" pitchFamily="50" charset="-128"/>
                        </a:rPr>
                        <a:t>Ｆ</a:t>
                      </a:r>
                    </a:p>
                  </a:txBody>
                  <a:tcPr marL="36000" marR="36000" marT="0" marB="0" anchor="ctr"/>
                </a:tc>
                <a:tc>
                  <a:txBody>
                    <a:bodyPr/>
                    <a:lstStyle/>
                    <a:p>
                      <a:r>
                        <a:rPr kumimoji="1" lang="ja-JP" altLang="en-US" sz="1050" dirty="0">
                          <a:uFillTx/>
                          <a:latin typeface="Meiryo UI" panose="020B0604030504040204" pitchFamily="50" charset="-128"/>
                          <a:ea typeface="Meiryo UI" panose="020B0604030504040204" pitchFamily="50" charset="-128"/>
                        </a:rPr>
                        <a:t>大阪信用保証協会</a:t>
                      </a:r>
                    </a:p>
                  </a:txBody>
                  <a:tcPr marL="36000" marR="36000" marT="0" marB="0" anchor="ctr"/>
                </a:tc>
                <a:tc>
                  <a:txBody>
                    <a:bodyPr/>
                    <a:lstStyle/>
                    <a:p>
                      <a:pPr algn="r"/>
                      <a:r>
                        <a:rPr kumimoji="1" lang="en-US" altLang="ja-JP" sz="1050" dirty="0">
                          <a:uFillTx/>
                          <a:latin typeface="Meiryo UI" panose="020B0604030504040204" pitchFamily="50" charset="-128"/>
                          <a:ea typeface="Meiryo UI" panose="020B0604030504040204" pitchFamily="50" charset="-128"/>
                        </a:rPr>
                        <a:t>469</a:t>
                      </a:r>
                      <a:endParaRPr kumimoji="1" lang="ja-JP" altLang="en-US" sz="1050" dirty="0">
                        <a:uFillTx/>
                        <a:latin typeface="Meiryo UI" panose="020B0604030504040204" pitchFamily="50" charset="-128"/>
                        <a:ea typeface="Meiryo UI" panose="020B0604030504040204" pitchFamily="50" charset="-128"/>
                      </a:endParaRPr>
                    </a:p>
                  </a:txBody>
                  <a:tcPr marL="36000" marR="36000" marT="0" marB="0" anchor="ctr"/>
                </a:tc>
                <a:extLst>
                  <a:ext uri="{0D108BD9-81ED-4DB2-BD59-A6C34878D82A}">
                    <a16:rowId xmlns="" xmlns:a16="http://schemas.microsoft.com/office/drawing/2014/main" val="10009"/>
                  </a:ext>
                </a:extLst>
              </a:tr>
              <a:tr h="182702">
                <a:tc>
                  <a:txBody>
                    <a:bodyPr/>
                    <a:lstStyle/>
                    <a:p>
                      <a:pPr algn="ctr"/>
                      <a:r>
                        <a:rPr kumimoji="1" lang="ja-JP" altLang="en-US" sz="1050" dirty="0">
                          <a:uFillTx/>
                          <a:latin typeface="Meiryo UI" panose="020B0604030504040204" pitchFamily="50" charset="-128"/>
                          <a:ea typeface="Meiryo UI" panose="020B0604030504040204" pitchFamily="50" charset="-128"/>
                        </a:rPr>
                        <a:t>９Ｆ</a:t>
                      </a:r>
                    </a:p>
                  </a:txBody>
                  <a:tcPr marL="36000" marR="36000" marT="0" marB="0" anchor="ctr">
                    <a:noFill/>
                  </a:tcPr>
                </a:tc>
                <a:tc>
                  <a:txBody>
                    <a:bodyPr/>
                    <a:lstStyle/>
                    <a:p>
                      <a:r>
                        <a:rPr kumimoji="1" lang="ja-JP" altLang="en-US" sz="1050" dirty="0">
                          <a:uFillTx/>
                          <a:latin typeface="Meiryo UI" panose="020B0604030504040204" pitchFamily="50" charset="-128"/>
                          <a:ea typeface="Meiryo UI" panose="020B0604030504040204" pitchFamily="50" charset="-128"/>
                        </a:rPr>
                        <a:t>市契約管財局</a:t>
                      </a:r>
                    </a:p>
                  </a:txBody>
                  <a:tcPr marL="36000" marR="36000" marT="0" marB="0" anchor="ctr">
                    <a:solidFill>
                      <a:schemeClr val="accent1">
                        <a:lumMod val="40000"/>
                        <a:lumOff val="60000"/>
                      </a:schemeClr>
                    </a:solidFill>
                  </a:tcPr>
                </a:tc>
                <a:tc>
                  <a:txBody>
                    <a:bodyPr/>
                    <a:lstStyle/>
                    <a:p>
                      <a:pPr algn="r"/>
                      <a:r>
                        <a:rPr kumimoji="1" lang="en-US" altLang="ja-JP" sz="1050" dirty="0">
                          <a:uFillTx/>
                          <a:latin typeface="Meiryo UI" panose="020B0604030504040204" pitchFamily="50" charset="-128"/>
                          <a:ea typeface="Meiryo UI" panose="020B0604030504040204" pitchFamily="50" charset="-128"/>
                        </a:rPr>
                        <a:t>518</a:t>
                      </a:r>
                      <a:endParaRPr kumimoji="1" lang="ja-JP" altLang="en-US" sz="1050" dirty="0">
                        <a:uFillTx/>
                        <a:latin typeface="Meiryo UI" panose="020B0604030504040204" pitchFamily="50" charset="-128"/>
                        <a:ea typeface="Meiryo UI" panose="020B0604030504040204" pitchFamily="50" charset="-128"/>
                      </a:endParaRPr>
                    </a:p>
                  </a:txBody>
                  <a:tcPr marL="36000" marR="36000" marT="0" marB="0" anchor="ctr">
                    <a:solidFill>
                      <a:schemeClr val="accent1">
                        <a:lumMod val="40000"/>
                        <a:lumOff val="60000"/>
                      </a:schemeClr>
                    </a:solidFill>
                  </a:tcPr>
                </a:tc>
                <a:extLst>
                  <a:ext uri="{0D108BD9-81ED-4DB2-BD59-A6C34878D82A}">
                    <a16:rowId xmlns="" xmlns:a16="http://schemas.microsoft.com/office/drawing/2014/main" val="10010"/>
                  </a:ext>
                </a:extLst>
              </a:tr>
              <a:tr h="182702">
                <a:tc>
                  <a:txBody>
                    <a:bodyPr/>
                    <a:lstStyle/>
                    <a:p>
                      <a:pPr algn="ctr"/>
                      <a:r>
                        <a:rPr kumimoji="1" lang="ja-JP" altLang="en-US" sz="1050" dirty="0">
                          <a:uFillTx/>
                          <a:latin typeface="Meiryo UI" panose="020B0604030504040204" pitchFamily="50" charset="-128"/>
                          <a:ea typeface="Meiryo UI" panose="020B0604030504040204" pitchFamily="50" charset="-128"/>
                        </a:rPr>
                        <a:t>８Ｆ</a:t>
                      </a:r>
                    </a:p>
                  </a:txBody>
                  <a:tcPr marL="36000" marR="36000" marT="0" marB="0" anchor="ctr">
                    <a:noFill/>
                  </a:tcPr>
                </a:tc>
                <a:tc>
                  <a:txBody>
                    <a:bodyPr/>
                    <a:lstStyle/>
                    <a:p>
                      <a:r>
                        <a:rPr kumimoji="1" lang="ja-JP" altLang="en-US" sz="1050" dirty="0">
                          <a:uFillTx/>
                          <a:latin typeface="Meiryo UI" panose="020B0604030504040204" pitchFamily="50" charset="-128"/>
                          <a:ea typeface="Meiryo UI" panose="020B0604030504040204" pitchFamily="50" charset="-128"/>
                        </a:rPr>
                        <a:t>市契約管財局</a:t>
                      </a:r>
                    </a:p>
                  </a:txBody>
                  <a:tcPr marL="36000" marR="36000" marT="0" marB="0" anchor="ctr">
                    <a:solidFill>
                      <a:schemeClr val="accent1">
                        <a:lumMod val="40000"/>
                        <a:lumOff val="60000"/>
                      </a:schemeClr>
                    </a:solidFill>
                  </a:tcPr>
                </a:tc>
                <a:tc>
                  <a:txBody>
                    <a:bodyPr/>
                    <a:lstStyle/>
                    <a:p>
                      <a:pPr algn="r"/>
                      <a:r>
                        <a:rPr kumimoji="1" lang="en-US" altLang="ja-JP" sz="1050" dirty="0">
                          <a:uFillTx/>
                          <a:latin typeface="Meiryo UI" panose="020B0604030504040204" pitchFamily="50" charset="-128"/>
                          <a:ea typeface="Meiryo UI" panose="020B0604030504040204" pitchFamily="50" charset="-128"/>
                        </a:rPr>
                        <a:t>518</a:t>
                      </a:r>
                      <a:endParaRPr kumimoji="1" lang="ja-JP" altLang="en-US" sz="1050" dirty="0">
                        <a:uFillTx/>
                        <a:latin typeface="Meiryo UI" panose="020B0604030504040204" pitchFamily="50" charset="-128"/>
                        <a:ea typeface="Meiryo UI" panose="020B0604030504040204" pitchFamily="50" charset="-128"/>
                      </a:endParaRPr>
                    </a:p>
                  </a:txBody>
                  <a:tcPr marL="36000" marR="36000" marT="0" marB="0" anchor="ctr">
                    <a:solidFill>
                      <a:schemeClr val="accent1">
                        <a:lumMod val="40000"/>
                        <a:lumOff val="60000"/>
                      </a:schemeClr>
                    </a:solidFill>
                  </a:tcPr>
                </a:tc>
                <a:extLst>
                  <a:ext uri="{0D108BD9-81ED-4DB2-BD59-A6C34878D82A}">
                    <a16:rowId xmlns="" xmlns:a16="http://schemas.microsoft.com/office/drawing/2014/main" val="10011"/>
                  </a:ext>
                </a:extLst>
              </a:tr>
              <a:tr h="182702">
                <a:tc>
                  <a:txBody>
                    <a:bodyPr/>
                    <a:lstStyle/>
                    <a:p>
                      <a:pPr algn="ctr"/>
                      <a:r>
                        <a:rPr kumimoji="1" lang="ja-JP" altLang="en-US" sz="1050" dirty="0">
                          <a:uFillTx/>
                          <a:latin typeface="Meiryo UI" panose="020B0604030504040204" pitchFamily="50" charset="-128"/>
                          <a:ea typeface="Meiryo UI" panose="020B0604030504040204" pitchFamily="50" charset="-128"/>
                        </a:rPr>
                        <a:t>７Ｆ</a:t>
                      </a:r>
                    </a:p>
                  </a:txBody>
                  <a:tcPr marL="36000" marR="36000" marT="0" marB="0" anchor="ctr">
                    <a:noFill/>
                  </a:tcPr>
                </a:tc>
                <a:tc>
                  <a:txBody>
                    <a:bodyPr/>
                    <a:lstStyle/>
                    <a:p>
                      <a:r>
                        <a:rPr kumimoji="1" lang="ja-JP" altLang="en-US" sz="1050" dirty="0">
                          <a:uFillTx/>
                          <a:latin typeface="Meiryo UI" panose="020B0604030504040204" pitchFamily="50" charset="-128"/>
                          <a:ea typeface="Meiryo UI" panose="020B0604030504040204" pitchFamily="50" charset="-128"/>
                        </a:rPr>
                        <a:t>市契約管財局</a:t>
                      </a:r>
                    </a:p>
                  </a:txBody>
                  <a:tcPr marL="36000" marR="36000" marT="0" marB="0" anchor="ctr">
                    <a:solidFill>
                      <a:schemeClr val="accent1">
                        <a:lumMod val="40000"/>
                        <a:lumOff val="60000"/>
                      </a:schemeClr>
                    </a:solidFill>
                  </a:tcPr>
                </a:tc>
                <a:tc>
                  <a:txBody>
                    <a:bodyPr/>
                    <a:lstStyle/>
                    <a:p>
                      <a:pPr algn="r"/>
                      <a:r>
                        <a:rPr kumimoji="1" lang="en-US" altLang="ja-JP" sz="1050" dirty="0">
                          <a:uFillTx/>
                          <a:latin typeface="Meiryo UI" panose="020B0604030504040204" pitchFamily="50" charset="-128"/>
                          <a:ea typeface="Meiryo UI" panose="020B0604030504040204" pitchFamily="50" charset="-128"/>
                        </a:rPr>
                        <a:t>516</a:t>
                      </a:r>
                      <a:endParaRPr kumimoji="1" lang="ja-JP" altLang="en-US" sz="1050" dirty="0">
                        <a:uFillTx/>
                        <a:latin typeface="Meiryo UI" panose="020B0604030504040204" pitchFamily="50" charset="-128"/>
                        <a:ea typeface="Meiryo UI" panose="020B0604030504040204" pitchFamily="50" charset="-128"/>
                      </a:endParaRPr>
                    </a:p>
                  </a:txBody>
                  <a:tcPr marL="36000" marR="36000" marT="0" marB="0" anchor="ctr">
                    <a:solidFill>
                      <a:schemeClr val="accent1">
                        <a:lumMod val="40000"/>
                        <a:lumOff val="60000"/>
                      </a:schemeClr>
                    </a:solidFill>
                  </a:tcPr>
                </a:tc>
                <a:extLst>
                  <a:ext uri="{0D108BD9-81ED-4DB2-BD59-A6C34878D82A}">
                    <a16:rowId xmlns="" xmlns:a16="http://schemas.microsoft.com/office/drawing/2014/main" val="10012"/>
                  </a:ext>
                </a:extLst>
              </a:tr>
              <a:tr h="182702">
                <a:tc>
                  <a:txBody>
                    <a:bodyPr/>
                    <a:lstStyle/>
                    <a:p>
                      <a:pPr algn="ctr"/>
                      <a:r>
                        <a:rPr kumimoji="1" lang="ja-JP" altLang="en-US" sz="1050" dirty="0">
                          <a:uFillTx/>
                          <a:latin typeface="Meiryo UI" panose="020B0604030504040204" pitchFamily="50" charset="-128"/>
                          <a:ea typeface="Meiryo UI" panose="020B0604030504040204" pitchFamily="50" charset="-128"/>
                        </a:rPr>
                        <a:t>６Ｆ</a:t>
                      </a:r>
                    </a:p>
                  </a:txBody>
                  <a:tcPr marL="36000" marR="36000" marT="0" marB="0" anchor="ctr">
                    <a:noFill/>
                  </a:tcPr>
                </a:tc>
                <a:tc>
                  <a:txBody>
                    <a:bodyPr/>
                    <a:lstStyle/>
                    <a:p>
                      <a:r>
                        <a:rPr kumimoji="1" lang="ja-JP" altLang="en-US" sz="1050" dirty="0">
                          <a:uFillTx/>
                          <a:latin typeface="Meiryo UI" panose="020B0604030504040204" pitchFamily="50" charset="-128"/>
                          <a:ea typeface="Meiryo UI" panose="020B0604030504040204" pitchFamily="50" charset="-128"/>
                        </a:rPr>
                        <a:t>都市型</a:t>
                      </a:r>
                      <a:r>
                        <a:rPr kumimoji="1" lang="en-US" altLang="ja-JP" sz="1050" dirty="0">
                          <a:uFillTx/>
                          <a:latin typeface="Meiryo UI" panose="020B0604030504040204" pitchFamily="50" charset="-128"/>
                          <a:ea typeface="Meiryo UI" panose="020B0604030504040204" pitchFamily="50" charset="-128"/>
                        </a:rPr>
                        <a:t>C</a:t>
                      </a:r>
                      <a:endParaRPr kumimoji="1" lang="ja-JP" altLang="en-US" sz="1050" dirty="0">
                        <a:uFillTx/>
                        <a:latin typeface="Meiryo UI" panose="020B0604030504040204" pitchFamily="50" charset="-128"/>
                        <a:ea typeface="Meiryo UI" panose="020B0604030504040204" pitchFamily="50" charset="-128"/>
                      </a:endParaRPr>
                    </a:p>
                  </a:txBody>
                  <a:tcPr marL="36000" marR="36000" marT="0" marB="0" anchor="ctr">
                    <a:solidFill>
                      <a:schemeClr val="accent1"/>
                    </a:solidFill>
                  </a:tcPr>
                </a:tc>
                <a:tc>
                  <a:txBody>
                    <a:bodyPr/>
                    <a:lstStyle/>
                    <a:p>
                      <a:pPr algn="r"/>
                      <a:r>
                        <a:rPr kumimoji="1" lang="en-US" altLang="ja-JP" sz="1050" dirty="0">
                          <a:uFillTx/>
                          <a:latin typeface="Meiryo UI" panose="020B0604030504040204" pitchFamily="50" charset="-128"/>
                          <a:ea typeface="Meiryo UI" panose="020B0604030504040204" pitchFamily="50" charset="-128"/>
                        </a:rPr>
                        <a:t>496</a:t>
                      </a:r>
                      <a:endParaRPr kumimoji="1" lang="ja-JP" altLang="en-US" sz="1050" dirty="0">
                        <a:uFillTx/>
                        <a:latin typeface="Meiryo UI" panose="020B0604030504040204" pitchFamily="50" charset="-128"/>
                        <a:ea typeface="Meiryo UI" panose="020B0604030504040204" pitchFamily="50" charset="-128"/>
                      </a:endParaRPr>
                    </a:p>
                  </a:txBody>
                  <a:tcPr marL="36000" marR="36000" marT="0" marB="0" anchor="ctr">
                    <a:solidFill>
                      <a:schemeClr val="accent1"/>
                    </a:solidFill>
                  </a:tcPr>
                </a:tc>
                <a:extLst>
                  <a:ext uri="{0D108BD9-81ED-4DB2-BD59-A6C34878D82A}">
                    <a16:rowId xmlns="" xmlns:a16="http://schemas.microsoft.com/office/drawing/2014/main" val="10013"/>
                  </a:ext>
                </a:extLst>
              </a:tr>
              <a:tr h="182702">
                <a:tc>
                  <a:txBody>
                    <a:bodyPr/>
                    <a:lstStyle/>
                    <a:p>
                      <a:pPr algn="ctr"/>
                      <a:r>
                        <a:rPr kumimoji="1" lang="ja-JP" altLang="en-US" sz="1050" dirty="0">
                          <a:uFillTx/>
                          <a:latin typeface="Meiryo UI" panose="020B0604030504040204" pitchFamily="50" charset="-128"/>
                          <a:ea typeface="Meiryo UI" panose="020B0604030504040204" pitchFamily="50" charset="-128"/>
                        </a:rPr>
                        <a:t>５Ｆ</a:t>
                      </a:r>
                    </a:p>
                  </a:txBody>
                  <a:tcPr marL="36000" marR="36000" marT="0" marB="0" anchor="ctr">
                    <a:noFill/>
                  </a:tcPr>
                </a:tc>
                <a:tc>
                  <a:txBody>
                    <a:bodyPr/>
                    <a:lstStyle/>
                    <a:p>
                      <a:r>
                        <a:rPr kumimoji="1" lang="ja-JP" altLang="en-US" sz="1050" dirty="0">
                          <a:uFillTx/>
                          <a:latin typeface="Meiryo UI" panose="020B0604030504040204" pitchFamily="50" charset="-128"/>
                          <a:ea typeface="Meiryo UI" panose="020B0604030504040204" pitchFamily="50" charset="-128"/>
                        </a:rPr>
                        <a:t>都市型</a:t>
                      </a:r>
                      <a:r>
                        <a:rPr kumimoji="1" lang="en-US" altLang="ja-JP" sz="1050" dirty="0">
                          <a:uFillTx/>
                          <a:latin typeface="Meiryo UI" panose="020B0604030504040204" pitchFamily="50" charset="-128"/>
                          <a:ea typeface="Meiryo UI" panose="020B0604030504040204" pitchFamily="50" charset="-128"/>
                        </a:rPr>
                        <a:t>C</a:t>
                      </a:r>
                      <a:endParaRPr kumimoji="1" lang="ja-JP" altLang="en-US" sz="1050" dirty="0">
                        <a:uFillTx/>
                        <a:latin typeface="Meiryo UI" panose="020B0604030504040204" pitchFamily="50" charset="-128"/>
                        <a:ea typeface="Meiryo UI" panose="020B0604030504040204" pitchFamily="50" charset="-128"/>
                      </a:endParaRPr>
                    </a:p>
                  </a:txBody>
                  <a:tcPr marL="36000" marR="36000" marT="0" marB="0" anchor="ctr">
                    <a:solidFill>
                      <a:schemeClr val="accent1"/>
                    </a:solidFill>
                  </a:tcPr>
                </a:tc>
                <a:tc>
                  <a:txBody>
                    <a:bodyPr/>
                    <a:lstStyle/>
                    <a:p>
                      <a:pPr algn="r"/>
                      <a:r>
                        <a:rPr kumimoji="1" lang="en-US" altLang="ja-JP" sz="1050" dirty="0">
                          <a:uFillTx/>
                          <a:latin typeface="Meiryo UI" panose="020B0604030504040204" pitchFamily="50" charset="-128"/>
                          <a:ea typeface="Meiryo UI" panose="020B0604030504040204" pitchFamily="50" charset="-128"/>
                        </a:rPr>
                        <a:t>472</a:t>
                      </a:r>
                      <a:endParaRPr kumimoji="1" lang="ja-JP" altLang="en-US" sz="1050" dirty="0">
                        <a:uFillTx/>
                        <a:latin typeface="Meiryo UI" panose="020B0604030504040204" pitchFamily="50" charset="-128"/>
                        <a:ea typeface="Meiryo UI" panose="020B0604030504040204" pitchFamily="50" charset="-128"/>
                      </a:endParaRPr>
                    </a:p>
                  </a:txBody>
                  <a:tcPr marL="36000" marR="36000" marT="0" marB="0" anchor="ctr">
                    <a:solidFill>
                      <a:schemeClr val="accent1"/>
                    </a:solidFill>
                  </a:tcPr>
                </a:tc>
                <a:extLst>
                  <a:ext uri="{0D108BD9-81ED-4DB2-BD59-A6C34878D82A}">
                    <a16:rowId xmlns="" xmlns:a16="http://schemas.microsoft.com/office/drawing/2014/main" val="10014"/>
                  </a:ext>
                </a:extLst>
              </a:tr>
              <a:tr h="182702">
                <a:tc>
                  <a:txBody>
                    <a:bodyPr/>
                    <a:lstStyle/>
                    <a:p>
                      <a:pPr algn="ctr"/>
                      <a:r>
                        <a:rPr kumimoji="1" lang="ja-JP" altLang="en-US" sz="1050" dirty="0">
                          <a:uFillTx/>
                          <a:latin typeface="Meiryo UI" panose="020B0604030504040204" pitchFamily="50" charset="-128"/>
                          <a:ea typeface="Meiryo UI" panose="020B0604030504040204" pitchFamily="50" charset="-128"/>
                        </a:rPr>
                        <a:t>４Ｆ</a:t>
                      </a:r>
                    </a:p>
                  </a:txBody>
                  <a:tcPr marL="36000" marR="36000" marT="0" marB="0" anchor="ctr">
                    <a:noFill/>
                  </a:tcPr>
                </a:tc>
                <a:tc>
                  <a:txBody>
                    <a:bodyPr/>
                    <a:lstStyle/>
                    <a:p>
                      <a:r>
                        <a:rPr kumimoji="1" lang="ja-JP" altLang="en-US" sz="1050" dirty="0">
                          <a:uFillTx/>
                          <a:latin typeface="Meiryo UI" panose="020B0604030504040204" pitchFamily="50" charset="-128"/>
                          <a:ea typeface="Meiryo UI" panose="020B0604030504040204" pitchFamily="50" charset="-128"/>
                        </a:rPr>
                        <a:t>都市型</a:t>
                      </a:r>
                      <a:r>
                        <a:rPr kumimoji="1" lang="en-US" altLang="ja-JP" sz="1050" dirty="0">
                          <a:uFillTx/>
                          <a:latin typeface="Meiryo UI" panose="020B0604030504040204" pitchFamily="50" charset="-128"/>
                          <a:ea typeface="Meiryo UI" panose="020B0604030504040204" pitchFamily="50" charset="-128"/>
                        </a:rPr>
                        <a:t>C</a:t>
                      </a:r>
                      <a:endParaRPr kumimoji="1" lang="ja-JP" altLang="en-US" sz="1050" dirty="0">
                        <a:uFillTx/>
                        <a:latin typeface="Meiryo UI" panose="020B0604030504040204" pitchFamily="50" charset="-128"/>
                        <a:ea typeface="Meiryo UI" panose="020B0604030504040204" pitchFamily="50" charset="-128"/>
                      </a:endParaRPr>
                    </a:p>
                  </a:txBody>
                  <a:tcPr marL="36000" marR="36000" marT="0" marB="0" anchor="ctr">
                    <a:solidFill>
                      <a:schemeClr val="accent1"/>
                    </a:solidFill>
                  </a:tcPr>
                </a:tc>
                <a:tc>
                  <a:txBody>
                    <a:bodyPr/>
                    <a:lstStyle/>
                    <a:p>
                      <a:pPr algn="r"/>
                      <a:r>
                        <a:rPr kumimoji="1" lang="en-US" altLang="ja-JP" sz="1050" dirty="0">
                          <a:uFillTx/>
                          <a:latin typeface="Meiryo UI" panose="020B0604030504040204" pitchFamily="50" charset="-128"/>
                          <a:ea typeface="Meiryo UI" panose="020B0604030504040204" pitchFamily="50" charset="-128"/>
                        </a:rPr>
                        <a:t>279</a:t>
                      </a:r>
                      <a:endParaRPr kumimoji="1" lang="ja-JP" altLang="en-US" sz="1050" dirty="0">
                        <a:uFillTx/>
                        <a:latin typeface="Meiryo UI" panose="020B0604030504040204" pitchFamily="50" charset="-128"/>
                        <a:ea typeface="Meiryo UI" panose="020B0604030504040204" pitchFamily="50" charset="-128"/>
                      </a:endParaRPr>
                    </a:p>
                  </a:txBody>
                  <a:tcPr marL="36000" marR="36000" marT="0" marB="0" anchor="ctr">
                    <a:solidFill>
                      <a:schemeClr val="accent1"/>
                    </a:solidFill>
                  </a:tcPr>
                </a:tc>
                <a:extLst>
                  <a:ext uri="{0D108BD9-81ED-4DB2-BD59-A6C34878D82A}">
                    <a16:rowId xmlns="" xmlns:a16="http://schemas.microsoft.com/office/drawing/2014/main" val="10015"/>
                  </a:ext>
                </a:extLst>
              </a:tr>
              <a:tr h="182702">
                <a:tc>
                  <a:txBody>
                    <a:bodyPr/>
                    <a:lstStyle/>
                    <a:p>
                      <a:pPr algn="ctr"/>
                      <a:r>
                        <a:rPr kumimoji="1" lang="ja-JP" altLang="en-US" sz="1050" dirty="0">
                          <a:uFillTx/>
                          <a:latin typeface="Meiryo UI" panose="020B0604030504040204" pitchFamily="50" charset="-128"/>
                          <a:ea typeface="Meiryo UI" panose="020B0604030504040204" pitchFamily="50" charset="-128"/>
                        </a:rPr>
                        <a:t>３Ｆ</a:t>
                      </a:r>
                    </a:p>
                  </a:txBody>
                  <a:tcPr marL="36000" marR="36000" marT="0" marB="0" anchor="ctr">
                    <a:noFill/>
                  </a:tcPr>
                </a:tc>
                <a:tc>
                  <a:txBody>
                    <a:bodyPr/>
                    <a:lstStyle/>
                    <a:p>
                      <a:r>
                        <a:rPr kumimoji="1" lang="ja-JP" altLang="en-US" sz="1050" dirty="0">
                          <a:uFillTx/>
                          <a:latin typeface="Meiryo UI" panose="020B0604030504040204" pitchFamily="50" charset="-128"/>
                          <a:ea typeface="Meiryo UI" panose="020B0604030504040204" pitchFamily="50" charset="-128"/>
                        </a:rPr>
                        <a:t>都市型</a:t>
                      </a:r>
                      <a:r>
                        <a:rPr kumimoji="1" lang="en-US" altLang="ja-JP" sz="1050" dirty="0">
                          <a:uFillTx/>
                          <a:latin typeface="Meiryo UI" panose="020B0604030504040204" pitchFamily="50" charset="-128"/>
                          <a:ea typeface="Meiryo UI" panose="020B0604030504040204" pitchFamily="50" charset="-128"/>
                        </a:rPr>
                        <a:t>C</a:t>
                      </a:r>
                      <a:endParaRPr kumimoji="1" lang="ja-JP" altLang="en-US" sz="1050" dirty="0">
                        <a:uFillTx/>
                        <a:latin typeface="Meiryo UI" panose="020B0604030504040204" pitchFamily="50" charset="-128"/>
                        <a:ea typeface="Meiryo UI" panose="020B0604030504040204" pitchFamily="50" charset="-128"/>
                      </a:endParaRPr>
                    </a:p>
                  </a:txBody>
                  <a:tcPr marL="36000" marR="36000" marT="0" marB="0" anchor="ctr">
                    <a:solidFill>
                      <a:schemeClr val="accent1"/>
                    </a:solidFill>
                  </a:tcPr>
                </a:tc>
                <a:tc>
                  <a:txBody>
                    <a:bodyPr/>
                    <a:lstStyle/>
                    <a:p>
                      <a:pPr algn="r"/>
                      <a:r>
                        <a:rPr kumimoji="1" lang="en-US" altLang="ja-JP" sz="1050" dirty="0">
                          <a:uFillTx/>
                          <a:latin typeface="Meiryo UI" panose="020B0604030504040204" pitchFamily="50" charset="-128"/>
                          <a:ea typeface="Meiryo UI" panose="020B0604030504040204" pitchFamily="50" charset="-128"/>
                        </a:rPr>
                        <a:t>279</a:t>
                      </a:r>
                      <a:endParaRPr kumimoji="1" lang="ja-JP" altLang="en-US" sz="1050" dirty="0">
                        <a:uFillTx/>
                        <a:latin typeface="Meiryo UI" panose="020B0604030504040204" pitchFamily="50" charset="-128"/>
                        <a:ea typeface="Meiryo UI" panose="020B0604030504040204" pitchFamily="50" charset="-128"/>
                      </a:endParaRPr>
                    </a:p>
                  </a:txBody>
                  <a:tcPr marL="36000" marR="36000" marT="0" marB="0" anchor="ctr">
                    <a:solidFill>
                      <a:schemeClr val="accent1"/>
                    </a:solidFill>
                  </a:tcPr>
                </a:tc>
                <a:extLst>
                  <a:ext uri="{0D108BD9-81ED-4DB2-BD59-A6C34878D82A}">
                    <a16:rowId xmlns="" xmlns:a16="http://schemas.microsoft.com/office/drawing/2014/main" val="10016"/>
                  </a:ext>
                </a:extLst>
              </a:tr>
              <a:tr h="182702">
                <a:tc rowSpan="2">
                  <a:txBody>
                    <a:bodyPr/>
                    <a:lstStyle/>
                    <a:p>
                      <a:pPr algn="ctr"/>
                      <a:r>
                        <a:rPr kumimoji="1" lang="ja-JP" altLang="en-US" sz="1050" dirty="0">
                          <a:uFillTx/>
                          <a:latin typeface="Meiryo UI" panose="020B0604030504040204" pitchFamily="50" charset="-128"/>
                          <a:ea typeface="Meiryo UI" panose="020B0604030504040204" pitchFamily="50" charset="-128"/>
                        </a:rPr>
                        <a:t>２Ｆ</a:t>
                      </a:r>
                    </a:p>
                  </a:txBody>
                  <a:tcPr marL="36000" marR="36000" marT="0" marB="0" anchor="ctr"/>
                </a:tc>
                <a:tc>
                  <a:txBody>
                    <a:bodyPr/>
                    <a:lstStyle/>
                    <a:p>
                      <a:r>
                        <a:rPr kumimoji="1" lang="ja-JP" altLang="en-US" sz="1050" dirty="0">
                          <a:uFillTx/>
                          <a:latin typeface="Meiryo UI" panose="020B0604030504040204" pitchFamily="50" charset="-128"/>
                          <a:ea typeface="Meiryo UI" panose="020B0604030504040204" pitchFamily="50" charset="-128"/>
                        </a:rPr>
                        <a:t>都市型</a:t>
                      </a:r>
                      <a:r>
                        <a:rPr kumimoji="1" lang="en-US" altLang="ja-JP" sz="1050" dirty="0">
                          <a:uFillTx/>
                          <a:latin typeface="Meiryo UI" panose="020B0604030504040204" pitchFamily="50" charset="-128"/>
                          <a:ea typeface="Meiryo UI" panose="020B0604030504040204" pitchFamily="50" charset="-128"/>
                        </a:rPr>
                        <a:t>C</a:t>
                      </a:r>
                      <a:endParaRPr kumimoji="1" lang="ja-JP" altLang="en-US" sz="1050" dirty="0">
                        <a:uFillTx/>
                        <a:latin typeface="Meiryo UI" panose="020B0604030504040204" pitchFamily="50" charset="-128"/>
                        <a:ea typeface="Meiryo UI" panose="020B0604030504040204" pitchFamily="50" charset="-128"/>
                      </a:endParaRPr>
                    </a:p>
                  </a:txBody>
                  <a:tcPr marL="36000" marR="36000" marT="0" marB="0" anchor="ctr">
                    <a:lnB w="12700" cap="flat" cmpd="sng" algn="ctr">
                      <a:solidFill>
                        <a:schemeClr val="tx1"/>
                      </a:solidFill>
                      <a:prstDash val="dash"/>
                      <a:round/>
                      <a:headEnd type="none" w="med" len="med"/>
                      <a:tailEnd type="none" w="med" len="med"/>
                    </a:lnB>
                    <a:solidFill>
                      <a:schemeClr val="accent1"/>
                    </a:solidFill>
                  </a:tcPr>
                </a:tc>
                <a:tc>
                  <a:txBody>
                    <a:bodyPr/>
                    <a:lstStyle/>
                    <a:p>
                      <a:pPr algn="r"/>
                      <a:r>
                        <a:rPr kumimoji="1" lang="en-US" altLang="ja-JP" sz="1050" dirty="0">
                          <a:uFillTx/>
                          <a:latin typeface="Meiryo UI" panose="020B0604030504040204" pitchFamily="50" charset="-128"/>
                          <a:ea typeface="Meiryo UI" panose="020B0604030504040204" pitchFamily="50" charset="-128"/>
                        </a:rPr>
                        <a:t>150</a:t>
                      </a:r>
                      <a:endParaRPr kumimoji="1" lang="ja-JP" altLang="en-US" sz="1050" dirty="0">
                        <a:uFillTx/>
                        <a:latin typeface="Meiryo UI" panose="020B0604030504040204" pitchFamily="50" charset="-128"/>
                        <a:ea typeface="Meiryo UI" panose="020B0604030504040204" pitchFamily="50" charset="-128"/>
                      </a:endParaRPr>
                    </a:p>
                  </a:txBody>
                  <a:tcPr marL="36000" marR="36000" marT="0" marB="0" anchor="ctr">
                    <a:lnB w="12700" cap="flat" cmpd="sng" algn="ctr">
                      <a:solidFill>
                        <a:schemeClr val="tx1"/>
                      </a:solidFill>
                      <a:prstDash val="dash"/>
                      <a:round/>
                      <a:headEnd type="none" w="med" len="med"/>
                      <a:tailEnd type="none" w="med" len="med"/>
                    </a:lnB>
                    <a:solidFill>
                      <a:schemeClr val="accent1"/>
                    </a:solidFill>
                  </a:tcPr>
                </a:tc>
                <a:extLst>
                  <a:ext uri="{0D108BD9-81ED-4DB2-BD59-A6C34878D82A}">
                    <a16:rowId xmlns="" xmlns:a16="http://schemas.microsoft.com/office/drawing/2014/main" val="10017"/>
                  </a:ext>
                </a:extLst>
              </a:tr>
              <a:tr h="182702">
                <a:tc vMerge="1">
                  <a:txBody>
                    <a:bodyPr/>
                    <a:lstStyle/>
                    <a:p>
                      <a:endParaRPr kumimoji="1" lang="ja-JP" altLang="en-US" sz="1100" dirty="0">
                        <a:uFillTx/>
                        <a:latin typeface="Meiryo UI" panose="020B0604030504040204" pitchFamily="50" charset="-128"/>
                        <a:ea typeface="Meiryo UI" panose="020B0604030504040204" pitchFamily="50" charset="-128"/>
                      </a:endParaRPr>
                    </a:p>
                  </a:txBody>
                  <a:tcPr marT="36000" marB="36000"/>
                </a:tc>
                <a:tc>
                  <a:txBody>
                    <a:bodyPr/>
                    <a:lstStyle/>
                    <a:p>
                      <a:r>
                        <a:rPr kumimoji="1" lang="ja-JP" altLang="en-US" sz="1050" dirty="0">
                          <a:uFillTx/>
                          <a:latin typeface="Meiryo UI" panose="020B0604030504040204" pitchFamily="50" charset="-128"/>
                          <a:ea typeface="Meiryo UI" panose="020B0604030504040204" pitchFamily="50" charset="-128"/>
                        </a:rPr>
                        <a:t>市経済戦略局</a:t>
                      </a:r>
                    </a:p>
                  </a:txBody>
                  <a:tcPr marL="36000" marR="36000" marT="0" marB="0" anchor="ctr">
                    <a:lnT w="12700" cap="flat" cmpd="sng" algn="ctr">
                      <a:solidFill>
                        <a:schemeClr val="tx1"/>
                      </a:solidFill>
                      <a:prstDash val="dash"/>
                      <a:round/>
                      <a:headEnd type="none" w="med" len="med"/>
                      <a:tailEnd type="none" w="med" len="med"/>
                    </a:lnT>
                    <a:solidFill>
                      <a:schemeClr val="accent1">
                        <a:lumMod val="40000"/>
                        <a:lumOff val="60000"/>
                      </a:schemeClr>
                    </a:solidFill>
                  </a:tcPr>
                </a:tc>
                <a:tc>
                  <a:txBody>
                    <a:bodyPr/>
                    <a:lstStyle/>
                    <a:p>
                      <a:pPr algn="r"/>
                      <a:r>
                        <a:rPr kumimoji="1" lang="en-US" altLang="ja-JP" sz="1050" dirty="0">
                          <a:uFillTx/>
                          <a:latin typeface="Meiryo UI" panose="020B0604030504040204" pitchFamily="50" charset="-128"/>
                          <a:ea typeface="Meiryo UI" panose="020B0604030504040204" pitchFamily="50" charset="-128"/>
                        </a:rPr>
                        <a:t>405</a:t>
                      </a:r>
                      <a:endParaRPr kumimoji="1" lang="ja-JP" altLang="en-US" sz="1050" dirty="0">
                        <a:uFillTx/>
                        <a:latin typeface="Meiryo UI" panose="020B0604030504040204" pitchFamily="50" charset="-128"/>
                        <a:ea typeface="Meiryo UI" panose="020B0604030504040204" pitchFamily="50" charset="-128"/>
                      </a:endParaRPr>
                    </a:p>
                  </a:txBody>
                  <a:tcPr marL="36000" marR="36000" marT="0" marB="0" anchor="ctr">
                    <a:lnT w="12700" cap="flat" cmpd="sng" algn="ctr">
                      <a:solidFill>
                        <a:schemeClr val="tx1"/>
                      </a:solidFill>
                      <a:prstDash val="dash"/>
                      <a:round/>
                      <a:headEnd type="none" w="med" len="med"/>
                      <a:tailEnd type="none" w="med" len="med"/>
                    </a:lnT>
                    <a:solidFill>
                      <a:schemeClr val="accent1">
                        <a:lumMod val="40000"/>
                        <a:lumOff val="60000"/>
                      </a:schemeClr>
                    </a:solidFill>
                  </a:tcPr>
                </a:tc>
                <a:extLst>
                  <a:ext uri="{0D108BD9-81ED-4DB2-BD59-A6C34878D82A}">
                    <a16:rowId xmlns="" xmlns:a16="http://schemas.microsoft.com/office/drawing/2014/main" val="10018"/>
                  </a:ext>
                </a:extLst>
              </a:tr>
              <a:tr h="182702">
                <a:tc>
                  <a:txBody>
                    <a:bodyPr/>
                    <a:lstStyle/>
                    <a:p>
                      <a:pPr algn="ctr"/>
                      <a:r>
                        <a:rPr kumimoji="1" lang="ja-JP" altLang="en-US" sz="1050" dirty="0">
                          <a:uFillTx/>
                          <a:latin typeface="Meiryo UI" panose="020B0604030504040204" pitchFamily="50" charset="-128"/>
                          <a:ea typeface="Meiryo UI" panose="020B0604030504040204" pitchFamily="50" charset="-128"/>
                        </a:rPr>
                        <a:t>１Ｆ</a:t>
                      </a:r>
                    </a:p>
                  </a:txBody>
                  <a:tcPr marL="36000" marR="36000" marT="0" marB="0" anchor="ctr"/>
                </a:tc>
                <a:tc>
                  <a:txBody>
                    <a:bodyPr/>
                    <a:lstStyle/>
                    <a:p>
                      <a:r>
                        <a:rPr kumimoji="1" lang="ja-JP" altLang="en-US" sz="1050" dirty="0">
                          <a:uFillTx/>
                          <a:latin typeface="Meiryo UI" panose="020B0604030504040204" pitchFamily="50" charset="-128"/>
                          <a:ea typeface="Meiryo UI" panose="020B0604030504040204" pitchFamily="50" charset="-128"/>
                        </a:rPr>
                        <a:t>売店</a:t>
                      </a:r>
                    </a:p>
                  </a:txBody>
                  <a:tcPr marL="36000" marR="36000" marT="0" marB="0" anchor="ctr"/>
                </a:tc>
                <a:tc>
                  <a:txBody>
                    <a:bodyPr/>
                    <a:lstStyle/>
                    <a:p>
                      <a:pPr algn="r"/>
                      <a:r>
                        <a:rPr kumimoji="1" lang="en-US" altLang="ja-JP" sz="1050" dirty="0">
                          <a:uFillTx/>
                          <a:latin typeface="Meiryo UI" panose="020B0604030504040204" pitchFamily="50" charset="-128"/>
                          <a:ea typeface="Meiryo UI" panose="020B0604030504040204" pitchFamily="50" charset="-128"/>
                        </a:rPr>
                        <a:t>26</a:t>
                      </a:r>
                      <a:endParaRPr kumimoji="1" lang="ja-JP" altLang="en-US" sz="1050" dirty="0">
                        <a:uFillTx/>
                        <a:latin typeface="Meiryo UI" panose="020B0604030504040204" pitchFamily="50" charset="-128"/>
                        <a:ea typeface="Meiryo UI" panose="020B0604030504040204" pitchFamily="50" charset="-128"/>
                      </a:endParaRPr>
                    </a:p>
                  </a:txBody>
                  <a:tcPr marL="36000" marR="36000" marT="0" marB="0" anchor="ctr"/>
                </a:tc>
                <a:extLst>
                  <a:ext uri="{0D108BD9-81ED-4DB2-BD59-A6C34878D82A}">
                    <a16:rowId xmlns="" xmlns:a16="http://schemas.microsoft.com/office/drawing/2014/main" val="10019"/>
                  </a:ext>
                </a:extLst>
              </a:tr>
              <a:tr h="182702">
                <a:tc>
                  <a:txBody>
                    <a:bodyPr/>
                    <a:lstStyle/>
                    <a:p>
                      <a:pPr algn="ctr"/>
                      <a:r>
                        <a:rPr kumimoji="1" lang="en-US" altLang="ja-JP" sz="1050" dirty="0">
                          <a:uFillTx/>
                          <a:latin typeface="Meiryo UI" panose="020B0604030504040204" pitchFamily="50" charset="-128"/>
                          <a:ea typeface="Meiryo UI" panose="020B0604030504040204" pitchFamily="50" charset="-128"/>
                        </a:rPr>
                        <a:t>B</a:t>
                      </a:r>
                      <a:r>
                        <a:rPr kumimoji="1" lang="ja-JP" altLang="en-US" sz="1050" dirty="0">
                          <a:uFillTx/>
                          <a:latin typeface="Meiryo UI" panose="020B0604030504040204" pitchFamily="50" charset="-128"/>
                          <a:ea typeface="Meiryo UI" panose="020B0604030504040204" pitchFamily="50" charset="-128"/>
                        </a:rPr>
                        <a:t>１</a:t>
                      </a:r>
                    </a:p>
                  </a:txBody>
                  <a:tcPr marL="36000" marR="36000" marT="0" marB="0" anchor="ctr"/>
                </a:tc>
                <a:tc>
                  <a:txBody>
                    <a:bodyPr/>
                    <a:lstStyle/>
                    <a:p>
                      <a:r>
                        <a:rPr kumimoji="1" lang="ja-JP" altLang="en-US" sz="1050" dirty="0">
                          <a:uFillTx/>
                          <a:latin typeface="Meiryo UI" panose="020B0604030504040204" pitchFamily="50" charset="-128"/>
                          <a:ea typeface="Meiryo UI" panose="020B0604030504040204" pitchFamily="50" charset="-128"/>
                        </a:rPr>
                        <a:t>大阪商工会議所</a:t>
                      </a:r>
                    </a:p>
                  </a:txBody>
                  <a:tcPr marL="36000" marR="36000" marT="0" marB="0" anchor="ctr"/>
                </a:tc>
                <a:tc>
                  <a:txBody>
                    <a:bodyPr/>
                    <a:lstStyle/>
                    <a:p>
                      <a:pPr algn="r"/>
                      <a:r>
                        <a:rPr kumimoji="1" lang="en-US" altLang="ja-JP" sz="1050" dirty="0">
                          <a:uFillTx/>
                          <a:latin typeface="Meiryo UI" panose="020B0604030504040204" pitchFamily="50" charset="-128"/>
                          <a:ea typeface="Meiryo UI" panose="020B0604030504040204" pitchFamily="50" charset="-128"/>
                        </a:rPr>
                        <a:t>1,173</a:t>
                      </a:r>
                      <a:endParaRPr kumimoji="1" lang="ja-JP" altLang="en-US" sz="1050" dirty="0">
                        <a:uFillTx/>
                        <a:latin typeface="Meiryo UI" panose="020B0604030504040204" pitchFamily="50" charset="-128"/>
                        <a:ea typeface="Meiryo UI" panose="020B0604030504040204" pitchFamily="50" charset="-128"/>
                      </a:endParaRPr>
                    </a:p>
                  </a:txBody>
                  <a:tcPr marL="36000" marR="36000" marT="0" marB="0" anchor="ctr"/>
                </a:tc>
                <a:extLst>
                  <a:ext uri="{0D108BD9-81ED-4DB2-BD59-A6C34878D82A}">
                    <a16:rowId xmlns="" xmlns:a16="http://schemas.microsoft.com/office/drawing/2014/main" val="10020"/>
                  </a:ext>
                </a:extLst>
              </a:tr>
              <a:tr h="182702">
                <a:tc gridSpan="2">
                  <a:txBody>
                    <a:bodyPr/>
                    <a:lstStyle/>
                    <a:p>
                      <a:pPr algn="ctr"/>
                      <a:r>
                        <a:rPr kumimoji="1" lang="ja-JP" altLang="en-US" sz="1050" b="1" dirty="0">
                          <a:uFillTx/>
                          <a:latin typeface="Meiryo UI" panose="020B0604030504040204" pitchFamily="50" charset="-128"/>
                          <a:ea typeface="Meiryo UI" panose="020B0604030504040204" pitchFamily="50" charset="-128"/>
                        </a:rPr>
                        <a:t>合　　計</a:t>
                      </a:r>
                    </a:p>
                  </a:txBody>
                  <a:tcPr marL="36000" marR="36000" marT="0" marB="0" anchor="ctr"/>
                </a:tc>
                <a:tc hMerge="1">
                  <a:txBody>
                    <a:bodyPr/>
                    <a:lstStyle/>
                    <a:p>
                      <a:endParaRPr kumimoji="1" lang="ja-JP" altLang="en-US" sz="1050" dirty="0">
                        <a:uFillTx/>
                        <a:latin typeface="Meiryo UI" panose="020B0604030504040204" pitchFamily="50" charset="-128"/>
                        <a:ea typeface="Meiryo UI" panose="020B0604030504040204" pitchFamily="50" charset="-128"/>
                      </a:endParaRPr>
                    </a:p>
                  </a:txBody>
                  <a:tcPr marT="36000" marB="36000" anchor="ctr"/>
                </a:tc>
                <a:tc>
                  <a:txBody>
                    <a:bodyPr/>
                    <a:lstStyle/>
                    <a:p>
                      <a:pPr algn="r"/>
                      <a:r>
                        <a:rPr kumimoji="1" lang="en-US" altLang="ja-JP" sz="1050" b="1" dirty="0">
                          <a:uFillTx/>
                          <a:latin typeface="Meiryo UI" panose="020B0604030504040204" pitchFamily="50" charset="-128"/>
                          <a:ea typeface="Meiryo UI" panose="020B0604030504040204" pitchFamily="50" charset="-128"/>
                        </a:rPr>
                        <a:t>7,872</a:t>
                      </a:r>
                      <a:endParaRPr kumimoji="1" lang="ja-JP" altLang="en-US" sz="1050" b="1" dirty="0">
                        <a:uFillTx/>
                        <a:latin typeface="Meiryo UI" panose="020B0604030504040204" pitchFamily="50" charset="-128"/>
                        <a:ea typeface="Meiryo UI" panose="020B0604030504040204" pitchFamily="50" charset="-128"/>
                      </a:endParaRPr>
                    </a:p>
                  </a:txBody>
                  <a:tcPr marL="36000" marR="36000" marT="0" marB="0" anchor="ctr"/>
                </a:tc>
                <a:extLst>
                  <a:ext uri="{0D108BD9-81ED-4DB2-BD59-A6C34878D82A}">
                    <a16:rowId xmlns="" xmlns:a16="http://schemas.microsoft.com/office/drawing/2014/main" val="10021"/>
                  </a:ext>
                </a:extLst>
              </a:tr>
            </a:tbl>
          </a:graphicData>
        </a:graphic>
      </p:graphicFrame>
      <p:graphicFrame>
        <p:nvGraphicFramePr>
          <p:cNvPr id="5" name="表 4"/>
          <p:cNvGraphicFramePr>
            <a:graphicFrameLocks noGrp="1"/>
          </p:cNvGraphicFramePr>
          <p:nvPr>
            <p:extLst>
              <p:ext uri="{D42A27DB-BD31-4B8C-83A1-F6EECF244321}">
                <p14:modId xmlns:p14="http://schemas.microsoft.com/office/powerpoint/2010/main" val="185513426"/>
              </p:ext>
            </p:extLst>
          </p:nvPr>
        </p:nvGraphicFramePr>
        <p:xfrm>
          <a:off x="5155899" y="5569584"/>
          <a:ext cx="2928173" cy="958560"/>
        </p:xfrm>
        <a:graphic>
          <a:graphicData uri="http://schemas.openxmlformats.org/drawingml/2006/table">
            <a:tbl>
              <a:tblPr firstRow="1" bandRow="1">
                <a:tableStyleId>{5940675A-B579-460E-94D1-54222C63F5DA}</a:tableStyleId>
              </a:tblPr>
              <a:tblGrid>
                <a:gridCol w="1331193">
                  <a:extLst>
                    <a:ext uri="{9D8B030D-6E8A-4147-A177-3AD203B41FA5}">
                      <a16:colId xmlns="" xmlns:a16="http://schemas.microsoft.com/office/drawing/2014/main" val="20000"/>
                    </a:ext>
                  </a:extLst>
                </a:gridCol>
                <a:gridCol w="875765">
                  <a:extLst>
                    <a:ext uri="{9D8B030D-6E8A-4147-A177-3AD203B41FA5}">
                      <a16:colId xmlns="" xmlns:a16="http://schemas.microsoft.com/office/drawing/2014/main" val="20001"/>
                    </a:ext>
                  </a:extLst>
                </a:gridCol>
                <a:gridCol w="721215">
                  <a:extLst>
                    <a:ext uri="{9D8B030D-6E8A-4147-A177-3AD203B41FA5}">
                      <a16:colId xmlns="" xmlns:a16="http://schemas.microsoft.com/office/drawing/2014/main" val="20002"/>
                    </a:ext>
                  </a:extLst>
                </a:gridCol>
              </a:tblGrid>
              <a:tr h="204325">
                <a:tc>
                  <a:txBody>
                    <a:bodyPr/>
                    <a:lstStyle/>
                    <a:p>
                      <a:pPr algn="ctr"/>
                      <a:r>
                        <a:rPr kumimoji="1" lang="ja-JP" altLang="en-US" sz="1100" b="1" dirty="0">
                          <a:solidFill>
                            <a:schemeClr val="bg1"/>
                          </a:solidFill>
                          <a:uFillTx/>
                          <a:latin typeface="Meiryo UI" panose="020B0604030504040204" pitchFamily="50" charset="-128"/>
                          <a:ea typeface="Meiryo UI" panose="020B0604030504040204" pitchFamily="50" charset="-128"/>
                        </a:rPr>
                        <a:t>使用者</a:t>
                      </a:r>
                    </a:p>
                  </a:txBody>
                  <a:tcPr marL="36000" marR="36000" marT="36000" marB="36000" anchor="ctr">
                    <a:solidFill>
                      <a:schemeClr val="tx1">
                        <a:lumMod val="75000"/>
                        <a:lumOff val="25000"/>
                      </a:schemeClr>
                    </a:solidFill>
                  </a:tcPr>
                </a:tc>
                <a:tc>
                  <a:txBody>
                    <a:bodyPr/>
                    <a:lstStyle/>
                    <a:p>
                      <a:pPr algn="ctr"/>
                      <a:r>
                        <a:rPr kumimoji="1" lang="ja-JP" altLang="en-US" sz="1100" b="1" dirty="0">
                          <a:solidFill>
                            <a:schemeClr val="bg1"/>
                          </a:solidFill>
                          <a:uFillTx/>
                          <a:latin typeface="Meiryo UI" panose="020B0604030504040204" pitchFamily="50" charset="-128"/>
                          <a:ea typeface="Meiryo UI" panose="020B0604030504040204" pitchFamily="50" charset="-128"/>
                        </a:rPr>
                        <a:t>使用面積</a:t>
                      </a:r>
                    </a:p>
                  </a:txBody>
                  <a:tcPr marL="36000" marR="36000" marT="36000" marB="36000" anchor="ctr">
                    <a:solidFill>
                      <a:schemeClr val="tx1">
                        <a:lumMod val="75000"/>
                        <a:lumOff val="25000"/>
                      </a:schemeClr>
                    </a:solidFill>
                  </a:tcPr>
                </a:tc>
                <a:tc>
                  <a:txBody>
                    <a:bodyPr/>
                    <a:lstStyle/>
                    <a:p>
                      <a:pPr algn="ctr"/>
                      <a:r>
                        <a:rPr kumimoji="1" lang="ja-JP" altLang="en-US" sz="1100" b="1" dirty="0">
                          <a:solidFill>
                            <a:schemeClr val="bg1"/>
                          </a:solidFill>
                          <a:uFillTx/>
                          <a:latin typeface="Meiryo UI" panose="020B0604030504040204" pitchFamily="50" charset="-128"/>
                          <a:ea typeface="Meiryo UI" panose="020B0604030504040204" pitchFamily="50" charset="-128"/>
                        </a:rPr>
                        <a:t>比率</a:t>
                      </a:r>
                    </a:p>
                  </a:txBody>
                  <a:tcPr marL="36000" marR="36000" marT="36000" marB="36000" anchor="ctr">
                    <a:solidFill>
                      <a:schemeClr val="tx1">
                        <a:lumMod val="75000"/>
                        <a:lumOff val="25000"/>
                      </a:schemeClr>
                    </a:solidFill>
                  </a:tcPr>
                </a:tc>
                <a:extLst>
                  <a:ext uri="{0D108BD9-81ED-4DB2-BD59-A6C34878D82A}">
                    <a16:rowId xmlns="" xmlns:a16="http://schemas.microsoft.com/office/drawing/2014/main" val="10000"/>
                  </a:ext>
                </a:extLst>
              </a:tr>
              <a:tr h="204325">
                <a:tc>
                  <a:txBody>
                    <a:bodyPr/>
                    <a:lstStyle/>
                    <a:p>
                      <a:r>
                        <a:rPr kumimoji="1" lang="ja-JP" altLang="en-US" sz="1100" dirty="0">
                          <a:uFillTx/>
                          <a:latin typeface="Meiryo UI" panose="020B0604030504040204" pitchFamily="50" charset="-128"/>
                          <a:ea typeface="Meiryo UI" panose="020B0604030504040204" pitchFamily="50" charset="-128"/>
                        </a:rPr>
                        <a:t>都市型</a:t>
                      </a:r>
                      <a:r>
                        <a:rPr kumimoji="1" lang="en-US" altLang="ja-JP" sz="1100" dirty="0">
                          <a:uFillTx/>
                          <a:latin typeface="Meiryo UI" panose="020B0604030504040204" pitchFamily="50" charset="-128"/>
                          <a:ea typeface="Meiryo UI" panose="020B0604030504040204" pitchFamily="50" charset="-128"/>
                        </a:rPr>
                        <a:t>C</a:t>
                      </a:r>
                      <a:endParaRPr kumimoji="1" lang="ja-JP" altLang="en-US" sz="1100" dirty="0">
                        <a:uFillTx/>
                        <a:latin typeface="Meiryo UI" panose="020B0604030504040204" pitchFamily="50" charset="-128"/>
                        <a:ea typeface="Meiryo UI" panose="020B0604030504040204" pitchFamily="50" charset="-128"/>
                      </a:endParaRPr>
                    </a:p>
                  </a:txBody>
                  <a:tcPr marL="36000" marR="36000" marT="36000" marB="36000" anchor="ctr">
                    <a:solidFill>
                      <a:schemeClr val="accent1"/>
                    </a:solidFill>
                  </a:tcPr>
                </a:tc>
                <a:tc>
                  <a:txBody>
                    <a:bodyPr/>
                    <a:lstStyle/>
                    <a:p>
                      <a:pPr algn="r"/>
                      <a:r>
                        <a:rPr kumimoji="1" lang="en-US" altLang="ja-JP" sz="1100" dirty="0">
                          <a:uFillTx/>
                          <a:latin typeface="Meiryo UI" panose="020B0604030504040204" pitchFamily="50" charset="-128"/>
                          <a:ea typeface="Meiryo UI" panose="020B0604030504040204" pitchFamily="50" charset="-128"/>
                        </a:rPr>
                        <a:t>2,865</a:t>
                      </a:r>
                      <a:endParaRPr kumimoji="1" lang="ja-JP" altLang="en-US" sz="1100" dirty="0">
                        <a:uFillTx/>
                        <a:latin typeface="Meiryo UI" panose="020B0604030504040204" pitchFamily="50" charset="-128"/>
                        <a:ea typeface="Meiryo UI" panose="020B0604030504040204" pitchFamily="50" charset="-128"/>
                      </a:endParaRPr>
                    </a:p>
                  </a:txBody>
                  <a:tcPr marL="36000" marR="36000" marT="36000" marB="36000" anchor="ctr">
                    <a:solidFill>
                      <a:schemeClr val="accent1"/>
                    </a:solidFill>
                  </a:tcPr>
                </a:tc>
                <a:tc>
                  <a:txBody>
                    <a:bodyPr/>
                    <a:lstStyle/>
                    <a:p>
                      <a:pPr algn="r"/>
                      <a:r>
                        <a:rPr kumimoji="1" lang="en-US" altLang="ja-JP" sz="1100" dirty="0">
                          <a:uFillTx/>
                          <a:latin typeface="Meiryo UI" panose="020B0604030504040204" pitchFamily="50" charset="-128"/>
                          <a:ea typeface="Meiryo UI" panose="020B0604030504040204" pitchFamily="50" charset="-128"/>
                        </a:rPr>
                        <a:t>36.4%</a:t>
                      </a:r>
                      <a:endParaRPr kumimoji="1" lang="ja-JP" altLang="en-US" sz="1100" dirty="0">
                        <a:uFillTx/>
                        <a:latin typeface="Meiryo UI" panose="020B0604030504040204" pitchFamily="50" charset="-128"/>
                        <a:ea typeface="Meiryo UI" panose="020B0604030504040204" pitchFamily="50" charset="-128"/>
                      </a:endParaRPr>
                    </a:p>
                  </a:txBody>
                  <a:tcPr marL="36000" marR="36000" marT="36000" marB="36000" anchor="ctr">
                    <a:solidFill>
                      <a:schemeClr val="accent1"/>
                    </a:solidFill>
                  </a:tcPr>
                </a:tc>
                <a:extLst>
                  <a:ext uri="{0D108BD9-81ED-4DB2-BD59-A6C34878D82A}">
                    <a16:rowId xmlns="" xmlns:a16="http://schemas.microsoft.com/office/drawing/2014/main" val="10001"/>
                  </a:ext>
                </a:extLst>
              </a:tr>
              <a:tr h="204325">
                <a:tc>
                  <a:txBody>
                    <a:bodyPr/>
                    <a:lstStyle/>
                    <a:p>
                      <a:r>
                        <a:rPr kumimoji="1" lang="ja-JP" altLang="en-US" sz="1100" dirty="0" smtClean="0">
                          <a:uFillTx/>
                          <a:latin typeface="Meiryo UI" panose="020B0604030504040204" pitchFamily="50" charset="-128"/>
                          <a:ea typeface="Meiryo UI" panose="020B0604030504040204" pitchFamily="50" charset="-128"/>
                        </a:rPr>
                        <a:t>大阪市</a:t>
                      </a:r>
                      <a:r>
                        <a:rPr kumimoji="1" lang="en-US" altLang="ja-JP" sz="1100" dirty="0" smtClean="0">
                          <a:uFillTx/>
                          <a:latin typeface="Meiryo UI" panose="020B0604030504040204" pitchFamily="50" charset="-128"/>
                          <a:ea typeface="Meiryo UI" panose="020B0604030504040204" pitchFamily="50" charset="-128"/>
                        </a:rPr>
                        <a:t>*</a:t>
                      </a:r>
                      <a:endParaRPr kumimoji="1" lang="ja-JP" altLang="en-US" sz="1100" dirty="0">
                        <a:uFillTx/>
                        <a:latin typeface="Meiryo UI" panose="020B0604030504040204" pitchFamily="50" charset="-128"/>
                        <a:ea typeface="Meiryo UI" panose="020B0604030504040204" pitchFamily="50" charset="-128"/>
                      </a:endParaRPr>
                    </a:p>
                  </a:txBody>
                  <a:tcPr marL="36000" marR="36000" marT="36000" marB="36000" anchor="ctr">
                    <a:solidFill>
                      <a:schemeClr val="accent1">
                        <a:lumMod val="40000"/>
                        <a:lumOff val="60000"/>
                      </a:schemeClr>
                    </a:solidFill>
                  </a:tcPr>
                </a:tc>
                <a:tc>
                  <a:txBody>
                    <a:bodyPr/>
                    <a:lstStyle/>
                    <a:p>
                      <a:pPr algn="r"/>
                      <a:r>
                        <a:rPr kumimoji="1" lang="en-US" altLang="ja-JP" sz="1100" dirty="0" smtClean="0">
                          <a:uFillTx/>
                          <a:latin typeface="Meiryo UI" panose="020B0604030504040204" pitchFamily="50" charset="-128"/>
                          <a:ea typeface="Meiryo UI" panose="020B0604030504040204" pitchFamily="50" charset="-128"/>
                        </a:rPr>
                        <a:t>3,153*</a:t>
                      </a:r>
                      <a:endParaRPr kumimoji="1" lang="ja-JP" altLang="en-US" sz="1100" baseline="30000" dirty="0">
                        <a:uFillTx/>
                        <a:latin typeface="Meiryo UI" panose="020B0604030504040204" pitchFamily="50" charset="-128"/>
                        <a:ea typeface="Meiryo UI" panose="020B0604030504040204" pitchFamily="50" charset="-128"/>
                      </a:endParaRPr>
                    </a:p>
                  </a:txBody>
                  <a:tcPr marL="36000" marR="36000" marT="36000" marB="36000" anchor="ctr">
                    <a:solidFill>
                      <a:schemeClr val="accent1">
                        <a:lumMod val="40000"/>
                        <a:lumOff val="60000"/>
                      </a:schemeClr>
                    </a:solidFill>
                  </a:tcPr>
                </a:tc>
                <a:tc>
                  <a:txBody>
                    <a:bodyPr/>
                    <a:lstStyle/>
                    <a:p>
                      <a:pPr algn="r"/>
                      <a:r>
                        <a:rPr kumimoji="1" lang="en-US" altLang="ja-JP" sz="1100" dirty="0">
                          <a:uFillTx/>
                          <a:latin typeface="Meiryo UI" panose="020B0604030504040204" pitchFamily="50" charset="-128"/>
                          <a:ea typeface="Meiryo UI" panose="020B0604030504040204" pitchFamily="50" charset="-128"/>
                        </a:rPr>
                        <a:t>40.0</a:t>
                      </a:r>
                      <a:r>
                        <a:rPr kumimoji="1" lang="en-US" altLang="ja-JP" sz="1100" dirty="0" smtClean="0">
                          <a:uFillTx/>
                          <a:latin typeface="Meiryo UI" panose="020B0604030504040204" pitchFamily="50" charset="-128"/>
                          <a:ea typeface="Meiryo UI" panose="020B0604030504040204" pitchFamily="50" charset="-128"/>
                        </a:rPr>
                        <a:t>%*</a:t>
                      </a:r>
                      <a:endParaRPr kumimoji="1" lang="ja-JP" altLang="en-US" sz="1100" dirty="0">
                        <a:uFillTx/>
                        <a:latin typeface="Meiryo UI" panose="020B0604030504040204" pitchFamily="50" charset="-128"/>
                        <a:ea typeface="Meiryo UI" panose="020B0604030504040204" pitchFamily="50" charset="-128"/>
                      </a:endParaRPr>
                    </a:p>
                  </a:txBody>
                  <a:tcPr marL="36000" marR="36000" marT="36000" marB="36000" anchor="ctr">
                    <a:solidFill>
                      <a:schemeClr val="accent1">
                        <a:lumMod val="40000"/>
                        <a:lumOff val="60000"/>
                      </a:schemeClr>
                    </a:solidFill>
                  </a:tcPr>
                </a:tc>
                <a:extLst>
                  <a:ext uri="{0D108BD9-81ED-4DB2-BD59-A6C34878D82A}">
                    <a16:rowId xmlns="" xmlns:a16="http://schemas.microsoft.com/office/drawing/2014/main" val="10002"/>
                  </a:ext>
                </a:extLst>
              </a:tr>
              <a:tr h="204325">
                <a:tc>
                  <a:txBody>
                    <a:bodyPr/>
                    <a:lstStyle/>
                    <a:p>
                      <a:r>
                        <a:rPr kumimoji="1" lang="ja-JP" altLang="en-US" sz="1100" dirty="0">
                          <a:uFillTx/>
                          <a:latin typeface="Meiryo UI" panose="020B0604030504040204" pitchFamily="50" charset="-128"/>
                          <a:ea typeface="Meiryo UI" panose="020B0604030504040204" pitchFamily="50" charset="-128"/>
                        </a:rPr>
                        <a:t>経済団体等賃貸</a:t>
                      </a:r>
                    </a:p>
                  </a:txBody>
                  <a:tcPr marL="36000" marR="36000" marT="36000" marB="36000" anchor="ctr"/>
                </a:tc>
                <a:tc>
                  <a:txBody>
                    <a:bodyPr/>
                    <a:lstStyle/>
                    <a:p>
                      <a:pPr algn="r"/>
                      <a:r>
                        <a:rPr kumimoji="1" lang="en-US" altLang="ja-JP" sz="1100" dirty="0">
                          <a:uFillTx/>
                          <a:latin typeface="Meiryo UI" panose="020B0604030504040204" pitchFamily="50" charset="-128"/>
                          <a:ea typeface="Meiryo UI" panose="020B0604030504040204" pitchFamily="50" charset="-128"/>
                        </a:rPr>
                        <a:t>1,854</a:t>
                      </a:r>
                      <a:endParaRPr kumimoji="1" lang="ja-JP" altLang="en-US" sz="1100" dirty="0">
                        <a:uFillTx/>
                        <a:latin typeface="Meiryo UI" panose="020B0604030504040204" pitchFamily="50" charset="-128"/>
                        <a:ea typeface="Meiryo UI" panose="020B0604030504040204" pitchFamily="50" charset="-128"/>
                      </a:endParaRPr>
                    </a:p>
                  </a:txBody>
                  <a:tcPr marL="36000" marR="36000" marT="36000" marB="36000" anchor="ctr"/>
                </a:tc>
                <a:tc>
                  <a:txBody>
                    <a:bodyPr/>
                    <a:lstStyle/>
                    <a:p>
                      <a:pPr algn="r"/>
                      <a:r>
                        <a:rPr kumimoji="1" lang="en-US" altLang="ja-JP" sz="1100" dirty="0">
                          <a:uFillTx/>
                          <a:latin typeface="Meiryo UI" panose="020B0604030504040204" pitchFamily="50" charset="-128"/>
                          <a:ea typeface="Meiryo UI" panose="020B0604030504040204" pitchFamily="50" charset="-128"/>
                        </a:rPr>
                        <a:t>23.6%</a:t>
                      </a:r>
                      <a:endParaRPr kumimoji="1" lang="ja-JP" altLang="en-US" sz="1100" dirty="0">
                        <a:uFillTx/>
                        <a:latin typeface="Meiryo UI" panose="020B0604030504040204" pitchFamily="50" charset="-128"/>
                        <a:ea typeface="Meiryo UI" panose="020B0604030504040204" pitchFamily="50" charset="-128"/>
                      </a:endParaRPr>
                    </a:p>
                  </a:txBody>
                  <a:tcPr marL="36000" marR="36000" marT="36000" marB="36000" anchor="ctr"/>
                </a:tc>
                <a:extLst>
                  <a:ext uri="{0D108BD9-81ED-4DB2-BD59-A6C34878D82A}">
                    <a16:rowId xmlns="" xmlns:a16="http://schemas.microsoft.com/office/drawing/2014/main" val="10003"/>
                  </a:ext>
                </a:extLst>
              </a:tr>
            </a:tbl>
          </a:graphicData>
        </a:graphic>
      </p:graphicFrame>
      <p:sp>
        <p:nvSpPr>
          <p:cNvPr id="8" name="テキスト ボックス 7"/>
          <p:cNvSpPr txBox="1">
            <a:spLocks/>
          </p:cNvSpPr>
          <p:nvPr/>
        </p:nvSpPr>
        <p:spPr>
          <a:xfrm>
            <a:off x="162152" y="5628693"/>
            <a:ext cx="4059653" cy="861774"/>
          </a:xfrm>
          <a:prstGeom prst="rect">
            <a:avLst/>
          </a:prstGeom>
          <a:noFill/>
        </p:spPr>
        <p:txBody>
          <a:bodyPr wrap="square" rtlCol="0">
            <a:spAutoFit/>
          </a:bodyPr>
          <a:lstStyle/>
          <a:p>
            <a:r>
              <a:rPr lang="ja-JP" altLang="en-US" sz="1000" dirty="0">
                <a:uFillTx/>
                <a:latin typeface="Meiryo UI" panose="020B0604030504040204" pitchFamily="50" charset="-128"/>
                <a:ea typeface="Meiryo UI" panose="020B0604030504040204" pitchFamily="50" charset="-128"/>
              </a:rPr>
              <a:t>（注）</a:t>
            </a:r>
            <a:endParaRPr lang="en-US" altLang="ja-JP" sz="1000" dirty="0">
              <a:uFillTx/>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000" dirty="0">
                <a:uFillTx/>
                <a:latin typeface="Meiryo UI" panose="020B0604030504040204" pitchFamily="50" charset="-128"/>
                <a:ea typeface="Meiryo UI" panose="020B0604030504040204" pitchFamily="50" charset="-128"/>
              </a:rPr>
              <a:t>単位は㎡</a:t>
            </a:r>
            <a:endParaRPr lang="en-US" altLang="ja-JP" sz="1000" dirty="0">
              <a:uFillTx/>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000" dirty="0">
                <a:uFillTx/>
                <a:latin typeface="Meiryo UI" panose="020B0604030504040204" pitchFamily="50" charset="-128"/>
                <a:ea typeface="Meiryo UI" panose="020B0604030504040204" pitchFamily="50" charset="-128"/>
              </a:rPr>
              <a:t>面積の評価は、延床面積のうち、共用面積を除く使用面積で比較</a:t>
            </a:r>
            <a:endParaRPr lang="en-US" altLang="ja-JP" sz="1000" dirty="0">
              <a:uFillTx/>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000" dirty="0">
                <a:uFillTx/>
                <a:latin typeface="Meiryo UI" panose="020B0604030504040204" pitchFamily="50" charset="-128"/>
                <a:ea typeface="Meiryo UI" panose="020B0604030504040204" pitchFamily="50" charset="-128"/>
              </a:rPr>
              <a:t>使用面積とは、駐車場、荷解場、機械室、</a:t>
            </a:r>
            <a:r>
              <a:rPr lang="en-US" altLang="ja-JP" sz="1000" dirty="0">
                <a:uFillTx/>
                <a:latin typeface="Meiryo UI" panose="020B0604030504040204" pitchFamily="50" charset="-128"/>
                <a:ea typeface="Meiryo UI" panose="020B0604030504040204" pitchFamily="50" charset="-128"/>
              </a:rPr>
              <a:t>EV</a:t>
            </a:r>
            <a:r>
              <a:rPr lang="ja-JP" altLang="en-US" sz="1000" dirty="0">
                <a:uFillTx/>
                <a:latin typeface="Meiryo UI" panose="020B0604030504040204" pitchFamily="50" charset="-128"/>
                <a:ea typeface="Meiryo UI" panose="020B0604030504040204" pitchFamily="50" charset="-128"/>
              </a:rPr>
              <a:t>ホール、ピロティ等の共用部分などを除く面積</a:t>
            </a:r>
            <a:endParaRPr lang="en-US" altLang="ja-JP" sz="1000" dirty="0">
              <a:uFillTx/>
              <a:latin typeface="Meiryo UI" panose="020B0604030504040204" pitchFamily="50" charset="-128"/>
              <a:ea typeface="Meiryo UI" panose="020B0604030504040204" pitchFamily="50" charset="-128"/>
            </a:endParaRPr>
          </a:p>
        </p:txBody>
      </p:sp>
      <p:sp>
        <p:nvSpPr>
          <p:cNvPr id="4" name="テキスト ボックス 3"/>
          <p:cNvSpPr txBox="1">
            <a:spLocks/>
          </p:cNvSpPr>
          <p:nvPr/>
        </p:nvSpPr>
        <p:spPr>
          <a:xfrm>
            <a:off x="5127439" y="1056764"/>
            <a:ext cx="3029997" cy="307777"/>
          </a:xfrm>
          <a:prstGeom prst="rect">
            <a:avLst/>
          </a:prstGeom>
          <a:noFill/>
        </p:spPr>
        <p:txBody>
          <a:bodyPr wrap="none" rtlCol="0">
            <a:spAutoFit/>
          </a:bodyPr>
          <a:lstStyle/>
          <a:p>
            <a:r>
              <a:rPr kumimoji="1" lang="ja-JP" altLang="en-US" sz="1400" b="1" dirty="0">
                <a:uFillTx/>
                <a:latin typeface="Meiryo UI" panose="020B0604030504040204" pitchFamily="50" charset="-128"/>
                <a:ea typeface="Meiryo UI" panose="020B0604030504040204" pitchFamily="50" charset="-128"/>
              </a:rPr>
              <a:t>大阪産業創造館　</a:t>
            </a:r>
            <a:r>
              <a:rPr kumimoji="1" lang="en-US" altLang="ja-JP" sz="1100" b="1" dirty="0">
                <a:uFillTx/>
                <a:latin typeface="Meiryo UI" panose="020B0604030504040204" pitchFamily="50" charset="-128"/>
                <a:ea typeface="Meiryo UI" panose="020B0604030504040204" pitchFamily="50" charset="-128"/>
              </a:rPr>
              <a:t>【</a:t>
            </a:r>
            <a:r>
              <a:rPr kumimoji="1" lang="ja-JP" altLang="en-US" sz="1100" b="1" dirty="0">
                <a:uFillTx/>
                <a:latin typeface="Meiryo UI" panose="020B0604030504040204" pitchFamily="50" charset="-128"/>
                <a:ea typeface="Meiryo UI" panose="020B0604030504040204" pitchFamily="50" charset="-128"/>
              </a:rPr>
              <a:t>延床面積　</a:t>
            </a:r>
            <a:r>
              <a:rPr kumimoji="1" lang="en-US" altLang="ja-JP" sz="1100" b="1" dirty="0">
                <a:uFillTx/>
                <a:latin typeface="Meiryo UI" panose="020B0604030504040204" pitchFamily="50" charset="-128"/>
                <a:ea typeface="Meiryo UI" panose="020B0604030504040204" pitchFamily="50" charset="-128"/>
              </a:rPr>
              <a:t>23,828</a:t>
            </a:r>
            <a:r>
              <a:rPr kumimoji="1" lang="ja-JP" altLang="en-US" sz="1100" b="1" dirty="0">
                <a:uFillTx/>
                <a:latin typeface="Meiryo UI" panose="020B0604030504040204" pitchFamily="50" charset="-128"/>
                <a:ea typeface="Meiryo UI" panose="020B0604030504040204" pitchFamily="50" charset="-128"/>
              </a:rPr>
              <a:t>㎡</a:t>
            </a:r>
            <a:r>
              <a:rPr kumimoji="1" lang="en-US" altLang="ja-JP" sz="1100" b="1" dirty="0">
                <a:uFillTx/>
                <a:latin typeface="Meiryo UI" panose="020B0604030504040204" pitchFamily="50" charset="-128"/>
                <a:ea typeface="Meiryo UI" panose="020B0604030504040204" pitchFamily="50" charset="-128"/>
              </a:rPr>
              <a:t>】</a:t>
            </a:r>
            <a:endParaRPr kumimoji="1" lang="ja-JP" altLang="en-US" sz="1400" b="1" dirty="0">
              <a:uFillTx/>
              <a:latin typeface="Meiryo UI" panose="020B0604030504040204" pitchFamily="50" charset="-128"/>
              <a:ea typeface="Meiryo UI" panose="020B0604030504040204"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3060833966"/>
              </p:ext>
            </p:extLst>
          </p:nvPr>
        </p:nvGraphicFramePr>
        <p:xfrm>
          <a:off x="937329" y="1396394"/>
          <a:ext cx="3221155" cy="2867005"/>
        </p:xfrm>
        <a:graphic>
          <a:graphicData uri="http://schemas.openxmlformats.org/drawingml/2006/table">
            <a:tbl>
              <a:tblPr firstRow="1" bandRow="1">
                <a:tableStyleId>{5940675A-B579-460E-94D1-54222C63F5DA}</a:tableStyleId>
              </a:tblPr>
              <a:tblGrid>
                <a:gridCol w="467452">
                  <a:extLst>
                    <a:ext uri="{9D8B030D-6E8A-4147-A177-3AD203B41FA5}">
                      <a16:colId xmlns="" xmlns:a16="http://schemas.microsoft.com/office/drawing/2014/main" val="20000"/>
                    </a:ext>
                  </a:extLst>
                </a:gridCol>
                <a:gridCol w="844497">
                  <a:extLst>
                    <a:ext uri="{9D8B030D-6E8A-4147-A177-3AD203B41FA5}">
                      <a16:colId xmlns="" xmlns:a16="http://schemas.microsoft.com/office/drawing/2014/main" val="20001"/>
                    </a:ext>
                  </a:extLst>
                </a:gridCol>
                <a:gridCol w="675684">
                  <a:extLst>
                    <a:ext uri="{9D8B030D-6E8A-4147-A177-3AD203B41FA5}">
                      <a16:colId xmlns="" xmlns:a16="http://schemas.microsoft.com/office/drawing/2014/main" val="20002"/>
                    </a:ext>
                  </a:extLst>
                </a:gridCol>
                <a:gridCol w="616761">
                  <a:extLst>
                    <a:ext uri="{9D8B030D-6E8A-4147-A177-3AD203B41FA5}">
                      <a16:colId xmlns="" xmlns:a16="http://schemas.microsoft.com/office/drawing/2014/main" val="20003"/>
                    </a:ext>
                  </a:extLst>
                </a:gridCol>
                <a:gridCol w="616761">
                  <a:extLst>
                    <a:ext uri="{9D8B030D-6E8A-4147-A177-3AD203B41FA5}">
                      <a16:colId xmlns="" xmlns:a16="http://schemas.microsoft.com/office/drawing/2014/main" val="20004"/>
                    </a:ext>
                  </a:extLst>
                </a:gridCol>
              </a:tblGrid>
              <a:tr h="189757">
                <a:tc rowSpan="2">
                  <a:txBody>
                    <a:bodyPr/>
                    <a:lstStyle/>
                    <a:p>
                      <a:pPr algn="ctr"/>
                      <a:r>
                        <a:rPr kumimoji="1" lang="ja-JP" altLang="en-US" sz="1050" b="1" dirty="0">
                          <a:solidFill>
                            <a:schemeClr val="bg1"/>
                          </a:solidFill>
                          <a:uFillTx/>
                          <a:latin typeface="Meiryo UI" panose="020B0604030504040204" pitchFamily="50" charset="-128"/>
                          <a:ea typeface="Meiryo UI" panose="020B0604030504040204" pitchFamily="50" charset="-128"/>
                        </a:rPr>
                        <a:t>階</a:t>
                      </a:r>
                    </a:p>
                  </a:txBody>
                  <a:tcPr marL="36000" marR="36000" marT="0" marB="0" anchor="ctr">
                    <a:lnR w="12700" cap="flat" cmpd="sng" algn="ctr">
                      <a:solidFill>
                        <a:schemeClr val="tx1"/>
                      </a:solidFill>
                      <a:prstDash val="solid"/>
                      <a:round/>
                      <a:headEnd type="none" w="med" len="med"/>
                      <a:tailEnd type="none" w="med" len="med"/>
                    </a:lnR>
                    <a:solidFill>
                      <a:schemeClr val="tx1">
                        <a:lumMod val="75000"/>
                        <a:lumOff val="25000"/>
                      </a:schemeClr>
                    </a:solidFill>
                  </a:tcPr>
                </a:tc>
                <a:tc rowSpan="2">
                  <a:txBody>
                    <a:bodyPr/>
                    <a:lstStyle/>
                    <a:p>
                      <a:pPr algn="ctr"/>
                      <a:r>
                        <a:rPr kumimoji="1" lang="ja-JP" altLang="en-US" sz="1050" b="1" dirty="0">
                          <a:solidFill>
                            <a:schemeClr val="bg1"/>
                          </a:solidFill>
                          <a:uFillTx/>
                          <a:latin typeface="Meiryo UI" panose="020B0604030504040204" pitchFamily="50" charset="-128"/>
                          <a:ea typeface="Meiryo UI" panose="020B0604030504040204" pitchFamily="50" charset="-128"/>
                        </a:rPr>
                        <a:t>主な使用者</a:t>
                      </a:r>
                    </a:p>
                  </a:txBody>
                  <a:tcPr marL="36000" marR="36000" marT="0" marB="0" anchor="ctr">
                    <a:lnL w="12700" cap="flat" cmpd="sng" algn="ctr">
                      <a:solidFill>
                        <a:schemeClr val="tx1"/>
                      </a:solidFill>
                      <a:prstDash val="solid"/>
                      <a:round/>
                      <a:headEnd type="none" w="med" len="med"/>
                      <a:tailEnd type="none" w="med" len="med"/>
                    </a:lnL>
                    <a:solidFill>
                      <a:schemeClr val="tx1">
                        <a:lumMod val="75000"/>
                        <a:lumOff val="25000"/>
                      </a:schemeClr>
                    </a:solidFill>
                  </a:tcPr>
                </a:tc>
                <a:tc rowSpan="2">
                  <a:txBody>
                    <a:bodyPr/>
                    <a:lstStyle/>
                    <a:p>
                      <a:pPr algn="ctr"/>
                      <a:r>
                        <a:rPr kumimoji="1" lang="ja-JP" altLang="en-US" sz="1050" b="1" dirty="0">
                          <a:solidFill>
                            <a:schemeClr val="bg1"/>
                          </a:solidFill>
                          <a:uFillTx/>
                          <a:latin typeface="Meiryo UI" panose="020B0604030504040204" pitchFamily="50" charset="-128"/>
                          <a:ea typeface="Meiryo UI" panose="020B0604030504040204" pitchFamily="50" charset="-128"/>
                        </a:rPr>
                        <a:t>財団所有</a:t>
                      </a:r>
                    </a:p>
                  </a:txBody>
                  <a:tcPr marL="36000" marR="36000" marT="0" marB="0" anchor="ctr">
                    <a:solidFill>
                      <a:schemeClr val="tx1">
                        <a:lumMod val="75000"/>
                        <a:lumOff val="25000"/>
                      </a:schemeClr>
                    </a:solidFill>
                  </a:tcPr>
                </a:tc>
                <a:tc gridSpan="2">
                  <a:txBody>
                    <a:bodyPr/>
                    <a:lstStyle/>
                    <a:p>
                      <a:pPr algn="ctr"/>
                      <a:r>
                        <a:rPr kumimoji="1" lang="ja-JP" altLang="en-US" sz="1050" b="1" dirty="0">
                          <a:solidFill>
                            <a:schemeClr val="bg1"/>
                          </a:solidFill>
                          <a:uFillTx/>
                          <a:latin typeface="Meiryo UI" panose="020B0604030504040204" pitchFamily="50" charset="-128"/>
                          <a:ea typeface="Meiryo UI" panose="020B0604030504040204" pitchFamily="50" charset="-128"/>
                        </a:rPr>
                        <a:t>府所有</a:t>
                      </a:r>
                    </a:p>
                  </a:txBody>
                  <a:tcPr marL="36000" marR="36000" marT="0" marB="0" anchor="ctr">
                    <a:solidFill>
                      <a:schemeClr val="tx1">
                        <a:lumMod val="75000"/>
                        <a:lumOff val="25000"/>
                      </a:schemeClr>
                    </a:solidFill>
                  </a:tcPr>
                </a:tc>
                <a:tc hMerge="1">
                  <a:txBody>
                    <a:bodyPr/>
                    <a:lstStyle/>
                    <a:p>
                      <a:pPr algn="ctr"/>
                      <a:endParaRPr kumimoji="1" lang="ja-JP" altLang="en-US" sz="1050" dirty="0">
                        <a:uFillTx/>
                        <a:latin typeface="Meiryo UI" panose="020B0604030504040204" pitchFamily="50" charset="-128"/>
                        <a:ea typeface="Meiryo UI" panose="020B0604030504040204" pitchFamily="50" charset="-128"/>
                      </a:endParaRPr>
                    </a:p>
                  </a:txBody>
                  <a:tcPr marT="36000" marB="36000" anchor="ctr"/>
                </a:tc>
                <a:extLst>
                  <a:ext uri="{0D108BD9-81ED-4DB2-BD59-A6C34878D82A}">
                    <a16:rowId xmlns="" xmlns:a16="http://schemas.microsoft.com/office/drawing/2014/main" val="10000"/>
                  </a:ext>
                </a:extLst>
              </a:tr>
              <a:tr h="189757">
                <a:tc vMerge="1">
                  <a:txBody>
                    <a:bodyPr/>
                    <a:lstStyle/>
                    <a:p>
                      <a:pPr algn="ctr"/>
                      <a:endParaRPr kumimoji="1" lang="ja-JP" altLang="en-US" sz="1050" dirty="0">
                        <a:uFillTx/>
                        <a:latin typeface="Meiryo UI" panose="020B0604030504040204" pitchFamily="50" charset="-128"/>
                        <a:ea typeface="Meiryo UI" panose="020B0604030504040204" pitchFamily="50" charset="-128"/>
                      </a:endParaRPr>
                    </a:p>
                  </a:txBody>
                  <a:tcPr marT="36000" marB="36000" anchor="ctr">
                    <a:lnR w="12700" cmpd="sng">
                      <a:noFill/>
                    </a:lnR>
                  </a:tcPr>
                </a:tc>
                <a:tc vMerge="1">
                  <a:txBody>
                    <a:bodyPr/>
                    <a:lstStyle/>
                    <a:p>
                      <a:pPr algn="ctr"/>
                      <a:endParaRPr kumimoji="1" lang="ja-JP" altLang="en-US" sz="1050" dirty="0">
                        <a:uFillTx/>
                        <a:latin typeface="Meiryo UI" panose="020B0604030504040204" pitchFamily="50" charset="-128"/>
                        <a:ea typeface="Meiryo UI" panose="020B0604030504040204" pitchFamily="50" charset="-128"/>
                      </a:endParaRPr>
                    </a:p>
                  </a:txBody>
                  <a:tcPr marT="36000" marB="36000" anchor="ctr"/>
                </a:tc>
                <a:tc vMerge="1">
                  <a:txBody>
                    <a:bodyPr/>
                    <a:lstStyle/>
                    <a:p>
                      <a:pPr algn="ctr"/>
                      <a:endParaRPr kumimoji="1" lang="ja-JP" altLang="en-US" sz="1050" dirty="0">
                        <a:uFillTx/>
                        <a:latin typeface="Meiryo UI" panose="020B0604030504040204" pitchFamily="50" charset="-128"/>
                        <a:ea typeface="Meiryo UI" panose="020B0604030504040204" pitchFamily="50" charset="-128"/>
                      </a:endParaRPr>
                    </a:p>
                  </a:txBody>
                  <a:tcPr marT="36000" marB="36000" anchor="ctr"/>
                </a:tc>
                <a:tc>
                  <a:txBody>
                    <a:bodyPr/>
                    <a:lstStyle/>
                    <a:p>
                      <a:pPr algn="ctr"/>
                      <a:r>
                        <a:rPr kumimoji="1" lang="ja-JP" altLang="en-US" sz="1050" b="1" dirty="0">
                          <a:solidFill>
                            <a:schemeClr val="bg1"/>
                          </a:solidFill>
                          <a:uFillTx/>
                          <a:latin typeface="Meiryo UI" panose="020B0604030504040204" pitchFamily="50" charset="-128"/>
                          <a:ea typeface="Meiryo UI" panose="020B0604030504040204" pitchFamily="50" charset="-128"/>
                        </a:rPr>
                        <a:t>府使用</a:t>
                      </a:r>
                    </a:p>
                  </a:txBody>
                  <a:tcPr marL="36000" marR="36000" marT="0" marB="0" anchor="ctr">
                    <a:solidFill>
                      <a:schemeClr val="tx1">
                        <a:lumMod val="75000"/>
                        <a:lumOff val="25000"/>
                      </a:schemeClr>
                    </a:solidFill>
                  </a:tcPr>
                </a:tc>
                <a:tc>
                  <a:txBody>
                    <a:bodyPr/>
                    <a:lstStyle/>
                    <a:p>
                      <a:pPr algn="ctr"/>
                      <a:r>
                        <a:rPr kumimoji="1" lang="en-US" altLang="ja-JP" sz="800" b="1" dirty="0">
                          <a:solidFill>
                            <a:schemeClr val="bg1"/>
                          </a:solidFill>
                          <a:uFillTx/>
                          <a:latin typeface="Meiryo UI" panose="020B0604030504040204" pitchFamily="50" charset="-128"/>
                          <a:ea typeface="Meiryo UI" panose="020B0604030504040204" pitchFamily="50" charset="-128"/>
                        </a:rPr>
                        <a:t>(</a:t>
                      </a:r>
                      <a:r>
                        <a:rPr kumimoji="1" lang="ja-JP" altLang="en-US" sz="800" b="1" dirty="0">
                          <a:solidFill>
                            <a:schemeClr val="bg1"/>
                          </a:solidFill>
                          <a:uFillTx/>
                          <a:latin typeface="Meiryo UI" panose="020B0604030504040204" pitchFamily="50" charset="-128"/>
                          <a:ea typeface="Meiryo UI" panose="020B0604030504040204" pitchFamily="50" charset="-128"/>
                        </a:rPr>
                        <a:t>うち賃貸</a:t>
                      </a:r>
                      <a:r>
                        <a:rPr kumimoji="1" lang="en-US" altLang="ja-JP" sz="800" b="1" dirty="0">
                          <a:solidFill>
                            <a:schemeClr val="bg1"/>
                          </a:solidFill>
                          <a:uFillTx/>
                          <a:latin typeface="Meiryo UI" panose="020B0604030504040204" pitchFamily="50" charset="-128"/>
                          <a:ea typeface="Meiryo UI" panose="020B0604030504040204" pitchFamily="50" charset="-128"/>
                        </a:rPr>
                        <a:t>)</a:t>
                      </a:r>
                      <a:endParaRPr kumimoji="1" lang="ja-JP" altLang="en-US" sz="800" b="1" dirty="0">
                        <a:solidFill>
                          <a:schemeClr val="bg1"/>
                        </a:solidFill>
                        <a:uFillTx/>
                        <a:latin typeface="Meiryo UI" panose="020B0604030504040204" pitchFamily="50" charset="-128"/>
                        <a:ea typeface="Meiryo UI" panose="020B0604030504040204" pitchFamily="50" charset="-128"/>
                      </a:endParaRPr>
                    </a:p>
                  </a:txBody>
                  <a:tcPr marL="36000" marR="36000" marT="0" marB="0" anchor="ctr">
                    <a:solidFill>
                      <a:schemeClr val="tx1">
                        <a:lumMod val="75000"/>
                        <a:lumOff val="25000"/>
                      </a:schemeClr>
                    </a:solidFill>
                  </a:tcPr>
                </a:tc>
                <a:extLst>
                  <a:ext uri="{0D108BD9-81ED-4DB2-BD59-A6C34878D82A}">
                    <a16:rowId xmlns="" xmlns:a16="http://schemas.microsoft.com/office/drawing/2014/main" val="10001"/>
                  </a:ext>
                </a:extLst>
              </a:tr>
              <a:tr h="189757">
                <a:tc>
                  <a:txBody>
                    <a:bodyPr/>
                    <a:lstStyle/>
                    <a:p>
                      <a:pPr algn="ctr"/>
                      <a:r>
                        <a:rPr kumimoji="1" lang="ja-JP" altLang="en-US" sz="1050" dirty="0">
                          <a:uFillTx/>
                          <a:latin typeface="Meiryo UI" panose="020B0604030504040204" pitchFamily="50" charset="-128"/>
                          <a:ea typeface="Meiryo UI" panose="020B0604030504040204" pitchFamily="50" charset="-128"/>
                        </a:rPr>
                        <a:t>８Ｆ</a:t>
                      </a:r>
                    </a:p>
                  </a:txBody>
                  <a:tcPr marL="36000" marR="36000" marT="0" marB="0" anchor="ctr">
                    <a:lnR w="12700" cap="flat" cmpd="sng" algn="ctr">
                      <a:solidFill>
                        <a:schemeClr val="tx1"/>
                      </a:solidFill>
                      <a:prstDash val="solid"/>
                      <a:round/>
                      <a:headEnd type="none" w="med" len="med"/>
                      <a:tailEnd type="none" w="med" len="med"/>
                    </a:lnR>
                    <a:noFill/>
                  </a:tcPr>
                </a:tc>
                <a:tc>
                  <a:txBody>
                    <a:bodyPr/>
                    <a:lstStyle/>
                    <a:p>
                      <a:r>
                        <a:rPr kumimoji="1" lang="ja-JP" altLang="en-US" sz="1050" dirty="0">
                          <a:uFillTx/>
                          <a:latin typeface="Meiryo UI" panose="020B0604030504040204" pitchFamily="50" charset="-128"/>
                          <a:ea typeface="Meiryo UI" panose="020B0604030504040204" pitchFamily="50" charset="-128"/>
                        </a:rPr>
                        <a:t>産振機構</a:t>
                      </a:r>
                    </a:p>
                  </a:txBody>
                  <a:tcPr marL="36000" marR="36000" marT="0" marB="0" anchor="ctr">
                    <a:lnL w="12700" cap="flat" cmpd="sng" algn="ctr">
                      <a:solidFill>
                        <a:schemeClr val="tx1"/>
                      </a:solidFill>
                      <a:prstDash val="solid"/>
                      <a:round/>
                      <a:headEnd type="none" w="med" len="med"/>
                      <a:tailEnd type="none" w="med" len="med"/>
                    </a:lnL>
                    <a:solidFill>
                      <a:schemeClr val="accent1"/>
                    </a:solidFill>
                  </a:tcPr>
                </a:tc>
                <a:tc>
                  <a:txBody>
                    <a:bodyPr/>
                    <a:lstStyle/>
                    <a:p>
                      <a:pPr algn="r"/>
                      <a:r>
                        <a:rPr kumimoji="1" lang="en-US" altLang="ja-JP" sz="1050" dirty="0">
                          <a:uFillTx/>
                          <a:latin typeface="Meiryo UI" panose="020B0604030504040204" pitchFamily="50" charset="-128"/>
                          <a:ea typeface="Meiryo UI" panose="020B0604030504040204" pitchFamily="50" charset="-128"/>
                        </a:rPr>
                        <a:t>963</a:t>
                      </a:r>
                      <a:endParaRPr kumimoji="1" lang="ja-JP" altLang="en-US" sz="1050" dirty="0">
                        <a:uFillTx/>
                        <a:latin typeface="Meiryo UI" panose="020B0604030504040204" pitchFamily="50" charset="-128"/>
                        <a:ea typeface="Meiryo UI" panose="020B0604030504040204" pitchFamily="50" charset="-128"/>
                      </a:endParaRPr>
                    </a:p>
                  </a:txBody>
                  <a:tcPr marL="36000" marR="36000" marT="0" marB="0" anchor="ctr">
                    <a:solidFill>
                      <a:schemeClr val="accent1"/>
                    </a:solidFill>
                  </a:tcPr>
                </a:tc>
                <a:tc>
                  <a:txBody>
                    <a:bodyPr/>
                    <a:lstStyle/>
                    <a:p>
                      <a:pPr algn="r"/>
                      <a:endParaRPr kumimoji="1" lang="ja-JP" altLang="en-US" sz="1050" dirty="0">
                        <a:uFillTx/>
                        <a:latin typeface="Meiryo UI" panose="020B0604030504040204" pitchFamily="50" charset="-128"/>
                        <a:ea typeface="Meiryo UI" panose="020B0604030504040204" pitchFamily="50" charset="-128"/>
                      </a:endParaRPr>
                    </a:p>
                  </a:txBody>
                  <a:tcPr marL="36000" marR="36000" marT="0" marB="0" anchor="ctr">
                    <a:noFill/>
                  </a:tcPr>
                </a:tc>
                <a:tc>
                  <a:txBody>
                    <a:bodyPr/>
                    <a:lstStyle/>
                    <a:p>
                      <a:pPr algn="r"/>
                      <a:endParaRPr kumimoji="1" lang="ja-JP" altLang="en-US" sz="1050" dirty="0">
                        <a:uFillTx/>
                        <a:latin typeface="Meiryo UI" panose="020B0604030504040204" pitchFamily="50" charset="-128"/>
                        <a:ea typeface="Meiryo UI" panose="020B0604030504040204" pitchFamily="50" charset="-128"/>
                      </a:endParaRPr>
                    </a:p>
                  </a:txBody>
                  <a:tcPr marL="36000" marR="36000" marT="0" marB="0" anchor="ctr">
                    <a:noFill/>
                  </a:tcPr>
                </a:tc>
                <a:extLst>
                  <a:ext uri="{0D108BD9-81ED-4DB2-BD59-A6C34878D82A}">
                    <a16:rowId xmlns="" xmlns:a16="http://schemas.microsoft.com/office/drawing/2014/main" val="10002"/>
                  </a:ext>
                </a:extLst>
              </a:tr>
              <a:tr h="189757">
                <a:tc>
                  <a:txBody>
                    <a:bodyPr/>
                    <a:lstStyle/>
                    <a:p>
                      <a:pPr algn="ctr"/>
                      <a:r>
                        <a:rPr kumimoji="1" lang="ja-JP" altLang="en-US" sz="1050" dirty="0">
                          <a:uFillTx/>
                          <a:latin typeface="Meiryo UI" panose="020B0604030504040204" pitchFamily="50" charset="-128"/>
                          <a:ea typeface="Meiryo UI" panose="020B0604030504040204" pitchFamily="50" charset="-128"/>
                        </a:rPr>
                        <a:t>７Ｆ</a:t>
                      </a:r>
                    </a:p>
                  </a:txBody>
                  <a:tcPr marL="36000" marR="36000" marT="0" marB="0" anchor="ctr">
                    <a:noFill/>
                  </a:tcPr>
                </a:tc>
                <a:tc>
                  <a:txBody>
                    <a:bodyPr/>
                    <a:lstStyle/>
                    <a:p>
                      <a:r>
                        <a:rPr kumimoji="1" lang="ja-JP" altLang="en-US" sz="1050" dirty="0">
                          <a:uFillTx/>
                          <a:latin typeface="Meiryo UI" panose="020B0604030504040204" pitchFamily="50" charset="-128"/>
                          <a:ea typeface="Meiryo UI" panose="020B0604030504040204" pitchFamily="50" charset="-128"/>
                        </a:rPr>
                        <a:t>経済団体等</a:t>
                      </a:r>
                    </a:p>
                  </a:txBody>
                  <a:tcPr marL="36000" marR="36000" marT="0" marB="0" anchor="ctr">
                    <a:noFill/>
                  </a:tcPr>
                </a:tc>
                <a:tc>
                  <a:txBody>
                    <a:bodyPr/>
                    <a:lstStyle/>
                    <a:p>
                      <a:pPr algn="r"/>
                      <a:r>
                        <a:rPr kumimoji="1" lang="en-US" altLang="ja-JP" sz="1050" dirty="0">
                          <a:uFillTx/>
                          <a:latin typeface="Meiryo UI" panose="020B0604030504040204" pitchFamily="50" charset="-128"/>
                          <a:ea typeface="Meiryo UI" panose="020B0604030504040204" pitchFamily="50" charset="-128"/>
                        </a:rPr>
                        <a:t>709</a:t>
                      </a:r>
                      <a:endParaRPr kumimoji="1" lang="ja-JP" altLang="en-US" sz="1050" dirty="0">
                        <a:uFillTx/>
                        <a:latin typeface="Meiryo UI" panose="020B0604030504040204" pitchFamily="50" charset="-128"/>
                        <a:ea typeface="Meiryo UI" panose="020B0604030504040204" pitchFamily="50" charset="-128"/>
                      </a:endParaRPr>
                    </a:p>
                  </a:txBody>
                  <a:tcPr marL="36000" marR="36000" marT="0" marB="0" anchor="ctr">
                    <a:solidFill>
                      <a:schemeClr val="accent1"/>
                    </a:solidFill>
                  </a:tcPr>
                </a:tc>
                <a:tc>
                  <a:txBody>
                    <a:bodyPr/>
                    <a:lstStyle/>
                    <a:p>
                      <a:pPr algn="r"/>
                      <a:r>
                        <a:rPr kumimoji="1" lang="en-US" altLang="ja-JP" sz="1050" dirty="0">
                          <a:uFillTx/>
                          <a:latin typeface="Meiryo UI" panose="020B0604030504040204" pitchFamily="50" charset="-128"/>
                          <a:ea typeface="Meiryo UI" panose="020B0604030504040204" pitchFamily="50" charset="-128"/>
                        </a:rPr>
                        <a:t>290</a:t>
                      </a:r>
                      <a:endParaRPr kumimoji="1" lang="ja-JP" altLang="en-US" sz="1050" dirty="0">
                        <a:uFillTx/>
                        <a:latin typeface="Meiryo UI" panose="020B0604030504040204" pitchFamily="50" charset="-128"/>
                        <a:ea typeface="Meiryo UI" panose="020B0604030504040204" pitchFamily="50" charset="-128"/>
                      </a:endParaRPr>
                    </a:p>
                  </a:txBody>
                  <a:tcPr marL="36000" marR="36000" marT="0" marB="0" anchor="ctr">
                    <a:solidFill>
                      <a:schemeClr val="accent1">
                        <a:lumMod val="40000"/>
                        <a:lumOff val="60000"/>
                      </a:schemeClr>
                    </a:solidFill>
                  </a:tcPr>
                </a:tc>
                <a:tc>
                  <a:txBody>
                    <a:bodyPr/>
                    <a:lstStyle/>
                    <a:p>
                      <a:pPr algn="r"/>
                      <a:r>
                        <a:rPr kumimoji="1" lang="en-US" altLang="ja-JP" sz="1050" dirty="0">
                          <a:uFillTx/>
                          <a:latin typeface="Meiryo UI" panose="020B0604030504040204" pitchFamily="50" charset="-128"/>
                          <a:ea typeface="Meiryo UI" panose="020B0604030504040204" pitchFamily="50" charset="-128"/>
                        </a:rPr>
                        <a:t>(280)</a:t>
                      </a:r>
                      <a:endParaRPr kumimoji="1" lang="ja-JP" altLang="en-US" sz="1050" dirty="0">
                        <a:uFillTx/>
                        <a:latin typeface="Meiryo UI" panose="020B0604030504040204" pitchFamily="50" charset="-128"/>
                        <a:ea typeface="Meiryo UI" panose="020B0604030504040204" pitchFamily="50" charset="-128"/>
                      </a:endParaRPr>
                    </a:p>
                  </a:txBody>
                  <a:tcPr marL="36000" marR="36000" marT="0" marB="0" anchor="ctr">
                    <a:noFill/>
                  </a:tcPr>
                </a:tc>
                <a:extLst>
                  <a:ext uri="{0D108BD9-81ED-4DB2-BD59-A6C34878D82A}">
                    <a16:rowId xmlns="" xmlns:a16="http://schemas.microsoft.com/office/drawing/2014/main" val="10003"/>
                  </a:ext>
                </a:extLst>
              </a:tr>
              <a:tr h="189757">
                <a:tc>
                  <a:txBody>
                    <a:bodyPr/>
                    <a:lstStyle/>
                    <a:p>
                      <a:pPr algn="ctr"/>
                      <a:r>
                        <a:rPr kumimoji="1" lang="ja-JP" altLang="en-US" sz="1050" dirty="0">
                          <a:uFillTx/>
                          <a:latin typeface="Meiryo UI" panose="020B0604030504040204" pitchFamily="50" charset="-128"/>
                          <a:ea typeface="Meiryo UI" panose="020B0604030504040204" pitchFamily="50" charset="-128"/>
                        </a:rPr>
                        <a:t>６Ｆ</a:t>
                      </a:r>
                    </a:p>
                  </a:txBody>
                  <a:tcPr marL="36000" marR="36000" marT="0" marB="0" anchor="ctr">
                    <a:noFill/>
                  </a:tcPr>
                </a:tc>
                <a:tc>
                  <a:txBody>
                    <a:bodyPr/>
                    <a:lstStyle/>
                    <a:p>
                      <a:r>
                        <a:rPr kumimoji="1" lang="ja-JP" altLang="en-US" sz="1050" dirty="0">
                          <a:uFillTx/>
                          <a:latin typeface="Meiryo UI" panose="020B0604030504040204" pitchFamily="50" charset="-128"/>
                          <a:ea typeface="Meiryo UI" panose="020B0604030504040204" pitchFamily="50" charset="-128"/>
                        </a:rPr>
                        <a:t>経済団体等</a:t>
                      </a:r>
                    </a:p>
                  </a:txBody>
                  <a:tcPr marL="36000" marR="36000" marT="0" marB="0" anchor="ctr">
                    <a:noFill/>
                  </a:tcPr>
                </a:tc>
                <a:tc>
                  <a:txBody>
                    <a:bodyPr/>
                    <a:lstStyle/>
                    <a:p>
                      <a:pPr algn="r"/>
                      <a:endParaRPr kumimoji="1" lang="ja-JP" altLang="en-US" sz="1050" dirty="0">
                        <a:uFillTx/>
                        <a:latin typeface="Meiryo UI" panose="020B0604030504040204" pitchFamily="50" charset="-128"/>
                        <a:ea typeface="Meiryo UI" panose="020B0604030504040204" pitchFamily="50" charset="-128"/>
                      </a:endParaRPr>
                    </a:p>
                  </a:txBody>
                  <a:tcPr marL="36000" marR="36000" marT="0" marB="0" anchor="ctr">
                    <a:noFill/>
                  </a:tcPr>
                </a:tc>
                <a:tc>
                  <a:txBody>
                    <a:bodyPr/>
                    <a:lstStyle/>
                    <a:p>
                      <a:pPr algn="r"/>
                      <a:r>
                        <a:rPr kumimoji="1" lang="en-US" altLang="ja-JP" sz="1050" dirty="0">
                          <a:uFillTx/>
                          <a:latin typeface="Meiryo UI" panose="020B0604030504040204" pitchFamily="50" charset="-128"/>
                          <a:ea typeface="Meiryo UI" panose="020B0604030504040204" pitchFamily="50" charset="-128"/>
                        </a:rPr>
                        <a:t>1,195</a:t>
                      </a:r>
                      <a:endParaRPr kumimoji="1" lang="ja-JP" altLang="en-US" sz="1050" dirty="0">
                        <a:uFillTx/>
                        <a:latin typeface="Meiryo UI" panose="020B0604030504040204" pitchFamily="50" charset="-128"/>
                        <a:ea typeface="Meiryo UI" panose="020B0604030504040204" pitchFamily="50" charset="-128"/>
                      </a:endParaRPr>
                    </a:p>
                  </a:txBody>
                  <a:tcPr marL="36000" marR="36000" marT="0" marB="0" anchor="ctr">
                    <a:solidFill>
                      <a:schemeClr val="accent1">
                        <a:lumMod val="40000"/>
                        <a:lumOff val="60000"/>
                      </a:schemeClr>
                    </a:solidFill>
                  </a:tcPr>
                </a:tc>
                <a:tc>
                  <a:txBody>
                    <a:bodyPr/>
                    <a:lstStyle/>
                    <a:p>
                      <a:pPr algn="r"/>
                      <a:r>
                        <a:rPr kumimoji="1" lang="en-US" altLang="ja-JP" sz="1050" dirty="0">
                          <a:uFillTx/>
                          <a:latin typeface="Meiryo UI" panose="020B0604030504040204" pitchFamily="50" charset="-128"/>
                          <a:ea typeface="Meiryo UI" panose="020B0604030504040204" pitchFamily="50" charset="-128"/>
                        </a:rPr>
                        <a:t>(880)</a:t>
                      </a:r>
                      <a:endParaRPr kumimoji="1" lang="ja-JP" altLang="en-US" sz="1050" dirty="0">
                        <a:uFillTx/>
                        <a:latin typeface="Meiryo UI" panose="020B0604030504040204" pitchFamily="50" charset="-128"/>
                        <a:ea typeface="Meiryo UI" panose="020B0604030504040204" pitchFamily="50" charset="-128"/>
                      </a:endParaRPr>
                    </a:p>
                  </a:txBody>
                  <a:tcPr marL="36000" marR="36000" marT="0" marB="0" anchor="ctr">
                    <a:noFill/>
                  </a:tcPr>
                </a:tc>
                <a:extLst>
                  <a:ext uri="{0D108BD9-81ED-4DB2-BD59-A6C34878D82A}">
                    <a16:rowId xmlns="" xmlns:a16="http://schemas.microsoft.com/office/drawing/2014/main" val="10004"/>
                  </a:ext>
                </a:extLst>
              </a:tr>
              <a:tr h="189757">
                <a:tc>
                  <a:txBody>
                    <a:bodyPr/>
                    <a:lstStyle/>
                    <a:p>
                      <a:pPr algn="ctr"/>
                      <a:r>
                        <a:rPr kumimoji="1" lang="ja-JP" altLang="en-US" sz="1050" dirty="0">
                          <a:uFillTx/>
                          <a:latin typeface="Meiryo UI" panose="020B0604030504040204" pitchFamily="50" charset="-128"/>
                          <a:ea typeface="Meiryo UI" panose="020B0604030504040204" pitchFamily="50" charset="-128"/>
                        </a:rPr>
                        <a:t>５Ｆ</a:t>
                      </a:r>
                    </a:p>
                  </a:txBody>
                  <a:tcPr marL="36000" marR="36000" marT="0" marB="0" anchor="ctr">
                    <a:noFill/>
                  </a:tcPr>
                </a:tc>
                <a:tc>
                  <a:txBody>
                    <a:bodyPr/>
                    <a:lstStyle/>
                    <a:p>
                      <a:r>
                        <a:rPr kumimoji="1" lang="ja-JP" altLang="en-US" sz="1050" dirty="0">
                          <a:uFillTx/>
                          <a:latin typeface="Meiryo UI" panose="020B0604030504040204" pitchFamily="50" charset="-128"/>
                          <a:ea typeface="Meiryo UI" panose="020B0604030504040204" pitchFamily="50" charset="-128"/>
                        </a:rPr>
                        <a:t>経済団体等</a:t>
                      </a:r>
                    </a:p>
                  </a:txBody>
                  <a:tcPr marL="36000" marR="36000" marT="0" marB="0" anchor="ctr">
                    <a:noFill/>
                  </a:tcPr>
                </a:tc>
                <a:tc>
                  <a:txBody>
                    <a:bodyPr/>
                    <a:lstStyle/>
                    <a:p>
                      <a:pPr algn="r"/>
                      <a:r>
                        <a:rPr kumimoji="1" lang="en-US" altLang="ja-JP" sz="1050" dirty="0">
                          <a:uFillTx/>
                          <a:latin typeface="Meiryo UI" panose="020B0604030504040204" pitchFamily="50" charset="-128"/>
                          <a:ea typeface="Meiryo UI" panose="020B0604030504040204" pitchFamily="50" charset="-128"/>
                        </a:rPr>
                        <a:t>120</a:t>
                      </a:r>
                      <a:endParaRPr kumimoji="1" lang="ja-JP" altLang="en-US" sz="1050" dirty="0">
                        <a:uFillTx/>
                        <a:latin typeface="Meiryo UI" panose="020B0604030504040204" pitchFamily="50" charset="-128"/>
                        <a:ea typeface="Meiryo UI" panose="020B0604030504040204" pitchFamily="50" charset="-128"/>
                      </a:endParaRPr>
                    </a:p>
                  </a:txBody>
                  <a:tcPr marL="36000" marR="36000" marT="0" marB="0" anchor="ctr">
                    <a:solidFill>
                      <a:schemeClr val="accent1"/>
                    </a:solidFill>
                  </a:tcPr>
                </a:tc>
                <a:tc>
                  <a:txBody>
                    <a:bodyPr/>
                    <a:lstStyle/>
                    <a:p>
                      <a:pPr algn="r"/>
                      <a:r>
                        <a:rPr kumimoji="1" lang="en-US" altLang="ja-JP" sz="1050" dirty="0">
                          <a:uFillTx/>
                          <a:latin typeface="Meiryo UI" panose="020B0604030504040204" pitchFamily="50" charset="-128"/>
                          <a:ea typeface="Meiryo UI" panose="020B0604030504040204" pitchFamily="50" charset="-128"/>
                        </a:rPr>
                        <a:t>1,195</a:t>
                      </a:r>
                      <a:endParaRPr kumimoji="1" lang="ja-JP" altLang="en-US" sz="1050" dirty="0">
                        <a:uFillTx/>
                        <a:latin typeface="Meiryo UI" panose="020B0604030504040204" pitchFamily="50" charset="-128"/>
                        <a:ea typeface="Meiryo UI" panose="020B0604030504040204" pitchFamily="50" charset="-128"/>
                      </a:endParaRPr>
                    </a:p>
                  </a:txBody>
                  <a:tcPr marL="36000" marR="36000" marT="0" marB="0" anchor="ctr">
                    <a:solidFill>
                      <a:schemeClr val="accent1">
                        <a:lumMod val="40000"/>
                        <a:lumOff val="60000"/>
                      </a:schemeClr>
                    </a:solidFill>
                  </a:tcPr>
                </a:tc>
                <a:tc>
                  <a:txBody>
                    <a:bodyPr/>
                    <a:lstStyle/>
                    <a:p>
                      <a:pPr algn="r"/>
                      <a:r>
                        <a:rPr kumimoji="1" lang="en-US" altLang="ja-JP" sz="1050" dirty="0">
                          <a:uFillTx/>
                          <a:latin typeface="Meiryo UI" panose="020B0604030504040204" pitchFamily="50" charset="-128"/>
                          <a:ea typeface="Meiryo UI" panose="020B0604030504040204" pitchFamily="50" charset="-128"/>
                        </a:rPr>
                        <a:t>(910)</a:t>
                      </a:r>
                      <a:endParaRPr kumimoji="1" lang="ja-JP" altLang="en-US" sz="1050" dirty="0">
                        <a:uFillTx/>
                        <a:latin typeface="Meiryo UI" panose="020B0604030504040204" pitchFamily="50" charset="-128"/>
                        <a:ea typeface="Meiryo UI" panose="020B0604030504040204" pitchFamily="50" charset="-128"/>
                      </a:endParaRPr>
                    </a:p>
                  </a:txBody>
                  <a:tcPr marL="36000" marR="36000" marT="0" marB="0" anchor="ctr">
                    <a:noFill/>
                  </a:tcPr>
                </a:tc>
                <a:extLst>
                  <a:ext uri="{0D108BD9-81ED-4DB2-BD59-A6C34878D82A}">
                    <a16:rowId xmlns="" xmlns:a16="http://schemas.microsoft.com/office/drawing/2014/main" val="10005"/>
                  </a:ext>
                </a:extLst>
              </a:tr>
              <a:tr h="189757">
                <a:tc>
                  <a:txBody>
                    <a:bodyPr/>
                    <a:lstStyle/>
                    <a:p>
                      <a:pPr algn="ctr"/>
                      <a:r>
                        <a:rPr kumimoji="1" lang="ja-JP" altLang="en-US" sz="1050" dirty="0">
                          <a:uFillTx/>
                          <a:latin typeface="Meiryo UI" panose="020B0604030504040204" pitchFamily="50" charset="-128"/>
                          <a:ea typeface="Meiryo UI" panose="020B0604030504040204" pitchFamily="50" charset="-128"/>
                        </a:rPr>
                        <a:t>４Ｆ</a:t>
                      </a:r>
                    </a:p>
                  </a:txBody>
                  <a:tcPr marL="36000" marR="36000" marT="0" marB="0" anchor="ctr">
                    <a:noFill/>
                  </a:tcPr>
                </a:tc>
                <a:tc>
                  <a:txBody>
                    <a:bodyPr/>
                    <a:lstStyle/>
                    <a:p>
                      <a:r>
                        <a:rPr kumimoji="1" lang="ja-JP" altLang="en-US" sz="1050" dirty="0">
                          <a:uFillTx/>
                          <a:latin typeface="Meiryo UI" panose="020B0604030504040204" pitchFamily="50" charset="-128"/>
                          <a:ea typeface="Meiryo UI" panose="020B0604030504040204" pitchFamily="50" charset="-128"/>
                        </a:rPr>
                        <a:t>大阪府</a:t>
                      </a:r>
                    </a:p>
                  </a:txBody>
                  <a:tcPr marL="36000" marR="36000" marT="0" marB="0" anchor="ctr">
                    <a:noFill/>
                  </a:tcPr>
                </a:tc>
                <a:tc>
                  <a:txBody>
                    <a:bodyPr/>
                    <a:lstStyle/>
                    <a:p>
                      <a:pPr algn="r"/>
                      <a:r>
                        <a:rPr kumimoji="1" lang="en-US" altLang="ja-JP" sz="1050" dirty="0">
                          <a:uFillTx/>
                          <a:latin typeface="Meiryo UI" panose="020B0604030504040204" pitchFamily="50" charset="-128"/>
                          <a:ea typeface="Meiryo UI" panose="020B0604030504040204" pitchFamily="50" charset="-128"/>
                        </a:rPr>
                        <a:t>547</a:t>
                      </a:r>
                      <a:endParaRPr kumimoji="1" lang="ja-JP" altLang="en-US" sz="1050" dirty="0">
                        <a:uFillTx/>
                        <a:latin typeface="Meiryo UI" panose="020B0604030504040204" pitchFamily="50" charset="-128"/>
                        <a:ea typeface="Meiryo UI" panose="020B0604030504040204" pitchFamily="50" charset="-128"/>
                      </a:endParaRPr>
                    </a:p>
                  </a:txBody>
                  <a:tcPr marL="36000" marR="36000" marT="0" marB="0" anchor="ctr">
                    <a:solidFill>
                      <a:schemeClr val="accent1"/>
                    </a:solidFill>
                  </a:tcPr>
                </a:tc>
                <a:tc>
                  <a:txBody>
                    <a:bodyPr/>
                    <a:lstStyle/>
                    <a:p>
                      <a:pPr algn="r"/>
                      <a:r>
                        <a:rPr kumimoji="1" lang="en-US" altLang="ja-JP" sz="1050" dirty="0">
                          <a:uFillTx/>
                          <a:latin typeface="Meiryo UI" panose="020B0604030504040204" pitchFamily="50" charset="-128"/>
                          <a:ea typeface="Meiryo UI" panose="020B0604030504040204" pitchFamily="50" charset="-128"/>
                        </a:rPr>
                        <a:t>1,104</a:t>
                      </a:r>
                      <a:endParaRPr kumimoji="1" lang="ja-JP" altLang="en-US" sz="1050" dirty="0">
                        <a:uFillTx/>
                        <a:latin typeface="Meiryo UI" panose="020B0604030504040204" pitchFamily="50" charset="-128"/>
                        <a:ea typeface="Meiryo UI" panose="020B0604030504040204" pitchFamily="50" charset="-128"/>
                      </a:endParaRPr>
                    </a:p>
                  </a:txBody>
                  <a:tcPr marL="36000" marR="36000" marT="0" marB="0" anchor="ctr">
                    <a:solidFill>
                      <a:schemeClr val="accent1">
                        <a:lumMod val="40000"/>
                        <a:lumOff val="60000"/>
                      </a:schemeClr>
                    </a:solidFill>
                  </a:tcPr>
                </a:tc>
                <a:tc>
                  <a:txBody>
                    <a:bodyPr/>
                    <a:lstStyle/>
                    <a:p>
                      <a:pPr algn="r"/>
                      <a:endParaRPr kumimoji="1" lang="ja-JP" altLang="en-US" sz="1050" dirty="0">
                        <a:uFillTx/>
                        <a:latin typeface="Meiryo UI" panose="020B0604030504040204" pitchFamily="50" charset="-128"/>
                        <a:ea typeface="Meiryo UI" panose="020B0604030504040204" pitchFamily="50" charset="-128"/>
                      </a:endParaRPr>
                    </a:p>
                  </a:txBody>
                  <a:tcPr marL="36000" marR="36000" marT="0" marB="0" anchor="ctr">
                    <a:noFill/>
                  </a:tcPr>
                </a:tc>
                <a:extLst>
                  <a:ext uri="{0D108BD9-81ED-4DB2-BD59-A6C34878D82A}">
                    <a16:rowId xmlns="" xmlns:a16="http://schemas.microsoft.com/office/drawing/2014/main" val="10006"/>
                  </a:ext>
                </a:extLst>
              </a:tr>
              <a:tr h="189757">
                <a:tc>
                  <a:txBody>
                    <a:bodyPr/>
                    <a:lstStyle/>
                    <a:p>
                      <a:pPr algn="ctr"/>
                      <a:r>
                        <a:rPr kumimoji="1" lang="ja-JP" altLang="en-US" sz="1050" dirty="0">
                          <a:uFillTx/>
                          <a:latin typeface="Meiryo UI" panose="020B0604030504040204" pitchFamily="50" charset="-128"/>
                          <a:ea typeface="Meiryo UI" panose="020B0604030504040204" pitchFamily="50" charset="-128"/>
                        </a:rPr>
                        <a:t>３Ｆ</a:t>
                      </a:r>
                    </a:p>
                  </a:txBody>
                  <a:tcPr marL="36000" marR="36000" marT="0" marB="0" anchor="ctr">
                    <a:noFill/>
                  </a:tcPr>
                </a:tc>
                <a:tc>
                  <a:txBody>
                    <a:bodyPr/>
                    <a:lstStyle/>
                    <a:p>
                      <a:r>
                        <a:rPr kumimoji="1" lang="ja-JP" altLang="en-US" sz="1050" dirty="0">
                          <a:uFillTx/>
                          <a:latin typeface="Meiryo UI" panose="020B0604030504040204" pitchFamily="50" charset="-128"/>
                          <a:ea typeface="Meiryo UI" panose="020B0604030504040204" pitchFamily="50" charset="-128"/>
                        </a:rPr>
                        <a:t>産振機構</a:t>
                      </a:r>
                    </a:p>
                  </a:txBody>
                  <a:tcPr marL="36000" marR="36000" marT="0" marB="0" anchor="ctr">
                    <a:solidFill>
                      <a:schemeClr val="accent1"/>
                    </a:solidFill>
                  </a:tcPr>
                </a:tc>
                <a:tc>
                  <a:txBody>
                    <a:bodyPr/>
                    <a:lstStyle/>
                    <a:p>
                      <a:pPr algn="r"/>
                      <a:r>
                        <a:rPr kumimoji="1" lang="en-US" altLang="ja-JP" sz="1050" dirty="0">
                          <a:uFillTx/>
                          <a:latin typeface="Meiryo UI" panose="020B0604030504040204" pitchFamily="50" charset="-128"/>
                          <a:ea typeface="Meiryo UI" panose="020B0604030504040204" pitchFamily="50" charset="-128"/>
                        </a:rPr>
                        <a:t>3,533</a:t>
                      </a:r>
                      <a:endParaRPr kumimoji="1" lang="ja-JP" altLang="en-US" sz="1050" dirty="0">
                        <a:uFillTx/>
                        <a:latin typeface="Meiryo UI" panose="020B0604030504040204" pitchFamily="50" charset="-128"/>
                        <a:ea typeface="Meiryo UI" panose="020B0604030504040204" pitchFamily="50" charset="-128"/>
                      </a:endParaRPr>
                    </a:p>
                  </a:txBody>
                  <a:tcPr marL="36000" marR="36000" marT="0" marB="0" anchor="ctr">
                    <a:solidFill>
                      <a:schemeClr val="accent1"/>
                    </a:solidFill>
                  </a:tcPr>
                </a:tc>
                <a:tc>
                  <a:txBody>
                    <a:bodyPr/>
                    <a:lstStyle/>
                    <a:p>
                      <a:pPr algn="r"/>
                      <a:endParaRPr kumimoji="1" lang="ja-JP" altLang="en-US" sz="1050" dirty="0">
                        <a:uFillTx/>
                        <a:latin typeface="Meiryo UI" panose="020B0604030504040204" pitchFamily="50" charset="-128"/>
                        <a:ea typeface="Meiryo UI" panose="020B0604030504040204" pitchFamily="50" charset="-128"/>
                      </a:endParaRPr>
                    </a:p>
                  </a:txBody>
                  <a:tcPr marL="36000" marR="36000" marT="0" marB="0" anchor="ctr">
                    <a:noFill/>
                  </a:tcPr>
                </a:tc>
                <a:tc>
                  <a:txBody>
                    <a:bodyPr/>
                    <a:lstStyle/>
                    <a:p>
                      <a:pPr algn="r"/>
                      <a:endParaRPr kumimoji="1" lang="ja-JP" altLang="en-US" sz="1050" dirty="0">
                        <a:uFillTx/>
                        <a:latin typeface="Meiryo UI" panose="020B0604030504040204" pitchFamily="50" charset="-128"/>
                        <a:ea typeface="Meiryo UI" panose="020B0604030504040204" pitchFamily="50" charset="-128"/>
                      </a:endParaRPr>
                    </a:p>
                  </a:txBody>
                  <a:tcPr marL="36000" marR="36000" marT="0" marB="0" anchor="ctr">
                    <a:noFill/>
                  </a:tcPr>
                </a:tc>
                <a:extLst>
                  <a:ext uri="{0D108BD9-81ED-4DB2-BD59-A6C34878D82A}">
                    <a16:rowId xmlns="" xmlns:a16="http://schemas.microsoft.com/office/drawing/2014/main" val="10007"/>
                  </a:ext>
                </a:extLst>
              </a:tr>
              <a:tr h="210407">
                <a:tc>
                  <a:txBody>
                    <a:bodyPr/>
                    <a:lstStyle/>
                    <a:p>
                      <a:pPr algn="ctr"/>
                      <a:r>
                        <a:rPr kumimoji="1" lang="ja-JP" altLang="en-US" sz="1050" dirty="0">
                          <a:uFillTx/>
                          <a:latin typeface="Meiryo UI" panose="020B0604030504040204" pitchFamily="50" charset="-128"/>
                          <a:ea typeface="Meiryo UI" panose="020B0604030504040204" pitchFamily="50" charset="-128"/>
                        </a:rPr>
                        <a:t>２Ｆ</a:t>
                      </a:r>
                    </a:p>
                  </a:txBody>
                  <a:tcPr marL="36000" marR="36000" marT="0" marB="0" anchor="ctr"/>
                </a:tc>
                <a:tc>
                  <a:txBody>
                    <a:bodyPr/>
                    <a:lstStyle/>
                    <a:p>
                      <a:r>
                        <a:rPr kumimoji="1" lang="ja-JP" altLang="en-US" sz="1050" dirty="0">
                          <a:uFillTx/>
                          <a:latin typeface="Meiryo UI" panose="020B0604030504040204" pitchFamily="50" charset="-128"/>
                          <a:ea typeface="Meiryo UI" panose="020B0604030504040204" pitchFamily="50" charset="-128"/>
                        </a:rPr>
                        <a:t>産振機構</a:t>
                      </a:r>
                    </a:p>
                  </a:txBody>
                  <a:tcPr marL="36000" marR="36000" marT="0" marB="0" anchor="ctr">
                    <a:solidFill>
                      <a:schemeClr val="accent1"/>
                    </a:solidFill>
                  </a:tcPr>
                </a:tc>
                <a:tc>
                  <a:txBody>
                    <a:bodyPr/>
                    <a:lstStyle/>
                    <a:p>
                      <a:pPr algn="r"/>
                      <a:r>
                        <a:rPr kumimoji="1" lang="en-US" altLang="ja-JP" sz="1050" dirty="0">
                          <a:uFillTx/>
                          <a:latin typeface="Meiryo UI" panose="020B0604030504040204" pitchFamily="50" charset="-128"/>
                          <a:ea typeface="Meiryo UI" panose="020B0604030504040204" pitchFamily="50" charset="-128"/>
                        </a:rPr>
                        <a:t>3,492</a:t>
                      </a:r>
                      <a:endParaRPr kumimoji="1" lang="ja-JP" altLang="en-US" sz="1050" dirty="0">
                        <a:uFillTx/>
                        <a:latin typeface="Meiryo UI" panose="020B0604030504040204" pitchFamily="50" charset="-128"/>
                        <a:ea typeface="Meiryo UI" panose="020B0604030504040204" pitchFamily="50" charset="-128"/>
                      </a:endParaRPr>
                    </a:p>
                  </a:txBody>
                  <a:tcPr marL="36000" marR="36000" marT="0" marB="0" anchor="ctr">
                    <a:solidFill>
                      <a:schemeClr val="accent1"/>
                    </a:solidFill>
                  </a:tcPr>
                </a:tc>
                <a:tc>
                  <a:txBody>
                    <a:bodyPr/>
                    <a:lstStyle/>
                    <a:p>
                      <a:pPr algn="r"/>
                      <a:endParaRPr kumimoji="1" lang="ja-JP" altLang="en-US" sz="1050" dirty="0">
                        <a:uFillTx/>
                        <a:latin typeface="Meiryo UI" panose="020B0604030504040204" pitchFamily="50" charset="-128"/>
                        <a:ea typeface="Meiryo UI" panose="020B0604030504040204" pitchFamily="50" charset="-128"/>
                      </a:endParaRPr>
                    </a:p>
                  </a:txBody>
                  <a:tcPr marL="36000" marR="36000" marT="0" marB="0" anchor="ctr">
                    <a:noFill/>
                  </a:tcPr>
                </a:tc>
                <a:tc>
                  <a:txBody>
                    <a:bodyPr/>
                    <a:lstStyle/>
                    <a:p>
                      <a:pPr algn="r"/>
                      <a:endParaRPr kumimoji="1" lang="ja-JP" altLang="en-US" sz="1050" dirty="0">
                        <a:uFillTx/>
                        <a:latin typeface="Meiryo UI" panose="020B0604030504040204" pitchFamily="50" charset="-128"/>
                        <a:ea typeface="Meiryo UI" panose="020B0604030504040204" pitchFamily="50" charset="-128"/>
                      </a:endParaRPr>
                    </a:p>
                  </a:txBody>
                  <a:tcPr marL="36000" marR="36000" marT="0" marB="0" anchor="ctr">
                    <a:noFill/>
                  </a:tcPr>
                </a:tc>
                <a:extLst>
                  <a:ext uri="{0D108BD9-81ED-4DB2-BD59-A6C34878D82A}">
                    <a16:rowId xmlns="" xmlns:a16="http://schemas.microsoft.com/office/drawing/2014/main" val="10008"/>
                  </a:ext>
                </a:extLst>
              </a:tr>
              <a:tr h="189757">
                <a:tc>
                  <a:txBody>
                    <a:bodyPr/>
                    <a:lstStyle/>
                    <a:p>
                      <a:pPr algn="ctr"/>
                      <a:r>
                        <a:rPr kumimoji="1" lang="ja-JP" altLang="en-US" sz="1050" dirty="0">
                          <a:uFillTx/>
                          <a:latin typeface="Meiryo UI" panose="020B0604030504040204" pitchFamily="50" charset="-128"/>
                          <a:ea typeface="Meiryo UI" panose="020B0604030504040204" pitchFamily="50" charset="-128"/>
                        </a:rPr>
                        <a:t>１Ｆ</a:t>
                      </a:r>
                    </a:p>
                  </a:txBody>
                  <a:tcPr marL="36000" marR="36000" marT="0" marB="0" anchor="ctr"/>
                </a:tc>
                <a:tc>
                  <a:txBody>
                    <a:bodyPr/>
                    <a:lstStyle/>
                    <a:p>
                      <a:r>
                        <a:rPr kumimoji="1" lang="ja-JP" altLang="en-US" sz="1050" dirty="0">
                          <a:uFillTx/>
                          <a:latin typeface="Meiryo UI" panose="020B0604030504040204" pitchFamily="50" charset="-128"/>
                          <a:ea typeface="Meiryo UI" panose="020B0604030504040204" pitchFamily="50" charset="-128"/>
                        </a:rPr>
                        <a:t>産振機構</a:t>
                      </a:r>
                    </a:p>
                  </a:txBody>
                  <a:tcPr marL="36000" marR="36000" marT="0" marB="0" anchor="ctr">
                    <a:solidFill>
                      <a:schemeClr val="accent1"/>
                    </a:solidFill>
                  </a:tcPr>
                </a:tc>
                <a:tc>
                  <a:txBody>
                    <a:bodyPr/>
                    <a:lstStyle/>
                    <a:p>
                      <a:pPr algn="r"/>
                      <a:r>
                        <a:rPr kumimoji="1" lang="en-US" altLang="ja-JP" sz="1050" dirty="0">
                          <a:uFillTx/>
                          <a:latin typeface="Meiryo UI" panose="020B0604030504040204" pitchFamily="50" charset="-128"/>
                          <a:ea typeface="Meiryo UI" panose="020B0604030504040204" pitchFamily="50" charset="-128"/>
                        </a:rPr>
                        <a:t>1,680</a:t>
                      </a:r>
                      <a:endParaRPr kumimoji="1" lang="ja-JP" altLang="en-US" sz="1050" dirty="0">
                        <a:uFillTx/>
                        <a:latin typeface="Meiryo UI" panose="020B0604030504040204" pitchFamily="50" charset="-128"/>
                        <a:ea typeface="Meiryo UI" panose="020B0604030504040204" pitchFamily="50" charset="-128"/>
                      </a:endParaRPr>
                    </a:p>
                  </a:txBody>
                  <a:tcPr marL="36000" marR="36000" marT="0" marB="0" anchor="ctr">
                    <a:solidFill>
                      <a:schemeClr val="accent1"/>
                    </a:solidFill>
                  </a:tcPr>
                </a:tc>
                <a:tc>
                  <a:txBody>
                    <a:bodyPr/>
                    <a:lstStyle/>
                    <a:p>
                      <a:pPr algn="r"/>
                      <a:endParaRPr kumimoji="1" lang="ja-JP" altLang="en-US" sz="1050" dirty="0">
                        <a:uFillTx/>
                        <a:latin typeface="Meiryo UI" panose="020B0604030504040204" pitchFamily="50" charset="-128"/>
                        <a:ea typeface="Meiryo UI" panose="020B0604030504040204" pitchFamily="50" charset="-128"/>
                      </a:endParaRPr>
                    </a:p>
                  </a:txBody>
                  <a:tcPr marL="36000" marR="36000" marT="0" marB="0" anchor="ctr">
                    <a:noFill/>
                  </a:tcPr>
                </a:tc>
                <a:tc>
                  <a:txBody>
                    <a:bodyPr/>
                    <a:lstStyle/>
                    <a:p>
                      <a:pPr algn="r"/>
                      <a:endParaRPr kumimoji="1" lang="ja-JP" altLang="en-US" sz="1050" dirty="0">
                        <a:uFillTx/>
                        <a:latin typeface="Meiryo UI" panose="020B0604030504040204" pitchFamily="50" charset="-128"/>
                        <a:ea typeface="Meiryo UI" panose="020B0604030504040204" pitchFamily="50" charset="-128"/>
                      </a:endParaRPr>
                    </a:p>
                  </a:txBody>
                  <a:tcPr marL="36000" marR="36000" marT="0" marB="0" anchor="ctr">
                    <a:noFill/>
                  </a:tcPr>
                </a:tc>
                <a:extLst>
                  <a:ext uri="{0D108BD9-81ED-4DB2-BD59-A6C34878D82A}">
                    <a16:rowId xmlns="" xmlns:a16="http://schemas.microsoft.com/office/drawing/2014/main" val="10009"/>
                  </a:ext>
                </a:extLst>
              </a:tr>
              <a:tr h="189757">
                <a:tc>
                  <a:txBody>
                    <a:bodyPr/>
                    <a:lstStyle/>
                    <a:p>
                      <a:pPr algn="ctr"/>
                      <a:r>
                        <a:rPr kumimoji="1" lang="ja-JP" altLang="en-US" sz="1050" dirty="0">
                          <a:uFillTx/>
                          <a:latin typeface="Meiryo UI" panose="020B0604030504040204" pitchFamily="50" charset="-128"/>
                          <a:ea typeface="Meiryo UI" panose="020B0604030504040204" pitchFamily="50" charset="-128"/>
                        </a:rPr>
                        <a:t>Ｂ１</a:t>
                      </a:r>
                    </a:p>
                  </a:txBody>
                  <a:tcPr marL="36000" marR="36000" marT="0" marB="0" anchor="ctr"/>
                </a:tc>
                <a:tc>
                  <a:txBody>
                    <a:bodyPr/>
                    <a:lstStyle/>
                    <a:p>
                      <a:r>
                        <a:rPr kumimoji="1" lang="ja-JP" altLang="en-US" sz="1050" dirty="0">
                          <a:uFillTx/>
                          <a:latin typeface="Meiryo UI" panose="020B0604030504040204" pitchFamily="50" charset="-128"/>
                          <a:ea typeface="Meiryo UI" panose="020B0604030504040204" pitchFamily="50" charset="-128"/>
                        </a:rPr>
                        <a:t>産振機構</a:t>
                      </a:r>
                    </a:p>
                  </a:txBody>
                  <a:tcPr marL="36000" marR="36000" marT="0" marB="0" anchor="ctr">
                    <a:solidFill>
                      <a:schemeClr val="accent1"/>
                    </a:solidFill>
                  </a:tcPr>
                </a:tc>
                <a:tc>
                  <a:txBody>
                    <a:bodyPr/>
                    <a:lstStyle/>
                    <a:p>
                      <a:pPr algn="r"/>
                      <a:r>
                        <a:rPr kumimoji="1" lang="en-US" altLang="ja-JP" sz="1050" dirty="0">
                          <a:uFillTx/>
                          <a:latin typeface="Meiryo UI" panose="020B0604030504040204" pitchFamily="50" charset="-128"/>
                          <a:ea typeface="Meiryo UI" panose="020B0604030504040204" pitchFamily="50" charset="-128"/>
                        </a:rPr>
                        <a:t>150</a:t>
                      </a:r>
                      <a:endParaRPr kumimoji="1" lang="ja-JP" altLang="en-US" sz="1050" dirty="0">
                        <a:uFillTx/>
                        <a:latin typeface="Meiryo UI" panose="020B0604030504040204" pitchFamily="50" charset="-128"/>
                        <a:ea typeface="Meiryo UI" panose="020B0604030504040204" pitchFamily="50" charset="-128"/>
                      </a:endParaRPr>
                    </a:p>
                  </a:txBody>
                  <a:tcPr marL="36000" marR="36000" marT="0" marB="0" anchor="ctr">
                    <a:solidFill>
                      <a:schemeClr val="accent1"/>
                    </a:solidFill>
                  </a:tcPr>
                </a:tc>
                <a:tc>
                  <a:txBody>
                    <a:bodyPr/>
                    <a:lstStyle/>
                    <a:p>
                      <a:pPr algn="r"/>
                      <a:r>
                        <a:rPr kumimoji="1" lang="en-US" altLang="ja-JP" sz="1050" dirty="0">
                          <a:uFillTx/>
                          <a:latin typeface="Meiryo UI" panose="020B0604030504040204" pitchFamily="50" charset="-128"/>
                          <a:ea typeface="Meiryo UI" panose="020B0604030504040204" pitchFamily="50" charset="-128"/>
                        </a:rPr>
                        <a:t>33</a:t>
                      </a:r>
                      <a:endParaRPr kumimoji="1" lang="ja-JP" altLang="en-US" sz="1050" dirty="0">
                        <a:uFillTx/>
                        <a:latin typeface="Meiryo UI" panose="020B0604030504040204" pitchFamily="50" charset="-128"/>
                        <a:ea typeface="Meiryo UI" panose="020B0604030504040204" pitchFamily="50" charset="-128"/>
                      </a:endParaRPr>
                    </a:p>
                  </a:txBody>
                  <a:tcPr marL="36000" marR="36000" marT="0" marB="0" anchor="ctr">
                    <a:solidFill>
                      <a:schemeClr val="accent1">
                        <a:lumMod val="40000"/>
                        <a:lumOff val="60000"/>
                      </a:schemeClr>
                    </a:solidFill>
                  </a:tcPr>
                </a:tc>
                <a:tc>
                  <a:txBody>
                    <a:bodyPr/>
                    <a:lstStyle/>
                    <a:p>
                      <a:pPr algn="r"/>
                      <a:endParaRPr kumimoji="1" lang="ja-JP" altLang="en-US" sz="1050" dirty="0">
                        <a:uFillTx/>
                        <a:latin typeface="Meiryo UI" panose="020B0604030504040204" pitchFamily="50" charset="-128"/>
                        <a:ea typeface="Meiryo UI" panose="020B0604030504040204" pitchFamily="50" charset="-128"/>
                      </a:endParaRPr>
                    </a:p>
                  </a:txBody>
                  <a:tcPr marL="36000" marR="36000" marT="0" marB="0" anchor="ctr">
                    <a:noFill/>
                  </a:tcPr>
                </a:tc>
                <a:extLst>
                  <a:ext uri="{0D108BD9-81ED-4DB2-BD59-A6C34878D82A}">
                    <a16:rowId xmlns="" xmlns:a16="http://schemas.microsoft.com/office/drawing/2014/main" val="10010"/>
                  </a:ext>
                </a:extLst>
              </a:tr>
              <a:tr h="189757">
                <a:tc>
                  <a:txBody>
                    <a:bodyPr/>
                    <a:lstStyle/>
                    <a:p>
                      <a:pPr algn="ctr"/>
                      <a:r>
                        <a:rPr kumimoji="1" lang="ja-JP" altLang="en-US" sz="1050" dirty="0">
                          <a:uFillTx/>
                          <a:latin typeface="Meiryo UI" panose="020B0604030504040204" pitchFamily="50" charset="-128"/>
                          <a:ea typeface="Meiryo UI" panose="020B0604030504040204" pitchFamily="50" charset="-128"/>
                        </a:rPr>
                        <a:t>Ｂ２</a:t>
                      </a:r>
                    </a:p>
                  </a:txBody>
                  <a:tcPr marL="36000" marR="36000" marT="0" marB="0" anchor="ctr"/>
                </a:tc>
                <a:tc>
                  <a:txBody>
                    <a:bodyPr/>
                    <a:lstStyle/>
                    <a:p>
                      <a:r>
                        <a:rPr kumimoji="1" lang="ja-JP" altLang="en-US" sz="1050" dirty="0">
                          <a:uFillTx/>
                          <a:latin typeface="Meiryo UI" panose="020B0604030504040204" pitchFamily="50" charset="-128"/>
                          <a:ea typeface="Meiryo UI" panose="020B0604030504040204" pitchFamily="50" charset="-128"/>
                        </a:rPr>
                        <a:t>産振機構</a:t>
                      </a:r>
                    </a:p>
                  </a:txBody>
                  <a:tcPr marL="36000" marR="36000" marT="0" marB="0" anchor="ctr">
                    <a:solidFill>
                      <a:schemeClr val="accent1"/>
                    </a:solidFill>
                  </a:tcPr>
                </a:tc>
                <a:tc>
                  <a:txBody>
                    <a:bodyPr/>
                    <a:lstStyle/>
                    <a:p>
                      <a:pPr algn="r"/>
                      <a:r>
                        <a:rPr kumimoji="1" lang="en-US" altLang="ja-JP" sz="1050" dirty="0">
                          <a:uFillTx/>
                          <a:latin typeface="Meiryo UI" panose="020B0604030504040204" pitchFamily="50" charset="-128"/>
                          <a:ea typeface="Meiryo UI" panose="020B0604030504040204" pitchFamily="50" charset="-128"/>
                        </a:rPr>
                        <a:t>21</a:t>
                      </a:r>
                      <a:endParaRPr kumimoji="1" lang="ja-JP" altLang="en-US" sz="1050" dirty="0">
                        <a:uFillTx/>
                        <a:latin typeface="Meiryo UI" panose="020B0604030504040204" pitchFamily="50" charset="-128"/>
                        <a:ea typeface="Meiryo UI" panose="020B0604030504040204" pitchFamily="50" charset="-128"/>
                      </a:endParaRPr>
                    </a:p>
                  </a:txBody>
                  <a:tcPr marL="36000" marR="36000" marT="0" marB="0" anchor="ctr">
                    <a:solidFill>
                      <a:schemeClr val="accent1"/>
                    </a:solidFill>
                  </a:tcPr>
                </a:tc>
                <a:tc>
                  <a:txBody>
                    <a:bodyPr/>
                    <a:lstStyle/>
                    <a:p>
                      <a:pPr algn="r"/>
                      <a:r>
                        <a:rPr kumimoji="1" lang="en-US" altLang="ja-JP" sz="1050" dirty="0">
                          <a:uFillTx/>
                          <a:latin typeface="Meiryo UI" panose="020B0604030504040204" pitchFamily="50" charset="-128"/>
                          <a:ea typeface="Meiryo UI" panose="020B0604030504040204" pitchFamily="50" charset="-128"/>
                        </a:rPr>
                        <a:t>68</a:t>
                      </a:r>
                      <a:endParaRPr kumimoji="1" lang="ja-JP" altLang="en-US" sz="1050" dirty="0">
                        <a:uFillTx/>
                        <a:latin typeface="Meiryo UI" panose="020B0604030504040204" pitchFamily="50" charset="-128"/>
                        <a:ea typeface="Meiryo UI" panose="020B0604030504040204" pitchFamily="50" charset="-128"/>
                      </a:endParaRPr>
                    </a:p>
                  </a:txBody>
                  <a:tcPr marL="36000" marR="36000" marT="0" marB="0" anchor="ctr">
                    <a:solidFill>
                      <a:schemeClr val="accent1">
                        <a:lumMod val="40000"/>
                        <a:lumOff val="60000"/>
                      </a:schemeClr>
                    </a:solidFill>
                  </a:tcPr>
                </a:tc>
                <a:tc>
                  <a:txBody>
                    <a:bodyPr/>
                    <a:lstStyle/>
                    <a:p>
                      <a:pPr algn="r"/>
                      <a:r>
                        <a:rPr kumimoji="1" lang="en-US" altLang="ja-JP" sz="1050" dirty="0">
                          <a:uFillTx/>
                          <a:latin typeface="Meiryo UI" panose="020B0604030504040204" pitchFamily="50" charset="-128"/>
                          <a:ea typeface="Meiryo UI" panose="020B0604030504040204" pitchFamily="50" charset="-128"/>
                        </a:rPr>
                        <a:t>(12)</a:t>
                      </a:r>
                      <a:endParaRPr kumimoji="1" lang="ja-JP" altLang="en-US" sz="1050" dirty="0">
                        <a:uFillTx/>
                        <a:latin typeface="Meiryo UI" panose="020B0604030504040204" pitchFamily="50" charset="-128"/>
                        <a:ea typeface="Meiryo UI" panose="020B0604030504040204" pitchFamily="50" charset="-128"/>
                      </a:endParaRPr>
                    </a:p>
                  </a:txBody>
                  <a:tcPr marL="36000" marR="36000" marT="0" marB="0" anchor="ctr">
                    <a:noFill/>
                  </a:tcPr>
                </a:tc>
                <a:extLst>
                  <a:ext uri="{0D108BD9-81ED-4DB2-BD59-A6C34878D82A}">
                    <a16:rowId xmlns="" xmlns:a16="http://schemas.microsoft.com/office/drawing/2014/main" val="10011"/>
                  </a:ext>
                </a:extLst>
              </a:tr>
              <a:tr h="189757">
                <a:tc>
                  <a:txBody>
                    <a:bodyPr/>
                    <a:lstStyle/>
                    <a:p>
                      <a:pPr algn="ctr"/>
                      <a:r>
                        <a:rPr kumimoji="1" lang="ja-JP" altLang="en-US" sz="1050" dirty="0">
                          <a:uFillTx/>
                          <a:latin typeface="Meiryo UI" panose="020B0604030504040204" pitchFamily="50" charset="-128"/>
                          <a:ea typeface="Meiryo UI" panose="020B0604030504040204" pitchFamily="50" charset="-128"/>
                        </a:rPr>
                        <a:t>Ｂ３</a:t>
                      </a:r>
                    </a:p>
                  </a:txBody>
                  <a:tcPr marL="36000" marR="36000" marT="0" marB="0" anchor="ctr"/>
                </a:tc>
                <a:tc>
                  <a:txBody>
                    <a:bodyPr/>
                    <a:lstStyle/>
                    <a:p>
                      <a:r>
                        <a:rPr kumimoji="1" lang="ja-JP" altLang="en-US" sz="1050" dirty="0">
                          <a:uFillTx/>
                          <a:latin typeface="Meiryo UI" panose="020B0604030504040204" pitchFamily="50" charset="-128"/>
                          <a:ea typeface="Meiryo UI" panose="020B0604030504040204" pitchFamily="50" charset="-128"/>
                        </a:rPr>
                        <a:t>大阪府</a:t>
                      </a:r>
                    </a:p>
                  </a:txBody>
                  <a:tcPr marL="36000" marR="36000" marT="0" marB="0" anchor="ctr">
                    <a:solidFill>
                      <a:schemeClr val="accent1">
                        <a:lumMod val="40000"/>
                        <a:lumOff val="60000"/>
                      </a:schemeClr>
                    </a:solidFill>
                  </a:tcPr>
                </a:tc>
                <a:tc>
                  <a:txBody>
                    <a:bodyPr/>
                    <a:lstStyle/>
                    <a:p>
                      <a:pPr algn="r"/>
                      <a:endParaRPr kumimoji="1" lang="ja-JP" altLang="en-US" sz="1050" dirty="0">
                        <a:uFillTx/>
                        <a:latin typeface="Meiryo UI" panose="020B0604030504040204" pitchFamily="50" charset="-128"/>
                        <a:ea typeface="Meiryo UI" panose="020B0604030504040204" pitchFamily="50" charset="-128"/>
                      </a:endParaRPr>
                    </a:p>
                  </a:txBody>
                  <a:tcPr marL="36000" marR="36000" marT="0" marB="0" anchor="ctr">
                    <a:noFill/>
                  </a:tcPr>
                </a:tc>
                <a:tc>
                  <a:txBody>
                    <a:bodyPr/>
                    <a:lstStyle/>
                    <a:p>
                      <a:pPr algn="r"/>
                      <a:r>
                        <a:rPr kumimoji="1" lang="en-US" altLang="ja-JP" sz="1050" dirty="0">
                          <a:uFillTx/>
                          <a:latin typeface="Meiryo UI" panose="020B0604030504040204" pitchFamily="50" charset="-128"/>
                          <a:ea typeface="Meiryo UI" panose="020B0604030504040204" pitchFamily="50" charset="-128"/>
                        </a:rPr>
                        <a:t>124</a:t>
                      </a:r>
                      <a:endParaRPr kumimoji="1" lang="ja-JP" altLang="en-US" sz="1050" dirty="0">
                        <a:uFillTx/>
                        <a:latin typeface="Meiryo UI" panose="020B0604030504040204" pitchFamily="50" charset="-128"/>
                        <a:ea typeface="Meiryo UI" panose="020B0604030504040204" pitchFamily="50" charset="-128"/>
                      </a:endParaRPr>
                    </a:p>
                  </a:txBody>
                  <a:tcPr marL="36000" marR="36000" marT="0" marB="0" anchor="ctr">
                    <a:solidFill>
                      <a:schemeClr val="accent1">
                        <a:lumMod val="40000"/>
                        <a:lumOff val="60000"/>
                      </a:schemeClr>
                    </a:solidFill>
                  </a:tcPr>
                </a:tc>
                <a:tc>
                  <a:txBody>
                    <a:bodyPr/>
                    <a:lstStyle/>
                    <a:p>
                      <a:pPr algn="r"/>
                      <a:r>
                        <a:rPr kumimoji="1" lang="en-US" altLang="ja-JP" sz="1050" dirty="0">
                          <a:uFillTx/>
                          <a:latin typeface="Meiryo UI" panose="020B0604030504040204" pitchFamily="50" charset="-128"/>
                          <a:ea typeface="Meiryo UI" panose="020B0604030504040204" pitchFamily="50" charset="-128"/>
                        </a:rPr>
                        <a:t>(11)</a:t>
                      </a:r>
                      <a:endParaRPr kumimoji="1" lang="ja-JP" altLang="en-US" sz="1050" dirty="0">
                        <a:uFillTx/>
                        <a:latin typeface="Meiryo UI" panose="020B0604030504040204" pitchFamily="50" charset="-128"/>
                        <a:ea typeface="Meiryo UI" panose="020B0604030504040204" pitchFamily="50" charset="-128"/>
                      </a:endParaRPr>
                    </a:p>
                  </a:txBody>
                  <a:tcPr marL="36000" marR="36000" marT="0" marB="0" anchor="ctr">
                    <a:noFill/>
                  </a:tcPr>
                </a:tc>
                <a:extLst>
                  <a:ext uri="{0D108BD9-81ED-4DB2-BD59-A6C34878D82A}">
                    <a16:rowId xmlns="" xmlns:a16="http://schemas.microsoft.com/office/drawing/2014/main" val="10012"/>
                  </a:ext>
                </a:extLst>
              </a:tr>
              <a:tr h="189757">
                <a:tc gridSpan="2">
                  <a:txBody>
                    <a:bodyPr/>
                    <a:lstStyle/>
                    <a:p>
                      <a:pPr algn="ctr"/>
                      <a:r>
                        <a:rPr kumimoji="1" lang="ja-JP" altLang="en-US" sz="1050" dirty="0">
                          <a:uFillTx/>
                          <a:latin typeface="Meiryo UI" panose="020B0604030504040204" pitchFamily="50" charset="-128"/>
                          <a:ea typeface="Meiryo UI" panose="020B0604030504040204" pitchFamily="50" charset="-128"/>
                        </a:rPr>
                        <a:t>小　　計</a:t>
                      </a:r>
                    </a:p>
                  </a:txBody>
                  <a:tcPr marL="36000" marR="36000" marT="0" marB="0" anchor="ctr"/>
                </a:tc>
                <a:tc hMerge="1">
                  <a:txBody>
                    <a:bodyPr/>
                    <a:lstStyle/>
                    <a:p>
                      <a:endParaRPr kumimoji="1" lang="ja-JP" altLang="en-US" sz="1050" dirty="0">
                        <a:uFillTx/>
                        <a:latin typeface="Meiryo UI" panose="020B0604030504040204" pitchFamily="50" charset="-128"/>
                        <a:ea typeface="Meiryo UI" panose="020B0604030504040204" pitchFamily="50" charset="-128"/>
                      </a:endParaRPr>
                    </a:p>
                  </a:txBody>
                  <a:tcPr marT="36000" marB="36000" anchor="ctr"/>
                </a:tc>
                <a:tc>
                  <a:txBody>
                    <a:bodyPr/>
                    <a:lstStyle/>
                    <a:p>
                      <a:pPr algn="r"/>
                      <a:r>
                        <a:rPr kumimoji="1" lang="en-US" altLang="ja-JP" sz="1050" dirty="0">
                          <a:uFillTx/>
                          <a:latin typeface="Meiryo UI" panose="020B0604030504040204" pitchFamily="50" charset="-128"/>
                          <a:ea typeface="Meiryo UI" panose="020B0604030504040204" pitchFamily="50" charset="-128"/>
                        </a:rPr>
                        <a:t>11,216</a:t>
                      </a:r>
                      <a:endParaRPr kumimoji="1" lang="ja-JP" altLang="en-US" sz="1050" dirty="0">
                        <a:uFillTx/>
                        <a:latin typeface="Meiryo UI" panose="020B0604030504040204" pitchFamily="50" charset="-128"/>
                        <a:ea typeface="Meiryo UI" panose="020B0604030504040204" pitchFamily="50" charset="-128"/>
                      </a:endParaRPr>
                    </a:p>
                  </a:txBody>
                  <a:tcPr marL="36000" marR="36000" marT="0" marB="0" anchor="ctr"/>
                </a:tc>
                <a:tc>
                  <a:txBody>
                    <a:bodyPr/>
                    <a:lstStyle/>
                    <a:p>
                      <a:pPr algn="r"/>
                      <a:r>
                        <a:rPr kumimoji="1" lang="en-US" altLang="ja-JP" sz="1050" dirty="0">
                          <a:uFillTx/>
                          <a:latin typeface="Meiryo UI" panose="020B0604030504040204" pitchFamily="50" charset="-128"/>
                          <a:ea typeface="Meiryo UI" panose="020B0604030504040204" pitchFamily="50" charset="-128"/>
                        </a:rPr>
                        <a:t>4,009</a:t>
                      </a:r>
                      <a:endParaRPr kumimoji="1" lang="ja-JP" altLang="en-US" sz="1050" dirty="0">
                        <a:uFillTx/>
                        <a:latin typeface="Meiryo UI" panose="020B0604030504040204" pitchFamily="50" charset="-128"/>
                        <a:ea typeface="Meiryo UI" panose="020B0604030504040204" pitchFamily="50" charset="-128"/>
                      </a:endParaRPr>
                    </a:p>
                  </a:txBody>
                  <a:tcPr marL="36000" marR="36000" marT="0" marB="0" anchor="ctr"/>
                </a:tc>
                <a:tc>
                  <a:txBody>
                    <a:bodyPr/>
                    <a:lstStyle/>
                    <a:p>
                      <a:pPr algn="r"/>
                      <a:r>
                        <a:rPr kumimoji="1" lang="en-US" altLang="ja-JP" sz="1050" dirty="0">
                          <a:uFillTx/>
                          <a:latin typeface="Meiryo UI" panose="020B0604030504040204" pitchFamily="50" charset="-128"/>
                          <a:ea typeface="Meiryo UI" panose="020B0604030504040204" pitchFamily="50" charset="-128"/>
                        </a:rPr>
                        <a:t>(2,093)</a:t>
                      </a:r>
                      <a:endParaRPr kumimoji="1" lang="ja-JP" altLang="en-US" sz="1050" dirty="0">
                        <a:uFillTx/>
                        <a:latin typeface="Meiryo UI" panose="020B0604030504040204" pitchFamily="50" charset="-128"/>
                        <a:ea typeface="Meiryo UI" panose="020B0604030504040204" pitchFamily="50" charset="-128"/>
                      </a:endParaRPr>
                    </a:p>
                  </a:txBody>
                  <a:tcPr marL="36000" marR="36000" marT="0" marB="0" anchor="ctr"/>
                </a:tc>
                <a:extLst>
                  <a:ext uri="{0D108BD9-81ED-4DB2-BD59-A6C34878D82A}">
                    <a16:rowId xmlns="" xmlns:a16="http://schemas.microsoft.com/office/drawing/2014/main" val="10013"/>
                  </a:ext>
                </a:extLst>
              </a:tr>
              <a:tr h="189757">
                <a:tc gridSpan="2">
                  <a:txBody>
                    <a:bodyPr/>
                    <a:lstStyle/>
                    <a:p>
                      <a:pPr algn="ctr"/>
                      <a:r>
                        <a:rPr kumimoji="1" lang="ja-JP" altLang="en-US" sz="1050" b="1" dirty="0">
                          <a:uFillTx/>
                          <a:latin typeface="Meiryo UI" panose="020B0604030504040204" pitchFamily="50" charset="-128"/>
                          <a:ea typeface="Meiryo UI" panose="020B0604030504040204" pitchFamily="50" charset="-128"/>
                        </a:rPr>
                        <a:t>合　　計</a:t>
                      </a:r>
                    </a:p>
                  </a:txBody>
                  <a:tcPr marL="36000" marR="36000" marT="0" marB="0" anchor="ctr"/>
                </a:tc>
                <a:tc hMerge="1">
                  <a:txBody>
                    <a:bodyPr/>
                    <a:lstStyle/>
                    <a:p>
                      <a:endParaRPr kumimoji="1" lang="ja-JP" altLang="en-US">
                        <a:uFillTx/>
                      </a:endParaRPr>
                    </a:p>
                  </a:txBody>
                  <a:tcPr/>
                </a:tc>
                <a:tc gridSpan="3">
                  <a:txBody>
                    <a:bodyPr/>
                    <a:lstStyle/>
                    <a:p>
                      <a:pPr algn="ctr"/>
                      <a:r>
                        <a:rPr kumimoji="1" lang="en-US" altLang="ja-JP" sz="1050" b="1" dirty="0">
                          <a:uFillTx/>
                          <a:latin typeface="Meiryo UI" panose="020B0604030504040204" pitchFamily="50" charset="-128"/>
                          <a:ea typeface="Meiryo UI" panose="020B0604030504040204" pitchFamily="50" charset="-128"/>
                        </a:rPr>
                        <a:t>15,225</a:t>
                      </a:r>
                      <a:endParaRPr kumimoji="1" lang="ja-JP" altLang="en-US" sz="1050" b="1" dirty="0">
                        <a:uFillTx/>
                        <a:latin typeface="Meiryo UI" panose="020B0604030504040204" pitchFamily="50" charset="-128"/>
                        <a:ea typeface="Meiryo UI" panose="020B0604030504040204" pitchFamily="50" charset="-128"/>
                      </a:endParaRPr>
                    </a:p>
                  </a:txBody>
                  <a:tcPr marL="36000" marR="36000" marT="0" marB="0" anchor="ctr"/>
                </a:tc>
                <a:tc hMerge="1">
                  <a:txBody>
                    <a:bodyPr/>
                    <a:lstStyle/>
                    <a:p>
                      <a:pPr algn="r"/>
                      <a:endParaRPr kumimoji="1" lang="ja-JP" altLang="en-US" sz="1050" dirty="0">
                        <a:uFillTx/>
                        <a:latin typeface="Meiryo UI" panose="020B0604030504040204" pitchFamily="50" charset="-128"/>
                        <a:ea typeface="Meiryo UI" panose="020B0604030504040204" pitchFamily="50" charset="-128"/>
                      </a:endParaRPr>
                    </a:p>
                  </a:txBody>
                  <a:tcPr marT="36000" marB="36000" anchor="ctr"/>
                </a:tc>
                <a:tc hMerge="1">
                  <a:txBody>
                    <a:bodyPr/>
                    <a:lstStyle/>
                    <a:p>
                      <a:pPr algn="r"/>
                      <a:endParaRPr kumimoji="1" lang="ja-JP" altLang="en-US" sz="1050" dirty="0">
                        <a:uFillTx/>
                        <a:latin typeface="Meiryo UI" panose="020B0604030504040204" pitchFamily="50" charset="-128"/>
                        <a:ea typeface="Meiryo UI" panose="020B0604030504040204" pitchFamily="50" charset="-128"/>
                      </a:endParaRPr>
                    </a:p>
                  </a:txBody>
                  <a:tcPr marT="36000" marB="36000" anchor="ctr"/>
                </a:tc>
                <a:extLst>
                  <a:ext uri="{0D108BD9-81ED-4DB2-BD59-A6C34878D82A}">
                    <a16:rowId xmlns="" xmlns:a16="http://schemas.microsoft.com/office/drawing/2014/main" val="10014"/>
                  </a:ext>
                </a:extLst>
              </a:tr>
            </a:tbl>
          </a:graphicData>
        </a:graphic>
      </p:graphicFrame>
      <p:sp>
        <p:nvSpPr>
          <p:cNvPr id="11" name="角丸四角形 10"/>
          <p:cNvSpPr>
            <a:spLocks/>
          </p:cNvSpPr>
          <p:nvPr/>
        </p:nvSpPr>
        <p:spPr>
          <a:xfrm>
            <a:off x="663020" y="4423172"/>
            <a:ext cx="446468" cy="95856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200" b="1" dirty="0">
                <a:uFillTx/>
                <a:latin typeface="Meiryo UI" panose="020B0604030504040204" pitchFamily="50" charset="-128"/>
                <a:ea typeface="Meiryo UI" panose="020B0604030504040204" pitchFamily="50" charset="-128"/>
              </a:rPr>
              <a:t>属性内訳</a:t>
            </a:r>
          </a:p>
        </p:txBody>
      </p:sp>
      <p:sp>
        <p:nvSpPr>
          <p:cNvPr id="13" name="テキスト ボックス 12"/>
          <p:cNvSpPr txBox="1">
            <a:spLocks/>
          </p:cNvSpPr>
          <p:nvPr/>
        </p:nvSpPr>
        <p:spPr>
          <a:xfrm>
            <a:off x="1019282" y="1028213"/>
            <a:ext cx="3057247" cy="307777"/>
          </a:xfrm>
          <a:prstGeom prst="rect">
            <a:avLst/>
          </a:prstGeom>
          <a:noFill/>
        </p:spPr>
        <p:txBody>
          <a:bodyPr wrap="none" rtlCol="0">
            <a:spAutoFit/>
          </a:bodyPr>
          <a:lstStyle/>
          <a:p>
            <a:r>
              <a:rPr kumimoji="1" lang="ja-JP" altLang="en-US" sz="1400" b="1" dirty="0">
                <a:uFillTx/>
                <a:latin typeface="Meiryo UI" panose="020B0604030504040204" pitchFamily="50" charset="-128"/>
                <a:ea typeface="Meiryo UI" panose="020B0604030504040204" pitchFamily="50" charset="-128"/>
              </a:rPr>
              <a:t>マイドームおおさか　</a:t>
            </a:r>
            <a:r>
              <a:rPr lang="en-US" altLang="ja-JP" sz="1100" b="1" dirty="0">
                <a:uFillTx/>
                <a:latin typeface="Meiryo UI" panose="020B0604030504040204" pitchFamily="50" charset="-128"/>
                <a:ea typeface="Meiryo UI" panose="020B0604030504040204" pitchFamily="50" charset="-128"/>
              </a:rPr>
              <a:t>【</a:t>
            </a:r>
            <a:r>
              <a:rPr lang="ja-JP" altLang="en-US" sz="1100" b="1" dirty="0">
                <a:uFillTx/>
                <a:latin typeface="Meiryo UI" panose="020B0604030504040204" pitchFamily="50" charset="-128"/>
                <a:ea typeface="Meiryo UI" panose="020B0604030504040204" pitchFamily="50" charset="-128"/>
              </a:rPr>
              <a:t>延床面積 </a:t>
            </a:r>
            <a:r>
              <a:rPr lang="en-US" altLang="ja-JP" sz="1100" b="1" dirty="0">
                <a:uFillTx/>
                <a:latin typeface="Meiryo UI" panose="020B0604030504040204" pitchFamily="50" charset="-128"/>
                <a:ea typeface="Meiryo UI" panose="020B0604030504040204" pitchFamily="50" charset="-128"/>
              </a:rPr>
              <a:t>30,418</a:t>
            </a:r>
            <a:r>
              <a:rPr lang="ja-JP" altLang="en-US" sz="1100" b="1" dirty="0">
                <a:uFillTx/>
                <a:latin typeface="Meiryo UI" panose="020B0604030504040204" pitchFamily="50" charset="-128"/>
                <a:ea typeface="Meiryo UI" panose="020B0604030504040204" pitchFamily="50" charset="-128"/>
              </a:rPr>
              <a:t>㎡</a:t>
            </a:r>
            <a:r>
              <a:rPr lang="en-US" altLang="ja-JP" sz="1100" b="1" dirty="0">
                <a:uFillTx/>
                <a:latin typeface="Meiryo UI" panose="020B0604030504040204" pitchFamily="50" charset="-128"/>
                <a:ea typeface="Meiryo UI" panose="020B0604030504040204" pitchFamily="50" charset="-128"/>
              </a:rPr>
              <a:t>】</a:t>
            </a:r>
            <a:endParaRPr kumimoji="1" lang="ja-JP" altLang="en-US" sz="1400" b="1" dirty="0">
              <a:uFillTx/>
              <a:latin typeface="Meiryo UI" panose="020B0604030504040204" pitchFamily="50" charset="-128"/>
              <a:ea typeface="Meiryo UI" panose="020B0604030504040204" pitchFamily="50" charset="-128"/>
            </a:endParaRPr>
          </a:p>
        </p:txBody>
      </p:sp>
      <p:sp>
        <p:nvSpPr>
          <p:cNvPr id="15" name="角丸四角形 14"/>
          <p:cNvSpPr>
            <a:spLocks/>
          </p:cNvSpPr>
          <p:nvPr/>
        </p:nvSpPr>
        <p:spPr>
          <a:xfrm>
            <a:off x="4607100" y="5569584"/>
            <a:ext cx="446468" cy="95856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200" b="1" dirty="0">
                <a:uFillTx/>
                <a:latin typeface="Meiryo UI" panose="020B0604030504040204" pitchFamily="50" charset="-128"/>
                <a:ea typeface="Meiryo UI" panose="020B0604030504040204" pitchFamily="50" charset="-128"/>
              </a:rPr>
              <a:t>属性内訳</a:t>
            </a:r>
          </a:p>
        </p:txBody>
      </p:sp>
      <p:graphicFrame>
        <p:nvGraphicFramePr>
          <p:cNvPr id="16" name="表 15"/>
          <p:cNvGraphicFramePr>
            <a:graphicFrameLocks noGrp="1"/>
          </p:cNvGraphicFramePr>
          <p:nvPr>
            <p:extLst>
              <p:ext uri="{D42A27DB-BD31-4B8C-83A1-F6EECF244321}">
                <p14:modId xmlns:p14="http://schemas.microsoft.com/office/powerpoint/2010/main" val="652669158"/>
              </p:ext>
            </p:extLst>
          </p:nvPr>
        </p:nvGraphicFramePr>
        <p:xfrm>
          <a:off x="1180061" y="4423172"/>
          <a:ext cx="2978423" cy="958560"/>
        </p:xfrm>
        <a:graphic>
          <a:graphicData uri="http://schemas.openxmlformats.org/drawingml/2006/table">
            <a:tbl>
              <a:tblPr firstRow="1" bandRow="1">
                <a:tableStyleId>{5940675A-B579-460E-94D1-54222C63F5DA}</a:tableStyleId>
              </a:tblPr>
              <a:tblGrid>
                <a:gridCol w="1381443">
                  <a:extLst>
                    <a:ext uri="{9D8B030D-6E8A-4147-A177-3AD203B41FA5}">
                      <a16:colId xmlns="" xmlns:a16="http://schemas.microsoft.com/office/drawing/2014/main" val="20000"/>
                    </a:ext>
                  </a:extLst>
                </a:gridCol>
                <a:gridCol w="875765">
                  <a:extLst>
                    <a:ext uri="{9D8B030D-6E8A-4147-A177-3AD203B41FA5}">
                      <a16:colId xmlns="" xmlns:a16="http://schemas.microsoft.com/office/drawing/2014/main" val="20001"/>
                    </a:ext>
                  </a:extLst>
                </a:gridCol>
                <a:gridCol w="721215">
                  <a:extLst>
                    <a:ext uri="{9D8B030D-6E8A-4147-A177-3AD203B41FA5}">
                      <a16:colId xmlns="" xmlns:a16="http://schemas.microsoft.com/office/drawing/2014/main" val="20002"/>
                    </a:ext>
                  </a:extLst>
                </a:gridCol>
              </a:tblGrid>
              <a:tr h="204325">
                <a:tc>
                  <a:txBody>
                    <a:bodyPr/>
                    <a:lstStyle/>
                    <a:p>
                      <a:pPr algn="ctr"/>
                      <a:r>
                        <a:rPr kumimoji="1" lang="ja-JP" altLang="en-US" sz="1100" b="1" dirty="0">
                          <a:solidFill>
                            <a:schemeClr val="bg1"/>
                          </a:solidFill>
                          <a:uFillTx/>
                          <a:latin typeface="Meiryo UI" panose="020B0604030504040204" pitchFamily="50" charset="-128"/>
                          <a:ea typeface="Meiryo UI" panose="020B0604030504040204" pitchFamily="50" charset="-128"/>
                        </a:rPr>
                        <a:t>使用者</a:t>
                      </a:r>
                    </a:p>
                  </a:txBody>
                  <a:tcPr marL="36000" marR="36000" marT="36000" marB="36000" anchor="ctr">
                    <a:solidFill>
                      <a:schemeClr val="tx1">
                        <a:lumMod val="75000"/>
                        <a:lumOff val="25000"/>
                      </a:schemeClr>
                    </a:solidFill>
                  </a:tcPr>
                </a:tc>
                <a:tc>
                  <a:txBody>
                    <a:bodyPr/>
                    <a:lstStyle/>
                    <a:p>
                      <a:pPr algn="ctr"/>
                      <a:r>
                        <a:rPr kumimoji="1" lang="ja-JP" altLang="en-US" sz="1100" b="1" dirty="0">
                          <a:solidFill>
                            <a:schemeClr val="bg1"/>
                          </a:solidFill>
                          <a:uFillTx/>
                          <a:latin typeface="Meiryo UI" panose="020B0604030504040204" pitchFamily="50" charset="-128"/>
                          <a:ea typeface="Meiryo UI" panose="020B0604030504040204" pitchFamily="50" charset="-128"/>
                        </a:rPr>
                        <a:t>使用面積</a:t>
                      </a:r>
                    </a:p>
                  </a:txBody>
                  <a:tcPr marL="36000" marR="36000" marT="36000" marB="36000" anchor="ctr">
                    <a:solidFill>
                      <a:schemeClr val="tx1">
                        <a:lumMod val="75000"/>
                        <a:lumOff val="25000"/>
                      </a:schemeClr>
                    </a:solidFill>
                  </a:tcPr>
                </a:tc>
                <a:tc>
                  <a:txBody>
                    <a:bodyPr/>
                    <a:lstStyle/>
                    <a:p>
                      <a:pPr algn="ctr"/>
                      <a:r>
                        <a:rPr kumimoji="1" lang="ja-JP" altLang="en-US" sz="1100" b="1" dirty="0">
                          <a:solidFill>
                            <a:schemeClr val="bg1"/>
                          </a:solidFill>
                          <a:uFillTx/>
                          <a:latin typeface="Meiryo UI" panose="020B0604030504040204" pitchFamily="50" charset="-128"/>
                          <a:ea typeface="Meiryo UI" panose="020B0604030504040204" pitchFamily="50" charset="-128"/>
                        </a:rPr>
                        <a:t>比率</a:t>
                      </a:r>
                    </a:p>
                  </a:txBody>
                  <a:tcPr marL="36000" marR="36000" marT="36000" marB="36000" anchor="ctr">
                    <a:solidFill>
                      <a:schemeClr val="tx1">
                        <a:lumMod val="75000"/>
                        <a:lumOff val="25000"/>
                      </a:schemeClr>
                    </a:solidFill>
                  </a:tcPr>
                </a:tc>
                <a:extLst>
                  <a:ext uri="{0D108BD9-81ED-4DB2-BD59-A6C34878D82A}">
                    <a16:rowId xmlns="" xmlns:a16="http://schemas.microsoft.com/office/drawing/2014/main" val="10000"/>
                  </a:ext>
                </a:extLst>
              </a:tr>
              <a:tr h="204325">
                <a:tc>
                  <a:txBody>
                    <a:bodyPr/>
                    <a:lstStyle/>
                    <a:p>
                      <a:r>
                        <a:rPr kumimoji="1" lang="ja-JP" altLang="en-US" sz="1100" dirty="0">
                          <a:uFillTx/>
                          <a:latin typeface="Meiryo UI" panose="020B0604030504040204" pitchFamily="50" charset="-128"/>
                          <a:ea typeface="Meiryo UI" panose="020B0604030504040204" pitchFamily="50" charset="-128"/>
                        </a:rPr>
                        <a:t>産振機構</a:t>
                      </a:r>
                    </a:p>
                  </a:txBody>
                  <a:tcPr marL="36000" marR="36000" marT="36000" marB="36000" anchor="ctr">
                    <a:solidFill>
                      <a:schemeClr val="accent1"/>
                    </a:solidFill>
                  </a:tcPr>
                </a:tc>
                <a:tc>
                  <a:txBody>
                    <a:bodyPr/>
                    <a:lstStyle/>
                    <a:p>
                      <a:pPr algn="r"/>
                      <a:r>
                        <a:rPr kumimoji="1" lang="en-US" altLang="ja-JP" sz="1100" dirty="0">
                          <a:uFillTx/>
                          <a:latin typeface="Meiryo UI" panose="020B0604030504040204" pitchFamily="50" charset="-128"/>
                          <a:ea typeface="Meiryo UI" panose="020B0604030504040204" pitchFamily="50" charset="-128"/>
                        </a:rPr>
                        <a:t>11,216</a:t>
                      </a:r>
                      <a:endParaRPr kumimoji="1" lang="ja-JP" altLang="en-US" sz="1100" dirty="0">
                        <a:uFillTx/>
                        <a:latin typeface="Meiryo UI" panose="020B0604030504040204" pitchFamily="50" charset="-128"/>
                        <a:ea typeface="Meiryo UI" panose="020B0604030504040204" pitchFamily="50" charset="-128"/>
                      </a:endParaRPr>
                    </a:p>
                  </a:txBody>
                  <a:tcPr marL="36000" marR="36000" marT="36000" marB="36000" anchor="ctr">
                    <a:solidFill>
                      <a:schemeClr val="accent1"/>
                    </a:solidFill>
                  </a:tcPr>
                </a:tc>
                <a:tc>
                  <a:txBody>
                    <a:bodyPr/>
                    <a:lstStyle/>
                    <a:p>
                      <a:pPr algn="r"/>
                      <a:r>
                        <a:rPr kumimoji="1" lang="en-US" altLang="ja-JP" sz="1100" dirty="0">
                          <a:uFillTx/>
                          <a:latin typeface="Meiryo UI" panose="020B0604030504040204" pitchFamily="50" charset="-128"/>
                          <a:ea typeface="Meiryo UI" panose="020B0604030504040204" pitchFamily="50" charset="-128"/>
                        </a:rPr>
                        <a:t>73.7%</a:t>
                      </a:r>
                      <a:endParaRPr kumimoji="1" lang="ja-JP" altLang="en-US" sz="1100" dirty="0">
                        <a:uFillTx/>
                        <a:latin typeface="Meiryo UI" panose="020B0604030504040204" pitchFamily="50" charset="-128"/>
                        <a:ea typeface="Meiryo UI" panose="020B0604030504040204" pitchFamily="50" charset="-128"/>
                      </a:endParaRPr>
                    </a:p>
                  </a:txBody>
                  <a:tcPr marL="36000" marR="36000" marT="36000" marB="36000" anchor="ctr">
                    <a:solidFill>
                      <a:schemeClr val="accent1"/>
                    </a:solidFill>
                  </a:tcPr>
                </a:tc>
                <a:extLst>
                  <a:ext uri="{0D108BD9-81ED-4DB2-BD59-A6C34878D82A}">
                    <a16:rowId xmlns="" xmlns:a16="http://schemas.microsoft.com/office/drawing/2014/main" val="10001"/>
                  </a:ext>
                </a:extLst>
              </a:tr>
              <a:tr h="204325">
                <a:tc>
                  <a:txBody>
                    <a:bodyPr/>
                    <a:lstStyle/>
                    <a:p>
                      <a:r>
                        <a:rPr kumimoji="1" lang="ja-JP" altLang="en-US" sz="1100" dirty="0">
                          <a:uFillTx/>
                          <a:latin typeface="Meiryo UI" panose="020B0604030504040204" pitchFamily="50" charset="-128"/>
                          <a:ea typeface="Meiryo UI" panose="020B0604030504040204" pitchFamily="50" charset="-128"/>
                        </a:rPr>
                        <a:t>大阪府</a:t>
                      </a:r>
                      <a:r>
                        <a:rPr kumimoji="1" lang="ja-JP" altLang="en-US" sz="1050" dirty="0">
                          <a:uFillTx/>
                          <a:latin typeface="Meiryo UI" panose="020B0604030504040204" pitchFamily="50" charset="-128"/>
                          <a:ea typeface="Meiryo UI" panose="020B0604030504040204" pitchFamily="50" charset="-128"/>
                        </a:rPr>
                        <a:t>（除く賃貸）</a:t>
                      </a:r>
                      <a:endParaRPr kumimoji="1" lang="ja-JP" altLang="en-US" sz="1100" dirty="0">
                        <a:uFillTx/>
                        <a:latin typeface="Meiryo UI" panose="020B0604030504040204" pitchFamily="50" charset="-128"/>
                        <a:ea typeface="Meiryo UI" panose="020B0604030504040204" pitchFamily="50" charset="-128"/>
                      </a:endParaRPr>
                    </a:p>
                  </a:txBody>
                  <a:tcPr marL="36000" marR="36000" marT="36000" marB="36000" anchor="ctr">
                    <a:solidFill>
                      <a:schemeClr val="accent1">
                        <a:lumMod val="40000"/>
                        <a:lumOff val="60000"/>
                      </a:schemeClr>
                    </a:solidFill>
                  </a:tcPr>
                </a:tc>
                <a:tc>
                  <a:txBody>
                    <a:bodyPr/>
                    <a:lstStyle/>
                    <a:p>
                      <a:pPr algn="r"/>
                      <a:r>
                        <a:rPr kumimoji="1" lang="en-US" altLang="ja-JP" sz="1100" dirty="0">
                          <a:uFillTx/>
                          <a:latin typeface="Meiryo UI" panose="020B0604030504040204" pitchFamily="50" charset="-128"/>
                          <a:ea typeface="Meiryo UI" panose="020B0604030504040204" pitchFamily="50" charset="-128"/>
                        </a:rPr>
                        <a:t>2,151</a:t>
                      </a:r>
                      <a:endParaRPr kumimoji="1" lang="ja-JP" altLang="en-US" sz="1100" dirty="0">
                        <a:uFillTx/>
                        <a:latin typeface="Meiryo UI" panose="020B0604030504040204" pitchFamily="50" charset="-128"/>
                        <a:ea typeface="Meiryo UI" panose="020B0604030504040204" pitchFamily="50" charset="-128"/>
                      </a:endParaRPr>
                    </a:p>
                  </a:txBody>
                  <a:tcPr marL="36000" marR="36000" marT="36000" marB="36000" anchor="ctr">
                    <a:solidFill>
                      <a:schemeClr val="accent1">
                        <a:lumMod val="40000"/>
                        <a:lumOff val="60000"/>
                      </a:schemeClr>
                    </a:solidFill>
                  </a:tcPr>
                </a:tc>
                <a:tc>
                  <a:txBody>
                    <a:bodyPr/>
                    <a:lstStyle/>
                    <a:p>
                      <a:pPr algn="r"/>
                      <a:r>
                        <a:rPr kumimoji="1" lang="en-US" altLang="ja-JP" sz="1100" dirty="0">
                          <a:uFillTx/>
                          <a:latin typeface="Meiryo UI" panose="020B0604030504040204" pitchFamily="50" charset="-128"/>
                          <a:ea typeface="Meiryo UI" panose="020B0604030504040204" pitchFamily="50" charset="-128"/>
                        </a:rPr>
                        <a:t>14.1%</a:t>
                      </a:r>
                      <a:endParaRPr kumimoji="1" lang="ja-JP" altLang="en-US" sz="1100" dirty="0">
                        <a:uFillTx/>
                        <a:latin typeface="Meiryo UI" panose="020B0604030504040204" pitchFamily="50" charset="-128"/>
                        <a:ea typeface="Meiryo UI" panose="020B0604030504040204" pitchFamily="50" charset="-128"/>
                      </a:endParaRPr>
                    </a:p>
                  </a:txBody>
                  <a:tcPr marL="36000" marR="36000" marT="36000" marB="36000" anchor="ctr">
                    <a:solidFill>
                      <a:schemeClr val="accent1">
                        <a:lumMod val="40000"/>
                        <a:lumOff val="60000"/>
                      </a:schemeClr>
                    </a:solidFill>
                  </a:tcPr>
                </a:tc>
                <a:extLst>
                  <a:ext uri="{0D108BD9-81ED-4DB2-BD59-A6C34878D82A}">
                    <a16:rowId xmlns="" xmlns:a16="http://schemas.microsoft.com/office/drawing/2014/main" val="10002"/>
                  </a:ext>
                </a:extLst>
              </a:tr>
              <a:tr h="204325">
                <a:tc>
                  <a:txBody>
                    <a:bodyPr/>
                    <a:lstStyle/>
                    <a:p>
                      <a:r>
                        <a:rPr kumimoji="1" lang="ja-JP" altLang="en-US" sz="1100" dirty="0">
                          <a:uFillTx/>
                          <a:latin typeface="Meiryo UI" panose="020B0604030504040204" pitchFamily="50" charset="-128"/>
                          <a:ea typeface="Meiryo UI" panose="020B0604030504040204" pitchFamily="50" charset="-128"/>
                        </a:rPr>
                        <a:t>経済団体等賃貸</a:t>
                      </a:r>
                    </a:p>
                  </a:txBody>
                  <a:tcPr marL="36000" marR="36000" marT="36000" marB="36000" anchor="ctr"/>
                </a:tc>
                <a:tc>
                  <a:txBody>
                    <a:bodyPr/>
                    <a:lstStyle/>
                    <a:p>
                      <a:pPr algn="r"/>
                      <a:r>
                        <a:rPr kumimoji="1" lang="en-US" altLang="ja-JP" sz="1100" dirty="0">
                          <a:uFillTx/>
                          <a:latin typeface="Meiryo UI" panose="020B0604030504040204" pitchFamily="50" charset="-128"/>
                          <a:ea typeface="Meiryo UI" panose="020B0604030504040204" pitchFamily="50" charset="-128"/>
                        </a:rPr>
                        <a:t>1,857</a:t>
                      </a:r>
                      <a:endParaRPr kumimoji="1" lang="ja-JP" altLang="en-US" sz="1100" dirty="0">
                        <a:uFillTx/>
                        <a:latin typeface="Meiryo UI" panose="020B0604030504040204" pitchFamily="50" charset="-128"/>
                        <a:ea typeface="Meiryo UI" panose="020B0604030504040204" pitchFamily="50" charset="-128"/>
                      </a:endParaRPr>
                    </a:p>
                  </a:txBody>
                  <a:tcPr marL="36000" marR="36000" marT="36000" marB="36000" anchor="ctr"/>
                </a:tc>
                <a:tc>
                  <a:txBody>
                    <a:bodyPr/>
                    <a:lstStyle/>
                    <a:p>
                      <a:pPr algn="r"/>
                      <a:r>
                        <a:rPr kumimoji="1" lang="en-US" altLang="ja-JP" sz="1100" dirty="0">
                          <a:uFillTx/>
                          <a:latin typeface="Meiryo UI" panose="020B0604030504040204" pitchFamily="50" charset="-128"/>
                          <a:ea typeface="Meiryo UI" panose="020B0604030504040204" pitchFamily="50" charset="-128"/>
                        </a:rPr>
                        <a:t>12.2%</a:t>
                      </a:r>
                      <a:endParaRPr kumimoji="1" lang="ja-JP" altLang="en-US" sz="1100" dirty="0">
                        <a:uFillTx/>
                        <a:latin typeface="Meiryo UI" panose="020B0604030504040204" pitchFamily="50" charset="-128"/>
                        <a:ea typeface="Meiryo UI" panose="020B0604030504040204" pitchFamily="50" charset="-128"/>
                      </a:endParaRPr>
                    </a:p>
                  </a:txBody>
                  <a:tcPr marL="36000" marR="36000" marT="36000" marB="36000" anchor="ctr"/>
                </a:tc>
                <a:extLst>
                  <a:ext uri="{0D108BD9-81ED-4DB2-BD59-A6C34878D82A}">
                    <a16:rowId xmlns="" xmlns:a16="http://schemas.microsoft.com/office/drawing/2014/main" val="10003"/>
                  </a:ext>
                </a:extLst>
              </a:tr>
            </a:tbl>
          </a:graphicData>
        </a:graphic>
      </p:graphicFrame>
      <p:sp>
        <p:nvSpPr>
          <p:cNvPr id="6" name="テキスト ボックス 5"/>
          <p:cNvSpPr txBox="1">
            <a:spLocks/>
          </p:cNvSpPr>
          <p:nvPr/>
        </p:nvSpPr>
        <p:spPr>
          <a:xfrm>
            <a:off x="730436" y="307564"/>
            <a:ext cx="7974916" cy="677108"/>
          </a:xfrm>
          <a:prstGeom prst="rect">
            <a:avLst/>
          </a:prstGeom>
          <a:noFill/>
        </p:spPr>
        <p:txBody>
          <a:bodyPr wrap="square" rtlCol="0">
            <a:spAutoFit/>
          </a:bodyPr>
          <a:lstStyle/>
          <a:p>
            <a:r>
              <a:rPr kumimoji="1" lang="ja-JP" altLang="en-US" sz="2000" b="1" dirty="0" smtClean="0">
                <a:uFillTx/>
                <a:latin typeface="Meiryo UI" panose="020B0604030504040204" pitchFamily="50" charset="-128"/>
                <a:ea typeface="Meiryo UI" panose="020B0604030504040204" pitchFamily="50" charset="-128"/>
              </a:rPr>
              <a:t>物理的な統合も必要</a:t>
            </a:r>
            <a:endParaRPr kumimoji="1" lang="en-US" altLang="ja-JP" sz="2000" b="1" dirty="0" smtClean="0">
              <a:uFillTx/>
              <a:latin typeface="Meiryo UI" panose="020B0604030504040204" pitchFamily="50" charset="-128"/>
              <a:ea typeface="Meiryo UI" panose="020B0604030504040204" pitchFamily="50" charset="-128"/>
            </a:endParaRPr>
          </a:p>
          <a:p>
            <a:r>
              <a:rPr kumimoji="1" lang="ja-JP" altLang="en-US" b="1" dirty="0" smtClean="0">
                <a:uFillTx/>
                <a:latin typeface="Meiryo UI" panose="020B0604030504040204" pitchFamily="50" charset="-128"/>
                <a:ea typeface="Meiryo UI" panose="020B0604030504040204" pitchFamily="50" charset="-128"/>
              </a:rPr>
              <a:t>・・・　新法人のもとで府と市はマイドームと産創館の</a:t>
            </a:r>
            <a:r>
              <a:rPr kumimoji="1" lang="ja-JP" altLang="en-US" b="1" dirty="0" smtClean="0">
                <a:uFillTx/>
                <a:latin typeface="Meiryo UI" panose="020B0604030504040204" pitchFamily="50" charset="-128"/>
                <a:ea typeface="Meiryo UI" panose="020B0604030504040204" pitchFamily="50" charset="-128"/>
              </a:rPr>
              <a:t>使い方も抜本的</a:t>
            </a:r>
            <a:r>
              <a:rPr kumimoji="1" lang="ja-JP" altLang="en-US" b="1" dirty="0" smtClean="0">
                <a:uFillTx/>
                <a:latin typeface="Meiryo UI" panose="020B0604030504040204" pitchFamily="50" charset="-128"/>
                <a:ea typeface="Meiryo UI" panose="020B0604030504040204" pitchFamily="50" charset="-128"/>
              </a:rPr>
              <a:t>に見直すべき</a:t>
            </a:r>
            <a:endParaRPr kumimoji="1" lang="ja-JP" altLang="en-US" b="1" dirty="0">
              <a:uFillTx/>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5127439" y="6577597"/>
            <a:ext cx="1723549" cy="246221"/>
          </a:xfrm>
          <a:prstGeom prst="rect">
            <a:avLst/>
          </a:prstGeom>
        </p:spPr>
        <p:txBody>
          <a:bodyPr wrap="none" rtlCol="0">
            <a:spAutoFit/>
          </a:bodyPr>
          <a:lstStyle/>
          <a:p>
            <a:r>
              <a:rPr kumimoji="1" lang="en-US" altLang="ja-JP" sz="1000" dirty="0" smtClean="0">
                <a:latin typeface="Meiryo UI" panose="020B0604030504040204" pitchFamily="50" charset="-128"/>
                <a:ea typeface="Meiryo UI" panose="020B0604030504040204" pitchFamily="50" charset="-128"/>
              </a:rPr>
              <a:t>* </a:t>
            </a:r>
            <a:r>
              <a:rPr kumimoji="1" lang="ja-JP" altLang="en-US" sz="1000" dirty="0" smtClean="0">
                <a:latin typeface="Meiryo UI" panose="020B0604030504040204" pitchFamily="50" charset="-128"/>
                <a:ea typeface="Meiryo UI" panose="020B0604030504040204" pitchFamily="50" charset="-128"/>
              </a:rPr>
              <a:t>経済戦略局はこのうち</a:t>
            </a:r>
            <a:r>
              <a:rPr kumimoji="1" lang="en-US" altLang="ja-JP" sz="1000" dirty="0" smtClean="0">
                <a:latin typeface="Meiryo UI" panose="020B0604030504040204" pitchFamily="50" charset="-128"/>
                <a:ea typeface="Meiryo UI" panose="020B0604030504040204" pitchFamily="50" charset="-128"/>
              </a:rPr>
              <a:t>13%</a:t>
            </a:r>
            <a:endParaRPr kumimoji="1" lang="ja-JP" altLang="en-US" sz="1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4723661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正方形/長方形 30"/>
          <p:cNvSpPr/>
          <p:nvPr/>
        </p:nvSpPr>
        <p:spPr>
          <a:xfrm>
            <a:off x="5879677" y="2183331"/>
            <a:ext cx="3147464" cy="417095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角丸四角形 3"/>
          <p:cNvSpPr/>
          <p:nvPr/>
        </p:nvSpPr>
        <p:spPr>
          <a:xfrm>
            <a:off x="124079" y="2211058"/>
            <a:ext cx="1224000" cy="1008000"/>
          </a:xfrm>
          <a:prstGeom prst="roundRect">
            <a:avLst/>
          </a:prstGeom>
          <a:solidFill>
            <a:schemeClr val="accent1">
              <a:lumMod val="20000"/>
              <a:lumOff val="80000"/>
            </a:schemeClr>
          </a:solidFill>
        </p:spPr>
        <p:style>
          <a:lnRef idx="2">
            <a:schemeClr val="dk1"/>
          </a:lnRef>
          <a:fillRef idx="1">
            <a:schemeClr val="lt1"/>
          </a:fillRef>
          <a:effectRef idx="0">
            <a:schemeClr val="dk1"/>
          </a:effectRef>
          <a:fontRef idx="minor">
            <a:schemeClr val="dk1"/>
          </a:fontRef>
        </p:style>
        <p:txBody>
          <a:bodyPr wrap="none" lIns="36000" tIns="36000" rIns="36000" bIns="36000" rtlCol="0" anchor="ctr"/>
          <a:lstStyle/>
          <a:p>
            <a:pPr algn="ctr"/>
            <a:r>
              <a:rPr lang="en-US" altLang="ja-JP" sz="1400" b="1" dirty="0" smtClean="0">
                <a:solidFill>
                  <a:schemeClr val="tx1"/>
                </a:solidFill>
                <a:latin typeface="Meiryo UI" panose="020B0604030504040204" pitchFamily="50" charset="-128"/>
                <a:ea typeface="Meiryo UI" panose="020B0604030504040204" pitchFamily="50" charset="-128"/>
              </a:rPr>
              <a:t>[A</a:t>
            </a:r>
            <a:r>
              <a:rPr lang="ja-JP" altLang="en-US" sz="1400" b="1" dirty="0" smtClean="0">
                <a:solidFill>
                  <a:schemeClr val="tx1"/>
                </a:solidFill>
                <a:latin typeface="Meiryo UI" panose="020B0604030504040204" pitchFamily="50" charset="-128"/>
                <a:ea typeface="Meiryo UI" panose="020B0604030504040204" pitchFamily="50" charset="-128"/>
              </a:rPr>
              <a:t>チーム</a:t>
            </a:r>
            <a:r>
              <a:rPr lang="en-US" altLang="ja-JP" sz="1400" b="1" dirty="0" smtClean="0">
                <a:solidFill>
                  <a:schemeClr val="tx1"/>
                </a:solidFill>
                <a:latin typeface="Meiryo UI" panose="020B0604030504040204" pitchFamily="50" charset="-128"/>
                <a:ea typeface="Meiryo UI" panose="020B0604030504040204" pitchFamily="50" charset="-128"/>
              </a:rPr>
              <a:t>]</a:t>
            </a:r>
          </a:p>
          <a:p>
            <a:pPr algn="ctr"/>
            <a:endParaRPr lang="en-US" altLang="ja-JP" sz="600" b="1" dirty="0" smtClean="0">
              <a:solidFill>
                <a:schemeClr val="tx1"/>
              </a:solidFill>
              <a:latin typeface="Meiryo UI" panose="020B0604030504040204" pitchFamily="50" charset="-128"/>
              <a:ea typeface="Meiryo UI" panose="020B0604030504040204" pitchFamily="50" charset="-128"/>
            </a:endParaRPr>
          </a:p>
          <a:p>
            <a:pPr algn="ctr"/>
            <a:r>
              <a:rPr lang="ja-JP" altLang="en-US" sz="1200" b="1" dirty="0" smtClean="0">
                <a:solidFill>
                  <a:schemeClr val="tx1"/>
                </a:solidFill>
                <a:latin typeface="Meiryo UI" panose="020B0604030504040204" pitchFamily="50" charset="-128"/>
                <a:ea typeface="Meiryo UI" panose="020B0604030504040204" pitchFamily="50" charset="-128"/>
              </a:rPr>
              <a:t>新法人の更</a:t>
            </a:r>
            <a:r>
              <a:rPr lang="ja-JP" altLang="en-US" sz="1200" b="1" dirty="0">
                <a:solidFill>
                  <a:schemeClr val="tx1"/>
                </a:solidFill>
                <a:latin typeface="Meiryo UI" panose="020B0604030504040204" pitchFamily="50" charset="-128"/>
                <a:ea typeface="Meiryo UI" panose="020B0604030504040204" pitchFamily="50" charset="-128"/>
              </a:rPr>
              <a:t>なる</a:t>
            </a:r>
            <a:endParaRPr lang="en-US" altLang="ja-JP" sz="1200" b="1" dirty="0">
              <a:solidFill>
                <a:schemeClr val="tx1"/>
              </a:solidFill>
              <a:latin typeface="Meiryo UI" panose="020B0604030504040204" pitchFamily="50" charset="-128"/>
              <a:ea typeface="Meiryo UI" panose="020B0604030504040204" pitchFamily="50" charset="-128"/>
            </a:endParaRPr>
          </a:p>
          <a:p>
            <a:pPr algn="ctr"/>
            <a:r>
              <a:rPr lang="ja-JP" altLang="en-US" sz="1200" b="1" dirty="0">
                <a:solidFill>
                  <a:schemeClr val="tx1"/>
                </a:solidFill>
                <a:latin typeface="Meiryo UI" panose="020B0604030504040204" pitchFamily="50" charset="-128"/>
                <a:ea typeface="Meiryo UI" panose="020B0604030504040204" pitchFamily="50" charset="-128"/>
              </a:rPr>
              <a:t>機能強化</a:t>
            </a:r>
            <a:endParaRPr lang="en-US" altLang="ja-JP" sz="1200" b="1" dirty="0">
              <a:solidFill>
                <a:schemeClr val="tx1"/>
              </a:solidFill>
              <a:latin typeface="Meiryo UI" panose="020B0604030504040204" pitchFamily="50" charset="-128"/>
              <a:ea typeface="Meiryo UI" panose="020B0604030504040204" pitchFamily="50" charset="-128"/>
            </a:endParaRPr>
          </a:p>
          <a:p>
            <a:pPr algn="ctr"/>
            <a:r>
              <a:rPr lang="ja-JP" altLang="en-US" sz="1200" b="1" dirty="0">
                <a:solidFill>
                  <a:schemeClr val="tx1"/>
                </a:solidFill>
                <a:latin typeface="Meiryo UI" panose="020B0604030504040204" pitchFamily="50" charset="-128"/>
                <a:ea typeface="Meiryo UI" panose="020B0604030504040204" pitchFamily="50" charset="-128"/>
              </a:rPr>
              <a:t>（ビジョン）</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1208926" y="1206494"/>
            <a:ext cx="1484702" cy="307777"/>
          </a:xfrm>
          <a:prstGeom prst="rect">
            <a:avLst/>
          </a:prstGeom>
          <a:noFill/>
        </p:spPr>
        <p:txBody>
          <a:bodyPr wrap="none" rtlCol="0">
            <a:spAutoFit/>
          </a:bodyPr>
          <a:lstStyle/>
          <a:p>
            <a:r>
              <a:rPr lang="ja-JP" altLang="en-US" sz="1400" b="1" dirty="0" smtClean="0">
                <a:latin typeface="Meiryo UI" panose="020B0604030504040204" pitchFamily="50" charset="-128"/>
                <a:ea typeface="Meiryo UI" panose="020B0604030504040204" pitchFamily="50" charset="-128"/>
              </a:rPr>
              <a:t>３つの作業</a:t>
            </a:r>
            <a:r>
              <a:rPr lang="ja-JP" altLang="en-US" sz="1400" b="1" dirty="0">
                <a:latin typeface="Meiryo UI" panose="020B0604030504040204" pitchFamily="50" charset="-128"/>
                <a:ea typeface="Meiryo UI" panose="020B0604030504040204" pitchFamily="50" charset="-128"/>
              </a:rPr>
              <a:t>チーム</a:t>
            </a:r>
            <a:endParaRPr kumimoji="1" lang="ja-JP" altLang="en-US" sz="1400" b="1" dirty="0">
              <a:latin typeface="Meiryo UI" panose="020B0604030504040204" pitchFamily="50" charset="-128"/>
              <a:ea typeface="Meiryo UI" panose="020B0604030504040204" pitchFamily="50" charset="-128"/>
            </a:endParaRPr>
          </a:p>
        </p:txBody>
      </p:sp>
      <p:sp>
        <p:nvSpPr>
          <p:cNvPr id="11" name="角丸四角形 10"/>
          <p:cNvSpPr/>
          <p:nvPr/>
        </p:nvSpPr>
        <p:spPr>
          <a:xfrm>
            <a:off x="124079" y="3570482"/>
            <a:ext cx="1224000" cy="1008000"/>
          </a:xfrm>
          <a:prstGeom prst="roundRect">
            <a:avLst/>
          </a:prstGeom>
          <a:solidFill>
            <a:schemeClr val="accent1">
              <a:lumMod val="20000"/>
              <a:lumOff val="80000"/>
            </a:schemeClr>
          </a:solidFill>
        </p:spPr>
        <p:style>
          <a:lnRef idx="2">
            <a:schemeClr val="dk1"/>
          </a:lnRef>
          <a:fillRef idx="1">
            <a:schemeClr val="lt1"/>
          </a:fillRef>
          <a:effectRef idx="0">
            <a:schemeClr val="dk1"/>
          </a:effectRef>
          <a:fontRef idx="minor">
            <a:schemeClr val="dk1"/>
          </a:fontRef>
        </p:style>
        <p:txBody>
          <a:bodyPr lIns="36000" tIns="36000" rIns="36000" bIns="36000" rtlCol="0" anchor="ctr"/>
          <a:lstStyle/>
          <a:p>
            <a:pPr algn="ctr"/>
            <a:r>
              <a:rPr kumimoji="1" lang="en-US" altLang="ja-JP" sz="1400" b="1" dirty="0" smtClean="0">
                <a:latin typeface="Meiryo UI" panose="020B0604030504040204" pitchFamily="50" charset="-128"/>
                <a:ea typeface="Meiryo UI" panose="020B0604030504040204" pitchFamily="50" charset="-128"/>
              </a:rPr>
              <a:t>[B</a:t>
            </a:r>
            <a:r>
              <a:rPr kumimoji="1" lang="ja-JP" altLang="en-US" sz="1400" b="1" dirty="0" smtClean="0">
                <a:latin typeface="Meiryo UI" panose="020B0604030504040204" pitchFamily="50" charset="-128"/>
                <a:ea typeface="Meiryo UI" panose="020B0604030504040204" pitchFamily="50" charset="-128"/>
              </a:rPr>
              <a:t>チーム</a:t>
            </a:r>
            <a:r>
              <a:rPr kumimoji="1" lang="en-US" altLang="ja-JP" sz="1400" b="1" dirty="0" smtClean="0">
                <a:latin typeface="Meiryo UI" panose="020B0604030504040204" pitchFamily="50" charset="-128"/>
                <a:ea typeface="Meiryo UI" panose="020B0604030504040204" pitchFamily="50" charset="-128"/>
              </a:rPr>
              <a:t>]</a:t>
            </a:r>
          </a:p>
          <a:p>
            <a:pPr algn="ctr"/>
            <a:endParaRPr kumimoji="1" lang="en-US" altLang="ja-JP" sz="900" b="1" dirty="0" smtClean="0">
              <a:latin typeface="Meiryo UI" panose="020B0604030504040204" pitchFamily="50" charset="-128"/>
              <a:ea typeface="Meiryo UI" panose="020B0604030504040204" pitchFamily="50" charset="-128"/>
            </a:endParaRPr>
          </a:p>
          <a:p>
            <a:pPr algn="ctr"/>
            <a:r>
              <a:rPr kumimoji="1" lang="ja-JP" altLang="en-US" sz="1400" b="1" dirty="0" smtClean="0">
                <a:latin typeface="Meiryo UI" panose="020B0604030504040204" pitchFamily="50" charset="-128"/>
                <a:ea typeface="Meiryo UI" panose="020B0604030504040204" pitchFamily="50" charset="-128"/>
              </a:rPr>
              <a:t>法人</a:t>
            </a:r>
            <a:r>
              <a:rPr kumimoji="1" lang="ja-JP" altLang="en-US" sz="1400" b="1" dirty="0">
                <a:latin typeface="Meiryo UI" panose="020B0604030504040204" pitchFamily="50" charset="-128"/>
                <a:ea typeface="Meiryo UI" panose="020B0604030504040204" pitchFamily="50" charset="-128"/>
              </a:rPr>
              <a:t>統合</a:t>
            </a:r>
            <a:endParaRPr kumimoji="1" lang="en-US" altLang="ja-JP" sz="1400" b="1" dirty="0">
              <a:latin typeface="Meiryo UI" panose="020B0604030504040204" pitchFamily="50" charset="-128"/>
              <a:ea typeface="Meiryo UI" panose="020B0604030504040204" pitchFamily="50" charset="-128"/>
            </a:endParaRPr>
          </a:p>
          <a:p>
            <a:pPr algn="ctr"/>
            <a:r>
              <a:rPr kumimoji="1" lang="ja-JP" altLang="en-US" sz="1400" b="1" dirty="0">
                <a:latin typeface="Meiryo UI" panose="020B0604030504040204" pitchFamily="50" charset="-128"/>
                <a:ea typeface="Meiryo UI" panose="020B0604030504040204" pitchFamily="50" charset="-128"/>
              </a:rPr>
              <a:t>準備作業</a:t>
            </a:r>
          </a:p>
        </p:txBody>
      </p:sp>
      <p:cxnSp>
        <p:nvCxnSpPr>
          <p:cNvPr id="69" name="直線コネクタ 68"/>
          <p:cNvCxnSpPr/>
          <p:nvPr/>
        </p:nvCxnSpPr>
        <p:spPr>
          <a:xfrm>
            <a:off x="163076" y="1594591"/>
            <a:ext cx="33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4" name="角丸四角形 63"/>
          <p:cNvSpPr/>
          <p:nvPr/>
        </p:nvSpPr>
        <p:spPr>
          <a:xfrm>
            <a:off x="124079" y="5083051"/>
            <a:ext cx="1224000" cy="1008000"/>
          </a:xfrm>
          <a:prstGeom prst="roundRect">
            <a:avLst/>
          </a:prstGeom>
          <a:solidFill>
            <a:schemeClr val="accent1">
              <a:lumMod val="20000"/>
              <a:lumOff val="80000"/>
            </a:schemeClr>
          </a:solidFill>
        </p:spPr>
        <p:style>
          <a:lnRef idx="2">
            <a:schemeClr val="dk1"/>
          </a:lnRef>
          <a:fillRef idx="1">
            <a:schemeClr val="lt1"/>
          </a:fillRef>
          <a:effectRef idx="0">
            <a:schemeClr val="dk1"/>
          </a:effectRef>
          <a:fontRef idx="minor">
            <a:schemeClr val="dk1"/>
          </a:fontRef>
        </p:style>
        <p:txBody>
          <a:bodyPr lIns="36000" tIns="36000" rIns="36000" bIns="36000" rtlCol="0" anchor="ctr"/>
          <a:lstStyle/>
          <a:p>
            <a:pPr algn="ctr"/>
            <a:r>
              <a:rPr lang="en-US" altLang="ja-JP" sz="1400" b="1" dirty="0" smtClean="0">
                <a:latin typeface="Meiryo UI" panose="020B0604030504040204" pitchFamily="50" charset="-128"/>
                <a:ea typeface="Meiryo UI" panose="020B0604030504040204" pitchFamily="50" charset="-128"/>
              </a:rPr>
              <a:t>[C</a:t>
            </a:r>
            <a:r>
              <a:rPr lang="ja-JP" altLang="en-US" sz="1400" b="1" dirty="0" smtClean="0">
                <a:latin typeface="Meiryo UI" panose="020B0604030504040204" pitchFamily="50" charset="-128"/>
                <a:ea typeface="Meiryo UI" panose="020B0604030504040204" pitchFamily="50" charset="-128"/>
              </a:rPr>
              <a:t>チーム</a:t>
            </a:r>
            <a:r>
              <a:rPr lang="en-US" altLang="ja-JP" sz="1400" b="1" dirty="0" smtClean="0">
                <a:latin typeface="Meiryo UI" panose="020B0604030504040204" pitchFamily="50" charset="-128"/>
                <a:ea typeface="Meiryo UI" panose="020B0604030504040204" pitchFamily="50" charset="-128"/>
              </a:rPr>
              <a:t>]</a:t>
            </a:r>
          </a:p>
          <a:p>
            <a:pPr algn="ctr"/>
            <a:endParaRPr lang="en-US" altLang="ja-JP" sz="700" b="1" dirty="0">
              <a:latin typeface="Meiryo UI" panose="020B0604030504040204" pitchFamily="50" charset="-128"/>
              <a:ea typeface="Meiryo UI" panose="020B0604030504040204" pitchFamily="50" charset="-128"/>
            </a:endParaRPr>
          </a:p>
          <a:p>
            <a:pPr algn="ctr"/>
            <a:r>
              <a:rPr lang="ja-JP" altLang="en-US" sz="1400" b="1" dirty="0" smtClean="0">
                <a:latin typeface="Meiryo UI" panose="020B0604030504040204" pitchFamily="50" charset="-128"/>
                <a:ea typeface="Meiryo UI" panose="020B0604030504040204" pitchFamily="50" charset="-128"/>
              </a:rPr>
              <a:t>府市の</a:t>
            </a:r>
            <a:endParaRPr lang="en-US" altLang="ja-JP" sz="1400" b="1" dirty="0" smtClean="0">
              <a:latin typeface="Meiryo UI" panose="020B0604030504040204" pitchFamily="50" charset="-128"/>
              <a:ea typeface="Meiryo UI" panose="020B0604030504040204" pitchFamily="50" charset="-128"/>
            </a:endParaRPr>
          </a:p>
          <a:p>
            <a:pPr algn="ctr"/>
            <a:r>
              <a:rPr lang="ja-JP" altLang="en-US" sz="1400" b="1" dirty="0" smtClean="0">
                <a:latin typeface="Meiryo UI" panose="020B0604030504040204" pitchFamily="50" charset="-128"/>
                <a:ea typeface="Meiryo UI" panose="020B0604030504040204" pitchFamily="50" charset="-128"/>
              </a:rPr>
              <a:t>政策見直し</a:t>
            </a:r>
            <a:endParaRPr kumimoji="1" lang="ja-JP" altLang="en-US" sz="1400" b="1" dirty="0">
              <a:latin typeface="Meiryo UI" panose="020B0604030504040204" pitchFamily="50" charset="-128"/>
              <a:ea typeface="Meiryo UI" panose="020B0604030504040204" pitchFamily="50" charset="-128"/>
            </a:endParaRPr>
          </a:p>
        </p:txBody>
      </p:sp>
      <p:sp>
        <p:nvSpPr>
          <p:cNvPr id="9" name="正方形/長方形 8"/>
          <p:cNvSpPr/>
          <p:nvPr/>
        </p:nvSpPr>
        <p:spPr>
          <a:xfrm>
            <a:off x="1472550" y="3570482"/>
            <a:ext cx="828000" cy="1008000"/>
          </a:xfrm>
          <a:prstGeom prst="rect">
            <a:avLst/>
          </a:prstGeom>
          <a:ln>
            <a:solidFill>
              <a:schemeClr val="dk1"/>
            </a:solidFill>
          </a:ln>
        </p:spPr>
        <p:txBody>
          <a:bodyPr wrap="square" lIns="36000" tIns="36000" rIns="36000" bIns="36000" anchor="ctr" anchorCtr="0">
            <a:noAutofit/>
          </a:bodyPr>
          <a:lstStyle/>
          <a:p>
            <a:r>
              <a:rPr lang="ja-JP" altLang="en-US" sz="1200" dirty="0" smtClean="0">
                <a:latin typeface="Meiryo UI" panose="020B0604030504040204" pitchFamily="50" charset="-128"/>
                <a:ea typeface="Meiryo UI" panose="020B0604030504040204" pitchFamily="50" charset="-128"/>
              </a:rPr>
              <a:t>・両法人</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・府市</a:t>
            </a:r>
          </a:p>
        </p:txBody>
      </p:sp>
      <p:sp>
        <p:nvSpPr>
          <p:cNvPr id="10" name="正方形/長方形 9"/>
          <p:cNvSpPr/>
          <p:nvPr/>
        </p:nvSpPr>
        <p:spPr>
          <a:xfrm>
            <a:off x="2401729" y="3570482"/>
            <a:ext cx="1152000" cy="1008000"/>
          </a:xfrm>
          <a:prstGeom prst="rect">
            <a:avLst/>
          </a:prstGeom>
          <a:ln>
            <a:solidFill>
              <a:schemeClr val="tx1"/>
            </a:solidFill>
            <a:prstDash val="dash"/>
          </a:ln>
        </p:spPr>
        <p:txBody>
          <a:bodyPr wrap="square" lIns="36000" tIns="36000" rIns="36000" bIns="36000" anchor="ctr" anchorCtr="0">
            <a:noAutofit/>
          </a:bodyPr>
          <a:lstStyle/>
          <a:p>
            <a:pPr marL="171450" indent="-171450">
              <a:buFont typeface="Wingdings" panose="05000000000000000000" pitchFamily="2" charset="2"/>
              <a:buChar char="ü"/>
            </a:pPr>
            <a:r>
              <a:rPr lang="ja-JP" altLang="en-US" sz="1200" dirty="0">
                <a:latin typeface="Meiryo UI" panose="020B0604030504040204" pitchFamily="50" charset="-128"/>
                <a:ea typeface="Meiryo UI" panose="020B0604030504040204" pitchFamily="50" charset="-128"/>
              </a:rPr>
              <a:t>統合手続き</a:t>
            </a:r>
            <a:endParaRPr lang="en-US" altLang="ja-JP" sz="1200" dirty="0">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ü"/>
            </a:pPr>
            <a:r>
              <a:rPr lang="ja-JP" altLang="en-US" sz="1200" dirty="0">
                <a:latin typeface="Meiryo UI" panose="020B0604030504040204" pitchFamily="50" charset="-128"/>
                <a:ea typeface="Meiryo UI" panose="020B0604030504040204" pitchFamily="50" charset="-128"/>
              </a:rPr>
              <a:t>労働条件</a:t>
            </a:r>
            <a:endParaRPr lang="en-US" altLang="ja-JP" sz="1200" dirty="0">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ü"/>
            </a:pPr>
            <a:r>
              <a:rPr lang="ja-JP" altLang="en-US" sz="1200" dirty="0">
                <a:latin typeface="Meiryo UI" panose="020B0604030504040204" pitchFamily="50" charset="-128"/>
                <a:ea typeface="Meiryo UI" panose="020B0604030504040204" pitchFamily="50" charset="-128"/>
              </a:rPr>
              <a:t>組織体制</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など</a:t>
            </a:r>
          </a:p>
        </p:txBody>
      </p:sp>
      <p:sp>
        <p:nvSpPr>
          <p:cNvPr id="68" name="正方形/長方形 67"/>
          <p:cNvSpPr/>
          <p:nvPr/>
        </p:nvSpPr>
        <p:spPr>
          <a:xfrm>
            <a:off x="1472550" y="2211058"/>
            <a:ext cx="828000" cy="1008000"/>
          </a:xfrm>
          <a:prstGeom prst="rect">
            <a:avLst/>
          </a:prstGeom>
          <a:ln>
            <a:solidFill>
              <a:schemeClr val="dk1"/>
            </a:solidFill>
          </a:ln>
        </p:spPr>
        <p:txBody>
          <a:bodyPr wrap="square" lIns="36000" tIns="36000" rIns="36000" bIns="36000" anchor="ctr" anchorCtr="0">
            <a:noAutofit/>
          </a:bodyPr>
          <a:lstStyle/>
          <a:p>
            <a:r>
              <a:rPr lang="ja-JP" altLang="en-US" sz="1200" dirty="0" smtClean="0">
                <a:latin typeface="Meiryo UI" panose="020B0604030504040204" pitchFamily="50" charset="-128"/>
                <a:ea typeface="Meiryo UI" panose="020B0604030504040204" pitchFamily="50" charset="-128"/>
              </a:rPr>
              <a:t>・両法人</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有識者</a:t>
            </a:r>
            <a:endParaRPr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・府市</a:t>
            </a:r>
            <a:endParaRPr lang="ja-JP" altLang="en-US" sz="1200" dirty="0">
              <a:latin typeface="Meiryo UI" panose="020B0604030504040204" pitchFamily="50" charset="-128"/>
              <a:ea typeface="Meiryo UI" panose="020B0604030504040204" pitchFamily="50" charset="-128"/>
            </a:endParaRPr>
          </a:p>
        </p:txBody>
      </p:sp>
      <p:sp>
        <p:nvSpPr>
          <p:cNvPr id="73" name="正方形/長方形 72"/>
          <p:cNvSpPr/>
          <p:nvPr/>
        </p:nvSpPr>
        <p:spPr>
          <a:xfrm>
            <a:off x="1472550" y="5083051"/>
            <a:ext cx="828000" cy="1008000"/>
          </a:xfrm>
          <a:prstGeom prst="rect">
            <a:avLst/>
          </a:prstGeom>
          <a:ln>
            <a:solidFill>
              <a:schemeClr val="dk1"/>
            </a:solidFill>
          </a:ln>
        </p:spPr>
        <p:txBody>
          <a:bodyPr wrap="square" lIns="36000" tIns="36000" rIns="36000" bIns="36000" anchor="ctr" anchorCtr="0">
            <a:noAutofit/>
          </a:bodyPr>
          <a:lstStyle/>
          <a:p>
            <a:r>
              <a:rPr lang="ja-JP" altLang="en-US" sz="1200" dirty="0">
                <a:latin typeface="Meiryo UI" panose="020B0604030504040204" pitchFamily="50" charset="-128"/>
                <a:ea typeface="Meiryo UI" panose="020B0604030504040204" pitchFamily="50" charset="-128"/>
              </a:rPr>
              <a:t>・府市</a:t>
            </a:r>
            <a:endParaRPr lang="en-US" altLang="ja-JP" sz="1200" dirty="0">
              <a:latin typeface="Meiryo UI" panose="020B0604030504040204" pitchFamily="50" charset="-128"/>
              <a:ea typeface="Meiryo UI" panose="020B0604030504040204" pitchFamily="50" charset="-128"/>
            </a:endParaRPr>
          </a:p>
        </p:txBody>
      </p:sp>
      <p:sp>
        <p:nvSpPr>
          <p:cNvPr id="19" name="テキスト ボックス 18"/>
          <p:cNvSpPr txBox="1"/>
          <p:nvPr/>
        </p:nvSpPr>
        <p:spPr>
          <a:xfrm>
            <a:off x="1425353" y="1779948"/>
            <a:ext cx="954542" cy="241980"/>
          </a:xfrm>
          <a:prstGeom prst="rect">
            <a:avLst/>
          </a:prstGeom>
          <a:noFill/>
        </p:spPr>
        <p:txBody>
          <a:bodyPr wrap="square" lIns="36000" tIns="36000" rIns="36000" bIns="36000" rtlCol="0">
            <a:spAutoFit/>
          </a:bodyPr>
          <a:lstStyle/>
          <a:p>
            <a:pPr algn="ctr"/>
            <a:r>
              <a:rPr kumimoji="1" lang="en-US" altLang="ja-JP" sz="1100" b="1" dirty="0">
                <a:latin typeface="Meiryo UI" panose="020B0604030504040204" pitchFamily="50" charset="-128"/>
                <a:ea typeface="Meiryo UI" panose="020B0604030504040204" pitchFamily="50" charset="-128"/>
              </a:rPr>
              <a:t>【</a:t>
            </a:r>
            <a:r>
              <a:rPr kumimoji="1" lang="ja-JP" altLang="en-US" sz="1100" b="1" dirty="0">
                <a:latin typeface="Meiryo UI" panose="020B0604030504040204" pitchFamily="50" charset="-128"/>
                <a:ea typeface="Meiryo UI" panose="020B0604030504040204" pitchFamily="50" charset="-128"/>
              </a:rPr>
              <a:t>主な</a:t>
            </a:r>
            <a:r>
              <a:rPr lang="ja-JP" altLang="en-US" sz="1100" b="1" dirty="0">
                <a:latin typeface="Meiryo UI" panose="020B0604030504040204" pitchFamily="50" charset="-128"/>
                <a:ea typeface="Meiryo UI" panose="020B0604030504040204" pitchFamily="50" charset="-128"/>
              </a:rPr>
              <a:t>メンバー</a:t>
            </a:r>
            <a:r>
              <a:rPr kumimoji="1" lang="en-US" altLang="ja-JP" sz="1100" b="1" dirty="0">
                <a:latin typeface="Meiryo UI" panose="020B0604030504040204" pitchFamily="50" charset="-128"/>
                <a:ea typeface="Meiryo UI" panose="020B0604030504040204" pitchFamily="50" charset="-128"/>
              </a:rPr>
              <a:t>】</a:t>
            </a:r>
            <a:endParaRPr kumimoji="1" lang="ja-JP" altLang="en-US" sz="1100" b="1" dirty="0">
              <a:latin typeface="Meiryo UI" panose="020B0604030504040204" pitchFamily="50" charset="-128"/>
              <a:ea typeface="Meiryo UI" panose="020B0604030504040204" pitchFamily="50" charset="-128"/>
            </a:endParaRPr>
          </a:p>
        </p:txBody>
      </p:sp>
      <p:sp>
        <p:nvSpPr>
          <p:cNvPr id="74" name="テキスト ボックス 73"/>
          <p:cNvSpPr txBox="1"/>
          <p:nvPr/>
        </p:nvSpPr>
        <p:spPr>
          <a:xfrm>
            <a:off x="305246" y="1764559"/>
            <a:ext cx="1035424" cy="288147"/>
          </a:xfrm>
          <a:prstGeom prst="rect">
            <a:avLst/>
          </a:prstGeom>
          <a:noFill/>
        </p:spPr>
        <p:txBody>
          <a:bodyPr wrap="square" lIns="36000" tIns="36000" rIns="36000" bIns="36000" rtlCol="0">
            <a:spAutoFit/>
          </a:bodyPr>
          <a:lstStyle/>
          <a:p>
            <a:r>
              <a:rPr kumimoji="1"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検討項目</a:t>
            </a:r>
            <a:r>
              <a:rPr kumimoji="1" lang="en-US" altLang="ja-JP" sz="1400" b="1" dirty="0">
                <a:latin typeface="Meiryo UI" panose="020B0604030504040204" pitchFamily="50" charset="-128"/>
                <a:ea typeface="Meiryo UI" panose="020B0604030504040204" pitchFamily="50" charset="-128"/>
              </a:rPr>
              <a:t>】</a:t>
            </a:r>
            <a:endParaRPr kumimoji="1" lang="ja-JP" altLang="en-US" sz="1400" b="1" dirty="0">
              <a:latin typeface="Meiryo UI" panose="020B0604030504040204" pitchFamily="50" charset="-128"/>
              <a:ea typeface="Meiryo UI" panose="020B0604030504040204" pitchFamily="50" charset="-128"/>
            </a:endParaRPr>
          </a:p>
        </p:txBody>
      </p:sp>
      <p:sp>
        <p:nvSpPr>
          <p:cNvPr id="76" name="正方形/長方形 75"/>
          <p:cNvSpPr/>
          <p:nvPr/>
        </p:nvSpPr>
        <p:spPr>
          <a:xfrm>
            <a:off x="2401754" y="2211058"/>
            <a:ext cx="1152000" cy="1008000"/>
          </a:xfrm>
          <a:prstGeom prst="rect">
            <a:avLst/>
          </a:prstGeom>
          <a:ln>
            <a:solidFill>
              <a:schemeClr val="tx1"/>
            </a:solidFill>
            <a:prstDash val="dash"/>
          </a:ln>
        </p:spPr>
        <p:txBody>
          <a:bodyPr wrap="square" lIns="36000" tIns="36000" rIns="36000" bIns="36000" anchor="ctr" anchorCtr="0">
            <a:noAutofit/>
          </a:bodyPr>
          <a:lstStyle/>
          <a:p>
            <a:pPr marL="171450" indent="-171450">
              <a:buFont typeface="Wingdings" panose="05000000000000000000" pitchFamily="2" charset="2"/>
              <a:buChar char="ü"/>
            </a:pPr>
            <a:r>
              <a:rPr lang="ja-JP" altLang="en-US" sz="1200" dirty="0">
                <a:latin typeface="Meiryo UI" panose="020B0604030504040204" pitchFamily="50" charset="-128"/>
                <a:ea typeface="Meiryo UI" panose="020B0604030504040204" pitchFamily="50" charset="-128"/>
              </a:rPr>
              <a:t>新法人の機能の具体化</a:t>
            </a:r>
            <a:endParaRPr lang="en-US" altLang="ja-JP" sz="1200" dirty="0">
              <a:latin typeface="Meiryo UI" panose="020B0604030504040204" pitchFamily="50" charset="-128"/>
              <a:ea typeface="Meiryo UI" panose="020B0604030504040204" pitchFamily="50" charset="-128"/>
            </a:endParaRPr>
          </a:p>
        </p:txBody>
      </p:sp>
      <p:sp>
        <p:nvSpPr>
          <p:cNvPr id="77" name="正方形/長方形 76"/>
          <p:cNvSpPr/>
          <p:nvPr/>
        </p:nvSpPr>
        <p:spPr>
          <a:xfrm>
            <a:off x="2404369" y="5086948"/>
            <a:ext cx="1152000" cy="1008000"/>
          </a:xfrm>
          <a:prstGeom prst="rect">
            <a:avLst/>
          </a:prstGeom>
          <a:ln>
            <a:solidFill>
              <a:schemeClr val="tx1"/>
            </a:solidFill>
            <a:prstDash val="dash"/>
          </a:ln>
        </p:spPr>
        <p:txBody>
          <a:bodyPr wrap="square" lIns="36000" tIns="36000" rIns="36000" bIns="36000" anchor="ctr" anchorCtr="0">
            <a:noAutofit/>
          </a:bodyPr>
          <a:lstStyle/>
          <a:p>
            <a:pPr marL="171450" indent="-171450">
              <a:buFont typeface="Wingdings" panose="05000000000000000000" pitchFamily="2" charset="2"/>
              <a:buChar char="ü"/>
            </a:pPr>
            <a:r>
              <a:rPr lang="ja-JP" altLang="en-US" sz="1200" dirty="0">
                <a:latin typeface="Meiryo UI" panose="020B0604030504040204" pitchFamily="50" charset="-128"/>
                <a:ea typeface="Meiryo UI" panose="020B0604030504040204" pitchFamily="50" charset="-128"/>
              </a:rPr>
              <a:t>施策の棚卸し</a:t>
            </a:r>
            <a:endParaRPr lang="en-US" altLang="ja-JP" sz="1200" dirty="0">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ü"/>
            </a:pPr>
            <a:r>
              <a:rPr lang="ja-JP" altLang="en-US" sz="1200" dirty="0" smtClean="0">
                <a:latin typeface="Meiryo UI" panose="020B0604030504040204" pitchFamily="50" charset="-128"/>
                <a:ea typeface="Meiryo UI" panose="020B0604030504040204" pitchFamily="50" charset="-128"/>
              </a:rPr>
              <a:t>各種団体</a:t>
            </a:r>
            <a:r>
              <a:rPr lang="ja-JP" altLang="en-US" sz="1200" dirty="0">
                <a:latin typeface="Meiryo UI" panose="020B0604030504040204" pitchFamily="50" charset="-128"/>
                <a:ea typeface="Meiryo UI" panose="020B0604030504040204" pitchFamily="50" charset="-128"/>
              </a:rPr>
              <a:t>への関与の見直し</a:t>
            </a:r>
          </a:p>
        </p:txBody>
      </p:sp>
      <p:sp>
        <p:nvSpPr>
          <p:cNvPr id="78" name="テキスト ボックス 77"/>
          <p:cNvSpPr txBox="1"/>
          <p:nvPr/>
        </p:nvSpPr>
        <p:spPr>
          <a:xfrm>
            <a:off x="2462807" y="1779948"/>
            <a:ext cx="965970" cy="257369"/>
          </a:xfrm>
          <a:prstGeom prst="rect">
            <a:avLst/>
          </a:prstGeom>
          <a:noFill/>
        </p:spPr>
        <p:txBody>
          <a:bodyPr wrap="square" lIns="36000" tIns="36000" rIns="36000" bIns="36000" rtlCol="0">
            <a:spAutoFit/>
          </a:bodyPr>
          <a:lstStyle/>
          <a:p>
            <a:pPr algn="ctr"/>
            <a:r>
              <a:rPr kumimoji="1"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検討内容</a:t>
            </a:r>
            <a:r>
              <a:rPr kumimoji="1" lang="en-US" altLang="ja-JP" sz="1200" b="1" dirty="0">
                <a:latin typeface="Meiryo UI" panose="020B0604030504040204" pitchFamily="50" charset="-128"/>
                <a:ea typeface="Meiryo UI" panose="020B0604030504040204" pitchFamily="50" charset="-128"/>
              </a:rPr>
              <a:t>】</a:t>
            </a:r>
            <a:endParaRPr kumimoji="1" lang="ja-JP" altLang="en-US" sz="1200" b="1" dirty="0">
              <a:latin typeface="Meiryo UI" panose="020B0604030504040204" pitchFamily="50" charset="-128"/>
              <a:ea typeface="Meiryo UI" panose="020B0604030504040204" pitchFamily="50" charset="-128"/>
            </a:endParaRPr>
          </a:p>
        </p:txBody>
      </p:sp>
      <p:sp>
        <p:nvSpPr>
          <p:cNvPr id="23" name="フリーフォーム 22"/>
          <p:cNvSpPr/>
          <p:nvPr/>
        </p:nvSpPr>
        <p:spPr>
          <a:xfrm>
            <a:off x="3704611" y="938107"/>
            <a:ext cx="2160000" cy="297407"/>
          </a:xfrm>
          <a:custGeom>
            <a:avLst/>
            <a:gdLst>
              <a:gd name="connsiteX0" fmla="*/ 0 w 1168829"/>
              <a:gd name="connsiteY0" fmla="*/ 0 h 298748"/>
              <a:gd name="connsiteX1" fmla="*/ 1019455 w 1168829"/>
              <a:gd name="connsiteY1" fmla="*/ 0 h 298748"/>
              <a:gd name="connsiteX2" fmla="*/ 1168829 w 1168829"/>
              <a:gd name="connsiteY2" fmla="*/ 149374 h 298748"/>
              <a:gd name="connsiteX3" fmla="*/ 1019455 w 1168829"/>
              <a:gd name="connsiteY3" fmla="*/ 298748 h 298748"/>
              <a:gd name="connsiteX4" fmla="*/ 0 w 1168829"/>
              <a:gd name="connsiteY4" fmla="*/ 298748 h 298748"/>
              <a:gd name="connsiteX5" fmla="*/ 149374 w 1168829"/>
              <a:gd name="connsiteY5" fmla="*/ 149374 h 298748"/>
              <a:gd name="connsiteX6" fmla="*/ 0 w 1168829"/>
              <a:gd name="connsiteY6" fmla="*/ 0 h 298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68829" h="298748">
                <a:moveTo>
                  <a:pt x="0" y="0"/>
                </a:moveTo>
                <a:lnTo>
                  <a:pt x="1019455" y="0"/>
                </a:lnTo>
                <a:lnTo>
                  <a:pt x="1168829" y="149374"/>
                </a:lnTo>
                <a:lnTo>
                  <a:pt x="1019455" y="298748"/>
                </a:lnTo>
                <a:lnTo>
                  <a:pt x="0" y="298748"/>
                </a:lnTo>
                <a:lnTo>
                  <a:pt x="149374" y="149374"/>
                </a:lnTo>
                <a:lnTo>
                  <a:pt x="0" y="0"/>
                </a:lnTo>
                <a:close/>
              </a:path>
            </a:pathLst>
          </a:custGeom>
          <a:solidFill>
            <a:schemeClr val="accent2">
              <a:lumMod val="75000"/>
            </a:schemeClr>
          </a:solidFill>
          <a:ln w="25400" cap="flat" cmpd="sng" algn="ctr">
            <a:noFill/>
            <a:prstDash val="solid"/>
          </a:ln>
          <a:effectLst/>
        </p:spPr>
        <p:style>
          <a:lnRef idx="2">
            <a:scrgbClr r="0" g="0" b="0"/>
          </a:lnRef>
          <a:fillRef idx="1">
            <a:scrgbClr r="0" g="0" b="0"/>
          </a:fillRef>
          <a:effectRef idx="0">
            <a:scrgbClr r="0" g="0" b="0"/>
          </a:effectRef>
          <a:fontRef idx="minor">
            <a:schemeClr val="lt1"/>
          </a:fontRef>
        </p:style>
        <p:txBody>
          <a:bodyPr spcFirstLastPara="0" vert="horz" wrap="square" lIns="185379" tIns="12002" rIns="161376" bIns="12002" numCol="1" spcCol="1270" anchor="ctr" anchorCtr="0">
            <a:noAutofit/>
          </a:bodyPr>
          <a:lstStyle/>
          <a:p>
            <a:pPr lvl="0" algn="ctr" defTabSz="400050">
              <a:lnSpc>
                <a:spcPct val="90000"/>
              </a:lnSpc>
              <a:spcBef>
                <a:spcPct val="0"/>
              </a:spcBef>
              <a:spcAft>
                <a:spcPct val="35000"/>
              </a:spcAft>
            </a:pPr>
            <a:r>
              <a:rPr lang="en-US" altLang="ja-JP" sz="1200" b="1" dirty="0" smtClean="0">
                <a:solidFill>
                  <a:sysClr val="window" lastClr="FFFFFF"/>
                </a:solidFill>
                <a:latin typeface="Meiryo UI" panose="020B0604030504040204" pitchFamily="50" charset="-128"/>
                <a:ea typeface="Meiryo UI" panose="020B0604030504040204" pitchFamily="50" charset="-128"/>
              </a:rPr>
              <a:t>2018</a:t>
            </a:r>
            <a:r>
              <a:rPr lang="ja-JP" altLang="en-US" sz="1200" b="1" dirty="0" smtClean="0">
                <a:solidFill>
                  <a:sysClr val="window" lastClr="FFFFFF"/>
                </a:solidFill>
                <a:latin typeface="Meiryo UI" panose="020B0604030504040204" pitchFamily="50" charset="-128"/>
                <a:ea typeface="Meiryo UI" panose="020B0604030504040204" pitchFamily="50" charset="-128"/>
              </a:rPr>
              <a:t>年</a:t>
            </a:r>
            <a:r>
              <a:rPr kumimoji="1" lang="ja-JP" altLang="en-US" sz="1200" b="1" kern="1200" dirty="0" smtClean="0">
                <a:solidFill>
                  <a:sysClr val="window" lastClr="FFFFFF"/>
                </a:solidFill>
                <a:latin typeface="Meiryo UI" panose="020B0604030504040204" pitchFamily="50" charset="-128"/>
                <a:ea typeface="Meiryo UI" panose="020B0604030504040204" pitchFamily="50" charset="-128"/>
              </a:rPr>
              <a:t>度</a:t>
            </a:r>
            <a:endParaRPr kumimoji="1" lang="ja-JP" altLang="en-US" sz="1200" b="1" kern="1200" dirty="0">
              <a:solidFill>
                <a:sysClr val="window" lastClr="FFFFFF"/>
              </a:solidFill>
              <a:latin typeface="Meiryo UI" panose="020B0604030504040204" pitchFamily="50" charset="-128"/>
              <a:ea typeface="Meiryo UI" panose="020B0604030504040204" pitchFamily="50" charset="-128"/>
            </a:endParaRPr>
          </a:p>
        </p:txBody>
      </p:sp>
      <p:sp>
        <p:nvSpPr>
          <p:cNvPr id="25" name="フリーフォーム 24"/>
          <p:cNvSpPr/>
          <p:nvPr/>
        </p:nvSpPr>
        <p:spPr>
          <a:xfrm>
            <a:off x="5682305" y="938106"/>
            <a:ext cx="2160000" cy="297407"/>
          </a:xfrm>
          <a:custGeom>
            <a:avLst/>
            <a:gdLst>
              <a:gd name="connsiteX0" fmla="*/ 0 w 1168829"/>
              <a:gd name="connsiteY0" fmla="*/ 0 h 298748"/>
              <a:gd name="connsiteX1" fmla="*/ 1019455 w 1168829"/>
              <a:gd name="connsiteY1" fmla="*/ 0 h 298748"/>
              <a:gd name="connsiteX2" fmla="*/ 1168829 w 1168829"/>
              <a:gd name="connsiteY2" fmla="*/ 149374 h 298748"/>
              <a:gd name="connsiteX3" fmla="*/ 1019455 w 1168829"/>
              <a:gd name="connsiteY3" fmla="*/ 298748 h 298748"/>
              <a:gd name="connsiteX4" fmla="*/ 0 w 1168829"/>
              <a:gd name="connsiteY4" fmla="*/ 298748 h 298748"/>
              <a:gd name="connsiteX5" fmla="*/ 149374 w 1168829"/>
              <a:gd name="connsiteY5" fmla="*/ 149374 h 298748"/>
              <a:gd name="connsiteX6" fmla="*/ 0 w 1168829"/>
              <a:gd name="connsiteY6" fmla="*/ 0 h 298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68829" h="298748">
                <a:moveTo>
                  <a:pt x="0" y="0"/>
                </a:moveTo>
                <a:lnTo>
                  <a:pt x="1019455" y="0"/>
                </a:lnTo>
                <a:lnTo>
                  <a:pt x="1168829" y="149374"/>
                </a:lnTo>
                <a:lnTo>
                  <a:pt x="1019455" y="298748"/>
                </a:lnTo>
                <a:lnTo>
                  <a:pt x="0" y="298748"/>
                </a:lnTo>
                <a:lnTo>
                  <a:pt x="149374" y="149374"/>
                </a:lnTo>
                <a:lnTo>
                  <a:pt x="0" y="0"/>
                </a:lnTo>
                <a:close/>
              </a:path>
            </a:pathLst>
          </a:custGeom>
          <a:solidFill>
            <a:schemeClr val="accent2">
              <a:lumMod val="75000"/>
            </a:schemeClr>
          </a:solidFill>
          <a:ln w="25400" cap="flat" cmpd="sng" algn="ctr">
            <a:noFill/>
            <a:prstDash val="solid"/>
          </a:ln>
          <a:effectLst/>
        </p:spPr>
        <p:style>
          <a:lnRef idx="2">
            <a:scrgbClr r="0" g="0" b="0"/>
          </a:lnRef>
          <a:fillRef idx="1">
            <a:scrgbClr r="0" g="0" b="0"/>
          </a:fillRef>
          <a:effectRef idx="0">
            <a:scrgbClr r="0" g="0" b="0"/>
          </a:effectRef>
          <a:fontRef idx="minor">
            <a:schemeClr val="lt1"/>
          </a:fontRef>
        </p:style>
        <p:txBody>
          <a:bodyPr spcFirstLastPara="0" vert="horz" wrap="square" lIns="185379" tIns="12002" rIns="161376" bIns="12002" numCol="1" spcCol="1270" anchor="ctr" anchorCtr="0">
            <a:noAutofit/>
          </a:bodyPr>
          <a:lstStyle/>
          <a:p>
            <a:pPr lvl="0" algn="ctr" defTabSz="400050">
              <a:lnSpc>
                <a:spcPct val="90000"/>
              </a:lnSpc>
              <a:spcBef>
                <a:spcPct val="0"/>
              </a:spcBef>
              <a:spcAft>
                <a:spcPct val="35000"/>
              </a:spcAft>
            </a:pPr>
            <a:r>
              <a:rPr lang="en-US" altLang="ja-JP" sz="1200" b="1" dirty="0" smtClean="0">
                <a:solidFill>
                  <a:sysClr val="window" lastClr="FFFFFF"/>
                </a:solidFill>
                <a:latin typeface="Meiryo UI" panose="020B0604030504040204" pitchFamily="50" charset="-128"/>
                <a:ea typeface="Meiryo UI" panose="020B0604030504040204" pitchFamily="50" charset="-128"/>
              </a:rPr>
              <a:t>2019</a:t>
            </a:r>
            <a:r>
              <a:rPr lang="ja-JP" altLang="en-US" sz="1200" b="1" dirty="0" smtClean="0">
                <a:solidFill>
                  <a:sysClr val="window" lastClr="FFFFFF"/>
                </a:solidFill>
                <a:latin typeface="Meiryo UI" panose="020B0604030504040204" pitchFamily="50" charset="-128"/>
                <a:ea typeface="Meiryo UI" panose="020B0604030504040204" pitchFamily="50" charset="-128"/>
              </a:rPr>
              <a:t>年</a:t>
            </a:r>
            <a:r>
              <a:rPr kumimoji="1" lang="ja-JP" altLang="en-US" sz="1200" b="1" kern="1200" dirty="0" smtClean="0">
                <a:solidFill>
                  <a:sysClr val="window" lastClr="FFFFFF"/>
                </a:solidFill>
                <a:latin typeface="Meiryo UI" panose="020B0604030504040204" pitchFamily="50" charset="-128"/>
                <a:ea typeface="Meiryo UI" panose="020B0604030504040204" pitchFamily="50" charset="-128"/>
              </a:rPr>
              <a:t>度</a:t>
            </a:r>
            <a:endParaRPr kumimoji="1" lang="ja-JP" altLang="en-US" sz="1200" b="1" kern="1200" dirty="0">
              <a:solidFill>
                <a:sysClr val="window" lastClr="FFFFFF"/>
              </a:solidFill>
              <a:latin typeface="Meiryo UI" panose="020B0604030504040204" pitchFamily="50" charset="-128"/>
              <a:ea typeface="Meiryo UI" panose="020B0604030504040204" pitchFamily="50" charset="-128"/>
            </a:endParaRPr>
          </a:p>
        </p:txBody>
      </p:sp>
      <p:sp>
        <p:nvSpPr>
          <p:cNvPr id="80" name="フリーフォーム 79"/>
          <p:cNvSpPr/>
          <p:nvPr/>
        </p:nvSpPr>
        <p:spPr>
          <a:xfrm>
            <a:off x="7751390" y="938106"/>
            <a:ext cx="1260000" cy="297407"/>
          </a:xfrm>
          <a:custGeom>
            <a:avLst/>
            <a:gdLst>
              <a:gd name="connsiteX0" fmla="*/ 0 w 1168829"/>
              <a:gd name="connsiteY0" fmla="*/ 0 h 298748"/>
              <a:gd name="connsiteX1" fmla="*/ 1019455 w 1168829"/>
              <a:gd name="connsiteY1" fmla="*/ 0 h 298748"/>
              <a:gd name="connsiteX2" fmla="*/ 1168829 w 1168829"/>
              <a:gd name="connsiteY2" fmla="*/ 149374 h 298748"/>
              <a:gd name="connsiteX3" fmla="*/ 1019455 w 1168829"/>
              <a:gd name="connsiteY3" fmla="*/ 298748 h 298748"/>
              <a:gd name="connsiteX4" fmla="*/ 0 w 1168829"/>
              <a:gd name="connsiteY4" fmla="*/ 298748 h 298748"/>
              <a:gd name="connsiteX5" fmla="*/ 149374 w 1168829"/>
              <a:gd name="connsiteY5" fmla="*/ 149374 h 298748"/>
              <a:gd name="connsiteX6" fmla="*/ 0 w 1168829"/>
              <a:gd name="connsiteY6" fmla="*/ 0 h 298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68829" h="298748">
                <a:moveTo>
                  <a:pt x="0" y="0"/>
                </a:moveTo>
                <a:lnTo>
                  <a:pt x="1019455" y="0"/>
                </a:lnTo>
                <a:lnTo>
                  <a:pt x="1168829" y="149374"/>
                </a:lnTo>
                <a:lnTo>
                  <a:pt x="1019455" y="298748"/>
                </a:lnTo>
                <a:lnTo>
                  <a:pt x="0" y="298748"/>
                </a:lnTo>
                <a:lnTo>
                  <a:pt x="149374" y="149374"/>
                </a:lnTo>
                <a:lnTo>
                  <a:pt x="0" y="0"/>
                </a:lnTo>
                <a:close/>
              </a:path>
            </a:pathLst>
          </a:custGeom>
          <a:solidFill>
            <a:schemeClr val="accent2">
              <a:lumMod val="75000"/>
            </a:schemeClr>
          </a:solidFill>
          <a:ln w="25400" cap="flat" cmpd="sng" algn="ctr">
            <a:noFill/>
            <a:prstDash val="solid"/>
          </a:ln>
          <a:effectLst/>
        </p:spPr>
        <p:style>
          <a:lnRef idx="2">
            <a:scrgbClr r="0" g="0" b="0"/>
          </a:lnRef>
          <a:fillRef idx="1">
            <a:scrgbClr r="0" g="0" b="0"/>
          </a:fillRef>
          <a:effectRef idx="0">
            <a:scrgbClr r="0" g="0" b="0"/>
          </a:effectRef>
          <a:fontRef idx="minor">
            <a:schemeClr val="lt1"/>
          </a:fontRef>
        </p:style>
        <p:txBody>
          <a:bodyPr spcFirstLastPara="0" vert="horz" wrap="square" lIns="185379" tIns="12002" rIns="161376" bIns="12002" numCol="1" spcCol="1270" anchor="ctr" anchorCtr="0">
            <a:noAutofit/>
          </a:bodyPr>
          <a:lstStyle/>
          <a:p>
            <a:pPr lvl="0" algn="ctr" defTabSz="400050">
              <a:lnSpc>
                <a:spcPct val="90000"/>
              </a:lnSpc>
              <a:spcBef>
                <a:spcPct val="0"/>
              </a:spcBef>
              <a:spcAft>
                <a:spcPct val="35000"/>
              </a:spcAft>
            </a:pPr>
            <a:r>
              <a:rPr lang="en-US" altLang="ja-JP" sz="1200" b="1" dirty="0">
                <a:solidFill>
                  <a:sysClr val="window" lastClr="FFFFFF"/>
                </a:solidFill>
                <a:latin typeface="Meiryo UI" panose="020B0604030504040204" pitchFamily="50" charset="-128"/>
                <a:ea typeface="Meiryo UI" panose="020B0604030504040204" pitchFamily="50" charset="-128"/>
              </a:rPr>
              <a:t>2020</a:t>
            </a:r>
            <a:r>
              <a:rPr kumimoji="1" lang="ja-JP" altLang="en-US" sz="1200" b="1" kern="1200" dirty="0" smtClean="0">
                <a:solidFill>
                  <a:sysClr val="window" lastClr="FFFFFF"/>
                </a:solidFill>
                <a:latin typeface="Meiryo UI" panose="020B0604030504040204" pitchFamily="50" charset="-128"/>
                <a:ea typeface="Meiryo UI" panose="020B0604030504040204" pitchFamily="50" charset="-128"/>
              </a:rPr>
              <a:t>年度</a:t>
            </a:r>
            <a:r>
              <a:rPr kumimoji="1" lang="ja-JP" altLang="en-US" sz="1200" b="1" kern="1200" dirty="0">
                <a:solidFill>
                  <a:sysClr val="window" lastClr="FFFFFF"/>
                </a:solidFill>
                <a:latin typeface="Meiryo UI" panose="020B0604030504040204" pitchFamily="50" charset="-128"/>
                <a:ea typeface="Meiryo UI" panose="020B0604030504040204" pitchFamily="50" charset="-128"/>
              </a:rPr>
              <a:t>～</a:t>
            </a:r>
          </a:p>
        </p:txBody>
      </p:sp>
      <p:sp>
        <p:nvSpPr>
          <p:cNvPr id="86" name="正方形/長方形 85"/>
          <p:cNvSpPr/>
          <p:nvPr/>
        </p:nvSpPr>
        <p:spPr>
          <a:xfrm>
            <a:off x="5948103" y="3868954"/>
            <a:ext cx="1015410" cy="442035"/>
          </a:xfrm>
          <a:prstGeom prst="rect">
            <a:avLst/>
          </a:prstGeom>
        </p:spPr>
        <p:txBody>
          <a:bodyPr wrap="square" lIns="36000" tIns="36000" rIns="36000" bIns="36000" anchor="ctr" anchorCtr="0">
            <a:spAutoFit/>
          </a:bodyPr>
          <a:lstStyle/>
          <a:p>
            <a:r>
              <a:rPr lang="ja-JP" altLang="en-US" sz="1200" b="1" dirty="0">
                <a:latin typeface="Meiryo UI" panose="020B0604030504040204" pitchFamily="50" charset="-128"/>
                <a:ea typeface="Meiryo UI" panose="020B0604030504040204" pitchFamily="50" charset="-128"/>
              </a:rPr>
              <a:t>法人設立目標</a:t>
            </a:r>
            <a:r>
              <a:rPr lang="ja-JP" altLang="en-US" sz="1200" b="1" dirty="0" smtClean="0">
                <a:latin typeface="Meiryo UI" panose="020B0604030504040204" pitchFamily="50" charset="-128"/>
                <a:ea typeface="Meiryo UI" panose="020B0604030504040204" pitchFamily="50" charset="-128"/>
              </a:rPr>
              <a:t>は</a:t>
            </a:r>
            <a:r>
              <a:rPr lang="en-US" altLang="ja-JP" sz="1200" b="1" dirty="0" smtClean="0">
                <a:latin typeface="Meiryo UI" panose="020B0604030504040204" pitchFamily="50" charset="-128"/>
                <a:ea typeface="Meiryo UI" panose="020B0604030504040204" pitchFamily="50" charset="-128"/>
              </a:rPr>
              <a:t>2019.4</a:t>
            </a:r>
            <a:endParaRPr lang="en-US" altLang="ja-JP" sz="1200" b="1" dirty="0">
              <a:latin typeface="Meiryo UI" panose="020B0604030504040204" pitchFamily="50" charset="-128"/>
              <a:ea typeface="Meiryo UI" panose="020B0604030504040204" pitchFamily="50" charset="-128"/>
            </a:endParaRPr>
          </a:p>
        </p:txBody>
      </p:sp>
      <p:cxnSp>
        <p:nvCxnSpPr>
          <p:cNvPr id="35" name="直線矢印コネクタ 34"/>
          <p:cNvCxnSpPr>
            <a:endCxn id="100" idx="6"/>
          </p:cNvCxnSpPr>
          <p:nvPr/>
        </p:nvCxnSpPr>
        <p:spPr>
          <a:xfrm>
            <a:off x="4472440" y="2569260"/>
            <a:ext cx="1167489" cy="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89" name="テキスト ボックス 88"/>
          <p:cNvSpPr txBox="1"/>
          <p:nvPr/>
        </p:nvSpPr>
        <p:spPr>
          <a:xfrm>
            <a:off x="5864611" y="1478533"/>
            <a:ext cx="3162530" cy="558783"/>
          </a:xfrm>
          <a:prstGeom prst="rect">
            <a:avLst/>
          </a:prstGeom>
          <a:solidFill>
            <a:srgbClr val="FFCCCC"/>
          </a:solidFill>
          <a:ln>
            <a:solidFill>
              <a:schemeClr val="tx1"/>
            </a:solidFill>
          </a:ln>
        </p:spPr>
        <p:txBody>
          <a:bodyPr wrap="square" rtlCol="0" anchor="ctr">
            <a:noAutofit/>
          </a:bodyPr>
          <a:lstStyle/>
          <a:p>
            <a:pPr algn="ctr"/>
            <a:r>
              <a:rPr kumimoji="1" lang="ja-JP" altLang="en-US" sz="1400" b="1" dirty="0">
                <a:latin typeface="Meiryo UI" panose="020B0604030504040204" pitchFamily="50" charset="-128"/>
                <a:ea typeface="Meiryo UI" panose="020B0604030504040204" pitchFamily="50" charset="-128"/>
              </a:rPr>
              <a:t>新法人</a:t>
            </a:r>
          </a:p>
        </p:txBody>
      </p:sp>
      <p:cxnSp>
        <p:nvCxnSpPr>
          <p:cNvPr id="90" name="直線矢印コネクタ 89"/>
          <p:cNvCxnSpPr/>
          <p:nvPr/>
        </p:nvCxnSpPr>
        <p:spPr>
          <a:xfrm flipV="1">
            <a:off x="3660518" y="4086342"/>
            <a:ext cx="2204093" cy="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00" name="フローチャート: 結合子 99"/>
          <p:cNvSpPr/>
          <p:nvPr/>
        </p:nvSpPr>
        <p:spPr>
          <a:xfrm>
            <a:off x="5531929" y="2515260"/>
            <a:ext cx="108000" cy="108000"/>
          </a:xfrm>
          <a:prstGeom prst="flowChartConnec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2" name="正方形/長方形 101"/>
          <p:cNvSpPr/>
          <p:nvPr/>
        </p:nvSpPr>
        <p:spPr>
          <a:xfrm>
            <a:off x="5035706" y="2658914"/>
            <a:ext cx="1043132" cy="288147"/>
          </a:xfrm>
          <a:prstGeom prst="rect">
            <a:avLst/>
          </a:prstGeom>
        </p:spPr>
        <p:txBody>
          <a:bodyPr wrap="square" lIns="36000" tIns="36000" rIns="36000" bIns="36000" anchor="ctr" anchorCtr="0">
            <a:spAutoFit/>
          </a:bodyPr>
          <a:lstStyle/>
          <a:p>
            <a:r>
              <a:rPr lang="ja-JP" altLang="en-US" sz="1400" dirty="0">
                <a:latin typeface="Meiryo UI" panose="020B0604030504040204" pitchFamily="50" charset="-128"/>
                <a:ea typeface="Meiryo UI" panose="020B0604030504040204" pitchFamily="50" charset="-128"/>
              </a:rPr>
              <a:t>ビジョン策定</a:t>
            </a:r>
            <a:endParaRPr lang="en-US" altLang="ja-JP" sz="1400" dirty="0">
              <a:latin typeface="Meiryo UI" panose="020B0604030504040204" pitchFamily="50" charset="-128"/>
              <a:ea typeface="Meiryo UI" panose="020B0604030504040204" pitchFamily="50" charset="-128"/>
            </a:endParaRPr>
          </a:p>
        </p:txBody>
      </p:sp>
      <p:sp>
        <p:nvSpPr>
          <p:cNvPr id="2" name="テキスト ボックス 1"/>
          <p:cNvSpPr txBox="1"/>
          <p:nvPr/>
        </p:nvSpPr>
        <p:spPr>
          <a:xfrm>
            <a:off x="3723592" y="1616065"/>
            <a:ext cx="1129236" cy="830997"/>
          </a:xfrm>
          <a:prstGeom prst="rect">
            <a:avLst/>
          </a:prstGeom>
          <a:noFill/>
          <a:ln>
            <a:noFill/>
            <a:prstDash val="sysDash"/>
          </a:ln>
        </p:spPr>
        <p:txBody>
          <a:bodyPr wrap="square" lIns="36000" tIns="36000" rIns="36000" bIns="36000" rtlCol="0" anchor="ctr" anchorCtr="0">
            <a:spAutoFit/>
          </a:bodyPr>
          <a:lstStyle/>
          <a:p>
            <a:r>
              <a:rPr kumimoji="1" lang="en-US" altLang="ja-JP" sz="1200" b="1" dirty="0">
                <a:latin typeface="Meiryo UI" panose="020B0604030504040204" pitchFamily="50" charset="-128"/>
                <a:ea typeface="Meiryo UI" panose="020B0604030504040204" pitchFamily="50" charset="-128"/>
              </a:rPr>
              <a:t>【</a:t>
            </a:r>
            <a:r>
              <a:rPr kumimoji="1" lang="ja-JP" altLang="en-US" sz="1200" b="1" dirty="0">
                <a:latin typeface="Meiryo UI" panose="020B0604030504040204" pitchFamily="50" charset="-128"/>
                <a:ea typeface="Meiryo UI" panose="020B0604030504040204" pitchFamily="50" charset="-128"/>
              </a:rPr>
              <a:t>機能</a:t>
            </a:r>
            <a:r>
              <a:rPr lang="ja-JP" altLang="en-US" sz="1200" b="1" dirty="0">
                <a:latin typeface="Meiryo UI" panose="020B0604030504040204" pitchFamily="50" charset="-128"/>
                <a:ea typeface="Meiryo UI" panose="020B0604030504040204" pitchFamily="50" charset="-128"/>
              </a:rPr>
              <a:t>３本柱</a:t>
            </a:r>
            <a:r>
              <a:rPr kumimoji="1" lang="en-US" altLang="ja-JP" sz="1200" b="1" dirty="0">
                <a:latin typeface="Meiryo UI" panose="020B0604030504040204" pitchFamily="50" charset="-128"/>
                <a:ea typeface="Meiryo UI" panose="020B0604030504040204" pitchFamily="50" charset="-128"/>
              </a:rPr>
              <a:t>】</a:t>
            </a:r>
          </a:p>
          <a:p>
            <a:r>
              <a:rPr lang="ja-JP" altLang="en-US" sz="1200" dirty="0">
                <a:latin typeface="Meiryo UI" panose="020B0604030504040204" pitchFamily="50" charset="-128"/>
                <a:ea typeface="Meiryo UI" panose="020B0604030504040204" pitchFamily="50" charset="-128"/>
              </a:rPr>
              <a:t>・国際化支援</a:t>
            </a:r>
            <a:endParaRPr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・事業承継支援</a:t>
            </a:r>
            <a:endParaRPr kumimoji="1"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・創業支援</a:t>
            </a:r>
            <a:endParaRPr kumimoji="1" lang="ja-JP" altLang="en-US" sz="1200" dirty="0">
              <a:latin typeface="Meiryo UI" panose="020B0604030504040204" pitchFamily="50" charset="-128"/>
              <a:ea typeface="Meiryo UI" panose="020B0604030504040204" pitchFamily="50" charset="-128"/>
            </a:endParaRPr>
          </a:p>
        </p:txBody>
      </p:sp>
      <p:sp>
        <p:nvSpPr>
          <p:cNvPr id="44" name="テキスト ボックス 43">
            <a:extLst>
              <a:ext uri="{FF2B5EF4-FFF2-40B4-BE49-F238E27FC236}">
                <a16:creationId xmlns="" xmlns:a16="http://schemas.microsoft.com/office/drawing/2014/main" id="{8AC95893-BFDF-48B9-B847-69A03C338653}"/>
              </a:ext>
            </a:extLst>
          </p:cNvPr>
          <p:cNvSpPr txBox="1"/>
          <p:nvPr/>
        </p:nvSpPr>
        <p:spPr>
          <a:xfrm>
            <a:off x="2373116" y="120262"/>
            <a:ext cx="4166525" cy="400110"/>
          </a:xfrm>
          <a:prstGeom prst="rect">
            <a:avLst/>
          </a:prstGeom>
          <a:noFill/>
        </p:spPr>
        <p:txBody>
          <a:bodyPr wrap="none" rtlCol="0">
            <a:spAutoFit/>
          </a:bodyPr>
          <a:lstStyle/>
          <a:p>
            <a:pPr algn="ctr"/>
            <a:r>
              <a:rPr lang="ja-JP" altLang="en-US" sz="2000" b="1" dirty="0" smtClean="0">
                <a:latin typeface="Meiryo UI" panose="020B0604030504040204" pitchFamily="50" charset="-128"/>
                <a:ea typeface="Meiryo UI" panose="020B0604030504040204" pitchFamily="50" charset="-128"/>
              </a:rPr>
              <a:t>今後のスケジュールと検討体制（案）</a:t>
            </a:r>
            <a:endParaRPr kumimoji="1" lang="ja-JP" altLang="en-US" sz="2000" b="1" dirty="0">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a:xfrm>
            <a:off x="6969741" y="6436497"/>
            <a:ext cx="2057400" cy="365125"/>
          </a:xfrm>
        </p:spPr>
        <p:txBody>
          <a:bodyPr/>
          <a:lstStyle/>
          <a:p>
            <a:fld id="{517E6CE8-CC5A-4C33-BE98-08A25E237030}" type="slidenum">
              <a:rPr kumimoji="1" lang="ja-JP" altLang="en-US" smtClean="0">
                <a:uFillTx/>
              </a:rPr>
              <a:t>6</a:t>
            </a:fld>
            <a:endParaRPr kumimoji="1" lang="ja-JP" altLang="en-US">
              <a:uFillTx/>
            </a:endParaRPr>
          </a:p>
        </p:txBody>
      </p:sp>
      <p:cxnSp>
        <p:nvCxnSpPr>
          <p:cNvPr id="49" name="直線コネクタ 48"/>
          <p:cNvCxnSpPr/>
          <p:nvPr/>
        </p:nvCxnSpPr>
        <p:spPr>
          <a:xfrm>
            <a:off x="217668" y="3387105"/>
            <a:ext cx="8926332" cy="1441"/>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3" name="直線コネクタ 52"/>
          <p:cNvCxnSpPr/>
          <p:nvPr/>
        </p:nvCxnSpPr>
        <p:spPr>
          <a:xfrm>
            <a:off x="224928" y="4787725"/>
            <a:ext cx="8926332" cy="1441"/>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6" name="テキスト ボックス 35"/>
          <p:cNvSpPr txBox="1"/>
          <p:nvPr/>
        </p:nvSpPr>
        <p:spPr>
          <a:xfrm>
            <a:off x="7805638" y="2265092"/>
            <a:ext cx="1080492" cy="3930992"/>
          </a:xfrm>
          <a:prstGeom prst="roundRect">
            <a:avLst/>
          </a:prstGeom>
          <a:solidFill>
            <a:schemeClr val="bg1"/>
          </a:solidFill>
          <a:ln>
            <a:solidFill>
              <a:schemeClr val="tx1"/>
            </a:solidFill>
            <a:prstDash val="sysDash"/>
          </a:ln>
        </p:spPr>
        <p:txBody>
          <a:bodyPr wrap="square" lIns="36000" tIns="36000" rIns="36000" bIns="36000" rtlCol="0" anchor="ctr" anchorCtr="0">
            <a:noAutofit/>
          </a:bodyPr>
          <a:lstStyle/>
          <a:p>
            <a:pPr algn="ctr"/>
            <a:r>
              <a:rPr kumimoji="1" lang="ja-JP" altLang="en-US" sz="1600" b="1" dirty="0">
                <a:latin typeface="Meiryo UI" panose="020B0604030504040204" pitchFamily="50" charset="-128"/>
                <a:ea typeface="Meiryo UI" panose="020B0604030504040204" pitchFamily="50" charset="-128"/>
              </a:rPr>
              <a:t>新法人の</a:t>
            </a:r>
            <a:endParaRPr kumimoji="1" lang="en-US" altLang="ja-JP" sz="1600" b="1" dirty="0">
              <a:latin typeface="Meiryo UI" panose="020B0604030504040204" pitchFamily="50" charset="-128"/>
              <a:ea typeface="Meiryo UI" panose="020B0604030504040204" pitchFamily="50" charset="-128"/>
            </a:endParaRPr>
          </a:p>
          <a:p>
            <a:pPr algn="ctr"/>
            <a:r>
              <a:rPr kumimoji="1" lang="ja-JP" altLang="en-US" sz="1600" b="1" dirty="0">
                <a:latin typeface="Meiryo UI" panose="020B0604030504040204" pitchFamily="50" charset="-128"/>
                <a:ea typeface="Meiryo UI" panose="020B0604030504040204" pitchFamily="50" charset="-128"/>
              </a:rPr>
              <a:t>機能充実</a:t>
            </a:r>
            <a:endParaRPr kumimoji="1" lang="ja-JP" altLang="en-US" sz="1600" dirty="0">
              <a:latin typeface="Meiryo UI" panose="020B0604030504040204" pitchFamily="50" charset="-128"/>
              <a:ea typeface="Meiryo UI" panose="020B0604030504040204" pitchFamily="50" charset="-128"/>
            </a:endParaRPr>
          </a:p>
        </p:txBody>
      </p:sp>
      <p:sp>
        <p:nvSpPr>
          <p:cNvPr id="6" name="大かっこ 5"/>
          <p:cNvSpPr/>
          <p:nvPr/>
        </p:nvSpPr>
        <p:spPr>
          <a:xfrm>
            <a:off x="3688297" y="1544070"/>
            <a:ext cx="1119472" cy="914400"/>
          </a:xfrm>
          <a:prstGeom prst="bracketPair">
            <a:avLst>
              <a:gd name="adj" fmla="val 12189"/>
            </a:avLst>
          </a:prstGeom>
          <a:ln>
            <a:solidFill>
              <a:schemeClr val="tx1"/>
            </a:solidFill>
          </a:ln>
        </p:spPr>
        <p:style>
          <a:lnRef idx="1">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p>
        </p:txBody>
      </p:sp>
      <p:sp>
        <p:nvSpPr>
          <p:cNvPr id="40" name="正方形/長方形 39"/>
          <p:cNvSpPr/>
          <p:nvPr/>
        </p:nvSpPr>
        <p:spPr>
          <a:xfrm>
            <a:off x="5896175" y="5927641"/>
            <a:ext cx="2620028" cy="426646"/>
          </a:xfrm>
          <a:prstGeom prst="rect">
            <a:avLst/>
          </a:prstGeom>
        </p:spPr>
        <p:txBody>
          <a:bodyPr wrap="square" lIns="36000" tIns="36000" rIns="36000" bIns="36000" anchor="ctr" anchorCtr="0">
            <a:spAutoFit/>
          </a:bodyPr>
          <a:lstStyle/>
          <a:p>
            <a:r>
              <a:rPr lang="ja-JP" altLang="en-US" sz="1200" dirty="0" smtClean="0">
                <a:latin typeface="Meiryo UI" panose="020B0604030504040204" pitchFamily="50" charset="-128"/>
                <a:ea typeface="Meiryo UI" panose="020B0604030504040204" pitchFamily="50" charset="-128"/>
              </a:rPr>
              <a:t>・中小企業支援施策の見直し</a:t>
            </a:r>
            <a:endParaRPr lang="en-US" altLang="ja-JP" sz="1200" dirty="0" smtClean="0">
              <a:latin typeface="Meiryo UI" panose="020B0604030504040204" pitchFamily="50" charset="-128"/>
              <a:ea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rPr>
              <a:t>（交付金・補助金、人員体制、委託　等）</a:t>
            </a:r>
            <a:endParaRPr lang="en-US" altLang="ja-JP" sz="1100" dirty="0">
              <a:latin typeface="Meiryo UI" panose="020B0604030504040204" pitchFamily="50" charset="-128"/>
              <a:ea typeface="Meiryo UI" panose="020B0604030504040204" pitchFamily="50" charset="-128"/>
            </a:endParaRPr>
          </a:p>
        </p:txBody>
      </p:sp>
      <p:grpSp>
        <p:nvGrpSpPr>
          <p:cNvPr id="41" name="グループ化 40"/>
          <p:cNvGrpSpPr/>
          <p:nvPr/>
        </p:nvGrpSpPr>
        <p:grpSpPr>
          <a:xfrm>
            <a:off x="3614290" y="4783895"/>
            <a:ext cx="2216816" cy="986279"/>
            <a:chOff x="3614290" y="5002970"/>
            <a:chExt cx="2216816" cy="986279"/>
          </a:xfrm>
        </p:grpSpPr>
        <p:cxnSp>
          <p:nvCxnSpPr>
            <p:cNvPr id="42" name="直線矢印コネクタ 41"/>
            <p:cNvCxnSpPr/>
            <p:nvPr/>
          </p:nvCxnSpPr>
          <p:spPr>
            <a:xfrm>
              <a:off x="3640461" y="5481983"/>
              <a:ext cx="2190645" cy="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3" name="正方形/長方形 42"/>
            <p:cNvSpPr/>
            <p:nvPr/>
          </p:nvSpPr>
          <p:spPr>
            <a:xfrm>
              <a:off x="3614290" y="5547214"/>
              <a:ext cx="1473874" cy="442035"/>
            </a:xfrm>
            <a:prstGeom prst="rect">
              <a:avLst/>
            </a:prstGeom>
          </p:spPr>
          <p:txBody>
            <a:bodyPr wrap="square" lIns="36000" tIns="36000" rIns="36000" bIns="36000" anchor="ctr" anchorCtr="0">
              <a:spAutoFit/>
            </a:bodyPr>
            <a:lstStyle/>
            <a:p>
              <a:r>
                <a:rPr lang="ja-JP" altLang="en-US" sz="1200" dirty="0">
                  <a:latin typeface="Meiryo UI" panose="020B0604030504040204" pitchFamily="50" charset="-128"/>
                  <a:ea typeface="Meiryo UI" panose="020B0604030504040204" pitchFamily="50" charset="-128"/>
                </a:rPr>
                <a:t>・施策の</a:t>
              </a:r>
              <a:r>
                <a:rPr lang="ja-JP" altLang="en-US" sz="1200" dirty="0" smtClean="0">
                  <a:latin typeface="Meiryo UI" panose="020B0604030504040204" pitchFamily="50" charset="-128"/>
                  <a:ea typeface="Meiryo UI" panose="020B0604030504040204" pitchFamily="50" charset="-128"/>
                </a:rPr>
                <a:t>棚卸し</a:t>
              </a:r>
              <a:endParaRPr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・来年度予算への反映</a:t>
              </a:r>
              <a:endParaRPr lang="ja-JP" altLang="en-US" sz="1200" dirty="0">
                <a:latin typeface="Meiryo UI" panose="020B0604030504040204" pitchFamily="50" charset="-128"/>
                <a:ea typeface="Meiryo UI" panose="020B0604030504040204" pitchFamily="50" charset="-128"/>
              </a:endParaRPr>
            </a:p>
          </p:txBody>
        </p:sp>
        <p:sp>
          <p:nvSpPr>
            <p:cNvPr id="45" name="二等辺三角形 44"/>
            <p:cNvSpPr/>
            <p:nvPr/>
          </p:nvSpPr>
          <p:spPr>
            <a:xfrm rot="10800000">
              <a:off x="4993302" y="5323467"/>
              <a:ext cx="144000" cy="144000"/>
            </a:xfrm>
            <a:prstGeom prst="triangle">
              <a:avLst/>
            </a:prstGeom>
            <a:solidFill>
              <a:schemeClr val="tx1"/>
            </a:solidFill>
            <a:ln>
              <a:noFill/>
            </a:ln>
          </p:spPr>
          <p:style>
            <a:lnRef idx="1">
              <a:schemeClr val="accent1"/>
            </a:lnRef>
            <a:fillRef idx="1">
              <a:schemeClr val="accent1"/>
            </a:fillRef>
            <a:effectRef idx="1">
              <a:schemeClr val="accent1"/>
            </a:effectRef>
            <a:fontRef idx="minor">
              <a:schemeClr val="lt1"/>
            </a:fontRef>
          </p:style>
          <p:txBody>
            <a:bodyPr rtlCol="0" anchor="ctr"/>
            <a:lstStyle/>
            <a:p>
              <a:pPr algn="ctr"/>
              <a:endParaRPr kumimoji="1" lang="ja-JP" altLang="en-US">
                <a:solidFill>
                  <a:schemeClr val="tx1"/>
                </a:solidFill>
              </a:endParaRPr>
            </a:p>
          </p:txBody>
        </p:sp>
        <p:sp>
          <p:nvSpPr>
            <p:cNvPr id="46" name="正方形/長方形 45"/>
            <p:cNvSpPr/>
            <p:nvPr/>
          </p:nvSpPr>
          <p:spPr>
            <a:xfrm>
              <a:off x="4520454" y="5002970"/>
              <a:ext cx="1043132" cy="288147"/>
            </a:xfrm>
            <a:prstGeom prst="rect">
              <a:avLst/>
            </a:prstGeom>
          </p:spPr>
          <p:txBody>
            <a:bodyPr wrap="square" lIns="36000" tIns="36000" rIns="36000" bIns="36000" anchor="ctr" anchorCtr="0">
              <a:spAutoFit/>
            </a:bodyPr>
            <a:lstStyle/>
            <a:p>
              <a:pPr algn="ctr"/>
              <a:r>
                <a:rPr lang="ja-JP" altLang="en-US" sz="1400" dirty="0" smtClean="0">
                  <a:latin typeface="Meiryo UI" panose="020B0604030504040204" pitchFamily="50" charset="-128"/>
                  <a:ea typeface="Meiryo UI" panose="020B0604030504040204" pitchFamily="50" charset="-128"/>
                </a:rPr>
                <a:t>中間報告</a:t>
              </a:r>
              <a:endParaRPr lang="en-US" altLang="ja-JP" sz="1400" dirty="0">
                <a:latin typeface="Meiryo UI" panose="020B0604030504040204" pitchFamily="50" charset="-128"/>
                <a:ea typeface="Meiryo UI" panose="020B0604030504040204" pitchFamily="50" charset="-128"/>
              </a:endParaRPr>
            </a:p>
          </p:txBody>
        </p:sp>
      </p:grpSp>
      <p:grpSp>
        <p:nvGrpSpPr>
          <p:cNvPr id="48" name="グループ化 47"/>
          <p:cNvGrpSpPr/>
          <p:nvPr/>
        </p:nvGrpSpPr>
        <p:grpSpPr>
          <a:xfrm>
            <a:off x="4924425" y="5805833"/>
            <a:ext cx="2683245" cy="0"/>
            <a:chOff x="4924425" y="5710583"/>
            <a:chExt cx="2683245" cy="0"/>
          </a:xfrm>
        </p:grpSpPr>
        <p:cxnSp>
          <p:nvCxnSpPr>
            <p:cNvPr id="50" name="直線矢印コネクタ 49"/>
            <p:cNvCxnSpPr/>
            <p:nvPr/>
          </p:nvCxnSpPr>
          <p:spPr>
            <a:xfrm>
              <a:off x="5915670" y="5710583"/>
              <a:ext cx="1692000" cy="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1" name="直線コネクタ 50"/>
            <p:cNvCxnSpPr/>
            <p:nvPr/>
          </p:nvCxnSpPr>
          <p:spPr>
            <a:xfrm>
              <a:off x="4924425" y="5710583"/>
              <a:ext cx="955252" cy="0"/>
            </a:xfrm>
            <a:prstGeom prst="line">
              <a:avLst/>
            </a:prstGeom>
            <a:ln w="38100">
              <a:solidFill>
                <a:srgbClr val="FF0000"/>
              </a:solidFill>
              <a:prstDash val="sysDash"/>
            </a:ln>
          </p:spPr>
          <p:style>
            <a:lnRef idx="1">
              <a:schemeClr val="accent1"/>
            </a:lnRef>
            <a:fillRef idx="0">
              <a:schemeClr val="accent1"/>
            </a:fillRef>
            <a:effectRef idx="1">
              <a:schemeClr val="accent1"/>
            </a:effectRef>
            <a:fontRef idx="minor">
              <a:schemeClr val="tx1"/>
            </a:fontRef>
          </p:style>
        </p:cxnSp>
      </p:grpSp>
      <p:cxnSp>
        <p:nvCxnSpPr>
          <p:cNvPr id="8" name="直線コネクタ 7"/>
          <p:cNvCxnSpPr/>
          <p:nvPr/>
        </p:nvCxnSpPr>
        <p:spPr>
          <a:xfrm>
            <a:off x="2228833" y="578011"/>
            <a:ext cx="4455091" cy="0"/>
          </a:xfrm>
          <a:prstGeom prst="line">
            <a:avLst/>
          </a:prstGeom>
          <a:ln>
            <a:solidFill>
              <a:schemeClr val="tx1"/>
            </a:solidFill>
          </a:ln>
        </p:spPr>
        <p:style>
          <a:lnRef idx="1">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058905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292229" y="665071"/>
            <a:ext cx="1107996" cy="369332"/>
          </a:xfrm>
          <a:prstGeom prst="rect">
            <a:avLst/>
          </a:prstGeom>
          <a:noFill/>
        </p:spPr>
        <p:txBody>
          <a:bodyPr wrap="none" rtlCol="0">
            <a:spAutoFit/>
          </a:bodyPr>
          <a:lstStyle/>
          <a:p>
            <a:r>
              <a:rPr kumimoji="1" lang="ja-JP" altLang="en-US" b="1" dirty="0" smtClean="0">
                <a:latin typeface="Meiryo UI" pitchFamily="50" charset="-128"/>
                <a:ea typeface="Meiryo UI" pitchFamily="50" charset="-128"/>
                <a:cs typeface="Meiryo UI" pitchFamily="50" charset="-128"/>
              </a:rPr>
              <a:t>推進</a:t>
            </a:r>
            <a:r>
              <a:rPr kumimoji="1" lang="ja-JP" altLang="en-US" b="1" dirty="0">
                <a:latin typeface="Meiryo UI" pitchFamily="50" charset="-128"/>
                <a:ea typeface="Meiryo UI" pitchFamily="50" charset="-128"/>
                <a:cs typeface="Meiryo UI" pitchFamily="50" charset="-128"/>
              </a:rPr>
              <a:t>体制</a:t>
            </a:r>
          </a:p>
        </p:txBody>
      </p:sp>
      <p:grpSp>
        <p:nvGrpSpPr>
          <p:cNvPr id="19" name="グループ化 18"/>
          <p:cNvGrpSpPr/>
          <p:nvPr/>
        </p:nvGrpSpPr>
        <p:grpSpPr>
          <a:xfrm>
            <a:off x="470104" y="1050066"/>
            <a:ext cx="3263804" cy="2385223"/>
            <a:chOff x="470104" y="1050066"/>
            <a:chExt cx="3263804" cy="2385223"/>
          </a:xfrm>
        </p:grpSpPr>
        <p:sp>
          <p:nvSpPr>
            <p:cNvPr id="18" name="円/楕円 17"/>
            <p:cNvSpPr/>
            <p:nvPr/>
          </p:nvSpPr>
          <p:spPr>
            <a:xfrm>
              <a:off x="1340655" y="2288246"/>
              <a:ext cx="1568706" cy="880374"/>
            </a:xfrm>
            <a:prstGeom prst="ellipse">
              <a:avLst/>
            </a:prstGeom>
            <a:noFill/>
            <a:ln>
              <a:solidFill>
                <a:srgbClr val="FF99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chemeClr val="tx1"/>
                  </a:solidFill>
                  <a:latin typeface="Meiryo UI" pitchFamily="50" charset="-128"/>
                  <a:ea typeface="Meiryo UI" pitchFamily="50" charset="-128"/>
                  <a:cs typeface="Meiryo UI" pitchFamily="50" charset="-128"/>
                </a:rPr>
                <a:t>実務者で構成</a:t>
              </a:r>
            </a:p>
          </p:txBody>
        </p:sp>
        <p:sp>
          <p:nvSpPr>
            <p:cNvPr id="12" name="円/楕円 11"/>
            <p:cNvSpPr/>
            <p:nvPr/>
          </p:nvSpPr>
          <p:spPr>
            <a:xfrm>
              <a:off x="758863" y="1299589"/>
              <a:ext cx="2661009" cy="2126517"/>
            </a:xfrm>
            <a:prstGeom prst="ellipse">
              <a:avLst/>
            </a:prstGeom>
            <a:noFill/>
            <a:ln w="38100">
              <a:solidFill>
                <a:srgbClr val="FFCC66"/>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9" name="グループ化 8"/>
            <p:cNvGrpSpPr/>
            <p:nvPr/>
          </p:nvGrpSpPr>
          <p:grpSpPr>
            <a:xfrm>
              <a:off x="470104" y="1299589"/>
              <a:ext cx="3240360" cy="2135700"/>
              <a:chOff x="827584" y="1196752"/>
              <a:chExt cx="3240360" cy="2135700"/>
            </a:xfrm>
          </p:grpSpPr>
          <p:sp>
            <p:nvSpPr>
              <p:cNvPr id="5" name="角丸四角形 4"/>
              <p:cNvSpPr/>
              <p:nvPr/>
            </p:nvSpPr>
            <p:spPr>
              <a:xfrm>
                <a:off x="827584" y="1196752"/>
                <a:ext cx="3240360" cy="576064"/>
              </a:xfrm>
              <a:prstGeom prst="roundRect">
                <a:avLst/>
              </a:prstGeom>
              <a:solidFill>
                <a:schemeClr val="bg1"/>
              </a:solid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00" b="1" dirty="0">
                    <a:solidFill>
                      <a:schemeClr val="tx1"/>
                    </a:solidFill>
                    <a:latin typeface="Meiryo UI" pitchFamily="50" charset="-128"/>
                    <a:ea typeface="Meiryo UI" pitchFamily="50" charset="-128"/>
                    <a:cs typeface="Meiryo UI" pitchFamily="50" charset="-128"/>
                  </a:rPr>
                  <a:t>大阪府中小企業信用保証協会・</a:t>
                </a:r>
                <a:endParaRPr lang="en-US" altLang="ja-JP" sz="1300" b="1" dirty="0">
                  <a:solidFill>
                    <a:schemeClr val="tx1"/>
                  </a:solidFill>
                  <a:latin typeface="Meiryo UI" pitchFamily="50" charset="-128"/>
                  <a:ea typeface="Meiryo UI" pitchFamily="50" charset="-128"/>
                  <a:cs typeface="Meiryo UI" pitchFamily="50" charset="-128"/>
                </a:endParaRPr>
              </a:p>
              <a:p>
                <a:pPr algn="ctr"/>
                <a:r>
                  <a:rPr kumimoji="1" lang="ja-JP" altLang="en-US" sz="1300" b="1" dirty="0">
                    <a:solidFill>
                      <a:schemeClr val="tx1"/>
                    </a:solidFill>
                    <a:latin typeface="Meiryo UI" pitchFamily="50" charset="-128"/>
                    <a:ea typeface="Meiryo UI" pitchFamily="50" charset="-128"/>
                    <a:cs typeface="Meiryo UI" pitchFamily="50" charset="-128"/>
                  </a:rPr>
                  <a:t>大阪市信用保証協会合併協議会</a:t>
                </a:r>
              </a:p>
            </p:txBody>
          </p:sp>
          <p:sp>
            <p:nvSpPr>
              <p:cNvPr id="6" name="角丸四角形 5"/>
              <p:cNvSpPr/>
              <p:nvPr/>
            </p:nvSpPr>
            <p:spPr>
              <a:xfrm>
                <a:off x="890880" y="1982385"/>
                <a:ext cx="1527335" cy="504056"/>
              </a:xfrm>
              <a:prstGeom prst="roundRect">
                <a:avLst/>
              </a:prstGeom>
              <a:solidFill>
                <a:schemeClr val="bg1"/>
              </a:solidFill>
              <a:ln w="1905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300" b="1" dirty="0">
                    <a:solidFill>
                      <a:schemeClr val="tx1"/>
                    </a:solidFill>
                    <a:latin typeface="Meiryo UI" pitchFamily="50" charset="-128"/>
                    <a:ea typeface="Meiryo UI" pitchFamily="50" charset="-128"/>
                    <a:cs typeface="Meiryo UI" pitchFamily="50" charset="-128"/>
                  </a:rPr>
                  <a:t>第一部会</a:t>
                </a:r>
                <a:endParaRPr kumimoji="1" lang="en-US" altLang="ja-JP" sz="1300" b="1" dirty="0">
                  <a:solidFill>
                    <a:schemeClr val="tx1"/>
                  </a:solidFill>
                  <a:latin typeface="Meiryo UI" pitchFamily="50" charset="-128"/>
                  <a:ea typeface="Meiryo UI" pitchFamily="50" charset="-128"/>
                  <a:cs typeface="Meiryo UI" pitchFamily="50" charset="-128"/>
                </a:endParaRPr>
              </a:p>
              <a:p>
                <a:pPr algn="ctr"/>
                <a:r>
                  <a:rPr lang="ja-JP" altLang="en-US" sz="900" dirty="0">
                    <a:solidFill>
                      <a:schemeClr val="tx1"/>
                    </a:solidFill>
                    <a:latin typeface="Meiryo UI" pitchFamily="50" charset="-128"/>
                    <a:ea typeface="Meiryo UI" pitchFamily="50" charset="-128"/>
                    <a:cs typeface="Meiryo UI" pitchFamily="50" charset="-128"/>
                  </a:rPr>
                  <a:t>資産査定・業務のあり方等</a:t>
                </a:r>
                <a:endParaRPr kumimoji="1" lang="ja-JP" altLang="en-US" sz="900" dirty="0">
                  <a:solidFill>
                    <a:schemeClr val="tx1"/>
                  </a:solidFill>
                  <a:latin typeface="Meiryo UI" pitchFamily="50" charset="-128"/>
                  <a:ea typeface="Meiryo UI" pitchFamily="50" charset="-128"/>
                  <a:cs typeface="Meiryo UI" pitchFamily="50" charset="-128"/>
                </a:endParaRPr>
              </a:p>
            </p:txBody>
          </p:sp>
          <p:sp>
            <p:nvSpPr>
              <p:cNvPr id="7" name="角丸四角形 6"/>
              <p:cNvSpPr/>
              <p:nvPr/>
            </p:nvSpPr>
            <p:spPr>
              <a:xfrm>
                <a:off x="2491080" y="1982385"/>
                <a:ext cx="1495841" cy="504056"/>
              </a:xfrm>
              <a:prstGeom prst="roundRect">
                <a:avLst/>
              </a:prstGeom>
              <a:solidFill>
                <a:schemeClr val="bg1"/>
              </a:solidFill>
              <a:ln w="1905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300" b="1" dirty="0">
                    <a:solidFill>
                      <a:schemeClr val="tx1"/>
                    </a:solidFill>
                    <a:latin typeface="Meiryo UI" pitchFamily="50" charset="-128"/>
                    <a:ea typeface="Meiryo UI" pitchFamily="50" charset="-128"/>
                    <a:cs typeface="Meiryo UI" pitchFamily="50" charset="-128"/>
                  </a:rPr>
                  <a:t>第二部会</a:t>
                </a:r>
                <a:endParaRPr kumimoji="1" lang="en-US" altLang="ja-JP" sz="1300" dirty="0">
                  <a:solidFill>
                    <a:schemeClr val="tx1"/>
                  </a:solidFill>
                  <a:latin typeface="Meiryo UI" pitchFamily="50" charset="-128"/>
                  <a:ea typeface="Meiryo UI" pitchFamily="50" charset="-128"/>
                  <a:cs typeface="Meiryo UI" pitchFamily="50" charset="-128"/>
                </a:endParaRPr>
              </a:p>
              <a:p>
                <a:pPr algn="ctr"/>
                <a:r>
                  <a:rPr kumimoji="1" lang="ja-JP" altLang="en-US" sz="900" dirty="0">
                    <a:solidFill>
                      <a:schemeClr val="tx1"/>
                    </a:solidFill>
                    <a:latin typeface="Meiryo UI" pitchFamily="50" charset="-128"/>
                    <a:ea typeface="Meiryo UI" pitchFamily="50" charset="-128"/>
                    <a:cs typeface="Meiryo UI" pitchFamily="50" charset="-128"/>
                  </a:rPr>
                  <a:t>組織体制・労働条件等</a:t>
                </a:r>
              </a:p>
            </p:txBody>
          </p:sp>
          <p:sp>
            <p:nvSpPr>
              <p:cNvPr id="8" name="角丸四角形 7"/>
              <p:cNvSpPr/>
              <p:nvPr/>
            </p:nvSpPr>
            <p:spPr>
              <a:xfrm>
                <a:off x="1538951" y="2828396"/>
                <a:ext cx="1908212" cy="504056"/>
              </a:xfrm>
              <a:prstGeom prst="roundRect">
                <a:avLst/>
              </a:prstGeom>
              <a:solidFill>
                <a:schemeClr val="bg1"/>
              </a:solidFill>
              <a:ln w="1905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00" b="1" dirty="0">
                    <a:solidFill>
                      <a:schemeClr val="tx1"/>
                    </a:solidFill>
                    <a:latin typeface="Meiryo UI" pitchFamily="50" charset="-128"/>
                    <a:ea typeface="Meiryo UI" pitchFamily="50" charset="-128"/>
                    <a:cs typeface="Meiryo UI" pitchFamily="50" charset="-128"/>
                  </a:rPr>
                  <a:t>府市保証協会合同</a:t>
                </a:r>
                <a:r>
                  <a:rPr lang="en-US" altLang="ja-JP" sz="1300" b="1" dirty="0">
                    <a:solidFill>
                      <a:schemeClr val="tx1"/>
                    </a:solidFill>
                    <a:latin typeface="Meiryo UI" pitchFamily="50" charset="-128"/>
                    <a:ea typeface="Meiryo UI" pitchFamily="50" charset="-128"/>
                    <a:cs typeface="Meiryo UI" pitchFamily="50" charset="-128"/>
                  </a:rPr>
                  <a:t>PT</a:t>
                </a:r>
              </a:p>
              <a:p>
                <a:pPr algn="ctr"/>
                <a:r>
                  <a:rPr kumimoji="1" lang="ja-JP" altLang="en-US" sz="900" dirty="0">
                    <a:solidFill>
                      <a:schemeClr val="tx1"/>
                    </a:solidFill>
                    <a:latin typeface="Meiryo UI" pitchFamily="50" charset="-128"/>
                    <a:ea typeface="Meiryo UI" pitchFamily="50" charset="-128"/>
                    <a:cs typeface="Meiryo UI" pitchFamily="50" charset="-128"/>
                  </a:rPr>
                  <a:t>（旧</a:t>
                </a:r>
                <a:r>
                  <a:rPr kumimoji="1" lang="en-US" altLang="ja-JP" sz="900" dirty="0">
                    <a:solidFill>
                      <a:schemeClr val="tx1"/>
                    </a:solidFill>
                    <a:latin typeface="Meiryo UI" pitchFamily="50" charset="-128"/>
                    <a:ea typeface="Meiryo UI" pitchFamily="50" charset="-128"/>
                    <a:cs typeface="Meiryo UI" pitchFamily="50" charset="-128"/>
                  </a:rPr>
                  <a:t>WG</a:t>
                </a:r>
                <a:r>
                  <a:rPr kumimoji="1" lang="ja-JP" altLang="en-US" sz="900" dirty="0">
                    <a:solidFill>
                      <a:schemeClr val="tx1"/>
                    </a:solidFill>
                    <a:latin typeface="Meiryo UI" pitchFamily="50" charset="-128"/>
                    <a:ea typeface="Meiryo UI" pitchFamily="50" charset="-128"/>
                    <a:cs typeface="Meiryo UI" pitchFamily="50" charset="-128"/>
                  </a:rPr>
                  <a:t>）実務的詳細</a:t>
                </a:r>
              </a:p>
            </p:txBody>
          </p:sp>
        </p:grpSp>
        <p:sp>
          <p:nvSpPr>
            <p:cNvPr id="11" name="テキスト ボックス 10"/>
            <p:cNvSpPr txBox="1"/>
            <p:nvPr/>
          </p:nvSpPr>
          <p:spPr>
            <a:xfrm>
              <a:off x="2346990" y="1050066"/>
              <a:ext cx="1386918" cy="246221"/>
            </a:xfrm>
            <a:prstGeom prst="rect">
              <a:avLst/>
            </a:prstGeom>
            <a:noFill/>
          </p:spPr>
          <p:txBody>
            <a:bodyPr wrap="none" rtlCol="0">
              <a:spAutoFit/>
            </a:bodyPr>
            <a:lstStyle/>
            <a:p>
              <a:r>
                <a:rPr lang="en-US" altLang="ja-JP" sz="1000" dirty="0">
                  <a:latin typeface="Meiryo UI" pitchFamily="50" charset="-128"/>
                  <a:ea typeface="Meiryo UI" pitchFamily="50" charset="-128"/>
                  <a:cs typeface="Meiryo UI" pitchFamily="50" charset="-128"/>
                </a:rPr>
                <a:t>2012</a:t>
              </a:r>
              <a:r>
                <a:rPr kumimoji="1" lang="ja-JP" altLang="en-US" sz="1000" dirty="0" smtClean="0">
                  <a:latin typeface="Meiryo UI" pitchFamily="50" charset="-128"/>
                  <a:ea typeface="Meiryo UI" pitchFamily="50" charset="-128"/>
                  <a:cs typeface="Meiryo UI" pitchFamily="50" charset="-128"/>
                </a:rPr>
                <a:t>年</a:t>
              </a:r>
              <a:r>
                <a:rPr kumimoji="1" lang="en-US" altLang="ja-JP" sz="1000" dirty="0">
                  <a:latin typeface="Meiryo UI" pitchFamily="50" charset="-128"/>
                  <a:ea typeface="Meiryo UI" pitchFamily="50" charset="-128"/>
                  <a:cs typeface="Meiryo UI" pitchFamily="50" charset="-128"/>
                </a:rPr>
                <a:t>7</a:t>
              </a:r>
              <a:r>
                <a:rPr kumimoji="1" lang="ja-JP" altLang="en-US" sz="1000" dirty="0">
                  <a:latin typeface="Meiryo UI" pitchFamily="50" charset="-128"/>
                  <a:ea typeface="Meiryo UI" pitchFamily="50" charset="-128"/>
                  <a:cs typeface="Meiryo UI" pitchFamily="50" charset="-128"/>
                </a:rPr>
                <a:t>月</a:t>
              </a:r>
              <a:r>
                <a:rPr kumimoji="1" lang="en-US" altLang="ja-JP" sz="1000" dirty="0">
                  <a:latin typeface="Meiryo UI" pitchFamily="50" charset="-128"/>
                  <a:ea typeface="Meiryo UI" pitchFamily="50" charset="-128"/>
                  <a:cs typeface="Meiryo UI" pitchFamily="50" charset="-128"/>
                </a:rPr>
                <a:t>11</a:t>
              </a:r>
              <a:r>
                <a:rPr kumimoji="1" lang="ja-JP" altLang="en-US" sz="1000" dirty="0">
                  <a:latin typeface="Meiryo UI" pitchFamily="50" charset="-128"/>
                  <a:ea typeface="Meiryo UI" pitchFamily="50" charset="-128"/>
                  <a:cs typeface="Meiryo UI" pitchFamily="50" charset="-128"/>
                </a:rPr>
                <a:t>日設立</a:t>
              </a:r>
            </a:p>
          </p:txBody>
        </p:sp>
      </p:grpSp>
      <p:graphicFrame>
        <p:nvGraphicFramePr>
          <p:cNvPr id="13" name="表 12"/>
          <p:cNvGraphicFramePr>
            <a:graphicFrameLocks noGrp="1"/>
          </p:cNvGraphicFramePr>
          <p:nvPr>
            <p:extLst/>
          </p:nvPr>
        </p:nvGraphicFramePr>
        <p:xfrm>
          <a:off x="173621" y="4005618"/>
          <a:ext cx="4254363" cy="2811874"/>
        </p:xfrm>
        <a:graphic>
          <a:graphicData uri="http://schemas.openxmlformats.org/drawingml/2006/table">
            <a:tbl>
              <a:tblPr>
                <a:tableStyleId>{5940675A-B579-460E-94D1-54222C63F5DA}</a:tableStyleId>
              </a:tblPr>
              <a:tblGrid>
                <a:gridCol w="725971">
                  <a:extLst>
                    <a:ext uri="{9D8B030D-6E8A-4147-A177-3AD203B41FA5}">
                      <a16:colId xmlns="" xmlns:a16="http://schemas.microsoft.com/office/drawing/2014/main" val="20000"/>
                    </a:ext>
                  </a:extLst>
                </a:gridCol>
                <a:gridCol w="2540294">
                  <a:extLst>
                    <a:ext uri="{9D8B030D-6E8A-4147-A177-3AD203B41FA5}">
                      <a16:colId xmlns="" xmlns:a16="http://schemas.microsoft.com/office/drawing/2014/main" val="20001"/>
                    </a:ext>
                  </a:extLst>
                </a:gridCol>
                <a:gridCol w="988098">
                  <a:extLst>
                    <a:ext uri="{9D8B030D-6E8A-4147-A177-3AD203B41FA5}">
                      <a16:colId xmlns="" xmlns:a16="http://schemas.microsoft.com/office/drawing/2014/main" val="20002"/>
                    </a:ext>
                  </a:extLst>
                </a:gridCol>
              </a:tblGrid>
              <a:tr h="216298">
                <a:tc>
                  <a:txBody>
                    <a:bodyPr/>
                    <a:lstStyle/>
                    <a:p>
                      <a:pPr algn="ctr" fontAlgn="ctr"/>
                      <a:r>
                        <a:rPr lang="ja-JP" altLang="en-US" sz="1050" u="none" strike="noStrike" dirty="0">
                          <a:effectLst/>
                          <a:latin typeface="Meiryo UI" panose="020B0604030504040204" pitchFamily="50" charset="-128"/>
                          <a:ea typeface="Meiryo UI" panose="020B0604030504040204" pitchFamily="50" charset="-128"/>
                        </a:rPr>
                        <a:t>職名</a:t>
                      </a:r>
                      <a:endParaRPr lang="ja-JP" altLang="en-US" sz="1050" b="0" i="0" u="none" strike="noStrike" dirty="0">
                        <a:solidFill>
                          <a:srgbClr val="000000"/>
                        </a:solidFill>
                        <a:effectLst/>
                        <a:latin typeface="Meiryo UI" pitchFamily="50" charset="-128"/>
                        <a:ea typeface="Meiryo UI" pitchFamily="50" charset="-128"/>
                        <a:cs typeface="Meiryo UI" pitchFamily="50" charset="-128"/>
                      </a:endParaRPr>
                    </a:p>
                  </a:txBody>
                  <a:tcPr marL="7737" marR="7737" marT="7737" marB="0" anchor="ctr"/>
                </a:tc>
                <a:tc gridSpan="2">
                  <a:txBody>
                    <a:bodyPr/>
                    <a:lstStyle/>
                    <a:p>
                      <a:pPr algn="ctr" fontAlgn="ctr"/>
                      <a:r>
                        <a:rPr lang="ja-JP" altLang="en-US" sz="1050" u="none" strike="noStrike" dirty="0">
                          <a:effectLst/>
                          <a:latin typeface="Meiryo UI" panose="020B0604030504040204" pitchFamily="50" charset="-128"/>
                          <a:ea typeface="Meiryo UI" panose="020B0604030504040204" pitchFamily="50" charset="-128"/>
                        </a:rPr>
                        <a:t>所属・氏名</a:t>
                      </a:r>
                      <a:endParaRPr lang="ja-JP" altLang="en-US" sz="1050" b="0" i="0" u="none" strike="noStrike" dirty="0">
                        <a:solidFill>
                          <a:srgbClr val="000000"/>
                        </a:solidFill>
                        <a:effectLst/>
                        <a:latin typeface="Meiryo UI" pitchFamily="50" charset="-128"/>
                        <a:ea typeface="Meiryo UI" pitchFamily="50" charset="-128"/>
                        <a:cs typeface="Meiryo UI" pitchFamily="50" charset="-128"/>
                      </a:endParaRPr>
                    </a:p>
                  </a:txBody>
                  <a:tcPr marL="7737" marR="7737" marT="7737" marB="0" anchor="ctr"/>
                </a:tc>
                <a:tc hMerge="1">
                  <a:txBody>
                    <a:bodyPr/>
                    <a:lstStyle/>
                    <a:p>
                      <a:endParaRPr kumimoji="1" lang="ja-JP" altLang="en-US"/>
                    </a:p>
                  </a:txBody>
                  <a:tcPr/>
                </a:tc>
                <a:extLst>
                  <a:ext uri="{0D108BD9-81ED-4DB2-BD59-A6C34878D82A}">
                    <a16:rowId xmlns="" xmlns:a16="http://schemas.microsoft.com/office/drawing/2014/main" val="10000"/>
                  </a:ext>
                </a:extLst>
              </a:tr>
              <a:tr h="216298">
                <a:tc>
                  <a:txBody>
                    <a:bodyPr/>
                    <a:lstStyle/>
                    <a:p>
                      <a:pPr algn="dist" fontAlgn="ctr"/>
                      <a:r>
                        <a:rPr lang="ja-JP" altLang="en-US" sz="1050" u="none" strike="noStrike">
                          <a:effectLst/>
                          <a:latin typeface="Meiryo UI" panose="020B0604030504040204" pitchFamily="50" charset="-128"/>
                          <a:ea typeface="Meiryo UI" panose="020B0604030504040204" pitchFamily="50" charset="-128"/>
                        </a:rPr>
                        <a:t>会長</a:t>
                      </a:r>
                      <a:endParaRPr lang="ja-JP" altLang="en-US" sz="1050" b="0" i="0" u="none" strike="noStrike">
                        <a:solidFill>
                          <a:srgbClr val="000000"/>
                        </a:solidFill>
                        <a:effectLst/>
                        <a:latin typeface="Meiryo UI" pitchFamily="50" charset="-128"/>
                        <a:ea typeface="Meiryo UI" pitchFamily="50" charset="-128"/>
                        <a:cs typeface="Meiryo UI" pitchFamily="50" charset="-128"/>
                      </a:endParaRPr>
                    </a:p>
                  </a:txBody>
                  <a:tcPr marL="139260" marR="139260" marT="7737" marB="0" anchor="ctr"/>
                </a:tc>
                <a:tc>
                  <a:txBody>
                    <a:bodyPr/>
                    <a:lstStyle/>
                    <a:p>
                      <a:pPr algn="l" fontAlgn="ctr"/>
                      <a:r>
                        <a:rPr lang="zh-TW" altLang="en-US" sz="1050" u="none" strike="noStrike">
                          <a:effectLst/>
                          <a:latin typeface="Meiryo UI" panose="020B0604030504040204" pitchFamily="50" charset="-128"/>
                          <a:ea typeface="Meiryo UI" panose="020B0604030504040204" pitchFamily="50" charset="-128"/>
                        </a:rPr>
                        <a:t> 大阪府商工労働部長</a:t>
                      </a:r>
                      <a:endParaRPr lang="zh-TW" altLang="en-US" sz="1050" b="0" i="0" u="none" strike="noStrike">
                        <a:solidFill>
                          <a:srgbClr val="000000"/>
                        </a:solidFill>
                        <a:effectLst/>
                        <a:latin typeface="Meiryo UI" pitchFamily="50" charset="-128"/>
                        <a:ea typeface="Meiryo UI" pitchFamily="50" charset="-128"/>
                        <a:cs typeface="Meiryo UI" pitchFamily="50" charset="-128"/>
                      </a:endParaRPr>
                    </a:p>
                  </a:txBody>
                  <a:tcPr marL="7737" marR="7737" marT="7737" marB="0" anchor="ctr"/>
                </a:tc>
                <a:tc>
                  <a:txBody>
                    <a:bodyPr/>
                    <a:lstStyle/>
                    <a:p>
                      <a:pPr algn="dist" fontAlgn="ctr"/>
                      <a:r>
                        <a:rPr lang="ja-JP" altLang="en-US" sz="1050" u="none" strike="noStrike" dirty="0">
                          <a:effectLst/>
                          <a:latin typeface="Meiryo UI" panose="020B0604030504040204" pitchFamily="50" charset="-128"/>
                          <a:ea typeface="Meiryo UI" panose="020B0604030504040204" pitchFamily="50" charset="-128"/>
                        </a:rPr>
                        <a:t>津組　　修</a:t>
                      </a:r>
                      <a:endParaRPr lang="ja-JP" altLang="en-US" sz="1050" b="0" i="0" u="none" strike="noStrike" dirty="0">
                        <a:solidFill>
                          <a:srgbClr val="000000"/>
                        </a:solidFill>
                        <a:effectLst/>
                        <a:latin typeface="Meiryo UI" pitchFamily="50" charset="-128"/>
                        <a:ea typeface="Meiryo UI" pitchFamily="50" charset="-128"/>
                        <a:cs typeface="Meiryo UI" pitchFamily="50" charset="-128"/>
                      </a:endParaRPr>
                    </a:p>
                  </a:txBody>
                  <a:tcPr marL="139260" marR="139260" marT="7737" marB="0" anchor="ctr"/>
                </a:tc>
                <a:extLst>
                  <a:ext uri="{0D108BD9-81ED-4DB2-BD59-A6C34878D82A}">
                    <a16:rowId xmlns="" xmlns:a16="http://schemas.microsoft.com/office/drawing/2014/main" val="10001"/>
                  </a:ext>
                </a:extLst>
              </a:tr>
              <a:tr h="216298">
                <a:tc>
                  <a:txBody>
                    <a:bodyPr/>
                    <a:lstStyle/>
                    <a:p>
                      <a:pPr algn="dist" fontAlgn="ctr"/>
                      <a:r>
                        <a:rPr lang="ja-JP" altLang="en-US" sz="1050" u="none" strike="noStrike" dirty="0">
                          <a:effectLst/>
                          <a:latin typeface="Meiryo UI" panose="020B0604030504040204" pitchFamily="50" charset="-128"/>
                          <a:ea typeface="Meiryo UI" panose="020B0604030504040204" pitchFamily="50" charset="-128"/>
                        </a:rPr>
                        <a:t>副会長</a:t>
                      </a:r>
                      <a:endParaRPr lang="ja-JP" altLang="en-US" sz="1050" b="0" i="0" u="none" strike="noStrike" dirty="0">
                        <a:solidFill>
                          <a:srgbClr val="000000"/>
                        </a:solidFill>
                        <a:effectLst/>
                        <a:latin typeface="Meiryo UI" pitchFamily="50" charset="-128"/>
                        <a:ea typeface="Meiryo UI" pitchFamily="50" charset="-128"/>
                        <a:cs typeface="Meiryo UI" pitchFamily="50" charset="-128"/>
                      </a:endParaRPr>
                    </a:p>
                  </a:txBody>
                  <a:tcPr marL="139260" marR="139260" marT="7737" marB="0" anchor="ctr"/>
                </a:tc>
                <a:tc>
                  <a:txBody>
                    <a:bodyPr/>
                    <a:lstStyle/>
                    <a:p>
                      <a:pPr algn="l" fontAlgn="ctr"/>
                      <a:r>
                        <a:rPr lang="ja-JP" altLang="en-US" sz="1050" u="none" strike="noStrike" dirty="0">
                          <a:effectLst/>
                          <a:latin typeface="Meiryo UI" panose="020B0604030504040204" pitchFamily="50" charset="-128"/>
                          <a:ea typeface="Meiryo UI" panose="020B0604030504040204" pitchFamily="50" charset="-128"/>
                        </a:rPr>
                        <a:t> 大阪市経済戦略局理事</a:t>
                      </a:r>
                      <a:endParaRPr lang="ja-JP" altLang="en-US" sz="1050" b="0" i="0" u="none" strike="noStrike" dirty="0">
                        <a:solidFill>
                          <a:srgbClr val="000000"/>
                        </a:solidFill>
                        <a:effectLst/>
                        <a:latin typeface="Meiryo UI" pitchFamily="50" charset="-128"/>
                        <a:ea typeface="Meiryo UI" pitchFamily="50" charset="-128"/>
                        <a:cs typeface="Meiryo UI" pitchFamily="50" charset="-128"/>
                      </a:endParaRPr>
                    </a:p>
                  </a:txBody>
                  <a:tcPr marL="7737" marR="7737" marT="7737" marB="0" anchor="ctr"/>
                </a:tc>
                <a:tc>
                  <a:txBody>
                    <a:bodyPr/>
                    <a:lstStyle/>
                    <a:p>
                      <a:pPr algn="dist" fontAlgn="ctr"/>
                      <a:r>
                        <a:rPr lang="ja-JP" altLang="en-US" sz="1050" u="none" strike="noStrike" dirty="0">
                          <a:effectLst/>
                          <a:latin typeface="Meiryo UI" panose="020B0604030504040204" pitchFamily="50" charset="-128"/>
                          <a:ea typeface="Meiryo UI" panose="020B0604030504040204" pitchFamily="50" charset="-128"/>
                        </a:rPr>
                        <a:t>中村　一男</a:t>
                      </a:r>
                      <a:endParaRPr lang="ja-JP" altLang="en-US" sz="1050" b="0" i="0" u="none" strike="noStrike" dirty="0">
                        <a:solidFill>
                          <a:srgbClr val="000000"/>
                        </a:solidFill>
                        <a:effectLst/>
                        <a:latin typeface="Meiryo UI" pitchFamily="50" charset="-128"/>
                        <a:ea typeface="Meiryo UI" pitchFamily="50" charset="-128"/>
                        <a:cs typeface="Meiryo UI" pitchFamily="50" charset="-128"/>
                      </a:endParaRPr>
                    </a:p>
                  </a:txBody>
                  <a:tcPr marL="139260" marR="139260" marT="7737" marB="0" anchor="ctr"/>
                </a:tc>
                <a:extLst>
                  <a:ext uri="{0D108BD9-81ED-4DB2-BD59-A6C34878D82A}">
                    <a16:rowId xmlns="" xmlns:a16="http://schemas.microsoft.com/office/drawing/2014/main" val="10002"/>
                  </a:ext>
                </a:extLst>
              </a:tr>
              <a:tr h="216298">
                <a:tc>
                  <a:txBody>
                    <a:bodyPr/>
                    <a:lstStyle/>
                    <a:p>
                      <a:pPr algn="dist" fontAlgn="ctr"/>
                      <a:r>
                        <a:rPr lang="ja-JP" altLang="en-US" sz="1050" u="none" strike="noStrike">
                          <a:effectLst/>
                          <a:latin typeface="Meiryo UI" panose="020B0604030504040204" pitchFamily="50" charset="-128"/>
                          <a:ea typeface="Meiryo UI" panose="020B0604030504040204" pitchFamily="50" charset="-128"/>
                        </a:rPr>
                        <a:t>委員</a:t>
                      </a:r>
                      <a:endParaRPr lang="ja-JP" altLang="en-US" sz="1050" b="0" i="0" u="none" strike="noStrike">
                        <a:solidFill>
                          <a:srgbClr val="000000"/>
                        </a:solidFill>
                        <a:effectLst/>
                        <a:latin typeface="Meiryo UI" pitchFamily="50" charset="-128"/>
                        <a:ea typeface="Meiryo UI" pitchFamily="50" charset="-128"/>
                        <a:cs typeface="Meiryo UI" pitchFamily="50" charset="-128"/>
                      </a:endParaRPr>
                    </a:p>
                  </a:txBody>
                  <a:tcPr marL="139260" marR="139260" marT="7737" marB="0" anchor="ctr"/>
                </a:tc>
                <a:tc>
                  <a:txBody>
                    <a:bodyPr/>
                    <a:lstStyle/>
                    <a:p>
                      <a:pPr algn="l" fontAlgn="ctr"/>
                      <a:r>
                        <a:rPr lang="zh-TW" altLang="en-US" sz="1050" u="none" strike="noStrike">
                          <a:effectLst/>
                          <a:latin typeface="Meiryo UI" panose="020B0604030504040204" pitchFamily="50" charset="-128"/>
                          <a:ea typeface="Meiryo UI" panose="020B0604030504040204" pitchFamily="50" charset="-128"/>
                        </a:rPr>
                        <a:t> 大阪府商工労働部中小企業支援室副理事</a:t>
                      </a:r>
                      <a:endParaRPr lang="zh-TW" altLang="en-US" sz="1050" b="0" i="0" u="none" strike="noStrike">
                        <a:solidFill>
                          <a:srgbClr val="000000"/>
                        </a:solidFill>
                        <a:effectLst/>
                        <a:latin typeface="Meiryo UI" pitchFamily="50" charset="-128"/>
                        <a:ea typeface="Meiryo UI" pitchFamily="50" charset="-128"/>
                        <a:cs typeface="Meiryo UI" pitchFamily="50" charset="-128"/>
                      </a:endParaRPr>
                    </a:p>
                  </a:txBody>
                  <a:tcPr marL="7737" marR="7737" marT="7737" marB="0" anchor="ctr"/>
                </a:tc>
                <a:tc>
                  <a:txBody>
                    <a:bodyPr/>
                    <a:lstStyle/>
                    <a:p>
                      <a:pPr algn="dist" fontAlgn="ctr"/>
                      <a:r>
                        <a:rPr lang="ja-JP" altLang="en-US" sz="1050" u="none" strike="noStrike">
                          <a:effectLst/>
                          <a:latin typeface="Meiryo UI" panose="020B0604030504040204" pitchFamily="50" charset="-128"/>
                          <a:ea typeface="Meiryo UI" panose="020B0604030504040204" pitchFamily="50" charset="-128"/>
                        </a:rPr>
                        <a:t>石木　慎一</a:t>
                      </a:r>
                      <a:endParaRPr lang="ja-JP" altLang="en-US" sz="1050" b="0" i="0" u="none" strike="noStrike">
                        <a:solidFill>
                          <a:srgbClr val="000000"/>
                        </a:solidFill>
                        <a:effectLst/>
                        <a:latin typeface="Meiryo UI" pitchFamily="50" charset="-128"/>
                        <a:ea typeface="Meiryo UI" pitchFamily="50" charset="-128"/>
                        <a:cs typeface="Meiryo UI" pitchFamily="50" charset="-128"/>
                      </a:endParaRPr>
                    </a:p>
                  </a:txBody>
                  <a:tcPr marL="139260" marR="139260" marT="7737" marB="0" anchor="ctr"/>
                </a:tc>
                <a:extLst>
                  <a:ext uri="{0D108BD9-81ED-4DB2-BD59-A6C34878D82A}">
                    <a16:rowId xmlns="" xmlns:a16="http://schemas.microsoft.com/office/drawing/2014/main" val="10003"/>
                  </a:ext>
                </a:extLst>
              </a:tr>
              <a:tr h="216298">
                <a:tc>
                  <a:txBody>
                    <a:bodyPr/>
                    <a:lstStyle/>
                    <a:p>
                      <a:pPr algn="ctr" fontAlgn="ctr"/>
                      <a:r>
                        <a:rPr lang="en-US" altLang="ja-JP" sz="1050" u="none" strike="noStrike" dirty="0">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itchFamily="50" charset="-128"/>
                        <a:ea typeface="Meiryo UI" pitchFamily="50" charset="-128"/>
                        <a:cs typeface="Meiryo UI" pitchFamily="50" charset="-128"/>
                      </a:endParaRPr>
                    </a:p>
                  </a:txBody>
                  <a:tcPr marL="7737" marR="7737" marT="7737" marB="0" anchor="ctr"/>
                </a:tc>
                <a:tc>
                  <a:txBody>
                    <a:bodyPr/>
                    <a:lstStyle/>
                    <a:p>
                      <a:pPr algn="l" fontAlgn="ctr"/>
                      <a:r>
                        <a:rPr lang="ja-JP" altLang="en-US" sz="1050" u="none" strike="noStrike">
                          <a:effectLst/>
                          <a:latin typeface="Meiryo UI" panose="020B0604030504040204" pitchFamily="50" charset="-128"/>
                          <a:ea typeface="Meiryo UI" panose="020B0604030504040204" pitchFamily="50" charset="-128"/>
                        </a:rPr>
                        <a:t> 大阪市経済戦略局企業支援担当部長</a:t>
                      </a:r>
                      <a:endParaRPr lang="ja-JP" altLang="en-US" sz="1050" b="0" i="0" u="none" strike="noStrike">
                        <a:solidFill>
                          <a:srgbClr val="000000"/>
                        </a:solidFill>
                        <a:effectLst/>
                        <a:latin typeface="Meiryo UI" pitchFamily="50" charset="-128"/>
                        <a:ea typeface="Meiryo UI" pitchFamily="50" charset="-128"/>
                        <a:cs typeface="Meiryo UI" pitchFamily="50" charset="-128"/>
                      </a:endParaRPr>
                    </a:p>
                  </a:txBody>
                  <a:tcPr marL="7737" marR="7737" marT="7737" marB="0" anchor="ctr"/>
                </a:tc>
                <a:tc>
                  <a:txBody>
                    <a:bodyPr/>
                    <a:lstStyle/>
                    <a:p>
                      <a:pPr algn="dist" fontAlgn="ctr"/>
                      <a:r>
                        <a:rPr lang="ja-JP" altLang="en-US" sz="1050" u="none" strike="noStrike">
                          <a:effectLst/>
                          <a:latin typeface="Meiryo UI" panose="020B0604030504040204" pitchFamily="50" charset="-128"/>
                          <a:ea typeface="Meiryo UI" panose="020B0604030504040204" pitchFamily="50" charset="-128"/>
                        </a:rPr>
                        <a:t>髙橋　輝行</a:t>
                      </a:r>
                      <a:endParaRPr lang="ja-JP" altLang="en-US" sz="1050" b="0" i="0" u="none" strike="noStrike">
                        <a:solidFill>
                          <a:srgbClr val="000000"/>
                        </a:solidFill>
                        <a:effectLst/>
                        <a:latin typeface="Meiryo UI" pitchFamily="50" charset="-128"/>
                        <a:ea typeface="Meiryo UI" pitchFamily="50" charset="-128"/>
                        <a:cs typeface="Meiryo UI" pitchFamily="50" charset="-128"/>
                      </a:endParaRPr>
                    </a:p>
                  </a:txBody>
                  <a:tcPr marL="139260" marR="139260" marT="7737" marB="0" anchor="ctr"/>
                </a:tc>
                <a:extLst>
                  <a:ext uri="{0D108BD9-81ED-4DB2-BD59-A6C34878D82A}">
                    <a16:rowId xmlns="" xmlns:a16="http://schemas.microsoft.com/office/drawing/2014/main" val="10004"/>
                  </a:ext>
                </a:extLst>
              </a:tr>
              <a:tr h="216298">
                <a:tc>
                  <a:txBody>
                    <a:bodyPr/>
                    <a:lstStyle/>
                    <a:p>
                      <a:pPr algn="ctr" fontAlgn="ctr"/>
                      <a:r>
                        <a:rPr lang="en-US" altLang="ja-JP" sz="1050" u="none" strike="noStrike">
                          <a:effectLst/>
                          <a:latin typeface="Meiryo UI" panose="020B0604030504040204" pitchFamily="50" charset="-128"/>
                          <a:ea typeface="Meiryo UI" panose="020B0604030504040204" pitchFamily="50" charset="-128"/>
                        </a:rPr>
                        <a:t>〃</a:t>
                      </a:r>
                      <a:endParaRPr lang="en-US" altLang="ja-JP" sz="1050" b="0" i="0" u="none" strike="noStrike">
                        <a:solidFill>
                          <a:srgbClr val="000000"/>
                        </a:solidFill>
                        <a:effectLst/>
                        <a:latin typeface="Meiryo UI" pitchFamily="50" charset="-128"/>
                        <a:ea typeface="Meiryo UI" pitchFamily="50" charset="-128"/>
                        <a:cs typeface="Meiryo UI" pitchFamily="50" charset="-128"/>
                      </a:endParaRPr>
                    </a:p>
                  </a:txBody>
                  <a:tcPr marL="7737" marR="7737" marT="7737" marB="0" anchor="ctr"/>
                </a:tc>
                <a:tc>
                  <a:txBody>
                    <a:bodyPr/>
                    <a:lstStyle/>
                    <a:p>
                      <a:pPr algn="l" fontAlgn="ctr"/>
                      <a:r>
                        <a:rPr lang="zh-TW" altLang="en-US" sz="1050" u="none" strike="noStrike" dirty="0">
                          <a:effectLst/>
                          <a:latin typeface="Meiryo UI" panose="020B0604030504040204" pitchFamily="50" charset="-128"/>
                          <a:ea typeface="Meiryo UI" panose="020B0604030504040204" pitchFamily="50" charset="-128"/>
                        </a:rPr>
                        <a:t> 大阪府中小企業信用保証協会専務理事</a:t>
                      </a:r>
                      <a:endParaRPr lang="zh-TW" altLang="en-US" sz="1050" b="0" i="0" u="none" strike="noStrike" dirty="0">
                        <a:solidFill>
                          <a:srgbClr val="000000"/>
                        </a:solidFill>
                        <a:effectLst/>
                        <a:latin typeface="Meiryo UI" pitchFamily="50" charset="-128"/>
                        <a:ea typeface="Meiryo UI" pitchFamily="50" charset="-128"/>
                        <a:cs typeface="Meiryo UI" pitchFamily="50" charset="-128"/>
                      </a:endParaRPr>
                    </a:p>
                  </a:txBody>
                  <a:tcPr marL="7737" marR="7737" marT="7737" marB="0" anchor="ctr"/>
                </a:tc>
                <a:tc>
                  <a:txBody>
                    <a:bodyPr/>
                    <a:lstStyle/>
                    <a:p>
                      <a:pPr algn="dist" fontAlgn="ctr"/>
                      <a:r>
                        <a:rPr lang="ja-JP" altLang="en-US" sz="1050" u="none" strike="noStrike">
                          <a:effectLst/>
                          <a:latin typeface="Meiryo UI" panose="020B0604030504040204" pitchFamily="50" charset="-128"/>
                          <a:ea typeface="Meiryo UI" panose="020B0604030504040204" pitchFamily="50" charset="-128"/>
                        </a:rPr>
                        <a:t>山本　隆一</a:t>
                      </a:r>
                      <a:endParaRPr lang="ja-JP" altLang="en-US" sz="1050" b="0" i="0" u="none" strike="noStrike">
                        <a:solidFill>
                          <a:srgbClr val="000000"/>
                        </a:solidFill>
                        <a:effectLst/>
                        <a:latin typeface="Meiryo UI" pitchFamily="50" charset="-128"/>
                        <a:ea typeface="Meiryo UI" pitchFamily="50" charset="-128"/>
                        <a:cs typeface="Meiryo UI" pitchFamily="50" charset="-128"/>
                      </a:endParaRPr>
                    </a:p>
                  </a:txBody>
                  <a:tcPr marL="139260" marR="139260" marT="7737" marB="0" anchor="ctr"/>
                </a:tc>
                <a:extLst>
                  <a:ext uri="{0D108BD9-81ED-4DB2-BD59-A6C34878D82A}">
                    <a16:rowId xmlns="" xmlns:a16="http://schemas.microsoft.com/office/drawing/2014/main" val="10005"/>
                  </a:ext>
                </a:extLst>
              </a:tr>
              <a:tr h="216298">
                <a:tc>
                  <a:txBody>
                    <a:bodyPr/>
                    <a:lstStyle/>
                    <a:p>
                      <a:pPr algn="ctr" fontAlgn="ctr"/>
                      <a:r>
                        <a:rPr lang="en-US" altLang="ja-JP" sz="1050" u="none" strike="noStrike">
                          <a:effectLst/>
                          <a:latin typeface="Meiryo UI" panose="020B0604030504040204" pitchFamily="50" charset="-128"/>
                          <a:ea typeface="Meiryo UI" panose="020B0604030504040204" pitchFamily="50" charset="-128"/>
                        </a:rPr>
                        <a:t>〃</a:t>
                      </a:r>
                      <a:endParaRPr lang="en-US" altLang="ja-JP" sz="1050" b="0" i="0" u="none" strike="noStrike">
                        <a:solidFill>
                          <a:srgbClr val="000000"/>
                        </a:solidFill>
                        <a:effectLst/>
                        <a:latin typeface="Meiryo UI" pitchFamily="50" charset="-128"/>
                        <a:ea typeface="Meiryo UI" pitchFamily="50" charset="-128"/>
                        <a:cs typeface="Meiryo UI" pitchFamily="50" charset="-128"/>
                      </a:endParaRPr>
                    </a:p>
                  </a:txBody>
                  <a:tcPr marL="7737" marR="7737" marT="7737" marB="0" anchor="ctr"/>
                </a:tc>
                <a:tc>
                  <a:txBody>
                    <a:bodyPr/>
                    <a:lstStyle/>
                    <a:p>
                      <a:pPr algn="l" fontAlgn="ctr"/>
                      <a:r>
                        <a:rPr lang="zh-TW" altLang="en-US" sz="1050" u="none" strike="noStrike">
                          <a:effectLst/>
                          <a:latin typeface="Meiryo UI" panose="020B0604030504040204" pitchFamily="50" charset="-128"/>
                          <a:ea typeface="Meiryo UI" panose="020B0604030504040204" pitchFamily="50" charset="-128"/>
                        </a:rPr>
                        <a:t> 大阪府中小企業信用保証協会常務理事</a:t>
                      </a:r>
                      <a:endParaRPr lang="zh-TW" altLang="en-US" sz="1050" b="0" i="0" u="none" strike="noStrike">
                        <a:solidFill>
                          <a:srgbClr val="000000"/>
                        </a:solidFill>
                        <a:effectLst/>
                        <a:latin typeface="Meiryo UI" pitchFamily="50" charset="-128"/>
                        <a:ea typeface="Meiryo UI" pitchFamily="50" charset="-128"/>
                        <a:cs typeface="Meiryo UI" pitchFamily="50" charset="-128"/>
                      </a:endParaRPr>
                    </a:p>
                  </a:txBody>
                  <a:tcPr marL="7737" marR="7737" marT="7737" marB="0" anchor="ctr"/>
                </a:tc>
                <a:tc>
                  <a:txBody>
                    <a:bodyPr/>
                    <a:lstStyle/>
                    <a:p>
                      <a:pPr algn="dist" fontAlgn="ctr"/>
                      <a:r>
                        <a:rPr lang="ja-JP" altLang="en-US" sz="1050" u="none" strike="noStrike">
                          <a:effectLst/>
                          <a:latin typeface="Meiryo UI" panose="020B0604030504040204" pitchFamily="50" charset="-128"/>
                          <a:ea typeface="Meiryo UI" panose="020B0604030504040204" pitchFamily="50" charset="-128"/>
                        </a:rPr>
                        <a:t>讃岐　富男</a:t>
                      </a:r>
                      <a:endParaRPr lang="ja-JP" altLang="en-US" sz="1050" b="0" i="0" u="none" strike="noStrike">
                        <a:solidFill>
                          <a:srgbClr val="000000"/>
                        </a:solidFill>
                        <a:effectLst/>
                        <a:latin typeface="Meiryo UI" pitchFamily="50" charset="-128"/>
                        <a:ea typeface="Meiryo UI" pitchFamily="50" charset="-128"/>
                        <a:cs typeface="Meiryo UI" pitchFamily="50" charset="-128"/>
                      </a:endParaRPr>
                    </a:p>
                  </a:txBody>
                  <a:tcPr marL="139260" marR="139260" marT="7737" marB="0" anchor="ctr"/>
                </a:tc>
                <a:extLst>
                  <a:ext uri="{0D108BD9-81ED-4DB2-BD59-A6C34878D82A}">
                    <a16:rowId xmlns="" xmlns:a16="http://schemas.microsoft.com/office/drawing/2014/main" val="10006"/>
                  </a:ext>
                </a:extLst>
              </a:tr>
              <a:tr h="216298">
                <a:tc>
                  <a:txBody>
                    <a:bodyPr/>
                    <a:lstStyle/>
                    <a:p>
                      <a:pPr algn="ctr" fontAlgn="ctr"/>
                      <a:r>
                        <a:rPr lang="en-US" altLang="ja-JP" sz="1050" u="none" strike="noStrike">
                          <a:effectLst/>
                          <a:latin typeface="Meiryo UI" panose="020B0604030504040204" pitchFamily="50" charset="-128"/>
                          <a:ea typeface="Meiryo UI" panose="020B0604030504040204" pitchFamily="50" charset="-128"/>
                        </a:rPr>
                        <a:t>〃</a:t>
                      </a:r>
                      <a:endParaRPr lang="en-US" altLang="ja-JP" sz="1050" b="0" i="0" u="none" strike="noStrike">
                        <a:solidFill>
                          <a:srgbClr val="000000"/>
                        </a:solidFill>
                        <a:effectLst/>
                        <a:latin typeface="Meiryo UI" pitchFamily="50" charset="-128"/>
                        <a:ea typeface="Meiryo UI" pitchFamily="50" charset="-128"/>
                        <a:cs typeface="Meiryo UI" pitchFamily="50" charset="-128"/>
                      </a:endParaRPr>
                    </a:p>
                  </a:txBody>
                  <a:tcPr marL="7737" marR="7737" marT="7737" marB="0" anchor="ctr"/>
                </a:tc>
                <a:tc>
                  <a:txBody>
                    <a:bodyPr/>
                    <a:lstStyle/>
                    <a:p>
                      <a:pPr algn="l" fontAlgn="ctr"/>
                      <a:r>
                        <a:rPr lang="zh-TW" altLang="en-US" sz="1050" u="none" strike="noStrike">
                          <a:effectLst/>
                          <a:latin typeface="Meiryo UI" panose="020B0604030504040204" pitchFamily="50" charset="-128"/>
                          <a:ea typeface="Meiryo UI" panose="020B0604030504040204" pitchFamily="50" charset="-128"/>
                        </a:rPr>
                        <a:t> 大阪市信用保証協会専務理事</a:t>
                      </a:r>
                      <a:endParaRPr lang="zh-TW" altLang="en-US" sz="1050" b="0" i="0" u="none" strike="noStrike">
                        <a:solidFill>
                          <a:srgbClr val="000000"/>
                        </a:solidFill>
                        <a:effectLst/>
                        <a:latin typeface="Meiryo UI" pitchFamily="50" charset="-128"/>
                        <a:ea typeface="Meiryo UI" pitchFamily="50" charset="-128"/>
                        <a:cs typeface="Meiryo UI" pitchFamily="50" charset="-128"/>
                      </a:endParaRPr>
                    </a:p>
                  </a:txBody>
                  <a:tcPr marL="7737" marR="7737" marT="7737" marB="0" anchor="ctr"/>
                </a:tc>
                <a:tc>
                  <a:txBody>
                    <a:bodyPr/>
                    <a:lstStyle/>
                    <a:p>
                      <a:pPr algn="dist" fontAlgn="ctr"/>
                      <a:r>
                        <a:rPr lang="ja-JP" altLang="en-US" sz="1050" u="none" strike="noStrike" dirty="0">
                          <a:effectLst/>
                          <a:latin typeface="Meiryo UI" panose="020B0604030504040204" pitchFamily="50" charset="-128"/>
                          <a:ea typeface="Meiryo UI" panose="020B0604030504040204" pitchFamily="50" charset="-128"/>
                        </a:rPr>
                        <a:t>坂口　壽一</a:t>
                      </a:r>
                      <a:endParaRPr lang="ja-JP" altLang="en-US" sz="1050" b="0" i="0" u="none" strike="noStrike" dirty="0">
                        <a:solidFill>
                          <a:srgbClr val="000000"/>
                        </a:solidFill>
                        <a:effectLst/>
                        <a:latin typeface="Meiryo UI" pitchFamily="50" charset="-128"/>
                        <a:ea typeface="Meiryo UI" pitchFamily="50" charset="-128"/>
                        <a:cs typeface="Meiryo UI" pitchFamily="50" charset="-128"/>
                      </a:endParaRPr>
                    </a:p>
                  </a:txBody>
                  <a:tcPr marL="139260" marR="139260" marT="7737" marB="0" anchor="ctr"/>
                </a:tc>
                <a:extLst>
                  <a:ext uri="{0D108BD9-81ED-4DB2-BD59-A6C34878D82A}">
                    <a16:rowId xmlns="" xmlns:a16="http://schemas.microsoft.com/office/drawing/2014/main" val="10007"/>
                  </a:ext>
                </a:extLst>
              </a:tr>
              <a:tr h="216298">
                <a:tc>
                  <a:txBody>
                    <a:bodyPr/>
                    <a:lstStyle/>
                    <a:p>
                      <a:pPr algn="ctr" fontAlgn="ctr"/>
                      <a:r>
                        <a:rPr lang="en-US" altLang="ja-JP" sz="1050" u="none" strike="noStrike">
                          <a:effectLst/>
                          <a:latin typeface="Meiryo UI" panose="020B0604030504040204" pitchFamily="50" charset="-128"/>
                          <a:ea typeface="Meiryo UI" panose="020B0604030504040204" pitchFamily="50" charset="-128"/>
                        </a:rPr>
                        <a:t>〃</a:t>
                      </a:r>
                      <a:endParaRPr lang="en-US" altLang="ja-JP" sz="1050" b="0" i="0" u="none" strike="noStrike">
                        <a:solidFill>
                          <a:srgbClr val="000000"/>
                        </a:solidFill>
                        <a:effectLst/>
                        <a:latin typeface="Meiryo UI" pitchFamily="50" charset="-128"/>
                        <a:ea typeface="Meiryo UI" pitchFamily="50" charset="-128"/>
                        <a:cs typeface="Meiryo UI" pitchFamily="50" charset="-128"/>
                      </a:endParaRPr>
                    </a:p>
                  </a:txBody>
                  <a:tcPr marL="7737" marR="7737" marT="7737" marB="0" anchor="ctr"/>
                </a:tc>
                <a:tc>
                  <a:txBody>
                    <a:bodyPr/>
                    <a:lstStyle/>
                    <a:p>
                      <a:pPr algn="l" fontAlgn="ctr"/>
                      <a:r>
                        <a:rPr lang="zh-TW" altLang="en-US" sz="1050" u="none" strike="noStrike">
                          <a:effectLst/>
                          <a:latin typeface="Meiryo UI" panose="020B0604030504040204" pitchFamily="50" charset="-128"/>
                          <a:ea typeface="Meiryo UI" panose="020B0604030504040204" pitchFamily="50" charset="-128"/>
                        </a:rPr>
                        <a:t> 大阪市信用保証協会常務理事</a:t>
                      </a:r>
                      <a:endParaRPr lang="zh-TW" altLang="en-US" sz="1050" b="0" i="0" u="none" strike="noStrike">
                        <a:solidFill>
                          <a:srgbClr val="000000"/>
                        </a:solidFill>
                        <a:effectLst/>
                        <a:latin typeface="Meiryo UI" pitchFamily="50" charset="-128"/>
                        <a:ea typeface="Meiryo UI" pitchFamily="50" charset="-128"/>
                        <a:cs typeface="Meiryo UI" pitchFamily="50" charset="-128"/>
                      </a:endParaRPr>
                    </a:p>
                  </a:txBody>
                  <a:tcPr marL="7737" marR="7737" marT="7737" marB="0" anchor="ctr"/>
                </a:tc>
                <a:tc>
                  <a:txBody>
                    <a:bodyPr/>
                    <a:lstStyle/>
                    <a:p>
                      <a:pPr algn="dist" fontAlgn="ctr"/>
                      <a:r>
                        <a:rPr lang="ja-JP" altLang="en-US" sz="1050" u="none" strike="noStrike">
                          <a:effectLst/>
                          <a:latin typeface="Meiryo UI" panose="020B0604030504040204" pitchFamily="50" charset="-128"/>
                          <a:ea typeface="Meiryo UI" panose="020B0604030504040204" pitchFamily="50" charset="-128"/>
                        </a:rPr>
                        <a:t>天野　光雄</a:t>
                      </a:r>
                      <a:endParaRPr lang="ja-JP" altLang="en-US" sz="1050" b="0" i="0" u="none" strike="noStrike">
                        <a:solidFill>
                          <a:srgbClr val="000000"/>
                        </a:solidFill>
                        <a:effectLst/>
                        <a:latin typeface="Meiryo UI" pitchFamily="50" charset="-128"/>
                        <a:ea typeface="Meiryo UI" pitchFamily="50" charset="-128"/>
                        <a:cs typeface="Meiryo UI" pitchFamily="50" charset="-128"/>
                      </a:endParaRPr>
                    </a:p>
                  </a:txBody>
                  <a:tcPr marL="139260" marR="139260" marT="7737" marB="0" anchor="ctr"/>
                </a:tc>
                <a:extLst>
                  <a:ext uri="{0D108BD9-81ED-4DB2-BD59-A6C34878D82A}">
                    <a16:rowId xmlns="" xmlns:a16="http://schemas.microsoft.com/office/drawing/2014/main" val="10008"/>
                  </a:ext>
                </a:extLst>
              </a:tr>
              <a:tr h="216298">
                <a:tc>
                  <a:txBody>
                    <a:bodyPr/>
                    <a:lstStyle/>
                    <a:p>
                      <a:pPr algn="ctr" fontAlgn="ctr"/>
                      <a:r>
                        <a:rPr lang="en-US" altLang="ja-JP" sz="1050" u="none" strike="noStrike">
                          <a:effectLst/>
                          <a:latin typeface="Meiryo UI" panose="020B0604030504040204" pitchFamily="50" charset="-128"/>
                          <a:ea typeface="Meiryo UI" panose="020B0604030504040204" pitchFamily="50" charset="-128"/>
                        </a:rPr>
                        <a:t>〃</a:t>
                      </a:r>
                      <a:endParaRPr lang="en-US" altLang="ja-JP" sz="1050" b="0" i="0" u="none" strike="noStrike">
                        <a:solidFill>
                          <a:srgbClr val="000000"/>
                        </a:solidFill>
                        <a:effectLst/>
                        <a:latin typeface="Meiryo UI" pitchFamily="50" charset="-128"/>
                        <a:ea typeface="Meiryo UI" pitchFamily="50" charset="-128"/>
                        <a:cs typeface="Meiryo UI" pitchFamily="50" charset="-128"/>
                      </a:endParaRPr>
                    </a:p>
                  </a:txBody>
                  <a:tcPr marL="7737" marR="7737" marT="7737" marB="0" anchor="ctr"/>
                </a:tc>
                <a:tc>
                  <a:txBody>
                    <a:bodyPr/>
                    <a:lstStyle/>
                    <a:p>
                      <a:pPr algn="l" fontAlgn="ctr"/>
                      <a:r>
                        <a:rPr lang="ja-JP" altLang="en-US" sz="1050" u="none" strike="noStrike">
                          <a:effectLst/>
                          <a:latin typeface="Meiryo UI" panose="020B0604030504040204" pitchFamily="50" charset="-128"/>
                          <a:ea typeface="Meiryo UI" panose="020B0604030504040204" pitchFamily="50" charset="-128"/>
                        </a:rPr>
                        <a:t> 大阪府・大阪市特別参与</a:t>
                      </a:r>
                      <a:endParaRPr lang="ja-JP" altLang="en-US" sz="1050" b="0" i="0" u="none" strike="noStrike">
                        <a:solidFill>
                          <a:srgbClr val="000000"/>
                        </a:solidFill>
                        <a:effectLst/>
                        <a:latin typeface="Meiryo UI" pitchFamily="50" charset="-128"/>
                        <a:ea typeface="Meiryo UI" pitchFamily="50" charset="-128"/>
                        <a:cs typeface="Meiryo UI" pitchFamily="50" charset="-128"/>
                      </a:endParaRPr>
                    </a:p>
                  </a:txBody>
                  <a:tcPr marL="7737" marR="7737" marT="7737" marB="0" anchor="ctr"/>
                </a:tc>
                <a:tc>
                  <a:txBody>
                    <a:bodyPr/>
                    <a:lstStyle/>
                    <a:p>
                      <a:pPr algn="dist" fontAlgn="ctr"/>
                      <a:r>
                        <a:rPr lang="ja-JP" altLang="en-US" sz="1050" u="none" strike="noStrike">
                          <a:effectLst/>
                          <a:latin typeface="Meiryo UI" panose="020B0604030504040204" pitchFamily="50" charset="-128"/>
                          <a:ea typeface="Meiryo UI" panose="020B0604030504040204" pitchFamily="50" charset="-128"/>
                        </a:rPr>
                        <a:t>大庫　直樹</a:t>
                      </a:r>
                      <a:endParaRPr lang="ja-JP" altLang="en-US" sz="1050" b="0" i="0" u="none" strike="noStrike">
                        <a:solidFill>
                          <a:srgbClr val="000000"/>
                        </a:solidFill>
                        <a:effectLst/>
                        <a:latin typeface="Meiryo UI" pitchFamily="50" charset="-128"/>
                        <a:ea typeface="Meiryo UI" pitchFamily="50" charset="-128"/>
                        <a:cs typeface="Meiryo UI" pitchFamily="50" charset="-128"/>
                      </a:endParaRPr>
                    </a:p>
                  </a:txBody>
                  <a:tcPr marL="139260" marR="139260" marT="7737" marB="0" anchor="ctr"/>
                </a:tc>
                <a:extLst>
                  <a:ext uri="{0D108BD9-81ED-4DB2-BD59-A6C34878D82A}">
                    <a16:rowId xmlns="" xmlns:a16="http://schemas.microsoft.com/office/drawing/2014/main" val="10009"/>
                  </a:ext>
                </a:extLst>
              </a:tr>
              <a:tr h="216298">
                <a:tc>
                  <a:txBody>
                    <a:bodyPr/>
                    <a:lstStyle/>
                    <a:p>
                      <a:pPr algn="ctr" fontAlgn="ctr"/>
                      <a:r>
                        <a:rPr lang="en-US" altLang="ja-JP" sz="1050" u="none" strike="noStrike">
                          <a:effectLst/>
                          <a:latin typeface="Meiryo UI" panose="020B0604030504040204" pitchFamily="50" charset="-128"/>
                          <a:ea typeface="Meiryo UI" panose="020B0604030504040204" pitchFamily="50" charset="-128"/>
                        </a:rPr>
                        <a:t>〃</a:t>
                      </a:r>
                      <a:endParaRPr lang="en-US" altLang="ja-JP" sz="1050" b="0" i="0" u="none" strike="noStrike">
                        <a:solidFill>
                          <a:srgbClr val="000000"/>
                        </a:solidFill>
                        <a:effectLst/>
                        <a:latin typeface="Meiryo UI" pitchFamily="50" charset="-128"/>
                        <a:ea typeface="Meiryo UI" pitchFamily="50" charset="-128"/>
                        <a:cs typeface="Meiryo UI" pitchFamily="50" charset="-128"/>
                      </a:endParaRPr>
                    </a:p>
                  </a:txBody>
                  <a:tcPr marL="7737" marR="7737" marT="7737" marB="0" anchor="ctr"/>
                </a:tc>
                <a:tc>
                  <a:txBody>
                    <a:bodyPr/>
                    <a:lstStyle/>
                    <a:p>
                      <a:pPr algn="l" fontAlgn="ctr"/>
                      <a:r>
                        <a:rPr lang="ja-JP" altLang="en-US" sz="1050" u="none" strike="noStrike">
                          <a:effectLst/>
                          <a:latin typeface="Meiryo UI" panose="020B0604030504040204" pitchFamily="50" charset="-128"/>
                          <a:ea typeface="Meiryo UI" panose="020B0604030504040204" pitchFamily="50" charset="-128"/>
                        </a:rPr>
                        <a:t> 弁護士</a:t>
                      </a:r>
                      <a:endParaRPr lang="ja-JP" altLang="en-US" sz="1050" b="0" i="0" u="none" strike="noStrike">
                        <a:solidFill>
                          <a:srgbClr val="000000"/>
                        </a:solidFill>
                        <a:effectLst/>
                        <a:latin typeface="Meiryo UI" pitchFamily="50" charset="-128"/>
                        <a:ea typeface="Meiryo UI" pitchFamily="50" charset="-128"/>
                        <a:cs typeface="Meiryo UI" pitchFamily="50" charset="-128"/>
                      </a:endParaRPr>
                    </a:p>
                  </a:txBody>
                  <a:tcPr marL="7737" marR="7737" marT="7737" marB="0" anchor="ctr"/>
                </a:tc>
                <a:tc>
                  <a:txBody>
                    <a:bodyPr/>
                    <a:lstStyle/>
                    <a:p>
                      <a:pPr algn="ctr" fontAlgn="ctr"/>
                      <a:r>
                        <a:rPr lang="zh-TW" altLang="en-US" sz="1050" u="none" strike="noStrike">
                          <a:effectLst/>
                          <a:latin typeface="Meiryo UI" panose="020B0604030504040204" pitchFamily="50" charset="-128"/>
                          <a:ea typeface="Meiryo UI" panose="020B0604030504040204" pitchFamily="50" charset="-128"/>
                        </a:rPr>
                        <a:t>中務　嗣治郎</a:t>
                      </a:r>
                      <a:endParaRPr lang="zh-TW" altLang="en-US" sz="1050" b="0" i="0" u="none" strike="noStrike">
                        <a:solidFill>
                          <a:srgbClr val="000000"/>
                        </a:solidFill>
                        <a:effectLst/>
                        <a:latin typeface="Meiryo UI" pitchFamily="50" charset="-128"/>
                        <a:ea typeface="Meiryo UI" pitchFamily="50" charset="-128"/>
                        <a:cs typeface="Meiryo UI" pitchFamily="50" charset="-128"/>
                      </a:endParaRPr>
                    </a:p>
                  </a:txBody>
                  <a:tcPr marL="7737" marR="7737" marT="7737" marB="0" anchor="ctr"/>
                </a:tc>
                <a:extLst>
                  <a:ext uri="{0D108BD9-81ED-4DB2-BD59-A6C34878D82A}">
                    <a16:rowId xmlns="" xmlns:a16="http://schemas.microsoft.com/office/drawing/2014/main" val="10010"/>
                  </a:ext>
                </a:extLst>
              </a:tr>
              <a:tr h="216298">
                <a:tc>
                  <a:txBody>
                    <a:bodyPr/>
                    <a:lstStyle/>
                    <a:p>
                      <a:pPr algn="ctr" fontAlgn="ctr"/>
                      <a:r>
                        <a:rPr lang="en-US" altLang="ja-JP" sz="1050" u="none" strike="noStrike">
                          <a:effectLst/>
                          <a:latin typeface="Meiryo UI" panose="020B0604030504040204" pitchFamily="50" charset="-128"/>
                          <a:ea typeface="Meiryo UI" panose="020B0604030504040204" pitchFamily="50" charset="-128"/>
                        </a:rPr>
                        <a:t>〃</a:t>
                      </a:r>
                      <a:endParaRPr lang="en-US" altLang="ja-JP" sz="1050" b="0" i="0" u="none" strike="noStrike">
                        <a:solidFill>
                          <a:srgbClr val="000000"/>
                        </a:solidFill>
                        <a:effectLst/>
                        <a:latin typeface="Meiryo UI" pitchFamily="50" charset="-128"/>
                        <a:ea typeface="Meiryo UI" pitchFamily="50" charset="-128"/>
                        <a:cs typeface="Meiryo UI" pitchFamily="50" charset="-128"/>
                      </a:endParaRPr>
                    </a:p>
                  </a:txBody>
                  <a:tcPr marL="7737" marR="7737" marT="7737" marB="0" anchor="ctr"/>
                </a:tc>
                <a:tc>
                  <a:txBody>
                    <a:bodyPr/>
                    <a:lstStyle/>
                    <a:p>
                      <a:pPr algn="l" fontAlgn="ctr"/>
                      <a:r>
                        <a:rPr lang="ja-JP" altLang="en-US" sz="1050" u="none" strike="noStrike">
                          <a:effectLst/>
                          <a:latin typeface="Meiryo UI" panose="020B0604030504040204" pitchFamily="50" charset="-128"/>
                          <a:ea typeface="Meiryo UI" panose="020B0604030504040204" pitchFamily="50" charset="-128"/>
                        </a:rPr>
                        <a:t> 弁護士</a:t>
                      </a:r>
                      <a:endParaRPr lang="ja-JP" altLang="en-US" sz="1050" b="0" i="0" u="none" strike="noStrike">
                        <a:solidFill>
                          <a:srgbClr val="000000"/>
                        </a:solidFill>
                        <a:effectLst/>
                        <a:latin typeface="Meiryo UI" pitchFamily="50" charset="-128"/>
                        <a:ea typeface="Meiryo UI" pitchFamily="50" charset="-128"/>
                        <a:cs typeface="Meiryo UI" pitchFamily="50" charset="-128"/>
                      </a:endParaRPr>
                    </a:p>
                  </a:txBody>
                  <a:tcPr marL="7737" marR="7737" marT="7737" marB="0" anchor="ctr"/>
                </a:tc>
                <a:tc>
                  <a:txBody>
                    <a:bodyPr/>
                    <a:lstStyle/>
                    <a:p>
                      <a:pPr algn="dist" fontAlgn="ctr"/>
                      <a:r>
                        <a:rPr lang="ja-JP" altLang="en-US" sz="1050" u="none" strike="noStrike">
                          <a:effectLst/>
                          <a:latin typeface="Meiryo UI" panose="020B0604030504040204" pitchFamily="50" charset="-128"/>
                          <a:ea typeface="Meiryo UI" panose="020B0604030504040204" pitchFamily="50" charset="-128"/>
                        </a:rPr>
                        <a:t>井垣　敏生</a:t>
                      </a:r>
                      <a:endParaRPr lang="ja-JP" altLang="en-US" sz="1050" b="0" i="0" u="none" strike="noStrike">
                        <a:solidFill>
                          <a:srgbClr val="000000"/>
                        </a:solidFill>
                        <a:effectLst/>
                        <a:latin typeface="Meiryo UI" pitchFamily="50" charset="-128"/>
                        <a:ea typeface="Meiryo UI" pitchFamily="50" charset="-128"/>
                        <a:cs typeface="Meiryo UI" pitchFamily="50" charset="-128"/>
                      </a:endParaRPr>
                    </a:p>
                  </a:txBody>
                  <a:tcPr marL="139260" marR="139260" marT="7737" marB="0" anchor="ctr"/>
                </a:tc>
                <a:extLst>
                  <a:ext uri="{0D108BD9-81ED-4DB2-BD59-A6C34878D82A}">
                    <a16:rowId xmlns="" xmlns:a16="http://schemas.microsoft.com/office/drawing/2014/main" val="10011"/>
                  </a:ext>
                </a:extLst>
              </a:tr>
              <a:tr h="216298">
                <a:tc>
                  <a:txBody>
                    <a:bodyPr/>
                    <a:lstStyle/>
                    <a:p>
                      <a:pPr algn="ctr" fontAlgn="ctr"/>
                      <a:r>
                        <a:rPr lang="en-US" altLang="ja-JP" sz="1050" u="none" strike="noStrike">
                          <a:effectLst/>
                          <a:latin typeface="Meiryo UI" panose="020B0604030504040204" pitchFamily="50" charset="-128"/>
                          <a:ea typeface="Meiryo UI" panose="020B0604030504040204" pitchFamily="50" charset="-128"/>
                        </a:rPr>
                        <a:t>〃</a:t>
                      </a:r>
                      <a:endParaRPr lang="en-US" altLang="ja-JP" sz="1050" b="0" i="0" u="none" strike="noStrike">
                        <a:solidFill>
                          <a:srgbClr val="000000"/>
                        </a:solidFill>
                        <a:effectLst/>
                        <a:latin typeface="Meiryo UI" pitchFamily="50" charset="-128"/>
                        <a:ea typeface="Meiryo UI" pitchFamily="50" charset="-128"/>
                        <a:cs typeface="Meiryo UI" pitchFamily="50" charset="-128"/>
                      </a:endParaRPr>
                    </a:p>
                  </a:txBody>
                  <a:tcPr marL="7737" marR="7737" marT="7737" marB="0" anchor="ctr"/>
                </a:tc>
                <a:tc>
                  <a:txBody>
                    <a:bodyPr/>
                    <a:lstStyle/>
                    <a:p>
                      <a:pPr algn="l" fontAlgn="ctr"/>
                      <a:r>
                        <a:rPr lang="ja-JP" altLang="en-US" sz="1050" u="none" strike="noStrike">
                          <a:effectLst/>
                          <a:latin typeface="Meiryo UI" panose="020B0604030504040204" pitchFamily="50" charset="-128"/>
                          <a:ea typeface="Meiryo UI" panose="020B0604030504040204" pitchFamily="50" charset="-128"/>
                        </a:rPr>
                        <a:t> 公認会計士</a:t>
                      </a:r>
                      <a:endParaRPr lang="ja-JP" altLang="en-US" sz="1050" b="0" i="0" u="none" strike="noStrike">
                        <a:solidFill>
                          <a:srgbClr val="000000"/>
                        </a:solidFill>
                        <a:effectLst/>
                        <a:latin typeface="Meiryo UI" pitchFamily="50" charset="-128"/>
                        <a:ea typeface="Meiryo UI" pitchFamily="50" charset="-128"/>
                        <a:cs typeface="Meiryo UI" pitchFamily="50" charset="-128"/>
                      </a:endParaRPr>
                    </a:p>
                  </a:txBody>
                  <a:tcPr marL="7737" marR="7737" marT="7737" marB="0" anchor="ctr"/>
                </a:tc>
                <a:tc>
                  <a:txBody>
                    <a:bodyPr/>
                    <a:lstStyle/>
                    <a:p>
                      <a:pPr algn="dist" fontAlgn="ctr"/>
                      <a:r>
                        <a:rPr lang="ja-JP" altLang="en-US" sz="1050" u="none" strike="noStrike" dirty="0">
                          <a:effectLst/>
                          <a:latin typeface="Meiryo UI" panose="020B0604030504040204" pitchFamily="50" charset="-128"/>
                          <a:ea typeface="Meiryo UI" panose="020B0604030504040204" pitchFamily="50" charset="-128"/>
                        </a:rPr>
                        <a:t>村井　一雅</a:t>
                      </a:r>
                      <a:endParaRPr lang="ja-JP" altLang="en-US" sz="1050" b="0" i="0" u="none" strike="noStrike" dirty="0">
                        <a:solidFill>
                          <a:srgbClr val="000000"/>
                        </a:solidFill>
                        <a:effectLst/>
                        <a:latin typeface="Meiryo UI" pitchFamily="50" charset="-128"/>
                        <a:ea typeface="Meiryo UI" pitchFamily="50" charset="-128"/>
                        <a:cs typeface="Meiryo UI" pitchFamily="50" charset="-128"/>
                      </a:endParaRPr>
                    </a:p>
                  </a:txBody>
                  <a:tcPr marL="139260" marR="139260" marT="7737" marB="0" anchor="ctr"/>
                </a:tc>
                <a:extLst>
                  <a:ext uri="{0D108BD9-81ED-4DB2-BD59-A6C34878D82A}">
                    <a16:rowId xmlns="" xmlns:a16="http://schemas.microsoft.com/office/drawing/2014/main" val="10012"/>
                  </a:ext>
                </a:extLst>
              </a:tr>
            </a:tbl>
          </a:graphicData>
        </a:graphic>
      </p:graphicFrame>
      <p:grpSp>
        <p:nvGrpSpPr>
          <p:cNvPr id="33" name="グループ化 32"/>
          <p:cNvGrpSpPr/>
          <p:nvPr/>
        </p:nvGrpSpPr>
        <p:grpSpPr>
          <a:xfrm>
            <a:off x="3710464" y="957942"/>
            <a:ext cx="5379107" cy="3121035"/>
            <a:chOff x="3710464" y="957942"/>
            <a:chExt cx="5379107" cy="3121035"/>
          </a:xfrm>
        </p:grpSpPr>
        <p:sp>
          <p:nvSpPr>
            <p:cNvPr id="21" name="テキスト ボックス 20"/>
            <p:cNvSpPr txBox="1"/>
            <p:nvPr/>
          </p:nvSpPr>
          <p:spPr>
            <a:xfrm>
              <a:off x="4932040" y="978128"/>
              <a:ext cx="4104456" cy="3100849"/>
            </a:xfrm>
            <a:prstGeom prst="rect">
              <a:avLst/>
            </a:prstGeom>
            <a:solidFill>
              <a:schemeClr val="bg1"/>
            </a:solidFill>
          </p:spPr>
          <p:txBody>
            <a:bodyPr wrap="square" rtlCol="0">
              <a:spAutoFit/>
            </a:bodyPr>
            <a:lstStyle/>
            <a:p>
              <a:pPr algn="just">
                <a:spcAft>
                  <a:spcPts val="0"/>
                </a:spcAft>
              </a:pPr>
              <a:r>
                <a:rPr lang="ja-JP" altLang="ja-JP" sz="1150" kern="100" dirty="0">
                  <a:latin typeface="Meiryo UI" pitchFamily="50" charset="-128"/>
                  <a:ea typeface="Meiryo UI" pitchFamily="50" charset="-128"/>
                  <a:cs typeface="Meiryo UI" pitchFamily="50" charset="-128"/>
                </a:rPr>
                <a:t>（設置）</a:t>
              </a:r>
            </a:p>
            <a:p>
              <a:pPr marL="152400" indent="-152400" algn="just">
                <a:spcAft>
                  <a:spcPts val="0"/>
                </a:spcAft>
              </a:pPr>
              <a:r>
                <a:rPr lang="ja-JP" altLang="ja-JP" sz="1150" kern="100" dirty="0">
                  <a:latin typeface="Meiryo UI" pitchFamily="50" charset="-128"/>
                  <a:ea typeface="Meiryo UI" pitchFamily="50" charset="-128"/>
                  <a:cs typeface="Meiryo UI" pitchFamily="50" charset="-128"/>
                </a:rPr>
                <a:t>第</a:t>
              </a:r>
              <a:r>
                <a:rPr lang="en-US" altLang="ja-JP" sz="1150" kern="100" dirty="0">
                  <a:latin typeface="Meiryo UI" pitchFamily="50" charset="-128"/>
                  <a:ea typeface="Meiryo UI" pitchFamily="50" charset="-128"/>
                  <a:cs typeface="Meiryo UI" pitchFamily="50" charset="-128"/>
                </a:rPr>
                <a:t>1</a:t>
              </a:r>
              <a:r>
                <a:rPr lang="ja-JP" altLang="ja-JP" sz="1150" kern="100" dirty="0">
                  <a:latin typeface="Meiryo UI" pitchFamily="50" charset="-128"/>
                  <a:ea typeface="Meiryo UI" pitchFamily="50" charset="-128"/>
                  <a:cs typeface="Meiryo UI" pitchFamily="50" charset="-128"/>
                </a:rPr>
                <a:t>条　</a:t>
              </a:r>
              <a:r>
                <a:rPr lang="ja-JP" altLang="en-US" sz="1150" kern="100" dirty="0">
                  <a:latin typeface="Meiryo UI" pitchFamily="50" charset="-128"/>
                  <a:ea typeface="Meiryo UI" pitchFamily="50" charset="-128"/>
                  <a:cs typeface="Meiryo UI" pitchFamily="50" charset="-128"/>
                </a:rPr>
                <a:t>（略）</a:t>
              </a:r>
              <a:r>
                <a:rPr lang="ja-JP" altLang="ja-JP" sz="1150" kern="100" dirty="0">
                  <a:latin typeface="Meiryo UI" pitchFamily="50" charset="-128"/>
                  <a:ea typeface="Meiryo UI" pitchFamily="50" charset="-128"/>
                  <a:cs typeface="Meiryo UI" pitchFamily="50" charset="-128"/>
                </a:rPr>
                <a:t>中小企業金融の円滑化、二重行政の解消を図ることを目的に、府協会を存続</a:t>
              </a:r>
              <a:r>
                <a:rPr lang="ja-JP" altLang="en-US" sz="1150" kern="100" dirty="0">
                  <a:latin typeface="Meiryo UI" pitchFamily="50" charset="-128"/>
                  <a:ea typeface="Meiryo UI" pitchFamily="50" charset="-128"/>
                  <a:cs typeface="Meiryo UI" pitchFamily="50" charset="-128"/>
                </a:rPr>
                <a:t>法人</a:t>
              </a:r>
              <a:r>
                <a:rPr lang="ja-JP" altLang="ja-JP" sz="1150" kern="100" dirty="0">
                  <a:latin typeface="Meiryo UI" pitchFamily="50" charset="-128"/>
                  <a:ea typeface="Meiryo UI" pitchFamily="50" charset="-128"/>
                  <a:cs typeface="Meiryo UI" pitchFamily="50" charset="-128"/>
                </a:rPr>
                <a:t>、市協会を</a:t>
              </a:r>
              <a:r>
                <a:rPr lang="ja-JP" altLang="en-US" sz="1150" kern="100" dirty="0">
                  <a:latin typeface="Meiryo UI" pitchFamily="50" charset="-128"/>
                  <a:ea typeface="Meiryo UI" pitchFamily="50" charset="-128"/>
                  <a:cs typeface="Meiryo UI" pitchFamily="50" charset="-128"/>
                </a:rPr>
                <a:t>被吸収法人</a:t>
              </a:r>
              <a:r>
                <a:rPr lang="ja-JP" altLang="ja-JP" sz="1150" kern="100" dirty="0">
                  <a:latin typeface="Meiryo UI" pitchFamily="50" charset="-128"/>
                  <a:ea typeface="Meiryo UI" pitchFamily="50" charset="-128"/>
                  <a:cs typeface="Meiryo UI" pitchFamily="50" charset="-128"/>
                </a:rPr>
                <a:t>とする吸収合併に向けた検討を進めるため、大阪府中小企業信用保証協会・大阪市信用保証協会合併協議会（以下「協議会」という。）を設置する。</a:t>
              </a:r>
            </a:p>
            <a:p>
              <a:pPr algn="just">
                <a:spcAft>
                  <a:spcPts val="0"/>
                </a:spcAft>
              </a:pPr>
              <a:r>
                <a:rPr lang="ja-JP" altLang="ja-JP" sz="1150" kern="100" dirty="0">
                  <a:latin typeface="Meiryo UI" pitchFamily="50" charset="-128"/>
                  <a:ea typeface="Meiryo UI" pitchFamily="50" charset="-128"/>
                  <a:cs typeface="Meiryo UI" pitchFamily="50" charset="-128"/>
                </a:rPr>
                <a:t>（協議会における基本姿勢）</a:t>
              </a:r>
            </a:p>
            <a:p>
              <a:pPr marL="152400" indent="-152400" algn="just">
                <a:spcAft>
                  <a:spcPts val="0"/>
                </a:spcAft>
              </a:pPr>
              <a:r>
                <a:rPr lang="ja-JP" altLang="ja-JP" sz="1150" kern="100" dirty="0">
                  <a:latin typeface="Meiryo UI" pitchFamily="50" charset="-128"/>
                  <a:ea typeface="Meiryo UI" pitchFamily="50" charset="-128"/>
                  <a:cs typeface="Meiryo UI" pitchFamily="50" charset="-128"/>
                </a:rPr>
                <a:t>第２条　協議会においては、府協会及び市協会が中小企業者への円滑な資金供給という重要な使命を担っていることを踏まえ、検討を進めることとする。</a:t>
              </a:r>
            </a:p>
            <a:p>
              <a:pPr algn="just">
                <a:spcAft>
                  <a:spcPts val="0"/>
                </a:spcAft>
              </a:pPr>
              <a:r>
                <a:rPr lang="ja-JP" altLang="ja-JP" sz="1150" kern="100" dirty="0">
                  <a:latin typeface="Meiryo UI" pitchFamily="50" charset="-128"/>
                  <a:ea typeface="Meiryo UI" pitchFamily="50" charset="-128"/>
                  <a:cs typeface="Meiryo UI" pitchFamily="50" charset="-128"/>
                </a:rPr>
                <a:t>（所掌事項）</a:t>
              </a:r>
            </a:p>
            <a:p>
              <a:pPr algn="just">
                <a:spcAft>
                  <a:spcPts val="0"/>
                </a:spcAft>
              </a:pPr>
              <a:r>
                <a:rPr lang="ja-JP" altLang="ja-JP" sz="1150" kern="100" dirty="0">
                  <a:latin typeface="Meiryo UI" pitchFamily="50" charset="-128"/>
                  <a:ea typeface="Meiryo UI" pitchFamily="50" charset="-128"/>
                  <a:cs typeface="Meiryo UI" pitchFamily="50" charset="-128"/>
                </a:rPr>
                <a:t>第３条　協議会の所掌事項は次のとおりとする。</a:t>
              </a:r>
            </a:p>
            <a:p>
              <a:pPr indent="152400" algn="just">
                <a:spcAft>
                  <a:spcPts val="0"/>
                </a:spcAft>
              </a:pPr>
              <a:r>
                <a:rPr lang="ja-JP" altLang="ja-JP" sz="1150" kern="100" dirty="0">
                  <a:latin typeface="Meiryo UI" pitchFamily="50" charset="-128"/>
                  <a:ea typeface="Meiryo UI" pitchFamily="50" charset="-128"/>
                  <a:cs typeface="Meiryo UI" pitchFamily="50" charset="-128"/>
                </a:rPr>
                <a:t>一 統合後のガバナンスのあり方に関する事項</a:t>
              </a:r>
            </a:p>
            <a:p>
              <a:pPr indent="152400" algn="just">
                <a:spcAft>
                  <a:spcPts val="0"/>
                </a:spcAft>
              </a:pPr>
              <a:r>
                <a:rPr lang="ja-JP" altLang="ja-JP" sz="1150" kern="100" dirty="0">
                  <a:latin typeface="Meiryo UI" pitchFamily="50" charset="-128"/>
                  <a:ea typeface="Meiryo UI" pitchFamily="50" charset="-128"/>
                  <a:cs typeface="Meiryo UI" pitchFamily="50" charset="-128"/>
                </a:rPr>
                <a:t>二 大阪府、大阪市の財政負担に関する事項</a:t>
              </a:r>
            </a:p>
            <a:p>
              <a:pPr indent="152400" algn="just">
                <a:spcAft>
                  <a:spcPts val="0"/>
                </a:spcAft>
              </a:pPr>
              <a:r>
                <a:rPr lang="ja-JP" altLang="ja-JP" sz="1150" kern="100" dirty="0">
                  <a:latin typeface="Meiryo UI" pitchFamily="50" charset="-128"/>
                  <a:ea typeface="Meiryo UI" pitchFamily="50" charset="-128"/>
                  <a:cs typeface="Meiryo UI" pitchFamily="50" charset="-128"/>
                </a:rPr>
                <a:t>三 資産査定の内容、方法に関する事項</a:t>
              </a:r>
            </a:p>
            <a:p>
              <a:pPr indent="152400" algn="just">
                <a:spcAft>
                  <a:spcPts val="0"/>
                </a:spcAft>
              </a:pPr>
              <a:r>
                <a:rPr lang="ja-JP" altLang="ja-JP" sz="1150" kern="100" dirty="0">
                  <a:latin typeface="Meiryo UI" pitchFamily="50" charset="-128"/>
                  <a:ea typeface="Meiryo UI" pitchFamily="50" charset="-128"/>
                  <a:cs typeface="Meiryo UI" pitchFamily="50" charset="-128"/>
                </a:rPr>
                <a:t>四 統合後の組織のあり方に関する事項</a:t>
              </a:r>
            </a:p>
            <a:p>
              <a:pPr indent="152400" algn="just">
                <a:spcAft>
                  <a:spcPts val="0"/>
                </a:spcAft>
              </a:pPr>
              <a:r>
                <a:rPr lang="ja-JP" altLang="ja-JP" sz="1150" kern="100" dirty="0">
                  <a:latin typeface="Meiryo UI" pitchFamily="50" charset="-128"/>
                  <a:ea typeface="Meiryo UI" pitchFamily="50" charset="-128"/>
                  <a:cs typeface="Meiryo UI" pitchFamily="50" charset="-128"/>
                </a:rPr>
                <a:t>五 その他、吸収合併を進めるにあたり必要な事項</a:t>
              </a:r>
              <a:endParaRPr lang="ja-JP" altLang="ja-JP" sz="1150" kern="100" dirty="0">
                <a:effectLst/>
                <a:latin typeface="Meiryo UI" pitchFamily="50" charset="-128"/>
                <a:ea typeface="Meiryo UI" pitchFamily="50" charset="-128"/>
                <a:cs typeface="Meiryo UI" pitchFamily="50" charset="-128"/>
              </a:endParaRPr>
            </a:p>
          </p:txBody>
        </p:sp>
        <p:grpSp>
          <p:nvGrpSpPr>
            <p:cNvPr id="32" name="グループ化 31"/>
            <p:cNvGrpSpPr/>
            <p:nvPr/>
          </p:nvGrpSpPr>
          <p:grpSpPr>
            <a:xfrm>
              <a:off x="3710464" y="957942"/>
              <a:ext cx="5379107" cy="3109233"/>
              <a:chOff x="3710464" y="957942"/>
              <a:chExt cx="5379107" cy="3109233"/>
            </a:xfrm>
          </p:grpSpPr>
          <p:grpSp>
            <p:nvGrpSpPr>
              <p:cNvPr id="25" name="グループ化 24"/>
              <p:cNvGrpSpPr/>
              <p:nvPr/>
            </p:nvGrpSpPr>
            <p:grpSpPr>
              <a:xfrm>
                <a:off x="3710464" y="957942"/>
                <a:ext cx="5379107" cy="3109233"/>
                <a:chOff x="3710464" y="957942"/>
                <a:chExt cx="5379107" cy="3109233"/>
              </a:xfrm>
            </p:grpSpPr>
            <p:sp>
              <p:nvSpPr>
                <p:cNvPr id="22" name="正方形/長方形 21"/>
                <p:cNvSpPr/>
                <p:nvPr/>
              </p:nvSpPr>
              <p:spPr>
                <a:xfrm>
                  <a:off x="4865914" y="957942"/>
                  <a:ext cx="4223657" cy="3109233"/>
                </a:xfrm>
                <a:prstGeom prst="rect">
                  <a:avLst/>
                </a:prstGeom>
                <a:noFill/>
                <a:ln w="127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4" name="直線コネクタ 23"/>
                <p:cNvCxnSpPr>
                  <a:stCxn id="5" idx="3"/>
                </p:cNvCxnSpPr>
                <p:nvPr/>
              </p:nvCxnSpPr>
              <p:spPr>
                <a:xfrm>
                  <a:off x="3710464" y="1587621"/>
                  <a:ext cx="1155450" cy="1693"/>
                </a:xfrm>
                <a:prstGeom prst="line">
                  <a:avLst/>
                </a:prstGeom>
                <a:ln w="9525">
                  <a:solidFill>
                    <a:schemeClr val="tx1"/>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cxnSp>
            <p:nvCxnSpPr>
              <p:cNvPr id="31" name="直線矢印コネクタ 30"/>
              <p:cNvCxnSpPr/>
              <p:nvPr/>
            </p:nvCxnSpPr>
            <p:spPr>
              <a:xfrm>
                <a:off x="4067944" y="1589314"/>
                <a:ext cx="0" cy="2411282"/>
              </a:xfrm>
              <a:prstGeom prst="straightConnector1">
                <a:avLst/>
              </a:prstGeom>
              <a:ln w="9525">
                <a:solidFill>
                  <a:schemeClr val="tx1"/>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sp>
        <p:nvSpPr>
          <p:cNvPr id="34" name="テキスト ボックス 33"/>
          <p:cNvSpPr txBox="1"/>
          <p:nvPr/>
        </p:nvSpPr>
        <p:spPr>
          <a:xfrm>
            <a:off x="6772222" y="838435"/>
            <a:ext cx="2185214" cy="276999"/>
          </a:xfrm>
          <a:prstGeom prst="rect">
            <a:avLst/>
          </a:prstGeom>
          <a:solidFill>
            <a:schemeClr val="bg1"/>
          </a:solidFill>
        </p:spPr>
        <p:txBody>
          <a:bodyPr wrap="none" rtlCol="0">
            <a:spAutoFit/>
          </a:bodyPr>
          <a:lstStyle/>
          <a:p>
            <a:r>
              <a:rPr kumimoji="1" lang="ja-JP" altLang="en-US" sz="1200" b="1" dirty="0">
                <a:latin typeface="Meiryo UI" pitchFamily="50" charset="-128"/>
                <a:ea typeface="Meiryo UI" pitchFamily="50" charset="-128"/>
                <a:cs typeface="Meiryo UI" pitchFamily="50" charset="-128"/>
              </a:rPr>
              <a:t>合併協議会設置要綱（抜粋）</a:t>
            </a:r>
          </a:p>
        </p:txBody>
      </p:sp>
      <p:grpSp>
        <p:nvGrpSpPr>
          <p:cNvPr id="37" name="グループ化 36"/>
          <p:cNvGrpSpPr/>
          <p:nvPr/>
        </p:nvGrpSpPr>
        <p:grpSpPr>
          <a:xfrm>
            <a:off x="4638674" y="4153475"/>
            <a:ext cx="4301583" cy="2731536"/>
            <a:chOff x="4638674" y="4153475"/>
            <a:chExt cx="4301583" cy="2731536"/>
          </a:xfrm>
        </p:grpSpPr>
        <p:sp>
          <p:nvSpPr>
            <p:cNvPr id="35" name="テキスト ボックス 34"/>
            <p:cNvSpPr txBox="1"/>
            <p:nvPr/>
          </p:nvSpPr>
          <p:spPr>
            <a:xfrm>
              <a:off x="4835801" y="4376632"/>
              <a:ext cx="4104456" cy="2508379"/>
            </a:xfrm>
            <a:prstGeom prst="rect">
              <a:avLst/>
            </a:prstGeom>
            <a:noFill/>
          </p:spPr>
          <p:txBody>
            <a:bodyPr wrap="square" rtlCol="0">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2012</a:t>
              </a:r>
              <a:r>
                <a:rPr lang="ja-JP" altLang="ja-JP" sz="105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7</a:t>
              </a:r>
              <a:r>
                <a:rPr lang="ja-JP" altLang="ja-JP" sz="1050" dirty="0">
                  <a:latin typeface="Meiryo UI" panose="020B0604030504040204" pitchFamily="50" charset="-128"/>
                  <a:ea typeface="Meiryo UI" panose="020B0604030504040204" pitchFamily="50" charset="-128"/>
                  <a:cs typeface="Meiryo UI" panose="020B0604030504040204" pitchFamily="50" charset="-128"/>
                </a:rPr>
                <a:t>月　　第</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１</a:t>
              </a:r>
              <a:r>
                <a:rPr lang="ja-JP" altLang="ja-JP" sz="1050" dirty="0">
                  <a:latin typeface="Meiryo UI" panose="020B0604030504040204" pitchFamily="50" charset="-128"/>
                  <a:ea typeface="Meiryo UI" panose="020B0604030504040204" pitchFamily="50" charset="-128"/>
                  <a:cs typeface="Meiryo UI" panose="020B0604030504040204" pitchFamily="50" charset="-128"/>
                </a:rPr>
                <a:t>回合併協議会</a:t>
              </a:r>
              <a:endParaRPr lang="ja-JP" altLang="ja-JP" sz="900" dirty="0">
                <a:latin typeface="Meiryo UI" panose="020B0604030504040204" pitchFamily="50" charset="-128"/>
                <a:ea typeface="Meiryo UI" panose="020B0604030504040204" pitchFamily="50" charset="-128"/>
                <a:cs typeface="Meiryo UI" panose="020B0604030504040204" pitchFamily="50" charset="-128"/>
              </a:endParaRPr>
            </a:p>
            <a:p>
              <a:r>
                <a:rPr lang="ja-JP" altLang="ja-JP" sz="9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議題</a:t>
              </a:r>
              <a:r>
                <a:rPr lang="ja-JP" altLang="ja-JP" sz="900" dirty="0">
                  <a:latin typeface="Meiryo UI" panose="020B0604030504040204" pitchFamily="50" charset="-128"/>
                  <a:ea typeface="Meiryo UI" panose="020B0604030504040204" pitchFamily="50" charset="-128"/>
                  <a:cs typeface="Meiryo UI" panose="020B0604030504040204" pitchFamily="50" charset="-128"/>
                </a:rPr>
                <a:t>：基本的事項の確認</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a:t>
              </a:r>
              <a:r>
                <a:rPr lang="ja-JP" altLang="ja-JP" sz="900" dirty="0">
                  <a:latin typeface="Meiryo UI" panose="020B0604030504040204" pitchFamily="50" charset="-128"/>
                  <a:ea typeface="Meiryo UI" panose="020B0604030504040204" pitchFamily="50" charset="-128"/>
                  <a:cs typeface="Meiryo UI" panose="020B0604030504040204" pitchFamily="50" charset="-128"/>
                </a:rPr>
                <a:t>今後の進め方</a:t>
              </a:r>
            </a:p>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2012</a:t>
              </a:r>
              <a:r>
                <a:rPr lang="ja-JP" altLang="ja-JP" sz="105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11</a:t>
              </a:r>
              <a:r>
                <a:rPr lang="ja-JP" altLang="ja-JP" sz="1050" dirty="0">
                  <a:latin typeface="Meiryo UI" panose="020B0604030504040204" pitchFamily="50" charset="-128"/>
                  <a:ea typeface="Meiryo UI" panose="020B0604030504040204" pitchFamily="50" charset="-128"/>
                  <a:cs typeface="Meiryo UI" panose="020B0604030504040204" pitchFamily="50" charset="-128"/>
                </a:rPr>
                <a:t>月　</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 </a:t>
              </a:r>
              <a:r>
                <a:rPr lang="ja-JP" altLang="ja-JP" sz="1050" dirty="0">
                  <a:latin typeface="Meiryo UI" panose="020B0604030504040204" pitchFamily="50" charset="-128"/>
                  <a:ea typeface="Meiryo UI" panose="020B0604030504040204" pitchFamily="50" charset="-128"/>
                  <a:cs typeface="Meiryo UI" panose="020B0604030504040204" pitchFamily="50" charset="-128"/>
                </a:rPr>
                <a:t>第</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2</a:t>
              </a:r>
              <a:r>
                <a:rPr lang="ja-JP" altLang="ja-JP" sz="1050" dirty="0">
                  <a:latin typeface="Meiryo UI" panose="020B0604030504040204" pitchFamily="50" charset="-128"/>
                  <a:ea typeface="Meiryo UI" panose="020B0604030504040204" pitchFamily="50" charset="-128"/>
                  <a:cs typeface="Meiryo UI" panose="020B0604030504040204" pitchFamily="50" charset="-128"/>
                </a:rPr>
                <a:t>回合併協議会</a:t>
              </a:r>
              <a:endParaRPr lang="ja-JP" altLang="ja-JP" sz="900" dirty="0">
                <a:latin typeface="Meiryo UI" panose="020B0604030504040204" pitchFamily="50" charset="-128"/>
                <a:ea typeface="Meiryo UI" panose="020B0604030504040204" pitchFamily="50" charset="-128"/>
                <a:cs typeface="Meiryo UI" panose="020B0604030504040204" pitchFamily="50" charset="-128"/>
              </a:endParaRPr>
            </a:p>
            <a:p>
              <a:r>
                <a:rPr lang="ja-JP" altLang="ja-JP" sz="9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議題</a:t>
              </a:r>
              <a:r>
                <a:rPr lang="ja-JP" altLang="ja-JP" sz="900" dirty="0">
                  <a:latin typeface="Meiryo UI" panose="020B0604030504040204" pitchFamily="50" charset="-128"/>
                  <a:ea typeface="Meiryo UI" panose="020B0604030504040204" pitchFamily="50" charset="-128"/>
                  <a:cs typeface="Meiryo UI" panose="020B0604030504040204" pitchFamily="50" charset="-128"/>
                </a:rPr>
                <a:t>：部会における検討状況報告</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900" dirty="0">
                  <a:latin typeface="Meiryo UI" panose="020B0604030504040204" pitchFamily="50" charset="-128"/>
                  <a:ea typeface="Meiryo UI" panose="020B0604030504040204" pitchFamily="50" charset="-128"/>
                  <a:cs typeface="Meiryo UI" panose="020B0604030504040204" pitchFamily="50" charset="-128"/>
                </a:rPr>
                <a:t>（資産分析</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等）</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2013</a:t>
              </a:r>
              <a:r>
                <a:rPr lang="ja-JP" altLang="ja-JP" sz="105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7</a:t>
              </a:r>
              <a:r>
                <a:rPr lang="ja-JP" altLang="ja-JP" sz="1050" dirty="0">
                  <a:latin typeface="Meiryo UI" panose="020B0604030504040204" pitchFamily="50" charset="-128"/>
                  <a:ea typeface="Meiryo UI" panose="020B0604030504040204" pitchFamily="50" charset="-128"/>
                  <a:cs typeface="Meiryo UI" panose="020B0604030504040204" pitchFamily="50" charset="-128"/>
                </a:rPr>
                <a:t>月</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ja-JP" sz="1050" dirty="0">
                  <a:latin typeface="Meiryo UI" panose="020B0604030504040204" pitchFamily="50" charset="-128"/>
                  <a:ea typeface="Meiryo UI" panose="020B0604030504040204" pitchFamily="50" charset="-128"/>
                  <a:cs typeface="Meiryo UI" panose="020B0604030504040204" pitchFamily="50" charset="-128"/>
                </a:rPr>
                <a:t> 第３回合併協議会</a:t>
              </a:r>
              <a:endParaRPr lang="ja-JP"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ja-JP" sz="1000" b="1" dirty="0">
                  <a:latin typeface="Meiryo UI" panose="020B0604030504040204" pitchFamily="50" charset="-128"/>
                  <a:ea typeface="Meiryo UI" panose="020B0604030504040204" pitchFamily="50" charset="-128"/>
                  <a:cs typeface="Meiryo UI" panose="020B0604030504040204" pitchFamily="50" charset="-128"/>
                </a:rPr>
                <a:t>　</a:t>
              </a:r>
              <a:r>
                <a:rPr lang="ja-JP" altLang="ja-JP"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議題</a:t>
              </a:r>
              <a:r>
                <a:rPr lang="ja-JP" altLang="ja-JP" sz="1000" dirty="0">
                  <a:latin typeface="Meiryo UI" panose="020B0604030504040204" pitchFamily="50" charset="-128"/>
                  <a:ea typeface="Meiryo UI" panose="020B0604030504040204" pitchFamily="50" charset="-128"/>
                  <a:cs typeface="Meiryo UI" panose="020B0604030504040204" pitchFamily="50" charset="-128"/>
                </a:rPr>
                <a:t>：前回協議会以降の経過報告、資産査定の実施</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等</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20</a:t>
              </a:r>
              <a:r>
                <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13</a:t>
              </a:r>
              <a:r>
                <a:rPr lang="ja-JP"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8</a:t>
              </a:r>
              <a:r>
                <a:rPr lang="ja-JP"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月　　第</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４</a:t>
              </a:r>
              <a:r>
                <a:rPr lang="ja-JP"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回合併協議会</a:t>
              </a:r>
              <a:endParaRPr lang="ja-JP"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議題</a:t>
              </a:r>
              <a:r>
                <a:rPr lang="ja-JP"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：第三者機関</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a:t>
              </a:r>
              <a:r>
                <a:rPr lang="ja-JP"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資産査定</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調査報告、府･市協会による協議状況</a:t>
              </a:r>
              <a:endParaRPr lang="ja-JP"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2013</a:t>
              </a:r>
              <a:r>
                <a:rPr lang="ja-JP"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9</a:t>
              </a:r>
              <a:r>
                <a:rPr lang="ja-JP"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第</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５</a:t>
              </a:r>
              <a:r>
                <a:rPr lang="ja-JP"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回合併協議会</a:t>
              </a:r>
              <a:endParaRPr lang="ja-JP"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協議事項：</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合併基本合意書、府･市協会による協議状況</a:t>
              </a: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2013</a:t>
              </a:r>
              <a:r>
                <a:rPr lang="ja-JP"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10</a:t>
              </a:r>
              <a:r>
                <a:rPr lang="ja-JP"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第</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６</a:t>
              </a:r>
              <a:r>
                <a:rPr lang="ja-JP"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回合併協議会</a:t>
              </a:r>
              <a:endParaRPr lang="ja-JP"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協議事項：</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合併基本合意書、府･市協会による協議状況</a:t>
              </a: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2013</a:t>
              </a:r>
              <a:r>
                <a:rPr lang="ja-JP"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12</a:t>
              </a:r>
              <a:r>
                <a:rPr lang="ja-JP"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第</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７</a:t>
              </a:r>
              <a:r>
                <a:rPr lang="ja-JP"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回合併協議会</a:t>
              </a:r>
              <a:endParaRPr lang="ja-JP"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協議事項：</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国への予備申請、府･市協会による協議状況</a:t>
              </a: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2014</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月　　 第</a:t>
              </a:r>
              <a:r>
                <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8</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回合併協議会</a:t>
              </a: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協議事項：予備申請の状況と今後の予定、府・市協会による協議状況</a:t>
              </a:r>
              <a:endParaRPr lang="ja-JP" altLang="ja-JP"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テキスト ボックス 35"/>
            <p:cNvSpPr txBox="1"/>
            <p:nvPr/>
          </p:nvSpPr>
          <p:spPr>
            <a:xfrm>
              <a:off x="4638674" y="4153475"/>
              <a:ext cx="2069797" cy="276999"/>
            </a:xfrm>
            <a:prstGeom prst="rect">
              <a:avLst/>
            </a:prstGeom>
            <a:noFill/>
          </p:spPr>
          <p:txBody>
            <a:bodyPr wrap="none" rtlCol="0">
              <a:spAutoFit/>
            </a:bodyPr>
            <a:lstStyle/>
            <a:p>
              <a:r>
                <a:rPr kumimoji="1" lang="ja-JP" altLang="en-US" sz="1200" b="1" dirty="0">
                  <a:latin typeface="Meiryo UI" pitchFamily="50" charset="-128"/>
                  <a:ea typeface="Meiryo UI" pitchFamily="50" charset="-128"/>
                  <a:cs typeface="Meiryo UI" pitchFamily="50" charset="-128"/>
                </a:rPr>
                <a:t>≪ 合併協議会の開催状況 ≫</a:t>
              </a:r>
            </a:p>
          </p:txBody>
        </p:sp>
      </p:grpSp>
      <p:grpSp>
        <p:nvGrpSpPr>
          <p:cNvPr id="17" name="グループ化 16"/>
          <p:cNvGrpSpPr/>
          <p:nvPr/>
        </p:nvGrpSpPr>
        <p:grpSpPr>
          <a:xfrm>
            <a:off x="55314" y="3723597"/>
            <a:ext cx="2864318" cy="285780"/>
            <a:chOff x="55314" y="3723597"/>
            <a:chExt cx="2864318" cy="285780"/>
          </a:xfrm>
        </p:grpSpPr>
        <p:sp>
          <p:nvSpPr>
            <p:cNvPr id="14" name="テキスト ボックス 13"/>
            <p:cNvSpPr txBox="1"/>
            <p:nvPr/>
          </p:nvSpPr>
          <p:spPr>
            <a:xfrm>
              <a:off x="55314" y="3723597"/>
              <a:ext cx="2238113" cy="276999"/>
            </a:xfrm>
            <a:prstGeom prst="rect">
              <a:avLst/>
            </a:prstGeom>
            <a:noFill/>
          </p:spPr>
          <p:txBody>
            <a:bodyPr wrap="none" rtlCol="0">
              <a:spAutoFit/>
            </a:bodyPr>
            <a:lstStyle/>
            <a:p>
              <a:r>
                <a:rPr kumimoji="1" lang="ja-JP" altLang="en-US" sz="1200" b="1" dirty="0">
                  <a:latin typeface="Meiryo UI" pitchFamily="50" charset="-128"/>
                  <a:ea typeface="Meiryo UI" pitchFamily="50" charset="-128"/>
                  <a:cs typeface="Meiryo UI" pitchFamily="50" charset="-128"/>
                </a:rPr>
                <a:t>◇ 合併協議会委員（敬称略）</a:t>
              </a:r>
            </a:p>
          </p:txBody>
        </p:sp>
        <p:sp>
          <p:nvSpPr>
            <p:cNvPr id="16" name="テキスト ボックス 15"/>
            <p:cNvSpPr txBox="1"/>
            <p:nvPr/>
          </p:nvSpPr>
          <p:spPr>
            <a:xfrm>
              <a:off x="2013615" y="3809322"/>
              <a:ext cx="906017" cy="200055"/>
            </a:xfrm>
            <a:prstGeom prst="rect">
              <a:avLst/>
            </a:prstGeom>
            <a:noFill/>
          </p:spPr>
          <p:txBody>
            <a:bodyPr wrap="none" rtlCol="0">
              <a:spAutoFit/>
            </a:bodyPr>
            <a:lstStyle/>
            <a:p>
              <a:r>
                <a:rPr kumimoji="1" lang="ja-JP" altLang="en-US" sz="70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700" dirty="0">
                  <a:latin typeface="Meiryo UI" panose="020B0604030504040204" pitchFamily="50" charset="-128"/>
                  <a:ea typeface="Meiryo UI" panose="020B0604030504040204" pitchFamily="50" charset="-128"/>
                  <a:cs typeface="Meiryo UI" panose="020B0604030504040204" pitchFamily="50" charset="-128"/>
                </a:rPr>
                <a:t>H26.3.31</a:t>
              </a:r>
              <a:r>
                <a:rPr kumimoji="1" lang="ja-JP" altLang="en-US" sz="700" dirty="0">
                  <a:latin typeface="Meiryo UI" panose="020B0604030504040204" pitchFamily="50" charset="-128"/>
                  <a:ea typeface="Meiryo UI" panose="020B0604030504040204" pitchFamily="50" charset="-128"/>
                  <a:cs typeface="Meiryo UI" panose="020B0604030504040204" pitchFamily="50" charset="-128"/>
                </a:rPr>
                <a:t>現在</a:t>
              </a:r>
              <a:r>
                <a:rPr kumimoji="1" lang="en-US" altLang="ja-JP" sz="700"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700"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3" name="正方形/長方形 22">
            <a:extLst>
              <a:ext uri="{FF2B5EF4-FFF2-40B4-BE49-F238E27FC236}">
                <a16:creationId xmlns="" xmlns:a16="http://schemas.microsoft.com/office/drawing/2014/main" id="{CE045C64-5898-475A-BED3-F3650DA8978F}"/>
              </a:ext>
            </a:extLst>
          </p:cNvPr>
          <p:cNvSpPr/>
          <p:nvPr/>
        </p:nvSpPr>
        <p:spPr>
          <a:xfrm>
            <a:off x="919379" y="160145"/>
            <a:ext cx="7446620" cy="461665"/>
          </a:xfrm>
          <a:prstGeom prst="rect">
            <a:avLst/>
          </a:prstGeom>
        </p:spPr>
        <p:txBody>
          <a:bodyPr wrap="square">
            <a:spAutoFit/>
          </a:bodyPr>
          <a:lstStyle/>
          <a:p>
            <a:pPr algn="ctr"/>
            <a:r>
              <a:rPr lang="ja-JP" altLang="en-US" sz="2400" b="1" dirty="0">
                <a:latin typeface="Meiryo UI" panose="020B0604030504040204" pitchFamily="50" charset="-128"/>
                <a:ea typeface="Meiryo UI" panose="020B0604030504040204" pitchFamily="50" charset="-128"/>
              </a:rPr>
              <a:t>参考事例：信用保証協会</a:t>
            </a:r>
          </a:p>
        </p:txBody>
      </p:sp>
      <p:sp>
        <p:nvSpPr>
          <p:cNvPr id="2" name="スライド番号プレースホルダー 1"/>
          <p:cNvSpPr>
            <a:spLocks noGrp="1"/>
          </p:cNvSpPr>
          <p:nvPr>
            <p:ph type="sldNum" sz="quarter" idx="12"/>
          </p:nvPr>
        </p:nvSpPr>
        <p:spPr>
          <a:xfrm>
            <a:off x="7056084" y="6452367"/>
            <a:ext cx="2057400" cy="365125"/>
          </a:xfrm>
        </p:spPr>
        <p:txBody>
          <a:bodyPr/>
          <a:lstStyle/>
          <a:p>
            <a:fld id="{517E6CE8-CC5A-4C33-BE98-08A25E237030}" type="slidenum">
              <a:rPr kumimoji="1" lang="ja-JP" altLang="en-US" smtClean="0">
                <a:uFillTx/>
              </a:rPr>
              <a:t>7</a:t>
            </a:fld>
            <a:endParaRPr kumimoji="1" lang="ja-JP" altLang="en-US" dirty="0">
              <a:uFillTx/>
            </a:endParaRPr>
          </a:p>
        </p:txBody>
      </p:sp>
      <p:cxnSp>
        <p:nvCxnSpPr>
          <p:cNvPr id="4" name="直線コネクタ 3"/>
          <p:cNvCxnSpPr/>
          <p:nvPr/>
        </p:nvCxnSpPr>
        <p:spPr>
          <a:xfrm>
            <a:off x="286669" y="1034403"/>
            <a:ext cx="1119116" cy="0"/>
          </a:xfrm>
          <a:prstGeom prst="line">
            <a:avLst/>
          </a:prstGeom>
          <a:ln>
            <a:solidFill>
              <a:schemeClr val="tx1"/>
            </a:solidFill>
          </a:ln>
        </p:spPr>
        <p:style>
          <a:lnRef idx="1">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379342231"/>
      </p:ext>
    </p:extLst>
  </p:cSld>
  <p:clrMapOvr>
    <a:masterClrMapping/>
  </p:clrMapOvr>
</p:sld>
</file>

<file path=ppt/theme/theme1.xml><?xml version="1.0" encoding="utf-8"?>
<a:theme xmlns:a="http://schemas.openxmlformats.org/drawingml/2006/main" name="Office テーマ">
  <a:themeElements>
    <a:clrScheme name="Office テーマ">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a:lstStyle/>
      <a:style>
        <a:lnRef idx="1">
          <a:schemeClr val="accent1"/>
        </a:lnRef>
        <a:fillRef idx="1">
          <a:schemeClr val="accent1"/>
        </a:fillRef>
        <a:effectRef idx="1">
          <a:schemeClr val="accent1"/>
        </a:effectRef>
        <a:fontRef idx="minor">
          <a:schemeClr val="lt1"/>
        </a:fontRef>
      </a:style>
    </a:spDef>
    <a:lnDef>
      <a:spPr/>
      <a:bodyPr/>
      <a:lstStyle/>
      <a:style>
        <a:lnRef idx="1">
          <a:schemeClr val="accent1"/>
        </a:lnRef>
        <a:fillRef idx="0">
          <a:schemeClr val="accent1"/>
        </a:fillRef>
        <a:effectRef idx="1">
          <a:schemeClr val="accent1"/>
        </a:effectRef>
        <a:fontRef idx="minor">
          <a:schemeClr val="tx1"/>
        </a:fontRef>
      </a:style>
    </a:lnDef>
    <a:txDef>
      <a:spPr/>
      <a:bodyPr/>
      <a:lstStyle/>
    </a:txDef>
  </a:objectDefaults>
  <a:extraClrSchemeLst/>
</a:theme>
</file>

<file path=ppt/theme/theme2.xml><?xml version="1.0" encoding="utf-8"?>
<a:theme xmlns:a="http://schemas.openxmlformats.org/drawingml/2006/main" name="Office テーマ">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a:lstStyle/>
      <a:style>
        <a:lnRef idx="1">
          <a:schemeClr val="accent1"/>
        </a:lnRef>
        <a:fillRef idx="1">
          <a:schemeClr val="accent1"/>
        </a:fillRef>
        <a:effectRef idx="1">
          <a:schemeClr val="accent1"/>
        </a:effectRef>
        <a:fontRef idx="minor">
          <a:schemeClr val="lt1"/>
        </a:fontRef>
      </a:style>
    </a:spDef>
    <a:lnDef>
      <a:spPr/>
      <a:bodyPr/>
      <a:lstStyle/>
      <a:style>
        <a:lnRef idx="1">
          <a:schemeClr val="accent1"/>
        </a:lnRef>
        <a:fillRef idx="0">
          <a:schemeClr val="accent1"/>
        </a:fillRef>
        <a:effectRef idx="1">
          <a:schemeClr val="accent1"/>
        </a:effectRef>
        <a:fontRef idx="minor">
          <a:schemeClr val="tx1"/>
        </a:fontRef>
      </a:style>
    </a:lnDef>
    <a:txDef>
      <a:spPr/>
      <a:bodyPr/>
      <a:lstStyle/>
    </a:txDef>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21393</TotalTime>
  <Words>973</Words>
  <PresentationFormat>画面に合わせる (4:3)</PresentationFormat>
  <Paragraphs>385</Paragraphs>
  <Slides>7</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7</vt:i4>
      </vt:variant>
    </vt:vector>
  </HeadingPairs>
  <TitlesOfParts>
    <vt:vector size="14" baseType="lpstr">
      <vt:lpstr>Meiryo UI</vt:lpstr>
      <vt:lpstr>ＭＳ Ｐゴシック</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2018-06-21T04:01:29Z</cp:lastPrinted>
  <dcterms:created xsi:type="dcterms:W3CDTF">2018-04-06T04:51:47Z</dcterms:created>
  <dcterms:modified xsi:type="dcterms:W3CDTF">2018-06-27T22:16:18Z</dcterms:modified>
</cp:coreProperties>
</file>