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695" r:id="rId2"/>
    <p:sldId id="704" r:id="rId3"/>
    <p:sldId id="701" r:id="rId4"/>
    <p:sldId id="702" r:id="rId5"/>
    <p:sldId id="446"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431" tIns="45715" rIns="91431" bIns="45715" rtlCol="0"/>
          <a:lstStyle>
            <a:lvl1pPr algn="r">
              <a:defRPr sz="1200"/>
            </a:lvl1pPr>
          </a:lstStyle>
          <a:p>
            <a:fld id="{8E336FED-8CD3-4645-90BD-F73270588BB9}" type="datetimeFigureOut">
              <a:rPr kumimoji="1" lang="ja-JP" altLang="en-US" smtClean="0"/>
              <a:t>2018/6/27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431" tIns="45715" rIns="91431" bIns="45715" rtlCol="0" anchor="b"/>
          <a:lstStyle>
            <a:lvl1pPr algn="r">
              <a:defRPr sz="1200"/>
            </a:lvl1pPr>
          </a:lstStyle>
          <a:p>
            <a:fld id="{3126475B-B932-4796-A811-BF01147B5ABF}" type="slidenum">
              <a:rPr kumimoji="1" lang="ja-JP" altLang="en-US" smtClean="0"/>
              <a:t>‹#›</a:t>
            </a:fld>
            <a:endParaRPr kumimoji="1" lang="ja-JP" altLang="en-US"/>
          </a:p>
        </p:txBody>
      </p:sp>
    </p:spTree>
    <p:extLst>
      <p:ext uri="{BB962C8B-B14F-4D97-AF65-F5344CB8AC3E}">
        <p14:creationId xmlns:p14="http://schemas.microsoft.com/office/powerpoint/2010/main" val="6085670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93CA5EE-E5A6-4D37-9D22-B13927FC8AE1}" type="datetime1">
              <a:rPr kumimoji="1" lang="ja-JP" altLang="en-US" smtClean="0"/>
              <a:t>2018/6/27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7E6CE8-CC5A-4C33-BE98-08A25E237030}" type="slidenum">
              <a:rPr kumimoji="1" lang="ja-JP" altLang="en-US" smtClean="0"/>
              <a:t>‹#›</a:t>
            </a:fld>
            <a:endParaRPr kumimoji="1" lang="ja-JP" altLang="en-US"/>
          </a:p>
        </p:txBody>
      </p:sp>
    </p:spTree>
    <p:extLst>
      <p:ext uri="{BB962C8B-B14F-4D97-AF65-F5344CB8AC3E}">
        <p14:creationId xmlns:p14="http://schemas.microsoft.com/office/powerpoint/2010/main" val="462528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44EAE8-0D17-4B64-A1B9-9F10A7F02571}" type="datetime1">
              <a:rPr kumimoji="1" lang="ja-JP" altLang="en-US" smtClean="0"/>
              <a:t>2018/6/27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7E6CE8-CC5A-4C33-BE98-08A25E237030}" type="slidenum">
              <a:rPr kumimoji="1" lang="ja-JP" altLang="en-US" smtClean="0"/>
              <a:t>‹#›</a:t>
            </a:fld>
            <a:endParaRPr kumimoji="1" lang="ja-JP" altLang="en-US"/>
          </a:p>
        </p:txBody>
      </p:sp>
    </p:spTree>
    <p:extLst>
      <p:ext uri="{BB962C8B-B14F-4D97-AF65-F5344CB8AC3E}">
        <p14:creationId xmlns:p14="http://schemas.microsoft.com/office/powerpoint/2010/main" val="2639505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9B5E74-FE17-4133-8799-1909A0823130}" type="datetime1">
              <a:rPr kumimoji="1" lang="ja-JP" altLang="en-US" smtClean="0"/>
              <a:t>2018/6/27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7E6CE8-CC5A-4C33-BE98-08A25E237030}" type="slidenum">
              <a:rPr kumimoji="1" lang="ja-JP" altLang="en-US" smtClean="0"/>
              <a:t>‹#›</a:t>
            </a:fld>
            <a:endParaRPr kumimoji="1" lang="ja-JP" altLang="en-US"/>
          </a:p>
        </p:txBody>
      </p:sp>
    </p:spTree>
    <p:extLst>
      <p:ext uri="{BB962C8B-B14F-4D97-AF65-F5344CB8AC3E}">
        <p14:creationId xmlns:p14="http://schemas.microsoft.com/office/powerpoint/2010/main" val="642165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E1FB940-CE3F-40F0-A917-B829E3A4B12B}" type="datetime1">
              <a:rPr kumimoji="1" lang="ja-JP" altLang="en-US" smtClean="0"/>
              <a:t>2018/6/27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7E6CE8-CC5A-4C33-BE98-08A25E237030}" type="slidenum">
              <a:rPr kumimoji="1" lang="ja-JP" altLang="en-US" smtClean="0"/>
              <a:t>‹#›</a:t>
            </a:fld>
            <a:endParaRPr kumimoji="1" lang="ja-JP" altLang="en-US"/>
          </a:p>
        </p:txBody>
      </p:sp>
    </p:spTree>
    <p:extLst>
      <p:ext uri="{BB962C8B-B14F-4D97-AF65-F5344CB8AC3E}">
        <p14:creationId xmlns:p14="http://schemas.microsoft.com/office/powerpoint/2010/main" val="970204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D6E398-AA54-4DAF-AFF8-6B454A6EC279}" type="datetime1">
              <a:rPr kumimoji="1" lang="ja-JP" altLang="en-US" smtClean="0"/>
              <a:t>2018/6/27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7E6CE8-CC5A-4C33-BE98-08A25E237030}" type="slidenum">
              <a:rPr kumimoji="1" lang="ja-JP" altLang="en-US" smtClean="0"/>
              <a:t>‹#›</a:t>
            </a:fld>
            <a:endParaRPr kumimoji="1" lang="ja-JP" altLang="en-US"/>
          </a:p>
        </p:txBody>
      </p:sp>
    </p:spTree>
    <p:extLst>
      <p:ext uri="{BB962C8B-B14F-4D97-AF65-F5344CB8AC3E}">
        <p14:creationId xmlns:p14="http://schemas.microsoft.com/office/powerpoint/2010/main" val="3073946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E28DBC1-577B-4251-9EC1-8AD8F4F76625}" type="datetime1">
              <a:rPr kumimoji="1" lang="ja-JP" altLang="en-US" smtClean="0"/>
              <a:t>2018/6/27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7E6CE8-CC5A-4C33-BE98-08A25E237030}" type="slidenum">
              <a:rPr kumimoji="1" lang="ja-JP" altLang="en-US" smtClean="0"/>
              <a:t>‹#›</a:t>
            </a:fld>
            <a:endParaRPr kumimoji="1" lang="ja-JP" altLang="en-US"/>
          </a:p>
        </p:txBody>
      </p:sp>
    </p:spTree>
    <p:extLst>
      <p:ext uri="{BB962C8B-B14F-4D97-AF65-F5344CB8AC3E}">
        <p14:creationId xmlns:p14="http://schemas.microsoft.com/office/powerpoint/2010/main" val="2913024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BFD1EA0-CA17-4C4E-B0DE-CC68685BBE1E}" type="datetime1">
              <a:rPr kumimoji="1" lang="ja-JP" altLang="en-US" smtClean="0"/>
              <a:t>2018/6/27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17E6CE8-CC5A-4C33-BE98-08A25E237030}" type="slidenum">
              <a:rPr kumimoji="1" lang="ja-JP" altLang="en-US" smtClean="0"/>
              <a:t>‹#›</a:t>
            </a:fld>
            <a:endParaRPr kumimoji="1" lang="ja-JP" altLang="en-US"/>
          </a:p>
        </p:txBody>
      </p:sp>
    </p:spTree>
    <p:extLst>
      <p:ext uri="{BB962C8B-B14F-4D97-AF65-F5344CB8AC3E}">
        <p14:creationId xmlns:p14="http://schemas.microsoft.com/office/powerpoint/2010/main" val="3604703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145D3A-19DD-41B9-951F-F06BF46F37AF}" type="datetime1">
              <a:rPr kumimoji="1" lang="ja-JP" altLang="en-US" smtClean="0"/>
              <a:t>2018/6/27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17E6CE8-CC5A-4C33-BE98-08A25E237030}" type="slidenum">
              <a:rPr kumimoji="1" lang="ja-JP" altLang="en-US" smtClean="0"/>
              <a:t>‹#›</a:t>
            </a:fld>
            <a:endParaRPr kumimoji="1" lang="ja-JP" altLang="en-US"/>
          </a:p>
        </p:txBody>
      </p:sp>
    </p:spTree>
    <p:extLst>
      <p:ext uri="{BB962C8B-B14F-4D97-AF65-F5344CB8AC3E}">
        <p14:creationId xmlns:p14="http://schemas.microsoft.com/office/powerpoint/2010/main" val="309799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C4399D-FA84-4B58-80A2-6FA54671BD60}" type="datetime1">
              <a:rPr kumimoji="1" lang="ja-JP" altLang="en-US" smtClean="0"/>
              <a:t>2018/6/27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915150" y="6356351"/>
            <a:ext cx="2057400" cy="365125"/>
          </a:xfrm>
        </p:spPr>
        <p:txBody>
          <a:bodyPr/>
          <a:lstStyle>
            <a:lvl1pPr>
              <a:defRPr sz="1400" b="1">
                <a:solidFill>
                  <a:schemeClr val="tx1"/>
                </a:solidFill>
              </a:defRPr>
            </a:lvl1pPr>
          </a:lstStyle>
          <a:p>
            <a:fld id="{517E6CE8-CC5A-4C33-BE98-08A25E237030}" type="slidenum">
              <a:rPr lang="ja-JP" altLang="en-US" smtClean="0"/>
              <a:pPr/>
              <a:t>‹#›</a:t>
            </a:fld>
            <a:endParaRPr lang="ja-JP" altLang="en-US"/>
          </a:p>
        </p:txBody>
      </p:sp>
    </p:spTree>
    <p:extLst>
      <p:ext uri="{BB962C8B-B14F-4D97-AF65-F5344CB8AC3E}">
        <p14:creationId xmlns:p14="http://schemas.microsoft.com/office/powerpoint/2010/main" val="5448364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28CDEF1-22FE-481D-ACF5-E6FBF5766953}" type="datetime1">
              <a:rPr kumimoji="1" lang="ja-JP" altLang="en-US" smtClean="0"/>
              <a:t>2018/6/27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7E6CE8-CC5A-4C33-BE98-08A25E237030}" type="slidenum">
              <a:rPr kumimoji="1" lang="ja-JP" altLang="en-US" smtClean="0"/>
              <a:t>‹#›</a:t>
            </a:fld>
            <a:endParaRPr kumimoji="1" lang="ja-JP" altLang="en-US"/>
          </a:p>
        </p:txBody>
      </p:sp>
    </p:spTree>
    <p:extLst>
      <p:ext uri="{BB962C8B-B14F-4D97-AF65-F5344CB8AC3E}">
        <p14:creationId xmlns:p14="http://schemas.microsoft.com/office/powerpoint/2010/main" val="3942382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A8DA08-207A-40E8-A7F6-340B9391419F}" type="datetime1">
              <a:rPr kumimoji="1" lang="ja-JP" altLang="en-US" smtClean="0"/>
              <a:t>2018/6/27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7E6CE8-CC5A-4C33-BE98-08A25E237030}" type="slidenum">
              <a:rPr kumimoji="1" lang="ja-JP" altLang="en-US" smtClean="0"/>
              <a:t>‹#›</a:t>
            </a:fld>
            <a:endParaRPr kumimoji="1" lang="ja-JP" altLang="en-US"/>
          </a:p>
        </p:txBody>
      </p:sp>
    </p:spTree>
    <p:extLst>
      <p:ext uri="{BB962C8B-B14F-4D97-AF65-F5344CB8AC3E}">
        <p14:creationId xmlns:p14="http://schemas.microsoft.com/office/powerpoint/2010/main" val="2577457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F1CB65-05A2-4D10-95F7-9E182820DB94}" type="datetime1">
              <a:rPr kumimoji="1" lang="ja-JP" altLang="en-US" smtClean="0"/>
              <a:t>2018/6/27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7E6CE8-CC5A-4C33-BE98-08A25E237030}" type="slidenum">
              <a:rPr kumimoji="1" lang="ja-JP" altLang="en-US" smtClean="0"/>
              <a:t>‹#›</a:t>
            </a:fld>
            <a:endParaRPr kumimoji="1" lang="ja-JP" altLang="en-US"/>
          </a:p>
        </p:txBody>
      </p:sp>
    </p:spTree>
    <p:extLst>
      <p:ext uri="{BB962C8B-B14F-4D97-AF65-F5344CB8AC3E}">
        <p14:creationId xmlns:p14="http://schemas.microsoft.com/office/powerpoint/2010/main" val="1648788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61599" y="378324"/>
            <a:ext cx="5383004" cy="670080"/>
          </a:xfrm>
          <a:prstGeom prst="rect">
            <a:avLst/>
          </a:prstGeom>
          <a:noFill/>
        </p:spPr>
        <p:txBody>
          <a:bodyPr wrap="square" lIns="27000" tIns="27000" rIns="27000" bIns="27000" rtlCol="0">
            <a:spAutoFit/>
          </a:bodyPr>
          <a:lstStyle/>
          <a:p>
            <a:pPr algn="ctr"/>
            <a:r>
              <a:rPr lang="ja-JP" altLang="en-US" sz="2000" b="1" dirty="0" smtClean="0">
                <a:latin typeface="Meiryo UI" panose="020B0604030504040204" pitchFamily="50" charset="-128"/>
                <a:ea typeface="Meiryo UI" panose="020B0604030504040204" pitchFamily="50" charset="-128"/>
              </a:rPr>
              <a:t>中小企業支援団体（経営支援）に関する</a:t>
            </a:r>
            <a:endParaRPr lang="en-US" altLang="ja-JP" sz="2000" b="1" dirty="0" smtClean="0">
              <a:latin typeface="Meiryo UI" panose="020B0604030504040204" pitchFamily="50" charset="-128"/>
              <a:ea typeface="Meiryo UI" panose="020B0604030504040204" pitchFamily="50" charset="-128"/>
            </a:endParaRPr>
          </a:p>
          <a:p>
            <a:pPr algn="ctr"/>
            <a:r>
              <a:rPr lang="ja-JP" altLang="en-US" sz="2000" b="1" dirty="0" smtClean="0">
                <a:latin typeface="Meiryo UI" panose="020B0604030504040204" pitchFamily="50" charset="-128"/>
                <a:ea typeface="Meiryo UI" panose="020B0604030504040204" pitchFamily="50" charset="-128"/>
              </a:rPr>
              <a:t>これまでの協議経過</a:t>
            </a:r>
            <a:endParaRPr lang="en-US" altLang="ja-JP" sz="2000" b="1" dirty="0">
              <a:latin typeface="Meiryo UI" panose="020B0604030504040204" pitchFamily="50" charset="-128"/>
              <a:ea typeface="Meiryo UI" panose="020B0604030504040204" pitchFamily="50" charset="-128"/>
            </a:endParaRPr>
          </a:p>
        </p:txBody>
      </p:sp>
      <p:sp>
        <p:nvSpPr>
          <p:cNvPr id="3" name="正方形/長方形 2"/>
          <p:cNvSpPr/>
          <p:nvPr/>
        </p:nvSpPr>
        <p:spPr>
          <a:xfrm>
            <a:off x="2756647" y="1331989"/>
            <a:ext cx="6204019" cy="1007181"/>
          </a:xfrm>
          <a:prstGeom prst="rect">
            <a:avLst/>
          </a:prstGeom>
          <a:ln>
            <a:solidFill>
              <a:schemeClr val="tx1"/>
            </a:solidFill>
          </a:ln>
        </p:spPr>
        <p:txBody>
          <a:bodyPr wrap="square" lIns="108000" tIns="72000" rIns="108000" bIns="72000">
            <a:sp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基本的方向性</a:t>
            </a:r>
            <a:r>
              <a:rPr lang="en-US" altLang="ja-JP" sz="1400" b="1" dirty="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中小企業支援において相乗効果を発揮できるよう両法人を統合する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rPr>
              <a:t>施設</a:t>
            </a:r>
            <a:r>
              <a:rPr lang="ja-JP" altLang="en-US" sz="1400" dirty="0">
                <a:latin typeface="Meiryo UI" panose="020B0604030504040204" pitchFamily="50" charset="-128"/>
                <a:ea typeface="Meiryo UI" panose="020B0604030504040204" pitchFamily="50" charset="-128"/>
              </a:rPr>
              <a:t>（マイドームおおさか、産業創造館）は、法人が担う役割、利用者ニーズ等を見極めたうえで、中核拠点の一本化も含めた最適化を図る</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20" name="正方形/長方形 19"/>
          <p:cNvSpPr/>
          <p:nvPr/>
        </p:nvSpPr>
        <p:spPr>
          <a:xfrm>
            <a:off x="2756648" y="4155140"/>
            <a:ext cx="6204018" cy="1050741"/>
          </a:xfrm>
          <a:prstGeom prst="rect">
            <a:avLst/>
          </a:prstGeom>
          <a:ln>
            <a:solidFill>
              <a:schemeClr val="tx1"/>
            </a:solidFill>
          </a:ln>
        </p:spPr>
        <p:txBody>
          <a:bodyPr wrap="square" lIns="108000" tIns="36000" rIns="108000" bIns="36000" anchor="ctr" anchorCtr="0">
            <a:no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確認事項</a:t>
            </a:r>
            <a:r>
              <a:rPr lang="en-US" altLang="ja-JP" sz="1400" b="1" dirty="0">
                <a:latin typeface="Meiryo UI" panose="020B0604030504040204" pitchFamily="50" charset="-128"/>
                <a:ea typeface="Meiryo UI" panose="020B0604030504040204" pitchFamily="50" charset="-128"/>
              </a:rPr>
              <a:t>】</a:t>
            </a:r>
          </a:p>
          <a:p>
            <a:pPr marL="171450" indent="-171450">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府市の企業支援団体の統合・機能強化を検討するタスクフォースを</a:t>
            </a:r>
            <a:r>
              <a:rPr lang="ja-JP" altLang="en-US" sz="1400" dirty="0" smtClean="0">
                <a:latin typeface="Meiryo UI" panose="020B0604030504040204" pitchFamily="50" charset="-128"/>
                <a:ea typeface="Meiryo UI" panose="020B0604030504040204" pitchFamily="50" charset="-128"/>
              </a:rPr>
              <a:t>設置</a:t>
            </a:r>
            <a:endParaRPr lang="en-US" altLang="ja-JP" sz="14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F2BA42D-D886-417A-9284-906487A15DA0}" type="slidenum">
              <a:rPr kumimoji="1" lang="ja-JP" altLang="en-US" smtClean="0"/>
              <a:t>1</a:t>
            </a:fld>
            <a:endParaRPr kumimoji="1" lang="ja-JP" altLang="en-US"/>
          </a:p>
        </p:txBody>
      </p:sp>
      <p:sp>
        <p:nvSpPr>
          <p:cNvPr id="16" name="角丸四角形 15"/>
          <p:cNvSpPr/>
          <p:nvPr/>
        </p:nvSpPr>
        <p:spPr>
          <a:xfrm>
            <a:off x="372459" y="1331989"/>
            <a:ext cx="2222824" cy="1176458"/>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rPr>
              <a:t>大阪府</a:t>
            </a:r>
            <a:r>
              <a:rPr kumimoji="1" lang="ja-JP" altLang="en-US" sz="1600" b="1" dirty="0">
                <a:solidFill>
                  <a:schemeClr val="tx1"/>
                </a:solidFill>
                <a:latin typeface="Meiryo UI" panose="020B0604030504040204" pitchFamily="50" charset="-128"/>
                <a:ea typeface="Meiryo UI" panose="020B0604030504040204" pitchFamily="50" charset="-128"/>
              </a:rPr>
              <a:t>市統合</a:t>
            </a:r>
            <a:r>
              <a:rPr kumimoji="1" lang="ja-JP" altLang="en-US" sz="1600" b="1" dirty="0" smtClean="0">
                <a:solidFill>
                  <a:schemeClr val="tx1"/>
                </a:solidFill>
                <a:latin typeface="Meiryo UI" panose="020B0604030504040204" pitchFamily="50" charset="-128"/>
                <a:ea typeface="Meiryo UI" panose="020B0604030504040204" pitchFamily="50" charset="-128"/>
              </a:rPr>
              <a:t>本部</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18" name="角丸四角形 17"/>
          <p:cNvSpPr/>
          <p:nvPr/>
        </p:nvSpPr>
        <p:spPr>
          <a:xfrm>
            <a:off x="374350" y="4155140"/>
            <a:ext cx="2220933" cy="1050741"/>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rPr>
              <a:t>副首都</a:t>
            </a:r>
            <a:r>
              <a:rPr lang="ja-JP" altLang="en-US" sz="1600" b="1" dirty="0">
                <a:solidFill>
                  <a:schemeClr val="tx1"/>
                </a:solidFill>
                <a:latin typeface="Meiryo UI" panose="020B0604030504040204" pitchFamily="50" charset="-128"/>
                <a:ea typeface="Meiryo UI" panose="020B0604030504040204" pitchFamily="50" charset="-128"/>
              </a:rPr>
              <a:t>推進</a:t>
            </a:r>
            <a:r>
              <a:rPr lang="ja-JP" altLang="en-US" sz="1600" b="1" dirty="0" smtClean="0">
                <a:solidFill>
                  <a:schemeClr val="tx1"/>
                </a:solidFill>
                <a:latin typeface="Meiryo UI" panose="020B0604030504040204" pitchFamily="50" charset="-128"/>
                <a:ea typeface="Meiryo UI" panose="020B0604030504040204" pitchFamily="50" charset="-128"/>
              </a:rPr>
              <a:t>本部</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8" name="テキスト ボックス 5"/>
          <p:cNvSpPr txBox="1">
            <a:spLocks noChangeArrowheads="1"/>
          </p:cNvSpPr>
          <p:nvPr/>
        </p:nvSpPr>
        <p:spPr bwMode="auto">
          <a:xfrm>
            <a:off x="7083266" y="44626"/>
            <a:ext cx="1928664" cy="411257"/>
          </a:xfrm>
          <a:prstGeom prst="rect">
            <a:avLst/>
          </a:prstGeom>
          <a:noFill/>
          <a:ln>
            <a:noFill/>
          </a:ln>
          <a:extLst/>
        </p:spPr>
        <p:txBody>
          <a:bodyPr wrap="square" lIns="36000" tIns="36000" rIns="36000" bIns="36000">
            <a:spAutoFit/>
          </a:bodyPr>
          <a:lst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a:lstStyle>
          <a:p>
            <a:pPr eaLnBrk="1" hangingPunct="1">
              <a:spcBef>
                <a:spcPct val="0"/>
              </a:spcBef>
              <a:buFontTx/>
              <a:buNone/>
            </a:pPr>
            <a:r>
              <a:rPr lang="ja-JP" altLang="en-US" sz="1100" dirty="0" smtClean="0">
                <a:solidFill>
                  <a:srgbClr val="000000"/>
                </a:solidFill>
                <a:latin typeface="Meiryo UI" pitchFamily="50" charset="-128"/>
                <a:ea typeface="Meiryo UI" pitchFamily="50" charset="-128"/>
                <a:cs typeface="Meiryo UI" pitchFamily="50" charset="-128"/>
              </a:rPr>
              <a:t>Ｈ</a:t>
            </a:r>
            <a:r>
              <a:rPr lang="en-US" altLang="ja-JP" sz="1100" smtClean="0">
                <a:solidFill>
                  <a:srgbClr val="000000"/>
                </a:solidFill>
                <a:latin typeface="Meiryo UI" pitchFamily="50" charset="-128"/>
                <a:ea typeface="Meiryo UI" pitchFamily="50" charset="-128"/>
                <a:cs typeface="Meiryo UI" pitchFamily="50" charset="-128"/>
              </a:rPr>
              <a:t>30.6.</a:t>
            </a:r>
            <a:r>
              <a:rPr lang="en-US" altLang="ja-JP" sz="1100" dirty="0">
                <a:solidFill>
                  <a:srgbClr val="000000"/>
                </a:solidFill>
                <a:latin typeface="Meiryo UI" pitchFamily="50" charset="-128"/>
                <a:ea typeface="Meiryo UI" pitchFamily="50" charset="-128"/>
                <a:cs typeface="Meiryo UI" pitchFamily="50" charset="-128"/>
              </a:rPr>
              <a:t>28</a:t>
            </a:r>
          </a:p>
          <a:p>
            <a:pPr eaLnBrk="1" hangingPunct="1">
              <a:spcBef>
                <a:spcPct val="0"/>
              </a:spcBef>
              <a:buFontTx/>
              <a:buNone/>
            </a:pPr>
            <a:r>
              <a:rPr lang="ja-JP" altLang="en-US" sz="1100" dirty="0" smtClean="0">
                <a:solidFill>
                  <a:srgbClr val="000000"/>
                </a:solidFill>
                <a:latin typeface="Meiryo UI" pitchFamily="50" charset="-128"/>
                <a:ea typeface="Meiryo UI" pitchFamily="50" charset="-128"/>
                <a:cs typeface="Meiryo UI" pitchFamily="50" charset="-128"/>
              </a:rPr>
              <a:t>第</a:t>
            </a:r>
            <a:r>
              <a:rPr lang="en-US" altLang="ja-JP" sz="1100" dirty="0">
                <a:solidFill>
                  <a:srgbClr val="000000"/>
                </a:solidFill>
                <a:latin typeface="Meiryo UI" pitchFamily="50" charset="-128"/>
                <a:ea typeface="Meiryo UI" pitchFamily="50" charset="-128"/>
                <a:cs typeface="Meiryo UI" pitchFamily="50" charset="-128"/>
              </a:rPr>
              <a:t>14</a:t>
            </a:r>
            <a:r>
              <a:rPr lang="ja-JP" altLang="en-US" sz="1100" dirty="0" smtClean="0">
                <a:solidFill>
                  <a:srgbClr val="000000"/>
                </a:solidFill>
                <a:latin typeface="Meiryo UI" pitchFamily="50" charset="-128"/>
                <a:ea typeface="Meiryo UI" pitchFamily="50" charset="-128"/>
                <a:cs typeface="Meiryo UI" pitchFamily="50" charset="-128"/>
              </a:rPr>
              <a:t>回</a:t>
            </a:r>
            <a:r>
              <a:rPr lang="ja-JP" altLang="en-US" sz="1100" dirty="0">
                <a:solidFill>
                  <a:srgbClr val="000000"/>
                </a:solidFill>
                <a:latin typeface="Meiryo UI" pitchFamily="50" charset="-128"/>
                <a:ea typeface="Meiryo UI" pitchFamily="50" charset="-128"/>
                <a:cs typeface="Meiryo UI" pitchFamily="50" charset="-128"/>
              </a:rPr>
              <a:t>副首都推進本部会議</a:t>
            </a:r>
            <a:endParaRPr lang="en-US" altLang="ja-JP" sz="1100" dirty="0">
              <a:solidFill>
                <a:srgbClr val="000000"/>
              </a:solidFill>
              <a:latin typeface="Meiryo UI" pitchFamily="50" charset="-128"/>
              <a:ea typeface="Meiryo UI" pitchFamily="50" charset="-128"/>
              <a:cs typeface="Meiryo UI" pitchFamily="50" charset="-128"/>
            </a:endParaRPr>
          </a:p>
        </p:txBody>
      </p:sp>
      <p:sp>
        <p:nvSpPr>
          <p:cNvPr id="9" name="テキスト ボックス 8"/>
          <p:cNvSpPr txBox="1">
            <a:spLocks noChangeArrowheads="1"/>
          </p:cNvSpPr>
          <p:nvPr/>
        </p:nvSpPr>
        <p:spPr bwMode="auto">
          <a:xfrm>
            <a:off x="7355745" y="476672"/>
            <a:ext cx="1421256" cy="288147"/>
          </a:xfrm>
          <a:prstGeom prst="rect">
            <a:avLst/>
          </a:prstGeom>
          <a:solidFill>
            <a:schemeClr val="bg1"/>
          </a:solidFill>
          <a:ln w="9525">
            <a:solidFill>
              <a:srgbClr val="000000"/>
            </a:solidFill>
            <a:miter lim="800000"/>
            <a:headEnd/>
            <a:tailEnd/>
          </a:ln>
          <a:extLst/>
        </p:spPr>
        <p:txBody>
          <a:bodyPr wrap="square" lIns="36000" tIns="36000" rIns="36000" bIns="3600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400" dirty="0" smtClean="0">
                <a:solidFill>
                  <a:srgbClr val="000000"/>
                </a:solidFill>
                <a:latin typeface="Meiryo UI" pitchFamily="50" charset="-128"/>
                <a:ea typeface="Meiryo UI" pitchFamily="50" charset="-128"/>
                <a:cs typeface="Meiryo UI" pitchFamily="50" charset="-128"/>
              </a:rPr>
              <a:t>資料３－</a:t>
            </a:r>
            <a:r>
              <a:rPr lang="ja-JP" altLang="en-US" sz="1400" dirty="0">
                <a:solidFill>
                  <a:srgbClr val="000000"/>
                </a:solidFill>
                <a:latin typeface="Meiryo UI" pitchFamily="50" charset="-128"/>
                <a:ea typeface="Meiryo UI" pitchFamily="50" charset="-128"/>
                <a:cs typeface="Meiryo UI" pitchFamily="50" charset="-128"/>
              </a:rPr>
              <a:t>１</a:t>
            </a:r>
            <a:endParaRPr lang="en-US" altLang="ja-JP" sz="1400" dirty="0" smtClean="0">
              <a:solidFill>
                <a:srgbClr val="000000"/>
              </a:solidFill>
              <a:latin typeface="Meiryo UI" pitchFamily="50" charset="-128"/>
              <a:ea typeface="Meiryo UI" pitchFamily="50" charset="-128"/>
              <a:cs typeface="Meiryo UI" pitchFamily="50" charset="-128"/>
            </a:endParaRPr>
          </a:p>
        </p:txBody>
      </p:sp>
      <p:sp>
        <p:nvSpPr>
          <p:cNvPr id="4" name="二等辺三角形 3"/>
          <p:cNvSpPr/>
          <p:nvPr/>
        </p:nvSpPr>
        <p:spPr>
          <a:xfrm rot="10800000">
            <a:off x="1111925" y="3011220"/>
            <a:ext cx="3191134" cy="486733"/>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4553101" y="3011220"/>
            <a:ext cx="3334668" cy="442035"/>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ja-JP" altLang="en-US" sz="1200" dirty="0" smtClean="0">
                <a:solidFill>
                  <a:srgbClr val="000000"/>
                </a:solidFill>
                <a:latin typeface="Meiryo UI" panose="020B0604030504040204" pitchFamily="50" charset="-128"/>
                <a:ea typeface="Meiryo UI" panose="020B0604030504040204" pitchFamily="50" charset="-128"/>
              </a:rPr>
              <a:t>両法人で、「</a:t>
            </a:r>
            <a:r>
              <a:rPr lang="ja-JP" altLang="en-US" sz="1200" dirty="0">
                <a:solidFill>
                  <a:srgbClr val="000000"/>
                </a:solidFill>
                <a:latin typeface="Meiryo UI" panose="020B0604030504040204" pitchFamily="50" charset="-128"/>
                <a:ea typeface="Meiryo UI" panose="020B0604030504040204" pitchFamily="50" charset="-128"/>
              </a:rPr>
              <a:t>連携推進会議</a:t>
            </a:r>
            <a:r>
              <a:rPr lang="ja-JP" altLang="en-US" sz="1200" dirty="0" smtClean="0">
                <a:solidFill>
                  <a:srgbClr val="000000"/>
                </a:solidFill>
                <a:latin typeface="Meiryo UI" panose="020B0604030504040204" pitchFamily="50" charset="-128"/>
                <a:ea typeface="Meiryo UI" panose="020B0604030504040204" pitchFamily="50" charset="-128"/>
              </a:rPr>
              <a:t>」を設置し、検討協議</a:t>
            </a:r>
            <a:endParaRPr lang="en-US" altLang="ja-JP" sz="1200" dirty="0" smtClean="0">
              <a:solidFill>
                <a:srgbClr val="000000"/>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200" dirty="0" smtClean="0">
                <a:solidFill>
                  <a:srgbClr val="000000"/>
                </a:solidFill>
                <a:latin typeface="Meiryo UI" panose="020B0604030504040204" pitchFamily="50" charset="-128"/>
                <a:ea typeface="Meiryo UI" panose="020B0604030504040204" pitchFamily="50" charset="-128"/>
              </a:rPr>
              <a:t>法人</a:t>
            </a:r>
            <a:r>
              <a:rPr lang="ja-JP" altLang="en-US" sz="1200" dirty="0">
                <a:solidFill>
                  <a:srgbClr val="000000"/>
                </a:solidFill>
                <a:latin typeface="Meiryo UI" panose="020B0604030504040204" pitchFamily="50" charset="-128"/>
                <a:ea typeface="Meiryo UI" panose="020B0604030504040204" pitchFamily="50" charset="-128"/>
              </a:rPr>
              <a:t>統合</a:t>
            </a:r>
            <a:r>
              <a:rPr lang="ja-JP" altLang="en-US" sz="1200" dirty="0" smtClean="0">
                <a:solidFill>
                  <a:srgbClr val="000000"/>
                </a:solidFill>
                <a:latin typeface="Meiryo UI" panose="020B0604030504040204" pitchFamily="50" charset="-128"/>
                <a:ea typeface="Meiryo UI" panose="020B0604030504040204" pitchFamily="50" charset="-128"/>
              </a:rPr>
              <a:t>に先行し、イベントの共同開催などを実施</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4553101" y="5307920"/>
            <a:ext cx="4223900" cy="257369"/>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ja-JP" altLang="en-US" sz="1200" dirty="0" smtClean="0">
                <a:solidFill>
                  <a:srgbClr val="000000"/>
                </a:solidFill>
                <a:latin typeface="Meiryo UI" panose="020B0604030504040204" pitchFamily="50" charset="-128"/>
                <a:ea typeface="Meiryo UI" panose="020B0604030504040204" pitchFamily="50" charset="-128"/>
              </a:rPr>
              <a:t>府市・両法人で組織するタスクフォースにおいて検討協議</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41155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38898" y="186750"/>
            <a:ext cx="7014937" cy="300749"/>
          </a:xfrm>
          <a:prstGeom prst="rect">
            <a:avLst/>
          </a:prstGeom>
          <a:noFill/>
        </p:spPr>
        <p:txBody>
          <a:bodyPr wrap="square" lIns="27000" tIns="27000" rIns="27000" bIns="27000" rtlCol="0">
            <a:spAutoFit/>
          </a:bodyPr>
          <a:lstStyle/>
          <a:p>
            <a:r>
              <a:rPr lang="ja-JP" altLang="en-US" sz="1600" b="1" dirty="0" smtClean="0">
                <a:latin typeface="Meiryo UI" panose="020B0604030504040204" pitchFamily="50" charset="-128"/>
                <a:ea typeface="Meiryo UI" panose="020B0604030504040204" pitchFamily="50" charset="-128"/>
              </a:rPr>
              <a:t>■　中小企業支援団体タスクフォース</a:t>
            </a:r>
            <a:r>
              <a:rPr lang="ja-JP" altLang="en-US" sz="1600" b="1" dirty="0">
                <a:latin typeface="Meiryo UI" panose="020B0604030504040204" pitchFamily="50" charset="-128"/>
                <a:ea typeface="Meiryo UI" panose="020B0604030504040204" pitchFamily="50" charset="-128"/>
              </a:rPr>
              <a:t>における検討</a:t>
            </a:r>
            <a:r>
              <a:rPr lang="ja-JP" altLang="en-US" sz="1600" b="1" dirty="0" smtClean="0">
                <a:latin typeface="Meiryo UI" panose="020B0604030504040204" pitchFamily="50" charset="-128"/>
                <a:ea typeface="Meiryo UI" panose="020B0604030504040204" pitchFamily="50" charset="-128"/>
              </a:rPr>
              <a:t>状況</a:t>
            </a:r>
            <a:endParaRPr lang="en-US" altLang="ja-JP" sz="1600" b="1"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936165798"/>
              </p:ext>
            </p:extLst>
          </p:nvPr>
        </p:nvGraphicFramePr>
        <p:xfrm>
          <a:off x="283411" y="871532"/>
          <a:ext cx="8689140" cy="1568160"/>
        </p:xfrm>
        <a:graphic>
          <a:graphicData uri="http://schemas.openxmlformats.org/drawingml/2006/table">
            <a:tbl>
              <a:tblPr firstRow="1" bandRow="1">
                <a:tableStyleId>{5940675A-B579-460E-94D1-54222C63F5DA}</a:tableStyleId>
              </a:tblPr>
              <a:tblGrid>
                <a:gridCol w="1174405">
                  <a:extLst>
                    <a:ext uri="{9D8B030D-6E8A-4147-A177-3AD203B41FA5}">
                      <a16:colId xmlns:a16="http://schemas.microsoft.com/office/drawing/2014/main" xmlns="" val="20000"/>
                    </a:ext>
                  </a:extLst>
                </a:gridCol>
                <a:gridCol w="1114296">
                  <a:extLst>
                    <a:ext uri="{9D8B030D-6E8A-4147-A177-3AD203B41FA5}">
                      <a16:colId xmlns:a16="http://schemas.microsoft.com/office/drawing/2014/main" xmlns="" val="20001"/>
                    </a:ext>
                  </a:extLst>
                </a:gridCol>
                <a:gridCol w="5174162">
                  <a:extLst>
                    <a:ext uri="{9D8B030D-6E8A-4147-A177-3AD203B41FA5}">
                      <a16:colId xmlns:a16="http://schemas.microsoft.com/office/drawing/2014/main" xmlns="" val="20002"/>
                    </a:ext>
                  </a:extLst>
                </a:gridCol>
                <a:gridCol w="1226277">
                  <a:extLst>
                    <a:ext uri="{9D8B030D-6E8A-4147-A177-3AD203B41FA5}">
                      <a16:colId xmlns:a16="http://schemas.microsoft.com/office/drawing/2014/main" xmlns="" val="20003"/>
                    </a:ext>
                  </a:extLst>
                </a:gridCol>
              </a:tblGrid>
              <a:tr h="288000">
                <a:tc>
                  <a:txBody>
                    <a:bodyPr/>
                    <a:lstStyle/>
                    <a:p>
                      <a:pPr algn="ct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a:txBody>
                    <a:bodyP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開催回数</a:t>
                      </a:r>
                    </a:p>
                  </a:txBody>
                  <a:tcPr anchor="ctr">
                    <a:solidFill>
                      <a:schemeClr val="accent5">
                        <a:lumMod val="20000"/>
                        <a:lumOff val="80000"/>
                      </a:schemeClr>
                    </a:solidFill>
                  </a:tcPr>
                </a:tc>
                <a:tc>
                  <a:txBody>
                    <a:bodyP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主な協議内容</a:t>
                      </a:r>
                    </a:p>
                  </a:txBody>
                  <a:tcPr marL="36000" marR="36000" marT="36000" marB="36000" anchor="ctr">
                    <a:solidFill>
                      <a:schemeClr val="accent5">
                        <a:lumMod val="20000"/>
                        <a:lumOff val="80000"/>
                      </a:schemeClr>
                    </a:solidFill>
                  </a:tcPr>
                </a:tc>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担当顧問・参与</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extLst>
                  <a:ext uri="{0D108BD9-81ED-4DB2-BD59-A6C34878D82A}">
                    <a16:rowId xmlns:a16="http://schemas.microsoft.com/office/drawing/2014/main" xmlns="" val="10000"/>
                  </a:ext>
                </a:extLst>
              </a:tr>
              <a:tr h="403100">
                <a:tc>
                  <a:txBody>
                    <a:body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2016</a:t>
                      </a:r>
                      <a:r>
                        <a:rPr kumimoji="1" lang="ja-JP" altLang="en-US" sz="1100" dirty="0" smtClean="0">
                          <a:solidFill>
                            <a:schemeClr val="tx1"/>
                          </a:solidFill>
                          <a:latin typeface="Meiryo UI" panose="020B0604030504040204" pitchFamily="50" charset="-128"/>
                          <a:ea typeface="Meiryo UI" panose="020B0604030504040204" pitchFamily="50" charset="-128"/>
                        </a:rPr>
                        <a:t>年度</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ja-JP" altLang="en-US" sz="1100" dirty="0">
                          <a:solidFill>
                            <a:schemeClr val="tx1"/>
                          </a:solidFill>
                          <a:latin typeface="Meiryo UI" panose="020B0604030504040204" pitchFamily="50" charset="-128"/>
                          <a:ea typeface="Meiryo UI" panose="020B0604030504040204" pitchFamily="50" charset="-128"/>
                        </a:rPr>
                        <a:t>回</a:t>
                      </a:r>
                    </a:p>
                  </a:txBody>
                  <a:tcPr anchor="ct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 検討の進め方（検討体制、検討事項、現状の整理など）</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上山顧問</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古澤参与</a:t>
                      </a:r>
                    </a:p>
                  </a:txBody>
                  <a:tcPr anchor="ctr"/>
                </a:tc>
                <a:extLst>
                  <a:ext uri="{0D108BD9-81ED-4DB2-BD59-A6C34878D82A}">
                    <a16:rowId xmlns:a16="http://schemas.microsoft.com/office/drawing/2014/main" xmlns="" val="10001"/>
                  </a:ext>
                </a:extLst>
              </a:tr>
              <a:tr h="403100">
                <a:tc>
                  <a:txBody>
                    <a:body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2017</a:t>
                      </a:r>
                      <a:r>
                        <a:rPr kumimoji="1" lang="ja-JP" altLang="en-US" sz="1100" dirty="0" smtClean="0">
                          <a:solidFill>
                            <a:schemeClr val="tx1"/>
                          </a:solidFill>
                          <a:latin typeface="Meiryo UI" panose="020B0604030504040204" pitchFamily="50" charset="-128"/>
                          <a:ea typeface="Meiryo UI" panose="020B0604030504040204" pitchFamily="50" charset="-128"/>
                        </a:rPr>
                        <a:t>年度</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6</a:t>
                      </a:r>
                      <a:r>
                        <a:rPr kumimoji="1" lang="ja-JP" altLang="en-US" sz="1100" dirty="0">
                          <a:solidFill>
                            <a:schemeClr val="tx1"/>
                          </a:solidFill>
                          <a:latin typeface="Meiryo UI" panose="020B0604030504040204" pitchFamily="50" charset="-128"/>
                          <a:ea typeface="Meiryo UI" panose="020B0604030504040204" pitchFamily="50" charset="-128"/>
                        </a:rPr>
                        <a:t>回</a:t>
                      </a:r>
                    </a:p>
                  </a:txBody>
                  <a:tcPr anchor="ct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 ワーキンググループによる実務検討（現状・課題整理、外部ヒアリングなど）</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府市における中小企業支援施策</a:t>
                      </a:r>
                      <a:r>
                        <a:rPr kumimoji="1" lang="ja-JP" altLang="en-US" sz="1100" dirty="0">
                          <a:solidFill>
                            <a:schemeClr val="tx1"/>
                          </a:solidFill>
                          <a:latin typeface="Meiryo UI" panose="020B0604030504040204" pitchFamily="50" charset="-128"/>
                          <a:ea typeface="Meiryo UI" panose="020B0604030504040204" pitchFamily="50" charset="-128"/>
                        </a:rPr>
                        <a:t>の整理</a:t>
                      </a: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上山顧問</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福岡参与</a:t>
                      </a:r>
                    </a:p>
                  </a:txBody>
                  <a:tcPr anchor="ctr"/>
                </a:tc>
                <a:extLst>
                  <a:ext uri="{0D108BD9-81ED-4DB2-BD59-A6C34878D82A}">
                    <a16:rowId xmlns:a16="http://schemas.microsoft.com/office/drawing/2014/main" xmlns="" val="10002"/>
                  </a:ext>
                </a:extLst>
              </a:tr>
              <a:tr h="403100">
                <a:tc>
                  <a:txBody>
                    <a:bodyP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rPr>
                        <a:t>2018</a:t>
                      </a:r>
                      <a:r>
                        <a:rPr kumimoji="1" lang="ja-JP" altLang="en-US" sz="1100" dirty="0" smtClean="0">
                          <a:solidFill>
                            <a:schemeClr val="tx1"/>
                          </a:solidFill>
                          <a:latin typeface="Meiryo UI" panose="020B0604030504040204" pitchFamily="50" charset="-128"/>
                          <a:ea typeface="Meiryo UI" panose="020B0604030504040204" pitchFamily="50" charset="-128"/>
                        </a:rPr>
                        <a:t>年度</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５回</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・中小企業支援施策のあり方</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上山顧問</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100" dirty="0" smtClean="0">
                          <a:solidFill>
                            <a:schemeClr val="tx1"/>
                          </a:solidFill>
                          <a:latin typeface="Meiryo UI" panose="020B0604030504040204" pitchFamily="50" charset="-128"/>
                          <a:ea typeface="Meiryo UI" panose="020B0604030504040204" pitchFamily="50" charset="-128"/>
                        </a:rPr>
                        <a:t>福岡参与</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xmlns="" val="10003"/>
                  </a:ext>
                </a:extLst>
              </a:tr>
            </a:tbl>
          </a:graphicData>
        </a:graphic>
      </p:graphicFrame>
      <p:sp>
        <p:nvSpPr>
          <p:cNvPr id="5" name="テキスト ボックス 4"/>
          <p:cNvSpPr txBox="1"/>
          <p:nvPr/>
        </p:nvSpPr>
        <p:spPr>
          <a:xfrm>
            <a:off x="138898" y="537004"/>
            <a:ext cx="4022453"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１．タスクフォースの開催状況</a:t>
            </a:r>
          </a:p>
        </p:txBody>
      </p:sp>
      <p:graphicFrame>
        <p:nvGraphicFramePr>
          <p:cNvPr id="7" name="表 6"/>
          <p:cNvGraphicFramePr>
            <a:graphicFrameLocks noGrp="1"/>
          </p:cNvGraphicFramePr>
          <p:nvPr>
            <p:extLst/>
          </p:nvPr>
        </p:nvGraphicFramePr>
        <p:xfrm>
          <a:off x="283411" y="3082913"/>
          <a:ext cx="3946237" cy="3456000"/>
        </p:xfrm>
        <a:graphic>
          <a:graphicData uri="http://schemas.openxmlformats.org/drawingml/2006/table">
            <a:tbl>
              <a:tblPr firstRow="1" bandRow="1">
                <a:tableStyleId>{5940675A-B579-460E-94D1-54222C63F5DA}</a:tableStyleId>
              </a:tblPr>
              <a:tblGrid>
                <a:gridCol w="3946237">
                  <a:extLst>
                    <a:ext uri="{9D8B030D-6E8A-4147-A177-3AD203B41FA5}">
                      <a16:colId xmlns:a16="http://schemas.microsoft.com/office/drawing/2014/main" xmlns="" val="20001"/>
                    </a:ext>
                  </a:extLst>
                </a:gridCol>
              </a:tblGrid>
              <a:tr h="288000">
                <a:tc>
                  <a:txBody>
                    <a:bodyPr/>
                    <a:lstStyle/>
                    <a:p>
                      <a:pPr algn="ctr"/>
                      <a:r>
                        <a:rPr kumimoji="1" lang="ja-JP" altLang="en-US" sz="1100" b="1" dirty="0" smtClean="0">
                          <a:latin typeface="Meiryo UI" panose="020B0604030504040204" pitchFamily="50" charset="-128"/>
                          <a:ea typeface="Meiryo UI" panose="020B0604030504040204" pitchFamily="50" charset="-128"/>
                        </a:rPr>
                        <a:t>ヒアリング先</a:t>
                      </a:r>
                      <a:endParaRPr kumimoji="1" lang="ja-JP" altLang="en-US" sz="1100" b="1" dirty="0">
                        <a:latin typeface="Meiryo UI" panose="020B0604030504040204" pitchFamily="50" charset="-128"/>
                        <a:ea typeface="Meiryo UI" panose="020B0604030504040204" pitchFamily="50" charset="-128"/>
                      </a:endParaRPr>
                    </a:p>
                  </a:txBody>
                  <a:tcPr marL="36000" marR="36000" marT="36000" marB="36000" anchor="ctr">
                    <a:solidFill>
                      <a:schemeClr val="accent5">
                        <a:lumMod val="20000"/>
                        <a:lumOff val="80000"/>
                      </a:schemeClr>
                    </a:solidFill>
                  </a:tcPr>
                </a:tc>
                <a:extLst>
                  <a:ext uri="{0D108BD9-81ED-4DB2-BD59-A6C34878D82A}">
                    <a16:rowId xmlns:a16="http://schemas.microsoft.com/office/drawing/2014/main" xmlns="" val="10000"/>
                  </a:ext>
                </a:extLst>
              </a:tr>
              <a:tr h="288000">
                <a:tc>
                  <a:txBody>
                    <a:bodyPr/>
                    <a:lstStyle/>
                    <a:p>
                      <a:r>
                        <a:rPr kumimoji="1" lang="ja-JP" altLang="en-US" sz="1100" dirty="0" smtClean="0">
                          <a:latin typeface="Meiryo UI" panose="020B0604030504040204" pitchFamily="50" charset="-128"/>
                          <a:ea typeface="Meiryo UI" panose="020B0604030504040204" pitchFamily="50" charset="-128"/>
                        </a:rPr>
                        <a:t>東京都</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tc>
              </a:tr>
              <a:tr h="288000">
                <a:tc>
                  <a:txBody>
                    <a:bodyPr/>
                    <a:lstStyle/>
                    <a:p>
                      <a:r>
                        <a:rPr kumimoji="1" lang="ja-JP" altLang="en-US" sz="1100" dirty="0" smtClean="0">
                          <a:latin typeface="Meiryo UI" panose="020B0604030504040204" pitchFamily="50" charset="-128"/>
                          <a:ea typeface="Meiryo UI" panose="020B0604030504040204" pitchFamily="50" charset="-128"/>
                        </a:rPr>
                        <a:t>東京都中小企業振興公社（☆）</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tc>
              </a:tr>
              <a:tr h="288000">
                <a:tc>
                  <a:txBody>
                    <a:bodyPr/>
                    <a:lstStyle/>
                    <a:p>
                      <a:r>
                        <a:rPr kumimoji="1" lang="ja-JP" altLang="en-US" sz="1100" dirty="0" smtClean="0">
                          <a:latin typeface="Meiryo UI" panose="020B0604030504040204" pitchFamily="50" charset="-128"/>
                          <a:ea typeface="Meiryo UI" panose="020B0604030504040204" pitchFamily="50" charset="-128"/>
                        </a:rPr>
                        <a:t>愛知県</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tc>
              </a:tr>
              <a:tr h="288000">
                <a:tc>
                  <a:txBody>
                    <a:bodyPr/>
                    <a:lstStyle/>
                    <a:p>
                      <a:r>
                        <a:rPr kumimoji="1" lang="ja-JP" altLang="en-US" sz="1100" dirty="0" smtClean="0">
                          <a:latin typeface="Meiryo UI" panose="020B0604030504040204" pitchFamily="50" charset="-128"/>
                          <a:ea typeface="Meiryo UI" panose="020B0604030504040204" pitchFamily="50" charset="-128"/>
                        </a:rPr>
                        <a:t>あいち産業振興機構</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tc>
              </a:tr>
              <a:tr h="288000">
                <a:tc>
                  <a:txBody>
                    <a:bodyPr/>
                    <a:lstStyle/>
                    <a:p>
                      <a:r>
                        <a:rPr kumimoji="1" lang="ja-JP" altLang="en-US" sz="1100" dirty="0" smtClean="0">
                          <a:latin typeface="Meiryo UI" panose="020B0604030504040204" pitchFamily="50" charset="-128"/>
                          <a:ea typeface="Meiryo UI" panose="020B0604030504040204" pitchFamily="50" charset="-128"/>
                        </a:rPr>
                        <a:t>神奈川県</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tc>
              </a:tr>
              <a:tr h="288000">
                <a:tc>
                  <a:txBody>
                    <a:bodyPr/>
                    <a:lstStyle/>
                    <a:p>
                      <a:r>
                        <a:rPr kumimoji="1" lang="ja-JP" altLang="en-US" sz="1100" dirty="0" smtClean="0">
                          <a:latin typeface="Meiryo UI" panose="020B0604030504040204" pitchFamily="50" charset="-128"/>
                          <a:ea typeface="Meiryo UI" panose="020B0604030504040204" pitchFamily="50" charset="-128"/>
                        </a:rPr>
                        <a:t>神奈川県産業振興センター</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tc>
              </a:tr>
              <a:tr h="288000">
                <a:tc>
                  <a:txBody>
                    <a:bodyPr/>
                    <a:lstStyle/>
                    <a:p>
                      <a:r>
                        <a:rPr kumimoji="1" lang="ja-JP" altLang="en-US" sz="1100" dirty="0" smtClean="0">
                          <a:latin typeface="Meiryo UI" panose="020B0604030504040204" pitchFamily="50" charset="-128"/>
                          <a:ea typeface="Meiryo UI" panose="020B0604030504040204" pitchFamily="50" charset="-128"/>
                        </a:rPr>
                        <a:t>京都府</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tc>
              </a:tr>
              <a:tr h="288000">
                <a:tc>
                  <a:txBody>
                    <a:bodyPr/>
                    <a:lstStyle/>
                    <a:p>
                      <a:r>
                        <a:rPr kumimoji="1" lang="ja-JP" altLang="en-US" sz="1100" dirty="0" smtClean="0">
                          <a:latin typeface="Meiryo UI" panose="020B0604030504040204" pitchFamily="50" charset="-128"/>
                          <a:ea typeface="Meiryo UI" panose="020B0604030504040204" pitchFamily="50" charset="-128"/>
                        </a:rPr>
                        <a:t>京都市</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nchor="ctr"/>
                </a:tc>
              </a:tr>
              <a:tr h="28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O-BIC</a:t>
                      </a:r>
                      <a:r>
                        <a:rPr kumimoji="1" lang="ja-JP" altLang="en-US" sz="1100" dirty="0">
                          <a:latin typeface="Meiryo UI" panose="020B0604030504040204" pitchFamily="50" charset="-128"/>
                          <a:ea typeface="Meiryo UI" panose="020B0604030504040204" pitchFamily="50" charset="-128"/>
                        </a:rPr>
                        <a:t>（大商</a:t>
                      </a:r>
                      <a:r>
                        <a:rPr kumimoji="1" lang="ja-JP" altLang="en-US" sz="1100" dirty="0" smtClean="0">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xmlns="" val="10001"/>
                  </a:ext>
                </a:extLst>
              </a:tr>
              <a:tr h="28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ＪＥＴＲＯ大阪本部</a:t>
                      </a:r>
                      <a:r>
                        <a:rPr kumimoji="1" lang="ja-JP" altLang="en-US" sz="1100" dirty="0" smtClean="0">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xmlns="" val="10002"/>
                  </a:ext>
                </a:extLst>
              </a:tr>
              <a:tr h="28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ＪＥＴＲＯ本部（東京）</a:t>
                      </a:r>
                      <a:r>
                        <a:rPr kumimoji="1" lang="ja-JP" altLang="en-US" sz="1100" dirty="0" smtClean="0">
                          <a:latin typeface="Meiryo UI" panose="020B0604030504040204" pitchFamily="50" charset="-128"/>
                          <a:ea typeface="Meiryo UI" panose="020B0604030504040204" pitchFamily="50" charset="-128"/>
                        </a:rPr>
                        <a:t>（☆）</a:t>
                      </a:r>
                    </a:p>
                  </a:txBody>
                  <a:tcPr marL="36000" marR="36000" marT="36000" marB="36000" anchor="ctr"/>
                </a:tc>
                <a:extLst>
                  <a:ext uri="{0D108BD9-81ED-4DB2-BD59-A6C34878D82A}">
                    <a16:rowId xmlns:a16="http://schemas.microsoft.com/office/drawing/2014/main" xmlns="" val="10004"/>
                  </a:ext>
                </a:extLst>
              </a:tr>
            </a:tbl>
          </a:graphicData>
        </a:graphic>
      </p:graphicFrame>
      <p:sp>
        <p:nvSpPr>
          <p:cNvPr id="8" name="テキスト ボックス 7"/>
          <p:cNvSpPr txBox="1"/>
          <p:nvPr/>
        </p:nvSpPr>
        <p:spPr>
          <a:xfrm>
            <a:off x="259620" y="2551625"/>
            <a:ext cx="4338918" cy="503590"/>
          </a:xfrm>
          <a:prstGeom prst="rect">
            <a:avLst/>
          </a:prstGeom>
          <a:noFill/>
        </p:spPr>
        <p:txBody>
          <a:bodyPr wrap="square" lIns="36000" tIns="36000" rIns="36000" bIns="36000" rtlCol="0">
            <a:spAutoFit/>
          </a:bodyPr>
          <a:lstStyle/>
          <a:p>
            <a:r>
              <a:rPr kumimoji="1" lang="ja-JP" altLang="en-US" sz="1400" b="1" dirty="0">
                <a:latin typeface="Meiryo UI" panose="020B0604030504040204" pitchFamily="50" charset="-128"/>
                <a:ea typeface="Meiryo UI" panose="020B0604030504040204" pitchFamily="50" charset="-128"/>
              </a:rPr>
              <a:t>２</a:t>
            </a:r>
            <a:r>
              <a:rPr kumimoji="1" lang="ja-JP" altLang="en-US" sz="1400" b="1" dirty="0" smtClean="0">
                <a:latin typeface="Meiryo UI" panose="020B0604030504040204" pitchFamily="50" charset="-128"/>
                <a:ea typeface="Meiryo UI" panose="020B0604030504040204" pitchFamily="50" charset="-128"/>
              </a:rPr>
              <a:t>．他府県（支援機関）と国際関係支援機関の調査</a:t>
            </a:r>
            <a:endParaRPr kumimoji="1" lang="en-US" altLang="ja-JP" sz="1400" b="1"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a:t>
            </a:r>
            <a:r>
              <a:rPr kumimoji="1" lang="en-US" altLang="ja-JP" sz="1200" b="1" dirty="0" smtClean="0">
                <a:latin typeface="Meiryo UI" panose="020B0604030504040204" pitchFamily="50" charset="-128"/>
                <a:ea typeface="Meiryo UI" panose="020B0604030504040204" pitchFamily="50" charset="-128"/>
              </a:rPr>
              <a:t>H29</a:t>
            </a:r>
            <a:r>
              <a:rPr kumimoji="1" lang="ja-JP" altLang="en-US" sz="1200" b="1" dirty="0" smtClean="0">
                <a:latin typeface="Meiryo UI" panose="020B0604030504040204" pitchFamily="50" charset="-128"/>
                <a:ea typeface="Meiryo UI" panose="020B0604030504040204" pitchFamily="50" charset="-128"/>
              </a:rPr>
              <a:t>～</a:t>
            </a:r>
            <a:r>
              <a:rPr kumimoji="1" lang="en-US" altLang="ja-JP" sz="1200" b="1" dirty="0" smtClean="0">
                <a:latin typeface="Meiryo UI" panose="020B0604030504040204" pitchFamily="50" charset="-128"/>
                <a:ea typeface="Meiryo UI" panose="020B0604030504040204" pitchFamily="50" charset="-128"/>
              </a:rPr>
              <a:t>30</a:t>
            </a:r>
            <a:r>
              <a:rPr kumimoji="1" lang="ja-JP" altLang="en-US" sz="1200" b="1" dirty="0" smtClean="0">
                <a:latin typeface="Meiryo UI" panose="020B0604030504040204" pitchFamily="50" charset="-128"/>
                <a:ea typeface="Meiryo UI" panose="020B0604030504040204" pitchFamily="50" charset="-128"/>
              </a:rPr>
              <a:t>年度）</a:t>
            </a:r>
            <a:endParaRPr kumimoji="1" lang="ja-JP" altLang="en-US" sz="1200" b="1"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4888954" y="2567189"/>
            <a:ext cx="4052391" cy="288147"/>
          </a:xfrm>
          <a:prstGeom prst="rect">
            <a:avLst/>
          </a:prstGeom>
          <a:noFill/>
        </p:spPr>
        <p:txBody>
          <a:bodyPr wrap="square" lIns="36000" tIns="36000" rIns="36000" bIns="36000" rtlCol="0">
            <a:spAutoFit/>
          </a:bodyPr>
          <a:lstStyle/>
          <a:p>
            <a:r>
              <a:rPr lang="ja-JP" altLang="en-US" sz="1400" b="1" dirty="0">
                <a:latin typeface="Meiryo UI" panose="020B0604030504040204" pitchFamily="50" charset="-128"/>
                <a:ea typeface="Meiryo UI" panose="020B0604030504040204" pitchFamily="50" charset="-128"/>
              </a:rPr>
              <a:t>３</a:t>
            </a:r>
            <a:r>
              <a:rPr lang="ja-JP" altLang="en-US"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企業ヒアリング等の実施</a:t>
            </a:r>
            <a:r>
              <a:rPr lang="ja-JP" altLang="en-US" sz="1200" b="1" dirty="0">
                <a:latin typeface="Meiryo UI" panose="020B0604030504040204" pitchFamily="50" charset="-128"/>
                <a:ea typeface="Meiryo UI" panose="020B0604030504040204" pitchFamily="50" charset="-128"/>
              </a:rPr>
              <a:t>（</a:t>
            </a:r>
            <a:r>
              <a:rPr lang="en-US" altLang="ja-JP" sz="1200" b="1" dirty="0" smtClean="0">
                <a:latin typeface="Meiryo UI" panose="020B0604030504040204" pitchFamily="50" charset="-128"/>
                <a:ea typeface="Meiryo UI" panose="020B0604030504040204" pitchFamily="50" charset="-128"/>
              </a:rPr>
              <a:t>H25,26,29</a:t>
            </a:r>
            <a:r>
              <a:rPr lang="ja-JP" altLang="en-US" sz="1200" b="1" dirty="0" smtClean="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30</a:t>
            </a:r>
            <a:r>
              <a:rPr lang="ja-JP" altLang="en-US" sz="1200" b="1" dirty="0">
                <a:latin typeface="Meiryo UI" panose="020B0604030504040204" pitchFamily="50" charset="-128"/>
                <a:ea typeface="Meiryo UI" panose="020B0604030504040204" pitchFamily="50" charset="-128"/>
              </a:rPr>
              <a:t>年度</a:t>
            </a:r>
            <a:r>
              <a:rPr lang="ja-JP" altLang="en-US" sz="1200" b="1" dirty="0" smtClean="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704733228"/>
              </p:ext>
            </p:extLst>
          </p:nvPr>
        </p:nvGraphicFramePr>
        <p:xfrm>
          <a:off x="4967429" y="3071914"/>
          <a:ext cx="3922493" cy="2448000"/>
        </p:xfrm>
        <a:graphic>
          <a:graphicData uri="http://schemas.openxmlformats.org/drawingml/2006/table">
            <a:tbl>
              <a:tblPr firstRow="1" bandRow="1">
                <a:tableStyleId>{5940675A-B579-460E-94D1-54222C63F5DA}</a:tableStyleId>
              </a:tblPr>
              <a:tblGrid>
                <a:gridCol w="1033001"/>
                <a:gridCol w="2889492">
                  <a:extLst>
                    <a:ext uri="{9D8B030D-6E8A-4147-A177-3AD203B41FA5}">
                      <a16:colId xmlns:a16="http://schemas.microsoft.com/office/drawing/2014/main" xmlns="" val="20001"/>
                    </a:ext>
                  </a:extLst>
                </a:gridCol>
              </a:tblGrid>
              <a:tr h="288000">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分類</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solidFill>
                      <a:schemeClr val="accent5">
                        <a:lumMod val="20000"/>
                        <a:lumOff val="80000"/>
                      </a:schemeClr>
                    </a:solidFill>
                  </a:tcPr>
                </a:tc>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ヒアリング先</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solidFill>
                      <a:schemeClr val="accent5">
                        <a:lumMod val="20000"/>
                        <a:lumOff val="80000"/>
                      </a:schemeClr>
                    </a:solidFill>
                  </a:tcPr>
                </a:tc>
                <a:extLst>
                  <a:ext uri="{0D108BD9-81ED-4DB2-BD59-A6C34878D82A}">
                    <a16:rowId xmlns:a16="http://schemas.microsoft.com/office/drawing/2014/main" xmlns="" val="10000"/>
                  </a:ext>
                </a:extLst>
              </a:tr>
              <a:tr h="288000">
                <a:tc rowSpan="2">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中小企業</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両法人の登録企業６社（各３社）（</a:t>
                      </a: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tc>
              </a:tr>
              <a:tr h="432000">
                <a:tc vMerge="1">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その他</a:t>
                      </a:r>
                      <a:r>
                        <a:rPr kumimoji="1" lang="en-US" altLang="ja-JP" sz="1100" dirty="0" smtClean="0">
                          <a:solidFill>
                            <a:schemeClr val="tx1"/>
                          </a:solidFill>
                          <a:latin typeface="Meiryo UI" panose="020B0604030504040204" pitchFamily="50" charset="-128"/>
                          <a:ea typeface="Meiryo UI" panose="020B0604030504040204" pitchFamily="50" charset="-128"/>
                        </a:rPr>
                        <a:t>13</a:t>
                      </a:r>
                      <a:r>
                        <a:rPr kumimoji="1" lang="ja-JP" altLang="en-US" sz="1100" dirty="0" smtClean="0">
                          <a:solidFill>
                            <a:schemeClr val="tx1"/>
                          </a:solidFill>
                          <a:latin typeface="Meiryo UI" panose="020B0604030504040204" pitchFamily="50" charset="-128"/>
                          <a:ea typeface="Meiryo UI" panose="020B0604030504040204" pitchFamily="50" charset="-128"/>
                        </a:rPr>
                        <a:t>社（製造業、不動産業、卸売業、</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サービス業）</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xmlns="" val="10001"/>
                  </a:ext>
                </a:extLst>
              </a:tr>
              <a:tr h="288000">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専門人材</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tc>
                  <a:txBody>
                    <a:bodyPr/>
                    <a:lstStyle/>
                    <a:p>
                      <a:r>
                        <a:rPr kumimoji="1" lang="en-US" altLang="ja-JP" sz="1100" dirty="0" smtClean="0">
                          <a:solidFill>
                            <a:schemeClr val="tx1"/>
                          </a:solidFill>
                          <a:latin typeface="Meiryo UI" panose="020B0604030504040204" pitchFamily="50" charset="-128"/>
                          <a:ea typeface="Meiryo UI" panose="020B0604030504040204" pitchFamily="50" charset="-128"/>
                        </a:rPr>
                        <a:t>12</a:t>
                      </a:r>
                      <a:r>
                        <a:rPr kumimoji="1" lang="ja-JP" altLang="en-US" sz="1100" dirty="0" smtClean="0">
                          <a:solidFill>
                            <a:schemeClr val="tx1"/>
                          </a:solidFill>
                          <a:latin typeface="Meiryo UI" panose="020B0604030504040204" pitchFamily="50" charset="-128"/>
                          <a:ea typeface="Meiryo UI" panose="020B0604030504040204" pitchFamily="50" charset="-128"/>
                        </a:rPr>
                        <a:t>名（産振機構</a:t>
                      </a:r>
                      <a:r>
                        <a:rPr kumimoji="1" lang="en-US" altLang="ja-JP" sz="1100" dirty="0" smtClean="0">
                          <a:solidFill>
                            <a:schemeClr val="tx1"/>
                          </a:solidFill>
                          <a:latin typeface="Meiryo UI" panose="020B0604030504040204" pitchFamily="50" charset="-128"/>
                          <a:ea typeface="Meiryo UI" panose="020B0604030504040204" pitchFamily="50" charset="-128"/>
                        </a:rPr>
                        <a:t>9</a:t>
                      </a:r>
                      <a:r>
                        <a:rPr kumimoji="1" lang="ja-JP" altLang="en-US" sz="1100" dirty="0" smtClean="0">
                          <a:solidFill>
                            <a:schemeClr val="tx1"/>
                          </a:solidFill>
                          <a:latin typeface="Meiryo UI" panose="020B0604030504040204" pitchFamily="50" charset="-128"/>
                          <a:ea typeface="Meiryo UI" panose="020B0604030504040204" pitchFamily="50" charset="-128"/>
                        </a:rPr>
                        <a:t>名、都市型</a:t>
                      </a:r>
                      <a:r>
                        <a:rPr kumimoji="1" lang="en-US" altLang="ja-JP" sz="1100" dirty="0" smtClean="0">
                          <a:solidFill>
                            <a:schemeClr val="tx1"/>
                          </a:solidFill>
                          <a:latin typeface="Meiryo UI" panose="020B0604030504040204" pitchFamily="50" charset="-128"/>
                          <a:ea typeface="Meiryo UI" panose="020B0604030504040204" pitchFamily="50" charset="-128"/>
                        </a:rPr>
                        <a:t>C3</a:t>
                      </a:r>
                      <a:r>
                        <a:rPr kumimoji="1" lang="ja-JP" altLang="en-US" sz="1100" dirty="0" smtClean="0">
                          <a:solidFill>
                            <a:schemeClr val="tx1"/>
                          </a:solidFill>
                          <a:latin typeface="Meiryo UI" panose="020B0604030504040204" pitchFamily="50" charset="-128"/>
                          <a:ea typeface="Meiryo UI" panose="020B0604030504040204" pitchFamily="50" charset="-128"/>
                        </a:rPr>
                        <a:t>名）</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tr>
              <a:tr h="288000">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有識者</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tc>
                  <a:txBody>
                    <a:bodyPr/>
                    <a:lstStyle/>
                    <a:p>
                      <a:r>
                        <a:rPr kumimoji="1" lang="en-US" altLang="ja-JP" sz="1100" dirty="0" smtClean="0">
                          <a:solidFill>
                            <a:schemeClr val="tx1"/>
                          </a:solidFill>
                          <a:latin typeface="Meiryo UI" panose="020B0604030504040204" pitchFamily="50" charset="-128"/>
                          <a:ea typeface="Meiryo UI" panose="020B0604030504040204" pitchFamily="50" charset="-128"/>
                        </a:rPr>
                        <a:t>2</a:t>
                      </a:r>
                      <a:r>
                        <a:rPr kumimoji="1" lang="ja-JP" altLang="en-US" sz="1100" dirty="0" smtClean="0">
                          <a:solidFill>
                            <a:schemeClr val="tx1"/>
                          </a:solidFill>
                          <a:latin typeface="Meiryo UI" panose="020B0604030504040204" pitchFamily="50" charset="-128"/>
                          <a:ea typeface="Meiryo UI" panose="020B0604030504040204" pitchFamily="50" charset="-128"/>
                        </a:rPr>
                        <a:t>名（大学教授）</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tr>
              <a:tr h="288000">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支援機関</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tc>
                  <a:txBody>
                    <a:bodyPr/>
                    <a:lstStyle/>
                    <a:p>
                      <a:r>
                        <a:rPr kumimoji="1" lang="en-US" altLang="ja-JP" sz="1100" dirty="0" smtClean="0">
                          <a:solidFill>
                            <a:schemeClr val="tx1"/>
                          </a:solidFill>
                          <a:latin typeface="Meiryo UI" panose="020B0604030504040204" pitchFamily="50" charset="-128"/>
                          <a:ea typeface="Meiryo UI" panose="020B0604030504040204" pitchFamily="50" charset="-128"/>
                        </a:rPr>
                        <a:t>14</a:t>
                      </a:r>
                      <a:r>
                        <a:rPr kumimoji="1" lang="ja-JP" altLang="en-US" sz="1100" dirty="0" smtClean="0">
                          <a:solidFill>
                            <a:schemeClr val="tx1"/>
                          </a:solidFill>
                          <a:latin typeface="Meiryo UI" panose="020B0604030504040204" pitchFamily="50" charset="-128"/>
                          <a:ea typeface="Meiryo UI" panose="020B0604030504040204" pitchFamily="50" charset="-128"/>
                        </a:rPr>
                        <a:t>ヵ所</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tr>
              <a:tr h="288000">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金融機関</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５ヵ所</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tr>
              <a:tr h="288000">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経済団体</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３ヵ所</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tr>
            </a:tbl>
          </a:graphicData>
        </a:graphic>
      </p:graphicFrame>
      <p:sp>
        <p:nvSpPr>
          <p:cNvPr id="14" name="スライド番号プレースホルダー 1"/>
          <p:cNvSpPr>
            <a:spLocks noGrp="1"/>
          </p:cNvSpPr>
          <p:nvPr>
            <p:ph type="sldNum" sz="quarter" idx="12"/>
          </p:nvPr>
        </p:nvSpPr>
        <p:spPr>
          <a:xfrm>
            <a:off x="6915150" y="6356351"/>
            <a:ext cx="2057400" cy="365125"/>
          </a:xfrm>
        </p:spPr>
        <p:txBody>
          <a:bodyPr/>
          <a:lstStyle/>
          <a:p>
            <a:r>
              <a:rPr lang="en-US" altLang="ja-JP" dirty="0"/>
              <a:t>2</a:t>
            </a:r>
            <a:endParaRPr kumimoji="1" lang="ja-JP" altLang="en-US" dirty="0"/>
          </a:p>
        </p:txBody>
      </p:sp>
      <p:sp>
        <p:nvSpPr>
          <p:cNvPr id="6" name="正方形/長方形 5"/>
          <p:cNvSpPr/>
          <p:nvPr/>
        </p:nvSpPr>
        <p:spPr>
          <a:xfrm>
            <a:off x="6113327" y="6079352"/>
            <a:ext cx="2739853" cy="276999"/>
          </a:xfrm>
          <a:prstGeom prst="rect">
            <a:avLst/>
          </a:prstGeom>
        </p:spPr>
        <p:txBody>
          <a:bodyPr wrap="none">
            <a:spAutoFit/>
          </a:bodyPr>
          <a:lstStyle/>
          <a:p>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）顧問・参与が同行</a:t>
            </a:r>
            <a:r>
              <a:rPr lang="ja-JP" altLang="en-US" sz="1200" dirty="0">
                <a:latin typeface="Meiryo UI" panose="020B0604030504040204" pitchFamily="50" charset="-128"/>
                <a:ea typeface="Meiryo UI" panose="020B0604030504040204" pitchFamily="50" charset="-128"/>
              </a:rPr>
              <a:t>し</a:t>
            </a:r>
            <a:r>
              <a:rPr lang="ja-JP" altLang="en-US" sz="1200" dirty="0" smtClean="0">
                <a:latin typeface="Meiryo UI" panose="020B0604030504040204" pitchFamily="50" charset="-128"/>
                <a:ea typeface="Meiryo UI" panose="020B0604030504040204" pitchFamily="50" charset="-128"/>
              </a:rPr>
              <a:t>たヒアリング先</a:t>
            </a:r>
            <a:endParaRPr lang="ja-JP" altLang="en-US" sz="1200" dirty="0"/>
          </a:p>
        </p:txBody>
      </p:sp>
    </p:spTree>
    <p:extLst>
      <p:ext uri="{BB962C8B-B14F-4D97-AF65-F5344CB8AC3E}">
        <p14:creationId xmlns:p14="http://schemas.microsoft.com/office/powerpoint/2010/main" val="2497916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97539"/>
            <a:ext cx="9144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課題</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認識</a:t>
            </a:r>
          </a:p>
        </p:txBody>
      </p:sp>
      <p:sp>
        <p:nvSpPr>
          <p:cNvPr id="20" name="正方形/長方形 19"/>
          <p:cNvSpPr/>
          <p:nvPr/>
        </p:nvSpPr>
        <p:spPr>
          <a:xfrm>
            <a:off x="72008" y="902203"/>
            <a:ext cx="594015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副首都化に向けた中長期的な</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方向（中間整理案）</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323528" y="1406261"/>
            <a:ext cx="8424936" cy="780860"/>
          </a:xfrm>
          <a:prstGeom prst="roundRect">
            <a:avLst>
              <a:gd name="adj" fmla="val 10106"/>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683568" y="1838307"/>
            <a:ext cx="7920880" cy="348813"/>
          </a:xfrm>
          <a:prstGeom prst="rect">
            <a:avLst/>
          </a:prstGeom>
          <a:noFill/>
        </p:spPr>
        <p:txBody>
          <a:bodyPr wrap="square" rtlCol="0">
            <a:spAutoFit/>
          </a:bodyPr>
          <a:lstStyle/>
          <a:p>
            <a:pPr>
              <a:lnSpc>
                <a:spcPts val="2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大阪産業の国際競争力強化を図るための基盤となる研究支援体制の充実や企業支援体制の強化を図る。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523347" y="1427745"/>
            <a:ext cx="8357726" cy="338554"/>
          </a:xfrm>
          <a:prstGeom prst="rect">
            <a:avLst/>
          </a:prstGeom>
          <a:noFill/>
        </p:spPr>
        <p:txBody>
          <a:bodyPr wrap="square" rtlCol="0">
            <a:spAutoFit/>
          </a:bodyPr>
          <a:lstStyle/>
          <a:p>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≪副首都に必要な機能面での取組み≫　　⇒　産業支援・研究開発体制の充実</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72008" y="2255272"/>
            <a:ext cx="5940152"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課題</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323528" y="2615312"/>
            <a:ext cx="8424936" cy="468000"/>
          </a:xfrm>
          <a:prstGeom prst="roundRect">
            <a:avLst/>
          </a:prstGeom>
          <a:solidFill>
            <a:schemeClr val="tx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企業側から見てリソースの全体像が分かりにくく、ビジネス環境として評価が十分確立されていない。</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323528" y="3170865"/>
            <a:ext cx="8424936" cy="468000"/>
          </a:xfrm>
          <a:prstGeom prst="roundRect">
            <a:avLst/>
          </a:prstGeom>
          <a:solidFill>
            <a:schemeClr val="tx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個々</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機関毎のプラットフォーム相互の横のつながりがなく、新事業・新技術を生み出す力が弱い。</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301430" y="3753088"/>
            <a:ext cx="8447033" cy="468000"/>
          </a:xfrm>
          <a:prstGeom prst="roundRect">
            <a:avLst/>
          </a:prstGeom>
          <a:solidFill>
            <a:schemeClr val="tx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府市の政策連携や関係機関の一体化の取組みが進むが、国</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民間も含めた連携が今後の課題。</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二等辺三角形 4"/>
          <p:cNvSpPr/>
          <p:nvPr/>
        </p:nvSpPr>
        <p:spPr>
          <a:xfrm flipV="1">
            <a:off x="2162132" y="2220557"/>
            <a:ext cx="4794575" cy="360080"/>
          </a:xfrm>
          <a:prstGeom prst="triangle">
            <a:avLst>
              <a:gd name="adj" fmla="val 5019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323528" y="4941128"/>
            <a:ext cx="3677208" cy="1656184"/>
          </a:xfrm>
          <a:prstGeom prst="roundRect">
            <a:avLst>
              <a:gd name="adj" fmla="val 677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＜支援機関等の統合＞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・信用保証協会　　・公設試験研究機関</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・公立大学　　　・産業支援機関（検討中）</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＜施策面での連携＞</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・上海事務所の連携・統合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（大阪政府上海事務所）</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・特区プロモーションの共同実施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ホームベース 24"/>
          <p:cNvSpPr/>
          <p:nvPr/>
        </p:nvSpPr>
        <p:spPr>
          <a:xfrm>
            <a:off x="323528" y="4509120"/>
            <a:ext cx="3821224" cy="360000"/>
          </a:xfrm>
          <a:prstGeom prst="homePlate">
            <a:avLst>
              <a:gd name="adj" fmla="val 5269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大阪府・大阪市でのこれまでの取組み</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9" name="ホームベース 28"/>
          <p:cNvSpPr/>
          <p:nvPr/>
        </p:nvSpPr>
        <p:spPr>
          <a:xfrm>
            <a:off x="4927240" y="4509120"/>
            <a:ext cx="3821224" cy="360000"/>
          </a:xfrm>
          <a:prstGeom prst="homePlate">
            <a:avLst>
              <a:gd name="adj" fmla="val 5269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大阪全体のリソースの最適化</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30" name="角丸四角形 29"/>
          <p:cNvSpPr/>
          <p:nvPr/>
        </p:nvSpPr>
        <p:spPr>
          <a:xfrm>
            <a:off x="4927239" y="4941128"/>
            <a:ext cx="3818739" cy="1656184"/>
          </a:xfrm>
          <a:prstGeom prst="roundRect">
            <a:avLst>
              <a:gd name="adj" fmla="val 5955"/>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＜新たな視点＞</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・国や民間等も含め、大阪全体の産業支援機能の充実度を活用</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・リソースの連携・総合化により、企業への支援をより最適に提供する施策・体制を構築</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・既存産業の高度化や新たな成長分野に対するアプローチを強化</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右矢印 3"/>
          <p:cNvSpPr/>
          <p:nvPr/>
        </p:nvSpPr>
        <p:spPr>
          <a:xfrm>
            <a:off x="4283968" y="5301208"/>
            <a:ext cx="418242" cy="79208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49401" y="50593"/>
            <a:ext cx="5689378" cy="338554"/>
          </a:xfrm>
          <a:prstGeom prst="rect">
            <a:avLst/>
          </a:prstGeom>
        </p:spPr>
        <p:txBody>
          <a:bodyPr wrap="none">
            <a:spAutoFit/>
          </a:bodyPr>
          <a:lstStyle/>
          <a:p>
            <a:r>
              <a:rPr lang="ja-JP" altLang="en-US" sz="1600" b="1" dirty="0">
                <a:latin typeface="Meiryo UI" panose="020B0604030504040204" pitchFamily="50" charset="-128"/>
                <a:ea typeface="Meiryo UI" panose="020B0604030504040204" pitchFamily="50" charset="-128"/>
              </a:rPr>
              <a:t>（参考）　</a:t>
            </a:r>
            <a:r>
              <a:rPr lang="zh-TW" altLang="en-US" sz="1600" b="1" dirty="0">
                <a:latin typeface="Meiryo UI" panose="020B0604030504040204" pitchFamily="50" charset="-128"/>
                <a:ea typeface="Meiryo UI" panose="020B0604030504040204" pitchFamily="50" charset="-128"/>
              </a:rPr>
              <a:t>第７回</a:t>
            </a:r>
            <a:r>
              <a:rPr lang="ja-JP" altLang="en-US" sz="1600" b="1" dirty="0">
                <a:latin typeface="Meiryo UI" panose="020B0604030504040204" pitchFamily="50" charset="-128"/>
                <a:ea typeface="Meiryo UI" panose="020B0604030504040204" pitchFamily="50" charset="-128"/>
              </a:rPr>
              <a:t>　</a:t>
            </a:r>
            <a:r>
              <a:rPr lang="zh-TW" altLang="en-US" sz="1600" b="1" dirty="0">
                <a:latin typeface="Meiryo UI" panose="020B0604030504040204" pitchFamily="50" charset="-128"/>
                <a:ea typeface="Meiryo UI" panose="020B0604030504040204" pitchFamily="50" charset="-128"/>
              </a:rPr>
              <a:t>副首都推進本部会議</a:t>
            </a:r>
            <a:r>
              <a:rPr lang="ja-JP" altLang="en-US" sz="1600" b="1" dirty="0">
                <a:latin typeface="Meiryo UI" panose="020B0604030504040204" pitchFamily="50" charset="-128"/>
                <a:ea typeface="Meiryo UI" panose="020B0604030504040204" pitchFamily="50" charset="-128"/>
              </a:rPr>
              <a:t>資料</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2016</a:t>
            </a:r>
            <a:r>
              <a:rPr lang="ja-JP" altLang="en-US" sz="1200" dirty="0" smtClean="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12</a:t>
            </a:r>
            <a:r>
              <a:rPr lang="ja-JP" altLang="en-US" sz="1200" dirty="0" smtClean="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27</a:t>
            </a:r>
            <a:r>
              <a:rPr lang="ja-JP" altLang="en-US" sz="1200" dirty="0" smtClean="0">
                <a:latin typeface="Meiryo UI" panose="020B0604030504040204" pitchFamily="50" charset="-128"/>
                <a:ea typeface="Meiryo UI" panose="020B0604030504040204" pitchFamily="50" charset="-128"/>
              </a:rPr>
              <a:t>日</a:t>
            </a:r>
            <a:r>
              <a:rPr lang="ja-JP" altLang="en-US" sz="1200" dirty="0">
                <a:latin typeface="Meiryo UI" panose="020B0604030504040204" pitchFamily="50" charset="-128"/>
                <a:ea typeface="Meiryo UI" panose="020B0604030504040204" pitchFamily="50" charset="-128"/>
              </a:rPr>
              <a:t>）</a:t>
            </a:r>
          </a:p>
        </p:txBody>
      </p:sp>
      <p:sp>
        <p:nvSpPr>
          <p:cNvPr id="24" name="スライド番号プレースホルダー 1"/>
          <p:cNvSpPr txBox="1">
            <a:spLocks/>
          </p:cNvSpPr>
          <p:nvPr/>
        </p:nvSpPr>
        <p:spPr>
          <a:xfrm>
            <a:off x="691515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b="1"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3</a:t>
            </a:r>
            <a:endParaRPr lang="ja-JP" altLang="en-US" dirty="0"/>
          </a:p>
        </p:txBody>
      </p:sp>
    </p:spTree>
    <p:extLst>
      <p:ext uri="{BB962C8B-B14F-4D97-AF65-F5344CB8AC3E}">
        <p14:creationId xmlns:p14="http://schemas.microsoft.com/office/powerpoint/2010/main" val="2395153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大阪の産業振興の</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現状</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0" y="332656"/>
            <a:ext cx="529208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には産業振興のためのリソースが数多く存在</a:t>
            </a:r>
          </a:p>
        </p:txBody>
      </p:sp>
      <p:graphicFrame>
        <p:nvGraphicFramePr>
          <p:cNvPr id="6" name="表 5"/>
          <p:cNvGraphicFramePr>
            <a:graphicFrameLocks noGrp="1"/>
          </p:cNvGraphicFramePr>
          <p:nvPr>
            <p:extLst>
              <p:ext uri="{D42A27DB-BD31-4B8C-83A1-F6EECF244321}">
                <p14:modId xmlns:p14="http://schemas.microsoft.com/office/powerpoint/2010/main" val="489739734"/>
              </p:ext>
            </p:extLst>
          </p:nvPr>
        </p:nvGraphicFramePr>
        <p:xfrm>
          <a:off x="179511" y="940659"/>
          <a:ext cx="8856985" cy="5716013"/>
        </p:xfrm>
        <a:graphic>
          <a:graphicData uri="http://schemas.openxmlformats.org/drawingml/2006/table">
            <a:tbl>
              <a:tblPr firstRow="1" bandRow="1">
                <a:tableStyleId>{5C22544A-7EE6-4342-B048-85BDC9FD1C3A}</a:tableStyleId>
              </a:tblPr>
              <a:tblGrid>
                <a:gridCol w="1497363"/>
                <a:gridCol w="2753043"/>
                <a:gridCol w="2448272"/>
                <a:gridCol w="2158307"/>
              </a:tblGrid>
              <a:tr h="230956">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大阪府・大阪市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国</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民間</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466523">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技術系</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大阪府立産業技術</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研究所</a:t>
                      </a:r>
                      <a:endPar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・大阪市立工業研究所</a:t>
                      </a:r>
                      <a:endPar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・産業技術総合研究所</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・理化学研究所</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・国立循環器病研究センター</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・医薬基盤研究所（・健康・栄養研究所）</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（・工業所有権情報・研修館（</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INPIT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・民間研究所</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・私立大学</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648423">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経営系</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大阪産業振興機構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大阪産業創造館</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大阪市都市型産業振興センター</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・中小企業基盤整備機構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・商工会議所・商工会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2991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創業・ベンチャー系</a:t>
                      </a: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・大阪イノベーションハブ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・中小企業基盤整備機構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・インキュベーション施設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538897">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海外展開・対内投資系</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・大阪外国企業誘致センター（</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O-BIC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・日本貿易振興機構（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・国際協力機構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(JICA)</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・大阪国際経済振興センター</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384926">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金融系</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・大阪信用保証協会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・日本政策金融公庫</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・投資ファンド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488846">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調査研究</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・アジア太平洋研究所</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・シンクタンク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人材育成</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・高等専門学校</a:t>
                      </a:r>
                    </a:p>
                    <a:p>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・私立大学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・専門学校</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・人材関係会社</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交流拠点</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・ナレッジキャピタル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・金融機関の支援拠点</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・大学の支援拠点</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48" name="正方形/長方形 47"/>
          <p:cNvSpPr/>
          <p:nvPr/>
        </p:nvSpPr>
        <p:spPr>
          <a:xfrm>
            <a:off x="107504" y="647984"/>
            <a:ext cx="529208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大阪における主なリソース（例）</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7221215" y="142416"/>
            <a:ext cx="1815281" cy="380480"/>
          </a:xfrm>
          <a:prstGeom prst="rect">
            <a:avLst/>
          </a:prstGeom>
          <a:solidFill>
            <a:schemeClr val="bg1"/>
          </a:solidFill>
          <a:ln>
            <a:solidFill>
              <a:schemeClr val="tx1"/>
            </a:solidFill>
            <a:prstDash val="sysDot"/>
          </a:ln>
        </p:spPr>
        <p:txBody>
          <a:bodyPr wrap="square" lIns="36000" tIns="36000" rIns="36000" bIns="36000" rtlCol="0">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第７回副首都推進本部会議</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資料から一部時点更新</a:t>
            </a:r>
            <a:endParaRPr kumimoji="1" lang="ja-JP" altLang="en-US" sz="1000" dirty="0">
              <a:latin typeface="Meiryo UI" panose="020B0604030504040204" pitchFamily="50" charset="-128"/>
              <a:ea typeface="Meiryo UI" panose="020B0604030504040204" pitchFamily="50" charset="-128"/>
            </a:endParaRPr>
          </a:p>
        </p:txBody>
      </p:sp>
      <p:sp>
        <p:nvSpPr>
          <p:cNvPr id="8" name="スライド番号プレースホルダー 1"/>
          <p:cNvSpPr txBox="1">
            <a:spLocks/>
          </p:cNvSpPr>
          <p:nvPr/>
        </p:nvSpPr>
        <p:spPr>
          <a:xfrm>
            <a:off x="691515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b="1"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4</a:t>
            </a:r>
            <a:endParaRPr lang="ja-JP" altLang="en-US" dirty="0"/>
          </a:p>
        </p:txBody>
      </p:sp>
    </p:spTree>
    <p:extLst>
      <p:ext uri="{BB962C8B-B14F-4D97-AF65-F5344CB8AC3E}">
        <p14:creationId xmlns:p14="http://schemas.microsoft.com/office/powerpoint/2010/main" val="1305374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ボックス 30"/>
          <p:cNvSpPr txBox="1"/>
          <p:nvPr/>
        </p:nvSpPr>
        <p:spPr>
          <a:xfrm>
            <a:off x="275740" y="2436422"/>
            <a:ext cx="8642021" cy="1815882"/>
          </a:xfrm>
          <a:prstGeom prst="rect">
            <a:avLst/>
          </a:prstGeom>
          <a:solidFill>
            <a:schemeClr val="bg1">
              <a:lumMod val="95000"/>
            </a:schemeClr>
          </a:solidFill>
          <a:ln w="28575">
            <a:solidFill>
              <a:srgbClr val="0033CC"/>
            </a:solidFill>
          </a:ln>
        </p:spPr>
        <p:txBody>
          <a:bodyPr wrap="square" rtlCol="0">
            <a:spAutoFit/>
          </a:bodyPr>
          <a:lstStyle/>
          <a:p>
            <a:r>
              <a:rPr lang="ja-JP" altLang="en-US" sz="1600" b="1" dirty="0">
                <a:latin typeface="Meiryo UI" panose="020B0604030504040204" pitchFamily="50" charset="-128"/>
                <a:ea typeface="Meiryo UI" panose="020B0604030504040204" pitchFamily="50" charset="-128"/>
              </a:rPr>
              <a:t>　①　大阪の産業支援機能全体の最適化</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　関係部局によるワーキンググループとして</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外部ヒアリングを実施するなどして検討</a:t>
            </a:r>
            <a:endParaRPr lang="en-US" altLang="ja-JP" sz="14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ja-JP" altLang="en-US" sz="1600" b="1" dirty="0">
              <a:latin typeface="Meiryo UI" panose="020B0604030504040204" pitchFamily="50" charset="-128"/>
              <a:ea typeface="Meiryo UI" panose="020B0604030504040204" pitchFamily="50" charset="-128"/>
            </a:endParaRPr>
          </a:p>
        </p:txBody>
      </p:sp>
      <p:sp>
        <p:nvSpPr>
          <p:cNvPr id="5" name="角丸四角形 4"/>
          <p:cNvSpPr/>
          <p:nvPr/>
        </p:nvSpPr>
        <p:spPr>
          <a:xfrm>
            <a:off x="275739" y="862640"/>
            <a:ext cx="8638789" cy="1051735"/>
          </a:xfrm>
          <a:prstGeom prst="roundRect">
            <a:avLst/>
          </a:prstGeom>
          <a:solidFill>
            <a:schemeClr val="tx2">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副首都にふさわしい都市機能として、グローバルな競争力の強化に向けた産業支援のあり方を検討。</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大阪が持つ豊富なリソースを活かして、企業に対する支援を大阪全体としてより最適に展開。</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既存産業の高度化や新たな成長分野にアプローチするための産業支援機能の強化をめざす。</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 name="グループ化 9"/>
          <p:cNvGrpSpPr/>
          <p:nvPr/>
        </p:nvGrpSpPr>
        <p:grpSpPr>
          <a:xfrm>
            <a:off x="5675846" y="2719516"/>
            <a:ext cx="3072618" cy="1229074"/>
            <a:chOff x="5531830" y="2204864"/>
            <a:chExt cx="3072618" cy="1229074"/>
          </a:xfrm>
        </p:grpSpPr>
        <p:sp>
          <p:nvSpPr>
            <p:cNvPr id="7" name="円/楕円 6"/>
            <p:cNvSpPr/>
            <p:nvPr/>
          </p:nvSpPr>
          <p:spPr>
            <a:xfrm>
              <a:off x="6156176" y="2467176"/>
              <a:ext cx="1806130" cy="717145"/>
            </a:xfrm>
            <a:prstGeom prst="ellipse">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角丸四角形 5"/>
            <p:cNvSpPr/>
            <p:nvPr/>
          </p:nvSpPr>
          <p:spPr>
            <a:xfrm>
              <a:off x="5531830" y="2204864"/>
              <a:ext cx="1428297" cy="499234"/>
            </a:xfrm>
            <a:prstGeom prst="roundRect">
              <a:avLst/>
            </a:prstGeom>
            <a:gradFill>
              <a:gsLst>
                <a:gs pos="0">
                  <a:schemeClr val="tx2">
                    <a:lumMod val="60000"/>
                    <a:lumOff val="40000"/>
                  </a:schemeClr>
                </a:gs>
                <a:gs pos="50000">
                  <a:schemeClr val="tx2">
                    <a:lumMod val="40000"/>
                    <a:lumOff val="60000"/>
                  </a:schemeClr>
                </a:gs>
                <a:gs pos="100000">
                  <a:schemeClr val="tx2">
                    <a:lumMod val="60000"/>
                    <a:lumOff val="4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p:txBody>
        </p:sp>
        <p:sp>
          <p:nvSpPr>
            <p:cNvPr id="16" name="角丸四角形 15"/>
            <p:cNvSpPr/>
            <p:nvPr/>
          </p:nvSpPr>
          <p:spPr>
            <a:xfrm>
              <a:off x="7176151" y="2211720"/>
              <a:ext cx="1428297" cy="499234"/>
            </a:xfrm>
            <a:prstGeom prst="roundRect">
              <a:avLst/>
            </a:prstGeom>
            <a:gradFill>
              <a:gsLst>
                <a:gs pos="0">
                  <a:schemeClr val="tx2">
                    <a:lumMod val="60000"/>
                    <a:lumOff val="40000"/>
                  </a:schemeClr>
                </a:gs>
                <a:gs pos="50000">
                  <a:schemeClr val="tx2">
                    <a:lumMod val="40000"/>
                    <a:lumOff val="60000"/>
                  </a:schemeClr>
                </a:gs>
                <a:gs pos="100000">
                  <a:schemeClr val="tx2">
                    <a:lumMod val="60000"/>
                    <a:lumOff val="4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経済戦略局</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6330696" y="2934704"/>
              <a:ext cx="1428297" cy="499234"/>
            </a:xfrm>
            <a:prstGeom prst="roundRect">
              <a:avLst/>
            </a:prstGeom>
            <a:gradFill>
              <a:gsLst>
                <a:gs pos="0">
                  <a:schemeClr val="tx2">
                    <a:lumMod val="60000"/>
                    <a:lumOff val="40000"/>
                  </a:schemeClr>
                </a:gs>
                <a:gs pos="50000">
                  <a:schemeClr val="tx2">
                    <a:lumMod val="40000"/>
                    <a:lumOff val="60000"/>
                  </a:schemeClr>
                </a:gs>
                <a:gs pos="100000">
                  <a:schemeClr val="tx2">
                    <a:lumMod val="60000"/>
                    <a:lumOff val="40000"/>
                  </a:schemeClr>
                </a:gs>
              </a:gsLst>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府・大阪市</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副首都推進局</a:t>
              </a:r>
            </a:p>
          </p:txBody>
        </p:sp>
      </p:grpSp>
      <p:sp>
        <p:nvSpPr>
          <p:cNvPr id="23" name="テキスト ボックス 22"/>
          <p:cNvSpPr txBox="1"/>
          <p:nvPr/>
        </p:nvSpPr>
        <p:spPr>
          <a:xfrm>
            <a:off x="539552" y="3210507"/>
            <a:ext cx="4608512" cy="954107"/>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ユーザーである企業側から見た、府市施策の検証</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国機関等との連携方策の検討</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連携強化を踏まえた具体的な新たな事業展開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大阪における産業支援関係機関の全体像の検討</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275739" y="4390523"/>
            <a:ext cx="8642021" cy="2160240"/>
          </a:xfrm>
          <a:prstGeom prst="rect">
            <a:avLst/>
          </a:prstGeom>
          <a:solidFill>
            <a:schemeClr val="bg1">
              <a:lumMod val="95000"/>
            </a:schemeClr>
          </a:solidFill>
          <a:ln w="28575">
            <a:solidFill>
              <a:srgbClr val="0033CC"/>
            </a:solidFill>
          </a:ln>
        </p:spPr>
        <p:txBody>
          <a:bodyPr wrap="square" rtlCol="0">
            <a:noAutofit/>
          </a:bodyPr>
          <a:lstStyle/>
          <a:p>
            <a:r>
              <a:rPr lang="ja-JP" altLang="en-US" sz="1600" b="1" dirty="0">
                <a:latin typeface="Meiryo UI" panose="020B0604030504040204" pitchFamily="50" charset="-128"/>
                <a:ea typeface="Meiryo UI" panose="020B0604030504040204" pitchFamily="50" charset="-128"/>
              </a:rPr>
              <a:t>　②　府市の企業支援団体の統合・機能強化</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関係４者でタスクフォースを設置し、有識者等の意見を踏まえつつ検討</a:t>
            </a:r>
            <a:endParaRPr lang="en-US" altLang="ja-JP" sz="14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ja-JP" altLang="en-US" sz="1600" b="1" dirty="0">
              <a:latin typeface="Meiryo UI" panose="020B0604030504040204" pitchFamily="50" charset="-128"/>
              <a:ea typeface="Meiryo UI" panose="020B0604030504040204" pitchFamily="50" charset="-128"/>
            </a:endParaRPr>
          </a:p>
        </p:txBody>
      </p:sp>
      <p:grpSp>
        <p:nvGrpSpPr>
          <p:cNvPr id="9" name="グループ化 8"/>
          <p:cNvGrpSpPr/>
          <p:nvPr/>
        </p:nvGrpSpPr>
        <p:grpSpPr>
          <a:xfrm>
            <a:off x="5724128" y="5110603"/>
            <a:ext cx="3096344" cy="1215310"/>
            <a:chOff x="5508104" y="4122887"/>
            <a:chExt cx="3096344" cy="1215310"/>
          </a:xfrm>
          <a:gradFill>
            <a:gsLst>
              <a:gs pos="0">
                <a:schemeClr val="tx2">
                  <a:lumMod val="60000"/>
                  <a:lumOff val="40000"/>
                </a:schemeClr>
              </a:gs>
              <a:gs pos="50000">
                <a:schemeClr val="tx2">
                  <a:lumMod val="40000"/>
                  <a:lumOff val="60000"/>
                </a:schemeClr>
              </a:gs>
              <a:gs pos="100000">
                <a:schemeClr val="tx2">
                  <a:lumMod val="60000"/>
                  <a:lumOff val="40000"/>
                </a:schemeClr>
              </a:gs>
            </a:gsLst>
          </a:gradFill>
        </p:grpSpPr>
        <p:sp>
          <p:nvSpPr>
            <p:cNvPr id="28" name="円/楕円 27"/>
            <p:cNvSpPr/>
            <p:nvPr/>
          </p:nvSpPr>
          <p:spPr>
            <a:xfrm>
              <a:off x="6156176" y="4308778"/>
              <a:ext cx="1806131" cy="785232"/>
            </a:xfrm>
            <a:prstGeom prst="ellipse">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角丸四角形 28"/>
            <p:cNvSpPr/>
            <p:nvPr/>
          </p:nvSpPr>
          <p:spPr>
            <a:xfrm>
              <a:off x="5508105" y="4122887"/>
              <a:ext cx="1428297" cy="488374"/>
            </a:xfrm>
            <a:prstGeom prst="roundRect">
              <a:avLst/>
            </a:prstGeom>
            <a:gradFill flip="none" rotWithShape="1">
              <a:gsLst>
                <a:gs pos="0">
                  <a:schemeClr val="tx2">
                    <a:lumMod val="60000"/>
                    <a:lumOff val="40000"/>
                  </a:schemeClr>
                </a:gs>
                <a:gs pos="50000">
                  <a:schemeClr val="tx2">
                    <a:lumMod val="40000"/>
                    <a:lumOff val="60000"/>
                  </a:schemeClr>
                </a:gs>
                <a:gs pos="100000">
                  <a:schemeClr val="tx2">
                    <a:lumMod val="60000"/>
                    <a:lumOff val="40000"/>
                  </a:schemeClr>
                </a:gs>
              </a:gsLst>
              <a:lin ang="5400000" scaled="1"/>
              <a:tileRect/>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p:txBody>
        </p:sp>
        <p:sp>
          <p:nvSpPr>
            <p:cNvPr id="30" name="角丸四角形 29"/>
            <p:cNvSpPr/>
            <p:nvPr/>
          </p:nvSpPr>
          <p:spPr>
            <a:xfrm>
              <a:off x="7176151" y="4129743"/>
              <a:ext cx="1428297" cy="488374"/>
            </a:xfrm>
            <a:prstGeom prst="roundRect">
              <a:avLst/>
            </a:prstGeom>
            <a:gradFill>
              <a:gsLst>
                <a:gs pos="0">
                  <a:schemeClr val="tx2">
                    <a:lumMod val="60000"/>
                    <a:lumOff val="40000"/>
                  </a:schemeClr>
                </a:gs>
                <a:gs pos="100000">
                  <a:schemeClr val="tx2">
                    <a:lumMod val="60000"/>
                    <a:lumOff val="40000"/>
                  </a:schemeClr>
                </a:gs>
                <a:gs pos="50000">
                  <a:schemeClr val="tx2">
                    <a:lumMod val="40000"/>
                    <a:lumOff val="60000"/>
                  </a:schemeClr>
                </a:gs>
              </a:gsLst>
              <a:lin ang="5400000" scaled="1"/>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経済戦略局</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5508104" y="4849823"/>
              <a:ext cx="1428297" cy="488374"/>
            </a:xfrm>
            <a:prstGeom prst="roundRect">
              <a:avLst/>
            </a:prstGeom>
            <a:gradFill flip="none" rotWithShape="1">
              <a:gsLst>
                <a:gs pos="0">
                  <a:schemeClr val="tx2">
                    <a:lumMod val="60000"/>
                    <a:lumOff val="40000"/>
                  </a:schemeClr>
                </a:gs>
                <a:gs pos="100000">
                  <a:schemeClr val="tx2">
                    <a:lumMod val="60000"/>
                    <a:lumOff val="40000"/>
                  </a:schemeClr>
                </a:gs>
                <a:gs pos="50000">
                  <a:schemeClr val="tx2">
                    <a:lumMod val="40000"/>
                    <a:lumOff val="60000"/>
                  </a:schemeClr>
                </a:gs>
              </a:gsLst>
              <a:lin ang="5400000" scaled="1"/>
              <a:tileRect/>
            </a:grad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a:t>
              </a:r>
              <a:endPar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振興機構</a:t>
              </a:r>
            </a:p>
          </p:txBody>
        </p:sp>
        <p:sp>
          <p:nvSpPr>
            <p:cNvPr id="36" name="角丸四角形 35"/>
            <p:cNvSpPr/>
            <p:nvPr/>
          </p:nvSpPr>
          <p:spPr>
            <a:xfrm>
              <a:off x="7176150" y="4849823"/>
              <a:ext cx="1428297" cy="488374"/>
            </a:xfrm>
            <a:prstGeom prst="roundRect">
              <a:avLst/>
            </a:prstGeom>
            <a:gradFill flip="none" rotWithShape="1">
              <a:gsLst>
                <a:gs pos="0">
                  <a:schemeClr val="tx2">
                    <a:lumMod val="60000"/>
                    <a:lumOff val="40000"/>
                  </a:schemeClr>
                </a:gs>
                <a:gs pos="100000">
                  <a:schemeClr val="tx2">
                    <a:lumMod val="60000"/>
                    <a:lumOff val="40000"/>
                  </a:schemeClr>
                </a:gs>
                <a:gs pos="50000">
                  <a:schemeClr val="tx2">
                    <a:lumMod val="40000"/>
                    <a:lumOff val="60000"/>
                  </a:schemeClr>
                </a:gs>
              </a:gsLst>
              <a:lin ang="16200000" scaled="1"/>
              <a:tileRect/>
            </a:gradFill>
            <a:ln w="1270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都市型</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産業振興センター</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1" name="正方形/長方形 20"/>
          <p:cNvSpPr/>
          <p:nvPr/>
        </p:nvSpPr>
        <p:spPr>
          <a:xfrm>
            <a:off x="0" y="139212"/>
            <a:ext cx="9144000" cy="3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産業振興機能の強化に向けた検討状況</a:t>
            </a:r>
          </a:p>
        </p:txBody>
      </p:sp>
      <p:sp>
        <p:nvSpPr>
          <p:cNvPr id="22" name="正方形/長方形 21"/>
          <p:cNvSpPr/>
          <p:nvPr/>
        </p:nvSpPr>
        <p:spPr>
          <a:xfrm>
            <a:off x="0" y="474255"/>
            <a:ext cx="529208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検討の方向性</a:t>
            </a:r>
          </a:p>
        </p:txBody>
      </p:sp>
      <p:sp>
        <p:nvSpPr>
          <p:cNvPr id="25" name="正方形/長方形 24"/>
          <p:cNvSpPr/>
          <p:nvPr/>
        </p:nvSpPr>
        <p:spPr>
          <a:xfrm>
            <a:off x="0" y="2011475"/>
            <a:ext cx="529208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検討課題</a:t>
            </a:r>
          </a:p>
        </p:txBody>
      </p:sp>
      <p:sp>
        <p:nvSpPr>
          <p:cNvPr id="26" name="テキスト ボックス 25"/>
          <p:cNvSpPr txBox="1"/>
          <p:nvPr/>
        </p:nvSpPr>
        <p:spPr>
          <a:xfrm>
            <a:off x="539552" y="4950325"/>
            <a:ext cx="5304589" cy="1600438"/>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府市の中小企業支援における新法人の位置づけ及び役割について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新法人が取り組む事業及び推進体制について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府市の財政負担及び関与のあり方について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法人統合の進め方について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法人統合方式（新設合併又は吸収合併）について</a:t>
            </a:r>
          </a:p>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両施設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の最適利用について　　　　　　　　　　　　など</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マイドームおおさか、大阪産業創造館） </a:t>
            </a:r>
          </a:p>
        </p:txBody>
      </p:sp>
      <p:sp>
        <p:nvSpPr>
          <p:cNvPr id="32" name="スライド番号プレースホルダー 1"/>
          <p:cNvSpPr txBox="1">
            <a:spLocks/>
          </p:cNvSpPr>
          <p:nvPr/>
        </p:nvSpPr>
        <p:spPr>
          <a:xfrm>
            <a:off x="7067550" y="65087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b="1"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5</a:t>
            </a:r>
            <a:endParaRPr lang="ja-JP" altLang="en-US" dirty="0"/>
          </a:p>
        </p:txBody>
      </p:sp>
    </p:spTree>
    <p:extLst>
      <p:ext uri="{BB962C8B-B14F-4D97-AF65-F5344CB8AC3E}">
        <p14:creationId xmlns:p14="http://schemas.microsoft.com/office/powerpoint/2010/main" val="1117300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11538</TotalTime>
  <Words>799</Words>
  <PresentationFormat>画面に合わせる (4:3)</PresentationFormat>
  <Paragraphs>192</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Meiryo UI</vt:lpstr>
      <vt:lpstr>ＭＳ Ｐゴシック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2018-06-15T07:06:37Z</cp:lastPrinted>
  <dcterms:created xsi:type="dcterms:W3CDTF">2018-04-06T04:51:47Z</dcterms:created>
  <dcterms:modified xsi:type="dcterms:W3CDTF">2018-06-27T07:43:58Z</dcterms:modified>
</cp:coreProperties>
</file>