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4"/>
  </p:notesMasterIdLst>
  <p:sldIdLst>
    <p:sldId id="259" r:id="rId4"/>
    <p:sldId id="260" r:id="rId5"/>
    <p:sldId id="256" r:id="rId6"/>
    <p:sldId id="257" r:id="rId7"/>
    <p:sldId id="265" r:id="rId8"/>
    <p:sldId id="264" r:id="rId9"/>
    <p:sldId id="258" r:id="rId10"/>
    <p:sldId id="261" r:id="rId11"/>
    <p:sldId id="262" r:id="rId12"/>
    <p:sldId id="263"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7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slides/slide5.xml" Type="http://schemas.openxmlformats.org/officeDocument/2006/relationships/slide" Id="rId8"></Relationship><Relationship Target="slides/slide10.xml" Type="http://schemas.openxmlformats.org/officeDocument/2006/relationships/slide" Id="rId13"></Relationship><Relationship Target="tableStyles.xml" Type="http://schemas.openxmlformats.org/officeDocument/2006/relationships/tableStyles" Id="rId18"></Relationship><Relationship Target="slideMasters/slideMaster3.xml" Type="http://schemas.openxmlformats.org/officeDocument/2006/relationships/slideMaster" Id="rId3"></Relationship><Relationship Target="slides/slide4.xml" Type="http://schemas.openxmlformats.org/officeDocument/2006/relationships/slide" Id="rId7"></Relationship><Relationship Target="slides/slide9.xml" Type="http://schemas.openxmlformats.org/officeDocument/2006/relationships/slide" Id="rId12"></Relationship><Relationship Target="theme/theme1.xml" Type="http://schemas.openxmlformats.org/officeDocument/2006/relationships/theme" Id="rId17"></Relationship><Relationship Target="slideMasters/slideMaster2.xml" Type="http://schemas.openxmlformats.org/officeDocument/2006/relationships/slideMaster" Id="rId2"></Relationship><Relationship Target="viewProps.xml" Type="http://schemas.openxmlformats.org/officeDocument/2006/relationships/viewProps" Id="rId16"></Relationship><Relationship Target="slideMasters/slideMaster1.xml" Type="http://schemas.openxmlformats.org/officeDocument/2006/relationships/slideMaster" Id="rId1"></Relationship><Relationship Target="slides/slide3.xml" Type="http://schemas.openxmlformats.org/officeDocument/2006/relationships/slide" Id="rId6"></Relationship><Relationship Target="slides/slide8.xml" Type="http://schemas.openxmlformats.org/officeDocument/2006/relationships/slide" Id="rId11"></Relationship><Relationship Target="slides/slide2.xml" Type="http://schemas.openxmlformats.org/officeDocument/2006/relationships/slide" Id="rId5"></Relationship><Relationship Target="presProps.xml" Type="http://schemas.openxmlformats.org/officeDocument/2006/relationships/presProps" Id="rId15"></Relationship><Relationship Target="slides/slide7.xml" Type="http://schemas.openxmlformats.org/officeDocument/2006/relationships/slide" Id="rId10"></Relationship><Relationship Target="slides/slide1.xml" Type="http://schemas.openxmlformats.org/officeDocument/2006/relationships/slide" Id="rId4"></Relationship><Relationship Target="slides/slide6.xml" Type="http://schemas.openxmlformats.org/officeDocument/2006/relationships/slide" Id="rId9"></Relationship><Relationship Target="notesMasters/notesMaster1.xml" Type="http://schemas.openxmlformats.org/officeDocument/2006/relationships/notesMaster" Id="rId14"></Relationship></Relationships>
</file>

<file path=ppt/notesMasters/_rels/notesMaster1.xml.rels><?xml version="1.0" encoding="UTF-8" ?><Relationships xmlns="http://schemas.openxmlformats.org/package/2006/relationships"><Relationship Target="../theme/theme4.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D0BD4C8-09F5-4A2B-8D21-9F8905AB6028}" type="datetimeFigureOut">
              <a:rPr kumimoji="1" lang="ja-JP" altLang="en-US" smtClean="0"/>
              <a:t>2018/3/30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107ECAC-E44C-418D-9F82-FAAAEDFCAC6A}" type="slidenum">
              <a:rPr kumimoji="1" lang="ja-JP" altLang="en-US" smtClean="0"/>
              <a:t>‹#›</a:t>
            </a:fld>
            <a:endParaRPr kumimoji="1" lang="ja-JP" altLang="en-US"/>
          </a:p>
        </p:txBody>
      </p:sp>
    </p:spTree>
    <p:extLst>
      <p:ext uri="{BB962C8B-B14F-4D97-AF65-F5344CB8AC3E}">
        <p14:creationId xmlns:p14="http://schemas.microsoft.com/office/powerpoint/2010/main" val="1121621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CD8363A-74EF-4F2A-B907-9A704E028F23}"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961574393"/>
      </p:ext>
    </p:extLst>
  </p:cSld>
  <p:clrMapOvr>
    <a:masterClrMapping/>
  </p:clrMapOvr>
</p:note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3.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4.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5.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6.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7.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8.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9.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0.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1.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2.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3.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1"/>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34181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91604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258464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83953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99636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2239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1952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932785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47142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40220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9"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9" y="1435108"/>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9602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0757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4"/>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344071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3607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0679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8"/>
            <a:ext cx="7772400" cy="147002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9329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6674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4"/>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72215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202020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6"/>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01761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17793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689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012605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1"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64364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4"/>
            <a:ext cx="5486400" cy="56673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047068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2531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4"/>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6366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3"/>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25529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148701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585483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66202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1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12" y="143510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3744683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44"/>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44FA44-46C5-45CF-A1F6-DDB28EDDD0CC}"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4283972892"/>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_rels/slideMaster2.xml.rels><?xml version="1.0" encoding="UTF-8" ?><Relationships xmlns="http://schemas.openxmlformats.org/package/2006/relationships"><Relationship Target="../slideLayouts/slideLayout19.xml" Type="http://schemas.openxmlformats.org/officeDocument/2006/relationships/slideLayout" Id="rId8"></Relationship><Relationship Target="../slideLayouts/slideLayout14.xml" Type="http://schemas.openxmlformats.org/officeDocument/2006/relationships/slideLayout" Id="rId3"></Relationship><Relationship Target="../slideLayouts/slideLayout18.xml" Type="http://schemas.openxmlformats.org/officeDocument/2006/relationships/slideLayout" Id="rId7"></Relationship><Relationship Target="../theme/theme2.xml" Type="http://schemas.openxmlformats.org/officeDocument/2006/relationships/theme" Id="rId12"></Relationship><Relationship Target="../slideLayouts/slideLayout13.xml" Type="http://schemas.openxmlformats.org/officeDocument/2006/relationships/slideLayout" Id="rId2"></Relationship><Relationship Target="../slideLayouts/slideLayout12.xml" Type="http://schemas.openxmlformats.org/officeDocument/2006/relationships/slideLayout" Id="rId1"></Relationship><Relationship Target="../slideLayouts/slideLayout17.xml" Type="http://schemas.openxmlformats.org/officeDocument/2006/relationships/slideLayout" Id="rId6"></Relationship><Relationship Target="../slideLayouts/slideLayout22.xml" Type="http://schemas.openxmlformats.org/officeDocument/2006/relationships/slideLayout" Id="rId11"></Relationship><Relationship Target="../slideLayouts/slideLayout16.xml" Type="http://schemas.openxmlformats.org/officeDocument/2006/relationships/slideLayout" Id="rId5"></Relationship><Relationship Target="../slideLayouts/slideLayout21.xml" Type="http://schemas.openxmlformats.org/officeDocument/2006/relationships/slideLayout" Id="rId10"></Relationship><Relationship Target="../slideLayouts/slideLayout15.xml" Type="http://schemas.openxmlformats.org/officeDocument/2006/relationships/slideLayout" Id="rId4"></Relationship><Relationship Target="../slideLayouts/slideLayout20.xml" Type="http://schemas.openxmlformats.org/officeDocument/2006/relationships/slideLayout" Id="rId9"></Relationship></Relationships>
</file>

<file path=ppt/slideMasters/_rels/slideMaster3.xml.rels><?xml version="1.0" encoding="UTF-8" ?><Relationships xmlns="http://schemas.openxmlformats.org/package/2006/relationships"><Relationship Target="../slideLayouts/slideLayout30.xml" Type="http://schemas.openxmlformats.org/officeDocument/2006/relationships/slideLayout" Id="rId8"></Relationship><Relationship Target="../slideLayouts/slideLayout25.xml" Type="http://schemas.openxmlformats.org/officeDocument/2006/relationships/slideLayout" Id="rId3"></Relationship><Relationship Target="../slideLayouts/slideLayout29.xml" Type="http://schemas.openxmlformats.org/officeDocument/2006/relationships/slideLayout" Id="rId7"></Relationship><Relationship Target="../theme/theme3.xml" Type="http://schemas.openxmlformats.org/officeDocument/2006/relationships/theme" Id="rId12"></Relationship><Relationship Target="../slideLayouts/slideLayout24.xml" Type="http://schemas.openxmlformats.org/officeDocument/2006/relationships/slideLayout" Id="rId2"></Relationship><Relationship Target="../slideLayouts/slideLayout23.xml" Type="http://schemas.openxmlformats.org/officeDocument/2006/relationships/slideLayout" Id="rId1"></Relationship><Relationship Target="../slideLayouts/slideLayout28.xml" Type="http://schemas.openxmlformats.org/officeDocument/2006/relationships/slideLayout" Id="rId6"></Relationship><Relationship Target="../slideLayouts/slideLayout33.xml" Type="http://schemas.openxmlformats.org/officeDocument/2006/relationships/slideLayout" Id="rId11"></Relationship><Relationship Target="../slideLayouts/slideLayout27.xml" Type="http://schemas.openxmlformats.org/officeDocument/2006/relationships/slideLayout" Id="rId5"></Relationship><Relationship Target="../slideLayouts/slideLayout32.xml" Type="http://schemas.openxmlformats.org/officeDocument/2006/relationships/slideLayout" Id="rId10"></Relationship><Relationship Target="../slideLayouts/slideLayout26.xml" Type="http://schemas.openxmlformats.org/officeDocument/2006/relationships/slideLayout" Id="rId4"></Relationship><Relationship Target="../slideLayouts/slideLayout31.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4FA44-46C5-45CF-A1F6-DDB28EDDD0CC}" type="datetimeFigureOut">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18B21-8B46-4D5B-A51D-5635EA7D41EC}" type="slidenum">
              <a:rPr kumimoji="1" lang="ja-JP" altLang="en-US" smtClean="0"/>
              <a:t>‹#›</a:t>
            </a:fld>
            <a:endParaRPr kumimoji="1" lang="ja-JP" altLang="en-US"/>
          </a:p>
        </p:txBody>
      </p:sp>
    </p:spTree>
    <p:extLst>
      <p:ext uri="{BB962C8B-B14F-4D97-AF65-F5344CB8AC3E}">
        <p14:creationId xmlns:p14="http://schemas.microsoft.com/office/powerpoint/2010/main" val="1304559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537996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2C2C-3CD8-458F-87A9-37791F451018}" type="datetimeFigureOut">
              <a:rPr lang="ja-JP" altLang="en-US" smtClean="0">
                <a:solidFill>
                  <a:prstClr val="black">
                    <a:tint val="75000"/>
                  </a:prstClr>
                </a:solidFill>
              </a:rPr>
              <a:pPr/>
              <a:t>2018/3/30</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2F583-1012-4CBB-8843-F2D133ABA39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66060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3.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1.xml" Type="http://schemas.openxmlformats.org/officeDocument/2006/relationships/slideLayout" Id="rId1"></Relationship></Relationships>
</file>

<file path=ppt/slides/_rels/slide6.xml.rels><?xml version="1.0" encoding="UTF-8" ?><Relationships xmlns="http://schemas.openxmlformats.org/package/2006/relationships"><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_rels/slide7.xml.rels><?xml version="1.0" encoding="UTF-8" ?><Relationships xmlns="http://schemas.openxmlformats.org/package/2006/relationships"><Relationship Target="../media/image2.png" Type="http://schemas.openxmlformats.org/officeDocument/2006/relationships/image" Id="rId2"></Relationship><Relationship Target="../slideLayouts/slideLayout1.xml" Type="http://schemas.openxmlformats.org/officeDocument/2006/relationships/slideLayout" Id="rId1"></Relationship></Relationships>
</file>

<file path=ppt/slides/_rels/slide8.xml.rels><?xml version="1.0" encoding="UTF-8" ?><Relationships xmlns="http://schemas.openxmlformats.org/package/2006/relationships"><Relationship Target="../media/image3.png" Type="http://schemas.openxmlformats.org/officeDocument/2006/relationships/image" Id="rId3"></Relationship><Relationship Target="../notesSlides/notesSlide1.xml" Type="http://schemas.openxmlformats.org/officeDocument/2006/relationships/notesSlide" Id="rId2"></Relationship><Relationship Target="../slideLayouts/slideLayout1.xml" Type="http://schemas.openxmlformats.org/officeDocument/2006/relationships/slideLayout" Id="rId1"></Relationship></Relationships>
</file>

<file path=ppt/slides/_rels/slide9.xml.rels><?xml version="1.0" encoding="UTF-8" ?><Relationships xmlns="http://schemas.openxmlformats.org/package/2006/relationships"><Relationship Target="../media/image5.png" Type="http://schemas.openxmlformats.org/officeDocument/2006/relationships/image" Id="rId3"></Relationship><Relationship Target="../media/image9.png" Type="http://schemas.openxmlformats.org/officeDocument/2006/relationships/image" Id="rId7"></Relationship><Relationship Target="../media/image4.png" Type="http://schemas.openxmlformats.org/officeDocument/2006/relationships/image" Id="rId2"></Relationship><Relationship Target="../slideLayouts/slideLayout23.xml" Type="http://schemas.openxmlformats.org/officeDocument/2006/relationships/slideLayout" Id="rId1"></Relationship><Relationship Target="../media/image8.png" Type="http://schemas.openxmlformats.org/officeDocument/2006/relationships/image" Id="rId6"></Relationship><Relationship Target="../media/image7.png" Type="http://schemas.openxmlformats.org/officeDocument/2006/relationships/image" Id="rId5"></Relationship><Relationship Target="../media/image6.png" Type="http://schemas.openxmlformats.org/officeDocument/2006/relationships/image"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23" y="2592303"/>
            <a:ext cx="8878515" cy="584775"/>
          </a:xfrm>
          <a:prstGeom prst="rect">
            <a:avLst/>
          </a:prstGeom>
          <a:noFill/>
        </p:spPr>
        <p:txBody>
          <a:bodyPr wrap="square" rtlCol="0">
            <a:spAutoFit/>
          </a:bodyPr>
          <a:lstStyle/>
          <a:p>
            <a:pPr algn="ctr"/>
            <a:r>
              <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 Ｇ</a:t>
            </a:r>
            <a:r>
              <a:rPr lang="en-US" altLang="ja-JP" sz="3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3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大阪サミットの開催について</a:t>
            </a:r>
            <a:endPar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タイトル 1"/>
          <p:cNvSpPr txBox="1">
            <a:spLocks/>
          </p:cNvSpPr>
          <p:nvPr/>
        </p:nvSpPr>
        <p:spPr bwMode="auto">
          <a:xfrm>
            <a:off x="503969" y="4675791"/>
            <a:ext cx="822960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fontAlgn="auto">
              <a:spcAft>
                <a:spcPts val="0"/>
              </a:spcAft>
              <a:defRPr/>
            </a:pP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大阪府政策企画部サミット協力室</a:t>
            </a: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fontAlgn="auto">
              <a:spcAft>
                <a:spcPts val="0"/>
              </a:spcAft>
              <a:defRPr/>
            </a:pP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大阪市経済戦略局サミット協力室</a:t>
            </a:r>
            <a:endParaRPr lang="en-US" altLang="ja-JP"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6584775" y="188640"/>
            <a:ext cx="2383986" cy="523220"/>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２</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256766" y="733945"/>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04050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８</a:t>
            </a:r>
            <a:endParaRPr lang="ja-JP" altLang="en-US" sz="1400" dirty="0">
              <a:solidFill>
                <a:prstClr val="black"/>
              </a:solidFill>
            </a:endParaRPr>
          </a:p>
        </p:txBody>
      </p:sp>
      <p:sp>
        <p:nvSpPr>
          <p:cNvPr id="31" name="テキスト ボックス 30"/>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参考３：</a:t>
            </a:r>
            <a:r>
              <a:rPr kumimoji="1" lang="en-US" altLang="ja-JP" sz="2400" b="1" dirty="0" smtClean="0">
                <a:solidFill>
                  <a:schemeClr val="bg1"/>
                </a:solidFill>
                <a:latin typeface="HG丸ｺﾞｼｯｸM-PRO" panose="020F0600000000000000" pitchFamily="50" charset="-128"/>
                <a:ea typeface="HG丸ｺﾞｼｯｸM-PRO" panose="020F0600000000000000" pitchFamily="50" charset="-128"/>
              </a:rPr>
              <a:t>2019</a:t>
            </a: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年Ｇ</a:t>
            </a:r>
            <a:r>
              <a:rPr kumimoji="1" lang="en-US" altLang="ja-JP" sz="2400" b="1" dirty="0" smtClean="0">
                <a:solidFill>
                  <a:schemeClr val="bg1"/>
                </a:solidFill>
                <a:latin typeface="HG丸ｺﾞｼｯｸM-PRO" panose="020F0600000000000000" pitchFamily="50" charset="-128"/>
                <a:ea typeface="HG丸ｺﾞｼｯｸM-PRO" panose="020F0600000000000000" pitchFamily="50" charset="-128"/>
              </a:rPr>
              <a:t>20</a:t>
            </a: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大阪サミット推進本部設置要綱</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07504" y="620688"/>
            <a:ext cx="8899376" cy="6070893"/>
          </a:xfrm>
          <a:prstGeom prst="rect">
            <a:avLst/>
          </a:prstGeom>
          <a:noFill/>
        </p:spPr>
        <p:txBody>
          <a:bodyPr wrap="square" rtlCol="0">
            <a:spAutoFit/>
          </a:bodyPr>
          <a:lstStyle/>
          <a:p>
            <a:r>
              <a:rPr lang="ja-JP" altLang="en-US" sz="1050" b="1" dirty="0">
                <a:latin typeface="+mn-ea"/>
              </a:rPr>
              <a:t>（目的）</a:t>
            </a:r>
          </a:p>
          <a:p>
            <a:pPr marL="182563" indent="-182563"/>
            <a:r>
              <a:rPr lang="ja-JP" altLang="en-US" sz="1050" dirty="0">
                <a:latin typeface="ＭＳ Ｐ明朝" panose="02020600040205080304" pitchFamily="18" charset="-128"/>
                <a:ea typeface="ＭＳ Ｐ明朝" panose="02020600040205080304" pitchFamily="18" charset="-128"/>
              </a:rPr>
              <a:t>第１条　</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年Ｇ２０大阪サミットの開催に向け、開催主体である国の要請のもと、府民・市民の理解・協力の促進をはじめ、安全・安心や</a:t>
            </a:r>
            <a:r>
              <a:rPr lang="ja-JP" altLang="en-US" sz="1050" dirty="0" smtClean="0">
                <a:latin typeface="ＭＳ Ｐ明朝" panose="02020600040205080304" pitchFamily="18" charset="-128"/>
                <a:ea typeface="ＭＳ Ｐ明朝" panose="02020600040205080304" pitchFamily="18" charset="-128"/>
              </a:rPr>
              <a:t>おもてなし</a:t>
            </a:r>
            <a:r>
              <a:rPr lang="ja-JP" altLang="en-US" sz="1050" dirty="0">
                <a:latin typeface="ＭＳ Ｐ明朝" panose="02020600040205080304" pitchFamily="18" charset="-128"/>
                <a:ea typeface="ＭＳ Ｐ明朝" panose="02020600040205080304" pitchFamily="18" charset="-128"/>
              </a:rPr>
              <a:t>の環境を整えるため、「</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a:t>
            </a:r>
            <a:r>
              <a:rPr lang="en-US" altLang="ja-JP" sz="1050" dirty="0">
                <a:latin typeface="ＭＳ Ｐ明朝" panose="02020600040205080304" pitchFamily="18" charset="-128"/>
                <a:ea typeface="ＭＳ Ｐ明朝" panose="02020600040205080304" pitchFamily="18" charset="-128"/>
              </a:rPr>
              <a:t>20</a:t>
            </a:r>
            <a:r>
              <a:rPr lang="ja-JP" altLang="en-US" sz="1050" dirty="0">
                <a:latin typeface="ＭＳ Ｐ明朝" panose="02020600040205080304" pitchFamily="18" charset="-128"/>
                <a:ea typeface="ＭＳ Ｐ明朝" panose="02020600040205080304" pitchFamily="18" charset="-128"/>
              </a:rPr>
              <a:t>大阪サミット関西推進協力協議会」の会長・会長代行である知事・市長のもと、同協議会事務局が司令塔的役割を担い、大阪府市の各部局や区役所などが主体的に自らが有するポテンシャルをフルに発揮し、迅速・的確に取組みを推進することを目的として、「</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年Ｇ２０大阪サミット推進本部」（以下「推進本部」という。）を設置する。</a:t>
            </a:r>
          </a:p>
          <a:p>
            <a:r>
              <a:rPr lang="ja-JP" altLang="en-US" sz="1050" b="1" dirty="0" smtClean="0">
                <a:latin typeface="+mj-ea"/>
                <a:ea typeface="+mj-ea"/>
              </a:rPr>
              <a:t>（</a:t>
            </a:r>
            <a:r>
              <a:rPr lang="ja-JP" altLang="en-US" sz="1050" b="1" dirty="0">
                <a:latin typeface="+mj-ea"/>
                <a:ea typeface="+mj-ea"/>
              </a:rPr>
              <a:t>所管事項）</a:t>
            </a:r>
          </a:p>
          <a:p>
            <a:r>
              <a:rPr lang="ja-JP" altLang="en-US" sz="1050" dirty="0">
                <a:latin typeface="ＭＳ Ｐ明朝" panose="02020600040205080304" pitchFamily="18" charset="-128"/>
                <a:ea typeface="ＭＳ Ｐ明朝" panose="02020600040205080304" pitchFamily="18" charset="-128"/>
              </a:rPr>
              <a:t>第２条　推進本部は、前条に掲げる目的を達成するため、次の事項を行う。</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1) 2019</a:t>
            </a:r>
            <a:r>
              <a:rPr lang="ja-JP" altLang="en-US" sz="1050" dirty="0">
                <a:latin typeface="ＭＳ Ｐ明朝" panose="02020600040205080304" pitchFamily="18" charset="-128"/>
                <a:ea typeface="ＭＳ Ｐ明朝" panose="02020600040205080304" pitchFamily="18" charset="-128"/>
              </a:rPr>
              <a:t>年Ｇ２０大阪サミット開催に向けた府・市の全庁的な取組みの推進</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2) 2019</a:t>
            </a:r>
            <a:r>
              <a:rPr lang="ja-JP" altLang="en-US" sz="1050" dirty="0">
                <a:latin typeface="ＭＳ Ｐ明朝" panose="02020600040205080304" pitchFamily="18" charset="-128"/>
                <a:ea typeface="ＭＳ Ｐ明朝" panose="02020600040205080304" pitchFamily="18" charset="-128"/>
              </a:rPr>
              <a:t>年Ｇ２０大阪サミット開催に関する情報の共有</a:t>
            </a:r>
          </a:p>
          <a:p>
            <a:r>
              <a:rPr lang="ja-JP" altLang="en-US" sz="1050" dirty="0" smtClean="0">
                <a:latin typeface="ＭＳ Ｐ明朝" panose="02020600040205080304" pitchFamily="18" charset="-128"/>
                <a:ea typeface="ＭＳ Ｐ明朝" panose="02020600040205080304" pitchFamily="18" charset="-128"/>
              </a:rPr>
              <a:t>　</a:t>
            </a:r>
            <a:r>
              <a:rPr lang="en-US" altLang="ja-JP" sz="1050" dirty="0" smtClean="0">
                <a:latin typeface="ＭＳ Ｐ明朝" panose="02020600040205080304" pitchFamily="18" charset="-128"/>
                <a:ea typeface="ＭＳ Ｐ明朝" panose="02020600040205080304" pitchFamily="18" charset="-128"/>
              </a:rPr>
              <a:t>(</a:t>
            </a:r>
            <a:r>
              <a:rPr lang="en-US" altLang="ja-JP" sz="1050" dirty="0">
                <a:latin typeface="ＭＳ Ｐ明朝" panose="02020600040205080304" pitchFamily="18" charset="-128"/>
                <a:ea typeface="ＭＳ Ｐ明朝" panose="02020600040205080304" pitchFamily="18" charset="-128"/>
              </a:rPr>
              <a:t>3) </a:t>
            </a:r>
            <a:r>
              <a:rPr lang="ja-JP" altLang="en-US" sz="1050" dirty="0">
                <a:latin typeface="ＭＳ Ｐ明朝" panose="02020600040205080304" pitchFamily="18" charset="-128"/>
                <a:ea typeface="ＭＳ Ｐ明朝" panose="02020600040205080304" pitchFamily="18" charset="-128"/>
              </a:rPr>
              <a:t>前各号に掲げるもののほか、</a:t>
            </a:r>
            <a:r>
              <a:rPr lang="en-US" altLang="ja-JP" sz="1050" dirty="0">
                <a:latin typeface="ＭＳ Ｐ明朝" panose="02020600040205080304" pitchFamily="18" charset="-128"/>
                <a:ea typeface="ＭＳ Ｐ明朝" panose="02020600040205080304" pitchFamily="18" charset="-128"/>
              </a:rPr>
              <a:t>2019</a:t>
            </a:r>
            <a:r>
              <a:rPr lang="ja-JP" altLang="en-US" sz="1050" dirty="0">
                <a:latin typeface="ＭＳ Ｐ明朝" panose="02020600040205080304" pitchFamily="18" charset="-128"/>
                <a:ea typeface="ＭＳ Ｐ明朝" panose="02020600040205080304" pitchFamily="18" charset="-128"/>
              </a:rPr>
              <a:t>年Ｇ２０大阪サミット開催にあたり必要な事項</a:t>
            </a:r>
          </a:p>
          <a:p>
            <a:r>
              <a:rPr lang="ja-JP" altLang="en-US" sz="1050" b="1" dirty="0" smtClean="0">
                <a:latin typeface="+mj-ea"/>
                <a:ea typeface="+mj-ea"/>
              </a:rPr>
              <a:t>（</a:t>
            </a:r>
            <a:r>
              <a:rPr lang="ja-JP" altLang="en-US" sz="1050" b="1" dirty="0">
                <a:latin typeface="+mj-ea"/>
                <a:ea typeface="+mj-ea"/>
              </a:rPr>
              <a:t>組織）</a:t>
            </a:r>
          </a:p>
          <a:p>
            <a:r>
              <a:rPr lang="ja-JP" altLang="en-US" sz="1050" dirty="0">
                <a:latin typeface="ＭＳ Ｐ明朝" panose="02020600040205080304" pitchFamily="18" charset="-128"/>
                <a:ea typeface="ＭＳ Ｐ明朝" panose="02020600040205080304" pitchFamily="18" charset="-128"/>
              </a:rPr>
              <a:t>第３条　推進本部は、本部長、副本部長、本部員をもって組織する。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本部長は、知事をもって充てる。</a:t>
            </a:r>
          </a:p>
          <a:p>
            <a:r>
              <a:rPr lang="ja-JP" altLang="en-US" sz="1050" dirty="0" smtClean="0">
                <a:latin typeface="ＭＳ Ｐ明朝" panose="02020600040205080304" pitchFamily="18" charset="-128"/>
                <a:ea typeface="ＭＳ Ｐ明朝" panose="02020600040205080304" pitchFamily="18" charset="-128"/>
              </a:rPr>
              <a:t>　３</a:t>
            </a:r>
            <a:r>
              <a:rPr lang="ja-JP" altLang="en-US" sz="1050" dirty="0">
                <a:latin typeface="ＭＳ Ｐ明朝" panose="02020600040205080304" pitchFamily="18" charset="-128"/>
                <a:ea typeface="ＭＳ Ｐ明朝" panose="02020600040205080304" pitchFamily="18" charset="-128"/>
              </a:rPr>
              <a:t>　副本部長は、市長をもって充てる。</a:t>
            </a:r>
          </a:p>
          <a:p>
            <a:r>
              <a:rPr lang="ja-JP" altLang="en-US" sz="1050" dirty="0" smtClean="0">
                <a:latin typeface="ＭＳ Ｐ明朝" panose="02020600040205080304" pitchFamily="18" charset="-128"/>
                <a:ea typeface="ＭＳ Ｐ明朝" panose="02020600040205080304" pitchFamily="18" charset="-128"/>
              </a:rPr>
              <a:t>　４</a:t>
            </a:r>
            <a:r>
              <a:rPr lang="ja-JP" altLang="en-US" sz="1050" dirty="0">
                <a:latin typeface="ＭＳ Ｐ明朝" panose="02020600040205080304" pitchFamily="18" charset="-128"/>
                <a:ea typeface="ＭＳ Ｐ明朝" panose="02020600040205080304" pitchFamily="18" charset="-128"/>
              </a:rPr>
              <a:t>　本部員は、別表（１）に掲げるものをもって充てる。</a:t>
            </a:r>
          </a:p>
          <a:p>
            <a:r>
              <a:rPr lang="ja-JP" altLang="en-US" sz="1050" b="1" dirty="0" smtClean="0">
                <a:latin typeface="+mj-ea"/>
                <a:ea typeface="+mj-ea"/>
              </a:rPr>
              <a:t>（</a:t>
            </a:r>
            <a:r>
              <a:rPr lang="ja-JP" altLang="en-US" sz="1050" b="1" dirty="0">
                <a:latin typeface="+mj-ea"/>
                <a:ea typeface="+mj-ea"/>
              </a:rPr>
              <a:t>職務）</a:t>
            </a:r>
          </a:p>
          <a:p>
            <a:r>
              <a:rPr lang="ja-JP" altLang="en-US" sz="1050" dirty="0">
                <a:latin typeface="ＭＳ Ｐ明朝" panose="02020600040205080304" pitchFamily="18" charset="-128"/>
                <a:ea typeface="ＭＳ Ｐ明朝" panose="02020600040205080304" pitchFamily="18" charset="-128"/>
              </a:rPr>
              <a:t>第４条　本部長は、推進本部を代表し、推進本部を総理する。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副本部長は、本部長を補佐し、本部長に事故あるとき、又は本部長が欠けたときは、その職務を代理する。</a:t>
            </a:r>
          </a:p>
          <a:p>
            <a:r>
              <a:rPr lang="ja-JP" altLang="en-US" sz="1050" b="1" dirty="0" smtClean="0">
                <a:latin typeface="+mj-ea"/>
                <a:ea typeface="+mj-ea"/>
              </a:rPr>
              <a:t>（</a:t>
            </a:r>
            <a:r>
              <a:rPr lang="ja-JP" altLang="en-US" sz="1050" b="1" dirty="0">
                <a:latin typeface="+mj-ea"/>
                <a:ea typeface="+mj-ea"/>
              </a:rPr>
              <a:t>会議）</a:t>
            </a:r>
          </a:p>
          <a:p>
            <a:r>
              <a:rPr lang="ja-JP" altLang="en-US" sz="1050" dirty="0">
                <a:latin typeface="ＭＳ Ｐ明朝" panose="02020600040205080304" pitchFamily="18" charset="-128"/>
                <a:ea typeface="ＭＳ Ｐ明朝" panose="02020600040205080304" pitchFamily="18" charset="-128"/>
              </a:rPr>
              <a:t>第５条　本部長は、推進本部会議を総括する。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本部長は、必要があると認めるとき、推進本部会議を招集する。</a:t>
            </a:r>
          </a:p>
          <a:p>
            <a:r>
              <a:rPr lang="ja-JP" altLang="en-US" sz="1050" b="1" dirty="0" smtClean="0">
                <a:latin typeface="+mj-ea"/>
                <a:ea typeface="+mj-ea"/>
              </a:rPr>
              <a:t>（</a:t>
            </a:r>
            <a:r>
              <a:rPr lang="ja-JP" altLang="en-US" sz="1050" b="1" dirty="0">
                <a:latin typeface="+mj-ea"/>
                <a:ea typeface="+mj-ea"/>
              </a:rPr>
              <a:t>プロジェクトチーム）</a:t>
            </a:r>
          </a:p>
          <a:p>
            <a:r>
              <a:rPr lang="ja-JP" altLang="en-US" sz="1050" dirty="0">
                <a:latin typeface="ＭＳ Ｐ明朝" panose="02020600040205080304" pitchFamily="18" charset="-128"/>
                <a:ea typeface="ＭＳ Ｐ明朝" panose="02020600040205080304" pitchFamily="18" charset="-128"/>
              </a:rPr>
              <a:t>第６条　第２条に掲げる業務の円滑な遂行を図るため、推進本部にプロジェクトチームを置くことができる。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プロジェクトチームの設置に関し必要な事項は、本部長が別に定める。</a:t>
            </a:r>
          </a:p>
          <a:p>
            <a:r>
              <a:rPr lang="ja-JP" altLang="en-US" sz="1050" b="1" dirty="0" smtClean="0">
                <a:latin typeface="+mj-ea"/>
                <a:ea typeface="+mj-ea"/>
              </a:rPr>
              <a:t>（</a:t>
            </a:r>
            <a:r>
              <a:rPr lang="ja-JP" altLang="en-US" sz="1050" b="1" dirty="0">
                <a:latin typeface="+mj-ea"/>
                <a:ea typeface="+mj-ea"/>
              </a:rPr>
              <a:t>副知事・副市長会議）</a:t>
            </a:r>
          </a:p>
          <a:p>
            <a:r>
              <a:rPr lang="ja-JP" altLang="en-US" sz="1050" dirty="0">
                <a:latin typeface="ＭＳ Ｐ明朝" panose="02020600040205080304" pitchFamily="18" charset="-128"/>
                <a:ea typeface="ＭＳ Ｐ明朝" panose="02020600040205080304" pitchFamily="18" charset="-128"/>
              </a:rPr>
              <a:t>第７条　前条のプロジェクトチームが所管する事項につき、特に高度な調整を必要とするときは、副知事・副市長会議を開催することとする。</a:t>
            </a:r>
            <a:endParaRPr lang="ja-JP" altLang="en-US" sz="1050" dirty="0">
              <a:latin typeface="+mj-ea"/>
              <a:ea typeface="+mj-ea"/>
            </a:endParaRPr>
          </a:p>
          <a:p>
            <a:r>
              <a:rPr lang="ja-JP" altLang="en-US" sz="1050" b="1" dirty="0" smtClean="0">
                <a:latin typeface="+mj-ea"/>
                <a:ea typeface="+mj-ea"/>
              </a:rPr>
              <a:t>（</a:t>
            </a:r>
            <a:r>
              <a:rPr lang="ja-JP" altLang="en-US" sz="1050" b="1" dirty="0">
                <a:latin typeface="+mj-ea"/>
                <a:ea typeface="+mj-ea"/>
              </a:rPr>
              <a:t>連絡調整会議等との連携）</a:t>
            </a:r>
          </a:p>
          <a:p>
            <a:r>
              <a:rPr lang="ja-JP" altLang="en-US" sz="1050" dirty="0">
                <a:latin typeface="ＭＳ Ｐ明朝" panose="02020600040205080304" pitchFamily="18" charset="-128"/>
                <a:ea typeface="ＭＳ Ｐ明朝" panose="02020600040205080304" pitchFamily="18" charset="-128"/>
              </a:rPr>
              <a:t>第８条　推進本部の円滑な運営に資するため、府、市の連絡調整会議等と連携し、関連施策との調整を図ることとする。</a:t>
            </a:r>
            <a:endParaRPr lang="ja-JP" altLang="en-US" sz="1050" b="1" dirty="0">
              <a:latin typeface="ＭＳ Ｐ明朝" panose="02020600040205080304" pitchFamily="18" charset="-128"/>
              <a:ea typeface="ＭＳ Ｐ明朝" panose="02020600040205080304" pitchFamily="18" charset="-128"/>
            </a:endParaRPr>
          </a:p>
          <a:p>
            <a:r>
              <a:rPr lang="ja-JP" altLang="en-US" sz="1050" b="1" dirty="0" smtClean="0">
                <a:latin typeface="+mj-ea"/>
                <a:ea typeface="+mj-ea"/>
              </a:rPr>
              <a:t>（</a:t>
            </a:r>
            <a:r>
              <a:rPr lang="ja-JP" altLang="en-US" sz="1050" b="1" dirty="0">
                <a:latin typeface="+mj-ea"/>
                <a:ea typeface="+mj-ea"/>
              </a:rPr>
              <a:t>事務局）</a:t>
            </a:r>
          </a:p>
          <a:p>
            <a:r>
              <a:rPr lang="ja-JP" altLang="en-US" sz="1050" dirty="0">
                <a:latin typeface="ＭＳ Ｐ明朝" panose="02020600040205080304" pitchFamily="18" charset="-128"/>
                <a:ea typeface="ＭＳ Ｐ明朝" panose="02020600040205080304" pitchFamily="18" charset="-128"/>
              </a:rPr>
              <a:t>第９条　推進本部の事務を処理するため、事務局を設ける。</a:t>
            </a:r>
          </a:p>
          <a:p>
            <a:r>
              <a:rPr lang="ja-JP" altLang="en-US" sz="1050" dirty="0" smtClean="0">
                <a:latin typeface="ＭＳ Ｐ明朝" panose="02020600040205080304" pitchFamily="18" charset="-128"/>
                <a:ea typeface="ＭＳ Ｐ明朝" panose="02020600040205080304" pitchFamily="18" charset="-128"/>
              </a:rPr>
              <a:t>　２</a:t>
            </a:r>
            <a:r>
              <a:rPr lang="ja-JP" altLang="en-US" sz="1050" dirty="0">
                <a:latin typeface="ＭＳ Ｐ明朝" panose="02020600040205080304" pitchFamily="18" charset="-128"/>
                <a:ea typeface="ＭＳ Ｐ明朝" panose="02020600040205080304" pitchFamily="18" charset="-128"/>
              </a:rPr>
              <a:t>　事務局は、府サミット協力室、市サミット協力室に置く。</a:t>
            </a:r>
          </a:p>
          <a:p>
            <a:endParaRPr lang="ja-JP" altLang="en-US" sz="1050" dirty="0">
              <a:latin typeface="ＭＳ Ｐ明朝" panose="02020600040205080304" pitchFamily="18" charset="-128"/>
              <a:ea typeface="ＭＳ Ｐ明朝" panose="02020600040205080304" pitchFamily="18" charset="-128"/>
            </a:endParaRPr>
          </a:p>
          <a:p>
            <a:r>
              <a:rPr lang="ja-JP" altLang="en-US" sz="1050" dirty="0">
                <a:latin typeface="ＭＳ Ｐ明朝" panose="02020600040205080304" pitchFamily="18" charset="-128"/>
                <a:ea typeface="ＭＳ Ｐ明朝" panose="02020600040205080304" pitchFamily="18" charset="-128"/>
              </a:rPr>
              <a:t>附　則</a:t>
            </a:r>
          </a:p>
          <a:p>
            <a:r>
              <a:rPr lang="ja-JP" altLang="en-US" sz="1050" dirty="0">
                <a:latin typeface="ＭＳ Ｐ明朝" panose="02020600040205080304" pitchFamily="18" charset="-128"/>
                <a:ea typeface="ＭＳ Ｐ明朝" panose="02020600040205080304" pitchFamily="18" charset="-128"/>
              </a:rPr>
              <a:t>この規約は、平成３０年４月２日から施行する。</a:t>
            </a:r>
          </a:p>
          <a:p>
            <a:endParaRPr lang="ja-JP" altLang="en-US" sz="1050" dirty="0">
              <a:latin typeface="ＭＳ Ｐ明朝" panose="02020600040205080304" pitchFamily="18" charset="-128"/>
              <a:ea typeface="ＭＳ Ｐ明朝" panose="02020600040205080304" pitchFamily="18" charset="-128"/>
            </a:endParaRPr>
          </a:p>
          <a:p>
            <a:r>
              <a:rPr lang="ja-JP" altLang="en-US" sz="1050" b="1" dirty="0">
                <a:latin typeface="+mj-ea"/>
                <a:ea typeface="+mj-ea"/>
              </a:rPr>
              <a:t>別表１</a:t>
            </a:r>
          </a:p>
          <a:p>
            <a:r>
              <a:rPr lang="ja-JP" altLang="en-US" sz="1050" dirty="0">
                <a:latin typeface="ＭＳ Ｐ明朝" panose="02020600040205080304" pitchFamily="18" charset="-128"/>
                <a:ea typeface="ＭＳ Ｐ明朝" panose="02020600040205080304" pitchFamily="18" charset="-128"/>
              </a:rPr>
              <a:t>副知事、副市長、府政策企画部長、市経済戦略局長、本部長が特に必要と認める</a:t>
            </a:r>
            <a:r>
              <a:rPr lang="ja-JP" altLang="en-US" sz="1050" dirty="0" smtClean="0">
                <a:latin typeface="ＭＳ Ｐ明朝" panose="02020600040205080304" pitchFamily="18" charset="-128"/>
                <a:ea typeface="ＭＳ Ｐ明朝" panose="02020600040205080304" pitchFamily="18" charset="-128"/>
              </a:rPr>
              <a:t>者</a:t>
            </a:r>
            <a:endParaRPr kumimoji="1" lang="ja-JP" altLang="en-US" sz="105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100788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294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496" y="548684"/>
            <a:ext cx="5184576"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誘致～開催都市</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決定）</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Ｇ２０大阪サミット実現に向けた取組み①</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82415795"/>
              </p:ext>
            </p:extLst>
          </p:nvPr>
        </p:nvGraphicFramePr>
        <p:xfrm>
          <a:off x="251520" y="1124750"/>
          <a:ext cx="8568952" cy="2537573"/>
        </p:xfrm>
        <a:graphic>
          <a:graphicData uri="http://schemas.openxmlformats.org/drawingml/2006/table">
            <a:tbl>
              <a:tblPr firstRow="1" bandRow="1">
                <a:tableStyleId>{5C22544A-7EE6-4342-B048-85BDC9FD1C3A}</a:tableStyleId>
              </a:tblPr>
              <a:tblGrid>
                <a:gridCol w="2094003"/>
                <a:gridCol w="6474949"/>
              </a:tblGrid>
              <a:tr h="77613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ap="flat" cmpd="sng" algn="ctr">
                      <a:no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国が各都道府県と政令指定都市に</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年日本開催のＧ</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サミット及び関係閣僚会議の開催地について、誘致希望調査を実施</a:t>
                      </a:r>
                    </a:p>
                  </a:txBody>
                  <a:tcPr>
                    <a:lnL w="12700" cmpd="sng">
                      <a:noFill/>
                    </a:lnL>
                    <a:lnR w="12700" cmpd="sng">
                      <a:noFill/>
                    </a:lnR>
                    <a:lnT w="12700" cmpd="sng">
                      <a:noFill/>
                    </a:lnT>
                    <a:lnB w="12700" cap="flat" cmpd="sng" algn="ctr">
                      <a:noFill/>
                      <a:prstDash val="solid"/>
                      <a:round/>
                      <a:headEnd type="none" w="med" len="med"/>
                      <a:tailEnd type="none" w="med" len="med"/>
                    </a:lnB>
                    <a:noFill/>
                  </a:tcPr>
                </a:tc>
              </a:tr>
              <a:tr h="77613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9</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副首都推進本部会議において、</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府・市共同で、Ｇ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の誘致に向け、国</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応募</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すること</a:t>
                      </a:r>
                      <a:r>
                        <a:rPr kumimoji="1" lang="ja-JP" altLang="ja-JP"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600" b="1" kern="1200" baseline="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確認</a:t>
                      </a:r>
                      <a:endPar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noFill/>
                  </a:tcPr>
                </a:tc>
              </a:tr>
              <a:tr h="535964">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Ｇ</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首脳会議の誘致に向け、</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府・市共同で国へ応募</a:t>
                      </a:r>
                      <a:endParaRPr kumimoji="1" lang="ja-JP" altLang="en-US" sz="16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r h="449341">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Ｇ</a:t>
                      </a:r>
                      <a:r>
                        <a:rPr kumimoji="1" lang="en-US"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サミット</a:t>
                      </a: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首脳会議</a:t>
                      </a:r>
                      <a:r>
                        <a:rPr kumimoji="1" lang="ja-JP" altLang="ja-JP"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600" b="1"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大阪開催が決定</a:t>
                      </a:r>
                      <a:endParaRPr kumimoji="1" lang="ja-JP" altLang="en-US" sz="16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bl>
          </a:graphicData>
        </a:graphic>
      </p:graphicFrame>
      <p:sp>
        <p:nvSpPr>
          <p:cNvPr id="8" name="テキスト ボックス 7"/>
          <p:cNvSpPr txBox="1"/>
          <p:nvPr/>
        </p:nvSpPr>
        <p:spPr>
          <a:xfrm>
            <a:off x="971600" y="4077072"/>
            <a:ext cx="8024936" cy="2631490"/>
          </a:xfrm>
          <a:prstGeom prst="rect">
            <a:avLst/>
          </a:prstGeom>
          <a:solidFill>
            <a:schemeClr val="accent1">
              <a:lumMod val="20000"/>
              <a:lumOff val="80000"/>
            </a:schemeClr>
          </a:solidFill>
          <a:ln w="12700">
            <a:noFill/>
            <a:prstDash val="solid"/>
          </a:ln>
        </p:spPr>
        <p:txBody>
          <a:bodyPr wrap="square" rtlCol="0">
            <a:spAutoFit/>
          </a:bodyPr>
          <a:lstStyle/>
          <a:p>
            <a:pPr>
              <a:lnSpc>
                <a:spcPts val="18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大阪開催の概要</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月の間で２日間開催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。（現時点において開催時期未定）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○開催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会場</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・会議施設</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インテックス</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大阪（大阪市住之江区</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）を会場として使用</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・空港</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関西国際空港、大阪国際（伊丹）空港、神戸空港を一体的に活用</a:t>
            </a:r>
          </a:p>
          <a:p>
            <a:pPr>
              <a:lnSpc>
                <a:spcPts val="18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・参加者</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各国首脳や国際機関のトップをはじめとする政府関係者</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海外プレス等（約</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2500</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名）、スタッフ（約２万人）など、</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約３万人が参加</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flipV="1">
            <a:off x="3851920" y="3717032"/>
            <a:ext cx="1944216"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１</a:t>
            </a:r>
            <a:endParaRPr lang="ja-JP" altLang="en-US" sz="1400" dirty="0">
              <a:solidFill>
                <a:prstClr val="black"/>
              </a:solidFill>
            </a:endParaRPr>
          </a:p>
        </p:txBody>
      </p:sp>
    </p:spTree>
    <p:extLst>
      <p:ext uri="{BB962C8B-B14F-4D97-AF65-F5344CB8AC3E}">
        <p14:creationId xmlns:p14="http://schemas.microsoft.com/office/powerpoint/2010/main" val="1962804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79512" y="2420889"/>
            <a:ext cx="8892480" cy="4392488"/>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Ｇ２０大阪サミット実現に向けた取組み②</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495336202"/>
              </p:ext>
            </p:extLst>
          </p:nvPr>
        </p:nvGraphicFramePr>
        <p:xfrm>
          <a:off x="323528" y="836713"/>
          <a:ext cx="8568952" cy="1008111"/>
        </p:xfrm>
        <a:graphic>
          <a:graphicData uri="http://schemas.openxmlformats.org/drawingml/2006/table">
            <a:tbl>
              <a:tblPr firstRow="1" bandRow="1">
                <a:tableStyleId>{5C22544A-7EE6-4342-B048-85BDC9FD1C3A}</a:tableStyleId>
              </a:tblPr>
              <a:tblGrid>
                <a:gridCol w="2094003"/>
                <a:gridCol w="6474949"/>
              </a:tblGrid>
              <a:tr h="589871">
                <a:tc>
                  <a:txBody>
                    <a:bodyPr/>
                    <a:lstStyle/>
                    <a:p>
                      <a:pPr algn="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Ｈ３０年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6</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大阪サミット関西推進協力協議会</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（府、市、関西広域連合、経済界で構成）</a:t>
                      </a:r>
                      <a:r>
                        <a:rPr kumimoji="1" lang="ja-JP" altLang="en-US"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sz="16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r h="418240">
                <a:tc>
                  <a:txBody>
                    <a:bodyPr/>
                    <a:lstStyle/>
                    <a:p>
                      <a:pPr algn="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1</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同協議会に事務局を設置</a:t>
                      </a:r>
                    </a:p>
                  </a:txBody>
                  <a:tcPr>
                    <a:lnL w="12700" cmpd="sng">
                      <a:noFill/>
                    </a:lnL>
                    <a:lnR w="12700" cmpd="sng">
                      <a:noFill/>
                    </a:lnR>
                    <a:lnT w="12700" cmpd="sng">
                      <a:noFill/>
                    </a:lnT>
                    <a:lnB w="12700" cmpd="sng">
                      <a:noFill/>
                    </a:lnB>
                    <a:noFill/>
                  </a:tcPr>
                </a:tc>
              </a:tr>
            </a:tbl>
          </a:graphicData>
        </a:graphic>
      </p:graphicFrame>
      <p:sp>
        <p:nvSpPr>
          <p:cNvPr id="7" name="テキスト ボックス 6"/>
          <p:cNvSpPr txBox="1"/>
          <p:nvPr/>
        </p:nvSpPr>
        <p:spPr>
          <a:xfrm>
            <a:off x="4783948" y="2903458"/>
            <a:ext cx="3987160" cy="1546577"/>
          </a:xfrm>
          <a:prstGeom prst="rect">
            <a:avLst/>
          </a:prstGeom>
          <a:noFill/>
          <a:ln>
            <a:solidFill>
              <a:schemeClr val="tx1"/>
            </a:solidFill>
            <a:prstDash val="solid"/>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２０１９</a:t>
            </a:r>
            <a:r>
              <a:rPr kumimoji="1"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年Ｇ２０大阪サミット関西</a:t>
            </a: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推進</a:t>
            </a:r>
            <a:r>
              <a:rPr kumimoji="1"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協力協議会</a:t>
            </a:r>
            <a:endParaRPr kumimoji="1"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大阪府</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知事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松井</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一郎</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会長代行 </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市長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吉村</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洋文</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関西広域連合</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井戸</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敏三</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関西経済連合会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会長</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松本</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正義</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a:latin typeface="Meiryo UI" panose="020B0604030504040204" pitchFamily="50" charset="-128"/>
                <a:ea typeface="Meiryo UI" panose="020B0604030504040204" pitchFamily="50" charset="-128"/>
                <a:cs typeface="Meiryo UI" panose="020B0604030504040204" pitchFamily="50" charset="-128"/>
              </a:rPr>
              <a:t>　</a:t>
            </a:r>
            <a:r>
              <a:rPr lang="ja-JP" altLang="en-US" sz="1050" b="1"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商工会議所</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会頭</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尾崎</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裕</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関西経済同友会代表</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鈴木</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博之</a:t>
            </a:r>
          </a:p>
          <a:p>
            <a:pPr fontAlgn="t"/>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副会長</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関西経済同友会代表</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黒田</a:t>
            </a:r>
            <a:r>
              <a:rPr lang="ja-JP" altLang="ja-JP" sz="1050" b="1" dirty="0">
                <a:latin typeface="Meiryo UI" panose="020B0604030504040204" pitchFamily="50" charset="-128"/>
                <a:ea typeface="Meiryo UI" panose="020B0604030504040204" pitchFamily="50" charset="-128"/>
                <a:cs typeface="Meiryo UI" panose="020B0604030504040204" pitchFamily="50" charset="-128"/>
              </a:rPr>
              <a:t>　章</a:t>
            </a:r>
            <a:r>
              <a:rPr lang="ja-JP" altLang="ja-JP" sz="1050" b="1" dirty="0" smtClean="0">
                <a:latin typeface="Meiryo UI" panose="020B0604030504040204" pitchFamily="50" charset="-128"/>
                <a:ea typeface="Meiryo UI" panose="020B0604030504040204" pitchFamily="50" charset="-128"/>
                <a:cs typeface="Meiryo UI" panose="020B0604030504040204" pitchFamily="50" charset="-128"/>
              </a:rPr>
              <a:t>裕</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6660232" y="4676035"/>
            <a:ext cx="2339752" cy="1708160"/>
          </a:xfrm>
          <a:prstGeom prst="rect">
            <a:avLst/>
          </a:prstGeom>
          <a:noFill/>
          <a:ln w="9525">
            <a:solidFill>
              <a:schemeClr val="tx1"/>
            </a:solidFill>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幹　事　会</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大阪府政策企画部長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大阪市経済戦略局長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関西広域連合本部事務局事務局長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関西経済連合会専務理事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商工</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会議所専務理事</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関西経済同友会</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常任</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幹事・事務局長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協議会事務局長</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07504" y="2564910"/>
            <a:ext cx="3312368" cy="338554"/>
          </a:xfrm>
          <a:prstGeom prst="rect">
            <a:avLst/>
          </a:prstGeom>
          <a:noFill/>
        </p:spPr>
        <p:txBody>
          <a:bodyPr wrap="square"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協議会設立趣旨（抜粋）</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1" name="メモ 10"/>
          <p:cNvSpPr/>
          <p:nvPr/>
        </p:nvSpPr>
        <p:spPr>
          <a:xfrm>
            <a:off x="323528" y="2970749"/>
            <a:ext cx="3888432" cy="3698617"/>
          </a:xfrm>
          <a:prstGeom prst="foldedCorner">
            <a:avLst>
              <a:gd name="adj" fmla="val 5458"/>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0488" indent="-90488"/>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サミット開催</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は、人類共通の課題解決を通じて世界への貢献をめざす</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万博の理念にも通じる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。大きな</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意義が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分野やものづくり産業の集積や、世界遺産をはじめとする豊富な文化遺産など、</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大阪・関西の強み、魅力を世界に向けて発信する絶好の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サミットを成功させるためには</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のホスピタリティを発揮し最高のおもてなしでお迎え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する必要が</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0488" indent="-90488"/>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全体の総力を結集</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し、幅広い協力を得るため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、関西広域連合、経済界の参画を得て</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大阪サミット関西推進協力協議会」を設立し、万全の態勢で</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サミットに向けた準備を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572000" y="2564910"/>
            <a:ext cx="2232248"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協議会組織</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14" name="直線コネクタ 13"/>
          <p:cNvCxnSpPr/>
          <p:nvPr/>
        </p:nvCxnSpPr>
        <p:spPr>
          <a:xfrm>
            <a:off x="5148064" y="4450035"/>
            <a:ext cx="0" cy="7402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148064" y="4820162"/>
            <a:ext cx="15121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二等辺三角形 15"/>
          <p:cNvSpPr/>
          <p:nvPr/>
        </p:nvSpPr>
        <p:spPr>
          <a:xfrm flipV="1">
            <a:off x="3887924" y="1966337"/>
            <a:ext cx="1368152"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4427996" y="5190289"/>
            <a:ext cx="2160239" cy="1077218"/>
          </a:xfrm>
          <a:prstGeom prst="rect">
            <a:avLst/>
          </a:prstGeom>
          <a:noFill/>
          <a:ln>
            <a:solidFill>
              <a:schemeClr val="tx1"/>
            </a:solidFill>
            <a:prstDash val="solid"/>
          </a:ln>
        </p:spPr>
        <p:txBody>
          <a:bodyPr wrap="square" rtlCol="0">
            <a:spAutoFit/>
          </a:bodyPr>
          <a:lstStyle/>
          <a:p>
            <a:pPr algn="ctr"/>
            <a:r>
              <a:rPr lang="ja-JP" altLang="en-US" sz="1050" b="1" u="sng" dirty="0" smtClean="0">
                <a:latin typeface="Meiryo UI" panose="020B0604030504040204" pitchFamily="50" charset="-128"/>
                <a:ea typeface="Meiryo UI" panose="020B0604030504040204" pitchFamily="50" charset="-128"/>
                <a:cs typeface="Meiryo UI" panose="020B0604030504040204" pitchFamily="50" charset="-128"/>
              </a:rPr>
              <a:t>協議会事務局</a:t>
            </a:r>
            <a:endParaRPr lang="en-US" altLang="ja-JP" sz="105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事務局体制の詳細は次ページ。</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36512" y="467386"/>
            <a:ext cx="5184576"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経</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緯</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b="1" dirty="0">
                <a:latin typeface="Meiryo UI" panose="020B0604030504040204" pitchFamily="50" charset="-128"/>
                <a:ea typeface="Meiryo UI" panose="020B0604030504040204" pitchFamily="50" charset="-128"/>
                <a:cs typeface="Meiryo UI" panose="020B0604030504040204" pitchFamily="50" charset="-128"/>
              </a:rPr>
              <a:t>都市</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決定後）</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２</a:t>
            </a:r>
            <a:endParaRPr lang="ja-JP" altLang="en-US" sz="1400" dirty="0">
              <a:solidFill>
                <a:prstClr val="black"/>
              </a:solidFill>
            </a:endParaRPr>
          </a:p>
        </p:txBody>
      </p:sp>
    </p:spTree>
    <p:extLst>
      <p:ext uri="{BB962C8B-B14F-4D97-AF65-F5344CB8AC3E}">
        <p14:creationId xmlns:p14="http://schemas.microsoft.com/office/powerpoint/2010/main" val="334087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251520" y="980728"/>
            <a:ext cx="8827368" cy="5719139"/>
          </a:xfrm>
          <a:prstGeom prst="rect">
            <a:avLst/>
          </a:prstGeom>
          <a:solidFill>
            <a:schemeClr val="accent1">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lang="ja-JP" altLang="en-US" sz="2400" b="1" dirty="0" smtClean="0">
                <a:solidFill>
                  <a:prstClr val="white"/>
                </a:solidFill>
                <a:latin typeface="HG丸ｺﾞｼｯｸM-PRO" panose="020F0600000000000000" pitchFamily="50" charset="-128"/>
                <a:ea typeface="HG丸ｺﾞｼｯｸM-PRO" panose="020F0600000000000000" pitchFamily="50" charset="-128"/>
              </a:rPr>
              <a:t>Ｇ２０大阪サミット実現に向けた取組み③</a:t>
            </a:r>
            <a:endParaRPr lang="ja-JP" altLang="en-US" sz="2400" b="1" dirty="0">
              <a:solidFill>
                <a:prstClr val="white"/>
              </a:solidFill>
              <a:latin typeface="HG丸ｺﾞｼｯｸM-PRO" panose="020F0600000000000000" pitchFamily="50" charset="-128"/>
              <a:ea typeface="HG丸ｺﾞｼｯｸM-PRO" panose="020F0600000000000000" pitchFamily="50" charset="-128"/>
            </a:endParaRPr>
          </a:p>
        </p:txBody>
      </p:sp>
      <p:sp>
        <p:nvSpPr>
          <p:cNvPr id="95" name="テキスト ボックス 94"/>
          <p:cNvSpPr txBox="1"/>
          <p:nvPr/>
        </p:nvSpPr>
        <p:spPr>
          <a:xfrm>
            <a:off x="79553" y="548680"/>
            <a:ext cx="3312368" cy="338554"/>
          </a:xfrm>
          <a:prstGeom prst="rect">
            <a:avLst/>
          </a:prstGeom>
          <a:noFill/>
        </p:spPr>
        <p:txBody>
          <a:bodyPr wrap="square" rtlCol="0">
            <a:spAutoFit/>
          </a:bodyPr>
          <a:lstStyle/>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議会事務局体制</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３</a:t>
            </a:r>
            <a:endParaRPr lang="ja-JP" altLang="en-US" sz="1400" dirty="0">
              <a:solidFill>
                <a:prstClr val="black"/>
              </a:solidFill>
            </a:endParaRPr>
          </a:p>
        </p:txBody>
      </p:sp>
      <p:sp>
        <p:nvSpPr>
          <p:cNvPr id="15" name="テキスト ボックス 14"/>
          <p:cNvSpPr txBox="1"/>
          <p:nvPr/>
        </p:nvSpPr>
        <p:spPr>
          <a:xfrm>
            <a:off x="251520" y="1268760"/>
            <a:ext cx="8346032" cy="5262979"/>
          </a:xfrm>
          <a:prstGeom prst="rect">
            <a:avLst/>
          </a:prstGeom>
          <a:noFill/>
          <a:ln w="12700">
            <a:noFill/>
          </a:ln>
        </p:spPr>
        <p:txBody>
          <a:bodyPr wrap="square" rtlCol="0">
            <a:spAutoFit/>
          </a:bodyPr>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事務局長</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事務局次長（総括）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事務局次長（企画担当）</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事務局次長（事業担当）</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総務部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総務部長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部長（調整担当）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企画部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企画部長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部長（広報企画担当）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部長（広報企画担当）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事業調整部</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事業調整部長</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部長（住民調整担当）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部長（事業者調整担当）</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部長（警備調整担当）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大かっこ 17"/>
          <p:cNvSpPr/>
          <p:nvPr/>
        </p:nvSpPr>
        <p:spPr>
          <a:xfrm>
            <a:off x="3428838" y="3217658"/>
            <a:ext cx="5463642" cy="621904"/>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・総合調整、国・政財界調整、</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・府庁・市役所内推進体制</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協議会の運営、事務局の庶務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大かっこ 18"/>
          <p:cNvSpPr/>
          <p:nvPr/>
        </p:nvSpPr>
        <p:spPr>
          <a:xfrm>
            <a:off x="3424538" y="4271610"/>
            <a:ext cx="5467942" cy="864096"/>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・広報・報道、</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PR</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イベント、　　・地元</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主催レセプション</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・ボランティア運営、宿泊センターの運営</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・来場者輸送　　・プレスセンター、プレスツアー</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大かっこ 19"/>
          <p:cNvSpPr/>
          <p:nvPr/>
        </p:nvSpPr>
        <p:spPr>
          <a:xfrm>
            <a:off x="3424538" y="5624063"/>
            <a:ext cx="5467942" cy="879795"/>
          </a:xfrm>
          <a:prstGeom prst="bracketPair">
            <a:avLst>
              <a:gd name="adj" fmla="val 1087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t" anchorCtr="0"/>
          <a:lstStyle/>
          <a:p>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・住民・事業者の立入規制等調整、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・危機管理、施設管理（会場、道路等）</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・府警との連絡調整</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2555776" y="2780928"/>
            <a:ext cx="3037723" cy="338554"/>
          </a:xfrm>
          <a:prstGeom prst="rect">
            <a:avLst/>
          </a:prstGeom>
          <a:noFill/>
        </p:spPr>
        <p:txBody>
          <a:bodyPr wrap="square" rtlCol="0">
            <a:spAutoFit/>
          </a:bodyP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（各部の主な業務）</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945410644"/>
              </p:ext>
            </p:extLst>
          </p:nvPr>
        </p:nvGraphicFramePr>
        <p:xfrm>
          <a:off x="4804453" y="1412776"/>
          <a:ext cx="4107906" cy="731520"/>
        </p:xfrm>
        <a:graphic>
          <a:graphicData uri="http://schemas.openxmlformats.org/drawingml/2006/table">
            <a:tbl>
              <a:tblPr firstRow="1" bandRow="1">
                <a:tableStyleId>{5940675A-B579-460E-94D1-54222C63F5DA}</a:tableStyleId>
              </a:tblPr>
              <a:tblGrid>
                <a:gridCol w="684651"/>
                <a:gridCol w="684651"/>
                <a:gridCol w="684651"/>
                <a:gridCol w="684651"/>
                <a:gridCol w="684651"/>
                <a:gridCol w="684651"/>
              </a:tblGrid>
              <a:tr h="194314">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経済界</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府警</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近隣</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府県</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4314">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２名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５名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47</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28" name="テキスト ボックス 27"/>
          <p:cNvSpPr txBox="1"/>
          <p:nvPr/>
        </p:nvSpPr>
        <p:spPr>
          <a:xfrm>
            <a:off x="4644008" y="1124744"/>
            <a:ext cx="2160240" cy="276999"/>
          </a:xfrm>
          <a:prstGeom prst="rect">
            <a:avLst/>
          </a:prstGeom>
          <a:noFill/>
        </p:spPr>
        <p:txBody>
          <a:bodyPr wrap="square" rtlCol="0">
            <a:spAutoFit/>
          </a:bodyPr>
          <a:lstStyle/>
          <a:p>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（職員派遣元の内訳）</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4788024" y="2132856"/>
            <a:ext cx="4075409" cy="276999"/>
          </a:xfrm>
          <a:prstGeom prst="rect">
            <a:avLst/>
          </a:prstGeom>
        </p:spPr>
        <p:txBody>
          <a:bodyPr wrap="square">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現在の配置数：</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名</a:t>
            </a:r>
          </a:p>
        </p:txBody>
      </p:sp>
      <p:sp>
        <p:nvSpPr>
          <p:cNvPr id="2" name="大かっこ 1"/>
          <p:cNvSpPr/>
          <p:nvPr/>
        </p:nvSpPr>
        <p:spPr>
          <a:xfrm>
            <a:off x="5436096" y="2409855"/>
            <a:ext cx="3354760" cy="43030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72000" tIns="0" rIns="72000" bIns="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近隣</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府県は、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兵庫県、奈良県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和歌山県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徳島県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今後、京都府からも派遣</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予定</a:t>
            </a:r>
            <a:endParaRPr kumimoji="1" lang="ja-JP" altLang="en-US" dirty="0"/>
          </a:p>
        </p:txBody>
      </p:sp>
    </p:spTree>
    <p:extLst>
      <p:ext uri="{BB962C8B-B14F-4D97-AF65-F5344CB8AC3E}">
        <p14:creationId xmlns:p14="http://schemas.microsoft.com/office/powerpoint/2010/main" val="4276227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Ｇ２０大阪サミット実現に向けた取組み④</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４</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795" y="1124744"/>
            <a:ext cx="7785030" cy="574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表 5"/>
          <p:cNvGraphicFramePr>
            <a:graphicFrameLocks noGrp="1"/>
          </p:cNvGraphicFramePr>
          <p:nvPr>
            <p:extLst>
              <p:ext uri="{D42A27DB-BD31-4B8C-83A1-F6EECF244321}">
                <p14:modId xmlns:p14="http://schemas.microsoft.com/office/powerpoint/2010/main" val="3018392684"/>
              </p:ext>
            </p:extLst>
          </p:nvPr>
        </p:nvGraphicFramePr>
        <p:xfrm>
          <a:off x="251520" y="476672"/>
          <a:ext cx="8568952" cy="776134"/>
        </p:xfrm>
        <a:graphic>
          <a:graphicData uri="http://schemas.openxmlformats.org/drawingml/2006/table">
            <a:tbl>
              <a:tblPr firstRow="1" bandRow="1">
                <a:tableStyleId>{5C22544A-7EE6-4342-B048-85BDC9FD1C3A}</a:tableStyleId>
              </a:tblPr>
              <a:tblGrid>
                <a:gridCol w="2094003"/>
                <a:gridCol w="6474949"/>
              </a:tblGrid>
              <a:tr h="776134">
                <a:tc>
                  <a:txBody>
                    <a:bodyPr/>
                    <a:lstStyle/>
                    <a:p>
                      <a:pPr algn="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平成３０年</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2</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a:t>
                      </a:r>
                      <a:endParaRPr kumimoji="1" lang="ja-JP" altLang="en-US" sz="16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2019</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年Ｇ</a:t>
                      </a:r>
                      <a:r>
                        <a:rPr kumimoji="1" lang="en-US"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ja-JP" sz="1600" b="1"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大阪サミット推進本部の設置</a:t>
                      </a:r>
                      <a:r>
                        <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について、副首都推進本部会議において</a:t>
                      </a:r>
                      <a:r>
                        <a:rPr kumimoji="1" lang="ja-JP" altLang="en-US"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確認（予定）</a:t>
                      </a:r>
                      <a:endParaRPr kumimoji="1" lang="ja-JP" altLang="ja-JP" sz="16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mpd="sng">
                      <a:noFill/>
                    </a:lnL>
                    <a:lnR w="12700" cmpd="sng">
                      <a:noFill/>
                    </a:lnR>
                    <a:lnT w="12700" cmpd="sng">
                      <a:noFill/>
                    </a:lnT>
                    <a:lnB w="12700" cmpd="sng">
                      <a:noFill/>
                    </a:lnB>
                    <a:noFill/>
                  </a:tcPr>
                </a:tc>
              </a:tr>
            </a:tbl>
          </a:graphicData>
        </a:graphic>
      </p:graphicFrame>
      <p:sp>
        <p:nvSpPr>
          <p:cNvPr id="8" name="二等辺三角形 7"/>
          <p:cNvSpPr/>
          <p:nvPr/>
        </p:nvSpPr>
        <p:spPr>
          <a:xfrm flipV="1">
            <a:off x="3887924" y="1196752"/>
            <a:ext cx="1368152" cy="144016"/>
          </a:xfrm>
          <a:prstGeom prst="triangl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4910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Ｇ２０大阪サミット実現に向けた取組み⑤</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016630"/>
            <a:ext cx="8496944" cy="5727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 name="テキスト ボックス 94"/>
          <p:cNvSpPr txBox="1"/>
          <p:nvPr/>
        </p:nvSpPr>
        <p:spPr>
          <a:xfrm>
            <a:off x="107504" y="570166"/>
            <a:ext cx="3312368" cy="338554"/>
          </a:xfrm>
          <a:prstGeom prst="rect">
            <a:avLst/>
          </a:prstGeom>
          <a:noFill/>
        </p:spPr>
        <p:txBody>
          <a:bodyPr wrap="square"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体制</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96" name="テキスト ボックス 95"/>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５</a:t>
            </a:r>
          </a:p>
        </p:txBody>
      </p:sp>
    </p:spTree>
    <p:extLst>
      <p:ext uri="{BB962C8B-B14F-4D97-AF65-F5344CB8AC3E}">
        <p14:creationId xmlns:p14="http://schemas.microsoft.com/office/powerpoint/2010/main" val="4053776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72008" y="736364"/>
            <a:ext cx="8892480" cy="3170099"/>
          </a:xfrm>
          <a:prstGeom prst="rect">
            <a:avLst/>
          </a:prstGeom>
          <a:noFill/>
          <a:ln w="12700">
            <a:noFill/>
          </a:ln>
        </p:spPr>
        <p:txBody>
          <a:bodyPr wrap="square" rtlCol="0">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経緯</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・リーマン・ショックを契機に発生した経済・金融危機に対処するため、</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2008</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月、第</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回サミットを開催。</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のＧ</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サミットが日本</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で開催</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される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サミットの</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日本開催は初</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首脳</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会議のほか、</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財務</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大臣会議</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閣僚級</a:t>
            </a:r>
            <a:r>
              <a:rPr lang="ja-JP"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会議有り</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　⇒</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約</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国・機関</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（日、仏、米、英、独、伊、加、</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EU</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・中国、インドネシア、インド、ブラジル、メキシコ、南アフリカ、韓国、豪州、トルコ、アルゼンチン、サウジアラビア、ロシア</a:t>
            </a:r>
            <a:endParaRPr lang="en-US" altLang="ja-JP"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・招待国等（</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カ国、</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年（ドイツ）の例　招待国：ギニア、オランダ、ノルウェー、セネガル、シンガポール</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招待機関：国際労働機関（</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ILO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）、経済協力機構（</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OECD</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）、国連、世界</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保健</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WHO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（参考：過去の開催実績）</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844599"/>
            <a:ext cx="7128792" cy="2691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8502824" y="6545980"/>
            <a:ext cx="576064" cy="307777"/>
          </a:xfrm>
          <a:prstGeom prst="rect">
            <a:avLst/>
          </a:prstGeom>
          <a:noFill/>
        </p:spPr>
        <p:txBody>
          <a:bodyPr wrap="square" rtlCol="0">
            <a:spAutoFit/>
          </a:bodyPr>
          <a:lstStyle/>
          <a:p>
            <a:pPr algn="r"/>
            <a:r>
              <a:rPr lang="ja-JP" altLang="en-US" sz="1400" dirty="0" smtClean="0">
                <a:solidFill>
                  <a:prstClr val="black"/>
                </a:solidFill>
              </a:rPr>
              <a:t>６</a:t>
            </a:r>
            <a:endParaRPr lang="ja-JP" altLang="en-US" sz="1400" dirty="0">
              <a:solidFill>
                <a:prstClr val="black"/>
              </a:solidFill>
            </a:endParaRPr>
          </a:p>
        </p:txBody>
      </p:sp>
      <p:sp>
        <p:nvSpPr>
          <p:cNvPr id="6" name="テキスト ボックス 5"/>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参考１：Ｇ２０サミットの概要</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6813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吹き出し 2"/>
          <p:cNvSpPr/>
          <p:nvPr/>
        </p:nvSpPr>
        <p:spPr>
          <a:xfrm>
            <a:off x="1007494" y="4282797"/>
            <a:ext cx="1123256" cy="900461"/>
          </a:xfrm>
          <a:prstGeom prst="wedgeRectCallout">
            <a:avLst>
              <a:gd name="adj1" fmla="val 119084"/>
              <a:gd name="adj2" fmla="val 950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1061317" y="3894372"/>
            <a:ext cx="1248614" cy="227290"/>
          </a:xfrm>
          <a:prstGeom prst="rect">
            <a:avLst/>
          </a:prstGeom>
          <a:noFill/>
        </p:spPr>
        <p:txBody>
          <a:bodyPr wrap="square" lIns="65071" tIns="32536" rIns="65071" bIns="32536" rtlCol="0">
            <a:spAutoFit/>
          </a:bodyPr>
          <a:lstStyle/>
          <a:p>
            <a:pPr defTabSz="911055"/>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インテックス大阪</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107504" y="519820"/>
            <a:ext cx="8892480" cy="3293209"/>
          </a:xfrm>
          <a:prstGeom prst="rect">
            <a:avLst/>
          </a:prstGeom>
          <a:noFill/>
          <a:ln w="12700">
            <a:noFill/>
          </a:ln>
        </p:spPr>
        <p:txBody>
          <a:bodyPr wrap="square" rtlCol="0">
            <a:spAutoFit/>
          </a:bodyPr>
          <a:lstStyle/>
          <a:p>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大阪・関西での開催意義等</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万博誘致に向け、人類共通の課題解決を通じて世界への貢献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をめざす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、ここ大阪・関西で、各国首脳が一堂に会し、経済分野をはじめ</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問題やテロ対策など、国際社会の共通課題について幅広く</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議論される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Ｇ２０を開催することは、大きな意義を持つ。</a:t>
            </a: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開催のメリット</a:t>
            </a:r>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○大阪・関西の知名度・都市格の向上</a:t>
            </a:r>
          </a:p>
          <a:p>
            <a:pPr marL="355600" indent="-3556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Ｇ</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サミット開催を通じて、ライフサイエンス分野やものづくりなど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・関西の強みや、世界遺産をはじめとする豊富な文化遺産など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の都市</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魅力を世界にアピールすることで、大阪・関西の知名度・都市</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格の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向上を図る。</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○地域経済の活性化</a:t>
            </a:r>
          </a:p>
          <a:p>
            <a:pPr marL="355600" indent="-3556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各国政府関係者やプレス、スタッフなど、約</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万人が大阪・関西</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を訪れる</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こととなり、高い経済効果も期待される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8367493" y="5666089"/>
            <a:ext cx="459449" cy="785607"/>
            <a:chOff x="8496330" y="5865310"/>
            <a:chExt cx="459449" cy="986728"/>
          </a:xfrm>
        </p:grpSpPr>
        <p:sp>
          <p:nvSpPr>
            <p:cNvPr id="24" name="山形 23"/>
            <p:cNvSpPr/>
            <p:nvPr/>
          </p:nvSpPr>
          <p:spPr>
            <a:xfrm rot="16200000">
              <a:off x="8435258" y="5926382"/>
              <a:ext cx="576654" cy="454509"/>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7" name="山形 26"/>
            <p:cNvSpPr/>
            <p:nvPr/>
          </p:nvSpPr>
          <p:spPr>
            <a:xfrm rot="16200000">
              <a:off x="8440198" y="6336456"/>
              <a:ext cx="576654" cy="454509"/>
            </a:xfrm>
            <a:prstGeom prst="chevr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grpSp>
      <p:sp>
        <p:nvSpPr>
          <p:cNvPr id="29" name="テキスト ボックス 28"/>
          <p:cNvSpPr txBox="1"/>
          <p:nvPr/>
        </p:nvSpPr>
        <p:spPr>
          <a:xfrm>
            <a:off x="8502824" y="6545980"/>
            <a:ext cx="576064" cy="307777"/>
          </a:xfrm>
          <a:prstGeom prst="rect">
            <a:avLst/>
          </a:prstGeom>
          <a:noFill/>
        </p:spPr>
        <p:txBody>
          <a:bodyPr wrap="square" rtlCol="0">
            <a:spAutoFit/>
          </a:bodyPr>
          <a:lstStyle/>
          <a:p>
            <a:pPr algn="r"/>
            <a:r>
              <a:rPr lang="ja-JP" altLang="en-US" sz="1400" dirty="0">
                <a:solidFill>
                  <a:prstClr val="black"/>
                </a:solidFill>
              </a:rPr>
              <a:t>７</a:t>
            </a:r>
          </a:p>
        </p:txBody>
      </p:sp>
      <p:grpSp>
        <p:nvGrpSpPr>
          <p:cNvPr id="11" name="グループ化 10"/>
          <p:cNvGrpSpPr/>
          <p:nvPr/>
        </p:nvGrpSpPr>
        <p:grpSpPr>
          <a:xfrm>
            <a:off x="369422" y="2923823"/>
            <a:ext cx="8630562" cy="4659771"/>
            <a:chOff x="320278" y="2693401"/>
            <a:chExt cx="8819290" cy="5510939"/>
          </a:xfrm>
        </p:grpSpPr>
        <p:pic>
          <p:nvPicPr>
            <p:cNvPr id="8"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0232" y="5436939"/>
              <a:ext cx="1311221" cy="874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6899" y="4587422"/>
              <a:ext cx="993533" cy="993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図形 22"/>
            <p:cNvSpPr/>
            <p:nvPr/>
          </p:nvSpPr>
          <p:spPr>
            <a:xfrm rot="17665901" flipV="1">
              <a:off x="2049885" y="3128835"/>
              <a:ext cx="5510939" cy="4640071"/>
            </a:xfrm>
            <a:prstGeom prst="swooshArrow">
              <a:avLst>
                <a:gd name="adj1" fmla="val 25000"/>
                <a:gd name="adj2" fmla="val 25000"/>
              </a:avLst>
            </a:prstGeom>
            <a:solidFill>
              <a:srgbClr val="FFC000"/>
            </a:solidFill>
            <a:scene3d>
              <a:camera prst="orthographicFront"/>
              <a:lightRig rig="flat" dir="t"/>
            </a:scene3d>
            <a:sp3d z="-190500" extrusionH="12700" prstMaterial="plastic">
              <a:bevelT w="50800" h="50800"/>
            </a:sp3d>
          </p:spPr>
          <p:style>
            <a:lnRef idx="0">
              <a:schemeClr val="accent1">
                <a:hueOff val="0"/>
                <a:satOff val="0"/>
                <a:lumOff val="0"/>
                <a:alphaOff val="0"/>
              </a:schemeClr>
            </a:lnRef>
            <a:fillRef idx="3">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円/楕円 9"/>
            <p:cNvSpPr/>
            <p:nvPr/>
          </p:nvSpPr>
          <p:spPr>
            <a:xfrm>
              <a:off x="4430500" y="5220915"/>
              <a:ext cx="2373748" cy="455508"/>
            </a:xfrm>
            <a:prstGeom prst="ellipse">
              <a:avLst/>
            </a:prstGeom>
            <a:solidFill>
              <a:schemeClr val="accent1">
                <a:lumMod val="20000"/>
                <a:lumOff val="80000"/>
              </a:schemeClr>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2020</a:t>
              </a:r>
              <a:r>
                <a:rPr lang="ja-JP" altLang="en-US" sz="1100" b="1" dirty="0">
                  <a:solidFill>
                    <a:prstClr val="black"/>
                  </a:solidFill>
                  <a:latin typeface="Meiryo UI" panose="020B0604030504040204" pitchFamily="50" charset="-128"/>
                  <a:ea typeface="Meiryo UI" panose="020B0604030504040204" pitchFamily="50" charset="-128"/>
                </a:rPr>
                <a:t>東京</a:t>
              </a:r>
              <a:endParaRPr lang="en-US" altLang="ja-JP" sz="1100" b="1" dirty="0">
                <a:solidFill>
                  <a:prstClr val="black"/>
                </a:solidFill>
                <a:latin typeface="Meiryo UI" panose="020B0604030504040204" pitchFamily="50" charset="-128"/>
                <a:ea typeface="Meiryo UI" panose="020B0604030504040204" pitchFamily="50" charset="-128"/>
              </a:endParaRPr>
            </a:p>
            <a:p>
              <a:pPr algn="ctr" fontAlgn="base">
                <a:spcBef>
                  <a:spcPct val="0"/>
                </a:spcBef>
                <a:spcAft>
                  <a:spcPct val="0"/>
                </a:spcAft>
              </a:pPr>
              <a:r>
                <a:rPr lang="ja-JP" altLang="en-US" sz="1100" b="1" dirty="0">
                  <a:solidFill>
                    <a:prstClr val="black"/>
                  </a:solidFill>
                  <a:latin typeface="Meiryo UI" panose="020B0604030504040204" pitchFamily="50" charset="-128"/>
                  <a:ea typeface="Meiryo UI" panose="020B0604030504040204" pitchFamily="50" charset="-128"/>
                </a:rPr>
                <a:t>オリンピック・パラリンピック</a:t>
              </a:r>
            </a:p>
          </p:txBody>
        </p:sp>
        <p:sp>
          <p:nvSpPr>
            <p:cNvPr id="13" name="円/楕円 12"/>
            <p:cNvSpPr/>
            <p:nvPr/>
          </p:nvSpPr>
          <p:spPr>
            <a:xfrm>
              <a:off x="1835696" y="6441964"/>
              <a:ext cx="2344716" cy="423722"/>
            </a:xfrm>
            <a:prstGeom prst="ellipse">
              <a:avLst/>
            </a:prstGeom>
            <a:solidFill>
              <a:schemeClr val="accent1">
                <a:lumMod val="20000"/>
                <a:lumOff val="80000"/>
              </a:schemeClr>
            </a:solidFill>
            <a:ln w="127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2019</a:t>
              </a:r>
              <a:r>
                <a:rPr lang="ja-JP" altLang="en-US" sz="1100" b="1" dirty="0">
                  <a:solidFill>
                    <a:prstClr val="black"/>
                  </a:solidFill>
                  <a:latin typeface="Meiryo UI" panose="020B0604030504040204" pitchFamily="50" charset="-128"/>
                  <a:ea typeface="Meiryo UI" panose="020B0604030504040204" pitchFamily="50" charset="-128"/>
                </a:rPr>
                <a:t>ラグビー</a:t>
              </a:r>
              <a:r>
                <a:rPr lang="en-US" altLang="ja-JP" sz="1100" b="1" dirty="0">
                  <a:solidFill>
                    <a:prstClr val="black"/>
                  </a:solidFill>
                  <a:latin typeface="Meiryo UI" panose="020B0604030504040204" pitchFamily="50" charset="-128"/>
                  <a:ea typeface="Meiryo UI" panose="020B0604030504040204" pitchFamily="50" charset="-128"/>
                </a:rPr>
                <a:t>W</a:t>
              </a:r>
              <a:r>
                <a:rPr lang="ja-JP" altLang="en-US" sz="1100" b="1" dirty="0">
                  <a:solidFill>
                    <a:prstClr val="black"/>
                  </a:solidFill>
                  <a:latin typeface="Meiryo UI" panose="020B0604030504040204" pitchFamily="50" charset="-128"/>
                  <a:ea typeface="Meiryo UI" panose="020B0604030504040204" pitchFamily="50" charset="-128"/>
                </a:rPr>
                <a:t>杯</a:t>
              </a:r>
            </a:p>
          </p:txBody>
        </p:sp>
        <p:sp>
          <p:nvSpPr>
            <p:cNvPr id="17" name="円/楕円 16"/>
            <p:cNvSpPr/>
            <p:nvPr/>
          </p:nvSpPr>
          <p:spPr>
            <a:xfrm>
              <a:off x="1619672" y="5770735"/>
              <a:ext cx="5180544" cy="584314"/>
            </a:xfrm>
            <a:prstGeom prst="ellipse">
              <a:avLst/>
            </a:prstGeom>
            <a:solidFill>
              <a:srgbClr val="00206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2100" b="1" dirty="0" smtClean="0">
                  <a:solidFill>
                    <a:prstClr val="white"/>
                  </a:solidFill>
                  <a:latin typeface="Meiryo UI" panose="020B0604030504040204" pitchFamily="50" charset="-128"/>
                  <a:ea typeface="Meiryo UI" panose="020B0604030504040204" pitchFamily="50" charset="-128"/>
                </a:rPr>
                <a:t>2019</a:t>
              </a:r>
              <a:r>
                <a:rPr lang="ja-JP" altLang="en-US" sz="2100" b="1" dirty="0" smtClean="0">
                  <a:solidFill>
                    <a:prstClr val="white"/>
                  </a:solidFill>
                  <a:latin typeface="Meiryo UI" panose="020B0604030504040204" pitchFamily="50" charset="-128"/>
                  <a:ea typeface="Meiryo UI" panose="020B0604030504040204" pitchFamily="50" charset="-128"/>
                </a:rPr>
                <a:t>　</a:t>
              </a:r>
              <a:r>
                <a:rPr lang="en-US" altLang="ja-JP" sz="2100" b="1" dirty="0" smtClean="0">
                  <a:solidFill>
                    <a:prstClr val="white"/>
                  </a:solidFill>
                  <a:latin typeface="Meiryo UI" panose="020B0604030504040204" pitchFamily="50" charset="-128"/>
                  <a:ea typeface="Meiryo UI" panose="020B0604030504040204" pitchFamily="50" charset="-128"/>
                </a:rPr>
                <a:t>G20</a:t>
              </a:r>
              <a:r>
                <a:rPr lang="ja-JP" altLang="en-US" sz="2100" b="1" dirty="0">
                  <a:solidFill>
                    <a:prstClr val="white"/>
                  </a:solidFill>
                  <a:latin typeface="Meiryo UI" panose="020B0604030504040204" pitchFamily="50" charset="-128"/>
                  <a:ea typeface="Meiryo UI" panose="020B0604030504040204" pitchFamily="50" charset="-128"/>
                </a:rPr>
                <a:t>サミット</a:t>
              </a:r>
              <a:r>
                <a:rPr lang="ja-JP" altLang="en-US" sz="2100" b="1" dirty="0" smtClean="0">
                  <a:solidFill>
                    <a:prstClr val="white"/>
                  </a:solidFill>
                  <a:latin typeface="Meiryo UI" panose="020B0604030504040204" pitchFamily="50" charset="-128"/>
                  <a:ea typeface="Meiryo UI" panose="020B0604030504040204" pitchFamily="50" charset="-128"/>
                </a:rPr>
                <a:t>首脳会議</a:t>
              </a:r>
              <a:endParaRPr lang="ja-JP" altLang="en-US" sz="2100" b="1" dirty="0">
                <a:solidFill>
                  <a:prstClr val="white"/>
                </a:solidFill>
                <a:latin typeface="Meiryo UI" panose="020B0604030504040204" pitchFamily="50" charset="-128"/>
                <a:ea typeface="Meiryo UI" panose="020B0604030504040204" pitchFamily="50" charset="-128"/>
              </a:endParaRPr>
            </a:p>
          </p:txBody>
        </p:sp>
        <p:pic>
          <p:nvPicPr>
            <p:cNvPr id="2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1495" y="4068787"/>
              <a:ext cx="1622513" cy="969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円/楕円 24"/>
            <p:cNvSpPr/>
            <p:nvPr/>
          </p:nvSpPr>
          <p:spPr>
            <a:xfrm>
              <a:off x="5076056" y="3803131"/>
              <a:ext cx="3357202" cy="540000"/>
            </a:xfrm>
            <a:prstGeom prst="ellipse">
              <a:avLst/>
            </a:prstGeom>
            <a:solidFill>
              <a:schemeClr val="tx2">
                <a:lumMod val="75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zh-CN" sz="1400" b="1" dirty="0">
                  <a:solidFill>
                    <a:prstClr val="white"/>
                  </a:solidFill>
                  <a:latin typeface="Meiryo UI" panose="020B0604030504040204" pitchFamily="50" charset="-128"/>
                  <a:ea typeface="Meiryo UI" panose="020B0604030504040204" pitchFamily="50" charset="-128"/>
                </a:rPr>
                <a:t>2025</a:t>
              </a:r>
              <a:r>
                <a:rPr lang="zh-CN" altLang="en-US" sz="1400" b="1" dirty="0">
                  <a:solidFill>
                    <a:prstClr val="white"/>
                  </a:solidFill>
                  <a:latin typeface="Meiryo UI" panose="020B0604030504040204" pitchFamily="50" charset="-128"/>
                  <a:ea typeface="Meiryo UI" panose="020B0604030504040204" pitchFamily="50" charset="-128"/>
                </a:rPr>
                <a:t>年日本万国博覧会</a:t>
              </a:r>
              <a:endParaRPr lang="ja-JP" altLang="en-US" sz="1400" b="1" dirty="0">
                <a:solidFill>
                  <a:prstClr val="white"/>
                </a:solidFill>
                <a:latin typeface="Meiryo UI" panose="020B0604030504040204" pitchFamily="50" charset="-128"/>
                <a:ea typeface="Meiryo UI" panose="020B0604030504040204" pitchFamily="50" charset="-128"/>
              </a:endParaRPr>
            </a:p>
          </p:txBody>
        </p:sp>
        <p:sp>
          <p:nvSpPr>
            <p:cNvPr id="16" name="円/楕円 15"/>
            <p:cNvSpPr/>
            <p:nvPr/>
          </p:nvSpPr>
          <p:spPr>
            <a:xfrm>
              <a:off x="4860032" y="4619219"/>
              <a:ext cx="2678891" cy="457680"/>
            </a:xfrm>
            <a:prstGeom prst="ellipse">
              <a:avLst/>
            </a:prstGeom>
            <a:solidFill>
              <a:schemeClr val="accent1">
                <a:lumMod val="20000"/>
                <a:lumOff val="80000"/>
              </a:schemeClr>
            </a:solidFill>
            <a:ln w="952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35861" rtlCol="0" anchor="ctr"/>
            <a:lstStyle/>
            <a:p>
              <a:pPr algn="ctr" fontAlgn="base">
                <a:spcBef>
                  <a:spcPct val="0"/>
                </a:spcBef>
                <a:spcAft>
                  <a:spcPct val="0"/>
                </a:spcAft>
              </a:pPr>
              <a:r>
                <a:rPr lang="en-US" altLang="ja-JP" sz="1100" b="1" dirty="0">
                  <a:solidFill>
                    <a:prstClr val="black"/>
                  </a:solidFill>
                  <a:latin typeface="Meiryo UI" panose="020B0604030504040204" pitchFamily="50" charset="-128"/>
                  <a:ea typeface="Meiryo UI" panose="020B0604030504040204" pitchFamily="50" charset="-128"/>
                </a:rPr>
                <a:t>2021</a:t>
              </a:r>
            </a:p>
            <a:p>
              <a:pPr algn="ctr" fontAlgn="base">
                <a:spcBef>
                  <a:spcPct val="0"/>
                </a:spcBef>
                <a:spcAft>
                  <a:spcPct val="0"/>
                </a:spcAft>
              </a:pPr>
              <a:r>
                <a:rPr lang="ja-JP" altLang="en-US" sz="1100" b="1" dirty="0">
                  <a:solidFill>
                    <a:prstClr val="black"/>
                  </a:solidFill>
                  <a:latin typeface="Meiryo UI" panose="020B0604030504040204" pitchFamily="50" charset="-128"/>
                  <a:ea typeface="Meiryo UI" panose="020B0604030504040204" pitchFamily="50" charset="-128"/>
                </a:rPr>
                <a:t>ワールドマスターズゲームズ関西</a:t>
              </a:r>
            </a:p>
          </p:txBody>
        </p:sp>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82677" y="3492723"/>
              <a:ext cx="1293379" cy="8081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V 字形矢印 6"/>
            <p:cNvSpPr/>
            <p:nvPr/>
          </p:nvSpPr>
          <p:spPr>
            <a:xfrm rot="16200000">
              <a:off x="7389387" y="4287149"/>
              <a:ext cx="2677210" cy="823152"/>
            </a:xfrm>
            <a:prstGeom prst="notchedRightArrow">
              <a:avLst>
                <a:gd name="adj1" fmla="val 50000"/>
                <a:gd name="adj2" fmla="val 58290"/>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都市格の向上な</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ど</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278" y="4103039"/>
              <a:ext cx="2598787" cy="1392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3698" y="5520457"/>
              <a:ext cx="879684" cy="15599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1" name="テキスト ボックス 30"/>
          <p:cNvSpPr txBox="1"/>
          <p:nvPr/>
        </p:nvSpPr>
        <p:spPr>
          <a:xfrm>
            <a:off x="0" y="-27378"/>
            <a:ext cx="9144000" cy="461665"/>
          </a:xfrm>
          <a:prstGeom prst="rect">
            <a:avLst/>
          </a:prstGeom>
          <a:solidFill>
            <a:schemeClr val="tx2"/>
          </a:solidFill>
        </p:spPr>
        <p:txBody>
          <a:bodyPr wrap="square" rtlCol="0">
            <a:spAutoFit/>
          </a:bodyPr>
          <a:lstStyle/>
          <a:p>
            <a:pPr algn="ctr"/>
            <a:r>
              <a:rPr kumimoji="1" lang="ja-JP" altLang="en-US" sz="2400" b="1" dirty="0" smtClean="0">
                <a:solidFill>
                  <a:schemeClr val="bg1"/>
                </a:solidFill>
                <a:latin typeface="HG丸ｺﾞｼｯｸM-PRO" panose="020F0600000000000000" pitchFamily="50" charset="-128"/>
                <a:ea typeface="HG丸ｺﾞｼｯｸM-PRO" panose="020F0600000000000000" pitchFamily="50" charset="-128"/>
              </a:rPr>
              <a:t>参考２：Ｇ２０サミットの開催意義</a:t>
            </a:r>
            <a:endParaRPr kumimoji="1"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65430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569</Words>
  <Application>Microsoft Office PowerPoint</Application>
  <PresentationFormat>画面に合わせる (4:3)</PresentationFormat>
  <Paragraphs>197</Paragraphs>
  <Slides>10</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10</vt:i4>
      </vt:variant>
    </vt:vector>
  </HeadingPairs>
  <TitlesOfParts>
    <vt:vector size="19" baseType="lpstr">
      <vt:lpstr>HG丸ｺﾞｼｯｸM-PRO</vt:lpstr>
      <vt:lpstr>Meiryo UI</vt:lpstr>
      <vt:lpstr>ＭＳ Ｐゴシック</vt:lpstr>
      <vt:lpstr>ＭＳ Ｐ明朝</vt:lpstr>
      <vt:lpstr>Arial</vt:lpstr>
      <vt:lpstr>Calibri</vt:lpstr>
      <vt:lpstr>Office ​​テーマ</vt:lpstr>
      <vt:lpstr>1_Office ​​テーマ</vt:lpstr>
      <vt:lpstr>2_Office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MurakamiM</dc:creator>
  <cp:lastModifiedBy>廣瀬　光史</cp:lastModifiedBy>
  <cp:revision>32</cp:revision>
  <cp:lastPrinted>2018-03-29T01:55:07Z</cp:lastPrinted>
  <dcterms:created xsi:type="dcterms:W3CDTF">2018-03-26T10:16:35Z</dcterms:created>
  <dcterms:modified xsi:type="dcterms:W3CDTF">2018-03-30T05:20:21Z</dcterms:modified>
</cp:coreProperties>
</file>