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8.xml" ContentType="application/vnd.openxmlformats-officedocument.drawingml.chart+xml"/>
  <Override PartName="/ppt/notesSlides/notesSlide3.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xml" ContentType="application/vnd.openxmlformats-officedocument.presentationml.notesSlide+xml"/>
  <Override PartName="/ppt/charts/chart15.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6.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7.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charts/chart1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8" r:id="rId2"/>
    <p:sldId id="365" r:id="rId3"/>
    <p:sldId id="269" r:id="rId4"/>
    <p:sldId id="326" r:id="rId5"/>
    <p:sldId id="261" r:id="rId6"/>
    <p:sldId id="257" r:id="rId7"/>
    <p:sldId id="351" r:id="rId8"/>
    <p:sldId id="266" r:id="rId9"/>
    <p:sldId id="317" r:id="rId10"/>
    <p:sldId id="359" r:id="rId11"/>
    <p:sldId id="328" r:id="rId12"/>
    <p:sldId id="329" r:id="rId13"/>
    <p:sldId id="271" r:id="rId14"/>
    <p:sldId id="360" r:id="rId15"/>
    <p:sldId id="361" r:id="rId16"/>
    <p:sldId id="353" r:id="rId17"/>
    <p:sldId id="356" r:id="rId18"/>
    <p:sldId id="338" r:id="rId19"/>
    <p:sldId id="339" r:id="rId20"/>
    <p:sldId id="340" r:id="rId21"/>
    <p:sldId id="362" r:id="rId22"/>
    <p:sldId id="364" r:id="rId23"/>
    <p:sldId id="363" r:id="rId24"/>
    <p:sldId id="354" r:id="rId25"/>
    <p:sldId id="308" r:id="rId26"/>
    <p:sldId id="345" r:id="rId27"/>
    <p:sldId id="323" r:id="rId28"/>
    <p:sldId id="322" r:id="rId29"/>
    <p:sldId id="294" r:id="rId30"/>
    <p:sldId id="297" r:id="rId31"/>
    <p:sldId id="337" r:id="rId32"/>
    <p:sldId id="350" r:id="rId33"/>
    <p:sldId id="303" r:id="rId34"/>
    <p:sldId id="319" r:id="rId35"/>
    <p:sldId id="336" r:id="rId3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狩野　俊明" initials="狩野　俊明" lastIdx="1" clrIdx="0">
    <p:extLst>
      <p:ext uri="{19B8F6BF-5375-455C-9EA6-DF929625EA0E}">
        <p15:presenceInfo xmlns:p15="http://schemas.microsoft.com/office/powerpoint/2012/main" userId="S-1-5-21-1307848242-1092441110-503317350-2071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______12.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______13.xlsx"/><Relationship Id="rId2" Type="http://schemas.microsoft.com/office/2011/relationships/chartColorStyle" Target="colors7.xml"/><Relationship Id="rId1" Type="http://schemas.microsoft.com/office/2011/relationships/chartStyle" Target="style7.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14.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15.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16.xlsx"/><Relationship Id="rId2" Type="http://schemas.microsoft.com/office/2011/relationships/chartColorStyle" Target="colors10.xml"/><Relationship Id="rId1" Type="http://schemas.microsoft.com/office/2011/relationships/chartStyle" Target="style10.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______18.xlsx"/><Relationship Id="rId2" Type="http://schemas.microsoft.com/office/2011/relationships/chartColorStyle" Target="colors11.xml"/><Relationship Id="rId1" Type="http://schemas.microsoft.com/office/2011/relationships/chartStyle" Target="style11.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______19.xlsx"/><Relationship Id="rId2" Type="http://schemas.microsoft.com/office/2011/relationships/chartColorStyle" Target="colors12.xml"/><Relationship Id="rId1" Type="http://schemas.microsoft.com/office/2011/relationships/chartStyle" Target="style1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______20.xlsx"/><Relationship Id="rId2" Type="http://schemas.microsoft.com/office/2011/relationships/chartColorStyle" Target="colors13.xml"/><Relationship Id="rId1" Type="http://schemas.microsoft.com/office/2011/relationships/chartStyle" Target="style13.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______21.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6.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______8.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___9.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___10.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872200503259867"/>
          <c:y val="3.9957576911398521E-2"/>
          <c:w val="0.76688828199905279"/>
          <c:h val="0.81692220653992953"/>
        </c:manualLayout>
      </c:layout>
      <c:lineChart>
        <c:grouping val="standard"/>
        <c:varyColors val="0"/>
        <c:ser>
          <c:idx val="0"/>
          <c:order val="0"/>
          <c:tx>
            <c:strRef>
              <c:f>Sheet1!$B$1</c:f>
              <c:strCache>
                <c:ptCount val="1"/>
                <c:pt idx="0">
                  <c:v>大阪府</c:v>
                </c:pt>
              </c:strCache>
            </c:strRef>
          </c:tx>
          <c:dLbls>
            <c:numFmt formatCode="#,##0.0_);[Red]\(#,##0.0\)" sourceLinked="0"/>
            <c:spPr>
              <a:noFill/>
              <a:ln>
                <a:noFill/>
              </a:ln>
              <a:effectLst/>
            </c:spPr>
            <c:txPr>
              <a:bodyPr rot="-5400000" vert="horz" wrap="square" lIns="38100" tIns="19050" rIns="38100" bIns="19050" anchor="ctr">
                <a:spAutoFit/>
              </a:bodyPr>
              <a:lstStyle/>
              <a:p>
                <a:pPr>
                  <a:defRPr sz="800"/>
                </a:pPr>
                <a:endParaRPr lang="ja-JP"/>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Sheet1!$B$2:$B$13</c:f>
              <c:numCache>
                <c:formatCode>General</c:formatCode>
                <c:ptCount val="12"/>
                <c:pt idx="0">
                  <c:v>92.226254799999992</c:v>
                </c:pt>
                <c:pt idx="1">
                  <c:v>91.809636699999999</c:v>
                </c:pt>
                <c:pt idx="2">
                  <c:v>91.1880472</c:v>
                </c:pt>
                <c:pt idx="3">
                  <c:v>89.645719099999994</c:v>
                </c:pt>
                <c:pt idx="4">
                  <c:v>88.234393799999992</c:v>
                </c:pt>
                <c:pt idx="5">
                  <c:v>87.04810830000001</c:v>
                </c:pt>
                <c:pt idx="6">
                  <c:v>86.273384800000002</c:v>
                </c:pt>
                <c:pt idx="7">
                  <c:v>85.650286800000003</c:v>
                </c:pt>
                <c:pt idx="8">
                  <c:v>85.582875400000006</c:v>
                </c:pt>
                <c:pt idx="9">
                  <c:v>85.774456700000002</c:v>
                </c:pt>
                <c:pt idx="10">
                  <c:v>86.2703305</c:v>
                </c:pt>
                <c:pt idx="11">
                  <c:v>86.593233999999995</c:v>
                </c:pt>
              </c:numCache>
            </c:numRef>
          </c:val>
          <c:smooth val="0"/>
          <c:extLst xmlns:c16r2="http://schemas.microsoft.com/office/drawing/2015/06/chart">
            <c:ext xmlns:c16="http://schemas.microsoft.com/office/drawing/2014/chart" uri="{C3380CC4-5D6E-409C-BE32-E72D297353CC}">
              <c16:uniqueId val="{00000001-D6A8-4998-9D9C-9B6C188354F0}"/>
            </c:ext>
          </c:extLst>
        </c:ser>
        <c:ser>
          <c:idx val="1"/>
          <c:order val="1"/>
          <c:tx>
            <c:strRef>
              <c:f>Sheet1!$C$1</c:f>
              <c:strCache>
                <c:ptCount val="1"/>
                <c:pt idx="0">
                  <c:v>東京都</c:v>
                </c:pt>
              </c:strCache>
            </c:strRef>
          </c:tx>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Sheet1!$C$2:$C$13</c:f>
              <c:numCache>
                <c:formatCode>General</c:formatCode>
                <c:ptCount val="12"/>
                <c:pt idx="0">
                  <c:v>92.363234300000002</c:v>
                </c:pt>
                <c:pt idx="1">
                  <c:v>91.999571000000003</c:v>
                </c:pt>
                <c:pt idx="2">
                  <c:v>91.249100900000002</c:v>
                </c:pt>
                <c:pt idx="3">
                  <c:v>90.116005000000001</c:v>
                </c:pt>
                <c:pt idx="4">
                  <c:v>89.277797100000001</c:v>
                </c:pt>
                <c:pt idx="5">
                  <c:v>88.699046499999994</c:v>
                </c:pt>
                <c:pt idx="6">
                  <c:v>88.171091500000003</c:v>
                </c:pt>
                <c:pt idx="7">
                  <c:v>88.116322499999995</c:v>
                </c:pt>
                <c:pt idx="8">
                  <c:v>87.595439500000012</c:v>
                </c:pt>
                <c:pt idx="9">
                  <c:v>87.604433200000003</c:v>
                </c:pt>
                <c:pt idx="10">
                  <c:v>87.774043000000006</c:v>
                </c:pt>
                <c:pt idx="11">
                  <c:v>88.623836400000002</c:v>
                </c:pt>
              </c:numCache>
            </c:numRef>
          </c:val>
          <c:smooth val="0"/>
          <c:extLst xmlns:c16r2="http://schemas.microsoft.com/office/drawing/2015/06/chart">
            <c:ext xmlns:c16="http://schemas.microsoft.com/office/drawing/2014/chart" uri="{C3380CC4-5D6E-409C-BE32-E72D297353CC}">
              <c16:uniqueId val="{00000003-D6A8-4998-9D9C-9B6C188354F0}"/>
            </c:ext>
          </c:extLst>
        </c:ser>
        <c:ser>
          <c:idx val="2"/>
          <c:order val="2"/>
          <c:tx>
            <c:strRef>
              <c:f>Sheet1!$D$1</c:f>
              <c:strCache>
                <c:ptCount val="1"/>
                <c:pt idx="0">
                  <c:v>愛知県</c:v>
                </c:pt>
              </c:strCache>
            </c:strRef>
          </c:tx>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Sheet1!$D$2:$D$13</c:f>
              <c:numCache>
                <c:formatCode>General</c:formatCode>
                <c:ptCount val="12"/>
                <c:pt idx="0">
                  <c:v>94.456605999999994</c:v>
                </c:pt>
                <c:pt idx="1">
                  <c:v>93.909335499999997</c:v>
                </c:pt>
                <c:pt idx="2">
                  <c:v>93.294353600000008</c:v>
                </c:pt>
                <c:pt idx="3">
                  <c:v>92.412875600000007</c:v>
                </c:pt>
                <c:pt idx="4">
                  <c:v>91.407803200000004</c:v>
                </c:pt>
                <c:pt idx="5">
                  <c:v>91.443380099999999</c:v>
                </c:pt>
                <c:pt idx="6">
                  <c:v>91.285100200000002</c:v>
                </c:pt>
                <c:pt idx="7">
                  <c:v>91.289580900000004</c:v>
                </c:pt>
                <c:pt idx="8">
                  <c:v>91.1630672</c:v>
                </c:pt>
                <c:pt idx="9">
                  <c:v>91.167969800000009</c:v>
                </c:pt>
                <c:pt idx="10">
                  <c:v>91.452595699999989</c:v>
                </c:pt>
                <c:pt idx="11">
                  <c:v>92.104392000000004</c:v>
                </c:pt>
              </c:numCache>
            </c:numRef>
          </c:val>
          <c:smooth val="0"/>
          <c:extLst xmlns:c16r2="http://schemas.microsoft.com/office/drawing/2015/06/chart">
            <c:ext xmlns:c16="http://schemas.microsoft.com/office/drawing/2014/chart" uri="{C3380CC4-5D6E-409C-BE32-E72D297353CC}">
              <c16:uniqueId val="{00000005-D6A8-4998-9D9C-9B6C188354F0}"/>
            </c:ext>
          </c:extLst>
        </c:ser>
        <c:ser>
          <c:idx val="3"/>
          <c:order val="3"/>
          <c:tx>
            <c:strRef>
              <c:f>Sheet1!$E$1</c:f>
              <c:strCache>
                <c:ptCount val="1"/>
                <c:pt idx="0">
                  <c:v>全国</c:v>
                </c:pt>
              </c:strCache>
            </c:strRef>
          </c:tx>
          <c:dLbls>
            <c:dLbl>
              <c:idx val="11"/>
              <c:layout>
                <c:manualLayout>
                  <c:x val="-2.6907952069716776E-2"/>
                  <c:y val="7.0255681818181814E-3"/>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rot="-5400000" vert="horz" wrap="square" lIns="38100" tIns="19050" rIns="38100" bIns="19050" anchor="ctr">
                <a:spAutoFit/>
              </a:bodyPr>
              <a:lstStyle/>
              <a:p>
                <a:pPr>
                  <a:defRPr sz="700"/>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Sheet1!$E$2:$E$13</c:f>
              <c:numCache>
                <c:formatCode>General</c:formatCode>
                <c:ptCount val="12"/>
                <c:pt idx="0">
                  <c:v>94.320284999999998</c:v>
                </c:pt>
                <c:pt idx="1">
                  <c:v>93.899888099999998</c:v>
                </c:pt>
                <c:pt idx="2">
                  <c:v>93.410811100000004</c:v>
                </c:pt>
                <c:pt idx="3">
                  <c:v>92.675506299999995</c:v>
                </c:pt>
                <c:pt idx="4">
                  <c:v>91.790263199999998</c:v>
                </c:pt>
                <c:pt idx="5">
                  <c:v>91.424919599999996</c:v>
                </c:pt>
                <c:pt idx="6">
                  <c:v>91.123641529649788</c:v>
                </c:pt>
                <c:pt idx="7">
                  <c:v>90.735372057351043</c:v>
                </c:pt>
                <c:pt idx="8">
                  <c:v>90.484148499999989</c:v>
                </c:pt>
                <c:pt idx="9">
                  <c:v>90.366988500000005</c:v>
                </c:pt>
                <c:pt idx="10">
                  <c:v>90.325620000000001</c:v>
                </c:pt>
                <c:pt idx="11">
                  <c:v>90.479560500000005</c:v>
                </c:pt>
              </c:numCache>
            </c:numRef>
          </c:val>
          <c:smooth val="0"/>
          <c:extLst xmlns:c16r2="http://schemas.microsoft.com/office/drawing/2015/06/chart">
            <c:ext xmlns:c16="http://schemas.microsoft.com/office/drawing/2014/chart" uri="{C3380CC4-5D6E-409C-BE32-E72D297353CC}">
              <c16:uniqueId val="{00000007-D6A8-4998-9D9C-9B6C188354F0}"/>
            </c:ext>
          </c:extLst>
        </c:ser>
        <c:dLbls>
          <c:showLegendKey val="0"/>
          <c:showVal val="0"/>
          <c:showCatName val="0"/>
          <c:showSerName val="0"/>
          <c:showPercent val="0"/>
          <c:showBubbleSize val="0"/>
        </c:dLbls>
        <c:marker val="1"/>
        <c:smooth val="0"/>
        <c:axId val="709424488"/>
        <c:axId val="709425272"/>
      </c:lineChart>
      <c:catAx>
        <c:axId val="709424488"/>
        <c:scaling>
          <c:orientation val="minMax"/>
        </c:scaling>
        <c:delete val="0"/>
        <c:axPos val="b"/>
        <c:numFmt formatCode="General" sourceLinked="1"/>
        <c:majorTickMark val="out"/>
        <c:minorTickMark val="none"/>
        <c:tickLblPos val="nextTo"/>
        <c:txPr>
          <a:bodyPr rot="-5400000" vert="horz"/>
          <a:lstStyle/>
          <a:p>
            <a:pPr>
              <a:defRPr sz="1000"/>
            </a:pPr>
            <a:endParaRPr lang="ja-JP"/>
          </a:p>
        </c:txPr>
        <c:crossAx val="709425272"/>
        <c:crosses val="autoZero"/>
        <c:auto val="1"/>
        <c:lblAlgn val="ctr"/>
        <c:lblOffset val="100"/>
        <c:noMultiLvlLbl val="0"/>
      </c:catAx>
      <c:valAx>
        <c:axId val="709425272"/>
        <c:scaling>
          <c:orientation val="minMax"/>
          <c:min val="80"/>
        </c:scaling>
        <c:delete val="0"/>
        <c:axPos val="l"/>
        <c:majorGridlines>
          <c:spPr>
            <a:ln>
              <a:noFill/>
            </a:ln>
          </c:spPr>
        </c:majorGridlines>
        <c:numFmt formatCode="General" sourceLinked="1"/>
        <c:majorTickMark val="out"/>
        <c:minorTickMark val="none"/>
        <c:tickLblPos val="nextTo"/>
        <c:crossAx val="709424488"/>
        <c:crosses val="autoZero"/>
        <c:crossBetween val="between"/>
      </c:valAx>
    </c:plotArea>
    <c:plotVisOnly val="1"/>
    <c:dispBlanksAs val="gap"/>
    <c:showDLblsOverMax val="0"/>
  </c:chart>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社会復帰率</c:v>
                </c:pt>
              </c:strCache>
            </c:strRef>
          </c:tx>
          <c:spPr>
            <a:solidFill>
              <a:schemeClr val="tx2">
                <a:lumMod val="40000"/>
                <a:lumOff val="60000"/>
              </a:schemeClr>
            </a:solidFill>
          </c:spPr>
          <c:invertIfNegative val="0"/>
          <c:dPt>
            <c:idx val="6"/>
            <c:invertIfNegative val="0"/>
            <c:bubble3D val="0"/>
            <c:extLst xmlns:c16r2="http://schemas.microsoft.com/office/drawing/2015/06/chart">
              <c:ext xmlns:c16="http://schemas.microsoft.com/office/drawing/2014/chart" uri="{C3380CC4-5D6E-409C-BE32-E72D297353CC}">
                <c16:uniqueId val="{00000000-87D6-4C98-B0E5-51781090E0D5}"/>
              </c:ext>
            </c:extLst>
          </c:dPt>
          <c:dPt>
            <c:idx val="7"/>
            <c:invertIfNegative val="0"/>
            <c:bubble3D val="0"/>
            <c:spPr>
              <a:solidFill>
                <a:schemeClr val="tx2"/>
              </a:solidFill>
            </c:spPr>
            <c:extLst xmlns:c16r2="http://schemas.microsoft.com/office/drawing/2015/06/chart">
              <c:ext xmlns:c16="http://schemas.microsoft.com/office/drawing/2014/chart" uri="{C3380CC4-5D6E-409C-BE32-E72D297353CC}">
                <c16:uniqueId val="{00000002-87D6-4C98-B0E5-51781090E0D5}"/>
              </c:ext>
            </c:extLst>
          </c:dPt>
          <c:dPt>
            <c:idx val="19"/>
            <c:invertIfNegative val="0"/>
            <c:bubble3D val="0"/>
            <c:extLst xmlns:c16r2="http://schemas.microsoft.com/office/drawing/2015/06/chart">
              <c:ext xmlns:c16="http://schemas.microsoft.com/office/drawing/2014/chart" uri="{C3380CC4-5D6E-409C-BE32-E72D297353CC}">
                <c16:uniqueId val="{00000001-B2A7-4917-B13B-749897F275BF}"/>
              </c:ext>
            </c:extLst>
          </c:dPt>
          <c:dPt>
            <c:idx val="39"/>
            <c:invertIfNegative val="0"/>
            <c:bubble3D val="0"/>
            <c:extLst xmlns:c16r2="http://schemas.microsoft.com/office/drawing/2015/06/chart">
              <c:ext xmlns:c16="http://schemas.microsoft.com/office/drawing/2014/chart" uri="{C3380CC4-5D6E-409C-BE32-E72D297353CC}">
                <c16:uniqueId val="{00000004-87D6-4C98-B0E5-51781090E0D5}"/>
              </c:ext>
            </c:extLst>
          </c:dPt>
          <c:dPt>
            <c:idx val="41"/>
            <c:invertIfNegative val="0"/>
            <c:bubble3D val="0"/>
            <c:spPr>
              <a:solidFill>
                <a:schemeClr val="tx2"/>
              </a:solidFill>
            </c:spPr>
            <c:extLst xmlns:c16r2="http://schemas.microsoft.com/office/drawing/2015/06/chart">
              <c:ext xmlns:c16="http://schemas.microsoft.com/office/drawing/2014/chart" uri="{C3380CC4-5D6E-409C-BE32-E72D297353CC}">
                <c16:uniqueId val="{00000006-87D6-4C98-B0E5-51781090E0D5}"/>
              </c:ext>
            </c:extLst>
          </c:dPt>
          <c:dPt>
            <c:idx val="42"/>
            <c:invertIfNegative val="0"/>
            <c:bubble3D val="0"/>
            <c:extLst xmlns:c16r2="http://schemas.microsoft.com/office/drawing/2015/06/chart">
              <c:ext xmlns:c16="http://schemas.microsoft.com/office/drawing/2014/chart" uri="{C3380CC4-5D6E-409C-BE32-E72D297353CC}">
                <c16:uniqueId val="{00000008-87D6-4C98-B0E5-51781090E0D5}"/>
              </c:ext>
            </c:extLst>
          </c:dPt>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7D6-4C98-B0E5-51781090E0D5}"/>
                </c:ext>
                <c:ext xmlns:c15="http://schemas.microsoft.com/office/drawing/2012/chart" uri="{CE6537A1-D6FC-4f65-9D91-7224C49458BB}"/>
              </c:extLst>
            </c:dLbl>
            <c:dLbl>
              <c:idx val="7"/>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7D6-4C98-B0E5-51781090E0D5}"/>
                </c:ext>
                <c:ext xmlns:c15="http://schemas.microsoft.com/office/drawing/2012/chart" uri="{CE6537A1-D6FC-4f65-9D91-7224C49458BB}"/>
              </c:extLst>
            </c:dLbl>
            <c:dLbl>
              <c:idx val="41"/>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7D6-4C98-B0E5-51781090E0D5}"/>
                </c:ext>
                <c:ext xmlns:c15="http://schemas.microsoft.com/office/drawing/2012/chart" uri="{CE6537A1-D6FC-4f65-9D91-7224C49458BB}"/>
              </c:extLst>
            </c:dLbl>
            <c:dLbl>
              <c:idx val="4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7D6-4C98-B0E5-51781090E0D5}"/>
                </c:ext>
                <c:ext xmlns:c15="http://schemas.microsoft.com/office/drawing/2012/chart" uri="{CE6537A1-D6FC-4f65-9D91-7224C49458BB}"/>
              </c:extLst>
            </c:dLbl>
            <c:spPr>
              <a:noFill/>
              <a:ln>
                <a:noFill/>
              </a:ln>
              <a:effectLst/>
            </c:spPr>
            <c:txPr>
              <a:bodyPr/>
              <a:lstStyle/>
              <a:p>
                <a:pPr>
                  <a:defRPr sz="1000"/>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Sheet1!$A$2:$A$48</c:f>
              <c:strCache>
                <c:ptCount val="47"/>
                <c:pt idx="0">
                  <c:v>岩手県</c:v>
                </c:pt>
                <c:pt idx="1">
                  <c:v>愛媛県</c:v>
                </c:pt>
                <c:pt idx="2">
                  <c:v>山形県</c:v>
                </c:pt>
                <c:pt idx="3">
                  <c:v>福島県</c:v>
                </c:pt>
                <c:pt idx="4">
                  <c:v>茨城県</c:v>
                </c:pt>
                <c:pt idx="5">
                  <c:v>奈良県</c:v>
                </c:pt>
                <c:pt idx="6">
                  <c:v>青森県</c:v>
                </c:pt>
                <c:pt idx="7">
                  <c:v>東京都</c:v>
                </c:pt>
                <c:pt idx="8">
                  <c:v>三重県</c:v>
                </c:pt>
                <c:pt idx="9">
                  <c:v>山口県</c:v>
                </c:pt>
                <c:pt idx="10">
                  <c:v>香川県</c:v>
                </c:pt>
                <c:pt idx="11">
                  <c:v>栃木県</c:v>
                </c:pt>
                <c:pt idx="12">
                  <c:v>静岡県</c:v>
                </c:pt>
                <c:pt idx="13">
                  <c:v>徳島県</c:v>
                </c:pt>
                <c:pt idx="14">
                  <c:v>山梨県</c:v>
                </c:pt>
                <c:pt idx="15">
                  <c:v>宮城県</c:v>
                </c:pt>
                <c:pt idx="16">
                  <c:v>秋田県</c:v>
                </c:pt>
                <c:pt idx="17">
                  <c:v>長野県</c:v>
                </c:pt>
                <c:pt idx="18">
                  <c:v>広島県</c:v>
                </c:pt>
                <c:pt idx="19">
                  <c:v>大分県</c:v>
                </c:pt>
                <c:pt idx="20">
                  <c:v>千葉県</c:v>
                </c:pt>
                <c:pt idx="21">
                  <c:v>長崎県</c:v>
                </c:pt>
                <c:pt idx="22">
                  <c:v>群馬県</c:v>
                </c:pt>
                <c:pt idx="23">
                  <c:v>和歌山県</c:v>
                </c:pt>
                <c:pt idx="24">
                  <c:v>京都府</c:v>
                </c:pt>
                <c:pt idx="25">
                  <c:v>鹿児島県</c:v>
                </c:pt>
                <c:pt idx="26">
                  <c:v>埼玉県</c:v>
                </c:pt>
                <c:pt idx="27">
                  <c:v>福井県</c:v>
                </c:pt>
                <c:pt idx="28">
                  <c:v>兵庫県</c:v>
                </c:pt>
                <c:pt idx="29">
                  <c:v>宮崎県</c:v>
                </c:pt>
                <c:pt idx="30">
                  <c:v>岐阜県</c:v>
                </c:pt>
                <c:pt idx="31">
                  <c:v>神奈川県</c:v>
                </c:pt>
                <c:pt idx="32">
                  <c:v>富山県</c:v>
                </c:pt>
                <c:pt idx="33">
                  <c:v>滋賀県</c:v>
                </c:pt>
                <c:pt idx="34">
                  <c:v>鳥取県</c:v>
                </c:pt>
                <c:pt idx="35">
                  <c:v>高知県</c:v>
                </c:pt>
                <c:pt idx="36">
                  <c:v>佐賀県</c:v>
                </c:pt>
                <c:pt idx="37">
                  <c:v>岡山県</c:v>
                </c:pt>
                <c:pt idx="38">
                  <c:v>熊本県</c:v>
                </c:pt>
                <c:pt idx="39">
                  <c:v>新潟県</c:v>
                </c:pt>
                <c:pt idx="40">
                  <c:v>北海道</c:v>
                </c:pt>
                <c:pt idx="41">
                  <c:v>大阪府</c:v>
                </c:pt>
                <c:pt idx="42">
                  <c:v>愛知県</c:v>
                </c:pt>
                <c:pt idx="43">
                  <c:v>沖縄県</c:v>
                </c:pt>
                <c:pt idx="44">
                  <c:v>石川県</c:v>
                </c:pt>
                <c:pt idx="45">
                  <c:v>島根県</c:v>
                </c:pt>
                <c:pt idx="46">
                  <c:v>福岡県</c:v>
                </c:pt>
              </c:strCache>
            </c:strRef>
          </c:cat>
          <c:val>
            <c:numRef>
              <c:f>Sheet1!$B$2:$B$48</c:f>
              <c:numCache>
                <c:formatCode>General</c:formatCode>
                <c:ptCount val="47"/>
                <c:pt idx="0">
                  <c:v>4.2</c:v>
                </c:pt>
                <c:pt idx="1">
                  <c:v>4.4000000000000004</c:v>
                </c:pt>
                <c:pt idx="2">
                  <c:v>4.7</c:v>
                </c:pt>
                <c:pt idx="3">
                  <c:v>4.7</c:v>
                </c:pt>
                <c:pt idx="4">
                  <c:v>4.8</c:v>
                </c:pt>
                <c:pt idx="5">
                  <c:v>5.2</c:v>
                </c:pt>
                <c:pt idx="6">
                  <c:v>5.5</c:v>
                </c:pt>
                <c:pt idx="7">
                  <c:v>5.5</c:v>
                </c:pt>
                <c:pt idx="8">
                  <c:v>5.7</c:v>
                </c:pt>
                <c:pt idx="9">
                  <c:v>5.7</c:v>
                </c:pt>
                <c:pt idx="10">
                  <c:v>5.7</c:v>
                </c:pt>
                <c:pt idx="11">
                  <c:v>5.8</c:v>
                </c:pt>
                <c:pt idx="12">
                  <c:v>5.8</c:v>
                </c:pt>
                <c:pt idx="13">
                  <c:v>5.9</c:v>
                </c:pt>
                <c:pt idx="14">
                  <c:v>6</c:v>
                </c:pt>
                <c:pt idx="15">
                  <c:v>6.1</c:v>
                </c:pt>
                <c:pt idx="16">
                  <c:v>6.1</c:v>
                </c:pt>
                <c:pt idx="17">
                  <c:v>6.1</c:v>
                </c:pt>
                <c:pt idx="18">
                  <c:v>6.3</c:v>
                </c:pt>
                <c:pt idx="19">
                  <c:v>6.3</c:v>
                </c:pt>
                <c:pt idx="20">
                  <c:v>6.4</c:v>
                </c:pt>
                <c:pt idx="21">
                  <c:v>6.4</c:v>
                </c:pt>
                <c:pt idx="22">
                  <c:v>6.5</c:v>
                </c:pt>
                <c:pt idx="23">
                  <c:v>6.5</c:v>
                </c:pt>
                <c:pt idx="24">
                  <c:v>6.7</c:v>
                </c:pt>
                <c:pt idx="25">
                  <c:v>7</c:v>
                </c:pt>
                <c:pt idx="26">
                  <c:v>7.2</c:v>
                </c:pt>
                <c:pt idx="27">
                  <c:v>7.3</c:v>
                </c:pt>
                <c:pt idx="28">
                  <c:v>7.3</c:v>
                </c:pt>
                <c:pt idx="29">
                  <c:v>7.3</c:v>
                </c:pt>
                <c:pt idx="30">
                  <c:v>7.4</c:v>
                </c:pt>
                <c:pt idx="31">
                  <c:v>7.5</c:v>
                </c:pt>
                <c:pt idx="32">
                  <c:v>7.5</c:v>
                </c:pt>
                <c:pt idx="33">
                  <c:v>7.6</c:v>
                </c:pt>
                <c:pt idx="34">
                  <c:v>7.6</c:v>
                </c:pt>
                <c:pt idx="35">
                  <c:v>7.6</c:v>
                </c:pt>
                <c:pt idx="36">
                  <c:v>7.7</c:v>
                </c:pt>
                <c:pt idx="37">
                  <c:v>7.8</c:v>
                </c:pt>
                <c:pt idx="38">
                  <c:v>8</c:v>
                </c:pt>
                <c:pt idx="39">
                  <c:v>8.1</c:v>
                </c:pt>
                <c:pt idx="40">
                  <c:v>8.5</c:v>
                </c:pt>
                <c:pt idx="41">
                  <c:v>8.6</c:v>
                </c:pt>
                <c:pt idx="42">
                  <c:v>9.1999999999999993</c:v>
                </c:pt>
                <c:pt idx="43">
                  <c:v>9.1999999999999993</c:v>
                </c:pt>
                <c:pt idx="44">
                  <c:v>9.8000000000000007</c:v>
                </c:pt>
                <c:pt idx="45">
                  <c:v>11</c:v>
                </c:pt>
                <c:pt idx="46">
                  <c:v>11.8</c:v>
                </c:pt>
              </c:numCache>
            </c:numRef>
          </c:val>
          <c:extLst xmlns:c16r2="http://schemas.microsoft.com/office/drawing/2015/06/chart">
            <c:ext xmlns:c16="http://schemas.microsoft.com/office/drawing/2014/chart" uri="{C3380CC4-5D6E-409C-BE32-E72D297353CC}">
              <c16:uniqueId val="{00000002-B2A7-4917-B13B-749897F275BF}"/>
            </c:ext>
          </c:extLst>
        </c:ser>
        <c:dLbls>
          <c:showLegendKey val="0"/>
          <c:showVal val="0"/>
          <c:showCatName val="0"/>
          <c:showSerName val="0"/>
          <c:showPercent val="0"/>
          <c:showBubbleSize val="0"/>
        </c:dLbls>
        <c:gapWidth val="90"/>
        <c:axId val="709424096"/>
        <c:axId val="709428408"/>
      </c:barChart>
      <c:catAx>
        <c:axId val="709424096"/>
        <c:scaling>
          <c:orientation val="minMax"/>
        </c:scaling>
        <c:delete val="0"/>
        <c:axPos val="l"/>
        <c:numFmt formatCode="General" sourceLinked="0"/>
        <c:majorTickMark val="out"/>
        <c:minorTickMark val="none"/>
        <c:tickLblPos val="nextTo"/>
        <c:txPr>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709428408"/>
        <c:crosses val="autoZero"/>
        <c:auto val="1"/>
        <c:lblAlgn val="ctr"/>
        <c:lblOffset val="100"/>
        <c:noMultiLvlLbl val="0"/>
      </c:catAx>
      <c:valAx>
        <c:axId val="709428408"/>
        <c:scaling>
          <c:orientation val="minMax"/>
          <c:max val="18"/>
          <c:min val="0"/>
        </c:scaling>
        <c:delete val="0"/>
        <c:axPos val="b"/>
        <c:numFmt formatCode="General" sourceLinked="1"/>
        <c:majorTickMark val="out"/>
        <c:minorTickMark val="none"/>
        <c:tickLblPos val="nextTo"/>
        <c:crossAx val="709424096"/>
        <c:crosses val="autoZero"/>
        <c:crossBetween val="between"/>
        <c:majorUnit val="2"/>
      </c:valAx>
    </c:plotArea>
    <c:plotVisOnly val="1"/>
    <c:dispBlanksAs val="gap"/>
    <c:showDLblsOverMax val="0"/>
  </c:chart>
  <c:txPr>
    <a:bodyPr/>
    <a:lstStyle/>
    <a:p>
      <a:pPr>
        <a:defRPr sz="1100"/>
      </a:pPr>
      <a:endParaRPr lang="ja-JP"/>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745449993482613"/>
          <c:y val="0.11359618267258902"/>
          <c:w val="0.69720871751674662"/>
          <c:h val="0.79470599865736014"/>
        </c:manualLayout>
      </c:layout>
      <c:pieChart>
        <c:varyColors val="1"/>
        <c:ser>
          <c:idx val="0"/>
          <c:order val="0"/>
          <c:tx>
            <c:strRef>
              <c:f>Sheet1!$B$1</c:f>
              <c:strCache>
                <c:ptCount val="1"/>
                <c:pt idx="0">
                  <c:v>件数</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AA6-418E-AAA5-712A1619D1F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AA6-418E-AAA5-712A1619D1F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AA6-418E-AAA5-712A1619D1F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AA6-418E-AAA5-712A1619D1F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AA6-418E-AAA5-712A1619D1F7}"/>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9AA6-418E-AAA5-712A1619D1F7}"/>
              </c:ext>
            </c:extLst>
          </c:dPt>
          <c:dPt>
            <c:idx val="6"/>
            <c:bubble3D val="0"/>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9AA6-418E-AAA5-712A1619D1F7}"/>
              </c:ext>
            </c:extLst>
          </c:dPt>
          <c:dPt>
            <c:idx val="7"/>
            <c:bubble3D val="0"/>
            <c:spPr>
              <a:solidFill>
                <a:schemeClr val="accent2">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F-9AA6-418E-AAA5-712A1619D1F7}"/>
              </c:ext>
            </c:extLst>
          </c:dPt>
          <c:dLbls>
            <c:dLbl>
              <c:idx val="0"/>
              <c:layout>
                <c:manualLayout>
                  <c:x val="-0.23712203942557783"/>
                  <c:y val="-1.1927136498652763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1"/>
              <c:dLblPos val="bestFit"/>
              <c:showLegendKey val="0"/>
              <c:showVal val="0"/>
              <c:showCatName val="1"/>
              <c:showSerName val="0"/>
              <c:showPercent val="1"/>
              <c:showBubbleSize val="0"/>
              <c:extLst>
                <c:ext xmlns:c15="http://schemas.microsoft.com/office/drawing/2012/chart" uri="{CE6537A1-D6FC-4f65-9D91-7224C49458BB}"/>
              </c:extLst>
            </c:dLbl>
            <c:dLbl>
              <c:idx val="2"/>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1327702735024745"/>
                  <c:y val="5.0452738617448797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4"/>
              <c:layout>
                <c:manualLayout>
                  <c:x val="-7.3211695597397375E-2"/>
                  <c:y val="7.4226976255506172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13128061249830761"/>
                      <c:h val="0.14350727876329994"/>
                    </c:manualLayout>
                  </c15:layout>
                </c:ext>
              </c:extLst>
            </c:dLbl>
            <c:dLbl>
              <c:idx val="5"/>
              <c:layout>
                <c:manualLayout>
                  <c:x val="-4.1625560060439007E-2"/>
                  <c:y val="1.8517337066975659E-2"/>
                </c:manualLayout>
              </c:layout>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separator>
</c:separator>
              <c:extLst>
                <c:ext xmlns:c15="http://schemas.microsoft.com/office/drawing/2012/chart" uri="{CE6537A1-D6FC-4f65-9D91-7224C49458BB}">
                  <c15:layout>
                    <c:manualLayout>
                      <c:w val="0.24815237728338635"/>
                      <c:h val="0.15876313901840153"/>
                    </c:manualLayout>
                  </c15:layout>
                </c:ext>
              </c:extLst>
            </c:dLbl>
            <c:dLbl>
              <c:idx val="6"/>
              <c:layout>
                <c:manualLayout>
                  <c:x val="5.2410513239877943E-2"/>
                  <c:y val="-1.4378776174579964E-2"/>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dLbl>
              <c:idx val="7"/>
              <c:layout>
                <c:manualLayout>
                  <c:x val="7.2868681821127018E-2"/>
                  <c:y val="0"/>
                </c:manualLayout>
              </c:layout>
              <c:dLblPos val="bestFit"/>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dLblPos val="bestFit"/>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拒否</c:v>
                </c:pt>
                <c:pt idx="1">
                  <c:v>現場処置</c:v>
                </c:pt>
                <c:pt idx="2">
                  <c:v>死亡</c:v>
                </c:pt>
                <c:pt idx="3">
                  <c:v>傷病者なし</c:v>
                </c:pt>
                <c:pt idx="4">
                  <c:v>酩酊</c:v>
                </c:pt>
                <c:pt idx="5">
                  <c:v>誤報・いたずら</c:v>
                </c:pt>
                <c:pt idx="6">
                  <c:v>緊急性なし</c:v>
                </c:pt>
                <c:pt idx="7">
                  <c:v>その他</c:v>
                </c:pt>
              </c:strCache>
            </c:strRef>
          </c:cat>
          <c:val>
            <c:numRef>
              <c:f>Sheet1!$B$2:$B$9</c:f>
              <c:numCache>
                <c:formatCode>General</c:formatCode>
                <c:ptCount val="8"/>
                <c:pt idx="0">
                  <c:v>39719</c:v>
                </c:pt>
                <c:pt idx="1">
                  <c:v>11276</c:v>
                </c:pt>
                <c:pt idx="2">
                  <c:v>7268</c:v>
                </c:pt>
                <c:pt idx="3">
                  <c:v>5595</c:v>
                </c:pt>
                <c:pt idx="4">
                  <c:v>2784</c:v>
                </c:pt>
                <c:pt idx="5">
                  <c:v>2433</c:v>
                </c:pt>
                <c:pt idx="6">
                  <c:v>1427</c:v>
                </c:pt>
                <c:pt idx="7">
                  <c:v>6378</c:v>
                </c:pt>
              </c:numCache>
            </c:numRef>
          </c:val>
          <c:extLst xmlns:c16r2="http://schemas.microsoft.com/office/drawing/2015/06/chart">
            <c:ext xmlns:c16="http://schemas.microsoft.com/office/drawing/2014/chart" uri="{C3380CC4-5D6E-409C-BE32-E72D297353CC}">
              <c16:uniqueId val="{00000010-9AA6-418E-AAA5-712A1619D1F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1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件数</c:v>
                </c:pt>
              </c:strCache>
            </c:strRef>
          </c:tx>
          <c:spPr>
            <a:solidFill>
              <a:schemeClr val="accent1"/>
            </a:solidFill>
            <a:ln>
              <a:noFill/>
            </a:ln>
            <a:effectLst/>
          </c:spPr>
          <c:invertIfNegative val="0"/>
          <c:dPt>
            <c:idx val="0"/>
            <c:invertIfNegative val="0"/>
            <c:bubble3D val="0"/>
            <c:spPr>
              <a:solidFill>
                <a:schemeClr val="accent1"/>
              </a:solidFill>
              <a:ln>
                <a:solidFill>
                  <a:schemeClr val="tx2"/>
                </a:solidFill>
              </a:ln>
              <a:effectLst/>
            </c:spPr>
          </c:dPt>
          <c:dPt>
            <c:idx val="1"/>
            <c:invertIfNegative val="0"/>
            <c:bubble3D val="0"/>
            <c:spPr>
              <a:solidFill>
                <a:schemeClr val="accent1"/>
              </a:solidFill>
              <a:ln>
                <a:solidFill>
                  <a:schemeClr val="tx2"/>
                </a:solidFill>
              </a:ln>
              <a:effectLst/>
            </c:spPr>
          </c:dPt>
          <c:dPt>
            <c:idx val="2"/>
            <c:invertIfNegative val="0"/>
            <c:bubble3D val="0"/>
            <c:spPr>
              <a:solidFill>
                <a:schemeClr val="accent1"/>
              </a:solidFill>
              <a:ln>
                <a:solidFill>
                  <a:schemeClr val="tx2"/>
                </a:solidFill>
              </a:ln>
              <a:effectLst/>
            </c:spPr>
          </c:dPt>
          <c:dPt>
            <c:idx val="3"/>
            <c:invertIfNegative val="0"/>
            <c:bubble3D val="0"/>
            <c:spPr>
              <a:solidFill>
                <a:schemeClr val="accent1"/>
              </a:solidFill>
              <a:ln>
                <a:solidFill>
                  <a:schemeClr val="tx2"/>
                </a:solidFill>
              </a:ln>
              <a:effectLst/>
            </c:spPr>
          </c:dPt>
          <c:dPt>
            <c:idx val="4"/>
            <c:invertIfNegative val="0"/>
            <c:bubble3D val="0"/>
            <c:spPr>
              <a:solidFill>
                <a:schemeClr val="accent1"/>
              </a:solidFill>
              <a:ln>
                <a:solidFill>
                  <a:schemeClr val="tx2"/>
                </a:solidFill>
              </a:ln>
              <a:effectLst/>
            </c:spPr>
          </c:dPt>
          <c:dPt>
            <c:idx val="6"/>
            <c:invertIfNegative val="0"/>
            <c:bubble3D val="0"/>
            <c:spPr>
              <a:solidFill>
                <a:schemeClr val="accent1">
                  <a:lumMod val="20000"/>
                  <a:lumOff val="80000"/>
                </a:schemeClr>
              </a:solidFill>
              <a:ln>
                <a:solidFill>
                  <a:schemeClr val="tx2"/>
                </a:solidFill>
              </a:ln>
              <a:effectLst/>
            </c:spPr>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大阪府</c:v>
                </c:pt>
                <c:pt idx="1">
                  <c:v>兵庫県</c:v>
                </c:pt>
                <c:pt idx="2">
                  <c:v>埼玉県</c:v>
                </c:pt>
                <c:pt idx="3">
                  <c:v>広島県</c:v>
                </c:pt>
                <c:pt idx="4">
                  <c:v>東京都</c:v>
                </c:pt>
                <c:pt idx="6">
                  <c:v>全国平均</c:v>
                </c:pt>
              </c:strCache>
            </c:strRef>
          </c:cat>
          <c:val>
            <c:numRef>
              <c:f>Sheet1!$B$2:$B$8</c:f>
              <c:numCache>
                <c:formatCode>General</c:formatCode>
                <c:ptCount val="7"/>
                <c:pt idx="0">
                  <c:v>86.6</c:v>
                </c:pt>
                <c:pt idx="1">
                  <c:v>88.1</c:v>
                </c:pt>
                <c:pt idx="2">
                  <c:v>88.2</c:v>
                </c:pt>
                <c:pt idx="3">
                  <c:v>88.5</c:v>
                </c:pt>
                <c:pt idx="4">
                  <c:v>88.6</c:v>
                </c:pt>
                <c:pt idx="6">
                  <c:v>90.5</c:v>
                </c:pt>
              </c:numCache>
            </c:numRef>
          </c:val>
        </c:ser>
        <c:dLbls>
          <c:showLegendKey val="0"/>
          <c:showVal val="0"/>
          <c:showCatName val="0"/>
          <c:showSerName val="0"/>
          <c:showPercent val="0"/>
          <c:showBubbleSize val="0"/>
        </c:dLbls>
        <c:gapWidth val="85"/>
        <c:overlap val="-27"/>
        <c:axId val="591198520"/>
        <c:axId val="591201264"/>
      </c:barChart>
      <c:catAx>
        <c:axId val="591198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91201264"/>
        <c:crosses val="autoZero"/>
        <c:auto val="1"/>
        <c:lblAlgn val="ctr"/>
        <c:lblOffset val="100"/>
        <c:noMultiLvlLbl val="0"/>
      </c:catAx>
      <c:valAx>
        <c:axId val="59120126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91198520"/>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心肺蘇生</c:v>
                </c:pt>
              </c:strCache>
            </c:strRef>
          </c:tx>
          <c:spPr>
            <a:solidFill>
              <a:schemeClr val="accent1">
                <a:lumMod val="40000"/>
                <a:lumOff val="60000"/>
              </a:schemeClr>
            </a:solidFill>
            <a:ln>
              <a:solidFill>
                <a:schemeClr val="tx2"/>
              </a:solidFill>
            </a:ln>
            <a:effectLst/>
          </c:spPr>
          <c:invertIfNegative val="0"/>
          <c:dPt>
            <c:idx val="0"/>
            <c:invertIfNegative val="0"/>
            <c:bubble3D val="0"/>
            <c:spPr>
              <a:solidFill>
                <a:schemeClr val="tx2"/>
              </a:solidFill>
              <a:ln>
                <a:solidFill>
                  <a:schemeClr val="tx2"/>
                </a:solidFill>
              </a:ln>
              <a:effectLst/>
            </c:spPr>
            <c:extLst xmlns:c16r2="http://schemas.microsoft.com/office/drawing/2015/06/chart">
              <c:ext xmlns:c16="http://schemas.microsoft.com/office/drawing/2014/chart" uri="{C3380CC4-5D6E-409C-BE32-E72D297353CC}">
                <c16:uniqueId val="{00000001-C796-43D0-9815-0AA579C306B7}"/>
              </c:ext>
            </c:extLst>
          </c:dPt>
          <c:dLbls>
            <c:dLbl>
              <c:idx val="0"/>
              <c:layout>
                <c:manualLayout>
                  <c:x val="-6.6138427207369857E-3"/>
                  <c:y val="-2.53527930992491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神奈川県</c:v>
                </c:pt>
                <c:pt idx="3">
                  <c:v>愛知県</c:v>
                </c:pt>
                <c:pt idx="4">
                  <c:v>福岡県</c:v>
                </c:pt>
              </c:strCache>
            </c:strRef>
          </c:cat>
          <c:val>
            <c:numRef>
              <c:f>Sheet1!$B$2:$B$6</c:f>
              <c:numCache>
                <c:formatCode>General</c:formatCode>
                <c:ptCount val="5"/>
                <c:pt idx="0">
                  <c:v>53.9</c:v>
                </c:pt>
                <c:pt idx="1">
                  <c:v>43.9</c:v>
                </c:pt>
                <c:pt idx="2">
                  <c:v>58.5</c:v>
                </c:pt>
                <c:pt idx="3">
                  <c:v>69.2</c:v>
                </c:pt>
                <c:pt idx="4">
                  <c:v>66.7</c:v>
                </c:pt>
              </c:numCache>
            </c:numRef>
          </c:val>
          <c:extLst xmlns:c16r2="http://schemas.microsoft.com/office/drawing/2015/06/chart">
            <c:ext xmlns:c16="http://schemas.microsoft.com/office/drawing/2014/chart" uri="{C3380CC4-5D6E-409C-BE32-E72D297353CC}">
              <c16:uniqueId val="{00000002-C796-43D0-9815-0AA579C306B7}"/>
            </c:ext>
          </c:extLst>
        </c:ser>
        <c:dLbls>
          <c:showLegendKey val="0"/>
          <c:showVal val="0"/>
          <c:showCatName val="0"/>
          <c:showSerName val="0"/>
          <c:showPercent val="0"/>
          <c:showBubbleSize val="0"/>
        </c:dLbls>
        <c:gapWidth val="100"/>
        <c:axId val="591208712"/>
        <c:axId val="591205968"/>
      </c:barChart>
      <c:catAx>
        <c:axId val="591208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91205968"/>
        <c:crosses val="autoZero"/>
        <c:auto val="1"/>
        <c:lblAlgn val="ctr"/>
        <c:lblOffset val="100"/>
        <c:noMultiLvlLbl val="0"/>
      </c:catAx>
      <c:valAx>
        <c:axId val="59120596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9120871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除細動</c:v>
                </c:pt>
              </c:strCache>
            </c:strRef>
          </c:tx>
          <c:spPr>
            <a:solidFill>
              <a:schemeClr val="accent1">
                <a:lumMod val="40000"/>
                <a:lumOff val="60000"/>
              </a:schemeClr>
            </a:solidFill>
            <a:ln>
              <a:solidFill>
                <a:schemeClr val="tx2"/>
              </a:solidFill>
            </a:ln>
            <a:effectLst/>
          </c:spPr>
          <c:invertIfNegative val="0"/>
          <c:dPt>
            <c:idx val="0"/>
            <c:invertIfNegative val="0"/>
            <c:bubble3D val="0"/>
            <c:spPr>
              <a:solidFill>
                <a:schemeClr val="tx2"/>
              </a:solidFill>
              <a:ln>
                <a:solidFill>
                  <a:schemeClr val="tx2"/>
                </a:solidFill>
              </a:ln>
              <a:effectLst/>
            </c:spPr>
            <c:extLst xmlns:c16r2="http://schemas.microsoft.com/office/drawing/2015/06/chart">
              <c:ext xmlns:c16="http://schemas.microsoft.com/office/drawing/2014/chart" uri="{C3380CC4-5D6E-409C-BE32-E72D297353CC}">
                <c16:uniqueId val="{00000001-E9AA-44F0-AB91-C6C764CB8444}"/>
              </c:ext>
            </c:extLst>
          </c:dPt>
          <c:dLbls>
            <c:numFmt formatCode="#,##0.0_);[Red]\(#,##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神奈川県</c:v>
                </c:pt>
                <c:pt idx="3">
                  <c:v>愛知県</c:v>
                </c:pt>
                <c:pt idx="4">
                  <c:v>福岡県</c:v>
                </c:pt>
              </c:strCache>
            </c:strRef>
          </c:cat>
          <c:val>
            <c:numRef>
              <c:f>Sheet1!$B$2:$B$6</c:f>
              <c:numCache>
                <c:formatCode>General</c:formatCode>
                <c:ptCount val="5"/>
                <c:pt idx="0">
                  <c:v>4</c:v>
                </c:pt>
                <c:pt idx="1">
                  <c:v>10.5</c:v>
                </c:pt>
                <c:pt idx="2">
                  <c:v>8</c:v>
                </c:pt>
                <c:pt idx="3">
                  <c:v>6.3</c:v>
                </c:pt>
                <c:pt idx="4">
                  <c:v>8.4</c:v>
                </c:pt>
              </c:numCache>
            </c:numRef>
          </c:val>
          <c:extLst xmlns:c16r2="http://schemas.microsoft.com/office/drawing/2015/06/chart">
            <c:ext xmlns:c16="http://schemas.microsoft.com/office/drawing/2014/chart" uri="{C3380CC4-5D6E-409C-BE32-E72D297353CC}">
              <c16:uniqueId val="{00000002-E9AA-44F0-AB91-C6C764CB8444}"/>
            </c:ext>
          </c:extLst>
        </c:ser>
        <c:dLbls>
          <c:showLegendKey val="0"/>
          <c:showVal val="0"/>
          <c:showCatName val="0"/>
          <c:showSerName val="0"/>
          <c:showPercent val="0"/>
          <c:showBubbleSize val="0"/>
        </c:dLbls>
        <c:gapWidth val="100"/>
        <c:axId val="591195384"/>
        <c:axId val="591196560"/>
      </c:barChart>
      <c:catAx>
        <c:axId val="59119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91196560"/>
        <c:crosses val="autoZero"/>
        <c:auto val="1"/>
        <c:lblAlgn val="ctr"/>
        <c:lblOffset val="100"/>
        <c:noMultiLvlLbl val="0"/>
      </c:catAx>
      <c:valAx>
        <c:axId val="59119656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591195384"/>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普通</c:v>
                </c:pt>
              </c:strCache>
            </c:strRef>
          </c:tx>
          <c:spPr>
            <a:solidFill>
              <a:schemeClr val="accent2">
                <a:lumMod val="60000"/>
                <a:lumOff val="40000"/>
              </a:schemeClr>
            </a:solidFill>
            <a:ln>
              <a:solidFill>
                <a:schemeClr val="accent2"/>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全国</c:v>
                </c:pt>
                <c:pt idx="1">
                  <c:v>福岡県</c:v>
                </c:pt>
                <c:pt idx="2">
                  <c:v>愛知県</c:v>
                </c:pt>
                <c:pt idx="3">
                  <c:v>神奈川県</c:v>
                </c:pt>
                <c:pt idx="4">
                  <c:v>東京都</c:v>
                </c:pt>
                <c:pt idx="5">
                  <c:v>大阪府</c:v>
                </c:pt>
              </c:strCache>
            </c:strRef>
          </c:cat>
          <c:val>
            <c:numRef>
              <c:f>Sheet1!$B$2:$B$7</c:f>
              <c:numCache>
                <c:formatCode>0.0_ </c:formatCode>
                <c:ptCount val="6"/>
                <c:pt idx="0" formatCode="General">
                  <c:v>106.7</c:v>
                </c:pt>
                <c:pt idx="1">
                  <c:v>96.280428951480687</c:v>
                </c:pt>
                <c:pt idx="2" formatCode="General">
                  <c:v>95.4</c:v>
                </c:pt>
                <c:pt idx="3" formatCode="General">
                  <c:v>85</c:v>
                </c:pt>
                <c:pt idx="4" formatCode="General">
                  <c:v>143.69999999999999</c:v>
                </c:pt>
                <c:pt idx="5" formatCode="General">
                  <c:v>76.400000000000006</c:v>
                </c:pt>
              </c:numCache>
            </c:numRef>
          </c:val>
          <c:extLst xmlns:c16r2="http://schemas.microsoft.com/office/drawing/2015/06/chart">
            <c:ext xmlns:c16="http://schemas.microsoft.com/office/drawing/2014/chart" uri="{C3380CC4-5D6E-409C-BE32-E72D297353CC}">
              <c16:uniqueId val="{00000000-6D0A-4783-8906-38B914784BC2}"/>
            </c:ext>
          </c:extLst>
        </c:ser>
        <c:ser>
          <c:idx val="1"/>
          <c:order val="1"/>
          <c:tx>
            <c:strRef>
              <c:f>Sheet1!$C$1</c:f>
              <c:strCache>
                <c:ptCount val="1"/>
                <c:pt idx="0">
                  <c:v>上級</c:v>
                </c:pt>
              </c:strCache>
            </c:strRef>
          </c:tx>
          <c:spPr>
            <a:solidFill>
              <a:schemeClr val="accent2"/>
            </a:solidFill>
            <a:ln>
              <a:solidFill>
                <a:schemeClr val="accent2"/>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全国</c:v>
                </c:pt>
                <c:pt idx="1">
                  <c:v>福岡県</c:v>
                </c:pt>
                <c:pt idx="2">
                  <c:v>愛知県</c:v>
                </c:pt>
                <c:pt idx="3">
                  <c:v>神奈川県</c:v>
                </c:pt>
                <c:pt idx="4">
                  <c:v>東京都</c:v>
                </c:pt>
                <c:pt idx="5">
                  <c:v>大阪府</c:v>
                </c:pt>
              </c:strCache>
            </c:strRef>
          </c:cat>
          <c:val>
            <c:numRef>
              <c:f>Sheet1!$C$2:$C$7</c:f>
              <c:numCache>
                <c:formatCode>0.0_ </c:formatCode>
                <c:ptCount val="6"/>
                <c:pt idx="0" formatCode="General">
                  <c:v>6.6</c:v>
                </c:pt>
                <c:pt idx="1">
                  <c:v>2.1052400483303524</c:v>
                </c:pt>
                <c:pt idx="2" formatCode="General">
                  <c:v>3.5</c:v>
                </c:pt>
                <c:pt idx="3" formatCode="General">
                  <c:v>5.4</c:v>
                </c:pt>
                <c:pt idx="4" formatCode="General">
                  <c:v>36.700000000000003</c:v>
                </c:pt>
                <c:pt idx="5" formatCode="General">
                  <c:v>2.9</c:v>
                </c:pt>
              </c:numCache>
            </c:numRef>
          </c:val>
          <c:extLst xmlns:c16r2="http://schemas.microsoft.com/office/drawing/2015/06/chart">
            <c:ext xmlns:c16="http://schemas.microsoft.com/office/drawing/2014/chart" uri="{C3380CC4-5D6E-409C-BE32-E72D297353CC}">
              <c16:uniqueId val="{00000001-6D0A-4783-8906-38B914784BC2}"/>
            </c:ext>
          </c:extLst>
        </c:ser>
        <c:ser>
          <c:idx val="2"/>
          <c:order val="2"/>
          <c:tx>
            <c:strRef>
              <c:f>Sheet1!$D$1</c:f>
              <c:strCache>
                <c:ptCount val="1"/>
                <c:pt idx="0">
                  <c:v>その他</c:v>
                </c:pt>
              </c:strCache>
            </c:strRef>
          </c:tx>
          <c:spPr>
            <a:pattFill prst="pct25">
              <a:fgClr>
                <a:schemeClr val="bg1">
                  <a:lumMod val="50000"/>
                </a:schemeClr>
              </a:fgClr>
              <a:bgClr>
                <a:schemeClr val="bg1"/>
              </a:bgClr>
            </a:pattFill>
            <a:ln>
              <a:solidFill>
                <a:schemeClr val="accent2"/>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全国</c:v>
                </c:pt>
                <c:pt idx="1">
                  <c:v>福岡県</c:v>
                </c:pt>
                <c:pt idx="2">
                  <c:v>愛知県</c:v>
                </c:pt>
                <c:pt idx="3">
                  <c:v>神奈川県</c:v>
                </c:pt>
                <c:pt idx="4">
                  <c:v>東京都</c:v>
                </c:pt>
                <c:pt idx="5">
                  <c:v>大阪府</c:v>
                </c:pt>
              </c:strCache>
            </c:strRef>
          </c:cat>
          <c:val>
            <c:numRef>
              <c:f>Sheet1!$D$2:$D$7</c:f>
              <c:numCache>
                <c:formatCode>0.0_ </c:formatCode>
                <c:ptCount val="6"/>
                <c:pt idx="0" formatCode="General">
                  <c:v>202.1</c:v>
                </c:pt>
                <c:pt idx="1">
                  <c:v>158.00669442813134</c:v>
                </c:pt>
                <c:pt idx="2" formatCode="General">
                  <c:v>193.6</c:v>
                </c:pt>
                <c:pt idx="3" formatCode="General">
                  <c:v>71.599999999999994</c:v>
                </c:pt>
                <c:pt idx="4" formatCode="General">
                  <c:v>334.9</c:v>
                </c:pt>
                <c:pt idx="5" formatCode="General">
                  <c:v>268.2</c:v>
                </c:pt>
              </c:numCache>
            </c:numRef>
          </c:val>
          <c:extLst xmlns:c16r2="http://schemas.microsoft.com/office/drawing/2015/06/chart">
            <c:ext xmlns:c16="http://schemas.microsoft.com/office/drawing/2014/chart" uri="{C3380CC4-5D6E-409C-BE32-E72D297353CC}">
              <c16:uniqueId val="{00000002-6D0A-4783-8906-38B914784BC2}"/>
            </c:ext>
          </c:extLst>
        </c:ser>
        <c:ser>
          <c:idx val="3"/>
          <c:order val="3"/>
          <c:tx>
            <c:strRef>
              <c:f>Sheet1!$E$1</c:f>
              <c:strCache>
                <c:ptCount val="1"/>
                <c:pt idx="0">
                  <c:v>入門</c:v>
                </c:pt>
              </c:strCache>
            </c:strRef>
          </c:tx>
          <c:spPr>
            <a:pattFill prst="pct10">
              <a:fgClr>
                <a:schemeClr val="bg1">
                  <a:lumMod val="50000"/>
                </a:schemeClr>
              </a:fgClr>
              <a:bgClr>
                <a:schemeClr val="bg1"/>
              </a:bgClr>
            </a:pattFill>
            <a:ln>
              <a:solidFill>
                <a:schemeClr val="accent2"/>
              </a:solidFill>
            </a:ln>
            <a:effectLst/>
          </c:spPr>
          <c:invertIfNegative val="0"/>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全国</c:v>
                </c:pt>
                <c:pt idx="1">
                  <c:v>福岡県</c:v>
                </c:pt>
                <c:pt idx="2">
                  <c:v>愛知県</c:v>
                </c:pt>
                <c:pt idx="3">
                  <c:v>神奈川県</c:v>
                </c:pt>
                <c:pt idx="4">
                  <c:v>東京都</c:v>
                </c:pt>
                <c:pt idx="5">
                  <c:v>大阪府</c:v>
                </c:pt>
              </c:strCache>
            </c:strRef>
          </c:cat>
          <c:val>
            <c:numRef>
              <c:f>Sheet1!$E$2:$E$7</c:f>
              <c:numCache>
                <c:formatCode>0.0_ </c:formatCode>
                <c:ptCount val="6"/>
                <c:pt idx="0" formatCode="General">
                  <c:v>32.200000000000003</c:v>
                </c:pt>
                <c:pt idx="1">
                  <c:v>37.094564873932583</c:v>
                </c:pt>
                <c:pt idx="2" formatCode="General">
                  <c:v>30.6</c:v>
                </c:pt>
                <c:pt idx="3" formatCode="General">
                  <c:v>17.3</c:v>
                </c:pt>
                <c:pt idx="4" formatCode="General">
                  <c:v>10.5</c:v>
                </c:pt>
                <c:pt idx="5" formatCode="General">
                  <c:v>27.4</c:v>
                </c:pt>
              </c:numCache>
            </c:numRef>
          </c:val>
          <c:extLst xmlns:c16r2="http://schemas.microsoft.com/office/drawing/2015/06/chart">
            <c:ext xmlns:c16="http://schemas.microsoft.com/office/drawing/2014/chart" uri="{C3380CC4-5D6E-409C-BE32-E72D297353CC}">
              <c16:uniqueId val="{00000003-6D0A-4783-8906-38B914784BC2}"/>
            </c:ext>
          </c:extLst>
        </c:ser>
        <c:dLbls>
          <c:showLegendKey val="0"/>
          <c:showVal val="0"/>
          <c:showCatName val="0"/>
          <c:showSerName val="0"/>
          <c:showPercent val="0"/>
          <c:showBubbleSize val="0"/>
        </c:dLbls>
        <c:gapWidth val="70"/>
        <c:overlap val="100"/>
        <c:axId val="698901144"/>
        <c:axId val="698901928"/>
      </c:barChart>
      <c:catAx>
        <c:axId val="69890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ja-JP"/>
          </a:p>
        </c:txPr>
        <c:crossAx val="698901928"/>
        <c:crosses val="autoZero"/>
        <c:auto val="1"/>
        <c:lblAlgn val="ctr"/>
        <c:lblOffset val="100"/>
        <c:noMultiLvlLbl val="0"/>
      </c:catAx>
      <c:valAx>
        <c:axId val="698901928"/>
        <c:scaling>
          <c:orientation val="minMax"/>
          <c:max val="550"/>
          <c:min val="0"/>
        </c:scaling>
        <c:delete val="0"/>
        <c:axPos val="b"/>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6989011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5分未満到着率（左軸）</c:v>
                </c:pt>
              </c:strCache>
            </c:strRef>
          </c:tx>
          <c:spPr>
            <a:solidFill>
              <a:schemeClr val="tx2">
                <a:lumMod val="40000"/>
                <a:lumOff val="60000"/>
              </a:schemeClr>
            </a:solidFill>
            <a:ln>
              <a:solidFill>
                <a:schemeClr val="tx2"/>
              </a:solidFill>
            </a:ln>
            <a:effectLst/>
          </c:spPr>
          <c:invertIfNegative val="0"/>
          <c:dPt>
            <c:idx val="17"/>
            <c:invertIfNegative val="0"/>
            <c:bubble3D val="0"/>
            <c:spPr>
              <a:solidFill>
                <a:schemeClr val="tx2">
                  <a:lumMod val="40000"/>
                  <a:lumOff val="60000"/>
                </a:schemeClr>
              </a:solidFill>
              <a:ln>
                <a:solidFill>
                  <a:schemeClr val="tx2"/>
                </a:solidFill>
              </a:ln>
              <a:effectLst/>
            </c:spPr>
            <c:extLst xmlns:c16r2="http://schemas.microsoft.com/office/drawing/2015/06/chart">
              <c:ext xmlns:c16="http://schemas.microsoft.com/office/drawing/2014/chart" uri="{C3380CC4-5D6E-409C-BE32-E72D297353CC}">
                <c16:uniqueId val="{00000001-959A-4A2C-B28F-16AB1F710581}"/>
              </c:ext>
            </c:extLst>
          </c:dPt>
          <c:dLbls>
            <c:spPr>
              <a:noFill/>
              <a:ln>
                <a:noFill/>
              </a:ln>
              <a:effectLst/>
            </c:spPr>
            <c:txPr>
              <a:bodyPr rot="-2700000" spcFirstLastPara="1" vertOverflow="ellipsis" wrap="square" anchor="ctr" anchorCtr="1"/>
              <a:lstStyle/>
              <a:p>
                <a:pPr>
                  <a:defRPr sz="8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30万超</c:v>
                </c:pt>
                <c:pt idx="1">
                  <c:v>10万未</c:v>
                </c:pt>
                <c:pt idx="2">
                  <c:v>10万未</c:v>
                </c:pt>
                <c:pt idx="3">
                  <c:v>30万超</c:v>
                </c:pt>
                <c:pt idx="4">
                  <c:v>10万未</c:v>
                </c:pt>
                <c:pt idx="5">
                  <c:v>30万超</c:v>
                </c:pt>
                <c:pt idx="6">
                  <c:v>10~30万</c:v>
                </c:pt>
                <c:pt idx="7">
                  <c:v>10~30万</c:v>
                </c:pt>
                <c:pt idx="8">
                  <c:v>10~30万</c:v>
                </c:pt>
                <c:pt idx="9">
                  <c:v>10~30万</c:v>
                </c:pt>
                <c:pt idx="10">
                  <c:v>10~30万</c:v>
                </c:pt>
                <c:pt idx="11">
                  <c:v>10~30万</c:v>
                </c:pt>
                <c:pt idx="12">
                  <c:v>10~30万</c:v>
                </c:pt>
                <c:pt idx="13">
                  <c:v>30万超</c:v>
                </c:pt>
                <c:pt idx="14">
                  <c:v>10~30万</c:v>
                </c:pt>
                <c:pt idx="15">
                  <c:v>30万超</c:v>
                </c:pt>
                <c:pt idx="16">
                  <c:v>10~30万</c:v>
                </c:pt>
                <c:pt idx="17">
                  <c:v>30万超</c:v>
                </c:pt>
                <c:pt idx="18">
                  <c:v>10~30万</c:v>
                </c:pt>
                <c:pt idx="19">
                  <c:v>10~30万</c:v>
                </c:pt>
                <c:pt idx="20">
                  <c:v>10万未</c:v>
                </c:pt>
                <c:pt idx="21">
                  <c:v>10万未</c:v>
                </c:pt>
                <c:pt idx="22">
                  <c:v>10~30万</c:v>
                </c:pt>
                <c:pt idx="23">
                  <c:v>10万未</c:v>
                </c:pt>
                <c:pt idx="24">
                  <c:v>10~30万</c:v>
                </c:pt>
                <c:pt idx="25">
                  <c:v>10万未</c:v>
                </c:pt>
                <c:pt idx="26">
                  <c:v>30万超</c:v>
                </c:pt>
              </c:strCache>
            </c:strRef>
          </c:cat>
          <c:val>
            <c:numRef>
              <c:f>Sheet1!$B$2:$B$28</c:f>
              <c:numCache>
                <c:formatCode>#,##0.0_ </c:formatCode>
                <c:ptCount val="27"/>
                <c:pt idx="0">
                  <c:v>46.46323925939241</c:v>
                </c:pt>
                <c:pt idx="1">
                  <c:v>42.975970425138634</c:v>
                </c:pt>
                <c:pt idx="2">
                  <c:v>36.776390465380253</c:v>
                </c:pt>
                <c:pt idx="3">
                  <c:v>29.64442668797443</c:v>
                </c:pt>
                <c:pt idx="4">
                  <c:v>28.161888701517707</c:v>
                </c:pt>
                <c:pt idx="5">
                  <c:v>21.133324327975146</c:v>
                </c:pt>
                <c:pt idx="6">
                  <c:v>14.840567495434753</c:v>
                </c:pt>
                <c:pt idx="7">
                  <c:v>14.668127739511583</c:v>
                </c:pt>
                <c:pt idx="8">
                  <c:v>13.492968453059671</c:v>
                </c:pt>
                <c:pt idx="9">
                  <c:v>13.352232459248761</c:v>
                </c:pt>
                <c:pt idx="10">
                  <c:v>12.317676540512753</c:v>
                </c:pt>
                <c:pt idx="11">
                  <c:v>11.146147518508362</c:v>
                </c:pt>
                <c:pt idx="12">
                  <c:v>9.3837753510140409</c:v>
                </c:pt>
                <c:pt idx="13">
                  <c:v>7.862946170465265</c:v>
                </c:pt>
                <c:pt idx="14">
                  <c:v>7.8382622350170106</c:v>
                </c:pt>
                <c:pt idx="15">
                  <c:v>7.5281253285669223</c:v>
                </c:pt>
                <c:pt idx="16">
                  <c:v>7.4783683559950553</c:v>
                </c:pt>
                <c:pt idx="17">
                  <c:v>6.6555695028106747</c:v>
                </c:pt>
                <c:pt idx="18">
                  <c:v>6.2951609371578714</c:v>
                </c:pt>
                <c:pt idx="19">
                  <c:v>4.4614523053948103</c:v>
                </c:pt>
                <c:pt idx="20">
                  <c:v>4.4216597244472924</c:v>
                </c:pt>
                <c:pt idx="21">
                  <c:v>4.1846309916307378</c:v>
                </c:pt>
                <c:pt idx="22">
                  <c:v>3.7043301759133964</c:v>
                </c:pt>
                <c:pt idx="23">
                  <c:v>3.5463917525773194</c:v>
                </c:pt>
                <c:pt idx="24">
                  <c:v>2.9614325068870522</c:v>
                </c:pt>
                <c:pt idx="25">
                  <c:v>2.9353343632752154</c:v>
                </c:pt>
                <c:pt idx="26">
                  <c:v>2.5964727163099188</c:v>
                </c:pt>
              </c:numCache>
            </c:numRef>
          </c:val>
          <c:extLst xmlns:c16r2="http://schemas.microsoft.com/office/drawing/2015/06/chart">
            <c:ext xmlns:c16="http://schemas.microsoft.com/office/drawing/2014/chart" uri="{C3380CC4-5D6E-409C-BE32-E72D297353CC}">
              <c16:uniqueId val="{00000002-959A-4A2C-B28F-16AB1F710581}"/>
            </c:ext>
          </c:extLst>
        </c:ser>
        <c:dLbls>
          <c:showLegendKey val="0"/>
          <c:showVal val="0"/>
          <c:showCatName val="0"/>
          <c:showSerName val="0"/>
          <c:showPercent val="0"/>
          <c:showBubbleSize val="0"/>
        </c:dLbls>
        <c:gapWidth val="100"/>
        <c:axId val="696905704"/>
        <c:axId val="696908448"/>
      </c:barChart>
      <c:lineChart>
        <c:grouping val="standard"/>
        <c:varyColors val="0"/>
        <c:ser>
          <c:idx val="1"/>
          <c:order val="1"/>
          <c:tx>
            <c:strRef>
              <c:f>Sheet1!$C$1</c:f>
              <c:strCache>
                <c:ptCount val="1"/>
                <c:pt idx="0">
                  <c:v>平均到着時間（右軸）</c:v>
                </c:pt>
              </c:strCache>
            </c:strRef>
          </c:tx>
          <c:spPr>
            <a:ln w="28575" cap="rnd">
              <a:solidFill>
                <a:schemeClr val="accent2"/>
              </a:solidFill>
              <a:round/>
            </a:ln>
            <a:effectLst/>
          </c:spPr>
          <c:marker>
            <c:symbol val="none"/>
          </c:marker>
          <c:cat>
            <c:strRef>
              <c:f>Sheet1!$A$2:$A$28</c:f>
              <c:strCache>
                <c:ptCount val="27"/>
                <c:pt idx="0">
                  <c:v>30万超</c:v>
                </c:pt>
                <c:pt idx="1">
                  <c:v>10万未</c:v>
                </c:pt>
                <c:pt idx="2">
                  <c:v>10万未</c:v>
                </c:pt>
                <c:pt idx="3">
                  <c:v>30万超</c:v>
                </c:pt>
                <c:pt idx="4">
                  <c:v>10万未</c:v>
                </c:pt>
                <c:pt idx="5">
                  <c:v>30万超</c:v>
                </c:pt>
                <c:pt idx="6">
                  <c:v>10~30万</c:v>
                </c:pt>
                <c:pt idx="7">
                  <c:v>10~30万</c:v>
                </c:pt>
                <c:pt idx="8">
                  <c:v>10~30万</c:v>
                </c:pt>
                <c:pt idx="9">
                  <c:v>10~30万</c:v>
                </c:pt>
                <c:pt idx="10">
                  <c:v>10~30万</c:v>
                </c:pt>
                <c:pt idx="11">
                  <c:v>10~30万</c:v>
                </c:pt>
                <c:pt idx="12">
                  <c:v>10~30万</c:v>
                </c:pt>
                <c:pt idx="13">
                  <c:v>30万超</c:v>
                </c:pt>
                <c:pt idx="14">
                  <c:v>10~30万</c:v>
                </c:pt>
                <c:pt idx="15">
                  <c:v>30万超</c:v>
                </c:pt>
                <c:pt idx="16">
                  <c:v>10~30万</c:v>
                </c:pt>
                <c:pt idx="17">
                  <c:v>30万超</c:v>
                </c:pt>
                <c:pt idx="18">
                  <c:v>10~30万</c:v>
                </c:pt>
                <c:pt idx="19">
                  <c:v>10~30万</c:v>
                </c:pt>
                <c:pt idx="20">
                  <c:v>10万未</c:v>
                </c:pt>
                <c:pt idx="21">
                  <c:v>10万未</c:v>
                </c:pt>
                <c:pt idx="22">
                  <c:v>10~30万</c:v>
                </c:pt>
                <c:pt idx="23">
                  <c:v>10万未</c:v>
                </c:pt>
                <c:pt idx="24">
                  <c:v>10~30万</c:v>
                </c:pt>
                <c:pt idx="25">
                  <c:v>10万未</c:v>
                </c:pt>
                <c:pt idx="26">
                  <c:v>30万超</c:v>
                </c:pt>
              </c:strCache>
            </c:strRef>
          </c:cat>
          <c:val>
            <c:numRef>
              <c:f>Sheet1!$C$2:$C$28</c:f>
              <c:numCache>
                <c:formatCode>#,##0.0_ </c:formatCode>
                <c:ptCount val="27"/>
                <c:pt idx="0">
                  <c:v>5.0999999999999996</c:v>
                </c:pt>
                <c:pt idx="1">
                  <c:v>5.0999999999999996</c:v>
                </c:pt>
                <c:pt idx="2">
                  <c:v>5.4</c:v>
                </c:pt>
                <c:pt idx="3">
                  <c:v>6.1</c:v>
                </c:pt>
                <c:pt idx="4">
                  <c:v>5.5</c:v>
                </c:pt>
                <c:pt idx="5">
                  <c:v>6.6</c:v>
                </c:pt>
                <c:pt idx="6">
                  <c:v>6.8</c:v>
                </c:pt>
                <c:pt idx="7">
                  <c:v>6.5</c:v>
                </c:pt>
                <c:pt idx="8">
                  <c:v>6.8</c:v>
                </c:pt>
                <c:pt idx="9">
                  <c:v>7.3</c:v>
                </c:pt>
                <c:pt idx="10">
                  <c:v>7.4</c:v>
                </c:pt>
                <c:pt idx="11">
                  <c:v>7.9</c:v>
                </c:pt>
                <c:pt idx="12">
                  <c:v>7.5</c:v>
                </c:pt>
                <c:pt idx="13">
                  <c:v>7.7</c:v>
                </c:pt>
                <c:pt idx="14">
                  <c:v>7.6</c:v>
                </c:pt>
                <c:pt idx="15">
                  <c:v>7.3</c:v>
                </c:pt>
                <c:pt idx="16">
                  <c:v>7.7</c:v>
                </c:pt>
                <c:pt idx="17">
                  <c:v>7.9</c:v>
                </c:pt>
                <c:pt idx="18">
                  <c:v>8.1</c:v>
                </c:pt>
                <c:pt idx="19">
                  <c:v>8.1</c:v>
                </c:pt>
                <c:pt idx="20">
                  <c:v>7.7</c:v>
                </c:pt>
                <c:pt idx="21">
                  <c:v>8</c:v>
                </c:pt>
                <c:pt idx="22">
                  <c:v>8.4</c:v>
                </c:pt>
                <c:pt idx="23">
                  <c:v>8.5</c:v>
                </c:pt>
                <c:pt idx="24">
                  <c:v>9.5</c:v>
                </c:pt>
                <c:pt idx="25">
                  <c:v>7.8</c:v>
                </c:pt>
                <c:pt idx="26">
                  <c:v>8.4</c:v>
                </c:pt>
              </c:numCache>
            </c:numRef>
          </c:val>
          <c:smooth val="0"/>
          <c:extLst xmlns:c16r2="http://schemas.microsoft.com/office/drawing/2015/06/chart">
            <c:ext xmlns:c16="http://schemas.microsoft.com/office/drawing/2014/chart" uri="{C3380CC4-5D6E-409C-BE32-E72D297353CC}">
              <c16:uniqueId val="{00000003-959A-4A2C-B28F-16AB1F710581}"/>
            </c:ext>
          </c:extLst>
        </c:ser>
        <c:dLbls>
          <c:showLegendKey val="0"/>
          <c:showVal val="0"/>
          <c:showCatName val="0"/>
          <c:showSerName val="0"/>
          <c:showPercent val="0"/>
          <c:showBubbleSize val="0"/>
        </c:dLbls>
        <c:marker val="1"/>
        <c:smooth val="0"/>
        <c:axId val="706927816"/>
        <c:axId val="696910016"/>
      </c:lineChart>
      <c:catAx>
        <c:axId val="69690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96908448"/>
        <c:crosses val="autoZero"/>
        <c:auto val="1"/>
        <c:lblAlgn val="ctr"/>
        <c:lblOffset val="100"/>
        <c:noMultiLvlLbl val="0"/>
      </c:catAx>
      <c:valAx>
        <c:axId val="696908448"/>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96905704"/>
        <c:crosses val="autoZero"/>
        <c:crossBetween val="between"/>
        <c:majorUnit val="10"/>
      </c:valAx>
      <c:valAx>
        <c:axId val="696910016"/>
        <c:scaling>
          <c:orientation val="minMax"/>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706927816"/>
        <c:crosses val="max"/>
        <c:crossBetween val="between"/>
      </c:valAx>
      <c:catAx>
        <c:axId val="706927816"/>
        <c:scaling>
          <c:orientation val="minMax"/>
        </c:scaling>
        <c:delete val="1"/>
        <c:axPos val="b"/>
        <c:numFmt formatCode="General" sourceLinked="1"/>
        <c:majorTickMark val="out"/>
        <c:minorTickMark val="none"/>
        <c:tickLblPos val="nextTo"/>
        <c:crossAx val="69691001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a:effectLst/>
  </c:spPr>
  <c:txPr>
    <a:bodyPr/>
    <a:lstStyle/>
    <a:p>
      <a:pPr>
        <a:defRPr sz="8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30分未満到着率（左軸）</c:v>
                </c:pt>
              </c:strCache>
            </c:strRef>
          </c:tx>
          <c:spPr>
            <a:solidFill>
              <a:schemeClr val="tx2">
                <a:lumMod val="40000"/>
                <a:lumOff val="60000"/>
              </a:schemeClr>
            </a:solidFill>
            <a:ln>
              <a:solidFill>
                <a:schemeClr val="tx2"/>
              </a:solidFill>
            </a:ln>
            <a:effectLst/>
          </c:spPr>
          <c:invertIfNegative val="0"/>
          <c:dPt>
            <c:idx val="14"/>
            <c:invertIfNegative val="0"/>
            <c:bubble3D val="0"/>
            <c:spPr>
              <a:solidFill>
                <a:schemeClr val="tx2">
                  <a:lumMod val="40000"/>
                  <a:lumOff val="60000"/>
                </a:schemeClr>
              </a:solidFill>
              <a:ln>
                <a:solidFill>
                  <a:schemeClr val="tx2"/>
                </a:solidFill>
              </a:ln>
              <a:effectLst/>
            </c:spPr>
            <c:extLst xmlns:c16r2="http://schemas.microsoft.com/office/drawing/2015/06/chart">
              <c:ext xmlns:c16="http://schemas.microsoft.com/office/drawing/2014/chart" uri="{C3380CC4-5D6E-409C-BE32-E72D297353CC}">
                <c16:uniqueId val="{00000001-F01D-4647-9AF9-987045BD43FE}"/>
              </c:ext>
            </c:extLst>
          </c:dPt>
          <c:dPt>
            <c:idx val="17"/>
            <c:invertIfNegative val="0"/>
            <c:bubble3D val="0"/>
            <c:spPr>
              <a:solidFill>
                <a:schemeClr val="tx2">
                  <a:lumMod val="40000"/>
                  <a:lumOff val="60000"/>
                </a:schemeClr>
              </a:solidFill>
              <a:ln>
                <a:solidFill>
                  <a:schemeClr val="tx2"/>
                </a:solidFill>
              </a:ln>
              <a:effectLst/>
            </c:spPr>
            <c:extLst xmlns:c16r2="http://schemas.microsoft.com/office/drawing/2015/06/chart">
              <c:ext xmlns:c16="http://schemas.microsoft.com/office/drawing/2014/chart" uri="{C3380CC4-5D6E-409C-BE32-E72D297353CC}">
                <c16:uniqueId val="{00000001-35E5-4C4D-8F3F-875FEC8790A1}"/>
              </c:ext>
            </c:extLst>
          </c:dPt>
          <c:dLbls>
            <c:numFmt formatCode="#,##0.0_);[Red]\(#,##0.0\)" sourceLinked="0"/>
            <c:spPr>
              <a:noFill/>
              <a:ln>
                <a:noFill/>
              </a:ln>
              <a:effectLst/>
            </c:spPr>
            <c:txPr>
              <a:bodyPr rot="-2700000" spcFirstLastPara="1" vertOverflow="ellipsis" wrap="square" lIns="38100" tIns="19050" rIns="38100" bIns="19050" anchor="ctr" anchorCtr="1">
                <a:spAutoFit/>
              </a:bodyPr>
              <a:lstStyle/>
              <a:p>
                <a:pPr>
                  <a:defRPr sz="7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10万未</c:v>
                </c:pt>
                <c:pt idx="1">
                  <c:v>10万未</c:v>
                </c:pt>
                <c:pt idx="2">
                  <c:v>30万超</c:v>
                </c:pt>
                <c:pt idx="3">
                  <c:v>10万未</c:v>
                </c:pt>
                <c:pt idx="4">
                  <c:v>10万未</c:v>
                </c:pt>
                <c:pt idx="5">
                  <c:v>10~30万</c:v>
                </c:pt>
                <c:pt idx="6">
                  <c:v>30万超</c:v>
                </c:pt>
                <c:pt idx="7">
                  <c:v>10~30万</c:v>
                </c:pt>
                <c:pt idx="8">
                  <c:v>10~30万</c:v>
                </c:pt>
                <c:pt idx="9">
                  <c:v>30万超</c:v>
                </c:pt>
                <c:pt idx="10">
                  <c:v>10~30万</c:v>
                </c:pt>
                <c:pt idx="11">
                  <c:v>10~30万</c:v>
                </c:pt>
                <c:pt idx="12">
                  <c:v>10~30万</c:v>
                </c:pt>
                <c:pt idx="13">
                  <c:v>10万未</c:v>
                </c:pt>
                <c:pt idx="14">
                  <c:v>30万超</c:v>
                </c:pt>
                <c:pt idx="15">
                  <c:v>10~30万</c:v>
                </c:pt>
                <c:pt idx="16">
                  <c:v>10~30万</c:v>
                </c:pt>
                <c:pt idx="17">
                  <c:v>10~30万</c:v>
                </c:pt>
                <c:pt idx="18">
                  <c:v>30万超</c:v>
                </c:pt>
                <c:pt idx="19">
                  <c:v>10~30万</c:v>
                </c:pt>
                <c:pt idx="20">
                  <c:v>30万超</c:v>
                </c:pt>
                <c:pt idx="21">
                  <c:v>30万超</c:v>
                </c:pt>
                <c:pt idx="22">
                  <c:v>10~30万</c:v>
                </c:pt>
                <c:pt idx="23">
                  <c:v>10~30万</c:v>
                </c:pt>
                <c:pt idx="24">
                  <c:v>10~30万</c:v>
                </c:pt>
                <c:pt idx="25">
                  <c:v>10万未</c:v>
                </c:pt>
                <c:pt idx="26">
                  <c:v>10万未</c:v>
                </c:pt>
              </c:strCache>
            </c:strRef>
          </c:cat>
          <c:val>
            <c:numRef>
              <c:f>Sheet1!$B$2:$B$28</c:f>
              <c:numCache>
                <c:formatCode>General</c:formatCode>
                <c:ptCount val="27"/>
                <c:pt idx="0">
                  <c:v>67.732267732267729</c:v>
                </c:pt>
                <c:pt idx="1">
                  <c:v>61.086375779162957</c:v>
                </c:pt>
                <c:pt idx="2">
                  <c:v>61.004592422502867</c:v>
                </c:pt>
                <c:pt idx="3">
                  <c:v>51.658905704307337</c:v>
                </c:pt>
                <c:pt idx="4">
                  <c:v>50.16339869281046</c:v>
                </c:pt>
                <c:pt idx="5">
                  <c:v>47.917637193701665</c:v>
                </c:pt>
                <c:pt idx="6">
                  <c:v>44.137799043062202</c:v>
                </c:pt>
                <c:pt idx="7">
                  <c:v>41.684322033898312</c:v>
                </c:pt>
                <c:pt idx="8">
                  <c:v>41.507445911772976</c:v>
                </c:pt>
                <c:pt idx="9">
                  <c:v>40.321683273481362</c:v>
                </c:pt>
                <c:pt idx="10">
                  <c:v>39.654374324949856</c:v>
                </c:pt>
                <c:pt idx="11">
                  <c:v>37.840304182509506</c:v>
                </c:pt>
                <c:pt idx="12">
                  <c:v>36.955303348745971</c:v>
                </c:pt>
                <c:pt idx="13">
                  <c:v>35.362129144851657</c:v>
                </c:pt>
                <c:pt idx="14">
                  <c:v>35.103713102338091</c:v>
                </c:pt>
                <c:pt idx="15">
                  <c:v>34.044332915098281</c:v>
                </c:pt>
                <c:pt idx="16">
                  <c:v>33.983451536643024</c:v>
                </c:pt>
                <c:pt idx="17">
                  <c:v>33.01320528211285</c:v>
                </c:pt>
                <c:pt idx="18">
                  <c:v>32.912670368500763</c:v>
                </c:pt>
                <c:pt idx="19">
                  <c:v>32.6042037762736</c:v>
                </c:pt>
                <c:pt idx="20">
                  <c:v>30.034245414166072</c:v>
                </c:pt>
                <c:pt idx="21">
                  <c:v>28.534939656456864</c:v>
                </c:pt>
                <c:pt idx="22">
                  <c:v>25.540929036162808</c:v>
                </c:pt>
                <c:pt idx="23">
                  <c:v>22.641952135147818</c:v>
                </c:pt>
                <c:pt idx="24">
                  <c:v>22.250220486329845</c:v>
                </c:pt>
                <c:pt idx="25">
                  <c:v>22.172258734002074</c:v>
                </c:pt>
                <c:pt idx="26">
                  <c:v>19.527635743851963</c:v>
                </c:pt>
              </c:numCache>
            </c:numRef>
          </c:val>
          <c:extLst xmlns:c16r2="http://schemas.microsoft.com/office/drawing/2015/06/chart">
            <c:ext xmlns:c16="http://schemas.microsoft.com/office/drawing/2014/chart" uri="{C3380CC4-5D6E-409C-BE32-E72D297353CC}">
              <c16:uniqueId val="{00000002-35E5-4C4D-8F3F-875FEC8790A1}"/>
            </c:ext>
          </c:extLst>
        </c:ser>
        <c:dLbls>
          <c:showLegendKey val="0"/>
          <c:showVal val="0"/>
          <c:showCatName val="0"/>
          <c:showSerName val="0"/>
          <c:showPercent val="0"/>
          <c:showBubbleSize val="0"/>
        </c:dLbls>
        <c:gapWidth val="100"/>
        <c:axId val="706943104"/>
        <c:axId val="706940752"/>
      </c:barChart>
      <c:lineChart>
        <c:grouping val="standard"/>
        <c:varyColors val="0"/>
        <c:ser>
          <c:idx val="1"/>
          <c:order val="1"/>
          <c:tx>
            <c:strRef>
              <c:f>Sheet1!$C$1</c:f>
              <c:strCache>
                <c:ptCount val="1"/>
                <c:pt idx="0">
                  <c:v>平均到着時間（右軸）</c:v>
                </c:pt>
              </c:strCache>
            </c:strRef>
          </c:tx>
          <c:spPr>
            <a:ln w="28575" cap="rnd">
              <a:solidFill>
                <a:schemeClr val="accent2"/>
              </a:solidFill>
              <a:round/>
            </a:ln>
            <a:effectLst/>
          </c:spPr>
          <c:marker>
            <c:symbol val="none"/>
          </c:marker>
          <c:cat>
            <c:strRef>
              <c:f>Sheet1!$A$2:$A$28</c:f>
              <c:strCache>
                <c:ptCount val="27"/>
                <c:pt idx="0">
                  <c:v>10万未</c:v>
                </c:pt>
                <c:pt idx="1">
                  <c:v>10万未</c:v>
                </c:pt>
                <c:pt idx="2">
                  <c:v>30万超</c:v>
                </c:pt>
                <c:pt idx="3">
                  <c:v>10万未</c:v>
                </c:pt>
                <c:pt idx="4">
                  <c:v>10万未</c:v>
                </c:pt>
                <c:pt idx="5">
                  <c:v>10~30万</c:v>
                </c:pt>
                <c:pt idx="6">
                  <c:v>30万超</c:v>
                </c:pt>
                <c:pt idx="7">
                  <c:v>10~30万</c:v>
                </c:pt>
                <c:pt idx="8">
                  <c:v>10~30万</c:v>
                </c:pt>
                <c:pt idx="9">
                  <c:v>30万超</c:v>
                </c:pt>
                <c:pt idx="10">
                  <c:v>10~30万</c:v>
                </c:pt>
                <c:pt idx="11">
                  <c:v>10~30万</c:v>
                </c:pt>
                <c:pt idx="12">
                  <c:v>10~30万</c:v>
                </c:pt>
                <c:pt idx="13">
                  <c:v>10万未</c:v>
                </c:pt>
                <c:pt idx="14">
                  <c:v>30万超</c:v>
                </c:pt>
                <c:pt idx="15">
                  <c:v>10~30万</c:v>
                </c:pt>
                <c:pt idx="16">
                  <c:v>10~30万</c:v>
                </c:pt>
                <c:pt idx="17">
                  <c:v>10~30万</c:v>
                </c:pt>
                <c:pt idx="18">
                  <c:v>30万超</c:v>
                </c:pt>
                <c:pt idx="19">
                  <c:v>10~30万</c:v>
                </c:pt>
                <c:pt idx="20">
                  <c:v>30万超</c:v>
                </c:pt>
                <c:pt idx="21">
                  <c:v>30万超</c:v>
                </c:pt>
                <c:pt idx="22">
                  <c:v>10~30万</c:v>
                </c:pt>
                <c:pt idx="23">
                  <c:v>10~30万</c:v>
                </c:pt>
                <c:pt idx="24">
                  <c:v>10~30万</c:v>
                </c:pt>
                <c:pt idx="25">
                  <c:v>10万未</c:v>
                </c:pt>
                <c:pt idx="26">
                  <c:v>10万未</c:v>
                </c:pt>
              </c:strCache>
            </c:strRef>
          </c:cat>
          <c:val>
            <c:numRef>
              <c:f>Sheet1!$C$2:$C$28</c:f>
              <c:numCache>
                <c:formatCode>General</c:formatCode>
                <c:ptCount val="27"/>
                <c:pt idx="0">
                  <c:v>28.5</c:v>
                </c:pt>
                <c:pt idx="1">
                  <c:v>29.3</c:v>
                </c:pt>
                <c:pt idx="2">
                  <c:v>29.4</c:v>
                </c:pt>
                <c:pt idx="3">
                  <c:v>31.3</c:v>
                </c:pt>
                <c:pt idx="4">
                  <c:v>33.299999999999997</c:v>
                </c:pt>
                <c:pt idx="5">
                  <c:v>31.7</c:v>
                </c:pt>
                <c:pt idx="6">
                  <c:v>33.6</c:v>
                </c:pt>
                <c:pt idx="7">
                  <c:v>34.700000000000003</c:v>
                </c:pt>
                <c:pt idx="8">
                  <c:v>34.799999999999997</c:v>
                </c:pt>
                <c:pt idx="9">
                  <c:v>34.9</c:v>
                </c:pt>
                <c:pt idx="10">
                  <c:v>34</c:v>
                </c:pt>
                <c:pt idx="11">
                  <c:v>36.299999999999997</c:v>
                </c:pt>
                <c:pt idx="12">
                  <c:v>35.6</c:v>
                </c:pt>
                <c:pt idx="13">
                  <c:v>34.1</c:v>
                </c:pt>
                <c:pt idx="14">
                  <c:v>37</c:v>
                </c:pt>
                <c:pt idx="15">
                  <c:v>36.9</c:v>
                </c:pt>
                <c:pt idx="16">
                  <c:v>36.9</c:v>
                </c:pt>
                <c:pt idx="17">
                  <c:v>37.4</c:v>
                </c:pt>
                <c:pt idx="18">
                  <c:v>36.6</c:v>
                </c:pt>
                <c:pt idx="19">
                  <c:v>37.200000000000003</c:v>
                </c:pt>
                <c:pt idx="20">
                  <c:v>37.5</c:v>
                </c:pt>
                <c:pt idx="21">
                  <c:v>37.1</c:v>
                </c:pt>
                <c:pt idx="22">
                  <c:v>40.799999999999997</c:v>
                </c:pt>
                <c:pt idx="23">
                  <c:v>42.6</c:v>
                </c:pt>
                <c:pt idx="24">
                  <c:v>39.5</c:v>
                </c:pt>
                <c:pt idx="25">
                  <c:v>38.5</c:v>
                </c:pt>
                <c:pt idx="26">
                  <c:v>39.6</c:v>
                </c:pt>
              </c:numCache>
            </c:numRef>
          </c:val>
          <c:smooth val="0"/>
          <c:extLst xmlns:c16r2="http://schemas.microsoft.com/office/drawing/2015/06/chart">
            <c:ext xmlns:c16="http://schemas.microsoft.com/office/drawing/2014/chart" uri="{C3380CC4-5D6E-409C-BE32-E72D297353CC}">
              <c16:uniqueId val="{00000003-35E5-4C4D-8F3F-875FEC8790A1}"/>
            </c:ext>
          </c:extLst>
        </c:ser>
        <c:dLbls>
          <c:showLegendKey val="0"/>
          <c:showVal val="0"/>
          <c:showCatName val="0"/>
          <c:showSerName val="0"/>
          <c:showPercent val="0"/>
          <c:showBubbleSize val="0"/>
        </c:dLbls>
        <c:marker val="1"/>
        <c:smooth val="0"/>
        <c:axId val="706941928"/>
        <c:axId val="706941536"/>
      </c:lineChart>
      <c:catAx>
        <c:axId val="706943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706940752"/>
        <c:crosses val="autoZero"/>
        <c:auto val="1"/>
        <c:lblAlgn val="ctr"/>
        <c:lblOffset val="100"/>
        <c:noMultiLvlLbl val="0"/>
      </c:catAx>
      <c:valAx>
        <c:axId val="706940752"/>
        <c:scaling>
          <c:orientation val="minMax"/>
        </c:scaling>
        <c:delete val="0"/>
        <c:axPos val="l"/>
        <c:majorGridlines>
          <c:spPr>
            <a:ln w="9525" cap="flat" cmpd="sng" algn="ctr">
              <a:noFill/>
              <a:round/>
            </a:ln>
            <a:effectLst/>
          </c:spPr>
        </c:majorGridlines>
        <c:numFmt formatCode="#,##0_ "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706943104"/>
        <c:crosses val="autoZero"/>
        <c:crossBetween val="between"/>
        <c:majorUnit val="10"/>
      </c:valAx>
      <c:valAx>
        <c:axId val="706941536"/>
        <c:scaling>
          <c:orientation val="minMax"/>
        </c:scaling>
        <c:delete val="0"/>
        <c:axPos val="r"/>
        <c:numFmt formatCode="#,##0_ "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706941928"/>
        <c:crosses val="max"/>
        <c:crossBetween val="between"/>
      </c:valAx>
      <c:catAx>
        <c:axId val="706941928"/>
        <c:scaling>
          <c:orientation val="minMax"/>
        </c:scaling>
        <c:delete val="1"/>
        <c:axPos val="b"/>
        <c:numFmt formatCode="General" sourceLinked="1"/>
        <c:majorTickMark val="out"/>
        <c:minorTickMark val="none"/>
        <c:tickLblPos val="nextTo"/>
        <c:crossAx val="706941536"/>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7777777777779"/>
          <c:y val="5.7099275080355887E-2"/>
          <c:w val="0.41749974747474744"/>
          <c:h val="0.81286151974809284"/>
        </c:manualLayout>
      </c:layout>
      <c:barChart>
        <c:barDir val="bar"/>
        <c:grouping val="clustered"/>
        <c:varyColors val="0"/>
        <c:ser>
          <c:idx val="0"/>
          <c:order val="0"/>
          <c:tx>
            <c:strRef>
              <c:f>Sheet1!$B$1</c:f>
              <c:strCache>
                <c:ptCount val="1"/>
                <c:pt idx="0">
                  <c:v>どうしたか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その他</c:v>
                </c:pt>
                <c:pt idx="1">
                  <c:v>教えられた病院に以外の病院に自分で行った</c:v>
                </c:pt>
                <c:pt idx="2">
                  <c:v>救急車を呼んで病院に行った</c:v>
                </c:pt>
                <c:pt idx="3">
                  <c:v>家で様子を見た</c:v>
                </c:pt>
                <c:pt idx="4">
                  <c:v>教えられた病院に自分で行った</c:v>
                </c:pt>
              </c:strCache>
            </c:strRef>
          </c:cat>
          <c:val>
            <c:numRef>
              <c:f>Sheet1!$B$2:$B$6</c:f>
              <c:numCache>
                <c:formatCode>General</c:formatCode>
                <c:ptCount val="5"/>
                <c:pt idx="0">
                  <c:v>2.5</c:v>
                </c:pt>
                <c:pt idx="1">
                  <c:v>8</c:v>
                </c:pt>
                <c:pt idx="2">
                  <c:v>12.2</c:v>
                </c:pt>
                <c:pt idx="3">
                  <c:v>37.700000000000003</c:v>
                </c:pt>
                <c:pt idx="4">
                  <c:v>57.1</c:v>
                </c:pt>
              </c:numCache>
            </c:numRef>
          </c:val>
          <c:extLst xmlns:c16r2="http://schemas.microsoft.com/office/drawing/2015/06/chart">
            <c:ext xmlns:c16="http://schemas.microsoft.com/office/drawing/2014/chart" uri="{C3380CC4-5D6E-409C-BE32-E72D297353CC}">
              <c16:uniqueId val="{00000000-CF60-41CD-840D-467B29469CB8}"/>
            </c:ext>
          </c:extLst>
        </c:ser>
        <c:dLbls>
          <c:showLegendKey val="0"/>
          <c:showVal val="0"/>
          <c:showCatName val="0"/>
          <c:showSerName val="0"/>
          <c:showPercent val="0"/>
          <c:showBubbleSize val="0"/>
        </c:dLbls>
        <c:gapWidth val="90"/>
        <c:axId val="601916288"/>
        <c:axId val="601913152"/>
      </c:barChart>
      <c:catAx>
        <c:axId val="601916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01913152"/>
        <c:crosses val="autoZero"/>
        <c:auto val="1"/>
        <c:lblAlgn val="ctr"/>
        <c:lblOffset val="100"/>
        <c:noMultiLvlLbl val="0"/>
      </c:catAx>
      <c:valAx>
        <c:axId val="601913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01916288"/>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どうしたか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その他</c:v>
                </c:pt>
                <c:pt idx="1">
                  <c:v>病院に行かずに我慢した</c:v>
                </c:pt>
                <c:pt idx="2">
                  <c:v>どうしていいかわからない</c:v>
                </c:pt>
                <c:pt idx="3">
                  <c:v>家族、友人、知人等に助けを求めた</c:v>
                </c:pt>
                <c:pt idx="4">
                  <c:v>119番通報して救急車を呼んだ</c:v>
                </c:pt>
                <c:pt idx="5">
                  <c:v>病院を調べて自分で病院に行った</c:v>
                </c:pt>
              </c:strCache>
            </c:strRef>
          </c:cat>
          <c:val>
            <c:numRef>
              <c:f>Sheet1!$B$2:$B$7</c:f>
              <c:numCache>
                <c:formatCode>General</c:formatCode>
                <c:ptCount val="6"/>
                <c:pt idx="0">
                  <c:v>0.6</c:v>
                </c:pt>
                <c:pt idx="1">
                  <c:v>9</c:v>
                </c:pt>
                <c:pt idx="2">
                  <c:v>15</c:v>
                </c:pt>
                <c:pt idx="3">
                  <c:v>18.100000000000001</c:v>
                </c:pt>
                <c:pt idx="4">
                  <c:v>34.1</c:v>
                </c:pt>
                <c:pt idx="5">
                  <c:v>55.6</c:v>
                </c:pt>
              </c:numCache>
            </c:numRef>
          </c:val>
          <c:extLst xmlns:c16r2="http://schemas.microsoft.com/office/drawing/2015/06/chart">
            <c:ext xmlns:c16="http://schemas.microsoft.com/office/drawing/2014/chart" uri="{C3380CC4-5D6E-409C-BE32-E72D297353CC}">
              <c16:uniqueId val="{00000000-08FF-4515-B540-2AA0C5A3CA62}"/>
            </c:ext>
          </c:extLst>
        </c:ser>
        <c:dLbls>
          <c:showLegendKey val="0"/>
          <c:showVal val="0"/>
          <c:showCatName val="0"/>
          <c:showSerName val="0"/>
          <c:showPercent val="0"/>
          <c:showBubbleSize val="0"/>
        </c:dLbls>
        <c:gapWidth val="90"/>
        <c:axId val="601913936"/>
        <c:axId val="601920600"/>
      </c:barChart>
      <c:catAx>
        <c:axId val="6019139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01920600"/>
        <c:crosses val="autoZero"/>
        <c:auto val="1"/>
        <c:lblAlgn val="ctr"/>
        <c:lblOffset val="100"/>
        <c:noMultiLvlLbl val="0"/>
      </c:catAx>
      <c:valAx>
        <c:axId val="6019206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01913936"/>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95787599668807"/>
          <c:y val="3.9957576911398521E-2"/>
          <c:w val="0.77390812929471842"/>
          <c:h val="0.81692220653992953"/>
        </c:manualLayout>
      </c:layout>
      <c:lineChart>
        <c:grouping val="standard"/>
        <c:varyColors val="0"/>
        <c:ser>
          <c:idx val="0"/>
          <c:order val="0"/>
          <c:tx>
            <c:strRef>
              <c:f>Sheet1!$B$1</c:f>
              <c:strCache>
                <c:ptCount val="1"/>
                <c:pt idx="0">
                  <c:v>大阪府</c:v>
                </c:pt>
              </c:strCache>
            </c:strRef>
          </c:tx>
          <c:dLbls>
            <c:numFmt formatCode="#,##0_);[Red]\(#,##0\)" sourceLinked="0"/>
            <c:spPr>
              <a:noFill/>
              <a:ln>
                <a:noFill/>
              </a:ln>
              <a:effectLst/>
            </c:spPr>
            <c:txPr>
              <a:bodyPr rot="-5400000" vert="horz" wrap="square" lIns="38100" tIns="19050" rIns="38100" bIns="19050" anchor="ctr">
                <a:spAutoFit/>
              </a:bodyPr>
              <a:lstStyle/>
              <a:p>
                <a:pPr>
                  <a:defRPr sz="800"/>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Sheet1!$B$2:$B$13</c:f>
              <c:numCache>
                <c:formatCode>General</c:formatCode>
                <c:ptCount val="12"/>
                <c:pt idx="0">
                  <c:v>536.6</c:v>
                </c:pt>
                <c:pt idx="1">
                  <c:v>561.4</c:v>
                </c:pt>
                <c:pt idx="2">
                  <c:v>565.6</c:v>
                </c:pt>
                <c:pt idx="3">
                  <c:v>565.9</c:v>
                </c:pt>
                <c:pt idx="4">
                  <c:v>534.29999999999995</c:v>
                </c:pt>
                <c:pt idx="5">
                  <c:v>543</c:v>
                </c:pt>
                <c:pt idx="6">
                  <c:v>565</c:v>
                </c:pt>
                <c:pt idx="7">
                  <c:v>582.70000000000005</c:v>
                </c:pt>
                <c:pt idx="8">
                  <c:v>597.4</c:v>
                </c:pt>
                <c:pt idx="9">
                  <c:v>610.1</c:v>
                </c:pt>
                <c:pt idx="10">
                  <c:v>613.4</c:v>
                </c:pt>
                <c:pt idx="11">
                  <c:v>622.29999999999995</c:v>
                </c:pt>
              </c:numCache>
            </c:numRef>
          </c:val>
          <c:smooth val="0"/>
          <c:extLst xmlns:c16r2="http://schemas.microsoft.com/office/drawing/2015/06/chart">
            <c:ext xmlns:c16="http://schemas.microsoft.com/office/drawing/2014/chart" uri="{C3380CC4-5D6E-409C-BE32-E72D297353CC}">
              <c16:uniqueId val="{00000001-6F99-4B3A-96D9-E3468A6A3520}"/>
            </c:ext>
          </c:extLst>
        </c:ser>
        <c:ser>
          <c:idx val="1"/>
          <c:order val="1"/>
          <c:tx>
            <c:strRef>
              <c:f>Sheet1!$C$1</c:f>
              <c:strCache>
                <c:ptCount val="1"/>
                <c:pt idx="0">
                  <c:v>東京都</c:v>
                </c:pt>
              </c:strCache>
            </c:strRef>
          </c:tx>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Sheet1!$C$2:$C$13</c:f>
              <c:numCache>
                <c:formatCode>General</c:formatCode>
                <c:ptCount val="12"/>
                <c:pt idx="0">
                  <c:v>569.5</c:v>
                </c:pt>
                <c:pt idx="1">
                  <c:v>564.1</c:v>
                </c:pt>
                <c:pt idx="2">
                  <c:v>553.1</c:v>
                </c:pt>
                <c:pt idx="3">
                  <c:v>557</c:v>
                </c:pt>
                <c:pt idx="4">
                  <c:v>526.20000000000005</c:v>
                </c:pt>
                <c:pt idx="5">
                  <c:v>528.1</c:v>
                </c:pt>
                <c:pt idx="6">
                  <c:v>537.1</c:v>
                </c:pt>
                <c:pt idx="7">
                  <c:v>554.4</c:v>
                </c:pt>
                <c:pt idx="8">
                  <c:v>567.4</c:v>
                </c:pt>
                <c:pt idx="9">
                  <c:v>573</c:v>
                </c:pt>
                <c:pt idx="10">
                  <c:v>579.6</c:v>
                </c:pt>
                <c:pt idx="11">
                  <c:v>565.9</c:v>
                </c:pt>
              </c:numCache>
            </c:numRef>
          </c:val>
          <c:smooth val="0"/>
          <c:extLst xmlns:c16r2="http://schemas.microsoft.com/office/drawing/2015/06/chart">
            <c:ext xmlns:c16="http://schemas.microsoft.com/office/drawing/2014/chart" uri="{C3380CC4-5D6E-409C-BE32-E72D297353CC}">
              <c16:uniqueId val="{00000003-6F99-4B3A-96D9-E3468A6A3520}"/>
            </c:ext>
          </c:extLst>
        </c:ser>
        <c:ser>
          <c:idx val="2"/>
          <c:order val="2"/>
          <c:tx>
            <c:strRef>
              <c:f>Sheet1!$D$1</c:f>
              <c:strCache>
                <c:ptCount val="1"/>
                <c:pt idx="0">
                  <c:v>愛知県</c:v>
                </c:pt>
              </c:strCache>
            </c:strRef>
          </c:tx>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Sheet1!$D$2:$D$13</c:f>
              <c:numCache>
                <c:formatCode>General</c:formatCode>
                <c:ptCount val="12"/>
                <c:pt idx="0">
                  <c:v>375.5</c:v>
                </c:pt>
                <c:pt idx="1">
                  <c:v>391.7</c:v>
                </c:pt>
                <c:pt idx="2">
                  <c:v>386.9</c:v>
                </c:pt>
                <c:pt idx="3">
                  <c:v>390.6</c:v>
                </c:pt>
                <c:pt idx="4">
                  <c:v>375.1</c:v>
                </c:pt>
                <c:pt idx="5">
                  <c:v>373.1</c:v>
                </c:pt>
                <c:pt idx="6">
                  <c:v>389.2</c:v>
                </c:pt>
                <c:pt idx="7">
                  <c:v>413.2</c:v>
                </c:pt>
                <c:pt idx="8">
                  <c:v>422.2</c:v>
                </c:pt>
                <c:pt idx="9">
                  <c:v>430.9</c:v>
                </c:pt>
                <c:pt idx="10">
                  <c:v>434.3</c:v>
                </c:pt>
                <c:pt idx="11">
                  <c:v>440</c:v>
                </c:pt>
              </c:numCache>
            </c:numRef>
          </c:val>
          <c:smooth val="0"/>
          <c:extLst xmlns:c16r2="http://schemas.microsoft.com/office/drawing/2015/06/chart">
            <c:ext xmlns:c16="http://schemas.microsoft.com/office/drawing/2014/chart" uri="{C3380CC4-5D6E-409C-BE32-E72D297353CC}">
              <c16:uniqueId val="{00000005-6F99-4B3A-96D9-E3468A6A3520}"/>
            </c:ext>
          </c:extLst>
        </c:ser>
        <c:ser>
          <c:idx val="3"/>
          <c:order val="3"/>
          <c:tx>
            <c:strRef>
              <c:f>Sheet1!$E$1</c:f>
              <c:strCache>
                <c:ptCount val="1"/>
                <c:pt idx="0">
                  <c:v>全国</c:v>
                </c:pt>
              </c:strCache>
            </c:strRef>
          </c:tx>
          <c:dLbls>
            <c:dLbl>
              <c:idx val="11"/>
              <c:dLblPos val="t"/>
              <c:showLegendKey val="0"/>
              <c:showVal val="1"/>
              <c:showCatName val="0"/>
              <c:showSerName val="0"/>
              <c:showPercent val="0"/>
              <c:showBubbleSize val="0"/>
              <c:extLst>
                <c:ext xmlns:c15="http://schemas.microsoft.com/office/drawing/2012/chart" uri="{CE6537A1-D6FC-4f65-9D91-7224C49458BB}"/>
              </c:extLst>
            </c:dLbl>
            <c:numFmt formatCode="#,##0_);[Red]\(#,##0\)" sourceLinked="0"/>
            <c:spPr>
              <a:noFill/>
              <a:ln>
                <a:noFill/>
              </a:ln>
              <a:effectLst/>
            </c:spPr>
            <c:txPr>
              <a:bodyPr rot="-5400000" vert="horz" wrap="square" lIns="38100" tIns="19050" rIns="38100" bIns="19050" anchor="ctr">
                <a:spAutoFit/>
              </a:bodyPr>
              <a:lstStyle/>
              <a:p>
                <a:pPr>
                  <a:defRPr sz="700"/>
                </a:pPr>
                <a:endParaRPr lang="ja-JP"/>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Sheet1!$A$2:$A$13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Sheet1!$E$2:$E$13</c:f>
              <c:numCache>
                <c:formatCode>General</c:formatCode>
                <c:ptCount val="12"/>
                <c:pt idx="0">
                  <c:v>396.6</c:v>
                </c:pt>
                <c:pt idx="1">
                  <c:v>413.4</c:v>
                </c:pt>
                <c:pt idx="2">
                  <c:v>410.3</c:v>
                </c:pt>
                <c:pt idx="3">
                  <c:v>414.4</c:v>
                </c:pt>
                <c:pt idx="4">
                  <c:v>399.3</c:v>
                </c:pt>
                <c:pt idx="5">
                  <c:v>401.2</c:v>
                </c:pt>
                <c:pt idx="6">
                  <c:v>427</c:v>
                </c:pt>
                <c:pt idx="7">
                  <c:v>446.1</c:v>
                </c:pt>
                <c:pt idx="8">
                  <c:v>453.5</c:v>
                </c:pt>
                <c:pt idx="9">
                  <c:v>461.8</c:v>
                </c:pt>
                <c:pt idx="10">
                  <c:v>467.6</c:v>
                </c:pt>
                <c:pt idx="11">
                  <c:v>476.6</c:v>
                </c:pt>
              </c:numCache>
            </c:numRef>
          </c:val>
          <c:smooth val="0"/>
          <c:extLst xmlns:c16r2="http://schemas.microsoft.com/office/drawing/2015/06/chart">
            <c:ext xmlns:c16="http://schemas.microsoft.com/office/drawing/2014/chart" uri="{C3380CC4-5D6E-409C-BE32-E72D297353CC}">
              <c16:uniqueId val="{00000007-6F99-4B3A-96D9-E3468A6A3520}"/>
            </c:ext>
          </c:extLst>
        </c:ser>
        <c:dLbls>
          <c:showLegendKey val="0"/>
          <c:showVal val="0"/>
          <c:showCatName val="0"/>
          <c:showSerName val="0"/>
          <c:showPercent val="0"/>
          <c:showBubbleSize val="0"/>
        </c:dLbls>
        <c:marker val="1"/>
        <c:smooth val="0"/>
        <c:axId val="696893160"/>
        <c:axId val="696902960"/>
      </c:lineChart>
      <c:catAx>
        <c:axId val="696893160"/>
        <c:scaling>
          <c:orientation val="minMax"/>
        </c:scaling>
        <c:delete val="0"/>
        <c:axPos val="b"/>
        <c:numFmt formatCode="General" sourceLinked="1"/>
        <c:majorTickMark val="out"/>
        <c:minorTickMark val="none"/>
        <c:tickLblPos val="nextTo"/>
        <c:txPr>
          <a:bodyPr rot="-5400000" vert="horz"/>
          <a:lstStyle/>
          <a:p>
            <a:pPr>
              <a:defRPr sz="1000"/>
            </a:pPr>
            <a:endParaRPr lang="ja-JP"/>
          </a:p>
        </c:txPr>
        <c:crossAx val="696902960"/>
        <c:crosses val="autoZero"/>
        <c:auto val="1"/>
        <c:lblAlgn val="ctr"/>
        <c:lblOffset val="100"/>
        <c:noMultiLvlLbl val="0"/>
      </c:catAx>
      <c:valAx>
        <c:axId val="696902960"/>
        <c:scaling>
          <c:orientation val="minMax"/>
          <c:min val="250"/>
        </c:scaling>
        <c:delete val="0"/>
        <c:axPos val="l"/>
        <c:majorGridlines>
          <c:spPr>
            <a:ln>
              <a:noFill/>
            </a:ln>
          </c:spPr>
        </c:majorGridlines>
        <c:numFmt formatCode="General" sourceLinked="1"/>
        <c:majorTickMark val="out"/>
        <c:minorTickMark val="none"/>
        <c:tickLblPos val="nextTo"/>
        <c:crossAx val="696893160"/>
        <c:crosses val="autoZero"/>
        <c:crossBetween val="between"/>
      </c:valAx>
    </c:plotArea>
    <c:plotVisOnly val="1"/>
    <c:dispBlanksAs val="gap"/>
    <c:showDLblsOverMax val="0"/>
  </c:chart>
  <c:txPr>
    <a:bodyPr/>
    <a:lstStyle/>
    <a:p>
      <a:pPr>
        <a:defRPr sz="105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急病</c:v>
                </c:pt>
              </c:strCache>
            </c:strRef>
          </c:tx>
          <c:spPr>
            <a:solidFill>
              <a:schemeClr val="accent1"/>
            </a:solidFill>
            <a:ln>
              <a:solidFill>
                <a:schemeClr val="tx2"/>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2DAF-4281-BD42-CAF0C38AB373}"/>
              </c:ext>
            </c:extLst>
          </c:dPt>
          <c:dPt>
            <c:idx val="1"/>
            <c:invertIfNegative val="0"/>
            <c:bubble3D val="0"/>
            <c:extLst xmlns:c16r2="http://schemas.microsoft.com/office/drawing/2015/06/chart">
              <c:ext xmlns:c16="http://schemas.microsoft.com/office/drawing/2014/chart" uri="{C3380CC4-5D6E-409C-BE32-E72D297353CC}">
                <c16:uniqueId val="{00000003-2DAF-4281-BD42-CAF0C38AB373}"/>
              </c:ext>
            </c:extLst>
          </c:dPt>
          <c:cat>
            <c:strRef>
              <c:f>Sheet1!$A$2:$A$3</c:f>
              <c:strCache>
                <c:ptCount val="2"/>
                <c:pt idx="0">
                  <c:v>大阪府</c:v>
                </c:pt>
                <c:pt idx="1">
                  <c:v>全国</c:v>
                </c:pt>
              </c:strCache>
            </c:strRef>
          </c:cat>
          <c:val>
            <c:numRef>
              <c:f>Sheet1!$B$2:$B$3</c:f>
              <c:numCache>
                <c:formatCode>General</c:formatCode>
                <c:ptCount val="2"/>
                <c:pt idx="0">
                  <c:v>313568</c:v>
                </c:pt>
                <c:pt idx="1">
                  <c:v>3491374</c:v>
                </c:pt>
              </c:numCache>
            </c:numRef>
          </c:val>
          <c:extLst xmlns:c16r2="http://schemas.microsoft.com/office/drawing/2015/06/chart">
            <c:ext xmlns:c16="http://schemas.microsoft.com/office/drawing/2014/chart" uri="{C3380CC4-5D6E-409C-BE32-E72D297353CC}">
              <c16:uniqueId val="{00000008-2DAF-4281-BD42-CAF0C38AB373}"/>
            </c:ext>
          </c:extLst>
        </c:ser>
        <c:ser>
          <c:idx val="1"/>
          <c:order val="1"/>
          <c:tx>
            <c:strRef>
              <c:f>Sheet1!$C$1</c:f>
              <c:strCache>
                <c:ptCount val="1"/>
                <c:pt idx="0">
                  <c:v>一般負傷</c:v>
                </c:pt>
              </c:strCache>
            </c:strRef>
          </c:tx>
          <c:spPr>
            <a:pattFill prst="pct30">
              <a:fgClr>
                <a:schemeClr val="accent1"/>
              </a:fgClr>
              <a:bgClr>
                <a:schemeClr val="bg1"/>
              </a:bgClr>
            </a:pattFill>
            <a:ln>
              <a:solidFill>
                <a:schemeClr val="tx2"/>
              </a:solidFill>
            </a:ln>
            <a:effectLst/>
          </c:spPr>
          <c:invertIfNegative val="0"/>
          <c:cat>
            <c:strRef>
              <c:f>Sheet1!$A$2:$A$3</c:f>
              <c:strCache>
                <c:ptCount val="2"/>
                <c:pt idx="0">
                  <c:v>大阪府</c:v>
                </c:pt>
                <c:pt idx="1">
                  <c:v>全国</c:v>
                </c:pt>
              </c:strCache>
            </c:strRef>
          </c:cat>
          <c:val>
            <c:numRef>
              <c:f>Sheet1!$C$2:$C$3</c:f>
              <c:numCache>
                <c:formatCode>General</c:formatCode>
                <c:ptCount val="2"/>
                <c:pt idx="0">
                  <c:v>72081</c:v>
                </c:pt>
                <c:pt idx="1">
                  <c:v>817931</c:v>
                </c:pt>
              </c:numCache>
            </c:numRef>
          </c:val>
        </c:ser>
        <c:ser>
          <c:idx val="2"/>
          <c:order val="2"/>
          <c:tx>
            <c:strRef>
              <c:f>Sheet1!$D$1</c:f>
              <c:strCache>
                <c:ptCount val="1"/>
                <c:pt idx="0">
                  <c:v>交通事故</c:v>
                </c:pt>
              </c:strCache>
            </c:strRef>
          </c:tx>
          <c:spPr>
            <a:pattFill prst="pct10">
              <a:fgClr>
                <a:schemeClr val="accent1"/>
              </a:fgClr>
              <a:bgClr>
                <a:schemeClr val="bg1"/>
              </a:bgClr>
            </a:pattFill>
            <a:ln>
              <a:solidFill>
                <a:schemeClr val="tx2"/>
              </a:solidFill>
            </a:ln>
            <a:effectLst/>
          </c:spPr>
          <c:invertIfNegative val="0"/>
          <c:cat>
            <c:strRef>
              <c:f>Sheet1!$A$2:$A$3</c:f>
              <c:strCache>
                <c:ptCount val="2"/>
                <c:pt idx="0">
                  <c:v>大阪府</c:v>
                </c:pt>
                <c:pt idx="1">
                  <c:v>全国</c:v>
                </c:pt>
              </c:strCache>
            </c:strRef>
          </c:cat>
          <c:val>
            <c:numRef>
              <c:f>Sheet1!$D$2:$D$3</c:f>
              <c:numCache>
                <c:formatCode>General</c:formatCode>
                <c:ptCount val="2"/>
                <c:pt idx="0">
                  <c:v>44138</c:v>
                </c:pt>
                <c:pt idx="1">
                  <c:v>490797</c:v>
                </c:pt>
              </c:numCache>
            </c:numRef>
          </c:val>
        </c:ser>
        <c:ser>
          <c:idx val="3"/>
          <c:order val="3"/>
          <c:tx>
            <c:strRef>
              <c:f>Sheet1!$E$1</c:f>
              <c:strCache>
                <c:ptCount val="1"/>
                <c:pt idx="0">
                  <c:v>その他</c:v>
                </c:pt>
              </c:strCache>
            </c:strRef>
          </c:tx>
          <c:spPr>
            <a:solidFill>
              <a:schemeClr val="bg1"/>
            </a:solidFill>
            <a:ln>
              <a:solidFill>
                <a:schemeClr val="tx2"/>
              </a:solidFill>
            </a:ln>
            <a:effectLst/>
          </c:spPr>
          <c:invertIfNegative val="0"/>
          <c:cat>
            <c:strRef>
              <c:f>Sheet1!$A$2:$A$3</c:f>
              <c:strCache>
                <c:ptCount val="2"/>
                <c:pt idx="0">
                  <c:v>大阪府</c:v>
                </c:pt>
                <c:pt idx="1">
                  <c:v>全国</c:v>
                </c:pt>
              </c:strCache>
            </c:strRef>
          </c:cat>
          <c:val>
            <c:numRef>
              <c:f>Sheet1!$E$2:$E$3</c:f>
              <c:numCache>
                <c:formatCode>General</c:formatCode>
                <c:ptCount val="2"/>
                <c:pt idx="0">
                  <c:v>46539</c:v>
                </c:pt>
                <c:pt idx="1">
                  <c:v>678268</c:v>
                </c:pt>
              </c:numCache>
            </c:numRef>
          </c:val>
        </c:ser>
        <c:dLbls>
          <c:showLegendKey val="0"/>
          <c:showVal val="0"/>
          <c:showCatName val="0"/>
          <c:showSerName val="0"/>
          <c:showPercent val="0"/>
          <c:showBubbleSize val="0"/>
        </c:dLbls>
        <c:gapWidth val="80"/>
        <c:overlap val="100"/>
        <c:axId val="696858664"/>
        <c:axId val="696852392"/>
      </c:barChart>
      <c:catAx>
        <c:axId val="696858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96852392"/>
        <c:crosses val="autoZero"/>
        <c:auto val="1"/>
        <c:lblAlgn val="ctr"/>
        <c:lblOffset val="100"/>
        <c:noMultiLvlLbl val="0"/>
      </c:catAx>
      <c:valAx>
        <c:axId val="69685239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96858664"/>
        <c:crosses val="autoZero"/>
        <c:crossBetween val="between"/>
        <c:majorUnit val="0.2"/>
      </c:valAx>
      <c:spPr>
        <a:noFill/>
        <a:ln>
          <a:noFill/>
        </a:ln>
        <a:effectLst/>
      </c:spPr>
    </c:plotArea>
    <c:legend>
      <c:legendPos val="r"/>
      <c:layout>
        <c:manualLayout>
          <c:xMode val="edge"/>
          <c:yMode val="edge"/>
          <c:x val="0.71329842298119595"/>
          <c:y val="0.35774933143245974"/>
          <c:w val="0.22054076233035899"/>
          <c:h val="0.299448587762098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軽症</c:v>
                </c:pt>
              </c:strCache>
            </c:strRef>
          </c:tx>
          <c:spPr>
            <a:solidFill>
              <a:schemeClr val="accent1"/>
            </a:solidFill>
            <a:ln>
              <a:solidFill>
                <a:schemeClr val="tx2"/>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2DAF-4281-BD42-CAF0C38AB373}"/>
              </c:ext>
            </c:extLst>
          </c:dPt>
          <c:dPt>
            <c:idx val="1"/>
            <c:invertIfNegative val="0"/>
            <c:bubble3D val="0"/>
            <c:extLst xmlns:c16r2="http://schemas.microsoft.com/office/drawing/2015/06/chart">
              <c:ext xmlns:c16="http://schemas.microsoft.com/office/drawing/2014/chart" uri="{C3380CC4-5D6E-409C-BE32-E72D297353CC}">
                <c16:uniqueId val="{00000003-2DAF-4281-BD42-CAF0C38AB373}"/>
              </c:ext>
            </c:extLst>
          </c:dPt>
          <c:cat>
            <c:strRef>
              <c:f>Sheet1!$A$2:$A$3</c:f>
              <c:strCache>
                <c:ptCount val="2"/>
                <c:pt idx="0">
                  <c:v>大阪府</c:v>
                </c:pt>
                <c:pt idx="1">
                  <c:v>全国</c:v>
                </c:pt>
              </c:strCache>
            </c:strRef>
          </c:cat>
          <c:val>
            <c:numRef>
              <c:f>Sheet1!$B$2:$B$3</c:f>
              <c:numCache>
                <c:formatCode>General</c:formatCode>
                <c:ptCount val="2"/>
                <c:pt idx="0">
                  <c:v>293155</c:v>
                </c:pt>
                <c:pt idx="1">
                  <c:v>2705974</c:v>
                </c:pt>
              </c:numCache>
            </c:numRef>
          </c:val>
          <c:extLst xmlns:c16r2="http://schemas.microsoft.com/office/drawing/2015/06/chart">
            <c:ext xmlns:c16="http://schemas.microsoft.com/office/drawing/2014/chart" uri="{C3380CC4-5D6E-409C-BE32-E72D297353CC}">
              <c16:uniqueId val="{00000008-2DAF-4281-BD42-CAF0C38AB373}"/>
            </c:ext>
          </c:extLst>
        </c:ser>
        <c:ser>
          <c:idx val="1"/>
          <c:order val="1"/>
          <c:tx>
            <c:strRef>
              <c:f>Sheet1!$C$1</c:f>
              <c:strCache>
                <c:ptCount val="1"/>
                <c:pt idx="0">
                  <c:v>中等症</c:v>
                </c:pt>
              </c:strCache>
            </c:strRef>
          </c:tx>
          <c:spPr>
            <a:pattFill prst="pct30">
              <a:fgClr>
                <a:schemeClr val="accent1"/>
              </a:fgClr>
              <a:bgClr>
                <a:schemeClr val="bg1"/>
              </a:bgClr>
            </a:pattFill>
            <a:ln>
              <a:solidFill>
                <a:schemeClr val="tx2"/>
              </a:solidFill>
            </a:ln>
            <a:effectLst/>
          </c:spPr>
          <c:invertIfNegative val="0"/>
          <c:cat>
            <c:strRef>
              <c:f>Sheet1!$A$2:$A$3</c:f>
              <c:strCache>
                <c:ptCount val="2"/>
                <c:pt idx="0">
                  <c:v>大阪府</c:v>
                </c:pt>
                <c:pt idx="1">
                  <c:v>全国</c:v>
                </c:pt>
              </c:strCache>
            </c:strRef>
          </c:cat>
          <c:val>
            <c:numRef>
              <c:f>Sheet1!$C$2:$C$3</c:f>
              <c:numCache>
                <c:formatCode>General</c:formatCode>
                <c:ptCount val="2"/>
                <c:pt idx="0">
                  <c:v>170306</c:v>
                </c:pt>
                <c:pt idx="1">
                  <c:v>2220029</c:v>
                </c:pt>
              </c:numCache>
            </c:numRef>
          </c:val>
        </c:ser>
        <c:ser>
          <c:idx val="2"/>
          <c:order val="2"/>
          <c:tx>
            <c:strRef>
              <c:f>Sheet1!$D$1</c:f>
              <c:strCache>
                <c:ptCount val="1"/>
                <c:pt idx="0">
                  <c:v>重症</c:v>
                </c:pt>
              </c:strCache>
            </c:strRef>
          </c:tx>
          <c:spPr>
            <a:pattFill prst="pct10">
              <a:fgClr>
                <a:schemeClr val="accent1"/>
              </a:fgClr>
              <a:bgClr>
                <a:schemeClr val="bg1"/>
              </a:bgClr>
            </a:pattFill>
            <a:ln>
              <a:solidFill>
                <a:schemeClr val="tx2"/>
              </a:solidFill>
            </a:ln>
            <a:effectLst/>
          </c:spPr>
          <c:invertIfNegative val="0"/>
          <c:cat>
            <c:strRef>
              <c:f>Sheet1!$A$2:$A$3</c:f>
              <c:strCache>
                <c:ptCount val="2"/>
                <c:pt idx="0">
                  <c:v>大阪府</c:v>
                </c:pt>
                <c:pt idx="1">
                  <c:v>全国</c:v>
                </c:pt>
              </c:strCache>
            </c:strRef>
          </c:cat>
          <c:val>
            <c:numRef>
              <c:f>Sheet1!$D$2:$D$3</c:f>
              <c:numCache>
                <c:formatCode>General</c:formatCode>
                <c:ptCount val="2"/>
                <c:pt idx="0">
                  <c:v>7094</c:v>
                </c:pt>
                <c:pt idx="1">
                  <c:v>465457</c:v>
                </c:pt>
              </c:numCache>
            </c:numRef>
          </c:val>
        </c:ser>
        <c:ser>
          <c:idx val="3"/>
          <c:order val="3"/>
          <c:tx>
            <c:strRef>
              <c:f>Sheet1!$E$1</c:f>
              <c:strCache>
                <c:ptCount val="1"/>
                <c:pt idx="0">
                  <c:v>死亡</c:v>
                </c:pt>
              </c:strCache>
            </c:strRef>
          </c:tx>
          <c:spPr>
            <a:solidFill>
              <a:schemeClr val="bg1"/>
            </a:solidFill>
            <a:ln>
              <a:solidFill>
                <a:schemeClr val="tx2"/>
              </a:solidFill>
            </a:ln>
            <a:effectLst/>
          </c:spPr>
          <c:invertIfNegative val="0"/>
          <c:cat>
            <c:strRef>
              <c:f>Sheet1!$A$2:$A$3</c:f>
              <c:strCache>
                <c:ptCount val="2"/>
                <c:pt idx="0">
                  <c:v>大阪府</c:v>
                </c:pt>
                <c:pt idx="1">
                  <c:v>全国</c:v>
                </c:pt>
              </c:strCache>
            </c:strRef>
          </c:cat>
          <c:val>
            <c:numRef>
              <c:f>Sheet1!$E$2:$E$3</c:f>
              <c:numCache>
                <c:formatCode>General</c:formatCode>
                <c:ptCount val="2"/>
                <c:pt idx="0">
                  <c:v>5696</c:v>
                </c:pt>
                <c:pt idx="1">
                  <c:v>76255</c:v>
                </c:pt>
              </c:numCache>
            </c:numRef>
          </c:val>
        </c:ser>
        <c:ser>
          <c:idx val="4"/>
          <c:order val="4"/>
          <c:tx>
            <c:strRef>
              <c:f>Sheet1!$F$1</c:f>
              <c:strCache>
                <c:ptCount val="1"/>
                <c:pt idx="0">
                  <c:v>その他</c:v>
                </c:pt>
              </c:strCache>
            </c:strRef>
          </c:tx>
          <c:spPr>
            <a:solidFill>
              <a:schemeClr val="bg1"/>
            </a:solidFill>
            <a:ln>
              <a:solidFill>
                <a:schemeClr val="tx2"/>
              </a:solidFill>
            </a:ln>
            <a:effectLst/>
          </c:spPr>
          <c:invertIfNegative val="0"/>
          <c:cat>
            <c:strRef>
              <c:f>Sheet1!$A$2:$A$3</c:f>
              <c:strCache>
                <c:ptCount val="2"/>
                <c:pt idx="0">
                  <c:v>大阪府</c:v>
                </c:pt>
                <c:pt idx="1">
                  <c:v>全国</c:v>
                </c:pt>
              </c:strCache>
            </c:strRef>
          </c:cat>
          <c:val>
            <c:numRef>
              <c:f>Sheet1!$F$2:$F$3</c:f>
              <c:numCache>
                <c:formatCode>General</c:formatCode>
                <c:ptCount val="2"/>
                <c:pt idx="0">
                  <c:v>75</c:v>
                </c:pt>
                <c:pt idx="1">
                  <c:v>10655</c:v>
                </c:pt>
              </c:numCache>
            </c:numRef>
          </c:val>
        </c:ser>
        <c:dLbls>
          <c:showLegendKey val="0"/>
          <c:showVal val="0"/>
          <c:showCatName val="0"/>
          <c:showSerName val="0"/>
          <c:showPercent val="0"/>
          <c:showBubbleSize val="0"/>
        </c:dLbls>
        <c:gapWidth val="80"/>
        <c:overlap val="100"/>
        <c:axId val="696857880"/>
        <c:axId val="696859448"/>
      </c:barChart>
      <c:catAx>
        <c:axId val="69685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96859448"/>
        <c:crosses val="autoZero"/>
        <c:auto val="1"/>
        <c:lblAlgn val="ctr"/>
        <c:lblOffset val="100"/>
        <c:noMultiLvlLbl val="0"/>
      </c:catAx>
      <c:valAx>
        <c:axId val="6968594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696857880"/>
        <c:crosses val="autoZero"/>
        <c:crossBetween val="between"/>
        <c:majorUnit val="0.2"/>
      </c:valAx>
      <c:spPr>
        <a:noFill/>
        <a:ln>
          <a:noFill/>
        </a:ln>
        <a:effectLst/>
      </c:spPr>
    </c:plotArea>
    <c:legend>
      <c:legendPos val="r"/>
      <c:layout>
        <c:manualLayout>
          <c:xMode val="edge"/>
          <c:yMode val="edge"/>
          <c:x val="0.77158295020673084"/>
          <c:y val="0.21302158065777752"/>
          <c:w val="0.22526653480810507"/>
          <c:h val="0.483475745167851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23589502041842"/>
          <c:y val="4.6404809727054269E-2"/>
          <c:w val="0.57820891218816084"/>
          <c:h val="0.83684389522818914"/>
        </c:manualLayout>
      </c:layout>
      <c:barChart>
        <c:barDir val="col"/>
        <c:grouping val="stacked"/>
        <c:varyColors val="0"/>
        <c:ser>
          <c:idx val="0"/>
          <c:order val="0"/>
          <c:tx>
            <c:strRef>
              <c:f>Sheet1!$B$1</c:f>
              <c:strCache>
                <c:ptCount val="1"/>
                <c:pt idx="0">
                  <c:v>医療機関案内</c:v>
                </c:pt>
              </c:strCache>
            </c:strRef>
          </c:tx>
          <c:spPr>
            <a:pattFill prst="pct25">
              <a:fgClr>
                <a:schemeClr val="bg1">
                  <a:lumMod val="50000"/>
                </a:schemeClr>
              </a:fgClr>
              <a:bgClr>
                <a:schemeClr val="bg1"/>
              </a:bgClr>
            </a:pattFill>
            <a:ln>
              <a:solidFill>
                <a:schemeClr val="accent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0.0%</c:formatCode>
                <c:ptCount val="5"/>
                <c:pt idx="0">
                  <c:v>0.50197294484911548</c:v>
                </c:pt>
                <c:pt idx="1">
                  <c:v>0.50275568916472713</c:v>
                </c:pt>
                <c:pt idx="2">
                  <c:v>0.50753573832811938</c:v>
                </c:pt>
                <c:pt idx="3">
                  <c:v>0.49444217143425245</c:v>
                </c:pt>
                <c:pt idx="4">
                  <c:v>0.48193757382263858</c:v>
                </c:pt>
              </c:numCache>
            </c:numRef>
          </c:val>
          <c:extLst xmlns:c16r2="http://schemas.microsoft.com/office/drawing/2015/06/chart">
            <c:ext xmlns:c16="http://schemas.microsoft.com/office/drawing/2014/chart" uri="{C3380CC4-5D6E-409C-BE32-E72D297353CC}">
              <c16:uniqueId val="{00000000-C94B-4158-984A-A1C10B20CAD8}"/>
            </c:ext>
          </c:extLst>
        </c:ser>
        <c:ser>
          <c:idx val="1"/>
          <c:order val="1"/>
          <c:tx>
            <c:strRef>
              <c:f>Sheet1!$C$1</c:f>
              <c:strCache>
                <c:ptCount val="1"/>
                <c:pt idx="0">
                  <c:v>救急医療相談</c:v>
                </c:pt>
              </c:strCache>
            </c:strRef>
          </c:tx>
          <c:spPr>
            <a:solidFill>
              <a:schemeClr val="bg1">
                <a:lumMod val="65000"/>
              </a:schemeClr>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0.0%</c:formatCode>
                <c:ptCount val="5"/>
                <c:pt idx="0">
                  <c:v>0.38242663891779394</c:v>
                </c:pt>
                <c:pt idx="1">
                  <c:v>0.3811215089216447</c:v>
                </c:pt>
                <c:pt idx="2">
                  <c:v>0.38558983091117888</c:v>
                </c:pt>
                <c:pt idx="3">
                  <c:v>0.39914271402515267</c:v>
                </c:pt>
                <c:pt idx="4">
                  <c:v>0.41527792396122043</c:v>
                </c:pt>
              </c:numCache>
            </c:numRef>
          </c:val>
          <c:extLst xmlns:c16r2="http://schemas.microsoft.com/office/drawing/2015/06/chart">
            <c:ext xmlns:c16="http://schemas.microsoft.com/office/drawing/2014/chart" uri="{C3380CC4-5D6E-409C-BE32-E72D297353CC}">
              <c16:uniqueId val="{00000001-C94B-4158-984A-A1C10B20CAD8}"/>
            </c:ext>
          </c:extLst>
        </c:ser>
        <c:ser>
          <c:idx val="2"/>
          <c:order val="2"/>
          <c:tx>
            <c:strRef>
              <c:f>Sheet1!$D$1</c:f>
              <c:strCache>
                <c:ptCount val="1"/>
                <c:pt idx="0">
                  <c:v>その他</c:v>
                </c:pt>
              </c:strCache>
            </c:strRef>
          </c:tx>
          <c:spPr>
            <a:solidFill>
              <a:schemeClr val="bg1">
                <a:lumMod val="95000"/>
              </a:schemeClr>
            </a:solidFill>
            <a:ln>
              <a:solidFill>
                <a:schemeClr val="accent1"/>
              </a:solid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Sheet1!$D$2:$D$6</c:f>
              <c:numCache>
                <c:formatCode>0.0%</c:formatCode>
                <c:ptCount val="5"/>
                <c:pt idx="0">
                  <c:v>0.11560041623309053</c:v>
                </c:pt>
                <c:pt idx="1">
                  <c:v>0.11612280191362813</c:v>
                </c:pt>
                <c:pt idx="2">
                  <c:v>0.1068744307607017</c:v>
                </c:pt>
                <c:pt idx="3">
                  <c:v>0.10641511454059489</c:v>
                </c:pt>
                <c:pt idx="4">
                  <c:v>0.10278450221614099</c:v>
                </c:pt>
              </c:numCache>
            </c:numRef>
          </c:val>
          <c:extLst xmlns:c16r2="http://schemas.microsoft.com/office/drawing/2015/06/chart">
            <c:ext xmlns:c16="http://schemas.microsoft.com/office/drawing/2014/chart" uri="{C3380CC4-5D6E-409C-BE32-E72D297353CC}">
              <c16:uniqueId val="{00000002-C94B-4158-984A-A1C10B20CAD8}"/>
            </c:ext>
          </c:extLst>
        </c:ser>
        <c:dLbls>
          <c:showLegendKey val="0"/>
          <c:showVal val="0"/>
          <c:showCatName val="0"/>
          <c:showSerName val="0"/>
          <c:showPercent val="0"/>
          <c:showBubbleSize val="0"/>
        </c:dLbls>
        <c:gapWidth val="70"/>
        <c:overlap val="100"/>
        <c:axId val="696910408"/>
        <c:axId val="696902568"/>
      </c:barChart>
      <c:catAx>
        <c:axId val="6969104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96902568"/>
        <c:crosses val="autoZero"/>
        <c:auto val="1"/>
        <c:lblAlgn val="ctr"/>
        <c:lblOffset val="100"/>
        <c:noMultiLvlLbl val="0"/>
      </c:catAx>
      <c:valAx>
        <c:axId val="696902568"/>
        <c:scaling>
          <c:orientation val="minMax"/>
          <c:max val="1.1000000000000001"/>
          <c:min val="0"/>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96910408"/>
        <c:crosses val="autoZero"/>
        <c:crossBetween val="between"/>
      </c:valAx>
      <c:spPr>
        <a:noFill/>
        <a:ln>
          <a:noFill/>
        </a:ln>
        <a:effectLst/>
      </c:spPr>
    </c:plotArea>
    <c:legend>
      <c:legendPos val="r"/>
      <c:layout>
        <c:manualLayout>
          <c:xMode val="edge"/>
          <c:yMode val="edge"/>
          <c:x val="0.71883233646069977"/>
          <c:y val="0.65089440571852764"/>
          <c:w val="0.21362116882363572"/>
          <c:h val="0.2190378431377225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sz="1000"/>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大阪府</c:v>
                </c:pt>
              </c:strCache>
            </c:strRef>
          </c:tx>
          <c:spPr>
            <a:ln w="34925" cap="rnd">
              <a:solidFill>
                <a:schemeClr val="accent1"/>
              </a:solidFill>
              <a:round/>
            </a:ln>
            <a:effectLst/>
          </c:spPr>
          <c:marker>
            <c:symbol val="diamond"/>
            <c:size val="6"/>
            <c:spPr>
              <a:solidFill>
                <a:schemeClr val="accent1"/>
              </a:solidFill>
              <a:ln w="9525">
                <a:solidFill>
                  <a:schemeClr val="accent1"/>
                </a:solidFill>
                <a:round/>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Sheet1!$B$2:$B$6</c:f>
              <c:numCache>
                <c:formatCode>General</c:formatCode>
                <c:ptCount val="5"/>
                <c:pt idx="0">
                  <c:v>27.179234408763694</c:v>
                </c:pt>
                <c:pt idx="1">
                  <c:v>27.99806187453115</c:v>
                </c:pt>
                <c:pt idx="2">
                  <c:v>28.568458127971262</c:v>
                </c:pt>
                <c:pt idx="3">
                  <c:v>29.585826931459344</c:v>
                </c:pt>
                <c:pt idx="4">
                  <c:v>29.020634610517892</c:v>
                </c:pt>
              </c:numCache>
            </c:numRef>
          </c:val>
          <c:smooth val="0"/>
          <c:extLst xmlns:c16r2="http://schemas.microsoft.com/office/drawing/2015/06/chart">
            <c:ext xmlns:c16="http://schemas.microsoft.com/office/drawing/2014/chart" uri="{C3380CC4-5D6E-409C-BE32-E72D297353CC}">
              <c16:uniqueId val="{00000000-13F7-4277-8016-BFBE6317AE0B}"/>
            </c:ext>
          </c:extLst>
        </c:ser>
        <c:ser>
          <c:idx val="1"/>
          <c:order val="1"/>
          <c:tx>
            <c:strRef>
              <c:f>Sheet1!$C$1</c:f>
              <c:strCache>
                <c:ptCount val="1"/>
                <c:pt idx="0">
                  <c:v>東京都</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mn-lt"/>
                    <a:ea typeface="+mn-ea"/>
                    <a:cs typeface="+mn-cs"/>
                  </a:defRPr>
                </a:pPr>
                <a:endParaRPr lang="ja-JP"/>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Sheet1!$A$2:$A$6</c:f>
              <c:numCache>
                <c:formatCode>General</c:formatCode>
                <c:ptCount val="5"/>
                <c:pt idx="0">
                  <c:v>2012</c:v>
                </c:pt>
                <c:pt idx="1">
                  <c:v>2013</c:v>
                </c:pt>
                <c:pt idx="2">
                  <c:v>2014</c:v>
                </c:pt>
                <c:pt idx="3">
                  <c:v>2015</c:v>
                </c:pt>
                <c:pt idx="4">
                  <c:v>2016</c:v>
                </c:pt>
              </c:numCache>
            </c:numRef>
          </c:cat>
          <c:val>
            <c:numRef>
              <c:f>Sheet1!$C$2:$C$6</c:f>
              <c:numCache>
                <c:formatCode>General</c:formatCode>
                <c:ptCount val="5"/>
                <c:pt idx="0">
                  <c:v>23.777177682933623</c:v>
                </c:pt>
                <c:pt idx="1">
                  <c:v>23.287509366256881</c:v>
                </c:pt>
                <c:pt idx="2">
                  <c:v>24.480826170633208</c:v>
                </c:pt>
                <c:pt idx="3">
                  <c:v>27.780279063586665</c:v>
                </c:pt>
                <c:pt idx="4">
                  <c:v>28.025779135320334</c:v>
                </c:pt>
              </c:numCache>
            </c:numRef>
          </c:val>
          <c:smooth val="0"/>
          <c:extLst xmlns:c16r2="http://schemas.microsoft.com/office/drawing/2015/06/chart">
            <c:ext xmlns:c16="http://schemas.microsoft.com/office/drawing/2014/chart" uri="{C3380CC4-5D6E-409C-BE32-E72D297353CC}">
              <c16:uniqueId val="{00000001-13F7-4277-8016-BFBE6317AE0B}"/>
            </c:ext>
          </c:extLst>
        </c:ser>
        <c:dLbls>
          <c:showLegendKey val="0"/>
          <c:showVal val="0"/>
          <c:showCatName val="0"/>
          <c:showSerName val="0"/>
          <c:showPercent val="0"/>
          <c:showBubbleSize val="0"/>
        </c:dLbls>
        <c:marker val="1"/>
        <c:smooth val="0"/>
        <c:axId val="603467856"/>
        <c:axId val="603469032"/>
      </c:lineChart>
      <c:catAx>
        <c:axId val="60346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ja-JP"/>
          </a:p>
        </c:txPr>
        <c:crossAx val="603469032"/>
        <c:crosses val="autoZero"/>
        <c:auto val="1"/>
        <c:lblAlgn val="ctr"/>
        <c:lblOffset val="100"/>
        <c:noMultiLvlLbl val="0"/>
      </c:catAx>
      <c:valAx>
        <c:axId val="603469032"/>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603467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救急医療機関数（左軸）</c:v>
                </c:pt>
              </c:strCache>
            </c:strRef>
          </c:tx>
          <c:spPr>
            <a:solidFill>
              <a:schemeClr val="tx2">
                <a:lumMod val="40000"/>
                <a:lumOff val="60000"/>
              </a:schemeClr>
            </a:solidFill>
            <a:ln>
              <a:noFill/>
            </a:ln>
            <a:effectLst/>
          </c:spPr>
          <c:invertIfNegative val="0"/>
          <c:dPt>
            <c:idx val="0"/>
            <c:invertIfNegative val="0"/>
            <c:bubble3D val="0"/>
            <c:spPr>
              <a:solidFill>
                <a:schemeClr val="tx2">
                  <a:lumMod val="60000"/>
                  <a:lumOff val="40000"/>
                </a:schemeClr>
              </a:solidFill>
              <a:ln>
                <a:noFill/>
              </a:ln>
              <a:effectLst/>
            </c:spPr>
            <c:extLst xmlns:c16r2="http://schemas.microsoft.com/office/drawing/2015/06/chart">
              <c:ext xmlns:c16="http://schemas.microsoft.com/office/drawing/2014/chart" uri="{C3380CC4-5D6E-409C-BE32-E72D297353CC}">
                <c16:uniqueId val="{00000001-EC78-4422-BA68-50C77A725A5D}"/>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神奈川県</c:v>
                </c:pt>
                <c:pt idx="3">
                  <c:v>愛知県</c:v>
                </c:pt>
                <c:pt idx="4">
                  <c:v>福岡県</c:v>
                </c:pt>
              </c:strCache>
            </c:strRef>
          </c:cat>
          <c:val>
            <c:numRef>
              <c:f>Sheet1!$B$2:$B$6</c:f>
              <c:numCache>
                <c:formatCode>General</c:formatCode>
                <c:ptCount val="5"/>
                <c:pt idx="0">
                  <c:v>381</c:v>
                </c:pt>
                <c:pt idx="1">
                  <c:v>328</c:v>
                </c:pt>
                <c:pt idx="2">
                  <c:v>174</c:v>
                </c:pt>
                <c:pt idx="3">
                  <c:v>168</c:v>
                </c:pt>
                <c:pt idx="4">
                  <c:v>146</c:v>
                </c:pt>
              </c:numCache>
            </c:numRef>
          </c:val>
          <c:extLst xmlns:c16r2="http://schemas.microsoft.com/office/drawing/2015/06/chart">
            <c:ext xmlns:c16="http://schemas.microsoft.com/office/drawing/2014/chart" uri="{C3380CC4-5D6E-409C-BE32-E72D297353CC}">
              <c16:uniqueId val="{00000002-EC78-4422-BA68-50C77A725A5D}"/>
            </c:ext>
          </c:extLst>
        </c:ser>
        <c:dLbls>
          <c:showLegendKey val="0"/>
          <c:showVal val="0"/>
          <c:showCatName val="0"/>
          <c:showSerName val="0"/>
          <c:showPercent val="0"/>
          <c:showBubbleSize val="0"/>
        </c:dLbls>
        <c:gapWidth val="100"/>
        <c:overlap val="100"/>
        <c:axId val="603462760"/>
        <c:axId val="603463544"/>
      </c:barChart>
      <c:lineChart>
        <c:grouping val="standard"/>
        <c:varyColors val="0"/>
        <c:ser>
          <c:idx val="1"/>
          <c:order val="1"/>
          <c:tx>
            <c:strRef>
              <c:f>Sheet1!$C$1</c:f>
              <c:strCache>
                <c:ptCount val="1"/>
                <c:pt idx="0">
                  <c:v>人口10万あたり（右軸）</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大阪府</c:v>
                </c:pt>
                <c:pt idx="1">
                  <c:v>東京都</c:v>
                </c:pt>
                <c:pt idx="2">
                  <c:v>神奈川県</c:v>
                </c:pt>
                <c:pt idx="3">
                  <c:v>愛知県</c:v>
                </c:pt>
                <c:pt idx="4">
                  <c:v>福岡県</c:v>
                </c:pt>
              </c:strCache>
            </c:strRef>
          </c:cat>
          <c:val>
            <c:numRef>
              <c:f>Sheet1!$C$2:$C$6</c:f>
              <c:numCache>
                <c:formatCode>General</c:formatCode>
                <c:ptCount val="5"/>
                <c:pt idx="0">
                  <c:v>4.3</c:v>
                </c:pt>
                <c:pt idx="1">
                  <c:v>2.4</c:v>
                </c:pt>
                <c:pt idx="2">
                  <c:v>1.9</c:v>
                </c:pt>
                <c:pt idx="3">
                  <c:v>2.2000000000000002</c:v>
                </c:pt>
                <c:pt idx="4">
                  <c:v>2.9</c:v>
                </c:pt>
              </c:numCache>
            </c:numRef>
          </c:val>
          <c:smooth val="0"/>
          <c:extLst xmlns:c16r2="http://schemas.microsoft.com/office/drawing/2015/06/chart">
            <c:ext xmlns:c16="http://schemas.microsoft.com/office/drawing/2014/chart" uri="{C3380CC4-5D6E-409C-BE32-E72D297353CC}">
              <c16:uniqueId val="{00000003-EC78-4422-BA68-50C77A725A5D}"/>
            </c:ext>
          </c:extLst>
        </c:ser>
        <c:dLbls>
          <c:showLegendKey val="0"/>
          <c:showVal val="0"/>
          <c:showCatName val="0"/>
          <c:showSerName val="0"/>
          <c:showPercent val="0"/>
          <c:showBubbleSize val="0"/>
        </c:dLbls>
        <c:marker val="1"/>
        <c:smooth val="0"/>
        <c:axId val="603448256"/>
        <c:axId val="603444336"/>
      </c:lineChart>
      <c:catAx>
        <c:axId val="60346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03463544"/>
        <c:crosses val="autoZero"/>
        <c:auto val="1"/>
        <c:lblAlgn val="ctr"/>
        <c:lblOffset val="100"/>
        <c:noMultiLvlLbl val="0"/>
      </c:catAx>
      <c:valAx>
        <c:axId val="60346354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03462760"/>
        <c:crosses val="autoZero"/>
        <c:crossBetween val="between"/>
      </c:valAx>
      <c:valAx>
        <c:axId val="603444336"/>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603448256"/>
        <c:crosses val="max"/>
        <c:crossBetween val="between"/>
        <c:majorUnit val="1"/>
      </c:valAx>
      <c:catAx>
        <c:axId val="603448256"/>
        <c:scaling>
          <c:orientation val="minMax"/>
        </c:scaling>
        <c:delete val="1"/>
        <c:axPos val="b"/>
        <c:numFmt formatCode="General" sourceLinked="1"/>
        <c:majorTickMark val="out"/>
        <c:minorTickMark val="none"/>
        <c:tickLblPos val="nextTo"/>
        <c:crossAx val="603444336"/>
        <c:crosses val="autoZero"/>
        <c:auto val="1"/>
        <c:lblAlgn val="ctr"/>
        <c:lblOffset val="100"/>
        <c:noMultiLvlLbl val="0"/>
      </c:catAx>
      <c:spPr>
        <a:noFill/>
        <a:ln>
          <a:noFill/>
        </a:ln>
        <a:effectLst/>
      </c:spPr>
    </c:plotArea>
    <c:legend>
      <c:legendPos val="t"/>
      <c:legendEntry>
        <c:idx val="0"/>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defRPr>
          </a:pPr>
          <a:endParaRPr lang="ja-JP"/>
        </a:p>
      </c:txPr>
    </c:legend>
    <c:plotVisOnly val="1"/>
    <c:dispBlanksAs val="gap"/>
    <c:showDLblsOverMax val="0"/>
  </c:chart>
  <c:spPr>
    <a:noFill/>
    <a:ln>
      <a:noFill/>
    </a:ln>
    <a:effectLst/>
  </c:spPr>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覚知～現場</c:v>
                </c:pt>
              </c:strCache>
            </c:strRef>
          </c:tx>
          <c:spPr>
            <a:solidFill>
              <a:schemeClr val="bg1">
                <a:lumMod val="65000"/>
              </a:schemeClr>
            </a:solidFill>
            <a:ln>
              <a:solidFill>
                <a:schemeClr val="tx1">
                  <a:lumMod val="75000"/>
                  <a:lumOff val="25000"/>
                </a:schemeClr>
              </a:solidFill>
            </a:ln>
          </c:spPr>
          <c:invertIfNegative val="0"/>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846-4AF0-B019-509E372F3E7F}"/>
                </c:ext>
                <c:ext xmlns:c15="http://schemas.microsoft.com/office/drawing/2012/chart" uri="{CE6537A1-D6FC-4f65-9D91-7224C49458BB}"/>
              </c:extLst>
            </c:dLbl>
            <c:dLbl>
              <c:idx val="1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5AF-46C2-A397-5883F1B12F3D}"/>
                </c:ext>
                <c:ext xmlns:c15="http://schemas.microsoft.com/office/drawing/2012/chart" uri="{CE6537A1-D6FC-4f65-9D91-7224C49458BB}"/>
              </c:extLst>
            </c:dLbl>
            <c:dLbl>
              <c:idx val="29"/>
              <c:numFmt formatCode="#,##0.0_);[Red]\(#,##0.0\)" sourceLinked="0"/>
              <c:spPr>
                <a:noFill/>
                <a:ln>
                  <a:noFill/>
                </a:ln>
                <a:effectLst/>
              </c:spPr>
              <c:txPr>
                <a:bodyPr rot="-5400000" vert="horz"/>
                <a:lstStyle/>
                <a:p>
                  <a:pPr>
                    <a:defRPr sz="1000" b="1"/>
                  </a:pPr>
                  <a:endParaRPr lang="ja-JP"/>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846-4AF0-B019-509E372F3E7F}"/>
                </c:ext>
                <c:ext xmlns:c15="http://schemas.microsoft.com/office/drawing/2012/chart" uri="{CE6537A1-D6FC-4f65-9D91-7224C49458BB}"/>
              </c:extLst>
            </c:dLbl>
            <c:dLbl>
              <c:idx val="42"/>
              <c:showLegendKey val="0"/>
              <c:showVal val="1"/>
              <c:showCatName val="0"/>
              <c:showSerName val="0"/>
              <c:showPercent val="0"/>
              <c:showBubbleSize val="0"/>
              <c:extLst>
                <c:ext xmlns:c15="http://schemas.microsoft.com/office/drawing/2012/chart" uri="{CE6537A1-D6FC-4f65-9D91-7224C49458BB}"/>
              </c:extLst>
            </c:dLbl>
            <c:dLbl>
              <c:idx val="4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F9C-45D3-9EA3-D5FBCBF2E352}"/>
                </c:ext>
                <c:ext xmlns:c15="http://schemas.microsoft.com/office/drawing/2012/chart" uri="{CE6537A1-D6FC-4f65-9D91-7224C49458BB}"/>
              </c:extLst>
            </c:dLbl>
            <c:numFmt formatCode="#,##0.0_);[Red]\(#,##0.0\)" sourceLinked="0"/>
            <c:spPr>
              <a:noFill/>
              <a:ln>
                <a:noFill/>
              </a:ln>
              <a:effectLst/>
            </c:spPr>
            <c:txPr>
              <a:bodyPr rot="-5400000" vert="horz"/>
              <a:lstStyle/>
              <a:p>
                <a:pPr>
                  <a:defRPr sz="800"/>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Sheet1!$A$2:$A$48</c:f>
              <c:strCache>
                <c:ptCount val="47"/>
                <c:pt idx="0">
                  <c:v>東京都</c:v>
                </c:pt>
                <c:pt idx="1">
                  <c:v>千葉県</c:v>
                </c:pt>
                <c:pt idx="2">
                  <c:v>埼玉県</c:v>
                </c:pt>
                <c:pt idx="3">
                  <c:v>奈良県</c:v>
                </c:pt>
                <c:pt idx="4">
                  <c:v>新潟県</c:v>
                </c:pt>
                <c:pt idx="5">
                  <c:v>福島県</c:v>
                </c:pt>
                <c:pt idx="6">
                  <c:v>岩手県</c:v>
                </c:pt>
                <c:pt idx="7">
                  <c:v>宮城県</c:v>
                </c:pt>
                <c:pt idx="8">
                  <c:v>茨城県</c:v>
                </c:pt>
                <c:pt idx="9">
                  <c:v>栃木県</c:v>
                </c:pt>
                <c:pt idx="10">
                  <c:v>神奈川県</c:v>
                </c:pt>
                <c:pt idx="11">
                  <c:v>高知県</c:v>
                </c:pt>
                <c:pt idx="12">
                  <c:v>広島県</c:v>
                </c:pt>
                <c:pt idx="13">
                  <c:v>三重県</c:v>
                </c:pt>
                <c:pt idx="14">
                  <c:v>山梨県</c:v>
                </c:pt>
                <c:pt idx="15">
                  <c:v>宮崎県</c:v>
                </c:pt>
                <c:pt idx="16">
                  <c:v>熊本県</c:v>
                </c:pt>
                <c:pt idx="17">
                  <c:v>静岡県</c:v>
                </c:pt>
                <c:pt idx="18">
                  <c:v>長崎県</c:v>
                </c:pt>
                <c:pt idx="19">
                  <c:v>岡山県</c:v>
                </c:pt>
                <c:pt idx="20">
                  <c:v>山形県</c:v>
                </c:pt>
                <c:pt idx="21">
                  <c:v>長野県</c:v>
                </c:pt>
                <c:pt idx="22">
                  <c:v>北海道</c:v>
                </c:pt>
                <c:pt idx="23">
                  <c:v>鹿児島県</c:v>
                </c:pt>
                <c:pt idx="24">
                  <c:v>山口県</c:v>
                </c:pt>
                <c:pt idx="25">
                  <c:v>佐賀県</c:v>
                </c:pt>
                <c:pt idx="26">
                  <c:v>兵庫県</c:v>
                </c:pt>
                <c:pt idx="27">
                  <c:v>群馬県</c:v>
                </c:pt>
                <c:pt idx="28">
                  <c:v>和歌山県</c:v>
                </c:pt>
                <c:pt idx="29">
                  <c:v>大阪府</c:v>
                </c:pt>
                <c:pt idx="30">
                  <c:v>島根県</c:v>
                </c:pt>
                <c:pt idx="31">
                  <c:v>秋田県</c:v>
                </c:pt>
                <c:pt idx="32">
                  <c:v>青森県</c:v>
                </c:pt>
                <c:pt idx="33">
                  <c:v>徳島県</c:v>
                </c:pt>
                <c:pt idx="34">
                  <c:v>鳥取県</c:v>
                </c:pt>
                <c:pt idx="35">
                  <c:v>大分県</c:v>
                </c:pt>
                <c:pt idx="36">
                  <c:v>愛媛県</c:v>
                </c:pt>
                <c:pt idx="37">
                  <c:v>香川県</c:v>
                </c:pt>
                <c:pt idx="38">
                  <c:v>滋賀県</c:v>
                </c:pt>
                <c:pt idx="39">
                  <c:v>石川県</c:v>
                </c:pt>
                <c:pt idx="40">
                  <c:v>京都府</c:v>
                </c:pt>
                <c:pt idx="41">
                  <c:v>岐阜県</c:v>
                </c:pt>
                <c:pt idx="42">
                  <c:v>愛知県</c:v>
                </c:pt>
                <c:pt idx="43">
                  <c:v>沖縄県</c:v>
                </c:pt>
                <c:pt idx="44">
                  <c:v>福井県</c:v>
                </c:pt>
                <c:pt idx="45">
                  <c:v>富山県</c:v>
                </c:pt>
                <c:pt idx="46">
                  <c:v>福岡県</c:v>
                </c:pt>
              </c:strCache>
            </c:strRef>
          </c:cat>
          <c:val>
            <c:numRef>
              <c:f>Sheet1!$B$2:$B$48</c:f>
              <c:numCache>
                <c:formatCode>General</c:formatCode>
                <c:ptCount val="47"/>
                <c:pt idx="0">
                  <c:v>10.8</c:v>
                </c:pt>
                <c:pt idx="1">
                  <c:v>9</c:v>
                </c:pt>
                <c:pt idx="2">
                  <c:v>8.4</c:v>
                </c:pt>
                <c:pt idx="3">
                  <c:v>9</c:v>
                </c:pt>
                <c:pt idx="4">
                  <c:v>8.9</c:v>
                </c:pt>
                <c:pt idx="5">
                  <c:v>9.3000000000000007</c:v>
                </c:pt>
                <c:pt idx="6">
                  <c:v>9.3000000000000007</c:v>
                </c:pt>
                <c:pt idx="7">
                  <c:v>8.6</c:v>
                </c:pt>
                <c:pt idx="8">
                  <c:v>9</c:v>
                </c:pt>
                <c:pt idx="9">
                  <c:v>8.1</c:v>
                </c:pt>
                <c:pt idx="10">
                  <c:v>8.3000000000000007</c:v>
                </c:pt>
                <c:pt idx="11">
                  <c:v>8.9</c:v>
                </c:pt>
                <c:pt idx="12">
                  <c:v>8</c:v>
                </c:pt>
                <c:pt idx="13">
                  <c:v>8.1999999999999993</c:v>
                </c:pt>
                <c:pt idx="14">
                  <c:v>8.6999999999999993</c:v>
                </c:pt>
                <c:pt idx="15">
                  <c:v>9.6</c:v>
                </c:pt>
                <c:pt idx="16">
                  <c:v>8.4</c:v>
                </c:pt>
                <c:pt idx="17">
                  <c:v>8.6999999999999993</c:v>
                </c:pt>
                <c:pt idx="18">
                  <c:v>8.8000000000000007</c:v>
                </c:pt>
                <c:pt idx="19">
                  <c:v>8.6</c:v>
                </c:pt>
                <c:pt idx="20">
                  <c:v>8.9</c:v>
                </c:pt>
                <c:pt idx="21">
                  <c:v>9</c:v>
                </c:pt>
                <c:pt idx="22">
                  <c:v>7.6</c:v>
                </c:pt>
                <c:pt idx="23">
                  <c:v>8.5</c:v>
                </c:pt>
                <c:pt idx="24">
                  <c:v>8.6999999999999993</c:v>
                </c:pt>
                <c:pt idx="25">
                  <c:v>9.1</c:v>
                </c:pt>
                <c:pt idx="26">
                  <c:v>8.1999999999999993</c:v>
                </c:pt>
                <c:pt idx="27">
                  <c:v>8.1999999999999993</c:v>
                </c:pt>
                <c:pt idx="28">
                  <c:v>8</c:v>
                </c:pt>
                <c:pt idx="29">
                  <c:v>7.6</c:v>
                </c:pt>
                <c:pt idx="30">
                  <c:v>8.9</c:v>
                </c:pt>
                <c:pt idx="31">
                  <c:v>8.5</c:v>
                </c:pt>
                <c:pt idx="32">
                  <c:v>8.1</c:v>
                </c:pt>
                <c:pt idx="33">
                  <c:v>8.3000000000000007</c:v>
                </c:pt>
                <c:pt idx="34">
                  <c:v>8.3000000000000007</c:v>
                </c:pt>
                <c:pt idx="35">
                  <c:v>8.1</c:v>
                </c:pt>
                <c:pt idx="36">
                  <c:v>8.5</c:v>
                </c:pt>
                <c:pt idx="37">
                  <c:v>8.1999999999999993</c:v>
                </c:pt>
                <c:pt idx="38">
                  <c:v>8.1999999999999993</c:v>
                </c:pt>
                <c:pt idx="39">
                  <c:v>7.2</c:v>
                </c:pt>
                <c:pt idx="40">
                  <c:v>7</c:v>
                </c:pt>
                <c:pt idx="41">
                  <c:v>7.8</c:v>
                </c:pt>
                <c:pt idx="42">
                  <c:v>7.8</c:v>
                </c:pt>
                <c:pt idx="43">
                  <c:v>8.1999999999999993</c:v>
                </c:pt>
                <c:pt idx="44">
                  <c:v>7.1</c:v>
                </c:pt>
                <c:pt idx="45">
                  <c:v>7</c:v>
                </c:pt>
                <c:pt idx="46">
                  <c:v>7.9</c:v>
                </c:pt>
              </c:numCache>
            </c:numRef>
          </c:val>
          <c:extLst xmlns:c16r2="http://schemas.microsoft.com/office/drawing/2015/06/chart">
            <c:ext xmlns:c16="http://schemas.microsoft.com/office/drawing/2014/chart" uri="{C3380CC4-5D6E-409C-BE32-E72D297353CC}">
              <c16:uniqueId val="{00000002-5846-4AF0-B019-509E372F3E7F}"/>
            </c:ext>
          </c:extLst>
        </c:ser>
        <c:ser>
          <c:idx val="1"/>
          <c:order val="1"/>
          <c:tx>
            <c:strRef>
              <c:f>Sheet1!$C$1</c:f>
              <c:strCache>
                <c:ptCount val="1"/>
                <c:pt idx="0">
                  <c:v>現場～病院</c:v>
                </c:pt>
              </c:strCache>
            </c:strRef>
          </c:tx>
          <c:spPr>
            <a:solidFill>
              <a:schemeClr val="bg1">
                <a:lumMod val="95000"/>
              </a:schemeClr>
            </a:solidFill>
            <a:ln>
              <a:solidFill>
                <a:schemeClr val="bg1">
                  <a:lumMod val="50000"/>
                </a:schemeClr>
              </a:solidFill>
            </a:ln>
          </c:spPr>
          <c:invertIfNegative val="0"/>
          <c:dLbls>
            <c:dLbl>
              <c:idx val="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846-4AF0-B019-509E372F3E7F}"/>
                </c:ext>
                <c:ext xmlns:c15="http://schemas.microsoft.com/office/drawing/2012/chart" uri="{CE6537A1-D6FC-4f65-9D91-7224C49458BB}"/>
              </c:extLst>
            </c:dLbl>
            <c:dLbl>
              <c:idx val="1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5AF-46C2-A397-5883F1B12F3D}"/>
                </c:ext>
                <c:ext xmlns:c15="http://schemas.microsoft.com/office/drawing/2012/chart" uri="{CE6537A1-D6FC-4f65-9D91-7224C49458BB}"/>
              </c:extLst>
            </c:dLbl>
            <c:dLbl>
              <c:idx val="29"/>
              <c:numFmt formatCode="#,##0.0_);[Red]\(#,##0.0\)" sourceLinked="0"/>
              <c:spPr>
                <a:noFill/>
                <a:ln>
                  <a:noFill/>
                </a:ln>
                <a:effectLst/>
              </c:spPr>
              <c:txPr>
                <a:bodyPr rot="-5400000" vert="horz"/>
                <a:lstStyle/>
                <a:p>
                  <a:pPr>
                    <a:defRPr sz="900" b="1"/>
                  </a:pPr>
                  <a:endParaRPr lang="ja-JP"/>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846-4AF0-B019-509E372F3E7F}"/>
                </c:ext>
                <c:ext xmlns:c15="http://schemas.microsoft.com/office/drawing/2012/chart" uri="{CE6537A1-D6FC-4f65-9D91-7224C49458BB}"/>
              </c:extLst>
            </c:dLbl>
            <c:dLbl>
              <c:idx val="42"/>
              <c:showLegendKey val="0"/>
              <c:showVal val="1"/>
              <c:showCatName val="0"/>
              <c:showSerName val="0"/>
              <c:showPercent val="0"/>
              <c:showBubbleSize val="0"/>
              <c:extLst>
                <c:ext xmlns:c15="http://schemas.microsoft.com/office/drawing/2012/chart" uri="{CE6537A1-D6FC-4f65-9D91-7224C49458BB}"/>
              </c:extLst>
            </c:dLbl>
            <c:dLbl>
              <c:idx val="46"/>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9C-45D3-9EA3-D5FBCBF2E352}"/>
                </c:ext>
                <c:ext xmlns:c15="http://schemas.microsoft.com/office/drawing/2012/chart" uri="{CE6537A1-D6FC-4f65-9D91-7224C49458BB}"/>
              </c:extLst>
            </c:dLbl>
            <c:numFmt formatCode="#,##0.0_);[Red]\(#,##0.0\)" sourceLinked="0"/>
            <c:spPr>
              <a:noFill/>
              <a:ln>
                <a:noFill/>
              </a:ln>
              <a:effectLst/>
            </c:spPr>
            <c:txPr>
              <a:bodyPr rot="-5400000" vert="horz"/>
              <a:lstStyle/>
              <a:p>
                <a:pPr>
                  <a:defRPr sz="700"/>
                </a:pPr>
                <a:endParaRPr lang="ja-JP"/>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Sheet1!$A$2:$A$48</c:f>
              <c:strCache>
                <c:ptCount val="47"/>
                <c:pt idx="0">
                  <c:v>東京都</c:v>
                </c:pt>
                <c:pt idx="1">
                  <c:v>千葉県</c:v>
                </c:pt>
                <c:pt idx="2">
                  <c:v>埼玉県</c:v>
                </c:pt>
                <c:pt idx="3">
                  <c:v>奈良県</c:v>
                </c:pt>
                <c:pt idx="4">
                  <c:v>新潟県</c:v>
                </c:pt>
                <c:pt idx="5">
                  <c:v>福島県</c:v>
                </c:pt>
                <c:pt idx="6">
                  <c:v>岩手県</c:v>
                </c:pt>
                <c:pt idx="7">
                  <c:v>宮城県</c:v>
                </c:pt>
                <c:pt idx="8">
                  <c:v>茨城県</c:v>
                </c:pt>
                <c:pt idx="9">
                  <c:v>栃木県</c:v>
                </c:pt>
                <c:pt idx="10">
                  <c:v>神奈川県</c:v>
                </c:pt>
                <c:pt idx="11">
                  <c:v>高知県</c:v>
                </c:pt>
                <c:pt idx="12">
                  <c:v>広島県</c:v>
                </c:pt>
                <c:pt idx="13">
                  <c:v>三重県</c:v>
                </c:pt>
                <c:pt idx="14">
                  <c:v>山梨県</c:v>
                </c:pt>
                <c:pt idx="15">
                  <c:v>宮崎県</c:v>
                </c:pt>
                <c:pt idx="16">
                  <c:v>熊本県</c:v>
                </c:pt>
                <c:pt idx="17">
                  <c:v>静岡県</c:v>
                </c:pt>
                <c:pt idx="18">
                  <c:v>長崎県</c:v>
                </c:pt>
                <c:pt idx="19">
                  <c:v>岡山県</c:v>
                </c:pt>
                <c:pt idx="20">
                  <c:v>山形県</c:v>
                </c:pt>
                <c:pt idx="21">
                  <c:v>長野県</c:v>
                </c:pt>
                <c:pt idx="22">
                  <c:v>北海道</c:v>
                </c:pt>
                <c:pt idx="23">
                  <c:v>鹿児島県</c:v>
                </c:pt>
                <c:pt idx="24">
                  <c:v>山口県</c:v>
                </c:pt>
                <c:pt idx="25">
                  <c:v>佐賀県</c:v>
                </c:pt>
                <c:pt idx="26">
                  <c:v>兵庫県</c:v>
                </c:pt>
                <c:pt idx="27">
                  <c:v>群馬県</c:v>
                </c:pt>
                <c:pt idx="28">
                  <c:v>和歌山県</c:v>
                </c:pt>
                <c:pt idx="29">
                  <c:v>大阪府</c:v>
                </c:pt>
                <c:pt idx="30">
                  <c:v>島根県</c:v>
                </c:pt>
                <c:pt idx="31">
                  <c:v>秋田県</c:v>
                </c:pt>
                <c:pt idx="32">
                  <c:v>青森県</c:v>
                </c:pt>
                <c:pt idx="33">
                  <c:v>徳島県</c:v>
                </c:pt>
                <c:pt idx="34">
                  <c:v>鳥取県</c:v>
                </c:pt>
                <c:pt idx="35">
                  <c:v>大分県</c:v>
                </c:pt>
                <c:pt idx="36">
                  <c:v>愛媛県</c:v>
                </c:pt>
                <c:pt idx="37">
                  <c:v>香川県</c:v>
                </c:pt>
                <c:pt idx="38">
                  <c:v>滋賀県</c:v>
                </c:pt>
                <c:pt idx="39">
                  <c:v>石川県</c:v>
                </c:pt>
                <c:pt idx="40">
                  <c:v>京都府</c:v>
                </c:pt>
                <c:pt idx="41">
                  <c:v>岐阜県</c:v>
                </c:pt>
                <c:pt idx="42">
                  <c:v>愛知県</c:v>
                </c:pt>
                <c:pt idx="43">
                  <c:v>沖縄県</c:v>
                </c:pt>
                <c:pt idx="44">
                  <c:v>福井県</c:v>
                </c:pt>
                <c:pt idx="45">
                  <c:v>富山県</c:v>
                </c:pt>
                <c:pt idx="46">
                  <c:v>福岡県</c:v>
                </c:pt>
              </c:strCache>
            </c:strRef>
          </c:cat>
          <c:val>
            <c:numRef>
              <c:f>Sheet1!$C$2:$C$48</c:f>
              <c:numCache>
                <c:formatCode>General</c:formatCode>
                <c:ptCount val="47"/>
                <c:pt idx="0">
                  <c:v>40.6</c:v>
                </c:pt>
                <c:pt idx="1">
                  <c:v>35.6</c:v>
                </c:pt>
                <c:pt idx="2">
                  <c:v>36</c:v>
                </c:pt>
                <c:pt idx="3">
                  <c:v>35.299999999999997</c:v>
                </c:pt>
                <c:pt idx="4">
                  <c:v>35.1</c:v>
                </c:pt>
                <c:pt idx="5">
                  <c:v>34.1</c:v>
                </c:pt>
                <c:pt idx="6">
                  <c:v>33.799999999999997</c:v>
                </c:pt>
                <c:pt idx="7">
                  <c:v>33.9</c:v>
                </c:pt>
                <c:pt idx="8">
                  <c:v>32.700000000000003</c:v>
                </c:pt>
                <c:pt idx="9">
                  <c:v>32.4</c:v>
                </c:pt>
                <c:pt idx="10">
                  <c:v>31.4</c:v>
                </c:pt>
                <c:pt idx="11">
                  <c:v>30.8</c:v>
                </c:pt>
                <c:pt idx="12">
                  <c:v>31.1</c:v>
                </c:pt>
                <c:pt idx="13">
                  <c:v>30.9</c:v>
                </c:pt>
                <c:pt idx="14">
                  <c:v>29.6</c:v>
                </c:pt>
                <c:pt idx="15">
                  <c:v>28.5</c:v>
                </c:pt>
                <c:pt idx="16">
                  <c:v>29.6</c:v>
                </c:pt>
                <c:pt idx="17">
                  <c:v>29.3</c:v>
                </c:pt>
                <c:pt idx="18">
                  <c:v>29.2</c:v>
                </c:pt>
                <c:pt idx="19">
                  <c:v>29.2</c:v>
                </c:pt>
                <c:pt idx="20">
                  <c:v>28.8</c:v>
                </c:pt>
                <c:pt idx="21">
                  <c:v>28.7</c:v>
                </c:pt>
                <c:pt idx="22">
                  <c:v>29.9</c:v>
                </c:pt>
                <c:pt idx="23">
                  <c:v>28.7</c:v>
                </c:pt>
                <c:pt idx="24">
                  <c:v>28.5</c:v>
                </c:pt>
                <c:pt idx="25">
                  <c:v>28.1</c:v>
                </c:pt>
                <c:pt idx="26">
                  <c:v>28.9</c:v>
                </c:pt>
                <c:pt idx="27">
                  <c:v>28.2</c:v>
                </c:pt>
                <c:pt idx="28">
                  <c:v>28.3</c:v>
                </c:pt>
                <c:pt idx="29">
                  <c:v>28.6</c:v>
                </c:pt>
                <c:pt idx="30">
                  <c:v>27.3</c:v>
                </c:pt>
                <c:pt idx="31">
                  <c:v>27.6</c:v>
                </c:pt>
                <c:pt idx="32">
                  <c:v>27.8</c:v>
                </c:pt>
                <c:pt idx="33">
                  <c:v>27.5</c:v>
                </c:pt>
                <c:pt idx="34">
                  <c:v>27.3</c:v>
                </c:pt>
                <c:pt idx="35">
                  <c:v>26.9</c:v>
                </c:pt>
                <c:pt idx="36">
                  <c:v>26.3</c:v>
                </c:pt>
                <c:pt idx="37">
                  <c:v>25.8</c:v>
                </c:pt>
                <c:pt idx="38">
                  <c:v>25.2</c:v>
                </c:pt>
                <c:pt idx="39">
                  <c:v>25.9</c:v>
                </c:pt>
                <c:pt idx="40">
                  <c:v>25.8</c:v>
                </c:pt>
                <c:pt idx="41">
                  <c:v>24.8</c:v>
                </c:pt>
                <c:pt idx="42">
                  <c:v>24.6</c:v>
                </c:pt>
                <c:pt idx="43">
                  <c:v>23.7</c:v>
                </c:pt>
                <c:pt idx="44">
                  <c:v>24.7</c:v>
                </c:pt>
                <c:pt idx="45">
                  <c:v>23.5</c:v>
                </c:pt>
                <c:pt idx="46">
                  <c:v>22.3</c:v>
                </c:pt>
              </c:numCache>
            </c:numRef>
          </c:val>
          <c:extLst xmlns:c16r2="http://schemas.microsoft.com/office/drawing/2015/06/chart">
            <c:ext xmlns:c16="http://schemas.microsoft.com/office/drawing/2014/chart" uri="{C3380CC4-5D6E-409C-BE32-E72D297353CC}">
              <c16:uniqueId val="{00000005-5846-4AF0-B019-509E372F3E7F}"/>
            </c:ext>
          </c:extLst>
        </c:ser>
        <c:dLbls>
          <c:showLegendKey val="0"/>
          <c:showVal val="0"/>
          <c:showCatName val="0"/>
          <c:showSerName val="0"/>
          <c:showPercent val="0"/>
          <c:showBubbleSize val="0"/>
        </c:dLbls>
        <c:gapWidth val="80"/>
        <c:overlap val="100"/>
        <c:axId val="709412336"/>
        <c:axId val="709415080"/>
      </c:barChart>
      <c:catAx>
        <c:axId val="709412336"/>
        <c:scaling>
          <c:orientation val="minMax"/>
        </c:scaling>
        <c:delete val="0"/>
        <c:axPos val="b"/>
        <c:numFmt formatCode="General" sourceLinked="0"/>
        <c:majorTickMark val="out"/>
        <c:minorTickMark val="none"/>
        <c:tickLblPos val="nextTo"/>
        <c:txPr>
          <a:bodyPr rot="-5400000" vert="horz"/>
          <a:lstStyle/>
          <a:p>
            <a:pPr>
              <a:defRPr sz="900"/>
            </a:pPr>
            <a:endParaRPr lang="ja-JP"/>
          </a:p>
        </c:txPr>
        <c:crossAx val="709415080"/>
        <c:crosses val="autoZero"/>
        <c:auto val="1"/>
        <c:lblAlgn val="ctr"/>
        <c:lblOffset val="100"/>
        <c:noMultiLvlLbl val="0"/>
      </c:catAx>
      <c:valAx>
        <c:axId val="709415080"/>
        <c:scaling>
          <c:orientation val="minMax"/>
          <c:max val="55"/>
          <c:min val="0"/>
        </c:scaling>
        <c:delete val="0"/>
        <c:axPos val="l"/>
        <c:majorGridlines>
          <c:spPr>
            <a:ln>
              <a:noFill/>
            </a:ln>
          </c:spPr>
        </c:majorGridlines>
        <c:numFmt formatCode="General" sourceLinked="1"/>
        <c:majorTickMark val="out"/>
        <c:minorTickMark val="none"/>
        <c:tickLblPos val="nextTo"/>
        <c:txPr>
          <a:bodyPr/>
          <a:lstStyle/>
          <a:p>
            <a:pPr>
              <a:defRPr sz="1050"/>
            </a:pPr>
            <a:endParaRPr lang="ja-JP"/>
          </a:p>
        </c:txPr>
        <c:crossAx val="709412336"/>
        <c:crosses val="autoZero"/>
        <c:crossBetween val="between"/>
        <c:majorUnit val="5"/>
      </c:valAx>
    </c:plotArea>
    <c:legend>
      <c:legendPos val="r"/>
      <c:layout>
        <c:manualLayout>
          <c:xMode val="edge"/>
          <c:yMode val="edge"/>
          <c:x val="0.75523267195767196"/>
          <c:y val="8.6668065805197092E-2"/>
          <c:w val="0.11690105003347978"/>
          <c:h val="9.4525533199013911E-2"/>
        </c:manualLayout>
      </c:layout>
      <c:overlay val="1"/>
      <c:spPr>
        <a:solidFill>
          <a:schemeClr val="bg1"/>
        </a:solidFill>
      </c:spPr>
      <c:txPr>
        <a:bodyPr/>
        <a:lstStyle/>
        <a:p>
          <a:pPr>
            <a:defRPr sz="1100"/>
          </a:pPr>
          <a:endParaRPr lang="ja-JP"/>
        </a:p>
      </c:txPr>
    </c:legend>
    <c:plotVisOnly val="1"/>
    <c:dispBlanksAs val="gap"/>
    <c:showDLblsOverMax val="0"/>
  </c:chart>
  <c:txPr>
    <a:bodyPr/>
    <a:lstStyle/>
    <a:p>
      <a:pPr>
        <a:defRPr sz="1200">
          <a:latin typeface="Meiryo UI" panose="020B0604030504040204" pitchFamily="50" charset="-128"/>
          <a:ea typeface="Meiryo UI" panose="020B0604030504040204" pitchFamily="50" charset="-128"/>
          <a:cs typeface="Meiryo UI" panose="020B0604030504040204" pitchFamily="50" charset="-128"/>
        </a:defRPr>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生存率</c:v>
                </c:pt>
              </c:strCache>
            </c:strRef>
          </c:tx>
          <c:spPr>
            <a:solidFill>
              <a:schemeClr val="tx2">
                <a:lumMod val="40000"/>
                <a:lumOff val="60000"/>
              </a:schemeClr>
            </a:solidFill>
          </c:spPr>
          <c:invertIfNegative val="0"/>
          <c:dPt>
            <c:idx val="0"/>
            <c:invertIfNegative val="0"/>
            <c:bubble3D val="0"/>
            <c:extLst xmlns:c16r2="http://schemas.microsoft.com/office/drawing/2015/06/chart">
              <c:ext xmlns:c16="http://schemas.microsoft.com/office/drawing/2014/chart" uri="{C3380CC4-5D6E-409C-BE32-E72D297353CC}">
                <c16:uniqueId val="{00000007-9206-46E8-A6D6-D1B1AA22AB23}"/>
              </c:ext>
            </c:extLst>
          </c:dPt>
          <c:dPt>
            <c:idx val="4"/>
            <c:invertIfNegative val="0"/>
            <c:bubble3D val="0"/>
            <c:spPr>
              <a:solidFill>
                <a:schemeClr val="tx2"/>
              </a:solidFill>
            </c:spPr>
          </c:dPt>
          <c:dPt>
            <c:idx val="6"/>
            <c:invertIfNegative val="0"/>
            <c:bubble3D val="0"/>
            <c:extLst xmlns:c16r2="http://schemas.microsoft.com/office/drawing/2015/06/chart">
              <c:ext xmlns:c16="http://schemas.microsoft.com/office/drawing/2014/chart" uri="{C3380CC4-5D6E-409C-BE32-E72D297353CC}">
                <c16:uniqueId val="{00000001-9206-46E8-A6D6-D1B1AA22AB23}"/>
              </c:ext>
            </c:extLst>
          </c:dPt>
          <c:dPt>
            <c:idx val="19"/>
            <c:invertIfNegative val="0"/>
            <c:bubble3D val="0"/>
            <c:extLst xmlns:c16r2="http://schemas.microsoft.com/office/drawing/2015/06/chart">
              <c:ext xmlns:c16="http://schemas.microsoft.com/office/drawing/2014/chart" uri="{C3380CC4-5D6E-409C-BE32-E72D297353CC}">
                <c16:uniqueId val="{00000001-B2A7-4917-B13B-749897F275BF}"/>
              </c:ext>
            </c:extLst>
          </c:dPt>
          <c:dPt>
            <c:idx val="39"/>
            <c:invertIfNegative val="0"/>
            <c:bubble3D val="0"/>
            <c:extLst xmlns:c16r2="http://schemas.microsoft.com/office/drawing/2015/06/chart">
              <c:ext xmlns:c16="http://schemas.microsoft.com/office/drawing/2014/chart" uri="{C3380CC4-5D6E-409C-BE32-E72D297353CC}">
                <c16:uniqueId val="{00000004-9206-46E8-A6D6-D1B1AA22AB23}"/>
              </c:ext>
            </c:extLst>
          </c:dPt>
          <c:dPt>
            <c:idx val="40"/>
            <c:invertIfNegative val="0"/>
            <c:bubble3D val="0"/>
            <c:spPr>
              <a:solidFill>
                <a:schemeClr val="tx2"/>
              </a:solidFill>
            </c:spPr>
          </c:dPt>
          <c:dPt>
            <c:idx val="42"/>
            <c:invertIfNegative val="0"/>
            <c:bubble3D val="0"/>
            <c:extLst xmlns:c16r2="http://schemas.microsoft.com/office/drawing/2015/06/chart">
              <c:ext xmlns:c16="http://schemas.microsoft.com/office/drawing/2014/chart" uri="{C3380CC4-5D6E-409C-BE32-E72D297353CC}">
                <c16:uniqueId val="{00000006-9206-46E8-A6D6-D1B1AA22AB23}"/>
              </c:ext>
            </c:extLst>
          </c:dPt>
          <c:dLbls>
            <c:dLbl>
              <c:idx val="0"/>
              <c:showLegendKey val="0"/>
              <c:showVal val="1"/>
              <c:showCatName val="0"/>
              <c:showSerName val="0"/>
              <c:showPercent val="0"/>
              <c:showBubbleSize val="0"/>
              <c:extLst>
                <c:ext xmlns:c15="http://schemas.microsoft.com/office/drawing/2012/chart" uri="{CE6537A1-D6FC-4f65-9D91-7224C49458BB}"/>
              </c:extLst>
            </c:dLbl>
            <c:dLbl>
              <c:idx val="4"/>
              <c:showLegendKey val="0"/>
              <c:showVal val="1"/>
              <c:showCatName val="0"/>
              <c:showSerName val="0"/>
              <c:showPercent val="0"/>
              <c:showBubbleSize val="0"/>
              <c:extLst>
                <c:ext xmlns:c15="http://schemas.microsoft.com/office/drawing/2012/chart" uri="{CE6537A1-D6FC-4f65-9D91-7224C49458BB}"/>
              </c:extLst>
            </c:dLbl>
            <c:dLbl>
              <c:idx val="40"/>
              <c:showLegendKey val="0"/>
              <c:showVal val="1"/>
              <c:showCatName val="0"/>
              <c:showSerName val="0"/>
              <c:showPercent val="0"/>
              <c:showBubbleSize val="0"/>
              <c:extLst>
                <c:ext xmlns:c15="http://schemas.microsoft.com/office/drawing/2012/chart" uri="{CE6537A1-D6FC-4f65-9D91-7224C49458BB}"/>
              </c:extLst>
            </c:dLbl>
            <c:dLbl>
              <c:idx val="46"/>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000"/>
                </a:pPr>
                <a:endParaRPr lang="ja-JP"/>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Sheet1!$A$2:$A$48</c:f>
              <c:strCache>
                <c:ptCount val="47"/>
                <c:pt idx="0">
                  <c:v>岩手県</c:v>
                </c:pt>
                <c:pt idx="1">
                  <c:v>愛媛県</c:v>
                </c:pt>
                <c:pt idx="2">
                  <c:v>福島県</c:v>
                </c:pt>
                <c:pt idx="3">
                  <c:v>奈良県</c:v>
                </c:pt>
                <c:pt idx="4">
                  <c:v>東京都</c:v>
                </c:pt>
                <c:pt idx="5">
                  <c:v>山形県</c:v>
                </c:pt>
                <c:pt idx="6">
                  <c:v>茨城県</c:v>
                </c:pt>
                <c:pt idx="7">
                  <c:v>香川県</c:v>
                </c:pt>
                <c:pt idx="8">
                  <c:v>栃木県</c:v>
                </c:pt>
                <c:pt idx="9">
                  <c:v>長野県</c:v>
                </c:pt>
                <c:pt idx="10">
                  <c:v>徳島県</c:v>
                </c:pt>
                <c:pt idx="11">
                  <c:v>秋田県</c:v>
                </c:pt>
                <c:pt idx="12">
                  <c:v>静岡県</c:v>
                </c:pt>
                <c:pt idx="13">
                  <c:v>青森県</c:v>
                </c:pt>
                <c:pt idx="14">
                  <c:v>山梨県</c:v>
                </c:pt>
                <c:pt idx="15">
                  <c:v>長崎県</c:v>
                </c:pt>
                <c:pt idx="16">
                  <c:v>山口県</c:v>
                </c:pt>
                <c:pt idx="17">
                  <c:v>宮城県</c:v>
                </c:pt>
                <c:pt idx="18">
                  <c:v>三重県</c:v>
                </c:pt>
                <c:pt idx="19">
                  <c:v>福井県</c:v>
                </c:pt>
                <c:pt idx="20">
                  <c:v>千葉県</c:v>
                </c:pt>
                <c:pt idx="21">
                  <c:v>和歌山県</c:v>
                </c:pt>
                <c:pt idx="22">
                  <c:v>宮崎県</c:v>
                </c:pt>
                <c:pt idx="23">
                  <c:v>鹿児島県</c:v>
                </c:pt>
                <c:pt idx="24">
                  <c:v>群馬県</c:v>
                </c:pt>
                <c:pt idx="25">
                  <c:v>岐阜県</c:v>
                </c:pt>
                <c:pt idx="26">
                  <c:v>広島県</c:v>
                </c:pt>
                <c:pt idx="27">
                  <c:v>埼玉県</c:v>
                </c:pt>
                <c:pt idx="28">
                  <c:v>佐賀県</c:v>
                </c:pt>
                <c:pt idx="29">
                  <c:v>新潟県</c:v>
                </c:pt>
                <c:pt idx="30">
                  <c:v>岡山県</c:v>
                </c:pt>
                <c:pt idx="31">
                  <c:v>大分県</c:v>
                </c:pt>
                <c:pt idx="32">
                  <c:v>神奈川県</c:v>
                </c:pt>
                <c:pt idx="33">
                  <c:v>滋賀県</c:v>
                </c:pt>
                <c:pt idx="34">
                  <c:v>京都府</c:v>
                </c:pt>
                <c:pt idx="35">
                  <c:v>熊本県</c:v>
                </c:pt>
                <c:pt idx="36">
                  <c:v>富山県</c:v>
                </c:pt>
                <c:pt idx="37">
                  <c:v>高知県</c:v>
                </c:pt>
                <c:pt idx="38">
                  <c:v>鳥取県</c:v>
                </c:pt>
                <c:pt idx="39">
                  <c:v>兵庫県</c:v>
                </c:pt>
                <c:pt idx="40">
                  <c:v>大阪府</c:v>
                </c:pt>
                <c:pt idx="41">
                  <c:v>北海道</c:v>
                </c:pt>
                <c:pt idx="42">
                  <c:v>愛知県</c:v>
                </c:pt>
                <c:pt idx="43">
                  <c:v>島根県</c:v>
                </c:pt>
                <c:pt idx="44">
                  <c:v>沖縄県</c:v>
                </c:pt>
                <c:pt idx="45">
                  <c:v>石川県</c:v>
                </c:pt>
                <c:pt idx="46">
                  <c:v>福岡県</c:v>
                </c:pt>
              </c:strCache>
            </c:strRef>
          </c:cat>
          <c:val>
            <c:numRef>
              <c:f>Sheet1!$B$2:$B$48</c:f>
              <c:numCache>
                <c:formatCode>General</c:formatCode>
                <c:ptCount val="47"/>
                <c:pt idx="0">
                  <c:v>7.1</c:v>
                </c:pt>
                <c:pt idx="1">
                  <c:v>7.3</c:v>
                </c:pt>
                <c:pt idx="2">
                  <c:v>7.5</c:v>
                </c:pt>
                <c:pt idx="3">
                  <c:v>8.4</c:v>
                </c:pt>
                <c:pt idx="4">
                  <c:v>8.5</c:v>
                </c:pt>
                <c:pt idx="5">
                  <c:v>8.6</c:v>
                </c:pt>
                <c:pt idx="6">
                  <c:v>8.6</c:v>
                </c:pt>
                <c:pt idx="7">
                  <c:v>8.6</c:v>
                </c:pt>
                <c:pt idx="8">
                  <c:v>8.8000000000000007</c:v>
                </c:pt>
                <c:pt idx="9">
                  <c:v>9</c:v>
                </c:pt>
                <c:pt idx="10">
                  <c:v>9</c:v>
                </c:pt>
                <c:pt idx="11">
                  <c:v>9.1999999999999993</c:v>
                </c:pt>
                <c:pt idx="12">
                  <c:v>9.1999999999999993</c:v>
                </c:pt>
                <c:pt idx="13">
                  <c:v>9.5</c:v>
                </c:pt>
                <c:pt idx="14">
                  <c:v>9.6</c:v>
                </c:pt>
                <c:pt idx="15">
                  <c:v>9.6</c:v>
                </c:pt>
                <c:pt idx="16">
                  <c:v>9.6999999999999993</c:v>
                </c:pt>
                <c:pt idx="17">
                  <c:v>9.8000000000000007</c:v>
                </c:pt>
                <c:pt idx="18">
                  <c:v>9.8000000000000007</c:v>
                </c:pt>
                <c:pt idx="19">
                  <c:v>9.9</c:v>
                </c:pt>
                <c:pt idx="20">
                  <c:v>10.5</c:v>
                </c:pt>
                <c:pt idx="21">
                  <c:v>10.7</c:v>
                </c:pt>
                <c:pt idx="22">
                  <c:v>10.8</c:v>
                </c:pt>
                <c:pt idx="23">
                  <c:v>10.8</c:v>
                </c:pt>
                <c:pt idx="24">
                  <c:v>11</c:v>
                </c:pt>
                <c:pt idx="25">
                  <c:v>11.1</c:v>
                </c:pt>
                <c:pt idx="26">
                  <c:v>11.4</c:v>
                </c:pt>
                <c:pt idx="27">
                  <c:v>11.5</c:v>
                </c:pt>
                <c:pt idx="28">
                  <c:v>11.5</c:v>
                </c:pt>
                <c:pt idx="29">
                  <c:v>11.6</c:v>
                </c:pt>
                <c:pt idx="30">
                  <c:v>11.8</c:v>
                </c:pt>
                <c:pt idx="31">
                  <c:v>11.8</c:v>
                </c:pt>
                <c:pt idx="32">
                  <c:v>12</c:v>
                </c:pt>
                <c:pt idx="33">
                  <c:v>12.1</c:v>
                </c:pt>
                <c:pt idx="34">
                  <c:v>12.3</c:v>
                </c:pt>
                <c:pt idx="35">
                  <c:v>12.7</c:v>
                </c:pt>
                <c:pt idx="36">
                  <c:v>12.8</c:v>
                </c:pt>
                <c:pt idx="37">
                  <c:v>12.8</c:v>
                </c:pt>
                <c:pt idx="38">
                  <c:v>12.9</c:v>
                </c:pt>
                <c:pt idx="39">
                  <c:v>13.1</c:v>
                </c:pt>
                <c:pt idx="40">
                  <c:v>13.9</c:v>
                </c:pt>
                <c:pt idx="41">
                  <c:v>14.6</c:v>
                </c:pt>
                <c:pt idx="42">
                  <c:v>14.7</c:v>
                </c:pt>
                <c:pt idx="43">
                  <c:v>15.9</c:v>
                </c:pt>
                <c:pt idx="44">
                  <c:v>16.100000000000001</c:v>
                </c:pt>
                <c:pt idx="45">
                  <c:v>16.2</c:v>
                </c:pt>
                <c:pt idx="46">
                  <c:v>17.8</c:v>
                </c:pt>
              </c:numCache>
            </c:numRef>
          </c:val>
          <c:extLst xmlns:c16r2="http://schemas.microsoft.com/office/drawing/2015/06/chart">
            <c:ext xmlns:c16="http://schemas.microsoft.com/office/drawing/2014/chart" uri="{C3380CC4-5D6E-409C-BE32-E72D297353CC}">
              <c16:uniqueId val="{00000002-B2A7-4917-B13B-749897F275BF}"/>
            </c:ext>
          </c:extLst>
        </c:ser>
        <c:dLbls>
          <c:showLegendKey val="0"/>
          <c:showVal val="0"/>
          <c:showCatName val="0"/>
          <c:showSerName val="0"/>
          <c:showPercent val="0"/>
          <c:showBubbleSize val="0"/>
        </c:dLbls>
        <c:gapWidth val="90"/>
        <c:axId val="709410768"/>
        <c:axId val="709417432"/>
      </c:barChart>
      <c:catAx>
        <c:axId val="709410768"/>
        <c:scaling>
          <c:orientation val="minMax"/>
        </c:scaling>
        <c:delete val="0"/>
        <c:axPos val="l"/>
        <c:numFmt formatCode="General" sourceLinked="0"/>
        <c:majorTickMark val="out"/>
        <c:minorTickMark val="none"/>
        <c:tickLblPos val="nextTo"/>
        <c:txPr>
          <a:bodyPr/>
          <a:lstStyle/>
          <a:p>
            <a:pPr>
              <a:defRPr sz="600">
                <a:latin typeface="Meiryo UI" panose="020B0604030504040204" pitchFamily="50" charset="-128"/>
                <a:ea typeface="Meiryo UI" panose="020B0604030504040204" pitchFamily="50" charset="-128"/>
                <a:cs typeface="Meiryo UI" panose="020B0604030504040204" pitchFamily="50" charset="-128"/>
              </a:defRPr>
            </a:pPr>
            <a:endParaRPr lang="ja-JP"/>
          </a:p>
        </c:txPr>
        <c:crossAx val="709417432"/>
        <c:crosses val="autoZero"/>
        <c:auto val="1"/>
        <c:lblAlgn val="ctr"/>
        <c:lblOffset val="100"/>
        <c:noMultiLvlLbl val="0"/>
      </c:catAx>
      <c:valAx>
        <c:axId val="709417432"/>
        <c:scaling>
          <c:orientation val="minMax"/>
          <c:max val="18"/>
          <c:min val="0"/>
        </c:scaling>
        <c:delete val="0"/>
        <c:axPos val="b"/>
        <c:majorGridlines>
          <c:spPr>
            <a:ln>
              <a:noFill/>
            </a:ln>
          </c:spPr>
        </c:majorGridlines>
        <c:numFmt formatCode="General" sourceLinked="1"/>
        <c:majorTickMark val="out"/>
        <c:minorTickMark val="none"/>
        <c:tickLblPos val="nextTo"/>
        <c:crossAx val="709410768"/>
        <c:crosses val="autoZero"/>
        <c:crossBetween val="between"/>
        <c:majorUnit val="2"/>
      </c:valAx>
    </c:plotArea>
    <c:plotVisOnly val="1"/>
    <c:dispBlanksAs val="gap"/>
    <c:showDLblsOverMax val="0"/>
  </c:chart>
  <c:txPr>
    <a:bodyPr/>
    <a:lstStyle/>
    <a:p>
      <a:pPr>
        <a:defRPr sz="11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170AC9C-4FE5-4B11-8403-0470814FD835}" type="datetimeFigureOut">
              <a:rPr kumimoji="1" lang="ja-JP" altLang="en-US" smtClean="0"/>
              <a:t>2018/1/25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6F203F82-DCAB-4099-9B77-4AECED765E27}" type="slidenum">
              <a:rPr kumimoji="1" lang="ja-JP" altLang="en-US" smtClean="0"/>
              <a:t>‹#›</a:t>
            </a:fld>
            <a:endParaRPr kumimoji="1" lang="ja-JP" altLang="en-US"/>
          </a:p>
        </p:txBody>
      </p:sp>
    </p:spTree>
    <p:extLst>
      <p:ext uri="{BB962C8B-B14F-4D97-AF65-F5344CB8AC3E}">
        <p14:creationId xmlns:p14="http://schemas.microsoft.com/office/powerpoint/2010/main" val="15615377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F203F82-DCAB-4099-9B77-4AECED765E27}" type="slidenum">
              <a:rPr kumimoji="1" lang="ja-JP" altLang="en-US" smtClean="0"/>
              <a:t>1</a:t>
            </a:fld>
            <a:endParaRPr kumimoji="1" lang="ja-JP" altLang="en-US"/>
          </a:p>
        </p:txBody>
      </p:sp>
    </p:spTree>
    <p:extLst>
      <p:ext uri="{BB962C8B-B14F-4D97-AF65-F5344CB8AC3E}">
        <p14:creationId xmlns:p14="http://schemas.microsoft.com/office/powerpoint/2010/main" val="202969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E57A2D7-8056-4A4C-96A2-A5FCCB9530AE}" type="slidenum">
              <a:rPr kumimoji="1" lang="ja-JP" altLang="en-US" smtClean="0"/>
              <a:t>15</a:t>
            </a:fld>
            <a:endParaRPr kumimoji="1" lang="ja-JP" altLang="en-US"/>
          </a:p>
        </p:txBody>
      </p:sp>
    </p:spTree>
    <p:extLst>
      <p:ext uri="{BB962C8B-B14F-4D97-AF65-F5344CB8AC3E}">
        <p14:creationId xmlns:p14="http://schemas.microsoft.com/office/powerpoint/2010/main" val="175724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E57A2D7-8056-4A4C-96A2-A5FCCB9530AE}" type="slidenum">
              <a:rPr kumimoji="1" lang="ja-JP" altLang="en-US" smtClean="0"/>
              <a:t>16</a:t>
            </a:fld>
            <a:endParaRPr kumimoji="1" lang="ja-JP" altLang="en-US"/>
          </a:p>
        </p:txBody>
      </p:sp>
    </p:spTree>
    <p:extLst>
      <p:ext uri="{BB962C8B-B14F-4D97-AF65-F5344CB8AC3E}">
        <p14:creationId xmlns:p14="http://schemas.microsoft.com/office/powerpoint/2010/main" val="1136800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E57A2D7-8056-4A4C-96A2-A5FCCB9530AE}" type="slidenum">
              <a:rPr kumimoji="1" lang="ja-JP" altLang="en-US" smtClean="0"/>
              <a:t>21</a:t>
            </a:fld>
            <a:endParaRPr kumimoji="1" lang="ja-JP" altLang="en-US"/>
          </a:p>
        </p:txBody>
      </p:sp>
    </p:spTree>
    <p:extLst>
      <p:ext uri="{BB962C8B-B14F-4D97-AF65-F5344CB8AC3E}">
        <p14:creationId xmlns:p14="http://schemas.microsoft.com/office/powerpoint/2010/main" val="122057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E57A2D7-8056-4A4C-96A2-A5FCCB9530AE}" type="slidenum">
              <a:rPr kumimoji="1" lang="ja-JP" altLang="en-US" smtClean="0"/>
              <a:t>23</a:t>
            </a:fld>
            <a:endParaRPr kumimoji="1" lang="ja-JP" altLang="en-US"/>
          </a:p>
        </p:txBody>
      </p:sp>
    </p:spTree>
    <p:extLst>
      <p:ext uri="{BB962C8B-B14F-4D97-AF65-F5344CB8AC3E}">
        <p14:creationId xmlns:p14="http://schemas.microsoft.com/office/powerpoint/2010/main" val="530370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F203F82-DCAB-4099-9B77-4AECED765E27}" type="slidenum">
              <a:rPr kumimoji="1" lang="ja-JP" altLang="en-US" smtClean="0"/>
              <a:t>35</a:t>
            </a:fld>
            <a:endParaRPr kumimoji="1" lang="ja-JP" altLang="en-US"/>
          </a:p>
        </p:txBody>
      </p:sp>
    </p:spTree>
    <p:extLst>
      <p:ext uri="{BB962C8B-B14F-4D97-AF65-F5344CB8AC3E}">
        <p14:creationId xmlns:p14="http://schemas.microsoft.com/office/powerpoint/2010/main" val="44222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E1F9C06-A308-4493-8AE2-AD40EB1363F0}" type="datetime1">
              <a:rPr kumimoji="1" lang="ja-JP" altLang="en-US" smtClean="0"/>
              <a:t>2018/1/25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467624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B2E00D6-3057-4ED1-8717-8664F5D86751}" type="datetime1">
              <a:rPr kumimoji="1" lang="ja-JP" altLang="en-US" smtClean="0"/>
              <a:t>2018/1/25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3680783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271E2F-76B4-4711-B79C-2219DDBF7975}" type="datetime1">
              <a:rPr kumimoji="1" lang="ja-JP" altLang="en-US" smtClean="0"/>
              <a:t>2018/1/25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3814221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CDDAE3E-EFA6-463F-91D2-F1970CE29302}" type="datetime1">
              <a:rPr kumimoji="1" lang="ja-JP" altLang="en-US" smtClean="0"/>
              <a:t>2018/1/25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191309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089B10C-E01D-4677-B50E-B89DE0E2D6AA}" type="datetime1">
              <a:rPr kumimoji="1" lang="ja-JP" altLang="en-US" smtClean="0"/>
              <a:t>2018/1/25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35001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581C705-86AB-458C-AD94-8C3DB93C0821}" type="datetime1">
              <a:rPr kumimoji="1" lang="ja-JP" altLang="en-US" smtClean="0"/>
              <a:t>2018/1/25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3746061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0A7DFF-D3BE-4780-A289-50FA21B32F85}" type="datetime1">
              <a:rPr kumimoji="1" lang="ja-JP" altLang="en-US" smtClean="0"/>
              <a:t>2018/1/25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235101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BE896D7-2327-4993-A1DE-6E96FD5F4527}" type="datetime1">
              <a:rPr kumimoji="1" lang="ja-JP" altLang="en-US" smtClean="0"/>
              <a:t>2018/1/25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3036006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703C3-15B7-420A-BE9A-DEA9FD49F962}" type="datetime1">
              <a:rPr kumimoji="1" lang="ja-JP" altLang="en-US" smtClean="0"/>
              <a:t>2018/1/25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683084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E59CA5B-6A7F-499B-B60F-95277EF951E1}" type="datetime1">
              <a:rPr kumimoji="1" lang="ja-JP" altLang="en-US" smtClean="0"/>
              <a:t>2018/1/25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1372179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389B595-11F3-4D98-9DC4-4D588F31164A}" type="datetime1">
              <a:rPr kumimoji="1" lang="ja-JP" altLang="en-US" smtClean="0"/>
              <a:t>2018/1/25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394131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2AE5B-F726-4A34-B0E3-51AE38DE412E}" type="datetime1">
              <a:rPr kumimoji="1" lang="ja-JP" altLang="en-US" smtClean="0"/>
              <a:t>2018/1/25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E603E-BFA3-4493-B18A-603A0A044098}" type="slidenum">
              <a:rPr kumimoji="1" lang="ja-JP" altLang="en-US" smtClean="0"/>
              <a:t>‹#›</a:t>
            </a:fld>
            <a:endParaRPr kumimoji="1" lang="ja-JP" altLang="en-US"/>
          </a:p>
        </p:txBody>
      </p:sp>
    </p:spTree>
    <p:extLst>
      <p:ext uri="{BB962C8B-B14F-4D97-AF65-F5344CB8AC3E}">
        <p14:creationId xmlns:p14="http://schemas.microsoft.com/office/powerpoint/2010/main" val="60042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7.xml"/><Relationship Id="rId5" Type="http://schemas.openxmlformats.org/officeDocument/2006/relationships/image" Target="../media/image9.emf"/><Relationship Id="rId4" Type="http://schemas.openxmlformats.org/officeDocument/2006/relationships/package" Target="../embeddings/Microsoft_Excel_______7.xls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Excel_______17.xlsx"/><Relationship Id="rId5" Type="http://schemas.openxmlformats.org/officeDocument/2006/relationships/oleObject" Target="../embeddings/oleObject2.bin"/><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96889" y="2420888"/>
            <a:ext cx="7707559" cy="1477328"/>
          </a:xfrm>
          <a:prstGeom prst="rect">
            <a:avLst/>
          </a:prstGeom>
          <a:noFill/>
        </p:spPr>
        <p:txBody>
          <a:bodyPr wrap="none" rtlCol="0">
            <a:spAutoFit/>
          </a:bodyPr>
          <a:lstStyle/>
          <a:p>
            <a:r>
              <a:rPr lang="ja-JP" altLang="en-US" sz="3000" dirty="0">
                <a:latin typeface="+mn-ea"/>
              </a:rPr>
              <a:t>副首都実現に向けた都市機能の強化について</a:t>
            </a:r>
            <a:endParaRPr lang="en-US" altLang="ja-JP" sz="3000" dirty="0">
              <a:latin typeface="+mn-ea"/>
            </a:endParaRPr>
          </a:p>
          <a:p>
            <a:endParaRPr lang="en-US" altLang="ja-JP" sz="3200" dirty="0">
              <a:latin typeface="+mn-ea"/>
            </a:endParaRPr>
          </a:p>
          <a:p>
            <a:pPr algn="ctr"/>
            <a:r>
              <a:rPr lang="ja-JP" altLang="en-US" sz="2800" dirty="0">
                <a:latin typeface="+mn-ea"/>
              </a:rPr>
              <a:t>～救急機能の検討状況～</a:t>
            </a:r>
            <a:endParaRPr lang="en-US" altLang="ja-JP" sz="2800" dirty="0">
              <a:latin typeface="+mn-ea"/>
            </a:endParaRPr>
          </a:p>
        </p:txBody>
      </p:sp>
      <p:sp>
        <p:nvSpPr>
          <p:cNvPr id="5" name="正方形/長方形 4"/>
          <p:cNvSpPr/>
          <p:nvPr/>
        </p:nvSpPr>
        <p:spPr>
          <a:xfrm>
            <a:off x="3131840" y="5301208"/>
            <a:ext cx="3096344" cy="769441"/>
          </a:xfrm>
          <a:prstGeom prst="rect">
            <a:avLst/>
          </a:prstGeom>
        </p:spPr>
        <p:txBody>
          <a:bodyPr wrap="square">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副首都推進局</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大阪府危機管理室</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大阪市消防局</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5"/>
          <p:cNvSpPr txBox="1">
            <a:spLocks noChangeArrowheads="1"/>
          </p:cNvSpPr>
          <p:nvPr/>
        </p:nvSpPr>
        <p:spPr bwMode="auto">
          <a:xfrm>
            <a:off x="7245333" y="116634"/>
            <a:ext cx="1928664" cy="411257"/>
          </a:xfrm>
          <a:prstGeom prst="rect">
            <a:avLst/>
          </a:prstGeom>
          <a:noFill/>
          <a:ln>
            <a:noFill/>
          </a:ln>
          <a:extLst/>
        </p:spPr>
        <p:txBody>
          <a:bodyPr wrap="square" lIns="36000" tIns="36000" rIns="36000" bIns="36000">
            <a:spAutoFit/>
          </a:bodyPr>
          <a:lstStyle>
            <a:defPPr>
              <a:defRPr lang="ja-JP"/>
            </a:defPPr>
            <a:lvl1pPr marL="0" algn="l" defTabSz="914235" rtl="0" eaLnBrk="1" latinLnBrk="0" hangingPunct="1">
              <a:defRPr kumimoji="1" sz="1800" kern="1200">
                <a:solidFill>
                  <a:schemeClr val="tx1"/>
                </a:solidFill>
                <a:latin typeface="+mn-lt"/>
                <a:ea typeface="+mn-ea"/>
                <a:cs typeface="+mn-cs"/>
              </a:defRPr>
            </a:lvl1pPr>
            <a:lvl2pPr marL="457117" algn="l" defTabSz="914235" rtl="0" eaLnBrk="1" latinLnBrk="0" hangingPunct="1">
              <a:defRPr kumimoji="1" sz="1800" kern="1200">
                <a:solidFill>
                  <a:schemeClr val="tx1"/>
                </a:solidFill>
                <a:latin typeface="+mn-lt"/>
                <a:ea typeface="+mn-ea"/>
                <a:cs typeface="+mn-cs"/>
              </a:defRPr>
            </a:lvl2pPr>
            <a:lvl3pPr marL="914235" algn="l" defTabSz="914235" rtl="0" eaLnBrk="1" latinLnBrk="0" hangingPunct="1">
              <a:defRPr kumimoji="1" sz="1800" kern="1200">
                <a:solidFill>
                  <a:schemeClr val="tx1"/>
                </a:solidFill>
                <a:latin typeface="+mn-lt"/>
                <a:ea typeface="+mn-ea"/>
                <a:cs typeface="+mn-cs"/>
              </a:defRPr>
            </a:lvl3pPr>
            <a:lvl4pPr marL="1371353" algn="l" defTabSz="914235" rtl="0" eaLnBrk="1" latinLnBrk="0" hangingPunct="1">
              <a:defRPr kumimoji="1" sz="1800" kern="1200">
                <a:solidFill>
                  <a:schemeClr val="tx1"/>
                </a:solidFill>
                <a:latin typeface="+mn-lt"/>
                <a:ea typeface="+mn-ea"/>
                <a:cs typeface="+mn-cs"/>
              </a:defRPr>
            </a:lvl4pPr>
            <a:lvl5pPr marL="1828470" algn="l" defTabSz="914235" rtl="0" eaLnBrk="1" latinLnBrk="0" hangingPunct="1">
              <a:defRPr kumimoji="1" sz="1800" kern="1200">
                <a:solidFill>
                  <a:schemeClr val="tx1"/>
                </a:solidFill>
                <a:latin typeface="+mn-lt"/>
                <a:ea typeface="+mn-ea"/>
                <a:cs typeface="+mn-cs"/>
              </a:defRPr>
            </a:lvl5pPr>
            <a:lvl6pPr marL="2285588" algn="l" defTabSz="914235" rtl="0" eaLnBrk="1" latinLnBrk="0" hangingPunct="1">
              <a:defRPr kumimoji="1" sz="1800" kern="1200">
                <a:solidFill>
                  <a:schemeClr val="tx1"/>
                </a:solidFill>
                <a:latin typeface="+mn-lt"/>
                <a:ea typeface="+mn-ea"/>
                <a:cs typeface="+mn-cs"/>
              </a:defRPr>
            </a:lvl6pPr>
            <a:lvl7pPr marL="2742705" algn="l" defTabSz="914235" rtl="0" eaLnBrk="1" latinLnBrk="0" hangingPunct="1">
              <a:defRPr kumimoji="1" sz="1800" kern="1200">
                <a:solidFill>
                  <a:schemeClr val="tx1"/>
                </a:solidFill>
                <a:latin typeface="+mn-lt"/>
                <a:ea typeface="+mn-ea"/>
                <a:cs typeface="+mn-cs"/>
              </a:defRPr>
            </a:lvl7pPr>
            <a:lvl8pPr marL="3199823" algn="l" defTabSz="914235" rtl="0" eaLnBrk="1" latinLnBrk="0" hangingPunct="1">
              <a:defRPr kumimoji="1" sz="1800" kern="1200">
                <a:solidFill>
                  <a:schemeClr val="tx1"/>
                </a:solidFill>
                <a:latin typeface="+mn-lt"/>
                <a:ea typeface="+mn-ea"/>
                <a:cs typeface="+mn-cs"/>
              </a:defRPr>
            </a:lvl8pPr>
            <a:lvl9pPr marL="3656940" algn="l" defTabSz="914235" rtl="0" eaLnBrk="1" latinLnBrk="0" hangingPunct="1">
              <a:defRPr kumimoji="1" sz="1800" kern="1200">
                <a:solidFill>
                  <a:schemeClr val="tx1"/>
                </a:solidFill>
                <a:latin typeface="+mn-lt"/>
                <a:ea typeface="+mn-ea"/>
                <a:cs typeface="+mn-cs"/>
              </a:defRPr>
            </a:lvl9pPr>
          </a:lstStyle>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Ｈ</a:t>
            </a:r>
            <a:r>
              <a:rPr lang="en-US" altLang="ja-JP" sz="1100" dirty="0" smtClean="0">
                <a:solidFill>
                  <a:srgbClr val="000000"/>
                </a:solidFill>
                <a:latin typeface="Meiryo UI" pitchFamily="50" charset="-128"/>
                <a:ea typeface="Meiryo UI" pitchFamily="50" charset="-128"/>
                <a:cs typeface="Meiryo UI" pitchFamily="50" charset="-128"/>
              </a:rPr>
              <a:t>30.1.26</a:t>
            </a:r>
            <a:endParaRPr lang="en-US" altLang="ja-JP" sz="1100" dirty="0">
              <a:solidFill>
                <a:srgbClr val="000000"/>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100" dirty="0" smtClean="0">
                <a:solidFill>
                  <a:srgbClr val="000000"/>
                </a:solidFill>
                <a:latin typeface="Meiryo UI" pitchFamily="50" charset="-128"/>
                <a:ea typeface="Meiryo UI" pitchFamily="50" charset="-128"/>
                <a:cs typeface="Meiryo UI" pitchFamily="50" charset="-128"/>
              </a:rPr>
              <a:t>第</a:t>
            </a:r>
            <a:r>
              <a:rPr lang="en-US" altLang="ja-JP" sz="1100" dirty="0" smtClean="0">
                <a:solidFill>
                  <a:srgbClr val="000000"/>
                </a:solidFill>
                <a:latin typeface="Meiryo UI" pitchFamily="50" charset="-128"/>
                <a:ea typeface="Meiryo UI" pitchFamily="50" charset="-128"/>
                <a:cs typeface="Meiryo UI" pitchFamily="50" charset="-128"/>
              </a:rPr>
              <a:t>12</a:t>
            </a:r>
            <a:r>
              <a:rPr lang="ja-JP" altLang="en-US" sz="1100" dirty="0" smtClean="0">
                <a:solidFill>
                  <a:srgbClr val="000000"/>
                </a:solidFill>
                <a:latin typeface="Meiryo UI" pitchFamily="50" charset="-128"/>
                <a:ea typeface="Meiryo UI" pitchFamily="50" charset="-128"/>
                <a:cs typeface="Meiryo UI" pitchFamily="50" charset="-128"/>
              </a:rPr>
              <a:t>回</a:t>
            </a:r>
            <a:r>
              <a:rPr lang="ja-JP" altLang="en-US" sz="1100" dirty="0">
                <a:solidFill>
                  <a:srgbClr val="000000"/>
                </a:solidFill>
                <a:latin typeface="Meiryo UI" pitchFamily="50" charset="-128"/>
                <a:ea typeface="Meiryo UI" pitchFamily="50" charset="-128"/>
                <a:cs typeface="Meiryo UI" pitchFamily="50" charset="-128"/>
              </a:rPr>
              <a:t>副首都推進本部会議</a:t>
            </a:r>
            <a:endParaRPr lang="en-US" altLang="ja-JP" sz="1100" dirty="0">
              <a:solidFill>
                <a:srgbClr val="000000"/>
              </a:solidFill>
              <a:latin typeface="Meiryo UI" pitchFamily="50" charset="-128"/>
              <a:ea typeface="Meiryo UI" pitchFamily="50" charset="-128"/>
              <a:cs typeface="Meiryo UI" pitchFamily="50" charset="-128"/>
            </a:endParaRPr>
          </a:p>
        </p:txBody>
      </p:sp>
      <p:sp>
        <p:nvSpPr>
          <p:cNvPr id="9" name="テキスト ボックス 8"/>
          <p:cNvSpPr txBox="1">
            <a:spLocks noChangeArrowheads="1"/>
          </p:cNvSpPr>
          <p:nvPr/>
        </p:nvSpPr>
        <p:spPr bwMode="auto">
          <a:xfrm>
            <a:off x="7517812" y="548680"/>
            <a:ext cx="1421256" cy="288147"/>
          </a:xfrm>
          <a:prstGeom prst="rect">
            <a:avLst/>
          </a:prstGeom>
          <a:solidFill>
            <a:schemeClr val="bg1"/>
          </a:solidFill>
          <a:ln w="9525">
            <a:solidFill>
              <a:srgbClr val="000000"/>
            </a:solidFill>
            <a:miter lim="800000"/>
            <a:headEnd/>
            <a:tailEnd/>
          </a:ln>
          <a:extLst/>
        </p:spPr>
        <p:txBody>
          <a:bodyPr wrap="square" lIns="36000" tIns="36000" rIns="36000" bIns="36000">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1400" dirty="0" smtClean="0">
                <a:solidFill>
                  <a:srgbClr val="000000"/>
                </a:solidFill>
                <a:latin typeface="Meiryo UI" pitchFamily="50" charset="-128"/>
                <a:ea typeface="Meiryo UI" pitchFamily="50" charset="-128"/>
                <a:cs typeface="Meiryo UI" pitchFamily="50" charset="-128"/>
              </a:rPr>
              <a:t>資料</a:t>
            </a:r>
            <a:r>
              <a:rPr lang="ja-JP" altLang="en-US" sz="1400" dirty="0">
                <a:solidFill>
                  <a:srgbClr val="000000"/>
                </a:solidFill>
                <a:latin typeface="Meiryo UI" pitchFamily="50" charset="-128"/>
                <a:ea typeface="Meiryo UI" pitchFamily="50" charset="-128"/>
                <a:cs typeface="Meiryo UI" pitchFamily="50" charset="-128"/>
              </a:rPr>
              <a:t>４</a:t>
            </a:r>
            <a:endParaRPr lang="en-US" altLang="ja-JP" sz="1400" dirty="0" smtClean="0">
              <a:solidFill>
                <a:srgbClr val="00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79711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29107" y="77995"/>
            <a:ext cx="5174815"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救急</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搬送</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人員</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内訳</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（傷病</a:t>
            </a:r>
            <a:r>
              <a:rPr lang="ja-JP" altLang="en-US" b="1" dirty="0">
                <a:latin typeface="Meiryo UI" panose="020B0604030504040204" pitchFamily="50" charset="-128"/>
                <a:ea typeface="Meiryo UI" panose="020B0604030504040204" pitchFamily="50" charset="-128"/>
                <a:cs typeface="Meiryo UI" panose="020B0604030504040204" pitchFamily="50" charset="-128"/>
              </a:rPr>
              <a:t>程度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別と事故</a:t>
            </a:r>
            <a:r>
              <a:rPr lang="ja-JP" altLang="en-US" b="1" dirty="0">
                <a:latin typeface="Meiryo UI" panose="020B0604030504040204" pitchFamily="50" charset="-128"/>
                <a:ea typeface="Meiryo UI" panose="020B0604030504040204" pitchFamily="50" charset="-128"/>
                <a:cs typeface="Meiryo UI" panose="020B0604030504040204" pitchFamily="50" charset="-128"/>
              </a:rPr>
              <a:t>種別</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240595" y="1553402"/>
            <a:ext cx="1224000" cy="369332"/>
          </a:xfrm>
          <a:prstGeom prst="rect">
            <a:avLst/>
          </a:prstGeom>
          <a:solidFill>
            <a:schemeClr val="accent5">
              <a:lumMod val="40000"/>
              <a:lumOff val="60000"/>
            </a:schemeClr>
          </a:solidFill>
          <a:ln>
            <a:solidFill>
              <a:schemeClr val="bg1">
                <a:lumMod val="75000"/>
              </a:schemeClr>
            </a:solidFill>
          </a:ln>
        </p:spPr>
        <p:txBody>
          <a:bodyPr wrap="none" rtlCol="0">
            <a:noAutofit/>
          </a:bodyPr>
          <a:lstStyle/>
          <a:p>
            <a:pPr algn="ctr"/>
            <a:r>
              <a:rPr lang="ja-JP" altLang="en-US" dirty="0">
                <a:latin typeface="Meiryo UI" panose="020B0604030504040204" pitchFamily="50" charset="-128"/>
                <a:ea typeface="Meiryo UI" panose="020B0604030504040204" pitchFamily="50" charset="-128"/>
                <a:cs typeface="Meiryo UI" panose="020B0604030504040204" pitchFamily="50" charset="-128"/>
              </a:rPr>
              <a:t>事故種別</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108290" y="1527937"/>
            <a:ext cx="1224000" cy="369332"/>
          </a:xfrm>
          <a:prstGeom prst="rect">
            <a:avLst/>
          </a:prstGeom>
          <a:solidFill>
            <a:schemeClr val="accent5">
              <a:lumMod val="40000"/>
              <a:lumOff val="60000"/>
            </a:schemeClr>
          </a:solidFill>
          <a:ln>
            <a:solidFill>
              <a:schemeClr val="bg1">
                <a:lumMod val="75000"/>
              </a:schemeClr>
            </a:solidFill>
          </a:ln>
        </p:spPr>
        <p:txBody>
          <a:bodyPr wrap="none" rtlCol="0">
            <a:noAutofit/>
          </a:bodyPr>
          <a:lstStyle/>
          <a:p>
            <a:pPr algn="ctr"/>
            <a:r>
              <a:rPr kumimoji="1" lang="ja-JP" altLang="en-US" dirty="0">
                <a:latin typeface="Meiryo UI" panose="020B0604030504040204" pitchFamily="50" charset="-128"/>
                <a:ea typeface="Meiryo UI" panose="020B0604030504040204" pitchFamily="50" charset="-128"/>
                <a:cs typeface="Meiryo UI" panose="020B0604030504040204" pitchFamily="50" charset="-128"/>
              </a:rPr>
              <a:t>傷病程度別</a:t>
            </a:r>
          </a:p>
        </p:txBody>
      </p:sp>
      <p:graphicFrame>
        <p:nvGraphicFramePr>
          <p:cNvPr id="15" name="グラフ 14"/>
          <p:cNvGraphicFramePr>
            <a:graphicFrameLocks noChangeAspect="1"/>
          </p:cNvGraphicFramePr>
          <p:nvPr>
            <p:extLst>
              <p:ext uri="{D42A27DB-BD31-4B8C-83A1-F6EECF244321}">
                <p14:modId xmlns:p14="http://schemas.microsoft.com/office/powerpoint/2010/main" val="1026305609"/>
              </p:ext>
            </p:extLst>
          </p:nvPr>
        </p:nvGraphicFramePr>
        <p:xfrm>
          <a:off x="5047403" y="2070651"/>
          <a:ext cx="4031087" cy="3257454"/>
        </p:xfrm>
        <a:graphic>
          <a:graphicData uri="http://schemas.openxmlformats.org/drawingml/2006/chart">
            <c:chart xmlns:c="http://schemas.openxmlformats.org/drawingml/2006/chart" xmlns:r="http://schemas.openxmlformats.org/officeDocument/2006/relationships" r:id="rId2"/>
          </a:graphicData>
        </a:graphic>
      </p:graphicFrame>
      <p:sp>
        <p:nvSpPr>
          <p:cNvPr id="25" name="テキスト ボックス 24"/>
          <p:cNvSpPr txBox="1"/>
          <p:nvPr/>
        </p:nvSpPr>
        <p:spPr>
          <a:xfrm>
            <a:off x="837244" y="718564"/>
            <a:ext cx="7958539" cy="553998"/>
          </a:xfrm>
          <a:prstGeom prst="rect">
            <a:avLst/>
          </a:prstGeom>
          <a:noFill/>
        </p:spPr>
        <p:txBody>
          <a:bodyPr wrap="square" rtlCol="0">
            <a:spAutoFit/>
          </a:bodyPr>
          <a:lstStyle/>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傷病</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程度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別では、軽症率が高く</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（全国平均より</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ポイント</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高）、</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重症率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が低い（同</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ポイント低</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事故種別では、急病が</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66</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％、一般負傷</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％、交通事故</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％と続き、全国と同じ傾向。</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302330" y="6623105"/>
            <a:ext cx="3100529"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年版　救急救助の</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現況（</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数値は</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7062946" y="6428310"/>
            <a:ext cx="2057400" cy="365125"/>
          </a:xfrm>
        </p:spPr>
        <p:txBody>
          <a:bodyPr/>
          <a:lstStyle/>
          <a:p>
            <a:fld id="{D2FE603E-BFA3-4493-B18A-603A0A044098}" type="slidenum">
              <a:rPr kumimoji="1" lang="ja-JP" altLang="en-US" smtClean="0"/>
              <a:t>10</a:t>
            </a:fld>
            <a:endParaRPr kumimoji="1" lang="ja-JP" altLang="en-US"/>
          </a:p>
        </p:txBody>
      </p:sp>
      <p:cxnSp>
        <p:nvCxnSpPr>
          <p:cNvPr id="28" name="直線コネクタ 27"/>
          <p:cNvCxnSpPr/>
          <p:nvPr/>
        </p:nvCxnSpPr>
        <p:spPr>
          <a:xfrm>
            <a:off x="244699" y="553583"/>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1306520" y="5399981"/>
            <a:ext cx="2720481" cy="1149921"/>
          </a:xfrm>
          <a:prstGeom prst="rect">
            <a:avLst/>
          </a:prstGeom>
          <a:noFill/>
          <a:ln>
            <a:noFill/>
            <a:prstDash val="sysDot"/>
          </a:ln>
        </p:spPr>
        <p:txBody>
          <a:bodyPr wrap="square" lIns="36000" tIns="36000" rIns="36000" bIns="36000"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傷病程度とは・・・</a:t>
            </a:r>
            <a:endParaRPr lang="en-US" altLang="ja-JP" sz="1100" dirty="0" smtClean="0">
              <a:latin typeface="Meiryo UI" panose="020B0604030504040204" pitchFamily="50" charset="-128"/>
              <a:ea typeface="Meiryo UI" panose="020B0604030504040204" pitchFamily="50" charset="-128"/>
            </a:endParaRPr>
          </a:p>
          <a:p>
            <a:endParaRPr lang="en-US" altLang="ja-JP" sz="70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死亡</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死亡が確認されたもの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重症</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３週間以上の入院を要するもの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中等症</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３週間未満の入院をするもの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軽症</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入院を必要としないもの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その他</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　　医師の診断がないもの等</a:t>
            </a:r>
            <a:endParaRPr lang="en-US" altLang="ja-JP" sz="1050" dirty="0" smtClean="0">
              <a:latin typeface="Meiryo UI" panose="020B0604030504040204" pitchFamily="50" charset="-128"/>
              <a:ea typeface="Meiryo UI" panose="020B0604030504040204" pitchFamily="50" charset="-128"/>
            </a:endParaRPr>
          </a:p>
        </p:txBody>
      </p:sp>
      <p:graphicFrame>
        <p:nvGraphicFramePr>
          <p:cNvPr id="20" name="グラフ 19"/>
          <p:cNvGraphicFramePr>
            <a:graphicFrameLocks noChangeAspect="1"/>
          </p:cNvGraphicFramePr>
          <p:nvPr>
            <p:extLst>
              <p:ext uri="{D42A27DB-BD31-4B8C-83A1-F6EECF244321}">
                <p14:modId xmlns:p14="http://schemas.microsoft.com/office/powerpoint/2010/main" val="2077513794"/>
              </p:ext>
            </p:extLst>
          </p:nvPr>
        </p:nvGraphicFramePr>
        <p:xfrm>
          <a:off x="754526" y="2105586"/>
          <a:ext cx="4031087" cy="3257454"/>
        </p:xfrm>
        <a:graphic>
          <a:graphicData uri="http://schemas.openxmlformats.org/drawingml/2006/chart">
            <c:chart xmlns:c="http://schemas.openxmlformats.org/drawingml/2006/chart" xmlns:r="http://schemas.openxmlformats.org/officeDocument/2006/relationships" r:id="rId3"/>
          </a:graphicData>
        </a:graphic>
      </p:graphicFrame>
      <p:sp>
        <p:nvSpPr>
          <p:cNvPr id="21" name="テキスト ボックス 20"/>
          <p:cNvSpPr txBox="1"/>
          <p:nvPr/>
        </p:nvSpPr>
        <p:spPr>
          <a:xfrm>
            <a:off x="5522809" y="5510625"/>
            <a:ext cx="2659569" cy="746358"/>
          </a:xfrm>
          <a:prstGeom prst="rect">
            <a:avLst/>
          </a:prstGeom>
          <a:noFill/>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その他の内訳</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労働</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災害、加害、自損行為、運動競技</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火災</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、自然</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災害</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685483" y="3792298"/>
            <a:ext cx="663964" cy="430887"/>
          </a:xfrm>
          <a:prstGeom prst="rect">
            <a:avLst/>
          </a:prstGeom>
          <a:noFill/>
        </p:spPr>
        <p:txBody>
          <a:bodyPr wrap="none" rtlCol="0">
            <a:spAutoFit/>
          </a:bodyPr>
          <a:lstStyle/>
          <a:p>
            <a:pPr algn="ctr"/>
            <a:r>
              <a:rPr kumimoji="1" lang="ja-JP" altLang="en-US" sz="1100" b="1" dirty="0" smtClean="0">
                <a:latin typeface="Meiryo UI" panose="020B0604030504040204" pitchFamily="50" charset="-128"/>
                <a:ea typeface="Meiryo UI" panose="020B0604030504040204" pitchFamily="50" charset="-128"/>
              </a:rPr>
              <a:t>軽症</a:t>
            </a:r>
            <a:endParaRPr kumimoji="1" lang="en-US" altLang="ja-JP" sz="1100" b="1" dirty="0" smtClean="0">
              <a:latin typeface="Meiryo UI" panose="020B0604030504040204" pitchFamily="50" charset="-128"/>
              <a:ea typeface="Meiryo UI" panose="020B0604030504040204" pitchFamily="50" charset="-128"/>
            </a:endParaRPr>
          </a:p>
          <a:p>
            <a:pPr algn="ctr"/>
            <a:r>
              <a:rPr lang="en-US" altLang="ja-JP" sz="1100" b="1" dirty="0" smtClean="0">
                <a:latin typeface="Meiryo UI" panose="020B0604030504040204" pitchFamily="50" charset="-128"/>
                <a:ea typeface="Meiryo UI" panose="020B0604030504040204" pitchFamily="50" charset="-128"/>
              </a:rPr>
              <a:t>61.5</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957443" y="3938230"/>
            <a:ext cx="639919" cy="430887"/>
          </a:xfrm>
          <a:prstGeom prst="rect">
            <a:avLst/>
          </a:prstGeom>
          <a:noFill/>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rPr>
              <a:t>軽症</a:t>
            </a:r>
            <a:endParaRPr kumimoji="1" lang="en-US" altLang="ja-JP" sz="1100" dirty="0" smtClean="0">
              <a:latin typeface="Meiryo UI" panose="020B0604030504040204" pitchFamily="50" charset="-128"/>
              <a:ea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rPr>
              <a:t>49.4</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382869" y="1976916"/>
            <a:ext cx="567784" cy="430887"/>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rPr>
              <a:t>重症</a:t>
            </a:r>
            <a:endParaRPr lang="en-US" altLang="ja-JP" sz="1100" b="1" dirty="0" smtClean="0">
              <a:latin typeface="Meiryo UI" panose="020B0604030504040204" pitchFamily="50" charset="-128"/>
              <a:ea typeface="Meiryo UI" panose="020B0604030504040204" pitchFamily="50" charset="-128"/>
            </a:endParaRPr>
          </a:p>
          <a:p>
            <a:pPr algn="ctr"/>
            <a:r>
              <a:rPr lang="en-US" altLang="ja-JP" sz="1100" b="1" dirty="0" smtClean="0">
                <a:latin typeface="Meiryo UI" panose="020B0604030504040204" pitchFamily="50" charset="-128"/>
                <a:ea typeface="Meiryo UI" panose="020B0604030504040204" pitchFamily="50" charset="-128"/>
              </a:rPr>
              <a:t>1.5</a:t>
            </a:r>
            <a:r>
              <a:rPr lang="ja-JP" altLang="en-US" sz="1100" b="1" dirty="0" smtClean="0">
                <a:latin typeface="Meiryo UI" panose="020B0604030504040204" pitchFamily="50" charset="-128"/>
                <a:ea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endParaRPr>
          </a:p>
        </p:txBody>
      </p:sp>
      <p:cxnSp>
        <p:nvCxnSpPr>
          <p:cNvPr id="11" name="直線コネクタ 10"/>
          <p:cNvCxnSpPr>
            <a:endCxn id="23" idx="1"/>
          </p:cNvCxnSpPr>
          <p:nvPr/>
        </p:nvCxnSpPr>
        <p:spPr>
          <a:xfrm flipV="1">
            <a:off x="2229107" y="2192360"/>
            <a:ext cx="153762" cy="108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860460" y="2300365"/>
            <a:ext cx="833882" cy="261610"/>
          </a:xfrm>
          <a:prstGeom prst="rect">
            <a:avLst/>
          </a:prstGeom>
          <a:noFill/>
        </p:spPr>
        <p:txBody>
          <a:bodyPr wrap="none" rtlCol="0">
            <a:spAutoFit/>
          </a:bodyPr>
          <a:lstStyle/>
          <a:p>
            <a:pPr algn="ctr"/>
            <a:r>
              <a:rPr lang="ja-JP" altLang="en-US" sz="1100" dirty="0" smtClean="0">
                <a:latin typeface="Meiryo UI" panose="020B0604030504040204" pitchFamily="50" charset="-128"/>
                <a:ea typeface="Meiryo UI" panose="020B0604030504040204" pitchFamily="50" charset="-128"/>
              </a:rPr>
              <a:t>重症</a:t>
            </a:r>
            <a:r>
              <a:rPr lang="en-US" altLang="ja-JP" sz="1100" dirty="0" smtClean="0">
                <a:latin typeface="Meiryo UI" panose="020B0604030504040204" pitchFamily="50" charset="-128"/>
                <a:ea typeface="Meiryo UI" panose="020B0604030504040204" pitchFamily="50" charset="-128"/>
              </a:rPr>
              <a:t>8.5</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1697505" y="2611354"/>
            <a:ext cx="639919" cy="430887"/>
          </a:xfrm>
          <a:prstGeom prst="rect">
            <a:avLst/>
          </a:prstGeom>
          <a:noFill/>
        </p:spPr>
        <p:txBody>
          <a:bodyPr wrap="none" rtlCol="0">
            <a:spAutoFit/>
          </a:bodyPr>
          <a:lstStyle/>
          <a:p>
            <a:pPr algn="ctr"/>
            <a:r>
              <a:rPr lang="ja-JP" altLang="en-US" sz="1100" dirty="0" smtClean="0">
                <a:latin typeface="Meiryo UI" panose="020B0604030504040204" pitchFamily="50" charset="-128"/>
                <a:ea typeface="Meiryo UI" panose="020B0604030504040204" pitchFamily="50" charset="-128"/>
              </a:rPr>
              <a:t>中等</a:t>
            </a:r>
            <a:r>
              <a:rPr lang="ja-JP" altLang="en-US" sz="1100" dirty="0">
                <a:latin typeface="Meiryo UI" panose="020B0604030504040204" pitchFamily="50" charset="-128"/>
                <a:ea typeface="Meiryo UI" panose="020B0604030504040204" pitchFamily="50" charset="-128"/>
              </a:rPr>
              <a:t>症</a:t>
            </a:r>
            <a:endParaRPr kumimoji="1" lang="en-US" altLang="ja-JP" sz="1100" dirty="0" smtClean="0">
              <a:latin typeface="Meiryo UI" panose="020B0604030504040204" pitchFamily="50" charset="-128"/>
              <a:ea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rPr>
              <a:t>35.8</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2957443" y="2804894"/>
            <a:ext cx="639919" cy="430887"/>
          </a:xfrm>
          <a:prstGeom prst="rect">
            <a:avLst/>
          </a:prstGeom>
          <a:noFill/>
        </p:spPr>
        <p:txBody>
          <a:bodyPr wrap="none" rtlCol="0">
            <a:spAutoFit/>
          </a:bodyPr>
          <a:lstStyle/>
          <a:p>
            <a:pPr algn="ctr"/>
            <a:r>
              <a:rPr lang="ja-JP" altLang="en-US" sz="1100" dirty="0">
                <a:latin typeface="Meiryo UI" panose="020B0604030504040204" pitchFamily="50" charset="-128"/>
                <a:ea typeface="Meiryo UI" panose="020B0604030504040204" pitchFamily="50" charset="-128"/>
              </a:rPr>
              <a:t>中等</a:t>
            </a:r>
            <a:r>
              <a:rPr kumimoji="1" lang="ja-JP" altLang="en-US" sz="1100" dirty="0" smtClean="0">
                <a:latin typeface="Meiryo UI" panose="020B0604030504040204" pitchFamily="50" charset="-128"/>
                <a:ea typeface="Meiryo UI" panose="020B0604030504040204" pitchFamily="50" charset="-128"/>
              </a:rPr>
              <a:t>症</a:t>
            </a:r>
            <a:endParaRPr kumimoji="1" lang="en-US" altLang="ja-JP" sz="1100" dirty="0" smtClean="0">
              <a:latin typeface="Meiryo UI" panose="020B0604030504040204" pitchFamily="50" charset="-128"/>
              <a:ea typeface="Meiryo UI" panose="020B0604030504040204" pitchFamily="50" charset="-128"/>
            </a:endParaRPr>
          </a:p>
          <a:p>
            <a:pPr algn="ctr"/>
            <a:r>
              <a:rPr lang="en-US" altLang="ja-JP" sz="1100" dirty="0" smtClean="0">
                <a:latin typeface="Meiryo UI" panose="020B0604030504040204" pitchFamily="50" charset="-128"/>
                <a:ea typeface="Meiryo UI" panose="020B0604030504040204" pitchFamily="50" charset="-128"/>
              </a:rPr>
              <a:t>40.5</a:t>
            </a:r>
            <a:r>
              <a:rPr lang="ja-JP" altLang="en-US" sz="1100" dirty="0" smtClean="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943629" y="3736099"/>
            <a:ext cx="639919" cy="430887"/>
          </a:xfrm>
          <a:prstGeom prst="rect">
            <a:avLst/>
          </a:prstGeom>
          <a:noFill/>
        </p:spPr>
        <p:txBody>
          <a:bodyPr wrap="none" rtlCol="0">
            <a:spAutoFit/>
          </a:bodyPr>
          <a:lstStyle/>
          <a:p>
            <a:pPr algn="ctr"/>
            <a:r>
              <a:rPr lang="ja-JP" altLang="en-US" sz="1050" dirty="0">
                <a:latin typeface="Meiryo UI" panose="020B0604030504040204" pitchFamily="50" charset="-128"/>
                <a:ea typeface="Meiryo UI" panose="020B0604030504040204" pitchFamily="50" charset="-128"/>
              </a:rPr>
              <a:t>急病</a:t>
            </a:r>
            <a:endParaRPr kumimoji="1" lang="en-US" altLang="ja-JP" sz="1050" dirty="0" smtClean="0">
              <a:latin typeface="Meiryo UI" panose="020B0604030504040204" pitchFamily="50" charset="-128"/>
              <a:ea typeface="Meiryo UI" panose="020B0604030504040204" pitchFamily="50" charset="-128"/>
            </a:endParaRPr>
          </a:p>
          <a:p>
            <a:pPr algn="ctr"/>
            <a:r>
              <a:rPr lang="en-US" altLang="ja-JP" sz="1050" dirty="0" smtClean="0">
                <a:latin typeface="Meiryo UI" panose="020B0604030504040204" pitchFamily="50" charset="-128"/>
                <a:ea typeface="Meiryo UI" panose="020B0604030504040204" pitchFamily="50" charset="-128"/>
              </a:rPr>
              <a:t>65.8</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790542" y="2493158"/>
            <a:ext cx="946093" cy="230832"/>
          </a:xfrm>
          <a:prstGeom prst="rect">
            <a:avLst/>
          </a:prstGeom>
          <a:noFill/>
        </p:spPr>
        <p:txBody>
          <a:bodyPr wrap="none" rtlCol="0">
            <a:spAutoFit/>
          </a:bodyPr>
          <a:lstStyle/>
          <a:p>
            <a:pPr algn="ctr"/>
            <a:r>
              <a:rPr lang="ja-JP" altLang="en-US" sz="900" dirty="0" smtClean="0">
                <a:latin typeface="Meiryo UI" panose="020B0604030504040204" pitchFamily="50" charset="-128"/>
                <a:ea typeface="Meiryo UI" panose="020B0604030504040204" pitchFamily="50" charset="-128"/>
              </a:rPr>
              <a:t>交通事故</a:t>
            </a:r>
            <a:r>
              <a:rPr lang="en-US" altLang="ja-JP" sz="900" dirty="0" smtClean="0">
                <a:latin typeface="Meiryo UI" panose="020B0604030504040204" pitchFamily="50" charset="-128"/>
                <a:ea typeface="Meiryo UI" panose="020B0604030504040204" pitchFamily="50" charset="-128"/>
              </a:rPr>
              <a:t>9.3</a:t>
            </a:r>
            <a:r>
              <a:rPr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5889127" y="2709518"/>
            <a:ext cx="748923" cy="430887"/>
          </a:xfrm>
          <a:prstGeom prst="rect">
            <a:avLst/>
          </a:prstGeom>
          <a:noFill/>
        </p:spPr>
        <p:txBody>
          <a:bodyPr wrap="none" rtlCol="0">
            <a:spAutoFit/>
          </a:bodyPr>
          <a:lstStyle/>
          <a:p>
            <a:pPr algn="ctr"/>
            <a:r>
              <a:rPr lang="ja-JP" altLang="en-US" sz="1050" dirty="0" smtClean="0">
                <a:latin typeface="Meiryo UI" panose="020B0604030504040204" pitchFamily="50" charset="-128"/>
                <a:ea typeface="Meiryo UI" panose="020B0604030504040204" pitchFamily="50" charset="-128"/>
              </a:rPr>
              <a:t>一般</a:t>
            </a:r>
            <a:r>
              <a:rPr lang="ja-JP" altLang="en-US" sz="1050" dirty="0">
                <a:latin typeface="Meiryo UI" panose="020B0604030504040204" pitchFamily="50" charset="-128"/>
                <a:ea typeface="Meiryo UI" panose="020B0604030504040204" pitchFamily="50" charset="-128"/>
              </a:rPr>
              <a:t>負傷</a:t>
            </a:r>
            <a:endParaRPr kumimoji="1" lang="en-US" altLang="ja-JP" sz="1050" dirty="0" smtClean="0">
              <a:latin typeface="Meiryo UI" panose="020B0604030504040204" pitchFamily="50" charset="-128"/>
              <a:ea typeface="Meiryo UI" panose="020B0604030504040204" pitchFamily="50" charset="-128"/>
            </a:endParaRPr>
          </a:p>
          <a:p>
            <a:pPr algn="ctr"/>
            <a:r>
              <a:rPr lang="en-US" altLang="ja-JP" sz="1050" dirty="0" smtClean="0">
                <a:latin typeface="Meiryo UI" panose="020B0604030504040204" pitchFamily="50" charset="-128"/>
                <a:ea typeface="Meiryo UI" panose="020B0604030504040204" pitchFamily="50" charset="-128"/>
              </a:rPr>
              <a:t>15.1</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7144899" y="3727600"/>
            <a:ext cx="639919" cy="430887"/>
          </a:xfrm>
          <a:prstGeom prst="rect">
            <a:avLst/>
          </a:prstGeom>
          <a:noFill/>
        </p:spPr>
        <p:txBody>
          <a:bodyPr wrap="none" rtlCol="0">
            <a:spAutoFit/>
          </a:bodyPr>
          <a:lstStyle/>
          <a:p>
            <a:pPr algn="ctr"/>
            <a:r>
              <a:rPr lang="ja-JP" altLang="en-US" sz="1050" dirty="0">
                <a:latin typeface="Meiryo UI" panose="020B0604030504040204" pitchFamily="50" charset="-128"/>
                <a:ea typeface="Meiryo UI" panose="020B0604030504040204" pitchFamily="50" charset="-128"/>
              </a:rPr>
              <a:t>急病</a:t>
            </a:r>
            <a:endParaRPr kumimoji="1" lang="en-US" altLang="ja-JP" sz="1050" dirty="0" smtClean="0">
              <a:latin typeface="Meiryo UI" panose="020B0604030504040204" pitchFamily="50" charset="-128"/>
              <a:ea typeface="Meiryo UI" panose="020B0604030504040204" pitchFamily="50" charset="-128"/>
            </a:endParaRPr>
          </a:p>
          <a:p>
            <a:pPr algn="ctr"/>
            <a:r>
              <a:rPr lang="en-US" altLang="ja-JP" sz="1050" dirty="0" smtClean="0">
                <a:latin typeface="Meiryo UI" panose="020B0604030504040204" pitchFamily="50" charset="-128"/>
                <a:ea typeface="Meiryo UI" panose="020B0604030504040204" pitchFamily="50" charset="-128"/>
              </a:rPr>
              <a:t>63.7</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991812" y="2552133"/>
            <a:ext cx="946093" cy="230832"/>
          </a:xfrm>
          <a:prstGeom prst="rect">
            <a:avLst/>
          </a:prstGeom>
          <a:noFill/>
        </p:spPr>
        <p:txBody>
          <a:bodyPr wrap="none" rtlCol="0">
            <a:spAutoFit/>
          </a:bodyPr>
          <a:lstStyle/>
          <a:p>
            <a:pPr algn="ctr"/>
            <a:r>
              <a:rPr lang="ja-JP" altLang="en-US" sz="900" dirty="0" smtClean="0">
                <a:latin typeface="Meiryo UI" panose="020B0604030504040204" pitchFamily="50" charset="-128"/>
                <a:ea typeface="Meiryo UI" panose="020B0604030504040204" pitchFamily="50" charset="-128"/>
              </a:rPr>
              <a:t>交通事故</a:t>
            </a:r>
            <a:r>
              <a:rPr lang="en-US" altLang="ja-JP" sz="900" dirty="0" smtClean="0">
                <a:latin typeface="Meiryo UI" panose="020B0604030504040204" pitchFamily="50" charset="-128"/>
                <a:ea typeface="Meiryo UI" panose="020B0604030504040204" pitchFamily="50" charset="-128"/>
              </a:rPr>
              <a:t>9.0</a:t>
            </a:r>
            <a:r>
              <a:rPr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7090397" y="2795251"/>
            <a:ext cx="748923" cy="430887"/>
          </a:xfrm>
          <a:prstGeom prst="rect">
            <a:avLst/>
          </a:prstGeom>
          <a:noFill/>
        </p:spPr>
        <p:txBody>
          <a:bodyPr wrap="none" rtlCol="0">
            <a:spAutoFit/>
          </a:bodyPr>
          <a:lstStyle/>
          <a:p>
            <a:pPr algn="ctr"/>
            <a:r>
              <a:rPr lang="ja-JP" altLang="en-US" sz="1050" dirty="0" smtClean="0">
                <a:latin typeface="Meiryo UI" panose="020B0604030504040204" pitchFamily="50" charset="-128"/>
                <a:ea typeface="Meiryo UI" panose="020B0604030504040204" pitchFamily="50" charset="-128"/>
              </a:rPr>
              <a:t>一般</a:t>
            </a:r>
            <a:r>
              <a:rPr lang="ja-JP" altLang="en-US" sz="1050" dirty="0">
                <a:latin typeface="Meiryo UI" panose="020B0604030504040204" pitchFamily="50" charset="-128"/>
                <a:ea typeface="Meiryo UI" panose="020B0604030504040204" pitchFamily="50" charset="-128"/>
              </a:rPr>
              <a:t>負傷</a:t>
            </a:r>
            <a:endParaRPr kumimoji="1" lang="en-US" altLang="ja-JP" sz="1050" dirty="0" smtClean="0">
              <a:latin typeface="Meiryo UI" panose="020B0604030504040204" pitchFamily="50" charset="-128"/>
              <a:ea typeface="Meiryo UI" panose="020B0604030504040204" pitchFamily="50" charset="-128"/>
            </a:endParaRPr>
          </a:p>
          <a:p>
            <a:pPr algn="ctr"/>
            <a:r>
              <a:rPr lang="en-US" altLang="ja-JP" sz="1050" dirty="0" smtClean="0">
                <a:latin typeface="Meiryo UI" panose="020B0604030504040204" pitchFamily="50" charset="-128"/>
                <a:ea typeface="Meiryo UI" panose="020B0604030504040204" pitchFamily="50" charset="-128"/>
              </a:rPr>
              <a:t>14.9</a:t>
            </a:r>
            <a:r>
              <a:rPr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 name="大かっこ 2"/>
          <p:cNvSpPr/>
          <p:nvPr/>
        </p:nvSpPr>
        <p:spPr>
          <a:xfrm>
            <a:off x="1193889" y="5426603"/>
            <a:ext cx="2833111" cy="1160239"/>
          </a:xfrm>
          <a:prstGeom prst="bracketPair">
            <a:avLst>
              <a:gd name="adj" fmla="val 110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大かっこ 36"/>
          <p:cNvSpPr/>
          <p:nvPr/>
        </p:nvSpPr>
        <p:spPr>
          <a:xfrm>
            <a:off x="5436037" y="5426603"/>
            <a:ext cx="2746341" cy="830380"/>
          </a:xfrm>
          <a:prstGeom prst="bracketPair">
            <a:avLst>
              <a:gd name="adj" fmla="val 110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99529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000288" y="70631"/>
            <a:ext cx="3188693"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救急</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安心センター</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の取り組み</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グラフ 5"/>
          <p:cNvGraphicFramePr/>
          <p:nvPr>
            <p:extLst>
              <p:ext uri="{D42A27DB-BD31-4B8C-83A1-F6EECF244321}">
                <p14:modId xmlns:p14="http://schemas.microsoft.com/office/powerpoint/2010/main" val="2663842825"/>
              </p:ext>
            </p:extLst>
          </p:nvPr>
        </p:nvGraphicFramePr>
        <p:xfrm>
          <a:off x="730664" y="1684959"/>
          <a:ext cx="4154827" cy="2935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p:cNvGraphicFramePr/>
          <p:nvPr>
            <p:extLst>
              <p:ext uri="{D42A27DB-BD31-4B8C-83A1-F6EECF244321}">
                <p14:modId xmlns:p14="http://schemas.microsoft.com/office/powerpoint/2010/main" val="1349100255"/>
              </p:ext>
            </p:extLst>
          </p:nvPr>
        </p:nvGraphicFramePr>
        <p:xfrm>
          <a:off x="5543676" y="1945428"/>
          <a:ext cx="3069952" cy="2532797"/>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5689225" y="1507320"/>
            <a:ext cx="3238387" cy="276999"/>
          </a:xfrm>
          <a:prstGeom prst="rect">
            <a:avLst/>
          </a:prstGeom>
        </p:spPr>
        <p:txBody>
          <a:bodyPr wrap="none">
            <a:spAutoFit/>
          </a:bodyPr>
          <a:lstStyle/>
          <a:p>
            <a:r>
              <a:rPr lang="ja-JP" altLang="en-US" sz="1200" b="1" u="sng" dirty="0">
                <a:latin typeface="Meiryo UI" panose="020B0604030504040204" pitchFamily="50" charset="-128"/>
                <a:ea typeface="Meiryo UI" panose="020B0604030504040204" pitchFamily="50" charset="-128"/>
                <a:cs typeface="Meiryo UI" panose="020B0604030504040204" pitchFamily="50" charset="-128"/>
              </a:rPr>
              <a:t>人口千人あたり着信件数の</a:t>
            </a:r>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推移（大阪・東京）</a:t>
            </a:r>
            <a:endParaRPr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6715155" y="2120296"/>
            <a:ext cx="441146" cy="246221"/>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大阪</a:t>
            </a:r>
          </a:p>
        </p:txBody>
      </p:sp>
      <p:sp>
        <p:nvSpPr>
          <p:cNvPr id="11" name="テキスト ボックス 10"/>
          <p:cNvSpPr txBox="1"/>
          <p:nvPr/>
        </p:nvSpPr>
        <p:spPr>
          <a:xfrm>
            <a:off x="7078652" y="3078627"/>
            <a:ext cx="441146"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rPr>
              <a:t>東京</a:t>
            </a:r>
            <a:endParaRPr kumimoji="1" lang="ja-JP" altLang="en-US" sz="1000" dirty="0">
              <a:latin typeface="Meiryo UI" panose="020B0604030504040204" pitchFamily="50" charset="-128"/>
              <a:ea typeface="Meiryo UI" panose="020B0604030504040204" pitchFamily="50" charset="-128"/>
            </a:endParaRPr>
          </a:p>
        </p:txBody>
      </p:sp>
      <p:sp>
        <p:nvSpPr>
          <p:cNvPr id="12" name="右矢印 11"/>
          <p:cNvSpPr/>
          <p:nvPr/>
        </p:nvSpPr>
        <p:spPr>
          <a:xfrm>
            <a:off x="3630861" y="2388487"/>
            <a:ext cx="343284" cy="94872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057690" y="2401366"/>
            <a:ext cx="1099645" cy="600164"/>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救急</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医療相談の比率が</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割前後で推移</a:t>
            </a:r>
          </a:p>
        </p:txBody>
      </p:sp>
      <p:sp>
        <p:nvSpPr>
          <p:cNvPr id="14" name="正方形/長方形 13"/>
          <p:cNvSpPr/>
          <p:nvPr/>
        </p:nvSpPr>
        <p:spPr>
          <a:xfrm>
            <a:off x="1292644" y="1506344"/>
            <a:ext cx="2281394" cy="276999"/>
          </a:xfrm>
          <a:prstGeom prst="rect">
            <a:avLst/>
          </a:prstGeom>
        </p:spPr>
        <p:txBody>
          <a:bodyPr wrap="none">
            <a:spAutoFit/>
          </a:bodyPr>
          <a:lstStyle/>
          <a:p>
            <a:r>
              <a:rPr lang="ja-JP" altLang="en-US" sz="1200" b="1" u="sng" dirty="0" smtClean="0">
                <a:latin typeface="Meiryo UI" panose="020B0604030504040204" pitchFamily="50" charset="-128"/>
                <a:ea typeface="Meiryo UI" panose="020B0604030504040204" pitchFamily="50" charset="-128"/>
                <a:cs typeface="Meiryo UI" panose="020B0604030504040204" pitchFamily="50" charset="-128"/>
              </a:rPr>
              <a:t>着信件数と内訳の推移（大阪）</a:t>
            </a:r>
            <a:endParaRPr lang="ja-JP" altLang="en-US" sz="12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72449" y="4764971"/>
            <a:ext cx="6247575" cy="261610"/>
          </a:xfrm>
          <a:prstGeom prst="rect">
            <a:avLst/>
          </a:prstGeom>
          <a:ln>
            <a:solidFill>
              <a:schemeClr val="bg1">
                <a:lumMod val="75000"/>
              </a:schemeClr>
            </a:solidFill>
          </a:ln>
        </p:spPr>
        <p:txBody>
          <a:bodyPr wrap="square">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救急安心センターとは・・・</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rotWithShape="1">
          <a:blip r:embed="rId4"/>
          <a:srcRect l="11495" t="36576" r="13871" b="26452"/>
          <a:stretch/>
        </p:blipFill>
        <p:spPr>
          <a:xfrm>
            <a:off x="357107" y="5107417"/>
            <a:ext cx="6162918" cy="1716462"/>
          </a:xfrm>
          <a:prstGeom prst="rect">
            <a:avLst/>
          </a:prstGeom>
        </p:spPr>
      </p:pic>
      <p:sp>
        <p:nvSpPr>
          <p:cNvPr id="17" name="テキスト ボックス 16"/>
          <p:cNvSpPr txBox="1"/>
          <p:nvPr/>
        </p:nvSpPr>
        <p:spPr>
          <a:xfrm>
            <a:off x="390387" y="661371"/>
            <a:ext cx="8377095"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救急安心センターおおさかの利用</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内訳では救急医療相談が</a:t>
            </a:r>
            <a:r>
              <a:rPr kumimoji="1" lang="en-US" altLang="ja-JP" sz="16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割前後で推移しており、</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119</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番通報</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の前段階</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で応急手当の方法や受診手段などについて、緊急性も含めた適切な助言を行っている。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着信件数も人口あたりでは、東京都を上回る水準で推移している。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コネクタ 17"/>
          <p:cNvCxnSpPr/>
          <p:nvPr/>
        </p:nvCxnSpPr>
        <p:spPr>
          <a:xfrm>
            <a:off x="244699" y="527825"/>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154472" y="1794337"/>
            <a:ext cx="2496196" cy="230832"/>
          </a:xfrm>
          <a:prstGeom prst="rect">
            <a:avLst/>
          </a:prstGeom>
          <a:noFill/>
        </p:spPr>
        <p:txBody>
          <a:bodyPr wrap="none" rtlCol="0">
            <a:spAutoFit/>
          </a:bodyPr>
          <a:lstStyle/>
          <a:p>
            <a:r>
              <a:rPr kumimoji="1" lang="en-US" altLang="ja-JP" sz="900" dirty="0" smtClean="0"/>
              <a:t>240,250</a:t>
            </a:r>
            <a:r>
              <a:rPr kumimoji="1" lang="ja-JP" altLang="en-US" sz="900" dirty="0" smtClean="0"/>
              <a:t>　 </a:t>
            </a:r>
            <a:r>
              <a:rPr kumimoji="1" lang="en-US" altLang="ja-JP" sz="900" dirty="0" smtClean="0"/>
              <a:t>247,488 </a:t>
            </a:r>
            <a:r>
              <a:rPr kumimoji="1" lang="ja-JP" altLang="en-US" sz="900" dirty="0" smtClean="0"/>
              <a:t>　</a:t>
            </a:r>
            <a:r>
              <a:rPr kumimoji="1" lang="en-US" altLang="ja-JP" sz="900" dirty="0" smtClean="0"/>
              <a:t>252,530</a:t>
            </a:r>
            <a:r>
              <a:rPr kumimoji="1" lang="ja-JP" altLang="en-US" sz="900" dirty="0" smtClean="0"/>
              <a:t>　 </a:t>
            </a:r>
            <a:r>
              <a:rPr kumimoji="1" lang="en-US" altLang="ja-JP" sz="900" dirty="0" smtClean="0"/>
              <a:t>261,523  </a:t>
            </a:r>
            <a:r>
              <a:rPr kumimoji="1" lang="ja-JP" altLang="en-US" sz="900" dirty="0" smtClean="0"/>
              <a:t>　</a:t>
            </a:r>
            <a:r>
              <a:rPr kumimoji="1" lang="en-US" altLang="ja-JP" sz="900" dirty="0" smtClean="0"/>
              <a:t>256,527</a:t>
            </a:r>
            <a:endParaRPr kumimoji="1" lang="ja-JP" altLang="en-US" sz="900" dirty="0"/>
          </a:p>
        </p:txBody>
      </p:sp>
      <p:sp>
        <p:nvSpPr>
          <p:cNvPr id="21" name="スライド番号プレースホルダー 20"/>
          <p:cNvSpPr>
            <a:spLocks noGrp="1"/>
          </p:cNvSpPr>
          <p:nvPr>
            <p:ph type="sldNum" sz="quarter" idx="12"/>
          </p:nvPr>
        </p:nvSpPr>
        <p:spPr>
          <a:xfrm>
            <a:off x="6985986" y="6382109"/>
            <a:ext cx="2057400" cy="365125"/>
          </a:xfrm>
        </p:spPr>
        <p:txBody>
          <a:bodyPr/>
          <a:lstStyle/>
          <a:p>
            <a:fld id="{D2FE603E-BFA3-4493-B18A-603A0A044098}" type="slidenum">
              <a:rPr kumimoji="1" lang="ja-JP" altLang="en-US" smtClean="0"/>
              <a:t>11</a:t>
            </a:fld>
            <a:endParaRPr kumimoji="1" lang="ja-JP" altLang="en-US"/>
          </a:p>
        </p:txBody>
      </p:sp>
      <p:sp>
        <p:nvSpPr>
          <p:cNvPr id="2" name="テキスト ボックス 1"/>
          <p:cNvSpPr txBox="1"/>
          <p:nvPr/>
        </p:nvSpPr>
        <p:spPr>
          <a:xfrm>
            <a:off x="6620637" y="4879291"/>
            <a:ext cx="2523363" cy="1762021"/>
          </a:xfrm>
          <a:prstGeom prst="rect">
            <a:avLst/>
          </a:prstGeom>
          <a:noFill/>
        </p:spPr>
        <p:txBody>
          <a:bodyPr wrap="square" rtlCol="0">
            <a:spAutoFit/>
          </a:bodyPr>
          <a:lstStyle/>
          <a:p>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都道府県単位で実施</a:t>
            </a:r>
            <a:r>
              <a:rPr kumimoji="1" lang="en-US" altLang="ja-JP" sz="1050" dirty="0" smtClean="0">
                <a:latin typeface="Meiryo UI" panose="020B0604030504040204" pitchFamily="50" charset="-128"/>
                <a:ea typeface="Meiryo UI" panose="020B0604030504040204" pitchFamily="50" charset="-128"/>
              </a:rPr>
              <a:t>】</a:t>
            </a:r>
          </a:p>
          <a:p>
            <a:r>
              <a:rPr kumimoji="1" lang="ja-JP" altLang="en-US" sz="1050" dirty="0" smtClean="0">
                <a:latin typeface="Meiryo UI" panose="020B0604030504040204" pitchFamily="50" charset="-128"/>
                <a:ea typeface="Meiryo UI" panose="020B0604030504040204" pitchFamily="50" charset="-128"/>
              </a:rPr>
              <a:t>　宮城県、埼玉県、東京都、大阪府、</a:t>
            </a:r>
            <a:endParaRPr kumimoji="1" lang="en-US" altLang="ja-JP" sz="105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　奈良県、福岡県</a:t>
            </a:r>
            <a:endParaRPr kumimoji="1" lang="en-US" altLang="ja-JP" sz="1050" dirty="0" smtClean="0">
              <a:latin typeface="Meiryo UI" panose="020B0604030504040204" pitchFamily="50" charset="-128"/>
              <a:ea typeface="Meiryo UI" panose="020B0604030504040204" pitchFamily="50" charset="-128"/>
            </a:endParaRPr>
          </a:p>
          <a:p>
            <a:endParaRPr lang="en-US" altLang="ja-JP" sz="5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山形県、栃木県、香川県、千葉県</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については、♯</a:t>
            </a:r>
            <a:r>
              <a:rPr lang="en-US" altLang="ja-JP" sz="1000" dirty="0" smtClean="0">
                <a:latin typeface="Meiryo UI" panose="020B0604030504040204" pitchFamily="50" charset="-128"/>
                <a:ea typeface="Meiryo UI" panose="020B0604030504040204" pitchFamily="50" charset="-128"/>
              </a:rPr>
              <a:t>7119</a:t>
            </a:r>
            <a:r>
              <a:rPr lang="ja-JP" altLang="en-US" sz="1000" dirty="0" smtClean="0">
                <a:latin typeface="Meiryo UI" panose="020B0604030504040204" pitchFamily="50" charset="-128"/>
                <a:ea typeface="Meiryo UI" panose="020B0604030504040204" pitchFamily="50" charset="-128"/>
              </a:rPr>
              <a:t>以外の番号で</a:t>
            </a:r>
            <a:endParaRPr lang="en-US" altLang="ja-JP" sz="1000" dirty="0" smtClean="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　実施し、</a:t>
            </a:r>
            <a:r>
              <a:rPr lang="en-US" altLang="ja-JP" sz="1000" dirty="0" smtClean="0">
                <a:latin typeface="Meiryo UI" panose="020B0604030504040204" pitchFamily="50" charset="-128"/>
                <a:ea typeface="Meiryo UI" panose="020B0604030504040204" pitchFamily="50" charset="-128"/>
              </a:rPr>
              <a:t>24</a:t>
            </a:r>
            <a:r>
              <a:rPr lang="ja-JP" altLang="en-US" sz="1000" dirty="0" smtClean="0">
                <a:latin typeface="Meiryo UI" panose="020B0604030504040204" pitchFamily="50" charset="-128"/>
                <a:ea typeface="Meiryo UI" panose="020B0604030504040204" pitchFamily="50" charset="-128"/>
              </a:rPr>
              <a:t>時間体制ではない。</a:t>
            </a:r>
            <a:endParaRPr lang="en-US" altLang="ja-JP" sz="10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一部</a:t>
            </a:r>
            <a:r>
              <a:rPr kumimoji="1" lang="ja-JP" altLang="en-US" sz="1050" dirty="0" smtClean="0">
                <a:latin typeface="Meiryo UI" panose="020B0604030504040204" pitchFamily="50" charset="-128"/>
                <a:ea typeface="Meiryo UI" panose="020B0604030504040204" pitchFamily="50" charset="-128"/>
              </a:rPr>
              <a:t>実施</a:t>
            </a:r>
            <a:r>
              <a:rPr kumimoji="1" lang="en-US" altLang="ja-JP" sz="1050" dirty="0" smtClean="0">
                <a:latin typeface="Meiryo UI" panose="020B0604030504040204" pitchFamily="50" charset="-128"/>
                <a:ea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rPr>
              <a:t>　札幌市周辺、横浜市、神戸市、和歌</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山県田辺市周辺</a:t>
            </a:r>
            <a:endParaRPr lang="en-US" altLang="ja-JP" sz="1050" dirty="0" smtClean="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367310" y="4443082"/>
            <a:ext cx="491512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：救急安心センターおおさか利用状況（大阪市）、救急相談センター統計資料（東京消防庁）</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438566" y="1810321"/>
            <a:ext cx="453970" cy="200055"/>
          </a:xfrm>
          <a:prstGeom prst="rect">
            <a:avLst/>
          </a:prstGeom>
          <a:noFill/>
        </p:spPr>
        <p:txBody>
          <a:bodyPr wrap="none" rtlCol="0">
            <a:spAutoFit/>
          </a:bodyPr>
          <a:lstStyle/>
          <a:p>
            <a:r>
              <a:rPr kumimoji="1" lang="ja-JP" altLang="en-US" sz="700" dirty="0" smtClean="0">
                <a:latin typeface="Meiryo UI" panose="020B0604030504040204" pitchFamily="50" charset="-128"/>
                <a:ea typeface="Meiryo UI" panose="020B0604030504040204" pitchFamily="50" charset="-128"/>
              </a:rPr>
              <a:t>（件）</a:t>
            </a:r>
            <a:endParaRPr kumimoji="1" lang="ja-JP" altLang="en-US" sz="7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5352002" y="1812334"/>
            <a:ext cx="663964" cy="200055"/>
          </a:xfrm>
          <a:prstGeom prst="rect">
            <a:avLst/>
          </a:prstGeom>
          <a:noFill/>
        </p:spPr>
        <p:txBody>
          <a:bodyPr wrap="none" rtlCol="0">
            <a:spAutoFit/>
          </a:bodyPr>
          <a:lstStyle/>
          <a:p>
            <a:r>
              <a:rPr kumimoji="1" lang="ja-JP" altLang="en-US" sz="700" dirty="0" smtClean="0">
                <a:latin typeface="Meiryo UI" panose="020B0604030504040204" pitchFamily="50" charset="-128"/>
                <a:ea typeface="Meiryo UI" panose="020B0604030504040204" pitchFamily="50" charset="-128"/>
              </a:rPr>
              <a:t>（単位 件）</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7616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19872" y="80342"/>
            <a:ext cx="2472152"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救急医療機関の状況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オブジェクト 7"/>
          <p:cNvGraphicFramePr>
            <a:graphicFrameLocks noChangeAspect="1"/>
          </p:cNvGraphicFramePr>
          <p:nvPr>
            <p:extLst>
              <p:ext uri="{D42A27DB-BD31-4B8C-83A1-F6EECF244321}">
                <p14:modId xmlns:p14="http://schemas.microsoft.com/office/powerpoint/2010/main" val="3558926523"/>
              </p:ext>
            </p:extLst>
          </p:nvPr>
        </p:nvGraphicFramePr>
        <p:xfrm>
          <a:off x="5660390" y="2554863"/>
          <a:ext cx="3082808" cy="3412561"/>
        </p:xfrm>
        <a:graphic>
          <a:graphicData uri="http://schemas.openxmlformats.org/presentationml/2006/ole">
            <mc:AlternateContent xmlns:mc="http://schemas.openxmlformats.org/markup-compatibility/2006">
              <mc:Choice xmlns:v="urn:schemas-microsoft-com:vml" Requires="v">
                <p:oleObj spid="_x0000_s7382" name="ワークシート" r:id="rId4" imgW="3829212" imgH="4238668" progId="Excel.Sheet.12">
                  <p:embed/>
                </p:oleObj>
              </mc:Choice>
              <mc:Fallback>
                <p:oleObj name="ワークシート" r:id="rId4" imgW="3829212" imgH="4238668" progId="Excel.Sheet.12">
                  <p:embed/>
                  <p:pic>
                    <p:nvPicPr>
                      <p:cNvPr id="0" name=""/>
                      <p:cNvPicPr/>
                      <p:nvPr/>
                    </p:nvPicPr>
                    <p:blipFill>
                      <a:blip r:embed="rId5"/>
                      <a:stretch>
                        <a:fillRect/>
                      </a:stretch>
                    </p:blipFill>
                    <p:spPr>
                      <a:xfrm>
                        <a:off x="5660390" y="2554863"/>
                        <a:ext cx="3082808" cy="3412561"/>
                      </a:xfrm>
                      <a:prstGeom prst="rect">
                        <a:avLst/>
                      </a:prstGeom>
                    </p:spPr>
                  </p:pic>
                </p:oleObj>
              </mc:Fallback>
            </mc:AlternateContent>
          </a:graphicData>
        </a:graphic>
      </p:graphicFrame>
      <p:graphicFrame>
        <p:nvGraphicFramePr>
          <p:cNvPr id="12" name="グラフ 11"/>
          <p:cNvGraphicFramePr/>
          <p:nvPr>
            <p:extLst>
              <p:ext uri="{D42A27DB-BD31-4B8C-83A1-F6EECF244321}">
                <p14:modId xmlns:p14="http://schemas.microsoft.com/office/powerpoint/2010/main" val="1274411304"/>
              </p:ext>
            </p:extLst>
          </p:nvPr>
        </p:nvGraphicFramePr>
        <p:xfrm>
          <a:off x="678302" y="1996226"/>
          <a:ext cx="4079992" cy="4183386"/>
        </p:xfrm>
        <a:graphic>
          <a:graphicData uri="http://schemas.openxmlformats.org/drawingml/2006/chart">
            <c:chart xmlns:c="http://schemas.openxmlformats.org/drawingml/2006/chart" xmlns:r="http://schemas.openxmlformats.org/officeDocument/2006/relationships" r:id="rId6"/>
          </a:graphicData>
        </a:graphic>
      </p:graphicFrame>
      <p:sp>
        <p:nvSpPr>
          <p:cNvPr id="13" name="テキスト ボックス 12"/>
          <p:cNvSpPr txBox="1"/>
          <p:nvPr/>
        </p:nvSpPr>
        <p:spPr>
          <a:xfrm>
            <a:off x="493635" y="819602"/>
            <a:ext cx="8125929"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大阪は、救急の受け皿としての救急医療機関が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381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機関。人口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万人あたり</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機関ある。他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の主要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都市より多い。</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また</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医療圏ごとに救命救急センターが配置されて</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いてる</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テキスト ボックス 13"/>
          <p:cNvSpPr txBox="1"/>
          <p:nvPr/>
        </p:nvSpPr>
        <p:spPr>
          <a:xfrm>
            <a:off x="5653165" y="2192977"/>
            <a:ext cx="3079689"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大阪府内の救命救急センター（</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センター）</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08970" y="3689592"/>
            <a:ext cx="369332" cy="861774"/>
          </a:xfrm>
          <a:prstGeom prst="rect">
            <a:avLst/>
          </a:prstGeom>
          <a:noFill/>
        </p:spPr>
        <p:txBody>
          <a:bodyPr vert="eaVert"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医療機関数</a:t>
            </a:r>
          </a:p>
        </p:txBody>
      </p:sp>
      <p:sp>
        <p:nvSpPr>
          <p:cNvPr id="16" name="テキスト ボックス 15"/>
          <p:cNvSpPr txBox="1"/>
          <p:nvPr/>
        </p:nvSpPr>
        <p:spPr>
          <a:xfrm>
            <a:off x="4754843" y="3167352"/>
            <a:ext cx="380104" cy="2134687"/>
          </a:xfrm>
          <a:prstGeom prst="rect">
            <a:avLst/>
          </a:prstGeom>
          <a:noFill/>
        </p:spPr>
        <p:txBody>
          <a:bodyPr vert="eaVert"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万人あたり医療機関数</a:t>
            </a:r>
          </a:p>
        </p:txBody>
      </p:sp>
      <p:sp>
        <p:nvSpPr>
          <p:cNvPr id="10" name="テキスト ボックス 9"/>
          <p:cNvSpPr txBox="1"/>
          <p:nvPr/>
        </p:nvSpPr>
        <p:spPr>
          <a:xfrm>
            <a:off x="81252" y="6537491"/>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 name="直線コネクタ 10"/>
          <p:cNvCxnSpPr/>
          <p:nvPr/>
        </p:nvCxnSpPr>
        <p:spPr>
          <a:xfrm>
            <a:off x="244699" y="527825"/>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887170" y="6384332"/>
            <a:ext cx="2057400" cy="365125"/>
          </a:xfrm>
        </p:spPr>
        <p:txBody>
          <a:bodyPr/>
          <a:lstStyle/>
          <a:p>
            <a:fld id="{D2FE603E-BFA3-4493-B18A-603A0A044098}" type="slidenum">
              <a:rPr kumimoji="1" lang="ja-JP" altLang="en-US" smtClean="0"/>
              <a:t>12</a:t>
            </a:fld>
            <a:endParaRPr kumimoji="1" lang="ja-JP" altLang="en-US"/>
          </a:p>
        </p:txBody>
      </p:sp>
    </p:spTree>
    <p:extLst>
      <p:ext uri="{BB962C8B-B14F-4D97-AF65-F5344CB8AC3E}">
        <p14:creationId xmlns:p14="http://schemas.microsoft.com/office/powerpoint/2010/main" val="123962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76146" y="396979"/>
            <a:ext cx="8129148" cy="584775"/>
          </a:xfrm>
          <a:prstGeom prst="rect">
            <a:avLst/>
          </a:prstGeom>
          <a:noFill/>
        </p:spPr>
        <p:txBody>
          <a:bodyPr wrap="none" rtlCol="0">
            <a:spAutoFit/>
          </a:bodyPr>
          <a:lstStyle/>
          <a:p>
            <a:r>
              <a:rPr lang="ja-JP" altLang="en-US" sz="3200" dirty="0">
                <a:latin typeface="ＭＳ Ｐゴシック" panose="020B0600070205080204" pitchFamily="50" charset="-128"/>
                <a:ea typeface="ＭＳ Ｐゴシック" panose="020B0600070205080204" pitchFamily="50" charset="-128"/>
              </a:rPr>
              <a:t>第２章　</a:t>
            </a:r>
            <a:r>
              <a:rPr lang="ja-JP" altLang="en-US" sz="3200" dirty="0">
                <a:latin typeface="ＭＳ Ｐゴシック" panose="020B0600070205080204" pitchFamily="50" charset="-128"/>
                <a:ea typeface="ＭＳ Ｐゴシック" panose="020B0600070205080204" pitchFamily="50" charset="-128"/>
                <a:cs typeface="Meiryo UI" panose="020B0604030504040204" pitchFamily="50" charset="-128"/>
              </a:rPr>
              <a:t>大阪における</a:t>
            </a:r>
            <a:r>
              <a:rPr lang="ja-JP" altLang="en-US" sz="3200" dirty="0" smtClean="0">
                <a:latin typeface="ＭＳ Ｐゴシック" panose="020B0600070205080204" pitchFamily="50" charset="-128"/>
                <a:ea typeface="ＭＳ Ｐゴシック" panose="020B0600070205080204" pitchFamily="50" charset="-128"/>
                <a:cs typeface="Meiryo UI" panose="020B0604030504040204" pitchFamily="50" charset="-128"/>
              </a:rPr>
              <a:t>救急機能の</a:t>
            </a:r>
            <a:r>
              <a:rPr lang="ja-JP" altLang="en-US" sz="3200" dirty="0">
                <a:latin typeface="ＭＳ Ｐゴシック" panose="020B0600070205080204" pitchFamily="50" charset="-128"/>
                <a:ea typeface="ＭＳ Ｐゴシック" panose="020B0600070205080204" pitchFamily="50" charset="-128"/>
                <a:cs typeface="Meiryo UI" panose="020B0604030504040204" pitchFamily="50" charset="-128"/>
              </a:rPr>
              <a:t>現状と</a:t>
            </a:r>
            <a:r>
              <a:rPr lang="ja-JP" altLang="en-US" sz="3200" dirty="0" smtClean="0">
                <a:latin typeface="ＭＳ Ｐゴシック" panose="020B0600070205080204" pitchFamily="50" charset="-128"/>
                <a:ea typeface="ＭＳ Ｐゴシック" panose="020B0600070205080204" pitchFamily="50" charset="-128"/>
                <a:cs typeface="Meiryo UI" panose="020B0604030504040204" pitchFamily="50" charset="-128"/>
              </a:rPr>
              <a:t>課題</a:t>
            </a:r>
            <a:endParaRPr lang="en-US" altLang="ja-JP" sz="3200" dirty="0">
              <a:latin typeface="ＭＳ Ｐゴシック" panose="020B0600070205080204" pitchFamily="50" charset="-128"/>
              <a:ea typeface="ＭＳ Ｐゴシック" panose="020B0600070205080204" pitchFamily="50" charset="-128"/>
              <a:cs typeface="Meiryo UI" panose="020B0604030504040204" pitchFamily="50" charset="-128"/>
            </a:endParaRPr>
          </a:p>
        </p:txBody>
      </p:sp>
      <p:sp>
        <p:nvSpPr>
          <p:cNvPr id="5" name="テキスト ボックス 4">
            <a:extLst>
              <a:ext uri="{FF2B5EF4-FFF2-40B4-BE49-F238E27FC236}">
                <a16:creationId xmlns="" xmlns:a16="http://schemas.microsoft.com/office/drawing/2014/main" id="{56132708-0CB8-4140-B4D8-3894FF95D0CF}"/>
              </a:ext>
            </a:extLst>
          </p:cNvPr>
          <p:cNvSpPr txBox="1"/>
          <p:nvPr/>
        </p:nvSpPr>
        <p:spPr>
          <a:xfrm>
            <a:off x="862067" y="1392967"/>
            <a:ext cx="7582686" cy="4939814"/>
          </a:xfrm>
          <a:prstGeom prst="rect">
            <a:avLst/>
          </a:prstGeom>
          <a:noFill/>
        </p:spPr>
        <p:txBody>
          <a:bodyPr wrap="square" lIns="36000" tIns="36000" rIns="36000" bIns="36000" rtlCol="0">
            <a:spAutoFit/>
          </a:bodyPr>
          <a:lstStyle/>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相対的に高い救急機能</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は、救急のパフォーマンスを表す搬送時間（特に現場到着時間）が他都市よりも</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早い。アウトカム</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指標の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一つである「</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一か月後生存率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」は全国</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位、「一か月後社会</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復帰率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」は全国６位と、それぞれ高い水準にあ</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２．現状と課題</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①不搬送件数が多い</a:t>
            </a:r>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出動</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件あたり</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13.4</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件が</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不搬送（救急</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要請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があって現場に到着しても、病院へ搬送しない「不搬送件数」が全国</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最も多い。）</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軽症率</a:t>
            </a:r>
            <a:r>
              <a:rPr kumimoji="1" lang="ja-JP" altLang="en-US" sz="1500" b="1" dirty="0">
                <a:latin typeface="Meiryo UI" panose="020B0604030504040204" pitchFamily="50" charset="-128"/>
                <a:ea typeface="Meiryo UI" panose="020B0604030504040204" pitchFamily="50" charset="-128"/>
                <a:cs typeface="Meiryo UI" panose="020B0604030504040204" pitchFamily="50" charset="-128"/>
              </a:rPr>
              <a:t>が高く重症率が低い</a:t>
            </a:r>
            <a:endParaRPr kumimoji="1"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全搬送人員に占める軽症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の割合が</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61.5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％（全国</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49.4</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％）で高く</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、反対に重症</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の割合は</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％（全国</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7.5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％）で低い</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一般</a:t>
            </a:r>
            <a:r>
              <a:rPr kumimoji="1" lang="ja-JP" altLang="en-US" sz="1500" b="1" dirty="0">
                <a:latin typeface="Meiryo UI" panose="020B0604030504040204" pitchFamily="50" charset="-128"/>
                <a:ea typeface="Meiryo UI" panose="020B0604030504040204" pitchFamily="50" charset="-128"/>
                <a:cs typeface="Meiryo UI" panose="020B0604030504040204" pitchFamily="50" charset="-128"/>
              </a:rPr>
              <a:t>市民による応急手当実施率が低い</a:t>
            </a:r>
            <a:endParaRPr kumimoji="1"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一般市民が心肺停止傷病者を発見した際に</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行う応急手当の実施率がやや低い。</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（心肺</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蘇生</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実施率</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53.9</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％（全国</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55.8</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％）、除細動実施率</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（全国</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7.4</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5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④府域</a:t>
            </a:r>
            <a:r>
              <a:rPr lang="ja-JP" altLang="en-US" sz="1500" b="1" dirty="0">
                <a:latin typeface="Meiryo UI" panose="020B0604030504040204" pitchFamily="50" charset="-128"/>
                <a:ea typeface="Meiryo UI" panose="020B0604030504040204" pitchFamily="50" charset="-128"/>
                <a:cs typeface="Meiryo UI" panose="020B0604030504040204" pitchFamily="50" charset="-128"/>
              </a:rPr>
              <a:t>における地域差</a:t>
            </a:r>
            <a:endParaRPr lang="en-US" altLang="ja-JP" sz="15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パフォーマンス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を示す搬送時間も、アウトカムを示す一か月後蘇生率（生存率と社会復帰率）も、消防本部に</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よって地域差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が存在する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47347" y="6386569"/>
            <a:ext cx="2057400" cy="365125"/>
          </a:xfrm>
        </p:spPr>
        <p:txBody>
          <a:bodyPr/>
          <a:lstStyle/>
          <a:p>
            <a:fld id="{D2FE603E-BFA3-4493-B18A-603A0A044098}" type="slidenum">
              <a:rPr kumimoji="1" lang="ja-JP" altLang="en-US" smtClean="0"/>
              <a:t>13</a:t>
            </a:fld>
            <a:endParaRPr kumimoji="1" lang="ja-JP" altLang="en-US"/>
          </a:p>
        </p:txBody>
      </p:sp>
    </p:spTree>
    <p:extLst>
      <p:ext uri="{BB962C8B-B14F-4D97-AF65-F5344CB8AC3E}">
        <p14:creationId xmlns:p14="http://schemas.microsoft.com/office/powerpoint/2010/main" val="328082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550709" y="120471"/>
            <a:ext cx="5033750" cy="369332"/>
          </a:xfrm>
          <a:prstGeom prst="rect">
            <a:avLst/>
          </a:prstGeom>
          <a:noFill/>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救急搬送時間と蘇生率</a:t>
            </a:r>
            <a:r>
              <a:rPr kumimoji="1" lang="ja-JP" altLang="en-US" sz="1600" b="1" dirty="0" smtClean="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上位５自治体と主要都市）</a:t>
            </a:r>
          </a:p>
        </p:txBody>
      </p:sp>
      <p:graphicFrame>
        <p:nvGraphicFramePr>
          <p:cNvPr id="6" name="表 5"/>
          <p:cNvGraphicFramePr>
            <a:graphicFrameLocks noGrp="1"/>
          </p:cNvGraphicFramePr>
          <p:nvPr>
            <p:extLst>
              <p:ext uri="{D42A27DB-BD31-4B8C-83A1-F6EECF244321}">
                <p14:modId xmlns:p14="http://schemas.microsoft.com/office/powerpoint/2010/main" val="3771701703"/>
              </p:ext>
            </p:extLst>
          </p:nvPr>
        </p:nvGraphicFramePr>
        <p:xfrm>
          <a:off x="586577" y="2409896"/>
          <a:ext cx="1840865" cy="3108960"/>
        </p:xfrm>
        <a:graphic>
          <a:graphicData uri="http://schemas.openxmlformats.org/drawingml/2006/table">
            <a:tbl>
              <a:tblPr firstRow="1" bandRow="1">
                <a:tableStyleId>{5940675A-B579-460E-94D1-54222C63F5DA}</a:tableStyleId>
              </a:tblPr>
              <a:tblGrid>
                <a:gridCol w="509905">
                  <a:extLst>
                    <a:ext uri="{9D8B030D-6E8A-4147-A177-3AD203B41FA5}">
                      <a16:colId xmlns="" xmlns:a16="http://schemas.microsoft.com/office/drawing/2014/main" val="20000"/>
                    </a:ext>
                  </a:extLst>
                </a:gridCol>
                <a:gridCol w="789305">
                  <a:extLst>
                    <a:ext uri="{9D8B030D-6E8A-4147-A177-3AD203B41FA5}">
                      <a16:colId xmlns="" xmlns:a16="http://schemas.microsoft.com/office/drawing/2014/main" val="20001"/>
                    </a:ext>
                  </a:extLst>
                </a:gridCol>
                <a:gridCol w="541655">
                  <a:extLst>
                    <a:ext uri="{9D8B030D-6E8A-4147-A177-3AD203B41FA5}">
                      <a16:colId xmlns="" xmlns:a16="http://schemas.microsoft.com/office/drawing/2014/main" val="20002"/>
                    </a:ext>
                  </a:extLst>
                </a:gridCol>
              </a:tblGrid>
              <a:tr h="247282">
                <a:tc>
                  <a:txBody>
                    <a:bodyPr/>
                    <a:lstStyle/>
                    <a:p>
                      <a:pPr algn="ctr"/>
                      <a:r>
                        <a:rPr kumimoji="1" lang="ja-JP" altLang="en-US" sz="1100" dirty="0">
                          <a:latin typeface="Meiryo UI" panose="020B0604030504040204" pitchFamily="50" charset="-128"/>
                          <a:ea typeface="Meiryo UI" panose="020B0604030504040204" pitchFamily="50" charset="-128"/>
                        </a:rPr>
                        <a:t>順位</a:t>
                      </a:r>
                    </a:p>
                  </a:txBody>
                  <a:tcPr>
                    <a:solidFill>
                      <a:schemeClr val="accent2">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自治体</a:t>
                      </a:r>
                    </a:p>
                  </a:txBody>
                  <a:tcPr>
                    <a:solidFill>
                      <a:schemeClr val="accent2">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分</a:t>
                      </a:r>
                    </a:p>
                  </a:txBody>
                  <a:tcPr>
                    <a:solidFill>
                      <a:schemeClr val="accent2">
                        <a:lumMod val="40000"/>
                        <a:lumOff val="60000"/>
                      </a:schemeClr>
                    </a:solidFill>
                  </a:tcPr>
                </a:tc>
                <a:extLst>
                  <a:ext uri="{0D108BD9-81ED-4DB2-BD59-A6C34878D82A}">
                    <a16:rowId xmlns="" xmlns:a16="http://schemas.microsoft.com/office/drawing/2014/main" val="10000"/>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京都府</a:t>
                      </a: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rPr>
                        <a:t>7.0</a:t>
                      </a:r>
                      <a:endParaRPr kumimoji="1" lang="ja-JP" altLang="en-US"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1"/>
                  </a:ext>
                </a:extLst>
              </a:tr>
              <a:tr h="247282">
                <a:tc>
                  <a:txBody>
                    <a:bodyPr/>
                    <a:lstStyle/>
                    <a:p>
                      <a:pPr algn="ctr"/>
                      <a:r>
                        <a:rPr kumimoji="1" lang="ja-JP" altLang="en-US" sz="1100" dirty="0" smtClean="0">
                          <a:latin typeface="Meiryo UI" panose="020B0604030504040204" pitchFamily="50" charset="-128"/>
                          <a:ea typeface="Meiryo UI" panose="020B0604030504040204" pitchFamily="50" charset="-128"/>
                        </a:rPr>
                        <a:t>１</a:t>
                      </a:r>
                      <a:endParaRPr kumimoji="1" lang="en-US" altLang="ja-JP" sz="1100" dirty="0" smtClean="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rPr>
                        <a:t>富山県</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rPr>
                        <a:t>7.0</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2"/>
                  </a:ext>
                </a:extLst>
              </a:tr>
              <a:tr h="247282">
                <a:tc>
                  <a:txBody>
                    <a:bodyPr/>
                    <a:lstStyle/>
                    <a:p>
                      <a:pPr algn="ctr"/>
                      <a:r>
                        <a:rPr kumimoji="1" lang="ja-JP" altLang="en-US" sz="1100" dirty="0">
                          <a:latin typeface="Meiryo UI" panose="020B0604030504040204" pitchFamily="50" charset="-128"/>
                          <a:ea typeface="Meiryo UI" panose="020B0604030504040204" pitchFamily="50" charset="-128"/>
                        </a:rPr>
                        <a:t>３</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rPr>
                        <a:t>福井県</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rPr>
                        <a:t>7.1</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3"/>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石川県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rPr>
                        <a:t>7.2</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4"/>
                  </a:ext>
                </a:extLst>
              </a:tr>
              <a:tr h="247282">
                <a:tc>
                  <a:txBody>
                    <a:bodyPr/>
                    <a:lstStyle/>
                    <a:p>
                      <a:pPr algn="ctr"/>
                      <a:r>
                        <a:rPr kumimoji="1" lang="en-US" altLang="ja-JP" sz="1100" b="1" dirty="0">
                          <a:latin typeface="Meiryo UI" panose="020B0604030504040204" pitchFamily="50" charset="-128"/>
                          <a:ea typeface="Meiryo UI" panose="020B0604030504040204" pitchFamily="50" charset="-128"/>
                        </a:rPr>
                        <a:t>5</a:t>
                      </a:r>
                      <a:endParaRPr kumimoji="1" lang="ja-JP" altLang="en-US" sz="11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r>
                        <a:rPr kumimoji="1" lang="ja-JP" altLang="en-US" sz="1100" b="1" dirty="0">
                          <a:latin typeface="Meiryo UI" panose="020B0604030504040204" pitchFamily="50" charset="-128"/>
                          <a:ea typeface="Meiryo UI" panose="020B0604030504040204" pitchFamily="50" charset="-128"/>
                        </a:rPr>
                        <a:t>大阪府</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tc>
                  <a:txBody>
                    <a:bodyPr/>
                    <a:lstStyle/>
                    <a:p>
                      <a:pPr algn="r"/>
                      <a:r>
                        <a:rPr kumimoji="1" lang="en-US" altLang="ja-JP" sz="1100" b="1" dirty="0">
                          <a:latin typeface="Meiryo UI" panose="020B0604030504040204" pitchFamily="50" charset="-128"/>
                          <a:ea typeface="Meiryo UI" panose="020B0604030504040204" pitchFamily="50" charset="-128"/>
                        </a:rPr>
                        <a:t>7.6</a:t>
                      </a:r>
                      <a:endParaRPr kumimoji="1" lang="ja-JP" altLang="en-US" sz="1100" b="1"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5"/>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5</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北海道</a:t>
                      </a: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rPr>
                        <a:t>7.6</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7</a:t>
                      </a:r>
                      <a:endParaRPr kumimoji="1" lang="ja-JP" altLang="en-US" sz="11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r>
                        <a:rPr kumimoji="1" lang="ja-JP" altLang="en-US" sz="1100" dirty="0">
                          <a:latin typeface="Meiryo UI" panose="020B0604030504040204" pitchFamily="50" charset="-128"/>
                          <a:ea typeface="Meiryo UI" panose="020B0604030504040204" pitchFamily="50" charset="-128"/>
                        </a:rPr>
                        <a:t>愛知県</a:t>
                      </a:r>
                    </a:p>
                  </a:txBody>
                  <a:tcPr>
                    <a:lnT w="28575" cap="flat" cmpd="sng" algn="ctr">
                      <a:solidFill>
                        <a:schemeClr val="tx1"/>
                      </a:solidFill>
                      <a:prstDash val="solid"/>
                      <a:round/>
                      <a:headEnd type="none" w="med" len="med"/>
                      <a:tailEnd type="none" w="med" len="med"/>
                    </a:lnT>
                  </a:tcPr>
                </a:tc>
                <a:tc>
                  <a:txBody>
                    <a:bodyPr/>
                    <a:lstStyle/>
                    <a:p>
                      <a:pPr algn="r"/>
                      <a:r>
                        <a:rPr kumimoji="1" lang="en-US" altLang="ja-JP" sz="1100" dirty="0" smtClean="0">
                          <a:latin typeface="Meiryo UI" panose="020B0604030504040204" pitchFamily="50" charset="-128"/>
                          <a:ea typeface="Meiryo UI" panose="020B0604030504040204" pitchFamily="50" charset="-128"/>
                        </a:rPr>
                        <a:t>7.8</a:t>
                      </a:r>
                      <a:endParaRPr kumimoji="1" lang="ja-JP" altLang="en-US" sz="11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7"/>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9</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福岡県</a:t>
                      </a: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7.9</a:t>
                      </a:r>
                    </a:p>
                  </a:txBody>
                  <a:tcPr/>
                </a:tc>
                <a:extLst>
                  <a:ext uri="{0D108BD9-81ED-4DB2-BD59-A6C34878D82A}">
                    <a16:rowId xmlns="" xmlns:a16="http://schemas.microsoft.com/office/drawing/2014/main" val="10008"/>
                  </a:ext>
                </a:extLst>
              </a:tr>
              <a:tr h="247282">
                <a:tc>
                  <a:txBody>
                    <a:bodyPr/>
                    <a:lstStyle/>
                    <a:p>
                      <a:pPr algn="ctr"/>
                      <a:r>
                        <a:rPr kumimoji="1" lang="en-US" altLang="ja-JP" sz="1100" dirty="0" smtClean="0">
                          <a:latin typeface="Meiryo UI" panose="020B0604030504040204" pitchFamily="50" charset="-128"/>
                          <a:ea typeface="Meiryo UI" panose="020B0604030504040204" pitchFamily="50" charset="-128"/>
                        </a:rPr>
                        <a:t>21</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神奈川県</a:t>
                      </a: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8.3</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9"/>
                  </a:ext>
                </a:extLst>
              </a:tr>
              <a:tr h="247282">
                <a:tc>
                  <a:txBody>
                    <a:bodyPr/>
                    <a:lstStyle/>
                    <a:p>
                      <a:pPr algn="ctr"/>
                      <a:r>
                        <a:rPr kumimoji="1" lang="ja-JP" altLang="en-US" sz="1100" b="1" dirty="0" err="1">
                          <a:latin typeface="Meiryo UI" panose="020B0604030504040204" pitchFamily="50" charset="-128"/>
                          <a:ea typeface="Meiryo UI" panose="020B0604030504040204" pitchFamily="50" charset="-128"/>
                        </a:rPr>
                        <a:t>ー</a:t>
                      </a:r>
                      <a:endParaRPr kumimoji="1" lang="ja-JP" altLang="en-US" sz="1100" b="1" dirty="0">
                        <a:latin typeface="Meiryo UI" panose="020B0604030504040204" pitchFamily="50" charset="-128"/>
                        <a:ea typeface="Meiryo UI" panose="020B0604030504040204" pitchFamily="50" charset="-128"/>
                      </a:endParaRPr>
                    </a:p>
                  </a:txBody>
                  <a:tcPr/>
                </a:tc>
                <a:tc>
                  <a:txBody>
                    <a:bodyPr/>
                    <a:lstStyle/>
                    <a:p>
                      <a:r>
                        <a:rPr kumimoji="1" lang="ja-JP" altLang="en-US" sz="1100" b="1" dirty="0">
                          <a:latin typeface="Meiryo UI" panose="020B0604030504040204" pitchFamily="50" charset="-128"/>
                          <a:ea typeface="Meiryo UI" panose="020B0604030504040204" pitchFamily="50" charset="-128"/>
                        </a:rPr>
                        <a:t>全国平均</a:t>
                      </a:r>
                    </a:p>
                  </a:txBody>
                  <a:tcPr/>
                </a:tc>
                <a:tc>
                  <a:txBody>
                    <a:bodyPr/>
                    <a:lstStyle/>
                    <a:p>
                      <a:pPr algn="r"/>
                      <a:r>
                        <a:rPr kumimoji="1" lang="en-US" altLang="ja-JP" sz="1100" b="1" dirty="0" smtClean="0">
                          <a:latin typeface="Meiryo UI" panose="020B0604030504040204" pitchFamily="50" charset="-128"/>
                          <a:ea typeface="Meiryo UI" panose="020B0604030504040204" pitchFamily="50" charset="-128"/>
                        </a:rPr>
                        <a:t>8.6</a:t>
                      </a:r>
                      <a:endParaRPr kumimoji="1" lang="ja-JP" altLang="en-US" sz="1100" b="1"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0"/>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47</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東京都</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10.8</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1"/>
                  </a:ext>
                </a:extLst>
              </a:tr>
            </a:tbl>
          </a:graphicData>
        </a:graphic>
      </p:graphicFrame>
      <p:sp>
        <p:nvSpPr>
          <p:cNvPr id="7" name="テキスト ボックス 6"/>
          <p:cNvSpPr txBox="1"/>
          <p:nvPr/>
        </p:nvSpPr>
        <p:spPr>
          <a:xfrm>
            <a:off x="1127265" y="1637878"/>
            <a:ext cx="2627642"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救急搬送時間（パフォーマンス）</a:t>
            </a:r>
          </a:p>
        </p:txBody>
      </p:sp>
      <p:sp>
        <p:nvSpPr>
          <p:cNvPr id="8" name="テキスト ボックス 7"/>
          <p:cNvSpPr txBox="1"/>
          <p:nvPr/>
        </p:nvSpPr>
        <p:spPr>
          <a:xfrm>
            <a:off x="761947" y="2103061"/>
            <a:ext cx="1415772"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①覚知～現場到着</a:t>
            </a:r>
          </a:p>
        </p:txBody>
      </p:sp>
      <p:sp>
        <p:nvSpPr>
          <p:cNvPr id="9" name="テキスト ボックス 8"/>
          <p:cNvSpPr txBox="1"/>
          <p:nvPr/>
        </p:nvSpPr>
        <p:spPr>
          <a:xfrm>
            <a:off x="2826045" y="2086555"/>
            <a:ext cx="1415772"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②覚知</a:t>
            </a:r>
            <a:r>
              <a:rPr kumimoji="1" lang="ja-JP" altLang="en-US" sz="1200" b="1" dirty="0">
                <a:latin typeface="Meiryo UI" panose="020B0604030504040204" pitchFamily="50" charset="-128"/>
                <a:ea typeface="Meiryo UI" panose="020B0604030504040204" pitchFamily="50" charset="-128"/>
              </a:rPr>
              <a:t>～病院収容</a:t>
            </a:r>
          </a:p>
        </p:txBody>
      </p:sp>
      <p:sp>
        <p:nvSpPr>
          <p:cNvPr id="12" name="テキスト ボックス 11"/>
          <p:cNvSpPr txBox="1"/>
          <p:nvPr/>
        </p:nvSpPr>
        <p:spPr>
          <a:xfrm>
            <a:off x="5108862" y="1526104"/>
            <a:ext cx="3674403" cy="523220"/>
          </a:xfrm>
          <a:prstGeom prst="rect">
            <a:avLst/>
          </a:prstGeom>
          <a:noFill/>
        </p:spPr>
        <p:txBody>
          <a:bodyPr wrap="none" rtlCol="0">
            <a:spAutoFit/>
          </a:bodyPr>
          <a:lstStyle/>
          <a:p>
            <a:pPr algn="ctr"/>
            <a:r>
              <a:rPr kumimoji="1" lang="ja-JP" altLang="en-US" sz="1400" b="1" dirty="0" smtClean="0">
                <a:latin typeface="Meiryo UI" panose="020B0604030504040204" pitchFamily="50" charset="-128"/>
                <a:ea typeface="Meiryo UI" panose="020B0604030504040204" pitchFamily="50" charset="-128"/>
              </a:rPr>
              <a:t>一般市民が目撃した心原性心肺停止傷病者の</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１か月後</a:t>
            </a:r>
            <a:r>
              <a:rPr kumimoji="1" lang="ja-JP" altLang="en-US" sz="1400" b="1" dirty="0">
                <a:latin typeface="Meiryo UI" panose="020B0604030504040204" pitchFamily="50" charset="-128"/>
                <a:ea typeface="Meiryo UI" panose="020B0604030504040204" pitchFamily="50" charset="-128"/>
              </a:rPr>
              <a:t>蘇生率（アウトカム）</a:t>
            </a:r>
          </a:p>
        </p:txBody>
      </p:sp>
      <p:cxnSp>
        <p:nvCxnSpPr>
          <p:cNvPr id="14" name="直線コネクタ 13"/>
          <p:cNvCxnSpPr/>
          <p:nvPr/>
        </p:nvCxnSpPr>
        <p:spPr>
          <a:xfrm>
            <a:off x="588709" y="2019146"/>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1" name="表 30"/>
          <p:cNvGraphicFramePr>
            <a:graphicFrameLocks noGrp="1"/>
          </p:cNvGraphicFramePr>
          <p:nvPr>
            <p:extLst>
              <p:ext uri="{D42A27DB-BD31-4B8C-83A1-F6EECF244321}">
                <p14:modId xmlns:p14="http://schemas.microsoft.com/office/powerpoint/2010/main" val="1785102518"/>
              </p:ext>
            </p:extLst>
          </p:nvPr>
        </p:nvGraphicFramePr>
        <p:xfrm>
          <a:off x="2613499" y="2409896"/>
          <a:ext cx="1840865" cy="3108960"/>
        </p:xfrm>
        <a:graphic>
          <a:graphicData uri="http://schemas.openxmlformats.org/drawingml/2006/table">
            <a:tbl>
              <a:tblPr firstRow="1" bandRow="1">
                <a:tableStyleId>{5940675A-B579-460E-94D1-54222C63F5DA}</a:tableStyleId>
              </a:tblPr>
              <a:tblGrid>
                <a:gridCol w="509905">
                  <a:extLst>
                    <a:ext uri="{9D8B030D-6E8A-4147-A177-3AD203B41FA5}">
                      <a16:colId xmlns="" xmlns:a16="http://schemas.microsoft.com/office/drawing/2014/main" val="20000"/>
                    </a:ext>
                  </a:extLst>
                </a:gridCol>
                <a:gridCol w="789305">
                  <a:extLst>
                    <a:ext uri="{9D8B030D-6E8A-4147-A177-3AD203B41FA5}">
                      <a16:colId xmlns="" xmlns:a16="http://schemas.microsoft.com/office/drawing/2014/main" val="20001"/>
                    </a:ext>
                  </a:extLst>
                </a:gridCol>
                <a:gridCol w="541655">
                  <a:extLst>
                    <a:ext uri="{9D8B030D-6E8A-4147-A177-3AD203B41FA5}">
                      <a16:colId xmlns="" xmlns:a16="http://schemas.microsoft.com/office/drawing/2014/main" val="20002"/>
                    </a:ext>
                  </a:extLst>
                </a:gridCol>
              </a:tblGrid>
              <a:tr h="247282">
                <a:tc>
                  <a:txBody>
                    <a:bodyPr/>
                    <a:lstStyle/>
                    <a:p>
                      <a:pPr algn="ctr"/>
                      <a:r>
                        <a:rPr kumimoji="1" lang="ja-JP" altLang="en-US" sz="1100" dirty="0">
                          <a:latin typeface="Meiryo UI" panose="020B0604030504040204" pitchFamily="50" charset="-128"/>
                          <a:ea typeface="Meiryo UI" panose="020B0604030504040204" pitchFamily="50" charset="-128"/>
                        </a:rPr>
                        <a:t>順位</a:t>
                      </a:r>
                    </a:p>
                  </a:txBody>
                  <a:tcPr>
                    <a:solidFill>
                      <a:schemeClr val="accent2">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自治体</a:t>
                      </a:r>
                    </a:p>
                  </a:txBody>
                  <a:tcPr>
                    <a:solidFill>
                      <a:schemeClr val="accent2">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分</a:t>
                      </a:r>
                    </a:p>
                  </a:txBody>
                  <a:tcPr>
                    <a:solidFill>
                      <a:schemeClr val="accent2">
                        <a:lumMod val="40000"/>
                        <a:lumOff val="60000"/>
                      </a:schemeClr>
                    </a:solidFill>
                  </a:tcPr>
                </a:tc>
                <a:extLst>
                  <a:ext uri="{0D108BD9-81ED-4DB2-BD59-A6C34878D82A}">
                    <a16:rowId xmlns="" xmlns:a16="http://schemas.microsoft.com/office/drawing/2014/main" val="10000"/>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福岡県</a:t>
                      </a: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rPr>
                        <a:t>30.2</a:t>
                      </a:r>
                      <a:endParaRPr kumimoji="1" lang="ja-JP" altLang="en-US"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1"/>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富山県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rPr>
                        <a:t>30.5</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2"/>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福井県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rPr>
                        <a:t>31.8</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3"/>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沖縄県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rPr>
                        <a:t>31.9</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4"/>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5</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愛知県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rPr>
                        <a:t>32.4</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5"/>
                  </a:ext>
                </a:extLst>
              </a:tr>
              <a:tr h="247282">
                <a:tc>
                  <a:txBody>
                    <a:bodyPr/>
                    <a:lstStyle/>
                    <a:p>
                      <a:pPr algn="ctr"/>
                      <a:r>
                        <a:rPr kumimoji="1" lang="ja-JP" altLang="en-US" sz="1100" dirty="0">
                          <a:latin typeface="Meiryo UI" panose="020B0604030504040204" pitchFamily="50" charset="-128"/>
                          <a:ea typeface="Meiryo UI" panose="020B0604030504040204" pitchFamily="50" charset="-128"/>
                        </a:rPr>
                        <a:t>６</a:t>
                      </a: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100" dirty="0" smtClean="0">
                          <a:latin typeface="Meiryo UI" panose="020B0604030504040204" pitchFamily="50" charset="-128"/>
                          <a:ea typeface="Meiryo UI" panose="020B0604030504040204" pitchFamily="50" charset="-128"/>
                        </a:rPr>
                        <a:t>岐阜県</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100" dirty="0" smtClean="0">
                          <a:latin typeface="Meiryo UI" panose="020B0604030504040204" pitchFamily="50" charset="-128"/>
                          <a:ea typeface="Meiryo UI" panose="020B0604030504040204" pitchFamily="50" charset="-128"/>
                        </a:rPr>
                        <a:t>32.6</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247282">
                <a:tc>
                  <a:txBody>
                    <a:bodyPr/>
                    <a:lstStyle/>
                    <a:p>
                      <a:pPr algn="ctr"/>
                      <a:r>
                        <a:rPr kumimoji="1" lang="en-US" altLang="ja-JP" sz="1100" b="1" dirty="0">
                          <a:latin typeface="Meiryo UI" panose="020B0604030504040204" pitchFamily="50" charset="-128"/>
                          <a:ea typeface="Meiryo UI" panose="020B0604030504040204" pitchFamily="50" charset="-128"/>
                        </a:rPr>
                        <a:t>17</a:t>
                      </a:r>
                      <a:endParaRPr kumimoji="1" lang="ja-JP" altLang="en-US" sz="1100" b="1"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100" b="1" dirty="0">
                          <a:latin typeface="Meiryo UI" panose="020B0604030504040204" pitchFamily="50" charset="-128"/>
                          <a:ea typeface="Meiryo UI" panose="020B0604030504040204" pitchFamily="50" charset="-128"/>
                        </a:rPr>
                        <a:t>大阪府</a:t>
                      </a: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r>
                        <a:rPr kumimoji="1" lang="en-US" altLang="ja-JP" sz="1100" b="1" dirty="0">
                          <a:latin typeface="Meiryo UI" panose="020B0604030504040204" pitchFamily="50" charset="-128"/>
                          <a:ea typeface="Meiryo UI" panose="020B0604030504040204" pitchFamily="50" charset="-128"/>
                        </a:rPr>
                        <a:t>36.2</a:t>
                      </a:r>
                      <a:endParaRPr kumimoji="1" lang="ja-JP" altLang="en-US" sz="1100" b="1"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 xmlns:a16="http://schemas.microsoft.com/office/drawing/2014/main" val="10007"/>
                  </a:ext>
                </a:extLst>
              </a:tr>
              <a:tr h="247282">
                <a:tc>
                  <a:txBody>
                    <a:bodyPr/>
                    <a:lstStyle/>
                    <a:p>
                      <a:pPr algn="ctr"/>
                      <a:r>
                        <a:rPr kumimoji="1" lang="en-US" altLang="ja-JP" sz="1100" dirty="0" smtClean="0">
                          <a:latin typeface="Meiryo UI" panose="020B0604030504040204" pitchFamily="50" charset="-128"/>
                          <a:ea typeface="Meiryo UI" panose="020B0604030504040204" pitchFamily="50" charset="-128"/>
                        </a:rPr>
                        <a:t>21</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兵庫県</a:t>
                      </a: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37.1</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8"/>
                  </a:ext>
                </a:extLst>
              </a:tr>
              <a:tr h="247282">
                <a:tc>
                  <a:txBody>
                    <a:bodyPr/>
                    <a:lstStyle/>
                    <a:p>
                      <a:pPr algn="ctr"/>
                      <a:r>
                        <a:rPr kumimoji="1" lang="ja-JP" altLang="en-US" sz="1100" b="1" dirty="0">
                          <a:latin typeface="Meiryo UI" panose="020B0604030504040204" pitchFamily="50" charset="-128"/>
                          <a:ea typeface="Meiryo UI" panose="020B0604030504040204" pitchFamily="50" charset="-128"/>
                        </a:rPr>
                        <a:t>－</a:t>
                      </a:r>
                    </a:p>
                  </a:txBody>
                  <a:tcPr/>
                </a:tc>
                <a:tc>
                  <a:txBody>
                    <a:bodyPr/>
                    <a:lstStyle/>
                    <a:p>
                      <a:r>
                        <a:rPr kumimoji="1" lang="ja-JP" altLang="en-US" sz="1100" b="1" dirty="0">
                          <a:latin typeface="Meiryo UI" panose="020B0604030504040204" pitchFamily="50" charset="-128"/>
                          <a:ea typeface="Meiryo UI" panose="020B0604030504040204" pitchFamily="50" charset="-128"/>
                        </a:rPr>
                        <a:t>全国平均</a:t>
                      </a:r>
                    </a:p>
                  </a:txBody>
                  <a:tcPr/>
                </a:tc>
                <a:tc>
                  <a:txBody>
                    <a:bodyPr/>
                    <a:lstStyle/>
                    <a:p>
                      <a:pPr algn="r"/>
                      <a:r>
                        <a:rPr kumimoji="1" lang="en-US" altLang="ja-JP" sz="1100" b="1" dirty="0" smtClean="0">
                          <a:latin typeface="Meiryo UI" panose="020B0604030504040204" pitchFamily="50" charset="-128"/>
                          <a:ea typeface="Meiryo UI" panose="020B0604030504040204" pitchFamily="50" charset="-128"/>
                        </a:rPr>
                        <a:t>39.4</a:t>
                      </a:r>
                      <a:endParaRPr kumimoji="1" lang="ja-JP" altLang="en-US" sz="1100" b="1"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9"/>
                  </a:ext>
                </a:extLst>
              </a:tr>
              <a:tr h="247282">
                <a:tc>
                  <a:txBody>
                    <a:bodyPr/>
                    <a:lstStyle/>
                    <a:p>
                      <a:pPr algn="ctr"/>
                      <a:r>
                        <a:rPr kumimoji="1" lang="en-US" altLang="ja-JP" sz="1100" dirty="0" smtClean="0">
                          <a:latin typeface="Meiryo UI" panose="020B0604030504040204" pitchFamily="50" charset="-128"/>
                          <a:ea typeface="Meiryo UI" panose="020B0604030504040204" pitchFamily="50" charset="-128"/>
                        </a:rPr>
                        <a:t>36</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神奈川県</a:t>
                      </a: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39.7</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0"/>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47</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東京都</a:t>
                      </a:r>
                    </a:p>
                  </a:txBody>
                  <a:tcPr/>
                </a:tc>
                <a:tc>
                  <a:txBody>
                    <a:bodyPr/>
                    <a:lstStyle/>
                    <a:p>
                      <a:pPr algn="r"/>
                      <a:r>
                        <a:rPr kumimoji="1" lang="en-US" altLang="ja-JP" sz="1100" dirty="0" smtClean="0">
                          <a:latin typeface="Meiryo UI" panose="020B0604030504040204" pitchFamily="50" charset="-128"/>
                          <a:ea typeface="Meiryo UI" panose="020B0604030504040204" pitchFamily="50" charset="-128"/>
                        </a:rPr>
                        <a:t>51.4</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1"/>
                  </a:ext>
                </a:extLst>
              </a:tr>
            </a:tbl>
          </a:graphicData>
        </a:graphic>
      </p:graphicFrame>
      <p:graphicFrame>
        <p:nvGraphicFramePr>
          <p:cNvPr id="32" name="表 31"/>
          <p:cNvGraphicFramePr>
            <a:graphicFrameLocks noGrp="1"/>
          </p:cNvGraphicFramePr>
          <p:nvPr>
            <p:extLst>
              <p:ext uri="{D42A27DB-BD31-4B8C-83A1-F6EECF244321}">
                <p14:modId xmlns:p14="http://schemas.microsoft.com/office/powerpoint/2010/main" val="2343412038"/>
              </p:ext>
            </p:extLst>
          </p:nvPr>
        </p:nvGraphicFramePr>
        <p:xfrm>
          <a:off x="4967417" y="2419510"/>
          <a:ext cx="1840865" cy="3108960"/>
        </p:xfrm>
        <a:graphic>
          <a:graphicData uri="http://schemas.openxmlformats.org/drawingml/2006/table">
            <a:tbl>
              <a:tblPr firstRow="1" bandRow="1">
                <a:tableStyleId>{5940675A-B579-460E-94D1-54222C63F5DA}</a:tableStyleId>
              </a:tblPr>
              <a:tblGrid>
                <a:gridCol w="509905">
                  <a:extLst>
                    <a:ext uri="{9D8B030D-6E8A-4147-A177-3AD203B41FA5}">
                      <a16:colId xmlns="" xmlns:a16="http://schemas.microsoft.com/office/drawing/2014/main" val="20000"/>
                    </a:ext>
                  </a:extLst>
                </a:gridCol>
                <a:gridCol w="789305">
                  <a:extLst>
                    <a:ext uri="{9D8B030D-6E8A-4147-A177-3AD203B41FA5}">
                      <a16:colId xmlns="" xmlns:a16="http://schemas.microsoft.com/office/drawing/2014/main" val="20001"/>
                    </a:ext>
                  </a:extLst>
                </a:gridCol>
                <a:gridCol w="541655">
                  <a:extLst>
                    <a:ext uri="{9D8B030D-6E8A-4147-A177-3AD203B41FA5}">
                      <a16:colId xmlns="" xmlns:a16="http://schemas.microsoft.com/office/drawing/2014/main" val="20002"/>
                    </a:ext>
                  </a:extLst>
                </a:gridCol>
              </a:tblGrid>
              <a:tr h="247282">
                <a:tc>
                  <a:txBody>
                    <a:bodyPr/>
                    <a:lstStyle/>
                    <a:p>
                      <a:pPr algn="ctr"/>
                      <a:r>
                        <a:rPr kumimoji="1" lang="ja-JP" altLang="en-US" sz="1100" dirty="0">
                          <a:latin typeface="Meiryo UI" panose="020B0604030504040204" pitchFamily="50" charset="-128"/>
                          <a:ea typeface="Meiryo UI" panose="020B0604030504040204" pitchFamily="50" charset="-128"/>
                        </a:rPr>
                        <a:t>順位</a:t>
                      </a:r>
                    </a:p>
                  </a:txBody>
                  <a:tcPr>
                    <a:solidFill>
                      <a:schemeClr val="accent2">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自治体</a:t>
                      </a:r>
                    </a:p>
                  </a:txBody>
                  <a:tcPr>
                    <a:solidFill>
                      <a:schemeClr val="accent2">
                        <a:lumMod val="40000"/>
                        <a:lumOff val="6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extLst>
                  <a:ext uri="{0D108BD9-81ED-4DB2-BD59-A6C34878D82A}">
                    <a16:rowId xmlns="" xmlns:a16="http://schemas.microsoft.com/office/drawing/2014/main" val="10000"/>
                  </a:ext>
                </a:extLst>
              </a:tr>
              <a:tr h="247282">
                <a:tc>
                  <a:txBody>
                    <a:bodyPr/>
                    <a:lstStyle/>
                    <a:p>
                      <a:pPr algn="ctr"/>
                      <a:r>
                        <a:rPr kumimoji="1" lang="en-US" altLang="ja-JP" sz="1100" b="0" dirty="0">
                          <a:latin typeface="Meiryo UI" panose="020B0604030504040204" pitchFamily="50" charset="-128"/>
                          <a:ea typeface="Meiryo UI" panose="020B0604030504040204" pitchFamily="50" charset="-128"/>
                        </a:rPr>
                        <a:t>1</a:t>
                      </a:r>
                      <a:endParaRPr kumimoji="1" lang="ja-JP" altLang="en-US" sz="1100" b="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b="0" dirty="0">
                          <a:latin typeface="Meiryo UI" panose="020B0604030504040204" pitchFamily="50" charset="-128"/>
                          <a:ea typeface="Meiryo UI" panose="020B0604030504040204" pitchFamily="50" charset="-128"/>
                        </a:rPr>
                        <a:t>福岡県</a:t>
                      </a: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b="0" dirty="0" smtClean="0">
                          <a:latin typeface="Meiryo UI" panose="020B0604030504040204" pitchFamily="50" charset="-128"/>
                          <a:ea typeface="Meiryo UI" panose="020B0604030504040204" pitchFamily="50" charset="-128"/>
                        </a:rPr>
                        <a:t>17.8</a:t>
                      </a:r>
                      <a:endParaRPr kumimoji="1" lang="ja-JP" altLang="en-US" sz="1100" b="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1"/>
                  </a:ext>
                </a:extLst>
              </a:tr>
              <a:tr h="247282">
                <a:tc>
                  <a:txBody>
                    <a:bodyPr/>
                    <a:lstStyle/>
                    <a:p>
                      <a:pPr algn="ctr"/>
                      <a:r>
                        <a:rPr kumimoji="1" lang="en-US" altLang="ja-JP" sz="1100" b="0" dirty="0">
                          <a:latin typeface="Meiryo UI" panose="020B0604030504040204" pitchFamily="50" charset="-128"/>
                          <a:ea typeface="Meiryo UI" panose="020B0604030504040204" pitchFamily="50" charset="-128"/>
                        </a:rPr>
                        <a:t>2</a:t>
                      </a:r>
                      <a:endParaRPr kumimoji="1" lang="ja-JP" altLang="en-US" sz="110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b="0" dirty="0">
                          <a:latin typeface="Meiryo UI" panose="020B0604030504040204" pitchFamily="50" charset="-128"/>
                          <a:ea typeface="Meiryo UI" panose="020B0604030504040204" pitchFamily="50" charset="-128"/>
                        </a:rPr>
                        <a:t>石川県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b="0" dirty="0" smtClean="0">
                          <a:latin typeface="Meiryo UI" panose="020B0604030504040204" pitchFamily="50" charset="-128"/>
                          <a:ea typeface="Meiryo UI" panose="020B0604030504040204" pitchFamily="50" charset="-128"/>
                        </a:rPr>
                        <a:t>16.2</a:t>
                      </a:r>
                      <a:endParaRPr kumimoji="1" lang="ja-JP" altLang="en-US" sz="110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2"/>
                  </a:ext>
                </a:extLst>
              </a:tr>
              <a:tr h="247282">
                <a:tc>
                  <a:txBody>
                    <a:bodyPr/>
                    <a:lstStyle/>
                    <a:p>
                      <a:pPr algn="ctr"/>
                      <a:r>
                        <a:rPr kumimoji="1" lang="en-US" altLang="ja-JP" sz="1100" b="0" dirty="0">
                          <a:latin typeface="Meiryo UI" panose="020B0604030504040204" pitchFamily="50" charset="-128"/>
                          <a:ea typeface="Meiryo UI" panose="020B0604030504040204" pitchFamily="50" charset="-128"/>
                        </a:rPr>
                        <a:t>3</a:t>
                      </a:r>
                      <a:endParaRPr kumimoji="1" lang="ja-JP" altLang="en-US" sz="110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b="0" dirty="0">
                          <a:latin typeface="Meiryo UI" panose="020B0604030504040204" pitchFamily="50" charset="-128"/>
                          <a:ea typeface="Meiryo UI" panose="020B0604030504040204" pitchFamily="50" charset="-128"/>
                        </a:rPr>
                        <a:t>沖縄県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b="0" dirty="0" smtClean="0">
                          <a:latin typeface="Meiryo UI" panose="020B0604030504040204" pitchFamily="50" charset="-128"/>
                          <a:ea typeface="Meiryo UI" panose="020B0604030504040204" pitchFamily="50" charset="-128"/>
                        </a:rPr>
                        <a:t>16.1</a:t>
                      </a:r>
                      <a:endParaRPr kumimoji="1" lang="ja-JP" altLang="en-US" sz="110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3"/>
                  </a:ext>
                </a:extLst>
              </a:tr>
              <a:tr h="247282">
                <a:tc>
                  <a:txBody>
                    <a:bodyPr/>
                    <a:lstStyle/>
                    <a:p>
                      <a:pPr algn="ctr"/>
                      <a:r>
                        <a:rPr kumimoji="1" lang="en-US" altLang="ja-JP" sz="1100" b="0" dirty="0">
                          <a:latin typeface="Meiryo UI" panose="020B0604030504040204" pitchFamily="50" charset="-128"/>
                          <a:ea typeface="Meiryo UI" panose="020B0604030504040204" pitchFamily="50" charset="-128"/>
                        </a:rPr>
                        <a:t>4</a:t>
                      </a:r>
                      <a:endParaRPr kumimoji="1" lang="ja-JP" altLang="en-US" sz="110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b="0" dirty="0">
                          <a:latin typeface="Meiryo UI" panose="020B0604030504040204" pitchFamily="50" charset="-128"/>
                          <a:ea typeface="Meiryo UI" panose="020B0604030504040204" pitchFamily="50" charset="-128"/>
                        </a:rPr>
                        <a:t>島根県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b="0" dirty="0" smtClean="0">
                          <a:latin typeface="Meiryo UI" panose="020B0604030504040204" pitchFamily="50" charset="-128"/>
                          <a:ea typeface="Meiryo UI" panose="020B0604030504040204" pitchFamily="50" charset="-128"/>
                        </a:rPr>
                        <a:t>15.9</a:t>
                      </a:r>
                      <a:endParaRPr kumimoji="1" lang="ja-JP" altLang="en-US" sz="110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4"/>
                  </a:ext>
                </a:extLst>
              </a:tr>
              <a:tr h="247282">
                <a:tc>
                  <a:txBody>
                    <a:bodyPr/>
                    <a:lstStyle/>
                    <a:p>
                      <a:pPr algn="ctr"/>
                      <a:r>
                        <a:rPr kumimoji="1" lang="en-US" altLang="ja-JP" sz="1100" b="0" dirty="0">
                          <a:latin typeface="Meiryo UI" panose="020B0604030504040204" pitchFamily="50" charset="-128"/>
                          <a:ea typeface="Meiryo UI" panose="020B0604030504040204" pitchFamily="50" charset="-128"/>
                        </a:rPr>
                        <a:t>5</a:t>
                      </a:r>
                      <a:endParaRPr kumimoji="1" lang="ja-JP" altLang="en-US" sz="110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kumimoji="1" lang="ja-JP" altLang="en-US" sz="1100" b="0" dirty="0">
                          <a:latin typeface="Meiryo UI" panose="020B0604030504040204" pitchFamily="50" charset="-128"/>
                          <a:ea typeface="Meiryo UI" panose="020B0604030504040204" pitchFamily="50" charset="-128"/>
                        </a:rPr>
                        <a:t>愛知県</a:t>
                      </a: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a:r>
                        <a:rPr kumimoji="1" lang="en-US" altLang="ja-JP" sz="1100" b="0" dirty="0" smtClean="0">
                          <a:latin typeface="Meiryo UI" panose="020B0604030504040204" pitchFamily="50" charset="-128"/>
                          <a:ea typeface="Meiryo UI" panose="020B0604030504040204" pitchFamily="50" charset="-128"/>
                        </a:rPr>
                        <a:t>14.7</a:t>
                      </a:r>
                      <a:endParaRPr kumimoji="1" lang="ja-JP" altLang="en-US" sz="1100" b="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47282">
                <a:tc>
                  <a:txBody>
                    <a:bodyPr/>
                    <a:lstStyle/>
                    <a:p>
                      <a:pPr algn="ctr"/>
                      <a:r>
                        <a:rPr kumimoji="1" lang="en-US" altLang="ja-JP" sz="1100" b="1" dirty="0" smtClean="0">
                          <a:latin typeface="Meiryo UI" panose="020B0604030504040204" pitchFamily="50" charset="-128"/>
                          <a:ea typeface="Meiryo UI" panose="020B0604030504040204" pitchFamily="50" charset="-128"/>
                        </a:rPr>
                        <a:t>7</a:t>
                      </a:r>
                      <a:endParaRPr kumimoji="1" lang="ja-JP" altLang="en-US" sz="1100" b="1"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100" b="1" dirty="0">
                          <a:latin typeface="Meiryo UI" panose="020B0604030504040204" pitchFamily="50" charset="-128"/>
                          <a:ea typeface="Meiryo UI" panose="020B0604030504040204" pitchFamily="50" charset="-128"/>
                        </a:rPr>
                        <a:t>大阪府</a:t>
                      </a: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r>
                        <a:rPr kumimoji="1" lang="en-US" altLang="ja-JP" sz="1100" b="1" dirty="0" smtClean="0">
                          <a:latin typeface="Meiryo UI" panose="020B0604030504040204" pitchFamily="50" charset="-128"/>
                          <a:ea typeface="Meiryo UI" panose="020B0604030504040204" pitchFamily="50" charset="-128"/>
                        </a:rPr>
                        <a:t>13.9</a:t>
                      </a:r>
                      <a:endParaRPr kumimoji="1" lang="ja-JP" altLang="en-US" sz="1100" b="1"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 xmlns:a16="http://schemas.microsoft.com/office/drawing/2014/main" val="10006"/>
                  </a:ext>
                </a:extLst>
              </a:tr>
              <a:tr h="247282">
                <a:tc>
                  <a:txBody>
                    <a:bodyPr/>
                    <a:lstStyle/>
                    <a:p>
                      <a:pPr algn="ctr"/>
                      <a:r>
                        <a:rPr kumimoji="1" lang="en-US" altLang="ja-JP" sz="1100" b="0" dirty="0" smtClean="0">
                          <a:latin typeface="Meiryo UI" panose="020B0604030504040204" pitchFamily="50" charset="-128"/>
                          <a:ea typeface="Meiryo UI" panose="020B0604030504040204" pitchFamily="50" charset="-128"/>
                        </a:rPr>
                        <a:t>8</a:t>
                      </a:r>
                      <a:endParaRPr kumimoji="1" lang="ja-JP" altLang="en-US" sz="1100" b="0" dirty="0">
                        <a:latin typeface="Meiryo UI" panose="020B0604030504040204" pitchFamily="50" charset="-128"/>
                        <a:ea typeface="Meiryo UI" panose="020B0604030504040204" pitchFamily="50" charset="-128"/>
                      </a:endParaRPr>
                    </a:p>
                  </a:txBody>
                  <a:tcPr/>
                </a:tc>
                <a:tc>
                  <a:txBody>
                    <a:bodyPr/>
                    <a:lstStyle/>
                    <a:p>
                      <a:r>
                        <a:rPr kumimoji="1" lang="ja-JP" altLang="en-US" sz="1100" b="0" dirty="0">
                          <a:latin typeface="Meiryo UI" panose="020B0604030504040204" pitchFamily="50" charset="-128"/>
                          <a:ea typeface="Meiryo UI" panose="020B0604030504040204" pitchFamily="50" charset="-128"/>
                        </a:rPr>
                        <a:t>兵庫県</a:t>
                      </a:r>
                    </a:p>
                  </a:txBody>
                  <a:tcPr/>
                </a:tc>
                <a:tc>
                  <a:txBody>
                    <a:bodyPr/>
                    <a:lstStyle/>
                    <a:p>
                      <a:pPr algn="r"/>
                      <a:r>
                        <a:rPr kumimoji="1" lang="en-US" altLang="ja-JP" sz="1100" b="0" dirty="0" smtClean="0">
                          <a:latin typeface="Meiryo UI" panose="020B0604030504040204" pitchFamily="50" charset="-128"/>
                          <a:ea typeface="Meiryo UI" panose="020B0604030504040204" pitchFamily="50" charset="-128"/>
                        </a:rPr>
                        <a:t>13.1</a:t>
                      </a:r>
                      <a:endParaRPr kumimoji="1" lang="ja-JP" altLang="en-US" sz="1100" b="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7"/>
                  </a:ext>
                </a:extLst>
              </a:tr>
              <a:tr h="247282">
                <a:tc>
                  <a:txBody>
                    <a:bodyPr/>
                    <a:lstStyle/>
                    <a:p>
                      <a:pPr algn="ctr"/>
                      <a:r>
                        <a:rPr kumimoji="1" lang="en-US" altLang="ja-JP" sz="1100" b="0" dirty="0" smtClean="0">
                          <a:latin typeface="Meiryo UI" panose="020B0604030504040204" pitchFamily="50" charset="-128"/>
                          <a:ea typeface="Meiryo UI" panose="020B0604030504040204" pitchFamily="50" charset="-128"/>
                        </a:rPr>
                        <a:t>13</a:t>
                      </a:r>
                      <a:endParaRPr kumimoji="1" lang="ja-JP" altLang="en-US" sz="1100" b="0" dirty="0">
                        <a:latin typeface="Meiryo UI" panose="020B0604030504040204" pitchFamily="50" charset="-128"/>
                        <a:ea typeface="Meiryo UI" panose="020B0604030504040204" pitchFamily="50" charset="-128"/>
                      </a:endParaRPr>
                    </a:p>
                  </a:txBody>
                  <a:tcPr/>
                </a:tc>
                <a:tc>
                  <a:txBody>
                    <a:bodyPr/>
                    <a:lstStyle/>
                    <a:p>
                      <a:r>
                        <a:rPr kumimoji="1" lang="ja-JP" altLang="en-US" sz="1100" b="0" dirty="0">
                          <a:latin typeface="Meiryo UI" panose="020B0604030504040204" pitchFamily="50" charset="-128"/>
                          <a:ea typeface="Meiryo UI" panose="020B0604030504040204" pitchFamily="50" charset="-128"/>
                        </a:rPr>
                        <a:t>京都府</a:t>
                      </a:r>
                    </a:p>
                  </a:txBody>
                  <a:tcPr/>
                </a:tc>
                <a:tc>
                  <a:txBody>
                    <a:bodyPr/>
                    <a:lstStyle/>
                    <a:p>
                      <a:pPr algn="r"/>
                      <a:r>
                        <a:rPr kumimoji="1" lang="en-US" altLang="ja-JP" sz="1100" b="0" dirty="0" smtClean="0">
                          <a:latin typeface="Meiryo UI" panose="020B0604030504040204" pitchFamily="50" charset="-128"/>
                          <a:ea typeface="Meiryo UI" panose="020B0604030504040204" pitchFamily="50" charset="-128"/>
                        </a:rPr>
                        <a:t>12.3</a:t>
                      </a:r>
                      <a:endParaRPr kumimoji="1" lang="ja-JP" altLang="en-US" sz="1100" b="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8"/>
                  </a:ext>
                </a:extLst>
              </a:tr>
              <a:tr h="247282">
                <a:tc>
                  <a:txBody>
                    <a:bodyPr/>
                    <a:lstStyle/>
                    <a:p>
                      <a:pPr algn="ctr"/>
                      <a:r>
                        <a:rPr kumimoji="1" lang="en-US" altLang="ja-JP" sz="1100" b="0" dirty="0">
                          <a:latin typeface="Meiryo UI" panose="020B0604030504040204" pitchFamily="50" charset="-128"/>
                          <a:ea typeface="Meiryo UI" panose="020B0604030504040204" pitchFamily="50" charset="-128"/>
                        </a:rPr>
                        <a:t>15</a:t>
                      </a:r>
                      <a:endParaRPr kumimoji="1" lang="ja-JP" altLang="en-US" sz="1100" b="0" dirty="0">
                        <a:latin typeface="Meiryo UI" panose="020B0604030504040204" pitchFamily="50" charset="-128"/>
                        <a:ea typeface="Meiryo UI" panose="020B0604030504040204" pitchFamily="50" charset="-128"/>
                      </a:endParaRPr>
                    </a:p>
                  </a:txBody>
                  <a:tcPr/>
                </a:tc>
                <a:tc>
                  <a:txBody>
                    <a:bodyPr/>
                    <a:lstStyle/>
                    <a:p>
                      <a:r>
                        <a:rPr kumimoji="1" lang="ja-JP" altLang="en-US" sz="1100" b="0" dirty="0">
                          <a:latin typeface="Meiryo UI" panose="020B0604030504040204" pitchFamily="50" charset="-128"/>
                          <a:ea typeface="Meiryo UI" panose="020B0604030504040204" pitchFamily="50" charset="-128"/>
                        </a:rPr>
                        <a:t>神奈川県</a:t>
                      </a:r>
                    </a:p>
                  </a:txBody>
                  <a:tcPr/>
                </a:tc>
                <a:tc>
                  <a:txBody>
                    <a:bodyPr/>
                    <a:lstStyle/>
                    <a:p>
                      <a:pPr algn="r"/>
                      <a:r>
                        <a:rPr kumimoji="1" lang="en-US" altLang="ja-JP" sz="1100" b="0" dirty="0" smtClean="0">
                          <a:latin typeface="Meiryo UI" panose="020B0604030504040204" pitchFamily="50" charset="-128"/>
                          <a:ea typeface="Meiryo UI" panose="020B0604030504040204" pitchFamily="50" charset="-128"/>
                        </a:rPr>
                        <a:t>12.0</a:t>
                      </a:r>
                      <a:endParaRPr kumimoji="1" lang="ja-JP" altLang="en-US" sz="1100" b="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9"/>
                  </a:ext>
                </a:extLst>
              </a:tr>
              <a:tr h="247282">
                <a:tc>
                  <a:txBody>
                    <a:bodyPr/>
                    <a:lstStyle/>
                    <a:p>
                      <a:pPr algn="ctr"/>
                      <a:r>
                        <a:rPr kumimoji="1" lang="ja-JP" altLang="en-US" sz="1100" b="1" dirty="0">
                          <a:latin typeface="Meiryo UI" panose="020B0604030504040204" pitchFamily="50" charset="-128"/>
                          <a:ea typeface="Meiryo UI" panose="020B0604030504040204" pitchFamily="50" charset="-128"/>
                        </a:rPr>
                        <a:t>－</a:t>
                      </a:r>
                    </a:p>
                  </a:txBody>
                  <a:tcPr/>
                </a:tc>
                <a:tc>
                  <a:txBody>
                    <a:bodyPr/>
                    <a:lstStyle/>
                    <a:p>
                      <a:r>
                        <a:rPr kumimoji="1" lang="ja-JP" altLang="en-US" sz="1100" b="1" dirty="0">
                          <a:latin typeface="Meiryo UI" panose="020B0604030504040204" pitchFamily="50" charset="-128"/>
                          <a:ea typeface="Meiryo UI" panose="020B0604030504040204" pitchFamily="50" charset="-128"/>
                        </a:rPr>
                        <a:t>全国平均</a:t>
                      </a: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11.3</a:t>
                      </a:r>
                      <a:endParaRPr kumimoji="1" lang="ja-JP" altLang="en-US" sz="1100" b="1"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0"/>
                  </a:ext>
                </a:extLst>
              </a:tr>
              <a:tr h="247282">
                <a:tc>
                  <a:txBody>
                    <a:bodyPr/>
                    <a:lstStyle/>
                    <a:p>
                      <a:pPr algn="ctr"/>
                      <a:r>
                        <a:rPr kumimoji="1" lang="en-US" altLang="ja-JP" sz="1100" b="0" dirty="0">
                          <a:latin typeface="Meiryo UI" panose="020B0604030504040204" pitchFamily="50" charset="-128"/>
                          <a:ea typeface="Meiryo UI" panose="020B0604030504040204" pitchFamily="50" charset="-128"/>
                        </a:rPr>
                        <a:t>43</a:t>
                      </a:r>
                      <a:endParaRPr kumimoji="1" lang="ja-JP" altLang="en-US" sz="1100" b="0" dirty="0">
                        <a:latin typeface="Meiryo UI" panose="020B0604030504040204" pitchFamily="50" charset="-128"/>
                        <a:ea typeface="Meiryo UI" panose="020B0604030504040204" pitchFamily="50" charset="-128"/>
                      </a:endParaRPr>
                    </a:p>
                  </a:txBody>
                  <a:tcPr/>
                </a:tc>
                <a:tc>
                  <a:txBody>
                    <a:bodyPr/>
                    <a:lstStyle/>
                    <a:p>
                      <a:r>
                        <a:rPr kumimoji="1" lang="ja-JP" altLang="en-US" sz="1100" b="0" dirty="0">
                          <a:latin typeface="Meiryo UI" panose="020B0604030504040204" pitchFamily="50" charset="-128"/>
                          <a:ea typeface="Meiryo UI" panose="020B0604030504040204" pitchFamily="50" charset="-128"/>
                        </a:rPr>
                        <a:t>東京都</a:t>
                      </a:r>
                    </a:p>
                  </a:txBody>
                  <a:tcPr/>
                </a:tc>
                <a:tc>
                  <a:txBody>
                    <a:bodyPr/>
                    <a:lstStyle/>
                    <a:p>
                      <a:pPr algn="r"/>
                      <a:r>
                        <a:rPr kumimoji="1" lang="en-US" altLang="ja-JP" sz="1100" b="0" dirty="0" smtClean="0">
                          <a:latin typeface="Meiryo UI" panose="020B0604030504040204" pitchFamily="50" charset="-128"/>
                          <a:ea typeface="Meiryo UI" panose="020B0604030504040204" pitchFamily="50" charset="-128"/>
                        </a:rPr>
                        <a:t>8.5</a:t>
                      </a:r>
                      <a:endParaRPr kumimoji="1" lang="ja-JP" altLang="en-US" sz="1100" b="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1"/>
                  </a:ext>
                </a:extLst>
              </a:tr>
            </a:tbl>
          </a:graphicData>
        </a:graphic>
      </p:graphicFrame>
      <p:sp>
        <p:nvSpPr>
          <p:cNvPr id="33" name="テキスト ボックス 32"/>
          <p:cNvSpPr txBox="1"/>
          <p:nvPr/>
        </p:nvSpPr>
        <p:spPr>
          <a:xfrm>
            <a:off x="5220061" y="2112675"/>
            <a:ext cx="1242648"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rPr>
              <a:t>一か月後生存率</a:t>
            </a:r>
          </a:p>
        </p:txBody>
      </p:sp>
      <p:sp>
        <p:nvSpPr>
          <p:cNvPr id="34" name="テキスト ボックス 33"/>
          <p:cNvSpPr txBox="1"/>
          <p:nvPr/>
        </p:nvSpPr>
        <p:spPr>
          <a:xfrm>
            <a:off x="7232643" y="2096169"/>
            <a:ext cx="1550424"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rPr>
              <a:t>一か月後社会復帰率</a:t>
            </a:r>
            <a:endParaRPr kumimoji="1" lang="ja-JP" altLang="en-US" sz="1200" b="1" dirty="0">
              <a:latin typeface="Meiryo UI" panose="020B0604030504040204" pitchFamily="50" charset="-128"/>
              <a:ea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2613120554"/>
              </p:ext>
            </p:extLst>
          </p:nvPr>
        </p:nvGraphicFramePr>
        <p:xfrm>
          <a:off x="7020097" y="2419510"/>
          <a:ext cx="1840865" cy="3108960"/>
        </p:xfrm>
        <a:graphic>
          <a:graphicData uri="http://schemas.openxmlformats.org/drawingml/2006/table">
            <a:tbl>
              <a:tblPr firstRow="1" bandRow="1">
                <a:tableStyleId>{5940675A-B579-460E-94D1-54222C63F5DA}</a:tableStyleId>
              </a:tblPr>
              <a:tblGrid>
                <a:gridCol w="509905">
                  <a:extLst>
                    <a:ext uri="{9D8B030D-6E8A-4147-A177-3AD203B41FA5}">
                      <a16:colId xmlns="" xmlns:a16="http://schemas.microsoft.com/office/drawing/2014/main" val="20000"/>
                    </a:ext>
                  </a:extLst>
                </a:gridCol>
                <a:gridCol w="789305">
                  <a:extLst>
                    <a:ext uri="{9D8B030D-6E8A-4147-A177-3AD203B41FA5}">
                      <a16:colId xmlns="" xmlns:a16="http://schemas.microsoft.com/office/drawing/2014/main" val="20001"/>
                    </a:ext>
                  </a:extLst>
                </a:gridCol>
                <a:gridCol w="541655">
                  <a:extLst>
                    <a:ext uri="{9D8B030D-6E8A-4147-A177-3AD203B41FA5}">
                      <a16:colId xmlns="" xmlns:a16="http://schemas.microsoft.com/office/drawing/2014/main" val="20002"/>
                    </a:ext>
                  </a:extLst>
                </a:gridCol>
              </a:tblGrid>
              <a:tr h="247282">
                <a:tc>
                  <a:txBody>
                    <a:bodyPr/>
                    <a:lstStyle/>
                    <a:p>
                      <a:pPr algn="ctr"/>
                      <a:r>
                        <a:rPr kumimoji="1" lang="ja-JP" altLang="en-US" sz="1100" dirty="0">
                          <a:latin typeface="Meiryo UI" panose="020B0604030504040204" pitchFamily="50" charset="-128"/>
                          <a:ea typeface="Meiryo UI" panose="020B0604030504040204" pitchFamily="50" charset="-128"/>
                        </a:rPr>
                        <a:t>順位</a:t>
                      </a:r>
                    </a:p>
                  </a:txBody>
                  <a:tcPr>
                    <a:solidFill>
                      <a:schemeClr val="accent2">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自治体</a:t>
                      </a:r>
                    </a:p>
                  </a:txBody>
                  <a:tcPr>
                    <a:solidFill>
                      <a:schemeClr val="accent2">
                        <a:lumMod val="40000"/>
                        <a:lumOff val="60000"/>
                      </a:schemeClr>
                    </a:solidFill>
                  </a:tcPr>
                </a:tc>
                <a:tc>
                  <a:txBody>
                    <a:bodyPr/>
                    <a:lstStyle/>
                    <a:p>
                      <a:pPr algn="ct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extLst>
                  <a:ext uri="{0D108BD9-81ED-4DB2-BD59-A6C34878D82A}">
                    <a16:rowId xmlns="" xmlns:a16="http://schemas.microsoft.com/office/drawing/2014/main" val="10000"/>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1</a:t>
                      </a:r>
                      <a:endParaRPr kumimoji="1" lang="ja-JP" altLang="en-US"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福岡県</a:t>
                      </a:r>
                    </a:p>
                  </a:txBody>
                  <a:tcPr>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rPr>
                        <a:t>11.8</a:t>
                      </a:r>
                      <a:endParaRPr kumimoji="1" lang="ja-JP" altLang="en-US" sz="11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1"/>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2</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島根県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rPr>
                        <a:t>11.0</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2"/>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3</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石川県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rPr>
                        <a:t>9.8</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3"/>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愛知県</a:t>
                      </a: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rPr>
                        <a:t>9.2</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 xmlns:a16="http://schemas.microsoft.com/office/drawing/2014/main" val="10004"/>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100" dirty="0">
                          <a:latin typeface="Meiryo UI" panose="020B0604030504040204" pitchFamily="50" charset="-128"/>
                          <a:ea typeface="Meiryo UI" panose="020B0604030504040204" pitchFamily="50" charset="-128"/>
                        </a:rPr>
                        <a:t>沖縄県</a:t>
                      </a: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r"/>
                      <a:r>
                        <a:rPr kumimoji="1" lang="en-US" altLang="ja-JP" sz="1100" dirty="0">
                          <a:latin typeface="Meiryo UI" panose="020B0604030504040204" pitchFamily="50" charset="-128"/>
                          <a:ea typeface="Meiryo UI" panose="020B0604030504040204" pitchFamily="50" charset="-128"/>
                        </a:rPr>
                        <a:t>9.2</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47282">
                <a:tc>
                  <a:txBody>
                    <a:bodyPr/>
                    <a:lstStyle/>
                    <a:p>
                      <a:pPr algn="ctr"/>
                      <a:r>
                        <a:rPr kumimoji="1" lang="en-US" altLang="ja-JP" sz="1100" b="1" dirty="0">
                          <a:latin typeface="Meiryo UI" panose="020B0604030504040204" pitchFamily="50" charset="-128"/>
                          <a:ea typeface="Meiryo UI" panose="020B0604030504040204" pitchFamily="50" charset="-128"/>
                        </a:rPr>
                        <a:t>6</a:t>
                      </a:r>
                      <a:endParaRPr kumimoji="1" lang="ja-JP" altLang="en-US" sz="1100" b="1"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r>
                        <a:rPr kumimoji="1" lang="ja-JP" altLang="en-US" sz="1100" b="1" dirty="0">
                          <a:latin typeface="Meiryo UI" panose="020B0604030504040204" pitchFamily="50" charset="-128"/>
                          <a:ea typeface="Meiryo UI" panose="020B0604030504040204" pitchFamily="50" charset="-128"/>
                        </a:rPr>
                        <a:t>大阪府</a:t>
                      </a: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tc>
                  <a:txBody>
                    <a:bodyPr/>
                    <a:lstStyle/>
                    <a:p>
                      <a:pPr algn="r"/>
                      <a:r>
                        <a:rPr kumimoji="1" lang="en-US" altLang="ja-JP" sz="1100" b="1" dirty="0">
                          <a:latin typeface="Meiryo UI" panose="020B0604030504040204" pitchFamily="50" charset="-128"/>
                          <a:ea typeface="Meiryo UI" panose="020B0604030504040204" pitchFamily="50" charset="-128"/>
                        </a:rPr>
                        <a:t>8.6</a:t>
                      </a:r>
                      <a:endParaRPr kumimoji="1" lang="ja-JP" altLang="en-US" sz="1100" b="1"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solidFill>
                      <a:schemeClr val="accent1">
                        <a:lumMod val="40000"/>
                        <a:lumOff val="60000"/>
                      </a:schemeClr>
                    </a:solidFill>
                  </a:tcPr>
                </a:tc>
                <a:extLst>
                  <a:ext uri="{0D108BD9-81ED-4DB2-BD59-A6C34878D82A}">
                    <a16:rowId xmlns="" xmlns:a16="http://schemas.microsoft.com/office/drawing/2014/main" val="10006"/>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15</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神奈川県</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7.5</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7"/>
                  </a:ext>
                </a:extLst>
              </a:tr>
              <a:tr h="247282">
                <a:tc>
                  <a:txBody>
                    <a:bodyPr/>
                    <a:lstStyle/>
                    <a:p>
                      <a:pPr algn="ctr"/>
                      <a:r>
                        <a:rPr kumimoji="1" lang="en-US" altLang="ja-JP" sz="1100" b="0" dirty="0">
                          <a:latin typeface="Meiryo UI" panose="020B0604030504040204" pitchFamily="50" charset="-128"/>
                          <a:ea typeface="Meiryo UI" panose="020B0604030504040204" pitchFamily="50" charset="-128"/>
                        </a:rPr>
                        <a:t>19</a:t>
                      </a:r>
                      <a:endParaRPr kumimoji="1" lang="ja-JP" altLang="en-US" sz="1100" b="0" dirty="0">
                        <a:latin typeface="Meiryo UI" panose="020B0604030504040204" pitchFamily="50" charset="-128"/>
                        <a:ea typeface="Meiryo UI" panose="020B0604030504040204" pitchFamily="50" charset="-128"/>
                      </a:endParaRPr>
                    </a:p>
                  </a:txBody>
                  <a:tcPr/>
                </a:tc>
                <a:tc>
                  <a:txBody>
                    <a:bodyPr/>
                    <a:lstStyle/>
                    <a:p>
                      <a:r>
                        <a:rPr kumimoji="1" lang="ja-JP" altLang="en-US" sz="1100" b="0" dirty="0">
                          <a:latin typeface="Meiryo UI" panose="020B0604030504040204" pitchFamily="50" charset="-128"/>
                          <a:ea typeface="Meiryo UI" panose="020B0604030504040204" pitchFamily="50" charset="-128"/>
                        </a:rPr>
                        <a:t>兵庫県</a:t>
                      </a:r>
                    </a:p>
                  </a:txBody>
                  <a:tcPr/>
                </a:tc>
                <a:tc>
                  <a:txBody>
                    <a:bodyPr/>
                    <a:lstStyle/>
                    <a:p>
                      <a:pPr algn="r"/>
                      <a:r>
                        <a:rPr kumimoji="1" lang="en-US" altLang="ja-JP" sz="1100" b="0" dirty="0">
                          <a:latin typeface="Meiryo UI" panose="020B0604030504040204" pitchFamily="50" charset="-128"/>
                          <a:ea typeface="Meiryo UI" panose="020B0604030504040204" pitchFamily="50" charset="-128"/>
                        </a:rPr>
                        <a:t>7.3</a:t>
                      </a:r>
                      <a:endParaRPr kumimoji="1" lang="ja-JP" altLang="en-US" sz="1100" b="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8"/>
                  </a:ext>
                </a:extLst>
              </a:tr>
              <a:tr h="247282">
                <a:tc>
                  <a:txBody>
                    <a:bodyPr/>
                    <a:lstStyle/>
                    <a:p>
                      <a:pPr algn="ctr"/>
                      <a:r>
                        <a:rPr kumimoji="1" lang="ja-JP" altLang="en-US" sz="1100" b="1" dirty="0">
                          <a:latin typeface="Meiryo UI" panose="020B0604030504040204" pitchFamily="50" charset="-128"/>
                          <a:ea typeface="Meiryo UI" panose="020B0604030504040204" pitchFamily="50" charset="-128"/>
                        </a:rPr>
                        <a:t>－</a:t>
                      </a:r>
                    </a:p>
                  </a:txBody>
                  <a:tcPr/>
                </a:tc>
                <a:tc>
                  <a:txBody>
                    <a:bodyPr/>
                    <a:lstStyle/>
                    <a:p>
                      <a:r>
                        <a:rPr kumimoji="1" lang="ja-JP" altLang="en-US" sz="1100" b="1" dirty="0">
                          <a:latin typeface="Meiryo UI" panose="020B0604030504040204" pitchFamily="50" charset="-128"/>
                          <a:ea typeface="Meiryo UI" panose="020B0604030504040204" pitchFamily="50" charset="-128"/>
                        </a:rPr>
                        <a:t>全国平均</a:t>
                      </a:r>
                    </a:p>
                  </a:txBody>
                  <a:tcPr/>
                </a:tc>
                <a:tc>
                  <a:txBody>
                    <a:bodyPr/>
                    <a:lstStyle/>
                    <a:p>
                      <a:pPr algn="r"/>
                      <a:r>
                        <a:rPr kumimoji="1" lang="en-US" altLang="ja-JP" sz="1100" b="1" dirty="0">
                          <a:latin typeface="Meiryo UI" panose="020B0604030504040204" pitchFamily="50" charset="-128"/>
                          <a:ea typeface="Meiryo UI" panose="020B0604030504040204" pitchFamily="50" charset="-128"/>
                        </a:rPr>
                        <a:t>7.0</a:t>
                      </a:r>
                      <a:endParaRPr kumimoji="1" lang="ja-JP" altLang="en-US" sz="1100" b="1"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09"/>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23</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京都府</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6.7</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0"/>
                  </a:ext>
                </a:extLst>
              </a:tr>
              <a:tr h="247282">
                <a:tc>
                  <a:txBody>
                    <a:bodyPr/>
                    <a:lstStyle/>
                    <a:p>
                      <a:pPr algn="ctr"/>
                      <a:r>
                        <a:rPr kumimoji="1" lang="en-US" altLang="ja-JP" sz="1100" dirty="0">
                          <a:latin typeface="Meiryo UI" panose="020B0604030504040204" pitchFamily="50" charset="-128"/>
                          <a:ea typeface="Meiryo UI" panose="020B0604030504040204" pitchFamily="50" charset="-128"/>
                        </a:rPr>
                        <a:t>41</a:t>
                      </a:r>
                      <a:endParaRPr kumimoji="1" lang="ja-JP" altLang="en-US" sz="1100" dirty="0">
                        <a:latin typeface="Meiryo UI" panose="020B0604030504040204" pitchFamily="50" charset="-128"/>
                        <a:ea typeface="Meiryo UI" panose="020B0604030504040204" pitchFamily="50" charset="-128"/>
                      </a:endParaRPr>
                    </a:p>
                  </a:txBody>
                  <a:tcPr/>
                </a:tc>
                <a:tc>
                  <a:txBody>
                    <a:bodyPr/>
                    <a:lstStyle/>
                    <a:p>
                      <a:r>
                        <a:rPr kumimoji="1" lang="ja-JP" altLang="en-US" sz="1100" dirty="0">
                          <a:latin typeface="Meiryo UI" panose="020B0604030504040204" pitchFamily="50" charset="-128"/>
                          <a:ea typeface="Meiryo UI" panose="020B0604030504040204" pitchFamily="50" charset="-128"/>
                        </a:rPr>
                        <a:t>東京都</a:t>
                      </a:r>
                    </a:p>
                  </a:txBody>
                  <a:tcPr/>
                </a:tc>
                <a:tc>
                  <a:txBody>
                    <a:bodyPr/>
                    <a:lstStyle/>
                    <a:p>
                      <a:pPr algn="r"/>
                      <a:r>
                        <a:rPr kumimoji="1" lang="en-US" altLang="ja-JP" sz="1100" dirty="0">
                          <a:latin typeface="Meiryo UI" panose="020B0604030504040204" pitchFamily="50" charset="-128"/>
                          <a:ea typeface="Meiryo UI" panose="020B0604030504040204" pitchFamily="50" charset="-128"/>
                        </a:rPr>
                        <a:t>5.5</a:t>
                      </a:r>
                      <a:endParaRPr kumimoji="1" lang="ja-JP" altLang="en-US" sz="11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011"/>
                  </a:ext>
                </a:extLst>
              </a:tr>
            </a:tbl>
          </a:graphicData>
        </a:graphic>
      </p:graphicFrame>
      <p:cxnSp>
        <p:nvCxnSpPr>
          <p:cNvPr id="36" name="直線コネクタ 35"/>
          <p:cNvCxnSpPr/>
          <p:nvPr/>
        </p:nvCxnSpPr>
        <p:spPr>
          <a:xfrm>
            <a:off x="4936962" y="2017000"/>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522150" y="785804"/>
            <a:ext cx="8057074"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救急車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による搬送時間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が比較的早く</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、特に現場到着時間</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分は全国</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位</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また、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か月後の</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蘇生率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も比較的高く、生存率</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９％で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７</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、社会復帰率は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4712462" y="5579838"/>
            <a:ext cx="4329896" cy="830997"/>
          </a:xfrm>
          <a:prstGeom prst="rect">
            <a:avLst/>
          </a:prstGeom>
          <a:noFill/>
        </p:spPr>
        <p:txBody>
          <a:bodyPr wrap="square" rtlCol="0">
            <a:spAutoFit/>
          </a:bodyPr>
          <a:lstStyle/>
          <a:p>
            <a:endParaRPr kumimoji="1" lang="en-US" altLang="ja-JP" sz="600" dirty="0" smtClean="0">
              <a:latin typeface="Meiryo UI" panose="020B0604030504040204" pitchFamily="50" charset="-128"/>
              <a:ea typeface="Meiryo UI" panose="020B0604030504040204" pitchFamily="50" charset="-128"/>
            </a:endParaRPr>
          </a:p>
          <a:p>
            <a:r>
              <a:rPr kumimoji="1" lang="ja-JP" altLang="en-US" sz="1050" dirty="0" smtClean="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蘇生率とは＞</a:t>
            </a: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lang="ja-JP" altLang="en-US" sz="1050" dirty="0">
                <a:latin typeface="Meiryo UI" panose="020B0604030504040204" pitchFamily="50" charset="-128"/>
                <a:ea typeface="Meiryo UI" panose="020B0604030504040204" pitchFamily="50" charset="-128"/>
              </a:rPr>
              <a:t>一般市民が目撃した心原性心肺停止患者が、</a:t>
            </a:r>
            <a:r>
              <a:rPr lang="en-US" altLang="ja-JP" sz="1050" dirty="0">
                <a:latin typeface="Meiryo UI" panose="020B0604030504040204" pitchFamily="50" charset="-128"/>
                <a:ea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rPr>
              <a:t>か月後に生存または社会復帰する</a:t>
            </a:r>
            <a:r>
              <a:rPr lang="ja-JP" altLang="en-US" sz="1050" dirty="0" smtClean="0">
                <a:latin typeface="Meiryo UI" panose="020B0604030504040204" pitchFamily="50" charset="-128"/>
                <a:ea typeface="Meiryo UI" panose="020B0604030504040204" pitchFamily="50" charset="-128"/>
              </a:rPr>
              <a:t>率で、</a:t>
            </a:r>
            <a:r>
              <a:rPr kumimoji="1" lang="ja-JP" altLang="en-US" sz="1050" dirty="0" smtClean="0">
                <a:latin typeface="Meiryo UI" panose="020B0604030504040204" pitchFamily="50" charset="-128"/>
                <a:ea typeface="Meiryo UI" panose="020B0604030504040204" pitchFamily="50" charset="-128"/>
              </a:rPr>
              <a:t>大阪</a:t>
            </a:r>
            <a:r>
              <a:rPr kumimoji="1" lang="ja-JP" altLang="en-US" sz="1050" dirty="0">
                <a:latin typeface="Meiryo UI" panose="020B0604030504040204" pitchFamily="50" charset="-128"/>
                <a:ea typeface="Meiryo UI" panose="020B0604030504040204" pitchFamily="50" charset="-128"/>
              </a:rPr>
              <a:t>の場合</a:t>
            </a:r>
            <a:r>
              <a:rPr kumimoji="1" lang="ja-JP" altLang="en-US" sz="1050" dirty="0" smtClean="0">
                <a:latin typeface="Meiryo UI" panose="020B0604030504040204" pitchFamily="50" charset="-128"/>
                <a:ea typeface="Meiryo UI" panose="020B0604030504040204" pitchFamily="50" charset="-128"/>
              </a:rPr>
              <a:t>、対象者数の</a:t>
            </a:r>
            <a:r>
              <a:rPr kumimoji="1" lang="en-US" altLang="ja-JP" sz="1050" dirty="0" smtClean="0">
                <a:latin typeface="Meiryo UI" panose="020B0604030504040204" pitchFamily="50" charset="-128"/>
                <a:ea typeface="Meiryo UI" panose="020B0604030504040204" pitchFamily="50" charset="-128"/>
              </a:rPr>
              <a:t>1</a:t>
            </a:r>
            <a:r>
              <a:rPr kumimoji="1" lang="ja-JP" altLang="en-US" sz="1050" dirty="0" smtClean="0">
                <a:latin typeface="Meiryo UI" panose="020B0604030504040204" pitchFamily="50" charset="-128"/>
                <a:ea typeface="Meiryo UI" panose="020B0604030504040204" pitchFamily="50" charset="-128"/>
              </a:rPr>
              <a:t>年平均は</a:t>
            </a:r>
            <a:r>
              <a:rPr lang="en-US" altLang="ja-JP" sz="1050" dirty="0" smtClean="0">
                <a:latin typeface="Meiryo UI" panose="020B0604030504040204" pitchFamily="50" charset="-128"/>
                <a:ea typeface="Meiryo UI" panose="020B0604030504040204" pitchFamily="50" charset="-128"/>
              </a:rPr>
              <a:t>1,725</a:t>
            </a:r>
            <a:r>
              <a:rPr kumimoji="1" lang="ja-JP" altLang="en-US" sz="1050" dirty="0" smtClean="0">
                <a:latin typeface="Meiryo UI" panose="020B0604030504040204" pitchFamily="50" charset="-128"/>
                <a:ea typeface="Meiryo UI" panose="020B0604030504040204" pitchFamily="50" charset="-128"/>
              </a:rPr>
              <a:t>人、うち生存者数</a:t>
            </a:r>
            <a:r>
              <a:rPr kumimoji="1" lang="en-US" altLang="ja-JP" sz="1050" dirty="0" smtClean="0">
                <a:latin typeface="Meiryo UI" panose="020B0604030504040204" pitchFamily="50" charset="-128"/>
                <a:ea typeface="Meiryo UI" panose="020B0604030504040204" pitchFamily="50" charset="-128"/>
              </a:rPr>
              <a:t>239</a:t>
            </a:r>
            <a:r>
              <a:rPr kumimoji="1" lang="ja-JP" altLang="en-US" sz="1050" dirty="0" smtClean="0">
                <a:latin typeface="Meiryo UI" panose="020B0604030504040204" pitchFamily="50" charset="-128"/>
                <a:ea typeface="Meiryo UI" panose="020B0604030504040204" pitchFamily="50" charset="-128"/>
              </a:rPr>
              <a:t>人、</a:t>
            </a:r>
            <a:r>
              <a:rPr lang="ja-JP" altLang="en-US" sz="1050" dirty="0" smtClean="0">
                <a:latin typeface="Meiryo UI" panose="020B0604030504040204" pitchFamily="50" charset="-128"/>
                <a:ea typeface="Meiryo UI" panose="020B0604030504040204" pitchFamily="50" charset="-128"/>
              </a:rPr>
              <a:t>社会復帰者数</a:t>
            </a:r>
            <a:r>
              <a:rPr lang="en-US" altLang="ja-JP" sz="1050" dirty="0" smtClean="0">
                <a:latin typeface="Meiryo UI" panose="020B0604030504040204" pitchFamily="50" charset="-128"/>
                <a:ea typeface="Meiryo UI" panose="020B0604030504040204" pitchFamily="50" charset="-128"/>
              </a:rPr>
              <a:t>148</a:t>
            </a:r>
            <a:r>
              <a:rPr lang="ja-JP" altLang="en-US" sz="1050" dirty="0" smtClean="0">
                <a:latin typeface="Meiryo UI" panose="020B0604030504040204" pitchFamily="50" charset="-128"/>
                <a:ea typeface="Meiryo UI" panose="020B0604030504040204" pitchFamily="50" charset="-128"/>
              </a:rPr>
              <a:t>人</a:t>
            </a:r>
            <a:endParaRPr lang="en-US" altLang="ja-JP" sz="1050" dirty="0" smtClean="0">
              <a:latin typeface="Meiryo UI" panose="020B0604030504040204" pitchFamily="50" charset="-128"/>
              <a:ea typeface="Meiryo UI" panose="020B0604030504040204" pitchFamily="50" charset="-128"/>
            </a:endParaRPr>
          </a:p>
        </p:txBody>
      </p:sp>
      <p:sp>
        <p:nvSpPr>
          <p:cNvPr id="3" name="正方形/長方形 2"/>
          <p:cNvSpPr/>
          <p:nvPr/>
        </p:nvSpPr>
        <p:spPr>
          <a:xfrm>
            <a:off x="157342" y="102537"/>
            <a:ext cx="2142105" cy="264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１</a:t>
            </a:r>
            <a:r>
              <a:rPr kumimoji="1"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相対的</a:t>
            </a:r>
            <a:r>
              <a:rPr lang="ja-JP" altLang="en-US" sz="1400" dirty="0" smtClean="0">
                <a:latin typeface="Meiryo UI" panose="020B0604030504040204" pitchFamily="50" charset="-128"/>
                <a:ea typeface="Meiryo UI" panose="020B0604030504040204" pitchFamily="50" charset="-128"/>
              </a:rPr>
              <a:t>に</a:t>
            </a:r>
            <a:r>
              <a:rPr kumimoji="1" lang="ja-JP" altLang="en-US" sz="1400" dirty="0" smtClean="0">
                <a:latin typeface="Meiryo UI" panose="020B0604030504040204" pitchFamily="50" charset="-128"/>
                <a:ea typeface="Meiryo UI" panose="020B0604030504040204" pitchFamily="50" charset="-128"/>
              </a:rPr>
              <a:t>高い救急機能</a:t>
            </a:r>
            <a:endParaRPr kumimoji="1" lang="ja-JP" altLang="en-US" sz="1400" dirty="0">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a:xfrm>
            <a:off x="6973109" y="6433625"/>
            <a:ext cx="2057400" cy="365125"/>
          </a:xfrm>
        </p:spPr>
        <p:txBody>
          <a:bodyPr/>
          <a:lstStyle/>
          <a:p>
            <a:fld id="{D2FE603E-BFA3-4493-B18A-603A0A044098}" type="slidenum">
              <a:rPr kumimoji="1" lang="ja-JP" altLang="en-US" smtClean="0"/>
              <a:t>14</a:t>
            </a:fld>
            <a:endParaRPr kumimoji="1" lang="ja-JP" altLang="en-US" dirty="0"/>
          </a:p>
        </p:txBody>
      </p:sp>
      <p:sp>
        <p:nvSpPr>
          <p:cNvPr id="4" name="正方形/長方形 3"/>
          <p:cNvSpPr/>
          <p:nvPr/>
        </p:nvSpPr>
        <p:spPr>
          <a:xfrm>
            <a:off x="516439" y="5738151"/>
            <a:ext cx="4572001" cy="577081"/>
          </a:xfrm>
          <a:prstGeom prst="rect">
            <a:avLst/>
          </a:prstGeom>
        </p:spPr>
        <p:txBody>
          <a:bodyPr>
            <a:spAutoFit/>
          </a:bodyPr>
          <a:lstStyle/>
          <a:p>
            <a:r>
              <a:rPr lang="ja-JP" altLang="en-US" sz="1050" dirty="0">
                <a:latin typeface="Meiryo UI" panose="020B0604030504040204" pitchFamily="50" charset="-128"/>
                <a:ea typeface="Meiryo UI" panose="020B0604030504040204" pitchFamily="50" charset="-128"/>
              </a:rPr>
              <a:t>出典：</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年版　救急救助の現況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救急搬送時間の数値は　</a:t>
            </a:r>
            <a:r>
              <a:rPr lang="en-US" altLang="ja-JP" sz="1050" dirty="0">
                <a:latin typeface="Meiryo UI" panose="020B0604030504040204" pitchFamily="50" charset="-128"/>
                <a:ea typeface="Meiryo UI" panose="020B0604030504040204" pitchFamily="50" charset="-128"/>
              </a:rPr>
              <a:t>H27</a:t>
            </a:r>
            <a:r>
              <a:rPr lang="ja-JP" altLang="en-US" sz="1050" dirty="0">
                <a:latin typeface="Meiryo UI" panose="020B0604030504040204" pitchFamily="50" charset="-128"/>
                <a:ea typeface="Meiryo UI" panose="020B0604030504040204" pitchFamily="50" charset="-128"/>
              </a:rPr>
              <a:t>年中</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１か月後蘇生率の数値は　</a:t>
            </a:r>
            <a:r>
              <a:rPr lang="en-US" altLang="ja-JP" sz="1050" dirty="0">
                <a:latin typeface="Meiryo UI" panose="020B0604030504040204" pitchFamily="50" charset="-128"/>
                <a:ea typeface="Meiryo UI" panose="020B0604030504040204" pitchFamily="50" charset="-128"/>
              </a:rPr>
              <a:t>H18</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H27</a:t>
            </a:r>
            <a:r>
              <a:rPr lang="ja-JP" altLang="en-US" sz="1050" dirty="0">
                <a:latin typeface="Meiryo UI" panose="020B0604030504040204" pitchFamily="50" charset="-128"/>
                <a:ea typeface="Meiryo UI" panose="020B0604030504040204" pitchFamily="50" charset="-128"/>
              </a:rPr>
              <a:t>の</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ヵ年平均</a:t>
            </a:r>
          </a:p>
        </p:txBody>
      </p:sp>
      <p:cxnSp>
        <p:nvCxnSpPr>
          <p:cNvPr id="20" name="直線コネクタ 19"/>
          <p:cNvCxnSpPr/>
          <p:nvPr/>
        </p:nvCxnSpPr>
        <p:spPr>
          <a:xfrm>
            <a:off x="190911" y="662295"/>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1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1255228167"/>
              </p:ext>
            </p:extLst>
          </p:nvPr>
        </p:nvGraphicFramePr>
        <p:xfrm>
          <a:off x="35496" y="1511926"/>
          <a:ext cx="7560000" cy="4903017"/>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コネクタ 4"/>
          <p:cNvCxnSpPr/>
          <p:nvPr/>
        </p:nvCxnSpPr>
        <p:spPr>
          <a:xfrm>
            <a:off x="410036" y="5139802"/>
            <a:ext cx="856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7609524" y="5295633"/>
            <a:ext cx="1172116" cy="430887"/>
          </a:xfrm>
          <a:prstGeom prst="rect">
            <a:avLst/>
          </a:prstGeom>
          <a:noFill/>
        </p:spPr>
        <p:txBody>
          <a:bodyPr wrap="none" rtlCol="0">
            <a:spAutoFit/>
          </a:bodyPr>
          <a:lstStyle/>
          <a:p>
            <a:pPr algn="ct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覚知</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現場＞</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全国平均</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8.6</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分</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rot="16200000">
            <a:off x="4607919" y="2772276"/>
            <a:ext cx="460382" cy="230832"/>
          </a:xfrm>
          <a:prstGeom prst="rect">
            <a:avLst/>
          </a:prstGeom>
          <a:noFill/>
        </p:spPr>
        <p:txBody>
          <a:bodyPr wrap="none" rtlCol="0">
            <a:spAutoFit/>
          </a:bodyPr>
          <a:lstStyle/>
          <a:p>
            <a:r>
              <a:rPr lang="en-US" altLang="ja-JP" sz="900" b="1" dirty="0">
                <a:latin typeface="Meiryo UI" panose="020B0604030504040204" pitchFamily="50" charset="-128"/>
                <a:ea typeface="Meiryo UI" panose="020B0604030504040204" pitchFamily="50" charset="-128"/>
                <a:cs typeface="Meiryo UI" panose="020B0604030504040204" pitchFamily="50" charset="-128"/>
              </a:rPr>
              <a:t>36.2</a:t>
            </a: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rot="16200000">
            <a:off x="299356" y="1627994"/>
            <a:ext cx="386644" cy="230832"/>
          </a:xfrm>
          <a:prstGeom prst="rect">
            <a:avLst/>
          </a:prstGeom>
          <a:noFill/>
        </p:spPr>
        <p:txBody>
          <a:bodyPr wrap="none" rtlCol="0">
            <a:spAutoFit/>
          </a:bodyPr>
          <a:lstStyle/>
          <a:p>
            <a:r>
              <a:rPr kumimoji="1" lang="en-US" altLang="ja-JP" sz="900" dirty="0" smtClean="0"/>
              <a:t>51.4</a:t>
            </a:r>
            <a:endParaRPr kumimoji="1" lang="ja-JP" altLang="en-US" sz="900" dirty="0"/>
          </a:p>
        </p:txBody>
      </p:sp>
      <p:sp>
        <p:nvSpPr>
          <p:cNvPr id="11" name="テキスト ボックス 10"/>
          <p:cNvSpPr txBox="1"/>
          <p:nvPr/>
        </p:nvSpPr>
        <p:spPr>
          <a:xfrm>
            <a:off x="7546738" y="2435652"/>
            <a:ext cx="1273105" cy="430887"/>
          </a:xfrm>
          <a:prstGeom prst="rect">
            <a:avLst/>
          </a:prstGeom>
          <a:noFill/>
        </p:spPr>
        <p:txBody>
          <a:bodyPr wrap="none" rtlCol="0">
            <a:spAutoFit/>
          </a:bodyPr>
          <a:lstStyle/>
          <a:p>
            <a:pPr algn="ct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＜覚知</a:t>
            </a:r>
            <a:r>
              <a:rPr kumimoji="1"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病院＞</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全国</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平均</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39.4</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381066" y="2833937"/>
            <a:ext cx="8568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rot="16200000">
            <a:off x="7194561" y="3258439"/>
            <a:ext cx="386644" cy="230832"/>
          </a:xfrm>
          <a:prstGeom prst="rect">
            <a:avLst/>
          </a:prstGeom>
          <a:noFill/>
        </p:spPr>
        <p:txBody>
          <a:bodyPr wrap="none" rtlCol="0">
            <a:spAutoFit/>
          </a:bodyPr>
          <a:lstStyle/>
          <a:p>
            <a:r>
              <a:rPr lang="en-US" altLang="ja-JP" sz="900" dirty="0" smtClean="0"/>
              <a:t>30.2</a:t>
            </a:r>
            <a:endParaRPr kumimoji="1" lang="ja-JP" altLang="en-US" sz="900" dirty="0"/>
          </a:p>
        </p:txBody>
      </p:sp>
      <p:sp>
        <p:nvSpPr>
          <p:cNvPr id="18" name="テキスト ボックス 17"/>
          <p:cNvSpPr txBox="1"/>
          <p:nvPr/>
        </p:nvSpPr>
        <p:spPr>
          <a:xfrm>
            <a:off x="3154553" y="166756"/>
            <a:ext cx="3108543"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救急搬送時間</a:t>
            </a:r>
            <a:r>
              <a:rPr lang="ja-JP" altLang="en-US" b="1" dirty="0">
                <a:latin typeface="Meiryo UI" panose="020B0604030504040204" pitchFamily="50" charset="-128"/>
                <a:ea typeface="Meiryo UI" panose="020B0604030504040204" pitchFamily="50" charset="-128"/>
              </a:rPr>
              <a:t>（平均時間）</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6088513" y="781012"/>
            <a:ext cx="2957861" cy="830997"/>
          </a:xfrm>
          <a:prstGeom prst="rect">
            <a:avLst/>
          </a:prstGeom>
          <a:noFill/>
          <a:ln>
            <a:solidFill>
              <a:schemeClr val="bg1">
                <a:lumMod val="65000"/>
              </a:schemeClr>
            </a:solidFill>
          </a:ln>
        </p:spPr>
        <p:txBody>
          <a:bodyPr wrap="non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＜大阪のランキング＞</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①覚知から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現場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②現場から病院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28.6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③覚知から</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病院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36.2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分　</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位</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7558448" y="3681855"/>
            <a:ext cx="1273105" cy="430887"/>
          </a:xfrm>
          <a:prstGeom prst="rect">
            <a:avLst/>
          </a:prstGeom>
          <a:noFill/>
        </p:spPr>
        <p:txBody>
          <a:bodyPr wrap="none" rtlCol="0">
            <a:spAutoFit/>
          </a:bodyPr>
          <a:lstStyle/>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＜現場</a:t>
            </a: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～病院＞</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全国</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平均</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30.8</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708825" y="6205822"/>
            <a:ext cx="338554" cy="276999"/>
          </a:xfrm>
          <a:prstGeom prst="rect">
            <a:avLst/>
          </a:prstGeom>
          <a:noFill/>
        </p:spPr>
        <p:txBody>
          <a:bodyPr wrap="none" rtlCol="0">
            <a:spAutoFit/>
          </a:bodyPr>
          <a:lstStyle/>
          <a:p>
            <a:r>
              <a:rPr kumimoji="1" lang="ja-JP" altLang="en-US" sz="1200" dirty="0">
                <a:solidFill>
                  <a:srgbClr val="FF0000"/>
                </a:solidFill>
              </a:rPr>
              <a:t>▲</a:t>
            </a:r>
          </a:p>
        </p:txBody>
      </p:sp>
      <p:sp>
        <p:nvSpPr>
          <p:cNvPr id="16" name="テキスト ボックス 15"/>
          <p:cNvSpPr txBox="1"/>
          <p:nvPr/>
        </p:nvSpPr>
        <p:spPr>
          <a:xfrm>
            <a:off x="35496" y="6404301"/>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rot="16200000">
            <a:off x="1797744" y="2534791"/>
            <a:ext cx="386644" cy="230832"/>
          </a:xfrm>
          <a:prstGeom prst="rect">
            <a:avLst/>
          </a:prstGeom>
          <a:noFill/>
        </p:spPr>
        <p:txBody>
          <a:bodyPr wrap="none" rtlCol="0">
            <a:spAutoFit/>
          </a:bodyPr>
          <a:lstStyle/>
          <a:p>
            <a:r>
              <a:rPr lang="en-US" altLang="ja-JP" sz="900" dirty="0" smtClean="0"/>
              <a:t>39.7</a:t>
            </a:r>
            <a:endParaRPr kumimoji="1" lang="ja-JP" altLang="en-US" sz="900" dirty="0"/>
          </a:p>
        </p:txBody>
      </p:sp>
      <p:sp>
        <p:nvSpPr>
          <p:cNvPr id="21" name="テキスト ボックス 20"/>
          <p:cNvSpPr txBox="1"/>
          <p:nvPr/>
        </p:nvSpPr>
        <p:spPr>
          <a:xfrm>
            <a:off x="648435" y="949164"/>
            <a:ext cx="5097246" cy="738664"/>
          </a:xfrm>
          <a:prstGeom prst="rect">
            <a:avLst/>
          </a:prstGeom>
          <a:noFill/>
        </p:spPr>
        <p:txBody>
          <a:bodyPr wrap="square" rtlCol="0">
            <a:spAutoFit/>
          </a:bodyPr>
          <a:lstStyle/>
          <a:p>
            <a:pPr marL="171450" indent="-1714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、覚知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現場までの到着時間が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分で全国で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番目に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早く（京都、富山が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分で</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病院までの収容時間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36.2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分も全国</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平均よりも高い水準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358520" y="6607381"/>
            <a:ext cx="7311617" cy="246221"/>
          </a:xfrm>
          <a:prstGeom prst="rect">
            <a:avLst/>
          </a:prstGeom>
          <a:noFill/>
        </p:spPr>
        <p:txBody>
          <a:bodyPr wrap="none" rtlCol="0">
            <a:spAutoFit/>
          </a:bodyPr>
          <a:lstStyle/>
          <a:p>
            <a:r>
              <a:rPr kumimoji="1" lang="en-US" altLang="ja-JP" sz="1000" dirty="0" smtClean="0">
                <a:latin typeface="Meiryo UI" panose="020B0604030504040204" pitchFamily="50" charset="-128"/>
                <a:ea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rPr>
              <a:t>覚知とは、消防が</a:t>
            </a:r>
            <a:r>
              <a:rPr kumimoji="1" lang="en-US" altLang="ja-JP" sz="1000" dirty="0" smtClean="0">
                <a:latin typeface="Meiryo UI" panose="020B0604030504040204" pitchFamily="50" charset="-128"/>
                <a:ea typeface="Meiryo UI" panose="020B0604030504040204" pitchFamily="50" charset="-128"/>
              </a:rPr>
              <a:t>119</a:t>
            </a:r>
            <a:r>
              <a:rPr kumimoji="1" lang="ja-JP" altLang="en-US" sz="1000" dirty="0" smtClean="0">
                <a:latin typeface="Meiryo UI" panose="020B0604030504040204" pitchFamily="50" charset="-128"/>
                <a:ea typeface="Meiryo UI" panose="020B0604030504040204" pitchFamily="50" charset="-128"/>
              </a:rPr>
              <a:t>番通報に限らず、火災や救急要請の事実を知った時刻のことを言いう。ただし、ほとんどの場合は</a:t>
            </a:r>
            <a:r>
              <a:rPr kumimoji="1" lang="en-US" altLang="ja-JP" sz="1000" dirty="0" smtClean="0">
                <a:latin typeface="Meiryo UI" panose="020B0604030504040204" pitchFamily="50" charset="-128"/>
                <a:ea typeface="Meiryo UI" panose="020B0604030504040204" pitchFamily="50" charset="-128"/>
              </a:rPr>
              <a:t>119</a:t>
            </a:r>
            <a:r>
              <a:rPr kumimoji="1" lang="ja-JP" altLang="en-US" sz="1000" dirty="0" smtClean="0">
                <a:latin typeface="Meiryo UI" panose="020B0604030504040204" pitchFamily="50" charset="-128"/>
                <a:ea typeface="Meiryo UI" panose="020B0604030504040204" pitchFamily="50" charset="-128"/>
              </a:rPr>
              <a:t>番通報</a:t>
            </a:r>
            <a:r>
              <a:rPr lang="ja-JP" altLang="en-US" sz="1000" dirty="0" smtClean="0">
                <a:latin typeface="Meiryo UI" panose="020B0604030504040204" pitchFamily="50" charset="-128"/>
                <a:ea typeface="Meiryo UI" panose="020B0604030504040204" pitchFamily="50" charset="-128"/>
              </a:rPr>
              <a:t>の時刻</a:t>
            </a:r>
            <a:endParaRPr kumimoji="1" lang="ja-JP" altLang="en-US" sz="1000" dirty="0">
              <a:latin typeface="Meiryo UI" panose="020B0604030504040204" pitchFamily="50" charset="-128"/>
              <a:ea typeface="Meiryo UI" panose="020B0604030504040204" pitchFamily="50" charset="-128"/>
            </a:endParaRPr>
          </a:p>
        </p:txBody>
      </p:sp>
      <p:sp>
        <p:nvSpPr>
          <p:cNvPr id="13" name="スライド番号プレースホルダー 12"/>
          <p:cNvSpPr>
            <a:spLocks noGrp="1"/>
          </p:cNvSpPr>
          <p:nvPr>
            <p:ph type="sldNum" sz="quarter" idx="12"/>
          </p:nvPr>
        </p:nvSpPr>
        <p:spPr>
          <a:xfrm>
            <a:off x="6920636" y="6381813"/>
            <a:ext cx="2057400" cy="365125"/>
          </a:xfrm>
        </p:spPr>
        <p:txBody>
          <a:bodyPr/>
          <a:lstStyle/>
          <a:p>
            <a:fld id="{D2FE603E-BFA3-4493-B18A-603A0A044098}" type="slidenum">
              <a:rPr kumimoji="1" lang="ja-JP" altLang="en-US" smtClean="0"/>
              <a:t>15</a:t>
            </a:fld>
            <a:endParaRPr kumimoji="1" lang="ja-JP" altLang="en-US"/>
          </a:p>
        </p:txBody>
      </p:sp>
      <p:sp>
        <p:nvSpPr>
          <p:cNvPr id="24" name="テキスト ボックス 23"/>
          <p:cNvSpPr txBox="1"/>
          <p:nvPr/>
        </p:nvSpPr>
        <p:spPr>
          <a:xfrm rot="16200000">
            <a:off x="6611898" y="3046262"/>
            <a:ext cx="386644" cy="230832"/>
          </a:xfrm>
          <a:prstGeom prst="rect">
            <a:avLst/>
          </a:prstGeom>
          <a:noFill/>
        </p:spPr>
        <p:txBody>
          <a:bodyPr wrap="none" rtlCol="0">
            <a:spAutoFit/>
          </a:bodyPr>
          <a:lstStyle/>
          <a:p>
            <a:r>
              <a:rPr kumimoji="1" lang="en-US" altLang="ja-JP" sz="900" dirty="0" smtClean="0"/>
              <a:t>32.4</a:t>
            </a:r>
            <a:endParaRPr kumimoji="1" lang="ja-JP" altLang="en-US" sz="900" dirty="0"/>
          </a:p>
        </p:txBody>
      </p:sp>
      <p:sp>
        <p:nvSpPr>
          <p:cNvPr id="23" name="正方形/長方形 22"/>
          <p:cNvSpPr/>
          <p:nvPr/>
        </p:nvSpPr>
        <p:spPr>
          <a:xfrm>
            <a:off x="157342" y="102537"/>
            <a:ext cx="2142105" cy="26423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１</a:t>
            </a:r>
            <a:r>
              <a:rPr kumimoji="1"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相対的</a:t>
            </a:r>
            <a:r>
              <a:rPr lang="ja-JP" altLang="en-US" sz="1400" dirty="0" smtClean="0">
                <a:latin typeface="Meiryo UI" panose="020B0604030504040204" pitchFamily="50" charset="-128"/>
                <a:ea typeface="Meiryo UI" panose="020B0604030504040204" pitchFamily="50" charset="-128"/>
              </a:rPr>
              <a:t>に</a:t>
            </a:r>
            <a:r>
              <a:rPr kumimoji="1" lang="ja-JP" altLang="en-US" sz="1400" dirty="0" smtClean="0">
                <a:latin typeface="Meiryo UI" panose="020B0604030504040204" pitchFamily="50" charset="-128"/>
                <a:ea typeface="Meiryo UI" panose="020B0604030504040204" pitchFamily="50" charset="-128"/>
              </a:rPr>
              <a:t>高い救急機能</a:t>
            </a:r>
            <a:endParaRPr kumimoji="1" lang="ja-JP" altLang="en-US" sz="1400" dirty="0">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161959" y="637869"/>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1990" y="1304881"/>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（分）</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23552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ext uri="{D42A27DB-BD31-4B8C-83A1-F6EECF244321}">
                <p14:modId xmlns:p14="http://schemas.microsoft.com/office/powerpoint/2010/main" val="3668438651"/>
              </p:ext>
            </p:extLst>
          </p:nvPr>
        </p:nvGraphicFramePr>
        <p:xfrm>
          <a:off x="715314" y="1526503"/>
          <a:ext cx="3852000" cy="518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直線コネクタ 7"/>
          <p:cNvCxnSpPr/>
          <p:nvPr/>
        </p:nvCxnSpPr>
        <p:spPr>
          <a:xfrm>
            <a:off x="3182295" y="1626759"/>
            <a:ext cx="0" cy="482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195174" y="4676118"/>
            <a:ext cx="1244251"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全国</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平均</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11.3</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03306" y="715127"/>
            <a:ext cx="7149271"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生存率は全国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番目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に高く</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（全国平均より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ポイント高い）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同じく社会復帰率も</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番目（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と高い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rot="5400000">
            <a:off x="553750" y="2214932"/>
            <a:ext cx="338554" cy="276999"/>
          </a:xfrm>
          <a:prstGeom prst="rect">
            <a:avLst/>
          </a:prstGeom>
          <a:noFill/>
        </p:spPr>
        <p:txBody>
          <a:bodyPr wrap="none" rtlCol="0">
            <a:spAutoFit/>
          </a:bodyPr>
          <a:lstStyle/>
          <a:p>
            <a:r>
              <a:rPr lang="ja-JP" altLang="en-US" sz="1200" dirty="0">
                <a:solidFill>
                  <a:srgbClr val="FF0000"/>
                </a:solidFill>
              </a:rPr>
              <a:t>▲</a:t>
            </a:r>
            <a:endParaRPr kumimoji="1" lang="ja-JP" altLang="en-US" sz="1200" dirty="0">
              <a:solidFill>
                <a:srgbClr val="FF0000"/>
              </a:solidFill>
            </a:endParaRPr>
          </a:p>
        </p:txBody>
      </p:sp>
      <p:graphicFrame>
        <p:nvGraphicFramePr>
          <p:cNvPr id="19" name="グラフ 18"/>
          <p:cNvGraphicFramePr/>
          <p:nvPr>
            <p:extLst>
              <p:ext uri="{D42A27DB-BD31-4B8C-83A1-F6EECF244321}">
                <p14:modId xmlns:p14="http://schemas.microsoft.com/office/powerpoint/2010/main" val="2605960234"/>
              </p:ext>
            </p:extLst>
          </p:nvPr>
        </p:nvGraphicFramePr>
        <p:xfrm>
          <a:off x="4812915" y="1526503"/>
          <a:ext cx="3924000" cy="5184000"/>
        </p:xfrm>
        <a:graphic>
          <a:graphicData uri="http://schemas.openxmlformats.org/drawingml/2006/chart">
            <c:chart xmlns:c="http://schemas.openxmlformats.org/drawingml/2006/chart" xmlns:r="http://schemas.openxmlformats.org/officeDocument/2006/relationships" r:id="rId4"/>
          </a:graphicData>
        </a:graphic>
      </p:graphicFrame>
      <p:cxnSp>
        <p:nvCxnSpPr>
          <p:cNvPr id="21" name="直線コネクタ 20"/>
          <p:cNvCxnSpPr/>
          <p:nvPr/>
        </p:nvCxnSpPr>
        <p:spPr>
          <a:xfrm>
            <a:off x="6585917" y="1626759"/>
            <a:ext cx="0" cy="4824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598796" y="4676118"/>
            <a:ext cx="1160895"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全国</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平均</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7.0</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127079" y="1292122"/>
            <a:ext cx="2943434"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ヵ月後社会復帰率（都道府県別）</a:t>
            </a:r>
          </a:p>
        </p:txBody>
      </p:sp>
      <p:sp>
        <p:nvSpPr>
          <p:cNvPr id="31" name="テキスト ボックス 30"/>
          <p:cNvSpPr txBox="1"/>
          <p:nvPr/>
        </p:nvSpPr>
        <p:spPr>
          <a:xfrm>
            <a:off x="1593560" y="104664"/>
            <a:ext cx="6166131" cy="584775"/>
          </a:xfrm>
          <a:prstGeom prst="rect">
            <a:avLst/>
          </a:prstGeom>
          <a:noFill/>
        </p:spPr>
        <p:txBody>
          <a:bodyPr wrap="square" rtlCol="0">
            <a:spAutoFit/>
          </a:bodyPr>
          <a:lstStyle/>
          <a:p>
            <a:pPr algn="ct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一般市民が目撃した心原性心肺機能停止傷病者</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cs typeface="Meiryo UI" panose="020B0604030504040204" pitchFamily="50" charset="-128"/>
              </a:rPr>
              <a:t>ヵ月後生存率と社会復帰率</a:t>
            </a:r>
            <a:endParaRPr kumimoji="1"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296492" y="1276211"/>
            <a:ext cx="2584362"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ヵ月後生存率（都道府県別）</a:t>
            </a:r>
          </a:p>
        </p:txBody>
      </p:sp>
      <p:sp>
        <p:nvSpPr>
          <p:cNvPr id="15" name="テキスト ボックス 14"/>
          <p:cNvSpPr txBox="1"/>
          <p:nvPr/>
        </p:nvSpPr>
        <p:spPr>
          <a:xfrm rot="5400000">
            <a:off x="4673716" y="2114987"/>
            <a:ext cx="338554" cy="276999"/>
          </a:xfrm>
          <a:prstGeom prst="rect">
            <a:avLst/>
          </a:prstGeom>
          <a:noFill/>
        </p:spPr>
        <p:txBody>
          <a:bodyPr wrap="none" rtlCol="0">
            <a:spAutoFit/>
          </a:bodyPr>
          <a:lstStyle/>
          <a:p>
            <a:r>
              <a:rPr lang="ja-JP" altLang="en-US" sz="1200" dirty="0">
                <a:solidFill>
                  <a:srgbClr val="FF0000"/>
                </a:solidFill>
              </a:rPr>
              <a:t>▲</a:t>
            </a:r>
            <a:endParaRPr kumimoji="1" lang="ja-JP" altLang="en-US" sz="1200" dirty="0">
              <a:solidFill>
                <a:srgbClr val="FF0000"/>
              </a:solidFill>
            </a:endParaRPr>
          </a:p>
        </p:txBody>
      </p:sp>
      <p:sp>
        <p:nvSpPr>
          <p:cNvPr id="16" name="テキスト ボックス 15"/>
          <p:cNvSpPr txBox="1"/>
          <p:nvPr/>
        </p:nvSpPr>
        <p:spPr>
          <a:xfrm>
            <a:off x="58491" y="6643065"/>
            <a:ext cx="4472699"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年版　救急救助の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現況（</a:t>
            </a:r>
            <a:r>
              <a:rPr lang="ja-JP" altLang="en-US" sz="1050" dirty="0" smtClean="0">
                <a:latin typeface="Meiryo UI" panose="020B0604030504040204" pitchFamily="50" charset="-128"/>
                <a:ea typeface="Meiryo UI" panose="020B0604030504040204" pitchFamily="50" charset="-128"/>
              </a:rPr>
              <a:t>数値</a:t>
            </a:r>
            <a:r>
              <a:rPr lang="ja-JP" altLang="en-US" sz="1050" dirty="0">
                <a:latin typeface="Meiryo UI" panose="020B0604030504040204" pitchFamily="50" charset="-128"/>
                <a:ea typeface="Meiryo UI" panose="020B0604030504040204" pitchFamily="50" charset="-128"/>
              </a:rPr>
              <a:t>は　</a:t>
            </a:r>
            <a:r>
              <a:rPr lang="en-US" altLang="ja-JP" sz="1050" dirty="0">
                <a:latin typeface="Meiryo UI" panose="020B0604030504040204" pitchFamily="50" charset="-128"/>
                <a:ea typeface="Meiryo UI" panose="020B0604030504040204" pitchFamily="50" charset="-128"/>
              </a:rPr>
              <a:t>H18</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H27</a:t>
            </a:r>
            <a:r>
              <a:rPr lang="ja-JP" altLang="en-US" sz="1050" dirty="0">
                <a:latin typeface="Meiryo UI" panose="020B0604030504040204" pitchFamily="50" charset="-128"/>
                <a:ea typeface="Meiryo UI" panose="020B0604030504040204" pitchFamily="50" charset="-128"/>
              </a:rPr>
              <a:t>の</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ヵ年</a:t>
            </a:r>
            <a:r>
              <a:rPr lang="ja-JP" altLang="en-US" sz="1050" dirty="0" smtClean="0">
                <a:latin typeface="Meiryo UI" panose="020B0604030504040204" pitchFamily="50" charset="-128"/>
                <a:ea typeface="Meiryo UI" panose="020B0604030504040204" pitchFamily="50" charset="-128"/>
              </a:rPr>
              <a:t>平均）</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a:xfrm>
            <a:off x="7011743" y="6394988"/>
            <a:ext cx="2057400" cy="365125"/>
          </a:xfrm>
        </p:spPr>
        <p:txBody>
          <a:bodyPr/>
          <a:lstStyle/>
          <a:p>
            <a:fld id="{D2FE603E-BFA3-4493-B18A-603A0A044098}" type="slidenum">
              <a:rPr kumimoji="1" lang="ja-JP" altLang="en-US" smtClean="0"/>
              <a:t>16</a:t>
            </a:fld>
            <a:endParaRPr kumimoji="1" lang="ja-JP" altLang="en-US"/>
          </a:p>
        </p:txBody>
      </p:sp>
      <p:sp>
        <p:nvSpPr>
          <p:cNvPr id="24" name="正方形/長方形 23"/>
          <p:cNvSpPr/>
          <p:nvPr/>
        </p:nvSpPr>
        <p:spPr>
          <a:xfrm>
            <a:off x="157341"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１</a:t>
            </a:r>
            <a:r>
              <a:rPr kumimoji="1"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相対的</a:t>
            </a:r>
            <a:r>
              <a:rPr lang="ja-JP" altLang="en-US" sz="1400" dirty="0" smtClean="0">
                <a:latin typeface="Meiryo UI" panose="020B0604030504040204" pitchFamily="50" charset="-128"/>
                <a:ea typeface="Meiryo UI" panose="020B0604030504040204" pitchFamily="50" charset="-128"/>
              </a:rPr>
              <a:t>に</a:t>
            </a:r>
            <a:r>
              <a:rPr kumimoji="1" lang="ja-JP" altLang="en-US" sz="1400" dirty="0" smtClean="0">
                <a:latin typeface="Meiryo UI" panose="020B0604030504040204" pitchFamily="50" charset="-128"/>
                <a:ea typeface="Meiryo UI" panose="020B0604030504040204" pitchFamily="50" charset="-128"/>
              </a:rPr>
              <a:t>高い救急機能</a:t>
            </a:r>
            <a:endParaRPr kumimoji="1" lang="ja-JP" altLang="en-US" sz="1400" dirty="0">
              <a:latin typeface="Meiryo UI" panose="020B0604030504040204" pitchFamily="50" charset="-128"/>
              <a:ea typeface="Meiryo UI" panose="020B0604030504040204" pitchFamily="50" charset="-128"/>
            </a:endParaRPr>
          </a:p>
        </p:txBody>
      </p:sp>
      <p:cxnSp>
        <p:nvCxnSpPr>
          <p:cNvPr id="25" name="直線コネクタ 24"/>
          <p:cNvCxnSpPr/>
          <p:nvPr/>
        </p:nvCxnSpPr>
        <p:spPr>
          <a:xfrm>
            <a:off x="190911" y="689189"/>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368434" y="6333616"/>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8444245" y="6160702"/>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76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3603" y="181978"/>
            <a:ext cx="3680816"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消防（救急）と医療機関の連携</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5809442" y="5464976"/>
            <a:ext cx="3070907" cy="688256"/>
          </a:xfrm>
          <a:prstGeom prst="rect">
            <a:avLst/>
          </a:prstGeom>
        </p:spPr>
        <p:txBody>
          <a:bodyPr wrap="square" lIns="36000" tIns="36000" rIns="36000" bIns="3600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月末現在、</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270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万件以上のデータが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集積。</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これ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だけの人口を対象とした救急要請段階から転帰に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至る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までの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傷病者情報を、一元化して収集するデータベース</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世界的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にも存在しない</a:t>
            </a:r>
          </a:p>
        </p:txBody>
      </p:sp>
      <p:sp>
        <p:nvSpPr>
          <p:cNvPr id="6" name="テキスト ボックス 5"/>
          <p:cNvSpPr txBox="1"/>
          <p:nvPr/>
        </p:nvSpPr>
        <p:spPr>
          <a:xfrm>
            <a:off x="319162" y="796291"/>
            <a:ext cx="8529699"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では</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、医学的に最適かつ受け入れ可能な医療機関リストを、</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GPS</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を利用して表示できるシステム（</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ORION</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を構築し、各消防本部と情報を共有している。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各救急隊は救急現場において、当該システムを通じて、医療機関の搬送・受入・診療状況を、アプリでリアルタイムに閲覧することができ、市町村の枠を超えて、最適な医療機関への搬送が可能となってい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515155" y="2598494"/>
            <a:ext cx="8333706" cy="347730"/>
          </a:xfrm>
          <a:prstGeom prst="rect">
            <a:avLst/>
          </a:prstGeom>
          <a:solidFill>
            <a:schemeClr val="bg1">
              <a:lumMod val="8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dirty="0">
                <a:latin typeface="Meiryo UI" panose="020B0604030504040204" pitchFamily="50" charset="-128"/>
                <a:ea typeface="Meiryo UI" panose="020B0604030504040204" pitchFamily="50" charset="-128"/>
              </a:rPr>
              <a:t>大阪府救急搬送支援・情報収集・集計分析</a:t>
            </a:r>
            <a:r>
              <a:rPr lang="ja-JP" altLang="en-US" sz="1600" dirty="0" smtClean="0">
                <a:latin typeface="Meiryo UI" panose="020B0604030504040204" pitchFamily="50" charset="-128"/>
                <a:ea typeface="Meiryo UI" panose="020B0604030504040204" pitchFamily="50" charset="-128"/>
              </a:rPr>
              <a:t>システム（</a:t>
            </a:r>
            <a:r>
              <a:rPr lang="en-US" altLang="ja-JP" sz="1600" dirty="0" smtClean="0">
                <a:latin typeface="Meiryo UI" panose="020B0604030504040204" pitchFamily="50" charset="-128"/>
                <a:ea typeface="Meiryo UI" panose="020B0604030504040204" pitchFamily="50" charset="-128"/>
              </a:rPr>
              <a:t>ORION</a:t>
            </a:r>
            <a:r>
              <a:rPr lang="ja-JP" altLang="en-US"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の概要</a:t>
            </a:r>
            <a:endParaRPr kumimoji="1" lang="ja-JP" altLang="en-US" sz="1600"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a:xfrm>
            <a:off x="6895959" y="6443659"/>
            <a:ext cx="2057400" cy="365125"/>
          </a:xfrm>
        </p:spPr>
        <p:txBody>
          <a:bodyPr/>
          <a:lstStyle/>
          <a:p>
            <a:fld id="{D2FE603E-BFA3-4493-B18A-603A0A044098}" type="slidenum">
              <a:rPr kumimoji="1" lang="ja-JP" altLang="en-US" smtClean="0"/>
              <a:t>17</a:t>
            </a:fld>
            <a:endParaRPr kumimoji="1" lang="ja-JP" altLang="en-US"/>
          </a:p>
        </p:txBody>
      </p:sp>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42" y="3065999"/>
            <a:ext cx="5506573" cy="3065930"/>
          </a:xfrm>
          <a:prstGeom prst="rect">
            <a:avLst/>
          </a:prstGeom>
        </p:spPr>
      </p:pic>
      <p:sp>
        <p:nvSpPr>
          <p:cNvPr id="11" name="正方形/長方形 10"/>
          <p:cNvSpPr/>
          <p:nvPr/>
        </p:nvSpPr>
        <p:spPr>
          <a:xfrm>
            <a:off x="5736435" y="3065999"/>
            <a:ext cx="3216923" cy="2104028"/>
          </a:xfrm>
          <a:prstGeom prst="rect">
            <a:avLst/>
          </a:prstGeom>
        </p:spPr>
        <p:txBody>
          <a:bodyPr wrap="square" lIns="36000" tIns="36000" rIns="36000" bIns="36000">
            <a:spAutoFit/>
          </a:bodyPr>
          <a:lstStyle/>
          <a:p>
            <a:r>
              <a:rPr lang="en-US" altLang="ja-JP" sz="1200" b="1" dirty="0"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主な機能</a:t>
            </a:r>
            <a:r>
              <a:rPr lang="en-US" altLang="ja-JP" sz="1200" b="1" dirty="0" smtClean="0">
                <a:latin typeface="Meiryo UI" panose="020B0604030504040204" pitchFamily="50" charset="-128"/>
                <a:ea typeface="Meiryo UI" panose="020B0604030504040204" pitchFamily="50" charset="-128"/>
              </a:rPr>
              <a:t>】</a:t>
            </a:r>
          </a:p>
          <a:p>
            <a:r>
              <a:rPr lang="en-US" altLang="ja-JP" sz="1200" b="1" dirty="0" smtClean="0">
                <a:latin typeface="Meiryo UI" panose="020B0604030504040204" pitchFamily="50" charset="-128"/>
                <a:ea typeface="Meiryo UI" panose="020B0604030504040204" pitchFamily="50" charset="-128"/>
              </a:rPr>
              <a:t>1</a:t>
            </a:r>
            <a:r>
              <a:rPr lang="ja-JP" altLang="en-US" sz="1200" b="1" dirty="0" err="1" smtClean="0">
                <a:latin typeface="Meiryo UI" panose="020B0604030504040204" pitchFamily="50" charset="-128"/>
                <a:ea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rPr>
              <a:t>ICT</a:t>
            </a:r>
            <a:r>
              <a:rPr lang="ja-JP" altLang="en-US" sz="1200" b="1" dirty="0" smtClean="0">
                <a:latin typeface="Meiryo UI" panose="020B0604030504040204" pitchFamily="50" charset="-128"/>
                <a:ea typeface="Meiryo UI" panose="020B0604030504040204" pitchFamily="50" charset="-128"/>
              </a:rPr>
              <a:t>を用いた救急搬送支援及び病院検索</a:t>
            </a:r>
            <a:endParaRPr lang="en-US" altLang="ja-JP" sz="12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スマホアプリにより、傷</a:t>
            </a:r>
            <a:r>
              <a:rPr lang="ja-JP" altLang="en-US" sz="1200" dirty="0">
                <a:latin typeface="Meiryo UI" panose="020B0604030504040204" pitchFamily="50" charset="-128"/>
                <a:ea typeface="Meiryo UI" panose="020B0604030504040204" pitchFamily="50" charset="-128"/>
              </a:rPr>
              <a:t>病者の病態や緊急度判断を</a:t>
            </a:r>
            <a:r>
              <a:rPr lang="ja-JP" altLang="en-US" sz="1200" dirty="0" smtClean="0">
                <a:latin typeface="Meiryo UI" panose="020B0604030504040204" pitchFamily="50" charset="-128"/>
                <a:ea typeface="Meiryo UI" panose="020B0604030504040204" pitchFamily="50" charset="-128"/>
              </a:rPr>
              <a:t>支援するとともに</a:t>
            </a:r>
            <a:r>
              <a:rPr lang="ja-JP" altLang="en-US" sz="1200" dirty="0">
                <a:latin typeface="Meiryo UI" panose="020B0604030504040204" pitchFamily="50" charset="-128"/>
                <a:ea typeface="Meiryo UI" panose="020B0604030504040204" pitchFamily="50" charset="-128"/>
              </a:rPr>
              <a:t>、医療機関検索を</a:t>
            </a:r>
            <a:r>
              <a:rPr lang="ja-JP" altLang="en-US" sz="1200" dirty="0" smtClean="0">
                <a:latin typeface="Meiryo UI" panose="020B0604030504040204" pitchFamily="50" charset="-128"/>
                <a:ea typeface="Meiryo UI" panose="020B0604030504040204" pitchFamily="50" charset="-128"/>
              </a:rPr>
              <a:t>簡易化</a:t>
            </a:r>
            <a:endParaRPr lang="ja-JP" altLang="en-US" sz="1200" dirty="0">
              <a:latin typeface="Meiryo UI" panose="020B0604030504040204" pitchFamily="50" charset="-128"/>
              <a:ea typeface="Meiryo UI" panose="020B0604030504040204" pitchFamily="50" charset="-128"/>
            </a:endParaRPr>
          </a:p>
          <a:p>
            <a:endParaRPr lang="en-US" altLang="ja-JP" sz="1200" dirty="0" smtClean="0">
              <a:latin typeface="Meiryo UI" panose="020B0604030504040204" pitchFamily="50" charset="-128"/>
              <a:ea typeface="Meiryo UI" panose="020B0604030504040204" pitchFamily="50" charset="-128"/>
            </a:endParaRPr>
          </a:p>
          <a:p>
            <a:r>
              <a:rPr lang="en-US" altLang="ja-JP" sz="1200" b="1" dirty="0" smtClean="0">
                <a:latin typeface="Meiryo UI" panose="020B0604030504040204" pitchFamily="50" charset="-128"/>
                <a:ea typeface="Meiryo UI" panose="020B0604030504040204" pitchFamily="50" charset="-128"/>
              </a:rPr>
              <a:t>2</a:t>
            </a:r>
            <a:r>
              <a:rPr lang="ja-JP" altLang="en-US" sz="1200" b="1" dirty="0" err="1" smtClean="0">
                <a:latin typeface="Meiryo UI" panose="020B0604030504040204" pitchFamily="50" charset="-128"/>
                <a:ea typeface="Meiryo UI" panose="020B0604030504040204" pitchFamily="50" charset="-128"/>
              </a:rPr>
              <a:t>．</a:t>
            </a:r>
            <a:r>
              <a:rPr lang="ja-JP" altLang="en-US" sz="1200" b="1" dirty="0" smtClean="0">
                <a:latin typeface="Meiryo UI" panose="020B0604030504040204" pitchFamily="50" charset="-128"/>
                <a:ea typeface="Meiryo UI" panose="020B0604030504040204" pitchFamily="50" charset="-128"/>
              </a:rPr>
              <a:t>救急医療に関する情報の集約化</a:t>
            </a:r>
            <a:endParaRPr lang="en-US" altLang="ja-JP" sz="12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救急隊</a:t>
            </a:r>
            <a:r>
              <a:rPr lang="ja-JP" altLang="en-US" sz="1200" dirty="0">
                <a:latin typeface="Meiryo UI" panose="020B0604030504040204" pitchFamily="50" charset="-128"/>
                <a:ea typeface="Meiryo UI" panose="020B0604030504040204" pitchFamily="50" charset="-128"/>
              </a:rPr>
              <a:t>活動</a:t>
            </a:r>
            <a:r>
              <a:rPr lang="ja-JP" altLang="en-US" sz="1200" dirty="0" smtClean="0">
                <a:latin typeface="Meiryo UI" panose="020B0604030504040204" pitchFamily="50" charset="-128"/>
                <a:ea typeface="Meiryo UI" panose="020B0604030504040204" pitchFamily="50" charset="-128"/>
              </a:rPr>
              <a:t>記録と</a:t>
            </a:r>
            <a:r>
              <a:rPr lang="ja-JP" altLang="en-US" sz="1200" dirty="0">
                <a:latin typeface="Meiryo UI" panose="020B0604030504040204" pitchFamily="50" charset="-128"/>
                <a:ea typeface="Meiryo UI" panose="020B0604030504040204" pitchFamily="50" charset="-128"/>
              </a:rPr>
              <a:t>医療</a:t>
            </a:r>
            <a:r>
              <a:rPr lang="ja-JP" altLang="en-US" sz="1200" dirty="0" smtClean="0">
                <a:latin typeface="Meiryo UI" panose="020B0604030504040204" pitchFamily="50" charset="-128"/>
                <a:ea typeface="Meiryo UI" panose="020B0604030504040204" pitchFamily="50" charset="-128"/>
              </a:rPr>
              <a:t>機関の診療記録を</a:t>
            </a:r>
            <a:r>
              <a:rPr lang="ja-JP" altLang="en-US" sz="1200" dirty="0">
                <a:latin typeface="Meiryo UI" panose="020B0604030504040204" pitchFamily="50" charset="-128"/>
                <a:ea typeface="Meiryo UI" panose="020B0604030504040204" pitchFamily="50" charset="-128"/>
              </a:rPr>
              <a:t>結合して</a:t>
            </a:r>
            <a:r>
              <a:rPr lang="ja-JP" altLang="en-US" sz="1200" dirty="0" smtClean="0">
                <a:latin typeface="Meiryo UI" panose="020B0604030504040204" pitchFamily="50" charset="-128"/>
                <a:ea typeface="Meiryo UI" panose="020B0604030504040204" pitchFamily="50" charset="-128"/>
              </a:rPr>
              <a:t>集積（事務負担を軽減）</a:t>
            </a:r>
            <a:endParaRPr lang="en-US" altLang="ja-JP" sz="1200" dirty="0" smtClean="0">
              <a:latin typeface="Meiryo UI" panose="020B0604030504040204" pitchFamily="50" charset="-128"/>
              <a:ea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endParaRPr>
          </a:p>
          <a:p>
            <a:r>
              <a:rPr lang="ja-JP" altLang="en-US" sz="1200" b="1" dirty="0" smtClean="0">
                <a:latin typeface="Meiryo UI" panose="020B0604030504040204" pitchFamily="50" charset="-128"/>
                <a:ea typeface="Meiryo UI" panose="020B0604030504040204" pitchFamily="50" charset="-128"/>
              </a:rPr>
              <a:t>３．集約化されたデータの分析</a:t>
            </a:r>
            <a:endParaRPr lang="en-US" altLang="ja-JP" sz="1200" b="1"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集約化されたデータの集積・分析が可能</a:t>
            </a:r>
            <a:endParaRPr lang="ja-JP" altLang="en-US"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157341"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１</a:t>
            </a:r>
            <a:r>
              <a:rPr kumimoji="1" lang="en-US" altLang="ja-JP" sz="1400" dirty="0" smtClean="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相対的</a:t>
            </a:r>
            <a:r>
              <a:rPr lang="ja-JP" altLang="en-US" sz="1400" dirty="0" smtClean="0">
                <a:latin typeface="Meiryo UI" panose="020B0604030504040204" pitchFamily="50" charset="-128"/>
                <a:ea typeface="Meiryo UI" panose="020B0604030504040204" pitchFamily="50" charset="-128"/>
              </a:rPr>
              <a:t>に</a:t>
            </a:r>
            <a:r>
              <a:rPr kumimoji="1" lang="ja-JP" altLang="en-US" sz="1400" dirty="0" smtClean="0">
                <a:latin typeface="Meiryo UI" panose="020B0604030504040204" pitchFamily="50" charset="-128"/>
                <a:ea typeface="Meiryo UI" panose="020B0604030504040204" pitchFamily="50" charset="-128"/>
              </a:rPr>
              <a:t>高い救急機能</a:t>
            </a:r>
            <a:endParaRPr kumimoji="1" lang="ja-JP" altLang="en-US" sz="1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190911" y="689189"/>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大かっこ 1"/>
          <p:cNvSpPr/>
          <p:nvPr/>
        </p:nvSpPr>
        <p:spPr>
          <a:xfrm>
            <a:off x="5787950" y="5410423"/>
            <a:ext cx="3102832" cy="742809"/>
          </a:xfrm>
          <a:prstGeom prst="bracketPair">
            <a:avLst>
              <a:gd name="adj" fmla="val 962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700004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625471" y="159633"/>
            <a:ext cx="221567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不搬送件数の状況</a:t>
            </a:r>
          </a:p>
        </p:txBody>
      </p:sp>
      <p:sp>
        <p:nvSpPr>
          <p:cNvPr id="6" name="テキスト ボックス 5">
            <a:extLst>
              <a:ext uri="{FF2B5EF4-FFF2-40B4-BE49-F238E27FC236}">
                <a16:creationId xmlns="" xmlns:a16="http://schemas.microsoft.com/office/drawing/2014/main" id="{59E75A48-3F53-4D7F-AC4E-58639CB2F4A3}"/>
              </a:ext>
            </a:extLst>
          </p:cNvPr>
          <p:cNvSpPr txBox="1"/>
          <p:nvPr/>
        </p:nvSpPr>
        <p:spPr>
          <a:xfrm>
            <a:off x="1259847" y="2144158"/>
            <a:ext cx="2683748"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不搬送件数理由の</a:t>
            </a: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内訳（大阪）</a:t>
            </a:r>
            <a:endPar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450074" y="845701"/>
            <a:ext cx="8269608" cy="107721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大阪</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あたりの搬送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人員</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6.6</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人全国</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で最も</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少ない。</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年の不搬送件数：</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76,880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一方で、不搬送</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理由の半数は「拒否</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」となっており、第一発見者（通報者）による判断と、傷病者本人の判断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との間に、乖離がある場合も考えられる。</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5234193" y="2133958"/>
            <a:ext cx="2939910" cy="523220"/>
          </a:xfrm>
          <a:prstGeom prst="rect">
            <a:avLst/>
          </a:prstGeom>
        </p:spPr>
        <p:txBody>
          <a:bodyPr wrap="square">
            <a:spAutoFit/>
          </a:bodyPr>
          <a:lstStyle/>
          <a:p>
            <a:pPr algn="ctr"/>
            <a:r>
              <a:rPr lang="en-US" altLang="ja-JP" sz="1400" b="1" u="sng"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件あたりの搬送</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人員が少ないワースト５</a:t>
            </a:r>
            <a:endParaRPr lang="en-US" altLang="zh-TW" sz="1400" b="1" u="sng"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グラフ 14"/>
          <p:cNvGraphicFramePr/>
          <p:nvPr>
            <p:extLst>
              <p:ext uri="{D42A27DB-BD31-4B8C-83A1-F6EECF244321}">
                <p14:modId xmlns:p14="http://schemas.microsoft.com/office/powerpoint/2010/main" val="1282079763"/>
              </p:ext>
            </p:extLst>
          </p:nvPr>
        </p:nvGraphicFramePr>
        <p:xfrm>
          <a:off x="334185" y="2726955"/>
          <a:ext cx="3966313" cy="3479712"/>
        </p:xfrm>
        <a:graphic>
          <a:graphicData uri="http://schemas.openxmlformats.org/drawingml/2006/chart">
            <c:chart xmlns:c="http://schemas.openxmlformats.org/drawingml/2006/chart" xmlns:r="http://schemas.openxmlformats.org/officeDocument/2006/relationships" r:id="rId2"/>
          </a:graphicData>
        </a:graphic>
      </p:graphicFrame>
      <p:sp>
        <p:nvSpPr>
          <p:cNvPr id="18" name="正方形/長方形 17"/>
          <p:cNvSpPr/>
          <p:nvPr/>
        </p:nvSpPr>
        <p:spPr>
          <a:xfrm>
            <a:off x="157342"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rPr>
              <a:t>．現状</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課題</a:t>
            </a:r>
            <a:endParaRPr kumimoji="1" lang="ja-JP" altLang="en-US" sz="14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57342" y="6621917"/>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a:xfrm>
            <a:off x="7008864" y="6367265"/>
            <a:ext cx="2057400" cy="365125"/>
          </a:xfrm>
        </p:spPr>
        <p:txBody>
          <a:bodyPr/>
          <a:lstStyle/>
          <a:p>
            <a:fld id="{D2FE603E-BFA3-4493-B18A-603A0A044098}" type="slidenum">
              <a:rPr kumimoji="1" lang="ja-JP" altLang="en-US" smtClean="0"/>
              <a:t>18</a:t>
            </a:fld>
            <a:endParaRPr kumimoji="1" lang="ja-JP" altLang="en-US"/>
          </a:p>
        </p:txBody>
      </p:sp>
      <p:cxnSp>
        <p:nvCxnSpPr>
          <p:cNvPr id="14" name="直線コネクタ 13"/>
          <p:cNvCxnSpPr/>
          <p:nvPr/>
        </p:nvCxnSpPr>
        <p:spPr>
          <a:xfrm>
            <a:off x="190911" y="608507"/>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グラフ 7"/>
          <p:cNvGraphicFramePr/>
          <p:nvPr>
            <p:extLst>
              <p:ext uri="{D42A27DB-BD31-4B8C-83A1-F6EECF244321}">
                <p14:modId xmlns:p14="http://schemas.microsoft.com/office/powerpoint/2010/main" val="913829471"/>
              </p:ext>
            </p:extLst>
          </p:nvPr>
        </p:nvGraphicFramePr>
        <p:xfrm>
          <a:off x="4881090" y="2796475"/>
          <a:ext cx="3462762" cy="3403363"/>
        </p:xfrm>
        <a:graphic>
          <a:graphicData uri="http://schemas.openxmlformats.org/drawingml/2006/chart">
            <c:chart xmlns:c="http://schemas.openxmlformats.org/drawingml/2006/chart" xmlns:r="http://schemas.openxmlformats.org/officeDocument/2006/relationships" r:id="rId3"/>
          </a:graphicData>
        </a:graphic>
      </p:graphicFrame>
      <p:sp>
        <p:nvSpPr>
          <p:cNvPr id="13" name="大波 12"/>
          <p:cNvSpPr/>
          <p:nvPr/>
        </p:nvSpPr>
        <p:spPr>
          <a:xfrm>
            <a:off x="4990492" y="5198691"/>
            <a:ext cx="3204000" cy="108000"/>
          </a:xfrm>
          <a:prstGeom prst="wave">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884417" y="5312800"/>
            <a:ext cx="349776" cy="261610"/>
          </a:xfrm>
          <a:prstGeom prst="rect">
            <a:avLst/>
          </a:prstGeom>
          <a:solidFill>
            <a:schemeClr val="bg1"/>
          </a:solidFill>
        </p:spPr>
        <p:txBody>
          <a:bodyPr wrap="none" rtlCol="0">
            <a:spAutoFit/>
          </a:bodyPr>
          <a:lstStyle/>
          <a:p>
            <a:pPr algn="r"/>
            <a:r>
              <a:rPr kumimoji="1" lang="ja-JP" altLang="en-US" sz="1100" dirty="0" smtClean="0"/>
              <a:t>　</a:t>
            </a:r>
            <a:r>
              <a:rPr kumimoji="1" lang="en-US" altLang="ja-JP" sz="1100" dirty="0" smtClean="0"/>
              <a:t>0</a:t>
            </a:r>
            <a:endParaRPr kumimoji="1" lang="ja-JP" altLang="en-US" sz="1100" dirty="0"/>
          </a:p>
        </p:txBody>
      </p:sp>
      <p:sp>
        <p:nvSpPr>
          <p:cNvPr id="17" name="テキスト ボックス 16"/>
          <p:cNvSpPr txBox="1"/>
          <p:nvPr/>
        </p:nvSpPr>
        <p:spPr>
          <a:xfrm>
            <a:off x="4621134" y="2569984"/>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（人）</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2012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rotWithShape="1">
          <a:blip r:embed="rId2"/>
          <a:srcRect l="33397" t="13048" r="34504" b="5703"/>
          <a:stretch/>
        </p:blipFill>
        <p:spPr>
          <a:xfrm>
            <a:off x="121592" y="1275009"/>
            <a:ext cx="4440525" cy="5356868"/>
          </a:xfrm>
          <a:prstGeom prst="rect">
            <a:avLst/>
          </a:prstGeom>
        </p:spPr>
      </p:pic>
      <p:cxnSp>
        <p:nvCxnSpPr>
          <p:cNvPr id="29" name="直線コネクタ 28"/>
          <p:cNvCxnSpPr/>
          <p:nvPr/>
        </p:nvCxnSpPr>
        <p:spPr>
          <a:xfrm>
            <a:off x="2556108" y="1135693"/>
            <a:ext cx="0" cy="5508000"/>
          </a:xfrm>
          <a:prstGeom prst="line">
            <a:avLst/>
          </a:prstGeom>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097543" y="616543"/>
            <a:ext cx="942887" cy="538609"/>
          </a:xfrm>
          <a:prstGeom prst="rect">
            <a:avLst/>
          </a:prstGeom>
          <a:noFill/>
        </p:spPr>
        <p:txBody>
          <a:bodyPr wrap="none" rtlCol="0">
            <a:spAutoFit/>
          </a:bodyP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大阪の軽症</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率</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000" b="1" dirty="0">
                <a:latin typeface="Meiryo UI" panose="020B0604030504040204" pitchFamily="50" charset="-128"/>
                <a:ea typeface="Meiryo UI" panose="020B0604030504040204" pitchFamily="50" charset="-128"/>
                <a:cs typeface="Meiryo UI" panose="020B0604030504040204" pitchFamily="50" charset="-128"/>
              </a:rPr>
              <a:t>61.5%</a:t>
            </a:r>
          </a:p>
          <a:p>
            <a:pPr algn="ct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全国</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49.4%)</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rot="5400000">
            <a:off x="12259" y="4148633"/>
            <a:ext cx="325730" cy="261610"/>
          </a:xfrm>
          <a:prstGeom prst="rect">
            <a:avLst/>
          </a:prstGeom>
          <a:noFill/>
        </p:spPr>
        <p:txBody>
          <a:bodyPr wrap="none" rtlCol="0">
            <a:spAutoFit/>
          </a:bodyPr>
          <a:lstStyle/>
          <a:p>
            <a:r>
              <a:rPr kumimoji="1" lang="ja-JP" altLang="en-US" sz="1100" dirty="0">
                <a:solidFill>
                  <a:srgbClr val="FF0000"/>
                </a:solidFill>
              </a:rPr>
              <a:t>▲</a:t>
            </a:r>
          </a:p>
        </p:txBody>
      </p:sp>
      <p:sp>
        <p:nvSpPr>
          <p:cNvPr id="33" name="テキスト ボックス 32"/>
          <p:cNvSpPr txBox="1"/>
          <p:nvPr/>
        </p:nvSpPr>
        <p:spPr>
          <a:xfrm>
            <a:off x="4724821" y="835815"/>
            <a:ext cx="4165961" cy="1600438"/>
          </a:xfrm>
          <a:prstGeom prst="rect">
            <a:avLst/>
          </a:prstGeom>
          <a:noFill/>
        </p:spPr>
        <p:txBody>
          <a:bodyPr wrap="square" lIns="36000" tIns="36000" rIns="36000" bIns="36000" rtlCol="0">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搬送者に占める軽症率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％と全国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で最も高く、</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全国平均</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49.4</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％より</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12.1</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ポイント</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高い。反対に、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重症</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率</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％で、全国平均</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7.5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分の１に留まる</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重症の内訳では高齢者の急病が</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46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％を占めるが、全国や他都市と何が違うのか、要因分析が必要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203134" y="616062"/>
            <a:ext cx="981359" cy="553998"/>
          </a:xfrm>
          <a:prstGeom prst="rect">
            <a:avLst/>
          </a:prstGeom>
          <a:noFill/>
        </p:spPr>
        <p:txBody>
          <a:bodyPr wrap="none" rtlCol="0">
            <a:spAutoFit/>
          </a:bodyPr>
          <a:lstStyle/>
          <a:p>
            <a:pPr algn="ctr"/>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大阪の重症率</a:t>
            </a: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1.5%</a:t>
            </a:r>
          </a:p>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7.5%)</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110896" y="6621460"/>
            <a:ext cx="2646878"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軽症</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中等症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重症</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6" name="直線コネクタ 35"/>
          <p:cNvCxnSpPr/>
          <p:nvPr/>
        </p:nvCxnSpPr>
        <p:spPr>
          <a:xfrm flipH="1">
            <a:off x="1293549" y="6543768"/>
            <a:ext cx="12095" cy="1393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1518876" y="6223723"/>
            <a:ext cx="71255" cy="12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cxnSpLocks/>
          </p:cNvCxnSpPr>
          <p:nvPr/>
        </p:nvCxnSpPr>
        <p:spPr>
          <a:xfrm flipH="1">
            <a:off x="2829367" y="6484387"/>
            <a:ext cx="90979" cy="198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cxnSpLocks/>
          </p:cNvCxnSpPr>
          <p:nvPr/>
        </p:nvCxnSpPr>
        <p:spPr>
          <a:xfrm flipH="1">
            <a:off x="3567502" y="6490386"/>
            <a:ext cx="87519" cy="160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cxnSpLocks/>
          </p:cNvCxnSpPr>
          <p:nvPr/>
        </p:nvCxnSpPr>
        <p:spPr>
          <a:xfrm flipH="1">
            <a:off x="3693814" y="1137565"/>
            <a:ext cx="0" cy="5436000"/>
          </a:xfrm>
          <a:prstGeom prst="line">
            <a:avLst/>
          </a:prstGeom>
          <a:ln w="190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3260816" y="29069"/>
            <a:ext cx="2654894"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軽症率と重症率の状況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5705043" y="2594869"/>
            <a:ext cx="2327880" cy="276999"/>
          </a:xfrm>
          <a:prstGeom prst="rect">
            <a:avLst/>
          </a:prstGeom>
          <a:noFill/>
        </p:spPr>
        <p:txBody>
          <a:bodyPr wrap="none" rtlCol="0">
            <a:spAutoFit/>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大阪における重症</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7094</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件の内訳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7" name="表 26"/>
          <p:cNvGraphicFramePr>
            <a:graphicFrameLocks noGrp="1"/>
          </p:cNvGraphicFramePr>
          <p:nvPr>
            <p:extLst>
              <p:ext uri="{D42A27DB-BD31-4B8C-83A1-F6EECF244321}">
                <p14:modId xmlns:p14="http://schemas.microsoft.com/office/powerpoint/2010/main" val="649382672"/>
              </p:ext>
            </p:extLst>
          </p:nvPr>
        </p:nvGraphicFramePr>
        <p:xfrm>
          <a:off x="4562119" y="2952052"/>
          <a:ext cx="4499508" cy="2500440"/>
        </p:xfrm>
        <a:graphic>
          <a:graphicData uri="http://schemas.openxmlformats.org/drawingml/2006/table">
            <a:tbl>
              <a:tblPr firstRow="1" bandRow="1">
                <a:tableStyleId>{5940675A-B579-460E-94D1-54222C63F5DA}</a:tableStyleId>
              </a:tblPr>
              <a:tblGrid>
                <a:gridCol w="507422">
                  <a:extLst>
                    <a:ext uri="{9D8B030D-6E8A-4147-A177-3AD203B41FA5}">
                      <a16:colId xmlns="" xmlns:a16="http://schemas.microsoft.com/office/drawing/2014/main" val="20000"/>
                    </a:ext>
                  </a:extLst>
                </a:gridCol>
                <a:gridCol w="570298">
                  <a:extLst>
                    <a:ext uri="{9D8B030D-6E8A-4147-A177-3AD203B41FA5}">
                      <a16:colId xmlns="" xmlns:a16="http://schemas.microsoft.com/office/drawing/2014/main" val="20001"/>
                    </a:ext>
                  </a:extLst>
                </a:gridCol>
                <a:gridCol w="570298">
                  <a:extLst>
                    <a:ext uri="{9D8B030D-6E8A-4147-A177-3AD203B41FA5}">
                      <a16:colId xmlns="" xmlns:a16="http://schemas.microsoft.com/office/drawing/2014/main" val="20002"/>
                    </a:ext>
                  </a:extLst>
                </a:gridCol>
                <a:gridCol w="570298">
                  <a:extLst>
                    <a:ext uri="{9D8B030D-6E8A-4147-A177-3AD203B41FA5}">
                      <a16:colId xmlns="" xmlns:a16="http://schemas.microsoft.com/office/drawing/2014/main" val="20003"/>
                    </a:ext>
                  </a:extLst>
                </a:gridCol>
                <a:gridCol w="570298">
                  <a:extLst>
                    <a:ext uri="{9D8B030D-6E8A-4147-A177-3AD203B41FA5}">
                      <a16:colId xmlns="" xmlns:a16="http://schemas.microsoft.com/office/drawing/2014/main" val="20004"/>
                    </a:ext>
                  </a:extLst>
                </a:gridCol>
                <a:gridCol w="570298">
                  <a:extLst>
                    <a:ext uri="{9D8B030D-6E8A-4147-A177-3AD203B41FA5}">
                      <a16:colId xmlns="" xmlns:a16="http://schemas.microsoft.com/office/drawing/2014/main" val="20005"/>
                    </a:ext>
                  </a:extLst>
                </a:gridCol>
                <a:gridCol w="570298">
                  <a:extLst>
                    <a:ext uri="{9D8B030D-6E8A-4147-A177-3AD203B41FA5}">
                      <a16:colId xmlns="" xmlns:a16="http://schemas.microsoft.com/office/drawing/2014/main" val="20006"/>
                    </a:ext>
                  </a:extLst>
                </a:gridCol>
                <a:gridCol w="570298">
                  <a:extLst>
                    <a:ext uri="{9D8B030D-6E8A-4147-A177-3AD203B41FA5}">
                      <a16:colId xmlns="" xmlns:a16="http://schemas.microsoft.com/office/drawing/2014/main" val="20007"/>
                    </a:ext>
                  </a:extLst>
                </a:gridCol>
              </a:tblGrid>
              <a:tr h="272166">
                <a:tc>
                  <a:txBody>
                    <a:bodyPr/>
                    <a:lstStyle/>
                    <a:p>
                      <a:endParaRPr kumimoji="1" lang="ja-JP" altLang="en-US" sz="10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ctr"/>
                      <a:r>
                        <a:rPr kumimoji="1" lang="ja-JP" altLang="en-US" sz="1000" dirty="0">
                          <a:latin typeface="Meiryo UI" panose="020B0604030504040204" pitchFamily="50" charset="-128"/>
                          <a:ea typeface="Meiryo UI" panose="020B0604030504040204" pitchFamily="50" charset="-128"/>
                        </a:rPr>
                        <a:t>急病</a:t>
                      </a:r>
                    </a:p>
                  </a:txBody>
                  <a:tcPr marL="36000" marR="36000" marT="36000" marB="36000" anchor="ctr">
                    <a:solidFill>
                      <a:schemeClr val="accent1">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rPr>
                        <a:t>一般</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負傷</a:t>
                      </a:r>
                    </a:p>
                  </a:txBody>
                  <a:tcPr marL="36000" marR="36000" marT="36000" marB="36000" anchor="ctr">
                    <a:solidFill>
                      <a:schemeClr val="accent1">
                        <a:lumMod val="20000"/>
                        <a:lumOff val="8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rPr>
                        <a:t>交通</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事故</a:t>
                      </a:r>
                      <a:endParaRPr kumimoji="1" lang="ja-JP" altLang="en-US" sz="1000" dirty="0">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rPr>
                        <a:t>自損</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行為</a:t>
                      </a:r>
                      <a:endParaRPr kumimoji="1" lang="ja-JP" altLang="en-US" sz="1000" dirty="0">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ctr"/>
                      <a:r>
                        <a:rPr kumimoji="1" lang="ja-JP" altLang="en-US" sz="1000" dirty="0" smtClean="0">
                          <a:latin typeface="Meiryo UI" panose="020B0604030504040204" pitchFamily="50" charset="-128"/>
                          <a:ea typeface="Meiryo UI" panose="020B0604030504040204" pitchFamily="50" charset="-128"/>
                        </a:rPr>
                        <a:t>労働</a:t>
                      </a:r>
                      <a:endParaRPr kumimoji="1" lang="en-US" altLang="ja-JP" sz="1000" dirty="0" smtClean="0">
                        <a:latin typeface="Meiryo UI" panose="020B0604030504040204" pitchFamily="50" charset="-128"/>
                        <a:ea typeface="Meiryo UI" panose="020B0604030504040204" pitchFamily="50" charset="-128"/>
                      </a:endParaRPr>
                    </a:p>
                    <a:p>
                      <a:pPr algn="ctr"/>
                      <a:r>
                        <a:rPr kumimoji="1" lang="ja-JP" altLang="en-US" sz="1000" dirty="0" smtClean="0">
                          <a:latin typeface="Meiryo UI" panose="020B0604030504040204" pitchFamily="50" charset="-128"/>
                          <a:ea typeface="Meiryo UI" panose="020B0604030504040204" pitchFamily="50" charset="-128"/>
                        </a:rPr>
                        <a:t>災害</a:t>
                      </a:r>
                      <a:endParaRPr kumimoji="1" lang="ja-JP" altLang="en-US" sz="1000" dirty="0">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rPr>
                        <a:t>その他</a:t>
                      </a:r>
                    </a:p>
                  </a:txBody>
                  <a:tcPr marL="36000" marR="36000" marT="36000" marB="36000" anchor="ctr">
                    <a:lnR w="28575" cap="flat" cmpd="sng" algn="ctr">
                      <a:solidFill>
                        <a:schemeClr val="tx1"/>
                      </a:solidFill>
                      <a:prstDash val="solid"/>
                      <a:round/>
                      <a:headEnd type="none" w="med" len="med"/>
                      <a:tailEnd type="none" w="med" len="med"/>
                    </a:lnR>
                    <a:solidFill>
                      <a:schemeClr val="accent1">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rPr>
                        <a:t>合計</a:t>
                      </a:r>
                    </a:p>
                  </a:txBody>
                  <a:tcPr marL="36000" marR="36000" marT="36000" marB="36000" anchor="ctr">
                    <a:lnL w="28575" cap="flat" cmpd="sng" algn="ctr">
                      <a:solidFill>
                        <a:schemeClr val="tx1"/>
                      </a:solidFill>
                      <a:prstDash val="solid"/>
                      <a:round/>
                      <a:headEnd type="none" w="med" len="med"/>
                      <a:tailEnd type="none" w="med" len="med"/>
                    </a:lnL>
                    <a:solidFill>
                      <a:schemeClr val="accent1">
                        <a:lumMod val="20000"/>
                        <a:lumOff val="80000"/>
                      </a:schemeClr>
                    </a:solidFill>
                  </a:tcPr>
                </a:tc>
                <a:extLst>
                  <a:ext uri="{0D108BD9-81ED-4DB2-BD59-A6C34878D82A}">
                    <a16:rowId xmlns="" xmlns:a16="http://schemas.microsoft.com/office/drawing/2014/main" val="10000"/>
                  </a:ext>
                </a:extLst>
              </a:tr>
              <a:tr h="2721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新生児</a:t>
                      </a:r>
                    </a:p>
                  </a:txBody>
                  <a:tcPr marL="36000" marR="36000" marT="36000" marB="36000" anchor="ctr">
                    <a:solidFill>
                      <a:schemeClr val="accent1">
                        <a:lumMod val="20000"/>
                        <a:lumOff val="80000"/>
                      </a:schemeClr>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0</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0.0</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0.0</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1"/>
                  </a:ext>
                </a:extLst>
              </a:tr>
              <a:tr h="272166">
                <a:tc>
                  <a:txBody>
                    <a:bodyPr/>
                    <a:lstStyle/>
                    <a:p>
                      <a:pPr algn="ctr"/>
                      <a:r>
                        <a:rPr kumimoji="1" lang="ja-JP" altLang="en-US" sz="1000" dirty="0">
                          <a:latin typeface="Meiryo UI" panose="020B0604030504040204" pitchFamily="50" charset="-128"/>
                          <a:ea typeface="Meiryo UI" panose="020B0604030504040204" pitchFamily="50" charset="-128"/>
                        </a:rPr>
                        <a:t>乳幼児</a:t>
                      </a:r>
                      <a:endParaRPr kumimoji="1" lang="en-US" altLang="ja-JP" sz="1000" dirty="0">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0.4</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0.3%</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18</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0.0</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0.2%</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17</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0.9</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66</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tcPr>
                </a:tc>
                <a:extLst>
                  <a:ext uri="{0D108BD9-81ED-4DB2-BD59-A6C34878D82A}">
                    <a16:rowId xmlns="" xmlns:a16="http://schemas.microsoft.com/office/drawing/2014/main" val="10002"/>
                  </a:ext>
                </a:extLst>
              </a:tr>
              <a:tr h="272166">
                <a:tc>
                  <a:txBody>
                    <a:bodyPr/>
                    <a:lstStyle/>
                    <a:p>
                      <a:pPr algn="ctr"/>
                      <a:r>
                        <a:rPr kumimoji="1" lang="ja-JP" altLang="en-US" sz="1000" dirty="0">
                          <a:latin typeface="Meiryo UI" panose="020B0604030504040204" pitchFamily="50" charset="-128"/>
                          <a:ea typeface="Meiryo UI" panose="020B0604030504040204" pitchFamily="50" charset="-128"/>
                        </a:rPr>
                        <a:t>少年</a:t>
                      </a:r>
                    </a:p>
                  </a:txBody>
                  <a:tcPr marL="36000" marR="36000" marT="36000" marB="36000" anchor="ctr">
                    <a:solidFill>
                      <a:schemeClr val="accent1">
                        <a:lumMod val="20000"/>
                        <a:lumOff val="80000"/>
                      </a:schemeClr>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0.2%</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0.2%</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0.7%</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0.0</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0.0</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0.2%</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1.3</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89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0003"/>
                  </a:ext>
                </a:extLst>
              </a:tr>
              <a:tr h="272166">
                <a:tc>
                  <a:txBody>
                    <a:bodyPr/>
                    <a:lstStyle/>
                    <a:p>
                      <a:pPr algn="ctr"/>
                      <a:r>
                        <a:rPr kumimoji="1" lang="ja-JP" altLang="en-US" sz="1000" dirty="0">
                          <a:latin typeface="Meiryo UI" panose="020B0604030504040204" pitchFamily="50" charset="-128"/>
                          <a:ea typeface="Meiryo UI" panose="020B0604030504040204" pitchFamily="50" charset="-128"/>
                        </a:rPr>
                        <a:t>成人</a:t>
                      </a:r>
                      <a:endParaRPr kumimoji="1" lang="en-US" altLang="ja-JP" sz="1000" dirty="0">
                        <a:latin typeface="Meiryo UI" panose="020B0604030504040204" pitchFamily="50" charset="-128"/>
                        <a:ea typeface="Meiryo UI" panose="020B0604030504040204" pitchFamily="50" charset="-128"/>
                      </a:endParaRPr>
                    </a:p>
                  </a:txBody>
                  <a:tcPr marL="36000" marR="36000" marT="36000" marB="36000" anchor="ctr">
                    <a:solidFill>
                      <a:schemeClr val="accent1">
                        <a:lumMod val="20000"/>
                        <a:lumOff val="80000"/>
                      </a:schemeClr>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14.3</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1,014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2.0%</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139</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4.8%</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337</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tc>
                <a:tc>
                  <a:txBody>
                    <a:bodyPr/>
                    <a:lstStyle/>
                    <a:p>
                      <a:pPr algn="r"/>
                      <a:r>
                        <a:rPr kumimoji="1" lang="en-US" altLang="ja-JP" sz="1050" dirty="0" smtClean="0">
                          <a:latin typeface="Meiryo UI" panose="020B0604030504040204" pitchFamily="50" charset="-128"/>
                          <a:ea typeface="Meiryo UI" panose="020B0604030504040204" pitchFamily="50" charset="-128"/>
                        </a:rPr>
                        <a:t>2.0%</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145</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no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1.3%</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no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3.0%</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215</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no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27.4%</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1,943</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noFill/>
                  </a:tcPr>
                </a:tc>
                <a:extLst>
                  <a:ext uri="{0D108BD9-81ED-4DB2-BD59-A6C34878D82A}">
                    <a16:rowId xmlns="" xmlns:a16="http://schemas.microsoft.com/office/drawing/2014/main" val="10004"/>
                  </a:ext>
                </a:extLst>
              </a:tr>
              <a:tr h="272166">
                <a:tc>
                  <a:txBody>
                    <a:bodyPr/>
                    <a:lstStyle/>
                    <a:p>
                      <a:pPr algn="ctr"/>
                      <a:r>
                        <a:rPr kumimoji="1" lang="ja-JP" altLang="en-US" sz="1000" dirty="0">
                          <a:latin typeface="Meiryo UI" panose="020B0604030504040204" pitchFamily="50" charset="-128"/>
                          <a:ea typeface="Meiryo UI" panose="020B0604030504040204" pitchFamily="50" charset="-128"/>
                        </a:rPr>
                        <a:t>高齢者</a:t>
                      </a:r>
                    </a:p>
                  </a:txBody>
                  <a:tcPr marL="36000" marR="36000" marT="36000" marB="36000" anchor="ct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45.9</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3,254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B w="28575"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r"/>
                      <a:r>
                        <a:rPr kumimoji="1" lang="en-US" altLang="ja-JP" sz="1050" dirty="0" smtClean="0">
                          <a:latin typeface="Meiryo UI" panose="020B0604030504040204" pitchFamily="50" charset="-128"/>
                          <a:ea typeface="Meiryo UI" panose="020B0604030504040204" pitchFamily="50" charset="-128"/>
                        </a:rPr>
                        <a:t>13.3%</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945</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B w="28575" cap="flat" cmpd="sng" algn="ctr">
                      <a:solidFill>
                        <a:schemeClr val="tx1"/>
                      </a:solidFill>
                      <a:prstDash val="solid"/>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2.8</a:t>
                      </a:r>
                      <a:r>
                        <a:rPr kumimoji="1" lang="ja-JP" altLang="en-US" sz="1050" dirty="0" smtClean="0">
                          <a:latin typeface="Meiryo UI" panose="020B0604030504040204" pitchFamily="50" charset="-128"/>
                          <a:ea typeface="Meiryo UI" panose="020B0604030504040204" pitchFamily="50" charset="-128"/>
                        </a:rPr>
                        <a:t>％</a:t>
                      </a:r>
                      <a:endParaRPr kumimoji="1" lang="en-US" altLang="ja-JP" sz="1050" dirty="0" smtClean="0">
                        <a:latin typeface="Meiryo UI" panose="020B0604030504040204" pitchFamily="50" charset="-128"/>
                        <a:ea typeface="Meiryo UI" panose="020B0604030504040204" pitchFamily="50" charset="-128"/>
                      </a:endParaRP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197</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0.7%</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47</a:t>
                      </a:r>
                      <a:r>
                        <a:rPr kumimoji="1" lang="ja-JP" altLang="en-US" sz="80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lnB w="28575" cap="flat" cmpd="sng" algn="ctr">
                      <a:solidFill>
                        <a:schemeClr val="tx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dirty="0" smtClean="0">
                          <a:latin typeface="Meiryo UI" panose="020B0604030504040204" pitchFamily="50" charset="-128"/>
                          <a:ea typeface="Meiryo UI" panose="020B0604030504040204" pitchFamily="50" charset="-128"/>
                        </a:rPr>
                        <a:t>0.4%</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29</a:t>
                      </a:r>
                      <a:r>
                        <a:rPr kumimoji="1" lang="ja-JP" altLang="en-US" sz="80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lnB w="28575" cap="flat" cmpd="sng" algn="ctr">
                      <a:solidFill>
                        <a:schemeClr val="tx1"/>
                      </a:solidFill>
                      <a:prstDash val="solid"/>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7.4%</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522</a:t>
                      </a:r>
                      <a:r>
                        <a:rPr kumimoji="1" lang="ja-JP" altLang="en-US" sz="80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tcPr>
                </a:tc>
                <a:tc>
                  <a:txBody>
                    <a:bodyPr/>
                    <a:lstStyle/>
                    <a:p>
                      <a:pPr algn="r"/>
                      <a:r>
                        <a:rPr kumimoji="1" lang="en-US" altLang="ja-JP" sz="1050" dirty="0" smtClean="0">
                          <a:latin typeface="Meiryo UI" panose="020B0604030504040204" pitchFamily="50" charset="-128"/>
                          <a:ea typeface="Meiryo UI" panose="020B0604030504040204" pitchFamily="50" charset="-128"/>
                        </a:rPr>
                        <a:t>70.4%</a:t>
                      </a:r>
                    </a:p>
                    <a:p>
                      <a:pPr algn="r"/>
                      <a:r>
                        <a:rPr kumimoji="1" lang="ja-JP" altLang="en-US" sz="800" dirty="0" smtClean="0">
                          <a:latin typeface="Meiryo UI" panose="020B0604030504040204" pitchFamily="50" charset="-128"/>
                          <a:ea typeface="Meiryo UI" panose="020B0604030504040204" pitchFamily="50" charset="-128"/>
                        </a:rPr>
                        <a:t>（</a:t>
                      </a:r>
                      <a:r>
                        <a:rPr kumimoji="1" lang="en-US" altLang="ja-JP" sz="800" dirty="0" smtClean="0">
                          <a:latin typeface="Meiryo UI" panose="020B0604030504040204" pitchFamily="50" charset="-128"/>
                          <a:ea typeface="Meiryo UI" panose="020B0604030504040204" pitchFamily="50" charset="-128"/>
                        </a:rPr>
                        <a:t>4,994</a:t>
                      </a:r>
                      <a:r>
                        <a:rPr kumimoji="1" lang="ja-JP" altLang="en-US" sz="800" dirty="0" smtClean="0">
                          <a:latin typeface="Meiryo UI" panose="020B0604030504040204" pitchFamily="50" charset="-128"/>
                          <a:ea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72166">
                <a:tc>
                  <a:txBody>
                    <a:bodyPr/>
                    <a:lstStyle/>
                    <a:p>
                      <a:pPr algn="ctr"/>
                      <a:r>
                        <a:rPr kumimoji="1" lang="ja-JP" altLang="en-US" sz="1000" dirty="0">
                          <a:latin typeface="Meiryo UI" panose="020B0604030504040204" pitchFamily="50" charset="-128"/>
                          <a:ea typeface="Meiryo UI" panose="020B0604030504040204" pitchFamily="50" charset="-128"/>
                        </a:rPr>
                        <a:t>合計</a:t>
                      </a:r>
                      <a:endParaRPr kumimoji="1" lang="en-US" altLang="ja-JP" sz="1000" dirty="0">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solidFill>
                      <a:schemeClr val="accent1">
                        <a:lumMod val="20000"/>
                        <a:lumOff val="80000"/>
                      </a:schemeClr>
                    </a:solidFill>
                  </a:tcPr>
                </a:tc>
                <a:tc>
                  <a:txBody>
                    <a:bodyPr/>
                    <a:lstStyle/>
                    <a:p>
                      <a:pPr algn="r"/>
                      <a:r>
                        <a:rPr kumimoji="1" lang="en-US" altLang="ja-JP" sz="1050" b="1" dirty="0" smtClean="0">
                          <a:latin typeface="Meiryo UI" panose="020B0604030504040204" pitchFamily="50" charset="-128"/>
                          <a:ea typeface="Meiryo UI" panose="020B0604030504040204" pitchFamily="50" charset="-128"/>
                        </a:rPr>
                        <a:t>60.8%</a:t>
                      </a:r>
                    </a:p>
                    <a:p>
                      <a:pPr algn="r"/>
                      <a:r>
                        <a:rPr kumimoji="1" lang="en-US" altLang="ja-JP" sz="800" b="1" dirty="0" smtClean="0">
                          <a:latin typeface="Meiryo UI" panose="020B0604030504040204" pitchFamily="50" charset="-128"/>
                          <a:ea typeface="Meiryo UI" panose="020B0604030504040204" pitchFamily="50" charset="-128"/>
                        </a:rPr>
                        <a:t>(4,310)</a:t>
                      </a:r>
                    </a:p>
                  </a:txBody>
                  <a:tcPr marL="36000" marR="36000" marT="36000" marB="36000" anchor="ctr">
                    <a:lnT w="28575" cap="flat" cmpd="sng" algn="ctr">
                      <a:solidFill>
                        <a:schemeClr val="tx1"/>
                      </a:solidFill>
                      <a:prstDash val="solid"/>
                      <a:round/>
                      <a:headEnd type="none" w="med" len="med"/>
                      <a:tailEnd type="none" w="med" len="med"/>
                    </a:lnT>
                  </a:tcPr>
                </a:tc>
                <a:tc>
                  <a:txBody>
                    <a:bodyPr/>
                    <a:lstStyle/>
                    <a:p>
                      <a:pPr algn="r"/>
                      <a:r>
                        <a:rPr kumimoji="1" lang="en-US" altLang="ja-JP" sz="1050" b="1" dirty="0" smtClean="0">
                          <a:latin typeface="Meiryo UI" panose="020B0604030504040204" pitchFamily="50" charset="-128"/>
                          <a:ea typeface="Meiryo UI" panose="020B0604030504040204" pitchFamily="50" charset="-128"/>
                        </a:rPr>
                        <a:t>15.7%</a:t>
                      </a:r>
                    </a:p>
                    <a:p>
                      <a:pPr algn="r"/>
                      <a:r>
                        <a:rPr kumimoji="1" lang="en-US" altLang="ja-JP" sz="800" b="1" dirty="0" smtClean="0">
                          <a:latin typeface="Meiryo UI" panose="020B0604030504040204" pitchFamily="50" charset="-128"/>
                          <a:ea typeface="Meiryo UI" panose="020B0604030504040204" pitchFamily="50" charset="-128"/>
                        </a:rPr>
                        <a:t>(1,113)</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tcPr>
                </a:tc>
                <a:tc>
                  <a:txBody>
                    <a:bodyPr/>
                    <a:lstStyle/>
                    <a:p>
                      <a:pPr algn="r"/>
                      <a:r>
                        <a:rPr kumimoji="1" lang="en-US" altLang="ja-JP" sz="1050" b="1" dirty="0" smtClean="0">
                          <a:latin typeface="Meiryo UI" panose="020B0604030504040204" pitchFamily="50" charset="-128"/>
                          <a:ea typeface="Meiryo UI" panose="020B0604030504040204" pitchFamily="50" charset="-128"/>
                        </a:rPr>
                        <a:t>8.3%</a:t>
                      </a:r>
                    </a:p>
                    <a:p>
                      <a:pPr algn="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586</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tcPr>
                </a:tc>
                <a:tc>
                  <a:txBody>
                    <a:bodyPr/>
                    <a:lstStyle/>
                    <a:p>
                      <a:pPr algn="r"/>
                      <a:r>
                        <a:rPr kumimoji="1" lang="en-US" altLang="ja-JP" sz="1050" b="1" dirty="0" smtClean="0">
                          <a:latin typeface="Meiryo UI" panose="020B0604030504040204" pitchFamily="50" charset="-128"/>
                          <a:ea typeface="Meiryo UI" panose="020B0604030504040204" pitchFamily="50" charset="-128"/>
                        </a:rPr>
                        <a:t>2.7</a:t>
                      </a:r>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pPr algn="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194</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tcPr>
                </a:tc>
                <a:tc>
                  <a:txBody>
                    <a:bodyPr/>
                    <a:lstStyle/>
                    <a:p>
                      <a:pPr algn="r"/>
                      <a:r>
                        <a:rPr kumimoji="1" lang="en-US" altLang="ja-JP" sz="1050" b="1" dirty="0" smtClean="0">
                          <a:latin typeface="Meiryo UI" panose="020B0604030504040204" pitchFamily="50" charset="-128"/>
                          <a:ea typeface="Meiryo UI" panose="020B0604030504040204" pitchFamily="50" charset="-128"/>
                        </a:rPr>
                        <a:t>1.7</a:t>
                      </a:r>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pPr algn="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123</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T w="28575" cap="flat" cmpd="sng" algn="ctr">
                      <a:solidFill>
                        <a:schemeClr val="tx1"/>
                      </a:solidFill>
                      <a:prstDash val="solid"/>
                      <a:round/>
                      <a:headEnd type="none" w="med" len="med"/>
                      <a:tailEnd type="none" w="med" len="med"/>
                    </a:lnT>
                  </a:tcPr>
                </a:tc>
                <a:tc>
                  <a:txBody>
                    <a:bodyPr/>
                    <a:lstStyle/>
                    <a:p>
                      <a:pPr algn="r"/>
                      <a:r>
                        <a:rPr kumimoji="1" lang="en-US" altLang="ja-JP" sz="1050" b="1" dirty="0" smtClean="0">
                          <a:latin typeface="Meiryo UI" panose="020B0604030504040204" pitchFamily="50" charset="-128"/>
                          <a:ea typeface="Meiryo UI" panose="020B0604030504040204" pitchFamily="50" charset="-128"/>
                        </a:rPr>
                        <a:t>10.8</a:t>
                      </a:r>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pPr algn="r"/>
                      <a:r>
                        <a:rPr kumimoji="1" lang="ja-JP" altLang="en-US" sz="800" b="1" dirty="0" smtClean="0">
                          <a:latin typeface="Meiryo UI" panose="020B0604030504040204" pitchFamily="50" charset="-128"/>
                          <a:ea typeface="Meiryo UI" panose="020B0604030504040204" pitchFamily="50" charset="-128"/>
                        </a:rPr>
                        <a:t>（</a:t>
                      </a:r>
                      <a:r>
                        <a:rPr kumimoji="1" lang="en-US" altLang="ja-JP" sz="800" b="1" dirty="0" smtClean="0">
                          <a:latin typeface="Meiryo UI" panose="020B0604030504040204" pitchFamily="50" charset="-128"/>
                          <a:ea typeface="Meiryo UI" panose="020B0604030504040204" pitchFamily="50" charset="-128"/>
                        </a:rPr>
                        <a:t>768</a:t>
                      </a:r>
                      <a:r>
                        <a:rPr kumimoji="1" lang="ja-JP" altLang="en-US" sz="800" b="1" dirty="0" smtClean="0">
                          <a:latin typeface="Meiryo UI" panose="020B0604030504040204" pitchFamily="50" charset="-128"/>
                          <a:ea typeface="Meiryo UI" panose="020B0604030504040204" pitchFamily="50" charset="-128"/>
                        </a:rPr>
                        <a:t>）</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tcPr>
                </a:tc>
                <a:tc>
                  <a:txBody>
                    <a:bodyPr/>
                    <a:lstStyle/>
                    <a:p>
                      <a:pPr algn="r"/>
                      <a:r>
                        <a:rPr kumimoji="1" lang="en-US" altLang="ja-JP" sz="1050" b="1" dirty="0" smtClean="0">
                          <a:latin typeface="Meiryo UI" panose="020B0604030504040204" pitchFamily="50" charset="-128"/>
                          <a:ea typeface="Meiryo UI" panose="020B0604030504040204" pitchFamily="50" charset="-128"/>
                        </a:rPr>
                        <a:t>100</a:t>
                      </a:r>
                      <a:r>
                        <a:rPr kumimoji="1" lang="ja-JP" altLang="en-US" sz="1050" b="1" dirty="0" smtClean="0">
                          <a:latin typeface="Meiryo UI" panose="020B0604030504040204" pitchFamily="50" charset="-128"/>
                          <a:ea typeface="Meiryo UI" panose="020B0604030504040204" pitchFamily="50" charset="-128"/>
                        </a:rPr>
                        <a:t>％</a:t>
                      </a:r>
                      <a:endParaRPr kumimoji="1" lang="en-US" altLang="ja-JP" sz="1050" b="1" dirty="0" smtClean="0">
                        <a:latin typeface="Meiryo UI" panose="020B0604030504040204" pitchFamily="50" charset="-128"/>
                        <a:ea typeface="Meiryo UI" panose="020B0604030504040204" pitchFamily="50" charset="-128"/>
                      </a:endParaRPr>
                    </a:p>
                    <a:p>
                      <a:pPr algn="r"/>
                      <a:r>
                        <a:rPr kumimoji="1" lang="en-US" altLang="ja-JP" sz="800" b="1" dirty="0" smtClean="0">
                          <a:latin typeface="Meiryo UI" panose="020B0604030504040204" pitchFamily="50" charset="-128"/>
                          <a:ea typeface="Meiryo UI" panose="020B0604030504040204" pitchFamily="50" charset="-128"/>
                        </a:rPr>
                        <a:t>(7,094)</a:t>
                      </a:r>
                      <a:endParaRPr kumimoji="1" lang="ja-JP" altLang="en-US" sz="800" b="1" dirty="0">
                        <a:latin typeface="Meiryo UI" panose="020B0604030504040204" pitchFamily="50" charset="-128"/>
                        <a:ea typeface="Meiryo UI" panose="020B0604030504040204" pitchFamily="50" charset="-128"/>
                      </a:endParaRPr>
                    </a:p>
                  </a:txBody>
                  <a:tcPr marL="36000" marR="36000" marT="36000" marB="3600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6"/>
                  </a:ext>
                </a:extLst>
              </a:tr>
            </a:tbl>
          </a:graphicData>
        </a:graphic>
      </p:graphicFrame>
      <p:sp>
        <p:nvSpPr>
          <p:cNvPr id="3" name="スライド番号プレースホルダー 2"/>
          <p:cNvSpPr>
            <a:spLocks noGrp="1"/>
          </p:cNvSpPr>
          <p:nvPr>
            <p:ph type="sldNum" sz="quarter" idx="12"/>
          </p:nvPr>
        </p:nvSpPr>
        <p:spPr>
          <a:xfrm>
            <a:off x="7004223" y="6430864"/>
            <a:ext cx="2057400" cy="365125"/>
          </a:xfrm>
        </p:spPr>
        <p:txBody>
          <a:bodyPr/>
          <a:lstStyle/>
          <a:p>
            <a:fld id="{D2FE603E-BFA3-4493-B18A-603A0A044098}" type="slidenum">
              <a:rPr kumimoji="1" lang="ja-JP" altLang="en-US" smtClean="0"/>
              <a:t>19</a:t>
            </a:fld>
            <a:endParaRPr kumimoji="1" lang="ja-JP" altLang="en-US"/>
          </a:p>
        </p:txBody>
      </p:sp>
      <p:sp>
        <p:nvSpPr>
          <p:cNvPr id="20" name="正方形/長方形 19"/>
          <p:cNvSpPr/>
          <p:nvPr/>
        </p:nvSpPr>
        <p:spPr>
          <a:xfrm>
            <a:off x="157342"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rPr>
              <a:t>．現状</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課題</a:t>
            </a:r>
            <a:endParaRPr kumimoji="1" lang="ja-JP" altLang="en-US" sz="1400" dirty="0">
              <a:latin typeface="Meiryo UI" panose="020B0604030504040204" pitchFamily="50" charset="-128"/>
              <a:ea typeface="Meiryo UI" panose="020B0604030504040204" pitchFamily="50" charset="-128"/>
            </a:endParaRPr>
          </a:p>
        </p:txBody>
      </p:sp>
      <p:cxnSp>
        <p:nvCxnSpPr>
          <p:cNvPr id="23" name="直線コネクタ 22"/>
          <p:cNvCxnSpPr/>
          <p:nvPr/>
        </p:nvCxnSpPr>
        <p:spPr>
          <a:xfrm>
            <a:off x="190911" y="503771"/>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4756110" y="6272248"/>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8515617" y="2509941"/>
            <a:ext cx="588623" cy="415498"/>
          </a:xfrm>
          <a:prstGeom prst="rect">
            <a:avLst/>
          </a:prstGeom>
          <a:noFill/>
        </p:spPr>
        <p:txBody>
          <a:bodyPr wrap="none" rtlCol="0">
            <a:spAutoFit/>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割合</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0833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86827" y="328465"/>
            <a:ext cx="800219"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目　次</a:t>
            </a:r>
          </a:p>
        </p:txBody>
      </p:sp>
      <p:sp>
        <p:nvSpPr>
          <p:cNvPr id="5" name="テキスト ボックス 4"/>
          <p:cNvSpPr txBox="1"/>
          <p:nvPr/>
        </p:nvSpPr>
        <p:spPr>
          <a:xfrm>
            <a:off x="952634" y="1110848"/>
            <a:ext cx="4774064" cy="5124480"/>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dirty="0">
                <a:latin typeface="Meiryo UI" panose="020B0604030504040204" pitchFamily="50" charset="-128"/>
                <a:ea typeface="Meiryo UI" panose="020B0604030504040204" pitchFamily="50" charset="-128"/>
                <a:cs typeface="Meiryo UI" panose="020B0604030504040204" pitchFamily="50" charset="-128"/>
              </a:rPr>
              <a:t>章　大阪の救急業務の状況</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大阪の消防体制</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　救急の流れと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役割</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大阪における救急の特徴</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　救急出動</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／増減要因／搬送</a:t>
            </a:r>
            <a:r>
              <a:rPr lang="ja-JP" altLang="en-US" dirty="0">
                <a:latin typeface="Meiryo UI" panose="020B0604030504040204" pitchFamily="50" charset="-128"/>
                <a:ea typeface="Meiryo UI" panose="020B0604030504040204" pitchFamily="50" charset="-128"/>
                <a:cs typeface="Meiryo UI" panose="020B0604030504040204" pitchFamily="50" charset="-128"/>
              </a:rPr>
              <a:t>人員</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内訳</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　救急</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安心センターの取組みと救急</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機関</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第２章　大阪における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救急機能の</a:t>
            </a:r>
            <a:r>
              <a:rPr lang="ja-JP" altLang="en-US" dirty="0">
                <a:latin typeface="Meiryo UI" panose="020B0604030504040204" pitchFamily="50" charset="-128"/>
                <a:ea typeface="Meiryo UI" panose="020B0604030504040204" pitchFamily="50" charset="-128"/>
                <a:cs typeface="Meiryo UI" panose="020B0604030504040204" pitchFamily="50" charset="-128"/>
              </a:rPr>
              <a:t>現状と課題</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１</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相対的に高い救急機能</a:t>
            </a:r>
            <a:endParaRPr lang="en-US" altLang="ja-JP"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①搬送時間</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②一か月後生存率と社会復帰率</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③消防（救急）と医療機関の連携</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２</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現状と課題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①</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不搬送件数</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②</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軽症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重症の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状況</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③一般市民による</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応急手当実施状況</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④救急機能の地域差</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第</a:t>
            </a:r>
            <a:r>
              <a:rPr lang="en-US" altLang="ja-JP" dirty="0">
                <a:latin typeface="Meiryo UI" panose="020B0604030504040204" pitchFamily="50" charset="-128"/>
                <a:ea typeface="Meiryo UI" panose="020B0604030504040204" pitchFamily="50" charset="-128"/>
                <a:cs typeface="Meiryo UI" panose="020B0604030504040204" pitchFamily="50" charset="-128"/>
              </a:rPr>
              <a:t>3</a:t>
            </a:r>
            <a:r>
              <a:rPr lang="ja-JP" altLang="en-US" dirty="0">
                <a:latin typeface="Meiryo UI" panose="020B0604030504040204" pitchFamily="50" charset="-128"/>
                <a:ea typeface="Meiryo UI" panose="020B0604030504040204" pitchFamily="50" charset="-128"/>
                <a:cs typeface="Meiryo UI" panose="020B0604030504040204" pitchFamily="50" charset="-128"/>
              </a:rPr>
              <a:t>章　今後の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取組みの方向性</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08710" y="6356351"/>
            <a:ext cx="2057400" cy="365125"/>
          </a:xfrm>
        </p:spPr>
        <p:txBody>
          <a:bodyPr/>
          <a:lstStyle/>
          <a:p>
            <a:fld id="{D2FE603E-BFA3-4493-B18A-603A0A044098}" type="slidenum">
              <a:rPr kumimoji="1" lang="ja-JP" altLang="en-US" smtClean="0"/>
              <a:t>2</a:t>
            </a:fld>
            <a:endParaRPr kumimoji="1" lang="ja-JP" altLang="en-US"/>
          </a:p>
        </p:txBody>
      </p:sp>
      <p:sp>
        <p:nvSpPr>
          <p:cNvPr id="6" name="正方形/長方形 5"/>
          <p:cNvSpPr/>
          <p:nvPr/>
        </p:nvSpPr>
        <p:spPr>
          <a:xfrm>
            <a:off x="4151131" y="1160360"/>
            <a:ext cx="3307509" cy="2508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・・・・・・・・・・・・・・・・・３</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7" name="正方形/長方形 6"/>
          <p:cNvSpPr/>
          <p:nvPr/>
        </p:nvSpPr>
        <p:spPr>
          <a:xfrm>
            <a:off x="3235857" y="1398812"/>
            <a:ext cx="4227265" cy="356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a:solidFill>
                  <a:schemeClr val="tx1"/>
                </a:solidFill>
                <a:latin typeface="Meiryo UI" pitchFamily="50" charset="-128"/>
                <a:ea typeface="Meiryo UI" pitchFamily="50" charset="-128"/>
                <a:cs typeface="Meiryo UI" pitchFamily="50" charset="-128"/>
              </a:rPr>
              <a:t>４</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8" name="正方形/長方形 7"/>
          <p:cNvSpPr/>
          <p:nvPr/>
        </p:nvSpPr>
        <p:spPr>
          <a:xfrm>
            <a:off x="3468939" y="1685682"/>
            <a:ext cx="4204852" cy="356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smtClean="0">
                <a:solidFill>
                  <a:schemeClr val="tx1"/>
                </a:solidFill>
                <a:latin typeface="Meiryo UI" pitchFamily="50" charset="-128"/>
                <a:ea typeface="Meiryo UI" pitchFamily="50" charset="-128"/>
                <a:cs typeface="Meiryo UI" pitchFamily="50" charset="-128"/>
              </a:rPr>
              <a:t>６</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9" name="正方形/長方形 8"/>
          <p:cNvSpPr/>
          <p:nvPr/>
        </p:nvSpPr>
        <p:spPr>
          <a:xfrm>
            <a:off x="3930620" y="1932211"/>
            <a:ext cx="3796959" cy="356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a:solidFill>
                  <a:schemeClr val="tx1"/>
                </a:solidFill>
                <a:latin typeface="Meiryo UI" pitchFamily="50" charset="-128"/>
                <a:ea typeface="Meiryo UI" pitchFamily="50" charset="-128"/>
                <a:cs typeface="Meiryo UI" pitchFamily="50" charset="-128"/>
              </a:rPr>
              <a:t>７</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0" name="正方形/長方形 9"/>
          <p:cNvSpPr/>
          <p:nvPr/>
        </p:nvSpPr>
        <p:spPr>
          <a:xfrm>
            <a:off x="5293250" y="2219082"/>
            <a:ext cx="2250554" cy="356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ja-JP" altLang="en-US" dirty="0" smtClean="0">
                <a:solidFill>
                  <a:schemeClr val="tx1"/>
                </a:solidFill>
                <a:latin typeface="Meiryo UI" pitchFamily="50" charset="-128"/>
                <a:ea typeface="Meiryo UI" pitchFamily="50" charset="-128"/>
                <a:cs typeface="Meiryo UI" pitchFamily="50" charset="-128"/>
              </a:rPr>
              <a:t>８</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5450342" y="2506626"/>
            <a:ext cx="2250554" cy="3561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lang="en-US" altLang="ja-JP" dirty="0">
                <a:solidFill>
                  <a:schemeClr val="tx1"/>
                </a:solidFill>
                <a:latin typeface="Meiryo UI" pitchFamily="50" charset="-128"/>
                <a:ea typeface="Meiryo UI" pitchFamily="50" charset="-128"/>
                <a:cs typeface="Meiryo UI" pitchFamily="50" charset="-128"/>
              </a:rPr>
              <a:t>11</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5347040" y="2994943"/>
            <a:ext cx="2447986" cy="286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13</a:t>
            </a:r>
            <a:endParaRPr kumimoji="1" lang="ja-JP" altLang="en-US" dirty="0">
              <a:solidFill>
                <a:schemeClr val="tx1"/>
              </a:solidFill>
              <a:latin typeface="Meiryo UI" pitchFamily="50" charset="-128"/>
              <a:ea typeface="Meiryo UI" pitchFamily="50" charset="-128"/>
              <a:cs typeface="Meiryo UI" pitchFamily="50" charset="-128"/>
            </a:endParaRPr>
          </a:p>
        </p:txBody>
      </p:sp>
      <p:sp>
        <p:nvSpPr>
          <p:cNvPr id="13" name="正方形/長方形 12"/>
          <p:cNvSpPr/>
          <p:nvPr/>
        </p:nvSpPr>
        <p:spPr>
          <a:xfrm>
            <a:off x="3018046" y="4638052"/>
            <a:ext cx="4458100" cy="419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smtClean="0">
                <a:solidFill>
                  <a:schemeClr val="tx1"/>
                </a:solidFill>
                <a:latin typeface="Meiryo UI" pitchFamily="50" charset="-128"/>
                <a:ea typeface="Meiryo UI" pitchFamily="50" charset="-128"/>
                <a:cs typeface="Meiryo UI" pitchFamily="50" charset="-128"/>
              </a:rPr>
              <a:t>・・・・・・・・・</a:t>
            </a:r>
            <a:r>
              <a:rPr kumimoji="1" lang="ja-JP" altLang="en-US" sz="1600" dirty="0" smtClean="0">
                <a:solidFill>
                  <a:schemeClr val="tx1"/>
                </a:solidFill>
                <a:latin typeface="Meiryo UI" pitchFamily="50" charset="-128"/>
                <a:ea typeface="Meiryo UI" pitchFamily="50" charset="-128"/>
                <a:cs typeface="Meiryo UI" pitchFamily="50" charset="-128"/>
              </a:rPr>
              <a:t>・・・・・・・・・・・・・・・・・・・・・・・・・・・・・・・</a:t>
            </a:r>
            <a:r>
              <a:rPr kumimoji="1" lang="en-US" altLang="ja-JP" sz="1600" dirty="0" smtClean="0">
                <a:solidFill>
                  <a:schemeClr val="tx1"/>
                </a:solidFill>
                <a:latin typeface="Meiryo UI" pitchFamily="50" charset="-128"/>
                <a:ea typeface="Meiryo UI" pitchFamily="50" charset="-128"/>
                <a:cs typeface="Meiryo UI" pitchFamily="50" charset="-128"/>
              </a:rPr>
              <a:t>18</a:t>
            </a: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14" name="正方形/長方形 13"/>
          <p:cNvSpPr/>
          <p:nvPr/>
        </p:nvSpPr>
        <p:spPr>
          <a:xfrm>
            <a:off x="2607701" y="3451029"/>
            <a:ext cx="4931620" cy="419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smtClean="0">
                <a:solidFill>
                  <a:schemeClr val="tx1"/>
                </a:solidFill>
                <a:latin typeface="Meiryo UI" pitchFamily="50" charset="-128"/>
                <a:ea typeface="Meiryo UI" pitchFamily="50" charset="-128"/>
                <a:cs typeface="Meiryo UI" pitchFamily="50" charset="-128"/>
              </a:rPr>
              <a:t>・・・・・・・・・</a:t>
            </a:r>
            <a:r>
              <a:rPr kumimoji="1"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a:solidFill>
                  <a:schemeClr val="tx1"/>
                </a:solidFill>
                <a:latin typeface="Meiryo UI" pitchFamily="50" charset="-128"/>
                <a:ea typeface="Meiryo UI" pitchFamily="50" charset="-128"/>
                <a:cs typeface="Meiryo UI" pitchFamily="50" charset="-128"/>
              </a:rPr>
              <a:t>15</a:t>
            </a: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15" name="正方形/長方形 14"/>
          <p:cNvSpPr/>
          <p:nvPr/>
        </p:nvSpPr>
        <p:spPr>
          <a:xfrm>
            <a:off x="4339389" y="3687759"/>
            <a:ext cx="3689803" cy="419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smtClean="0">
                <a:solidFill>
                  <a:schemeClr val="tx1"/>
                </a:solidFill>
                <a:latin typeface="Meiryo UI" pitchFamily="50" charset="-128"/>
                <a:ea typeface="Meiryo UI" pitchFamily="50" charset="-128"/>
                <a:cs typeface="Meiryo UI" pitchFamily="50" charset="-128"/>
              </a:rPr>
              <a:t>・・・・・・・・・</a:t>
            </a:r>
            <a:r>
              <a:rPr kumimoji="1"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smtClean="0">
                <a:solidFill>
                  <a:schemeClr val="tx1"/>
                </a:solidFill>
                <a:latin typeface="Meiryo UI" pitchFamily="50" charset="-128"/>
                <a:ea typeface="Meiryo UI" pitchFamily="50" charset="-128"/>
                <a:cs typeface="Meiryo UI" pitchFamily="50" charset="-128"/>
              </a:rPr>
              <a:t>16</a:t>
            </a: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16" name="正方形/長方形 15"/>
          <p:cNvSpPr/>
          <p:nvPr/>
        </p:nvSpPr>
        <p:spPr>
          <a:xfrm>
            <a:off x="4536722" y="3919622"/>
            <a:ext cx="3689803" cy="419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smtClean="0">
                <a:solidFill>
                  <a:schemeClr val="tx1"/>
                </a:solidFill>
                <a:latin typeface="Meiryo UI" pitchFamily="50" charset="-128"/>
                <a:ea typeface="Meiryo UI" pitchFamily="50" charset="-128"/>
                <a:cs typeface="Meiryo UI" pitchFamily="50" charset="-128"/>
              </a:rPr>
              <a:t>・・・・・・・・</a:t>
            </a:r>
            <a:r>
              <a:rPr kumimoji="1"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a:solidFill>
                  <a:schemeClr val="tx1"/>
                </a:solidFill>
                <a:latin typeface="Meiryo UI" pitchFamily="50" charset="-128"/>
                <a:ea typeface="Meiryo UI" pitchFamily="50" charset="-128"/>
                <a:cs typeface="Meiryo UI" pitchFamily="50" charset="-128"/>
              </a:rPr>
              <a:t>17</a:t>
            </a: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17" name="正方形/長方形 16"/>
          <p:cNvSpPr/>
          <p:nvPr/>
        </p:nvSpPr>
        <p:spPr>
          <a:xfrm>
            <a:off x="3226060" y="4859059"/>
            <a:ext cx="4458100" cy="419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smtClean="0">
                <a:solidFill>
                  <a:schemeClr val="tx1"/>
                </a:solidFill>
                <a:latin typeface="Meiryo UI" pitchFamily="50" charset="-128"/>
                <a:ea typeface="Meiryo UI" pitchFamily="50" charset="-128"/>
                <a:cs typeface="Meiryo UI" pitchFamily="50" charset="-128"/>
              </a:rPr>
              <a:t>・・・・・・・・・</a:t>
            </a:r>
            <a:r>
              <a:rPr kumimoji="1" lang="ja-JP" altLang="en-US" sz="1600" dirty="0" smtClean="0">
                <a:solidFill>
                  <a:schemeClr val="tx1"/>
                </a:solidFill>
                <a:latin typeface="Meiryo UI" pitchFamily="50" charset="-128"/>
                <a:ea typeface="Meiryo UI" pitchFamily="50" charset="-128"/>
                <a:cs typeface="Meiryo UI" pitchFamily="50" charset="-128"/>
              </a:rPr>
              <a:t>・・・・・・・・・・・・・・・・・・・・・・・・・・・・・</a:t>
            </a:r>
            <a:r>
              <a:rPr kumimoji="1" lang="en-US" altLang="ja-JP" sz="1600" dirty="0" smtClean="0">
                <a:solidFill>
                  <a:schemeClr val="tx1"/>
                </a:solidFill>
                <a:latin typeface="Meiryo UI" pitchFamily="50" charset="-128"/>
                <a:ea typeface="Meiryo UI" pitchFamily="50" charset="-128"/>
                <a:cs typeface="Meiryo UI" pitchFamily="50" charset="-128"/>
              </a:rPr>
              <a:t>19</a:t>
            </a: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19" name="正方形/長方形 18"/>
          <p:cNvSpPr/>
          <p:nvPr/>
        </p:nvSpPr>
        <p:spPr>
          <a:xfrm>
            <a:off x="4754953" y="5122600"/>
            <a:ext cx="2972837" cy="419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smtClean="0">
                <a:solidFill>
                  <a:schemeClr val="tx1"/>
                </a:solidFill>
                <a:latin typeface="Meiryo UI" pitchFamily="50" charset="-128"/>
                <a:ea typeface="Meiryo UI" pitchFamily="50" charset="-128"/>
                <a:cs typeface="Meiryo UI" pitchFamily="50" charset="-128"/>
              </a:rPr>
              <a:t>・・・・・・・・・</a:t>
            </a:r>
            <a:r>
              <a:rPr kumimoji="1"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a:solidFill>
                  <a:schemeClr val="tx1"/>
                </a:solidFill>
                <a:latin typeface="Meiryo UI" pitchFamily="50" charset="-128"/>
                <a:ea typeface="Meiryo UI" pitchFamily="50" charset="-128"/>
                <a:cs typeface="Meiryo UI" pitchFamily="50" charset="-128"/>
              </a:rPr>
              <a:t>20</a:t>
            </a: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20" name="正方形/長方形 19"/>
          <p:cNvSpPr/>
          <p:nvPr/>
        </p:nvSpPr>
        <p:spPr>
          <a:xfrm>
            <a:off x="3445489" y="5386141"/>
            <a:ext cx="4362983" cy="419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sz="1600" dirty="0" smtClean="0">
                <a:solidFill>
                  <a:schemeClr val="tx1"/>
                </a:solidFill>
                <a:latin typeface="Meiryo UI" pitchFamily="50" charset="-128"/>
                <a:ea typeface="Meiryo UI" pitchFamily="50" charset="-128"/>
                <a:cs typeface="Meiryo UI" pitchFamily="50" charset="-128"/>
              </a:rPr>
              <a:t>・・・・・・・・・</a:t>
            </a:r>
            <a:r>
              <a:rPr kumimoji="1" lang="ja-JP" altLang="en-US" sz="1600" dirty="0" smtClean="0">
                <a:solidFill>
                  <a:schemeClr val="tx1"/>
                </a:solidFill>
                <a:latin typeface="Meiryo UI" pitchFamily="50" charset="-128"/>
                <a:ea typeface="Meiryo UI" pitchFamily="50" charset="-128"/>
                <a:cs typeface="Meiryo UI" pitchFamily="50" charset="-128"/>
              </a:rPr>
              <a:t>・・・・・・・・・・・・・・・・・・・・・・・・・・・</a:t>
            </a:r>
            <a:r>
              <a:rPr lang="en-US" altLang="ja-JP" sz="1600" dirty="0">
                <a:solidFill>
                  <a:schemeClr val="tx1"/>
                </a:solidFill>
                <a:latin typeface="Meiryo UI" pitchFamily="50" charset="-128"/>
                <a:ea typeface="Meiryo UI" pitchFamily="50" charset="-128"/>
                <a:cs typeface="Meiryo UI" pitchFamily="50" charset="-128"/>
              </a:rPr>
              <a:t>22</a:t>
            </a:r>
            <a:endParaRPr kumimoji="1" lang="ja-JP" altLang="en-US" sz="1600" dirty="0">
              <a:solidFill>
                <a:schemeClr val="tx1"/>
              </a:solidFill>
              <a:latin typeface="Meiryo UI" pitchFamily="50" charset="-128"/>
              <a:ea typeface="Meiryo UI" pitchFamily="50" charset="-128"/>
              <a:cs typeface="Meiryo UI" pitchFamily="50" charset="-128"/>
            </a:endParaRPr>
          </a:p>
        </p:txBody>
      </p:sp>
      <p:sp>
        <p:nvSpPr>
          <p:cNvPr id="21" name="正方形/長方形 20"/>
          <p:cNvSpPr/>
          <p:nvPr/>
        </p:nvSpPr>
        <p:spPr>
          <a:xfrm>
            <a:off x="4098080" y="5837159"/>
            <a:ext cx="3781900" cy="357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ja-JP" altLang="en-US" dirty="0" smtClean="0">
                <a:solidFill>
                  <a:schemeClr val="tx1"/>
                </a:solidFill>
                <a:latin typeface="Meiryo UI" pitchFamily="50" charset="-128"/>
                <a:ea typeface="Meiryo UI" pitchFamily="50" charset="-128"/>
                <a:cs typeface="Meiryo UI" pitchFamily="50" charset="-128"/>
              </a:rPr>
              <a:t>・・・・・・・・・</a:t>
            </a:r>
            <a:r>
              <a:rPr kumimoji="1" lang="ja-JP" altLang="en-US" dirty="0" smtClean="0">
                <a:solidFill>
                  <a:schemeClr val="tx1"/>
                </a:solidFill>
                <a:latin typeface="Meiryo UI" pitchFamily="50" charset="-128"/>
                <a:ea typeface="Meiryo UI" pitchFamily="50" charset="-128"/>
                <a:cs typeface="Meiryo UI" pitchFamily="50" charset="-128"/>
              </a:rPr>
              <a:t>・・・・・・・・・・・・・・・・・</a:t>
            </a:r>
            <a:r>
              <a:rPr kumimoji="1" lang="en-US" altLang="ja-JP" dirty="0" smtClean="0">
                <a:solidFill>
                  <a:schemeClr val="tx1"/>
                </a:solidFill>
                <a:latin typeface="Meiryo UI" pitchFamily="50" charset="-128"/>
                <a:ea typeface="Meiryo UI" pitchFamily="50" charset="-128"/>
                <a:cs typeface="Meiryo UI" pitchFamily="50" charset="-128"/>
              </a:rPr>
              <a:t>25</a:t>
            </a:r>
          </a:p>
        </p:txBody>
      </p:sp>
    </p:spTree>
    <p:extLst>
      <p:ext uri="{BB962C8B-B14F-4D97-AF65-F5344CB8AC3E}">
        <p14:creationId xmlns:p14="http://schemas.microsoft.com/office/powerpoint/2010/main" val="6363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69216" y="130361"/>
            <a:ext cx="4129657"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一般市民による応急手当の実施状況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686850" y="911140"/>
            <a:ext cx="7938392" cy="338554"/>
          </a:xfrm>
          <a:prstGeom prst="rect">
            <a:avLst/>
          </a:prstGeom>
          <a:noFill/>
        </p:spPr>
        <p:txBody>
          <a:bodyPr wrap="none" rtlCol="0">
            <a:spAutoFit/>
          </a:bodyPr>
          <a:lstStyle/>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は、市民による心肺蘇生実施件数、除細動実施件数ともに、他都市より実施率が低い</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479101" y="1562568"/>
            <a:ext cx="2601994"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一般市民による心肺蘇生実施率</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グラフ 11"/>
          <p:cNvGraphicFramePr/>
          <p:nvPr>
            <p:extLst>
              <p:ext uri="{D42A27DB-BD31-4B8C-83A1-F6EECF244321}">
                <p14:modId xmlns:p14="http://schemas.microsoft.com/office/powerpoint/2010/main" val="1174434615"/>
              </p:ext>
            </p:extLst>
          </p:nvPr>
        </p:nvGraphicFramePr>
        <p:xfrm>
          <a:off x="650197" y="1953930"/>
          <a:ext cx="3840430" cy="35065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グラフ 19"/>
          <p:cNvGraphicFramePr/>
          <p:nvPr>
            <p:extLst>
              <p:ext uri="{D42A27DB-BD31-4B8C-83A1-F6EECF244321}">
                <p14:modId xmlns:p14="http://schemas.microsoft.com/office/powerpoint/2010/main" val="4034442755"/>
              </p:ext>
            </p:extLst>
          </p:nvPr>
        </p:nvGraphicFramePr>
        <p:xfrm>
          <a:off x="4778658" y="1943304"/>
          <a:ext cx="3840430" cy="3517143"/>
        </p:xfrm>
        <a:graphic>
          <a:graphicData uri="http://schemas.openxmlformats.org/drawingml/2006/chart">
            <c:chart xmlns:c="http://schemas.openxmlformats.org/drawingml/2006/chart" xmlns:r="http://schemas.openxmlformats.org/officeDocument/2006/relationships" r:id="rId3"/>
          </a:graphicData>
        </a:graphic>
      </p:graphicFrame>
      <p:cxnSp>
        <p:nvCxnSpPr>
          <p:cNvPr id="21" name="直線コネクタ 20"/>
          <p:cNvCxnSpPr/>
          <p:nvPr/>
        </p:nvCxnSpPr>
        <p:spPr>
          <a:xfrm flipH="1">
            <a:off x="1205622" y="2956799"/>
            <a:ext cx="30459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5605925" y="1578205"/>
            <a:ext cx="2422458" cy="307777"/>
          </a:xfrm>
          <a:prstGeom prst="rect">
            <a:avLst/>
          </a:prstGeom>
          <a:noFill/>
        </p:spPr>
        <p:txBody>
          <a:bodyPr wrap="none" rtlCol="0">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一般市民による除細動実施率</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81252" y="6537491"/>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79104" y="6393475"/>
            <a:ext cx="2057400" cy="365125"/>
          </a:xfrm>
        </p:spPr>
        <p:txBody>
          <a:bodyPr/>
          <a:lstStyle/>
          <a:p>
            <a:fld id="{D2FE603E-BFA3-4493-B18A-603A0A044098}" type="slidenum">
              <a:rPr kumimoji="1" lang="ja-JP" altLang="en-US" smtClean="0"/>
              <a:t>20</a:t>
            </a:fld>
            <a:endParaRPr kumimoji="1" lang="ja-JP" altLang="en-US"/>
          </a:p>
        </p:txBody>
      </p:sp>
      <p:sp>
        <p:nvSpPr>
          <p:cNvPr id="17" name="テキスト ボックス 16"/>
          <p:cNvSpPr txBox="1"/>
          <p:nvPr/>
        </p:nvSpPr>
        <p:spPr>
          <a:xfrm>
            <a:off x="421722" y="1712472"/>
            <a:ext cx="534122" cy="230832"/>
          </a:xfrm>
          <a:prstGeom prst="rect">
            <a:avLst/>
          </a:prstGeom>
          <a:noFill/>
        </p:spPr>
        <p:txBody>
          <a:bodyPr wrap="non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479762" y="1770964"/>
            <a:ext cx="534122" cy="230832"/>
          </a:xfrm>
          <a:prstGeom prst="rect">
            <a:avLst/>
          </a:prstGeom>
          <a:noFill/>
        </p:spPr>
        <p:txBody>
          <a:bodyPr wrap="none" rtlCol="0">
            <a:spAutoFit/>
          </a:bodyPr>
          <a:lstStyle/>
          <a:p>
            <a:pPr algn="ct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1257138" y="2081650"/>
            <a:ext cx="800219" cy="461665"/>
          </a:xfrm>
          <a:prstGeom prst="rect">
            <a:avLst/>
          </a:prstGeom>
          <a:no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55.8</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コネクタ 23"/>
          <p:cNvCxnSpPr/>
          <p:nvPr/>
        </p:nvCxnSpPr>
        <p:spPr>
          <a:xfrm flipH="1">
            <a:off x="5324341" y="3216775"/>
            <a:ext cx="30459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607694" y="2081650"/>
            <a:ext cx="800219" cy="461665"/>
          </a:xfrm>
          <a:prstGeom prst="rect">
            <a:avLst/>
          </a:prstGeom>
          <a:noFill/>
        </p:spPr>
        <p:txBody>
          <a:bodyPr wrap="none" rtlCol="0">
            <a:spAutoFit/>
          </a:bodyPr>
          <a:lstStyle/>
          <a:p>
            <a:pPr algn="ct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全国平均</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57342"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rPr>
              <a:t>．現状</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課題</a:t>
            </a:r>
            <a:endParaRPr kumimoji="1" lang="ja-JP" altLang="en-US" sz="1400"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264176" y="621954"/>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1757052" y="2510826"/>
            <a:ext cx="296214" cy="421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7186411" y="2433887"/>
            <a:ext cx="421283" cy="7828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2244667571"/>
              </p:ext>
            </p:extLst>
          </p:nvPr>
        </p:nvGraphicFramePr>
        <p:xfrm>
          <a:off x="2348952" y="5693191"/>
          <a:ext cx="4716464" cy="746795"/>
        </p:xfrm>
        <a:graphic>
          <a:graphicData uri="http://schemas.openxmlformats.org/drawingml/2006/table">
            <a:tbl>
              <a:tblPr firstRow="1" bandRow="1">
                <a:tableStyleId>{5940675A-B579-460E-94D1-54222C63F5DA}</a:tableStyleId>
              </a:tblPr>
              <a:tblGrid>
                <a:gridCol w="1079818"/>
                <a:gridCol w="1102043"/>
                <a:gridCol w="792480"/>
                <a:gridCol w="1178243"/>
                <a:gridCol w="563880"/>
              </a:tblGrid>
              <a:tr h="152435">
                <a:tc rowSpan="2">
                  <a:txBody>
                    <a:bodyPr/>
                    <a:lstStyle/>
                    <a:p>
                      <a:r>
                        <a:rPr kumimoji="1" lang="ja-JP" altLang="en-US" sz="900" dirty="0" smtClean="0">
                          <a:latin typeface="Meiryo UI" panose="020B0604030504040204" pitchFamily="50" charset="-128"/>
                          <a:ea typeface="Meiryo UI" panose="020B0604030504040204" pitchFamily="50" charset="-128"/>
                        </a:rPr>
                        <a:t>一般市民が目撃</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した心肺停止者数</a:t>
                      </a:r>
                      <a:endParaRPr kumimoji="1" lang="ja-JP" altLang="en-US" sz="900" dirty="0">
                        <a:latin typeface="Meiryo UI" panose="020B0604030504040204" pitchFamily="50" charset="-128"/>
                        <a:ea typeface="Meiryo UI" panose="020B0604030504040204" pitchFamily="50" charset="-128"/>
                      </a:endParaRPr>
                    </a:p>
                  </a:txBody>
                  <a:tcPr>
                    <a:lnR w="12700" cmpd="sng">
                      <a:noFill/>
                    </a:lnR>
                  </a:tcPr>
                </a:tc>
                <a:tc gridSpan="4">
                  <a:txBody>
                    <a:bodyPr/>
                    <a:lstStyle/>
                    <a:p>
                      <a:endParaRPr kumimoji="1" lang="ja-JP" altLang="en-US" sz="400" dirty="0">
                        <a:latin typeface="Meiryo UI" panose="020B0604030504040204" pitchFamily="50" charset="-128"/>
                        <a:ea typeface="Meiryo UI" panose="020B0604030504040204" pitchFamily="50" charset="-128"/>
                      </a:endParaRPr>
                    </a:p>
                  </a:txBody>
                  <a:tcPr>
                    <a:lnL w="12700" cmpd="sng">
                      <a:noFill/>
                    </a:lnL>
                  </a:tcPr>
                </a:tc>
                <a:tc hMerge="1">
                  <a:txBody>
                    <a:bodyPr/>
                    <a:lstStyle/>
                    <a:p>
                      <a:endParaRPr kumimoji="1" lang="ja-JP" altLang="en-US" sz="900">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900" dirty="0">
                        <a:latin typeface="Meiryo UI" panose="020B0604030504040204" pitchFamily="50" charset="-128"/>
                        <a:ea typeface="Meiryo UI" panose="020B0604030504040204" pitchFamily="50" charset="-128"/>
                      </a:endParaRPr>
                    </a:p>
                  </a:txBody>
                  <a:tcPr/>
                </a:tc>
              </a:tr>
              <a:tr h="243896">
                <a:tc vMerge="1">
                  <a:txBody>
                    <a:bodyPr/>
                    <a:lstStyle/>
                    <a:p>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うち一般市民による</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心肺蘇生件数</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実施率</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うち、一般市民による</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除細動件数</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r>
                        <a:rPr kumimoji="1" lang="ja-JP" altLang="en-US" sz="900" dirty="0" smtClean="0">
                          <a:latin typeface="Meiryo UI" panose="020B0604030504040204" pitchFamily="50" charset="-128"/>
                          <a:ea typeface="Meiryo UI" panose="020B0604030504040204" pitchFamily="50" charset="-128"/>
                        </a:rPr>
                        <a:t>実施率</a:t>
                      </a:r>
                      <a:endParaRPr kumimoji="1" lang="ja-JP" altLang="en-US" sz="900" dirty="0">
                        <a:latin typeface="Meiryo UI" panose="020B0604030504040204" pitchFamily="50" charset="-128"/>
                        <a:ea typeface="Meiryo UI" panose="020B0604030504040204" pitchFamily="50" charset="-128"/>
                      </a:endParaRPr>
                    </a:p>
                  </a:txBody>
                  <a:tcPr/>
                </a:tc>
              </a:tr>
              <a:tr h="152435">
                <a:tc>
                  <a:txBody>
                    <a:bodyPr/>
                    <a:lstStyle/>
                    <a:p>
                      <a:pPr algn="r"/>
                      <a:r>
                        <a:rPr kumimoji="1" lang="ja-JP" altLang="en-US" sz="900" dirty="0" smtClean="0">
                          <a:latin typeface="Meiryo UI" panose="020B0604030504040204" pitchFamily="50" charset="-128"/>
                          <a:ea typeface="Meiryo UI" panose="020B0604030504040204" pitchFamily="50" charset="-128"/>
                        </a:rPr>
                        <a:t>２</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２４６人</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r"/>
                      <a:r>
                        <a:rPr kumimoji="1" lang="ja-JP" altLang="en-US" sz="900" dirty="0" smtClean="0">
                          <a:latin typeface="Meiryo UI" panose="020B0604030504040204" pitchFamily="50" charset="-128"/>
                          <a:ea typeface="Meiryo UI" panose="020B0604030504040204" pitchFamily="50" charset="-128"/>
                        </a:rPr>
                        <a:t>１</a:t>
                      </a:r>
                      <a:r>
                        <a:rPr kumimoji="1" lang="en-US" altLang="ja-JP" sz="900" dirty="0" smtClean="0">
                          <a:latin typeface="Meiryo UI" panose="020B0604030504040204" pitchFamily="50" charset="-128"/>
                          <a:ea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rPr>
                        <a:t>２１０人</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r"/>
                      <a:r>
                        <a:rPr kumimoji="1" lang="ja-JP" altLang="en-US" sz="900" dirty="0" smtClean="0">
                          <a:latin typeface="Meiryo UI" panose="020B0604030504040204" pitchFamily="50" charset="-128"/>
                          <a:ea typeface="Meiryo UI" panose="020B0604030504040204" pitchFamily="50" charset="-128"/>
                        </a:rPr>
                        <a:t>５３．９％</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r"/>
                      <a:r>
                        <a:rPr kumimoji="1" lang="ja-JP" altLang="en-US" sz="900" dirty="0" smtClean="0">
                          <a:latin typeface="Meiryo UI" panose="020B0604030504040204" pitchFamily="50" charset="-128"/>
                          <a:ea typeface="Meiryo UI" panose="020B0604030504040204" pitchFamily="50" charset="-128"/>
                        </a:rPr>
                        <a:t>９０人</a:t>
                      </a:r>
                      <a:endParaRPr kumimoji="1" lang="ja-JP" altLang="en-US" sz="900" dirty="0">
                        <a:latin typeface="Meiryo UI" panose="020B0604030504040204" pitchFamily="50" charset="-128"/>
                        <a:ea typeface="Meiryo UI" panose="020B0604030504040204" pitchFamily="50" charset="-128"/>
                      </a:endParaRPr>
                    </a:p>
                  </a:txBody>
                  <a:tcPr/>
                </a:tc>
                <a:tc>
                  <a:txBody>
                    <a:bodyPr/>
                    <a:lstStyle/>
                    <a:p>
                      <a:pPr algn="r"/>
                      <a:r>
                        <a:rPr kumimoji="1" lang="en-US" altLang="ja-JP" sz="900" dirty="0" smtClean="0">
                          <a:latin typeface="Meiryo UI" panose="020B0604030504040204" pitchFamily="50" charset="-128"/>
                          <a:ea typeface="Meiryo UI" panose="020B0604030504040204" pitchFamily="50" charset="-128"/>
                        </a:rPr>
                        <a:t>4.0</a:t>
                      </a:r>
                      <a:r>
                        <a:rPr kumimoji="1"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a:txBody>
                  <a:tcPr/>
                </a:tc>
              </a:tr>
            </a:tbl>
          </a:graphicData>
        </a:graphic>
      </p:graphicFrame>
      <p:sp>
        <p:nvSpPr>
          <p:cNvPr id="2" name="テキスト ボックス 1"/>
          <p:cNvSpPr txBox="1"/>
          <p:nvPr/>
        </p:nvSpPr>
        <p:spPr>
          <a:xfrm>
            <a:off x="1087068" y="5683431"/>
            <a:ext cx="1261884" cy="276999"/>
          </a:xfrm>
          <a:prstGeom prst="rect">
            <a:avLst/>
          </a:prstGeom>
          <a:noFill/>
        </p:spPr>
        <p:txBody>
          <a:bodyPr wrap="non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大阪府の</a:t>
            </a:r>
            <a:r>
              <a:rPr lang="ja-JP" altLang="en-US" sz="1200" dirty="0">
                <a:latin typeface="Meiryo UI" panose="020B0604030504040204" pitchFamily="50" charset="-128"/>
                <a:ea typeface="Meiryo UI" panose="020B0604030504040204" pitchFamily="50" charset="-128"/>
              </a:rPr>
              <a:t>状況</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47276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42271" y="98773"/>
            <a:ext cx="4150495"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一般市民による救命講習の受講状況</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886492" y="855222"/>
            <a:ext cx="7632848" cy="584775"/>
          </a:xfrm>
          <a:prstGeom prst="rect">
            <a:avLst/>
          </a:prstGeom>
          <a:noFill/>
        </p:spPr>
        <p:txBody>
          <a:bodyPr wrap="square" rtlCol="0">
            <a:spAutoFit/>
          </a:bodyPr>
          <a:lstStyle/>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大阪は、人口あたりの市民による救命講習等の受講者数は東京に次いで多いが、講習内容が多岐に及ぶ「普通救命」と「上級救命」の比率がやや低い。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p:nvPr>
            <p:extLst>
              <p:ext uri="{D42A27DB-BD31-4B8C-83A1-F6EECF244321}">
                <p14:modId xmlns:p14="http://schemas.microsoft.com/office/powerpoint/2010/main" val="1239633282"/>
              </p:ext>
            </p:extLst>
          </p:nvPr>
        </p:nvGraphicFramePr>
        <p:xfrm>
          <a:off x="172217" y="2032461"/>
          <a:ext cx="4824786" cy="4059246"/>
        </p:xfrm>
        <a:graphic>
          <a:graphicData uri="http://schemas.openxmlformats.org/drawingml/2006/chart">
            <c:chart xmlns:c="http://schemas.openxmlformats.org/drawingml/2006/chart" xmlns:r="http://schemas.openxmlformats.org/officeDocument/2006/relationships" r:id="rId4"/>
          </a:graphicData>
        </a:graphic>
      </p:graphicFrame>
      <p:cxnSp>
        <p:nvCxnSpPr>
          <p:cNvPr id="24" name="直線コネクタ 23"/>
          <p:cNvCxnSpPr/>
          <p:nvPr/>
        </p:nvCxnSpPr>
        <p:spPr>
          <a:xfrm>
            <a:off x="3530614" y="2593478"/>
            <a:ext cx="0" cy="1008000"/>
          </a:xfrm>
          <a:prstGeom prst="line">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1372720" y="1740077"/>
            <a:ext cx="2339102" cy="276999"/>
          </a:xfrm>
          <a:prstGeom prst="rect">
            <a:avLst/>
          </a:prstGeom>
          <a:noFill/>
        </p:spPr>
        <p:txBody>
          <a:bodyPr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万人あたり受講者数の内訳</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52899" y="6558567"/>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オブジェクト 8"/>
          <p:cNvGraphicFramePr>
            <a:graphicFrameLocks noChangeAspect="1"/>
          </p:cNvGraphicFramePr>
          <p:nvPr>
            <p:extLst>
              <p:ext uri="{D42A27DB-BD31-4B8C-83A1-F6EECF244321}">
                <p14:modId xmlns:p14="http://schemas.microsoft.com/office/powerpoint/2010/main" val="3704369456"/>
              </p:ext>
            </p:extLst>
          </p:nvPr>
        </p:nvGraphicFramePr>
        <p:xfrm>
          <a:off x="5064697" y="3791534"/>
          <a:ext cx="3917824" cy="2347105"/>
        </p:xfrm>
        <a:graphic>
          <a:graphicData uri="http://schemas.openxmlformats.org/presentationml/2006/ole">
            <mc:AlternateContent xmlns:mc="http://schemas.openxmlformats.org/markup-compatibility/2006">
              <mc:Choice xmlns:v="urn:schemas-microsoft-com:vml" Requires="v">
                <p:oleObj spid="_x0000_s10386" name="ワークシート" r:id="rId6" imgW="4514761" imgH="2286067" progId="Excel.Sheet.12">
                  <p:embed/>
                </p:oleObj>
              </mc:Choice>
              <mc:Fallback>
                <p:oleObj name="ワークシート" r:id="rId6" imgW="4514761" imgH="2286067" progId="Excel.Sheet.12">
                  <p:embed/>
                  <p:pic>
                    <p:nvPicPr>
                      <p:cNvPr id="0" name=""/>
                      <p:cNvPicPr/>
                      <p:nvPr/>
                    </p:nvPicPr>
                    <p:blipFill>
                      <a:blip r:embed="rId7"/>
                      <a:stretch>
                        <a:fillRect/>
                      </a:stretch>
                    </p:blipFill>
                    <p:spPr>
                      <a:xfrm>
                        <a:off x="5064697" y="3791534"/>
                        <a:ext cx="3917824" cy="2347105"/>
                      </a:xfrm>
                      <a:prstGeom prst="rect">
                        <a:avLst/>
                      </a:prstGeom>
                    </p:spPr>
                  </p:pic>
                </p:oleObj>
              </mc:Fallback>
            </mc:AlternateContent>
          </a:graphicData>
        </a:graphic>
      </p:graphicFrame>
      <p:sp>
        <p:nvSpPr>
          <p:cNvPr id="18" name="テキスト ボックス 17"/>
          <p:cNvSpPr txBox="1"/>
          <p:nvPr/>
        </p:nvSpPr>
        <p:spPr>
          <a:xfrm>
            <a:off x="4938089" y="2529629"/>
            <a:ext cx="4025958" cy="461665"/>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大阪の受講者数</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は</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、入門</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やその他講習を</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含めた全て</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のメニューで</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は、東京</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に次いで多い</a:t>
            </a:r>
          </a:p>
        </p:txBody>
      </p:sp>
      <p:sp>
        <p:nvSpPr>
          <p:cNvPr id="5" name="スライド番号プレースホルダー 4"/>
          <p:cNvSpPr>
            <a:spLocks noGrp="1"/>
          </p:cNvSpPr>
          <p:nvPr>
            <p:ph type="sldNum" sz="quarter" idx="12"/>
          </p:nvPr>
        </p:nvSpPr>
        <p:spPr>
          <a:xfrm>
            <a:off x="6925121" y="6376004"/>
            <a:ext cx="2057400" cy="365125"/>
          </a:xfrm>
        </p:spPr>
        <p:txBody>
          <a:bodyPr/>
          <a:lstStyle/>
          <a:p>
            <a:fld id="{D2FE603E-BFA3-4493-B18A-603A0A044098}" type="slidenum">
              <a:rPr kumimoji="1" lang="ja-JP" altLang="en-US" smtClean="0"/>
              <a:t>21</a:t>
            </a:fld>
            <a:endParaRPr kumimoji="1" lang="ja-JP" altLang="en-US"/>
          </a:p>
        </p:txBody>
      </p:sp>
      <p:sp>
        <p:nvSpPr>
          <p:cNvPr id="17" name="正方形/長方形 16"/>
          <p:cNvSpPr/>
          <p:nvPr/>
        </p:nvSpPr>
        <p:spPr>
          <a:xfrm>
            <a:off x="157342"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rPr>
              <a:t>．現状</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課題</a:t>
            </a:r>
            <a:endParaRPr kumimoji="1" lang="ja-JP" altLang="en-US" sz="14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64176" y="595060"/>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二等辺三角形 1"/>
          <p:cNvSpPr/>
          <p:nvPr/>
        </p:nvSpPr>
        <p:spPr>
          <a:xfrm rot="5400000">
            <a:off x="4629451" y="2651150"/>
            <a:ext cx="360000" cy="180000"/>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938089" y="3452085"/>
            <a:ext cx="1247457"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＜講習メニュー＞</a:t>
            </a:r>
            <a:endParaRPr kumimoji="1" lang="ja-JP" altLang="en-US" sz="120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45877" y="2321957"/>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（人）</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9428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p:nvPr>
            <p:extLst>
              <p:ext uri="{D42A27DB-BD31-4B8C-83A1-F6EECF244321}">
                <p14:modId xmlns:p14="http://schemas.microsoft.com/office/powerpoint/2010/main" val="3173150859"/>
              </p:ext>
            </p:extLst>
          </p:nvPr>
        </p:nvGraphicFramePr>
        <p:xfrm>
          <a:off x="229944" y="3004506"/>
          <a:ext cx="4248000" cy="3624236"/>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944624" y="1468911"/>
            <a:ext cx="3057247" cy="307777"/>
          </a:xfrm>
          <a:prstGeom prst="rect">
            <a:avLst/>
          </a:prstGeom>
          <a:noFill/>
        </p:spPr>
        <p:txBody>
          <a:bodyPr wrap="none" rtlCol="0">
            <a:spAutoFit/>
          </a:bodyPr>
          <a:lstStyle/>
          <a:p>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覚</a:t>
            </a:r>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知～現場到着</a:t>
            </a:r>
            <a:r>
              <a:rPr kumimoji="1"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時間（消防本部別）</a:t>
            </a:r>
            <a:endPar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160549" y="3131414"/>
            <a:ext cx="30008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分</a:t>
            </a:r>
          </a:p>
        </p:txBody>
      </p:sp>
      <p:sp>
        <p:nvSpPr>
          <p:cNvPr id="6" name="テキスト ボックス 5"/>
          <p:cNvSpPr txBox="1"/>
          <p:nvPr/>
        </p:nvSpPr>
        <p:spPr>
          <a:xfrm>
            <a:off x="0" y="3071425"/>
            <a:ext cx="572937"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graphicFrame>
        <p:nvGraphicFramePr>
          <p:cNvPr id="7" name="グラフ 6"/>
          <p:cNvGraphicFramePr/>
          <p:nvPr>
            <p:extLst>
              <p:ext uri="{D42A27DB-BD31-4B8C-83A1-F6EECF244321}">
                <p14:modId xmlns:p14="http://schemas.microsoft.com/office/powerpoint/2010/main" val="493981651"/>
              </p:ext>
            </p:extLst>
          </p:nvPr>
        </p:nvGraphicFramePr>
        <p:xfrm>
          <a:off x="4707367" y="2977581"/>
          <a:ext cx="4248000" cy="3624236"/>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p:cNvSpPr txBox="1"/>
          <p:nvPr/>
        </p:nvSpPr>
        <p:spPr>
          <a:xfrm>
            <a:off x="8676938" y="3191676"/>
            <a:ext cx="300082"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分</a:t>
            </a:r>
          </a:p>
        </p:txBody>
      </p:sp>
      <p:sp>
        <p:nvSpPr>
          <p:cNvPr id="11" name="テキスト ボックス 10">
            <a:extLst>
              <a:ext uri="{FF2B5EF4-FFF2-40B4-BE49-F238E27FC236}">
                <a16:creationId xmlns:a16="http://schemas.microsoft.com/office/drawing/2014/main" xmlns="" id="{7C57C55B-282E-4C1B-B4C1-22F3A6B2E686}"/>
              </a:ext>
            </a:extLst>
          </p:cNvPr>
          <p:cNvSpPr txBox="1"/>
          <p:nvPr/>
        </p:nvSpPr>
        <p:spPr>
          <a:xfrm>
            <a:off x="5528151" y="1468911"/>
            <a:ext cx="3057247" cy="307777"/>
          </a:xfrm>
          <a:prstGeom prst="rect">
            <a:avLst/>
          </a:prstGeom>
          <a:noFill/>
        </p:spPr>
        <p:txBody>
          <a:bodyPr wrap="none" rtlCol="0">
            <a:spAutoFit/>
          </a:bodyPr>
          <a:lstStyle/>
          <a:p>
            <a:r>
              <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rPr>
              <a:t>覚知～</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病院収容</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時間（消防本部別）</a:t>
            </a:r>
            <a:endParaRPr kumimoji="1"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668924" y="132900"/>
            <a:ext cx="4229043" cy="369332"/>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救急搬送時間（パフォーマンス）の地域差</a:t>
            </a:r>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xmlns="" id="{1AC336B9-0DC0-46D2-BA72-05E0C1622FF7}"/>
              </a:ext>
            </a:extLst>
          </p:cNvPr>
          <p:cNvSpPr txBox="1"/>
          <p:nvPr/>
        </p:nvSpPr>
        <p:spPr>
          <a:xfrm>
            <a:off x="7998585" y="4623883"/>
            <a:ext cx="86113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平均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36.0%</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xmlns="" id="{1AC336B9-0DC0-46D2-BA72-05E0C1622FF7}"/>
              </a:ext>
            </a:extLst>
          </p:cNvPr>
          <p:cNvSpPr txBox="1"/>
          <p:nvPr/>
        </p:nvSpPr>
        <p:spPr>
          <a:xfrm>
            <a:off x="3483764" y="5243780"/>
            <a:ext cx="861133"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平均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10.2%</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a:extLst>
              <a:ext uri="{FF2B5EF4-FFF2-40B4-BE49-F238E27FC236}">
                <a16:creationId xmlns:a16="http://schemas.microsoft.com/office/drawing/2014/main" xmlns="" id="{F036FABB-AA0A-43DF-8881-FE2BAE0CA1C6}"/>
              </a:ext>
            </a:extLst>
          </p:cNvPr>
          <p:cNvCxnSpPr/>
          <p:nvPr/>
        </p:nvCxnSpPr>
        <p:spPr>
          <a:xfrm>
            <a:off x="518783" y="5385916"/>
            <a:ext cx="3670322" cy="17826"/>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xmlns="" id="{F036FABB-AA0A-43DF-8881-FE2BAE0CA1C6}"/>
              </a:ext>
            </a:extLst>
          </p:cNvPr>
          <p:cNvCxnSpPr/>
          <p:nvPr/>
        </p:nvCxnSpPr>
        <p:spPr>
          <a:xfrm flipV="1">
            <a:off x="5007966" y="5017630"/>
            <a:ext cx="379747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485508" y="710599"/>
            <a:ext cx="8374209"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大阪府内</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消防本部の搬送時間（現場到着時間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及び</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病院収容時間）を比較すると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分未満の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現場到着率では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分未満の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病院収容率では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倍の差があり、地域差が存在する。</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145946514"/>
              </p:ext>
            </p:extLst>
          </p:nvPr>
        </p:nvGraphicFramePr>
        <p:xfrm>
          <a:off x="518783" y="1856727"/>
          <a:ext cx="3717607" cy="961416"/>
        </p:xfrm>
        <a:graphic>
          <a:graphicData uri="http://schemas.openxmlformats.org/drawingml/2006/table">
            <a:tbl>
              <a:tblPr firstRow="1" bandRow="1">
                <a:tableStyleId>{5940675A-B579-460E-94D1-54222C63F5DA}</a:tableStyleId>
              </a:tblPr>
              <a:tblGrid>
                <a:gridCol w="1156018">
                  <a:extLst>
                    <a:ext uri="{9D8B030D-6E8A-4147-A177-3AD203B41FA5}">
                      <a16:colId xmlns:a16="http://schemas.microsoft.com/office/drawing/2014/main" xmlns="" val="20000"/>
                    </a:ext>
                  </a:extLst>
                </a:gridCol>
                <a:gridCol w="686117">
                  <a:extLst>
                    <a:ext uri="{9D8B030D-6E8A-4147-A177-3AD203B41FA5}">
                      <a16:colId xmlns:a16="http://schemas.microsoft.com/office/drawing/2014/main" xmlns="" val="20001"/>
                    </a:ext>
                  </a:extLst>
                </a:gridCol>
                <a:gridCol w="1194117">
                  <a:extLst>
                    <a:ext uri="{9D8B030D-6E8A-4147-A177-3AD203B41FA5}">
                      <a16:colId xmlns:a16="http://schemas.microsoft.com/office/drawing/2014/main" xmlns="" val="20002"/>
                    </a:ext>
                  </a:extLst>
                </a:gridCol>
                <a:gridCol w="681355">
                  <a:extLst>
                    <a:ext uri="{9D8B030D-6E8A-4147-A177-3AD203B41FA5}">
                      <a16:colId xmlns:a16="http://schemas.microsoft.com/office/drawing/2014/main" xmlns="" val="20003"/>
                    </a:ext>
                  </a:extLst>
                </a:gridCol>
              </a:tblGrid>
              <a:tr h="320472">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最小／最大</a:t>
                      </a:r>
                    </a:p>
                  </a:txBody>
                  <a:tcPr anchor="ctr">
                    <a:solidFill>
                      <a:schemeClr val="accent1">
                        <a:lumMod val="20000"/>
                        <a:lumOff val="8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倍率</a:t>
                      </a:r>
                    </a:p>
                  </a:txBody>
                  <a:tcPr anchor="ctr">
                    <a:solidFill>
                      <a:schemeClr val="accent1">
                        <a:lumMod val="20000"/>
                        <a:lumOff val="80000"/>
                      </a:schemeClr>
                    </a:solidFill>
                  </a:tcPr>
                </a:tc>
                <a:extLst>
                  <a:ext uri="{0D108BD9-81ED-4DB2-BD59-A6C34878D82A}">
                    <a16:rowId xmlns:a16="http://schemas.microsoft.com/office/drawing/2014/main" xmlns="" val="10000"/>
                  </a:ext>
                </a:extLst>
              </a:tr>
              <a:tr h="320472">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分未満到着率</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46.5%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17.9</a:t>
                      </a: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p>
                  </a:txBody>
                  <a:tcPr anchor="ctr"/>
                </a:tc>
                <a:extLst>
                  <a:ext uri="{0D108BD9-81ED-4DB2-BD59-A6C34878D82A}">
                    <a16:rowId xmlns:a16="http://schemas.microsoft.com/office/drawing/2014/main" xmlns="" val="10001"/>
                  </a:ext>
                </a:extLst>
              </a:tr>
              <a:tr h="320472">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平均時間</a:t>
                      </a:r>
                    </a:p>
                  </a:txBody>
                  <a:tcPr anchor="ct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p>
                  </a:txBody>
                  <a:tcPr anchor="ct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9.5</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p>
                  </a:txBody>
                  <a:tcPr anchor="ctr"/>
                </a:tc>
                <a:tc>
                  <a:txBody>
                    <a:bodyPr/>
                    <a:lstStyle/>
                    <a:p>
                      <a:pPr algn="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p>
                  </a:txBody>
                  <a:tcPr anchor="ctr"/>
                </a:tc>
                <a:extLst>
                  <a:ext uri="{0D108BD9-81ED-4DB2-BD59-A6C34878D82A}">
                    <a16:rowId xmlns:a16="http://schemas.microsoft.com/office/drawing/2014/main" xmlns="" val="10002"/>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2316418654"/>
              </p:ext>
            </p:extLst>
          </p:nvPr>
        </p:nvGraphicFramePr>
        <p:xfrm>
          <a:off x="5007966" y="1860995"/>
          <a:ext cx="3892232" cy="961416"/>
        </p:xfrm>
        <a:graphic>
          <a:graphicData uri="http://schemas.openxmlformats.org/drawingml/2006/table">
            <a:tbl>
              <a:tblPr firstRow="1" bandRow="1">
                <a:tableStyleId>{5940675A-B579-460E-94D1-54222C63F5DA}</a:tableStyleId>
              </a:tblPr>
              <a:tblGrid>
                <a:gridCol w="1243330">
                  <a:extLst>
                    <a:ext uri="{9D8B030D-6E8A-4147-A177-3AD203B41FA5}">
                      <a16:colId xmlns:a16="http://schemas.microsoft.com/office/drawing/2014/main" xmlns="" val="20000"/>
                    </a:ext>
                  </a:extLst>
                </a:gridCol>
                <a:gridCol w="686117">
                  <a:extLst>
                    <a:ext uri="{9D8B030D-6E8A-4147-A177-3AD203B41FA5}">
                      <a16:colId xmlns:a16="http://schemas.microsoft.com/office/drawing/2014/main" xmlns="" val="20001"/>
                    </a:ext>
                  </a:extLst>
                </a:gridCol>
                <a:gridCol w="1281430">
                  <a:extLst>
                    <a:ext uri="{9D8B030D-6E8A-4147-A177-3AD203B41FA5}">
                      <a16:colId xmlns:a16="http://schemas.microsoft.com/office/drawing/2014/main" xmlns="" val="20002"/>
                    </a:ext>
                  </a:extLst>
                </a:gridCol>
                <a:gridCol w="681355">
                  <a:extLst>
                    <a:ext uri="{9D8B030D-6E8A-4147-A177-3AD203B41FA5}">
                      <a16:colId xmlns:a16="http://schemas.microsoft.com/office/drawing/2014/main" xmlns="" val="20003"/>
                    </a:ext>
                  </a:extLst>
                </a:gridCol>
              </a:tblGrid>
              <a:tr h="320472">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p>
                  </a:txBody>
                  <a:tcPr>
                    <a:solidFill>
                      <a:schemeClr val="accent1">
                        <a:lumMod val="20000"/>
                        <a:lumOff val="80000"/>
                      </a:schemeClr>
                    </a:solidFill>
                  </a:tcPr>
                </a:tc>
                <a:tc>
                  <a:txBody>
                    <a:bodyP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最小／最大</a:t>
                      </a:r>
                    </a:p>
                  </a:txBody>
                  <a:tcPr>
                    <a:solidFill>
                      <a:schemeClr val="accent1">
                        <a:lumMod val="20000"/>
                        <a:lumOff val="80000"/>
                      </a:schemeClr>
                    </a:solidFill>
                  </a:tcPr>
                </a:tc>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倍率</a:t>
                      </a:r>
                    </a:p>
                  </a:txBody>
                  <a:tcPr>
                    <a:solidFill>
                      <a:schemeClr val="accent1">
                        <a:lumMod val="20000"/>
                        <a:lumOff val="80000"/>
                      </a:schemeClr>
                    </a:solidFill>
                  </a:tcPr>
                </a:tc>
                <a:extLst>
                  <a:ext uri="{0D108BD9-81ED-4DB2-BD59-A6C34878D82A}">
                    <a16:rowId xmlns:a16="http://schemas.microsoft.com/office/drawing/2014/main" xmlns="" val="10000"/>
                  </a:ext>
                </a:extLst>
              </a:tr>
              <a:tr h="320472">
                <a:tc>
                  <a:txBody>
                    <a:bodyPr/>
                    <a:lstStyle/>
                    <a:p>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分未満収容率</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36.0%</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19.5%</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67.7%</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p>
                  </a:txBody>
                  <a:tcPr anchor="ctr"/>
                </a:tc>
                <a:extLst>
                  <a:ext uri="{0D108BD9-81ED-4DB2-BD59-A6C34878D82A}">
                    <a16:rowId xmlns:a16="http://schemas.microsoft.com/office/drawing/2014/main" xmlns="" val="10001"/>
                  </a:ext>
                </a:extLst>
              </a:tr>
              <a:tr h="320472">
                <a:tc>
                  <a:txBody>
                    <a:bodyP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平均時間</a:t>
                      </a:r>
                    </a:p>
                  </a:txBody>
                  <a:tcPr anchor="ct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36.2</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p>
                  </a:txBody>
                  <a:tcPr anchor="ctr"/>
                </a:tc>
                <a:tc>
                  <a:txBody>
                    <a:bodyPr/>
                    <a:lstStyle/>
                    <a:p>
                      <a:pPr algn="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28.5</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42.6</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p>
                  </a:txBody>
                  <a:tcPr anchor="ctr"/>
                </a:tc>
                <a:tc>
                  <a:txBody>
                    <a:bodyPr/>
                    <a:lstStyle/>
                    <a:p>
                      <a:pPr algn="r"/>
                      <a:r>
                        <a:rPr kumimoji="1"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倍</a:t>
                      </a:r>
                    </a:p>
                  </a:txBody>
                  <a:tcPr anchor="ctr"/>
                </a:tc>
                <a:extLst>
                  <a:ext uri="{0D108BD9-81ED-4DB2-BD59-A6C34878D82A}">
                    <a16:rowId xmlns:a16="http://schemas.microsoft.com/office/drawing/2014/main" xmlns="" val="10002"/>
                  </a:ext>
                </a:extLst>
              </a:tr>
            </a:tbl>
          </a:graphicData>
        </a:graphic>
      </p:graphicFrame>
      <p:sp>
        <p:nvSpPr>
          <p:cNvPr id="20" name="テキスト ボックス 19"/>
          <p:cNvSpPr txBox="1"/>
          <p:nvPr/>
        </p:nvSpPr>
        <p:spPr>
          <a:xfrm>
            <a:off x="304050" y="6574679"/>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スライド番号プレースホルダー 22"/>
          <p:cNvSpPr>
            <a:spLocks noGrp="1"/>
          </p:cNvSpPr>
          <p:nvPr>
            <p:ph type="sldNum" sz="quarter" idx="12"/>
          </p:nvPr>
        </p:nvSpPr>
        <p:spPr>
          <a:xfrm>
            <a:off x="6897967" y="6390886"/>
            <a:ext cx="2057400" cy="365125"/>
          </a:xfrm>
        </p:spPr>
        <p:txBody>
          <a:bodyPr/>
          <a:lstStyle/>
          <a:p>
            <a:fld id="{D2FE603E-BFA3-4493-B18A-603A0A044098}" type="slidenum">
              <a:rPr kumimoji="1" lang="ja-JP" altLang="en-US" smtClean="0"/>
              <a:t>22</a:t>
            </a:fld>
            <a:endParaRPr kumimoji="1" lang="ja-JP" altLang="en-US"/>
          </a:p>
        </p:txBody>
      </p:sp>
      <p:cxnSp>
        <p:nvCxnSpPr>
          <p:cNvPr id="21" name="直線コネクタ 20">
            <a:extLst>
              <a:ext uri="{FF2B5EF4-FFF2-40B4-BE49-F238E27FC236}">
                <a16:creationId xmlns:a16="http://schemas.microsoft.com/office/drawing/2014/main" xmlns="" id="{F036FABB-AA0A-43DF-8881-FE2BAE0CA1C6}"/>
              </a:ext>
            </a:extLst>
          </p:cNvPr>
          <p:cNvCxnSpPr/>
          <p:nvPr/>
        </p:nvCxnSpPr>
        <p:spPr>
          <a:xfrm>
            <a:off x="518783" y="5459224"/>
            <a:ext cx="3694180" cy="192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xmlns="" id="{1AC336B9-0DC0-46D2-BA72-05E0C1622FF7}"/>
              </a:ext>
            </a:extLst>
          </p:cNvPr>
          <p:cNvSpPr txBox="1"/>
          <p:nvPr/>
        </p:nvSpPr>
        <p:spPr>
          <a:xfrm>
            <a:off x="3474854" y="5428742"/>
            <a:ext cx="89960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全国</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平均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8.3%</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a:extLst>
              <a:ext uri="{FF2B5EF4-FFF2-40B4-BE49-F238E27FC236}">
                <a16:creationId xmlns:a16="http://schemas.microsoft.com/office/drawing/2014/main" xmlns="" id="{F036FABB-AA0A-43DF-8881-FE2BAE0CA1C6}"/>
              </a:ext>
            </a:extLst>
          </p:cNvPr>
          <p:cNvCxnSpPr/>
          <p:nvPr/>
        </p:nvCxnSpPr>
        <p:spPr>
          <a:xfrm flipV="1">
            <a:off x="5003076" y="4805565"/>
            <a:ext cx="3797470" cy="0"/>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xmlns="" id="{1AC336B9-0DC0-46D2-BA72-05E0C1622FF7}"/>
              </a:ext>
            </a:extLst>
          </p:cNvPr>
          <p:cNvSpPr txBox="1"/>
          <p:nvPr/>
        </p:nvSpPr>
        <p:spPr>
          <a:xfrm>
            <a:off x="7962727" y="4816624"/>
            <a:ext cx="963725" cy="215444"/>
          </a:xfrm>
          <a:prstGeom prst="rect">
            <a:avLst/>
          </a:prstGeom>
          <a:noFill/>
        </p:spPr>
        <p:txBody>
          <a:bodyPr wrap="none" rtlCol="0">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全国</a:t>
            </a: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平均 </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29</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.0%</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57342"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rPr>
              <a:t>．現状</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課題</a:t>
            </a:r>
            <a:endParaRPr kumimoji="1" lang="ja-JP" altLang="en-US" sz="1400" dirty="0">
              <a:latin typeface="Meiryo UI" panose="020B0604030504040204" pitchFamily="50" charset="-128"/>
              <a:ea typeface="Meiryo UI" panose="020B0604030504040204" pitchFamily="50" charset="-128"/>
            </a:endParaRPr>
          </a:p>
        </p:txBody>
      </p:sp>
      <p:cxnSp>
        <p:nvCxnSpPr>
          <p:cNvPr id="28" name="直線コネクタ 27"/>
          <p:cNvCxnSpPr/>
          <p:nvPr/>
        </p:nvCxnSpPr>
        <p:spPr>
          <a:xfrm>
            <a:off x="264176" y="595060"/>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60034" y="6054725"/>
            <a:ext cx="195814" cy="534022"/>
          </a:xfrm>
          <a:prstGeom prst="rect">
            <a:avLst/>
          </a:prstGeom>
          <a:noFill/>
          <a:ln w="0">
            <a:solidFill>
              <a:schemeClr val="bg1">
                <a:lumMod val="50000"/>
              </a:schemeClr>
            </a:solidFill>
          </a:ln>
        </p:spPr>
        <p:txBody>
          <a:bodyPr vert="eaVert" wrap="square" lIns="36000" tIns="36000" rIns="36000" bIns="36000" rtlCol="0">
            <a:spAutoFit/>
          </a:bodyPr>
          <a:lstStyle/>
          <a:p>
            <a:pPr algn="ctr"/>
            <a:r>
              <a:rPr kumimoji="1" lang="ja-JP" altLang="en-US" sz="800" dirty="0" smtClean="0">
                <a:latin typeface="Meiryo UI" panose="020B0604030504040204" pitchFamily="50" charset="-128"/>
                <a:ea typeface="Meiryo UI" panose="020B0604030504040204" pitchFamily="50" charset="-128"/>
              </a:rPr>
              <a:t>管轄人口</a:t>
            </a:r>
            <a:endParaRPr kumimoji="1" lang="ja-JP" altLang="en-US" sz="8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905169" y="6054725"/>
            <a:ext cx="195814" cy="534022"/>
          </a:xfrm>
          <a:prstGeom prst="rect">
            <a:avLst/>
          </a:prstGeom>
          <a:noFill/>
          <a:ln w="0">
            <a:solidFill>
              <a:schemeClr val="bg1">
                <a:lumMod val="50000"/>
              </a:schemeClr>
            </a:solidFill>
          </a:ln>
        </p:spPr>
        <p:txBody>
          <a:bodyPr vert="eaVert" wrap="square" lIns="36000" tIns="36000" rIns="36000" bIns="36000" rtlCol="0">
            <a:spAutoFit/>
          </a:bodyPr>
          <a:lstStyle/>
          <a:p>
            <a:pPr algn="ctr"/>
            <a:r>
              <a:rPr kumimoji="1" lang="ja-JP" altLang="en-US" sz="800" dirty="0" smtClean="0">
                <a:latin typeface="Meiryo UI" panose="020B0604030504040204" pitchFamily="50" charset="-128"/>
                <a:ea typeface="Meiryo UI" panose="020B0604030504040204" pitchFamily="50" charset="-128"/>
              </a:rPr>
              <a:t>管轄人口</a:t>
            </a:r>
            <a:endParaRPr kumimoji="1" lang="ja-JP" altLang="en-US" sz="8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449804" y="3131414"/>
            <a:ext cx="572937"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642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4646392" y="4367555"/>
            <a:ext cx="4156394" cy="17285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152463" y="4361570"/>
            <a:ext cx="4156394" cy="17285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2460441" y="2025304"/>
            <a:ext cx="0" cy="414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20822" y="1920917"/>
            <a:ext cx="1378904"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大阪府平均</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13.9</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 name="直線コネクタ 7"/>
          <p:cNvCxnSpPr/>
          <p:nvPr/>
        </p:nvCxnSpPr>
        <p:spPr>
          <a:xfrm>
            <a:off x="2129373" y="2025304"/>
            <a:ext cx="0" cy="414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52771" y="1913785"/>
            <a:ext cx="1244251"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全国</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平均</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11.3</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p>
        </p:txBody>
      </p:sp>
      <p:cxnSp>
        <p:nvCxnSpPr>
          <p:cNvPr id="11" name="直線コネクタ 10"/>
          <p:cNvCxnSpPr/>
          <p:nvPr/>
        </p:nvCxnSpPr>
        <p:spPr>
          <a:xfrm>
            <a:off x="6459399" y="2018082"/>
            <a:ext cx="0" cy="414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407469" y="1913695"/>
            <a:ext cx="1295547"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大阪府平均</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8.6</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6223149" y="2018082"/>
            <a:ext cx="0" cy="414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113689" y="1920010"/>
            <a:ext cx="1160895"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全国</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平均</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5" name="正方形/長方形 14"/>
          <p:cNvSpPr/>
          <p:nvPr/>
        </p:nvSpPr>
        <p:spPr>
          <a:xfrm>
            <a:off x="1014082" y="1501199"/>
            <a:ext cx="2584362"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ヵ月後</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生存率（消防本部別）</a:t>
            </a:r>
            <a:endParaRPr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5525890" y="1527300"/>
            <a:ext cx="2943434" cy="307777"/>
          </a:xfrm>
          <a:prstGeom prst="rect">
            <a:avLst/>
          </a:prstGeom>
        </p:spPr>
        <p:txBody>
          <a:bodyPr wrap="none">
            <a:spAutoFit/>
          </a:bodyPr>
          <a:lstStyle/>
          <a:p>
            <a:r>
              <a:rPr lang="en-US" altLang="ja-JP" sz="1400" b="1" u="sng"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b="1" u="sng" dirty="0">
                <a:latin typeface="Meiryo UI" panose="020B0604030504040204" pitchFamily="50" charset="-128"/>
                <a:ea typeface="Meiryo UI" panose="020B0604030504040204" pitchFamily="50" charset="-128"/>
                <a:cs typeface="Meiryo UI" panose="020B0604030504040204" pitchFamily="50" charset="-128"/>
              </a:rPr>
              <a:t>ヵ月後社会</a:t>
            </a:r>
            <a:r>
              <a:rPr lang="ja-JP" altLang="en-US" sz="1400" b="1" u="sng" dirty="0" smtClean="0">
                <a:latin typeface="Meiryo UI" panose="020B0604030504040204" pitchFamily="50" charset="-128"/>
                <a:ea typeface="Meiryo UI" panose="020B0604030504040204" pitchFamily="50" charset="-128"/>
                <a:cs typeface="Meiryo UI" panose="020B0604030504040204" pitchFamily="50" charset="-128"/>
              </a:rPr>
              <a:t>復帰率（消防本部別）</a:t>
            </a:r>
            <a:endParaRPr lang="ja-JP" altLang="en-US" sz="14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64910" y="98310"/>
            <a:ext cx="4490332"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生存率と社会復帰率（アウトカム）の地域差</a:t>
            </a:r>
          </a:p>
        </p:txBody>
      </p:sp>
      <p:sp>
        <p:nvSpPr>
          <p:cNvPr id="18" name="テキスト ボックス 17"/>
          <p:cNvSpPr txBox="1"/>
          <p:nvPr/>
        </p:nvSpPr>
        <p:spPr>
          <a:xfrm>
            <a:off x="624674" y="769565"/>
            <a:ext cx="7978873" cy="52322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生存率</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、社会復帰率とも</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に大阪全体では、全国</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平均をそれぞれ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ポイント、</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1.6</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ポイント上回る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、大阪府内の消防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本部間の格差があり、生存率で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倍、社会復帰率では</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倍の開きがある。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701990" y="6386646"/>
            <a:ext cx="6178294" cy="430887"/>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出典：救急救助の現況。全国、大阪府ともに</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H18</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の</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ヵ年平均。</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生存率、社会復帰率ともに「一般市民が目撃した心原性心肺機能停止傷病者」の</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ヶ月後の蘇生率</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28959" y="6446114"/>
            <a:ext cx="2057400" cy="365125"/>
          </a:xfrm>
        </p:spPr>
        <p:txBody>
          <a:bodyPr/>
          <a:lstStyle/>
          <a:p>
            <a:fld id="{D2FE603E-BFA3-4493-B18A-603A0A044098}" type="slidenum">
              <a:rPr kumimoji="1" lang="ja-JP" altLang="en-US" smtClean="0"/>
              <a:t>23</a:t>
            </a:fld>
            <a:endParaRPr kumimoji="1" lang="ja-JP" altLang="en-US"/>
          </a:p>
        </p:txBody>
      </p:sp>
      <p:sp>
        <p:nvSpPr>
          <p:cNvPr id="21" name="テキスト ボックス 20"/>
          <p:cNvSpPr txBox="1"/>
          <p:nvPr/>
        </p:nvSpPr>
        <p:spPr>
          <a:xfrm>
            <a:off x="3248752" y="4992635"/>
            <a:ext cx="916244"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全国平均を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下回る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右中かっこ 21"/>
          <p:cNvSpPr/>
          <p:nvPr/>
        </p:nvSpPr>
        <p:spPr>
          <a:xfrm>
            <a:off x="3010192" y="4356847"/>
            <a:ext cx="179584" cy="173324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テキスト ボックス 22"/>
          <p:cNvSpPr txBox="1"/>
          <p:nvPr/>
        </p:nvSpPr>
        <p:spPr>
          <a:xfrm>
            <a:off x="7482242" y="5010565"/>
            <a:ext cx="916244" cy="461665"/>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全国平均を</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下回る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右中かっこ 23"/>
          <p:cNvSpPr/>
          <p:nvPr/>
        </p:nvSpPr>
        <p:spPr>
          <a:xfrm>
            <a:off x="7243682" y="4374777"/>
            <a:ext cx="179584" cy="173324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正方形/長方形 24"/>
          <p:cNvSpPr/>
          <p:nvPr/>
        </p:nvSpPr>
        <p:spPr>
          <a:xfrm>
            <a:off x="157342"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rPr>
              <a:t>．現状</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課題</a:t>
            </a:r>
            <a:endParaRPr kumimoji="1" lang="ja-JP" altLang="en-US" sz="1400" dirty="0">
              <a:latin typeface="Meiryo UI" panose="020B0604030504040204" pitchFamily="50" charset="-128"/>
              <a:ea typeface="Meiryo UI" panose="020B0604030504040204" pitchFamily="50" charset="-128"/>
            </a:endParaRPr>
          </a:p>
        </p:txBody>
      </p:sp>
      <p:cxnSp>
        <p:nvCxnSpPr>
          <p:cNvPr id="26" name="直線コネクタ 25"/>
          <p:cNvCxnSpPr/>
          <p:nvPr/>
        </p:nvCxnSpPr>
        <p:spPr>
          <a:xfrm>
            <a:off x="264176" y="581613"/>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149215" y="1943661"/>
            <a:ext cx="650258" cy="211203"/>
          </a:xfrm>
          <a:prstGeom prst="rect">
            <a:avLst/>
          </a:prstGeom>
          <a:noFill/>
          <a:ln w="0">
            <a:solidFill>
              <a:schemeClr val="bg1">
                <a:lumMod val="50000"/>
              </a:schemeClr>
            </a:solidFill>
          </a:ln>
        </p:spPr>
        <p:txBody>
          <a:bodyPr vert="horz" wrap="square" lIns="36000" tIns="36000" rIns="36000" bIns="36000" rtlCol="0">
            <a:spAutoFit/>
          </a:bodyPr>
          <a:lstStyle/>
          <a:p>
            <a:pPr algn="ctr"/>
            <a:r>
              <a:rPr kumimoji="1" lang="ja-JP" altLang="en-US" sz="900" dirty="0" smtClean="0">
                <a:latin typeface="Meiryo UI" panose="020B0604030504040204" pitchFamily="50" charset="-128"/>
                <a:ea typeface="Meiryo UI" panose="020B0604030504040204" pitchFamily="50" charset="-128"/>
              </a:rPr>
              <a:t>管轄人口</a:t>
            </a:r>
            <a:endParaRPr kumimoji="1" lang="ja-JP" altLang="en-US" sz="9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4538319" y="1942273"/>
            <a:ext cx="650258" cy="211203"/>
          </a:xfrm>
          <a:prstGeom prst="rect">
            <a:avLst/>
          </a:prstGeom>
          <a:noFill/>
          <a:ln w="0">
            <a:solidFill>
              <a:schemeClr val="bg1">
                <a:lumMod val="50000"/>
              </a:schemeClr>
            </a:solidFill>
          </a:ln>
        </p:spPr>
        <p:txBody>
          <a:bodyPr vert="horz" wrap="square" lIns="36000" tIns="36000" rIns="36000" bIns="36000" rtlCol="0">
            <a:spAutoFit/>
          </a:bodyPr>
          <a:lstStyle/>
          <a:p>
            <a:pPr algn="ctr"/>
            <a:r>
              <a:rPr kumimoji="1" lang="ja-JP" altLang="en-US" sz="900" dirty="0" smtClean="0">
                <a:latin typeface="Meiryo UI" panose="020B0604030504040204" pitchFamily="50" charset="-128"/>
                <a:ea typeface="Meiryo UI" panose="020B0604030504040204" pitchFamily="50" charset="-128"/>
              </a:rPr>
              <a:t>管轄人口</a:t>
            </a:r>
            <a:endParaRPr kumimoji="1" lang="ja-JP" altLang="en-US" sz="900"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8741451" y="6286704"/>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4358341" y="6225023"/>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3"/>
          <a:stretch>
            <a:fillRect/>
          </a:stretch>
        </p:blipFill>
        <p:spPr>
          <a:xfrm>
            <a:off x="119958" y="1985940"/>
            <a:ext cx="4468755" cy="4432176"/>
          </a:xfrm>
          <a:prstGeom prst="rect">
            <a:avLst/>
          </a:prstGeom>
        </p:spPr>
      </p:pic>
      <p:pic>
        <p:nvPicPr>
          <p:cNvPr id="20" name="図 19"/>
          <p:cNvPicPr>
            <a:picLocks noChangeAspect="1"/>
          </p:cNvPicPr>
          <p:nvPr/>
        </p:nvPicPr>
        <p:blipFill>
          <a:blip r:embed="rId4"/>
          <a:stretch>
            <a:fillRect/>
          </a:stretch>
        </p:blipFill>
        <p:spPr>
          <a:xfrm>
            <a:off x="4557093" y="1993090"/>
            <a:ext cx="4468755" cy="4432176"/>
          </a:xfrm>
          <a:prstGeom prst="rect">
            <a:avLst/>
          </a:prstGeom>
        </p:spPr>
      </p:pic>
    </p:spTree>
    <p:extLst>
      <p:ext uri="{BB962C8B-B14F-4D97-AF65-F5344CB8AC3E}">
        <p14:creationId xmlns:p14="http://schemas.microsoft.com/office/powerpoint/2010/main" val="1877257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14266" y="1725786"/>
            <a:ext cx="5980694" cy="4584589"/>
          </a:xfrm>
          <a:prstGeom prst="rect">
            <a:avLst/>
          </a:prstGeom>
        </p:spPr>
      </p:pic>
      <p:sp>
        <p:nvSpPr>
          <p:cNvPr id="6" name="テキスト ボックス 5"/>
          <p:cNvSpPr txBox="1"/>
          <p:nvPr/>
        </p:nvSpPr>
        <p:spPr>
          <a:xfrm>
            <a:off x="2697609" y="170163"/>
            <a:ext cx="429957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人口あたり救急隊員と出動件数の分布</a:t>
            </a:r>
          </a:p>
        </p:txBody>
      </p:sp>
      <p:sp>
        <p:nvSpPr>
          <p:cNvPr id="11" name="テキスト ボックス 10"/>
          <p:cNvSpPr txBox="1"/>
          <p:nvPr/>
        </p:nvSpPr>
        <p:spPr>
          <a:xfrm>
            <a:off x="971600" y="3027153"/>
            <a:ext cx="380104" cy="1980799"/>
          </a:xfrm>
          <a:prstGeom prst="rect">
            <a:avLst/>
          </a:prstGeom>
          <a:noFill/>
        </p:spPr>
        <p:txBody>
          <a:bodyPr vert="eaVert"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万人あたり出動件数</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 name="直線コネクタ 14"/>
          <p:cNvCxnSpPr/>
          <p:nvPr/>
        </p:nvCxnSpPr>
        <p:spPr>
          <a:xfrm>
            <a:off x="2077478" y="4390082"/>
            <a:ext cx="532859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275856" y="1869802"/>
            <a:ext cx="0" cy="41400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1447630" y="2013818"/>
            <a:ext cx="1296144" cy="432048"/>
          </a:xfrm>
          <a:prstGeom prst="ellipse">
            <a:avLst/>
          </a:prstGeom>
          <a:solidFill>
            <a:schemeClr val="accent6">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件数多いが</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隊員が少ない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円/楕円 18"/>
          <p:cNvSpPr/>
          <p:nvPr/>
        </p:nvSpPr>
        <p:spPr>
          <a:xfrm>
            <a:off x="5004048" y="2013818"/>
            <a:ext cx="1296144" cy="432048"/>
          </a:xfrm>
          <a:prstGeom prst="ellipse">
            <a:avLst/>
          </a:prstGeom>
          <a:solidFill>
            <a:schemeClr val="accent6">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件数多いが</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隊員も多い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1401465" y="5348484"/>
            <a:ext cx="1296144" cy="432048"/>
          </a:xfrm>
          <a:prstGeom prst="ellipse">
            <a:avLst/>
          </a:prstGeom>
          <a:solidFill>
            <a:schemeClr val="accent6">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件数少ないが</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隊員も少ない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円/楕円 20"/>
          <p:cNvSpPr/>
          <p:nvPr/>
        </p:nvSpPr>
        <p:spPr>
          <a:xfrm>
            <a:off x="5004048" y="5347750"/>
            <a:ext cx="1296144" cy="432048"/>
          </a:xfrm>
          <a:prstGeom prst="ellipse">
            <a:avLst/>
          </a:prstGeom>
          <a:solidFill>
            <a:schemeClr val="accent6">
              <a:lumMod val="20000"/>
              <a:lumOff val="8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件数少ないが</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隊員は多い</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792292" y="1525968"/>
            <a:ext cx="936475"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府平均</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人</a:t>
            </a:r>
          </a:p>
        </p:txBody>
      </p:sp>
      <p:sp>
        <p:nvSpPr>
          <p:cNvPr id="29" name="テキスト ボックス 28"/>
          <p:cNvSpPr txBox="1"/>
          <p:nvPr/>
        </p:nvSpPr>
        <p:spPr>
          <a:xfrm>
            <a:off x="7452320" y="4251582"/>
            <a:ext cx="973343" cy="253916"/>
          </a:xfrm>
          <a:prstGeom prst="rect">
            <a:avLst/>
          </a:prstGeom>
          <a:noFill/>
        </p:spPr>
        <p:txBody>
          <a:bodyPr wrap="none" rtlCol="0">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府平均</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530</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人</a:t>
            </a:r>
          </a:p>
        </p:txBody>
      </p:sp>
      <p:sp>
        <p:nvSpPr>
          <p:cNvPr id="16" name="テキスト ボックス 15"/>
          <p:cNvSpPr txBox="1"/>
          <p:nvPr/>
        </p:nvSpPr>
        <p:spPr>
          <a:xfrm>
            <a:off x="1115616" y="928936"/>
            <a:ext cx="7221849" cy="307777"/>
          </a:xfrm>
          <a:prstGeom prst="rect">
            <a:avLst/>
          </a:prstGeom>
          <a:noFill/>
        </p:spPr>
        <p:txBody>
          <a:bodyPr wrap="none" rtlCol="0">
            <a:spAutoFit/>
          </a:bodyPr>
          <a:lstStyle/>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大阪府の２７消防本部では、人口あたりの救急隊員数と同出動件数に大きなばらつきがある。</a:t>
            </a:r>
          </a:p>
        </p:txBody>
      </p:sp>
      <p:sp>
        <p:nvSpPr>
          <p:cNvPr id="22" name="テキスト ボックス 21"/>
          <p:cNvSpPr txBox="1"/>
          <p:nvPr/>
        </p:nvSpPr>
        <p:spPr>
          <a:xfrm>
            <a:off x="3896003" y="6356350"/>
            <a:ext cx="2044149" cy="276999"/>
          </a:xfrm>
          <a:prstGeom prst="rect">
            <a:avLst/>
          </a:prstGeom>
          <a:noFill/>
        </p:spPr>
        <p:txBody>
          <a:bodyPr vert="horz" wrap="none" rtlCol="0">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万人あたり救急隊員数</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5416" y="6615830"/>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10291" y="6365758"/>
            <a:ext cx="2057400" cy="365125"/>
          </a:xfrm>
        </p:spPr>
        <p:txBody>
          <a:bodyPr/>
          <a:lstStyle/>
          <a:p>
            <a:fld id="{D2FE603E-BFA3-4493-B18A-603A0A044098}" type="slidenum">
              <a:rPr kumimoji="1" lang="ja-JP" altLang="en-US" smtClean="0"/>
              <a:t>24</a:t>
            </a:fld>
            <a:endParaRPr kumimoji="1" lang="ja-JP" altLang="en-US"/>
          </a:p>
        </p:txBody>
      </p:sp>
      <p:sp>
        <p:nvSpPr>
          <p:cNvPr id="23" name="正方形/長方形 22"/>
          <p:cNvSpPr/>
          <p:nvPr/>
        </p:nvSpPr>
        <p:spPr>
          <a:xfrm>
            <a:off x="157342" y="102537"/>
            <a:ext cx="2160000" cy="25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２</a:t>
            </a:r>
            <a:r>
              <a:rPr lang="ja-JP" altLang="en-US" sz="1400" dirty="0" smtClean="0">
                <a:latin typeface="Meiryo UI" panose="020B0604030504040204" pitchFamily="50" charset="-128"/>
                <a:ea typeface="Meiryo UI" panose="020B0604030504040204" pitchFamily="50" charset="-128"/>
              </a:rPr>
              <a:t>．現状</a:t>
            </a:r>
            <a:r>
              <a:rPr lang="ja-JP" altLang="en-US" sz="1400" dirty="0">
                <a:latin typeface="Meiryo UI" panose="020B0604030504040204" pitchFamily="50" charset="-128"/>
                <a:ea typeface="Meiryo UI" panose="020B0604030504040204" pitchFamily="50" charset="-128"/>
              </a:rPr>
              <a:t>と</a:t>
            </a:r>
            <a:r>
              <a:rPr lang="ja-JP" altLang="en-US" sz="1400" dirty="0" smtClean="0">
                <a:latin typeface="Meiryo UI" panose="020B0604030504040204" pitchFamily="50" charset="-128"/>
                <a:ea typeface="Meiryo UI" panose="020B0604030504040204" pitchFamily="50" charset="-128"/>
              </a:rPr>
              <a:t>課題</a:t>
            </a:r>
            <a:endParaRPr kumimoji="1" lang="ja-JP" altLang="en-US" sz="1400"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64176" y="675742"/>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592235" y="1524745"/>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（人）</a:t>
            </a:r>
            <a:endParaRPr kumimoji="1" lang="ja-JP" altLang="en-US" sz="105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7480012" y="6035522"/>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（人）</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0304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02535" y="618047"/>
            <a:ext cx="5662127" cy="584775"/>
          </a:xfrm>
          <a:prstGeom prst="rect">
            <a:avLst/>
          </a:prstGeom>
          <a:noFill/>
        </p:spPr>
        <p:txBody>
          <a:bodyPr wrap="none" rtlCol="0">
            <a:spAutoFit/>
          </a:bodyPr>
          <a:lstStyle/>
          <a:p>
            <a:r>
              <a:rPr lang="ja-JP" altLang="en-US" sz="3200" dirty="0" smtClean="0">
                <a:latin typeface="+mn-ea"/>
              </a:rPr>
              <a:t>第</a:t>
            </a:r>
            <a:r>
              <a:rPr lang="ja-JP" altLang="en-US" sz="3200" dirty="0">
                <a:latin typeface="+mn-ea"/>
              </a:rPr>
              <a:t>３</a:t>
            </a:r>
            <a:r>
              <a:rPr lang="ja-JP" altLang="en-US" sz="3200" dirty="0" smtClean="0">
                <a:latin typeface="+mn-ea"/>
              </a:rPr>
              <a:t>章</a:t>
            </a:r>
            <a:r>
              <a:rPr lang="ja-JP" altLang="en-US" sz="3200" dirty="0">
                <a:latin typeface="+mn-ea"/>
              </a:rPr>
              <a:t>　今後の取組みの方向性</a:t>
            </a:r>
            <a:endParaRPr kumimoji="1" lang="ja-JP" altLang="en-US" sz="3200" dirty="0">
              <a:latin typeface="+mn-ea"/>
            </a:endParaRPr>
          </a:p>
        </p:txBody>
      </p:sp>
      <p:sp>
        <p:nvSpPr>
          <p:cNvPr id="3" name="テキスト ボックス 2">
            <a:extLst>
              <a:ext uri="{FF2B5EF4-FFF2-40B4-BE49-F238E27FC236}">
                <a16:creationId xmlns="" xmlns:a16="http://schemas.microsoft.com/office/drawing/2014/main" id="{23512C02-B3D8-4063-85F4-84F90FD082F3}"/>
              </a:ext>
            </a:extLst>
          </p:cNvPr>
          <p:cNvSpPr txBox="1"/>
          <p:nvPr/>
        </p:nvSpPr>
        <p:spPr>
          <a:xfrm>
            <a:off x="1191521" y="1946247"/>
            <a:ext cx="7218082" cy="3662541"/>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①不搬送件数が多い</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救急安心センター（＃</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7119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利用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拡大と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、緊急性の低い救急要請の抑制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②軽症率が高く重症率が低い</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軽症者や重症者の状況について、事故種別や年齢構成などの要因分析</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③一般</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市民による応急手当実施率が低い</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応急手当普及啓発講習の充実強化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（受講者数</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の増加）</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④府域における地域差</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府域消防機能の広域化・最適化を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進めること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、搬送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時間の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短縮などのパフォーマンスの向上、中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小規模の消防</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本部への高機能設備の導入や、救急隊員の専門スキル強化などが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期待される</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21590" y="6434920"/>
            <a:ext cx="2057400" cy="365125"/>
          </a:xfrm>
        </p:spPr>
        <p:txBody>
          <a:bodyPr/>
          <a:lstStyle/>
          <a:p>
            <a:fld id="{D2FE603E-BFA3-4493-B18A-603A0A044098}" type="slidenum">
              <a:rPr kumimoji="1" lang="ja-JP" altLang="en-US" smtClean="0"/>
              <a:t>25</a:t>
            </a:fld>
            <a:endParaRPr kumimoji="1" lang="ja-JP" altLang="en-US" dirty="0"/>
          </a:p>
        </p:txBody>
      </p:sp>
    </p:spTree>
    <p:extLst>
      <p:ext uri="{BB962C8B-B14F-4D97-AF65-F5344CB8AC3E}">
        <p14:creationId xmlns:p14="http://schemas.microsoft.com/office/powerpoint/2010/main" val="1689199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774955" y="170354"/>
            <a:ext cx="3512500"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救急</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安心</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センターの効果と期待</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1" name="グラフ 20"/>
          <p:cNvGraphicFramePr/>
          <p:nvPr>
            <p:extLst>
              <p:ext uri="{D42A27DB-BD31-4B8C-83A1-F6EECF244321}">
                <p14:modId xmlns:p14="http://schemas.microsoft.com/office/powerpoint/2010/main" val="1589147761"/>
              </p:ext>
            </p:extLst>
          </p:nvPr>
        </p:nvGraphicFramePr>
        <p:xfrm>
          <a:off x="571205" y="2838469"/>
          <a:ext cx="3960000" cy="24036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グラフ 21"/>
          <p:cNvGraphicFramePr/>
          <p:nvPr>
            <p:extLst>
              <p:ext uri="{D42A27DB-BD31-4B8C-83A1-F6EECF244321}">
                <p14:modId xmlns:p14="http://schemas.microsoft.com/office/powerpoint/2010/main" val="3631873455"/>
              </p:ext>
            </p:extLst>
          </p:nvPr>
        </p:nvGraphicFramePr>
        <p:xfrm>
          <a:off x="4832481" y="2838469"/>
          <a:ext cx="3672000" cy="2403615"/>
        </p:xfrm>
        <a:graphic>
          <a:graphicData uri="http://schemas.openxmlformats.org/drawingml/2006/chart">
            <c:chart xmlns:c="http://schemas.openxmlformats.org/drawingml/2006/chart" xmlns:r="http://schemas.openxmlformats.org/officeDocument/2006/relationships" r:id="rId3"/>
          </a:graphicData>
        </a:graphic>
      </p:graphicFrame>
      <p:sp>
        <p:nvSpPr>
          <p:cNvPr id="23" name="テキスト ボックス 22"/>
          <p:cNvSpPr txBox="1"/>
          <p:nvPr/>
        </p:nvSpPr>
        <p:spPr>
          <a:xfrm>
            <a:off x="686883" y="2532418"/>
            <a:ext cx="3674404" cy="261610"/>
          </a:xfrm>
          <a:prstGeom prst="rect">
            <a:avLst/>
          </a:prstGeom>
          <a:solidFill>
            <a:schemeClr val="accent2">
              <a:lumMod val="20000"/>
              <a:lumOff val="80000"/>
            </a:schemeClr>
          </a:solidFill>
          <a:ln>
            <a:solidFill>
              <a:schemeClr val="bg1">
                <a:lumMod val="50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Ｑ　救急安心センターに相談した結果、どうしたか</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（複数回答）</a:t>
            </a:r>
          </a:p>
        </p:txBody>
      </p:sp>
      <p:sp>
        <p:nvSpPr>
          <p:cNvPr id="24" name="円/楕円 23"/>
          <p:cNvSpPr/>
          <p:nvPr/>
        </p:nvSpPr>
        <p:spPr>
          <a:xfrm>
            <a:off x="751510" y="3280777"/>
            <a:ext cx="1836000" cy="90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4874713" y="3280776"/>
            <a:ext cx="1836000" cy="3348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4788552" y="2532418"/>
            <a:ext cx="3680816" cy="261610"/>
          </a:xfrm>
          <a:prstGeom prst="rect">
            <a:avLst/>
          </a:prstGeom>
          <a:solidFill>
            <a:schemeClr val="accent2">
              <a:lumMod val="20000"/>
              <a:lumOff val="80000"/>
            </a:schemeClr>
          </a:solidFill>
          <a:ln>
            <a:solidFill>
              <a:schemeClr val="bg1">
                <a:lumMod val="50000"/>
              </a:schemeClr>
            </a:solidFill>
          </a:ln>
        </p:spPr>
        <p:txBody>
          <a:bodyPr wrap="non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Ｑ　救急安心センターが無かったら、どうしていたか</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（複数回答）</a:t>
            </a:r>
          </a:p>
        </p:txBody>
      </p:sp>
      <p:sp>
        <p:nvSpPr>
          <p:cNvPr id="32" name="テキスト ボックス 31"/>
          <p:cNvSpPr txBox="1"/>
          <p:nvPr/>
        </p:nvSpPr>
        <p:spPr>
          <a:xfrm>
            <a:off x="798631" y="805239"/>
            <a:ext cx="7465148" cy="1384995"/>
          </a:xfrm>
          <a:prstGeom prst="rect">
            <a:avLst/>
          </a:prstGeom>
          <a:noFill/>
        </p:spPr>
        <p:txBody>
          <a:bodyPr wrap="square" rtlCol="0">
            <a:spAutoFit/>
          </a:bodyPr>
          <a:lstStyle/>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救急安心センターおおさかを利用した人のうち、</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％の人が「家で様子を見た」とされ、「救急車を呼んだ」人は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％にとどまる。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一方で、「センターが無かったらどうしたか」との問いには、</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％の人が「救急車を呼んでいた」と答えており、同センターで医師や看護師による適切な助言を得ることで、緊急性の低い救急要請が抑えられることが期待される。</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571205" y="5397310"/>
            <a:ext cx="7342075" cy="400110"/>
          </a:xfrm>
          <a:prstGeom prst="rect">
            <a:avLst/>
          </a:prstGeom>
          <a:noFill/>
        </p:spPr>
        <p:txBody>
          <a:bodyPr wrap="none" rtlCol="0">
            <a:spAutoFit/>
          </a:bodyPr>
          <a:lstStyle/>
          <a:p>
            <a:r>
              <a:rPr kumimoji="1" lang="ja-JP" altLang="en-US" sz="1000" dirty="0">
                <a:latin typeface="Meiryo UI" panose="020B0604030504040204" pitchFamily="50" charset="-128"/>
                <a:ea typeface="Meiryo UI" panose="020B0604030504040204" pitchFamily="50" charset="-128"/>
              </a:rPr>
              <a:t>出典：「救急安心センターおおさか」に関するアンケート調査結果（平成</a:t>
            </a:r>
            <a:r>
              <a:rPr kumimoji="1" lang="en-US" altLang="ja-JP" sz="1000" dirty="0">
                <a:latin typeface="Meiryo UI" panose="020B0604030504040204" pitchFamily="50" charset="-128"/>
                <a:ea typeface="Meiryo UI" panose="020B0604030504040204" pitchFamily="50" charset="-128"/>
              </a:rPr>
              <a:t>28</a:t>
            </a:r>
            <a:r>
              <a:rPr kumimoji="1" lang="ja-JP" altLang="en-US" sz="1000" dirty="0">
                <a:latin typeface="Meiryo UI" panose="020B0604030504040204" pitchFamily="50" charset="-128"/>
                <a:ea typeface="Meiryo UI" panose="020B0604030504040204" pitchFamily="50" charset="-128"/>
              </a:rPr>
              <a:t>年度）</a:t>
            </a:r>
            <a:endParaRPr kumimoji="1"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　　　　調査概要　調査期間平成</a:t>
            </a:r>
            <a:r>
              <a:rPr lang="en-US" altLang="ja-JP" sz="1000" dirty="0">
                <a:latin typeface="Meiryo UI" panose="020B0604030504040204" pitchFamily="50" charset="-128"/>
                <a:ea typeface="Meiryo UI" panose="020B0604030504040204" pitchFamily="50" charset="-128"/>
              </a:rPr>
              <a:t>29</a:t>
            </a:r>
            <a:r>
              <a:rPr lang="ja-JP" altLang="en-US" sz="1000" dirty="0">
                <a:latin typeface="Meiryo UI" panose="020B0604030504040204" pitchFamily="50" charset="-128"/>
                <a:ea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rPr>
              <a:t>3</a:t>
            </a:r>
            <a:r>
              <a:rPr lang="ja-JP" altLang="en-US" sz="1000" dirty="0">
                <a:latin typeface="Meiryo UI" panose="020B0604030504040204" pitchFamily="50" charset="-128"/>
                <a:ea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rPr>
              <a:t>日～</a:t>
            </a:r>
            <a:r>
              <a:rPr lang="en-US" altLang="ja-JP" sz="1000" dirty="0">
                <a:latin typeface="Meiryo UI" panose="020B0604030504040204" pitchFamily="50" charset="-128"/>
                <a:ea typeface="Meiryo UI" panose="020B0604030504040204" pitchFamily="50" charset="-128"/>
              </a:rPr>
              <a:t>7</a:t>
            </a:r>
            <a:r>
              <a:rPr lang="ja-JP" altLang="en-US" sz="1000" dirty="0">
                <a:latin typeface="Meiryo UI" panose="020B0604030504040204" pitchFamily="50" charset="-128"/>
                <a:ea typeface="Meiryo UI" panose="020B0604030504040204" pitchFamily="50" charset="-128"/>
              </a:rPr>
              <a:t>日　　／　　標本数</a:t>
            </a:r>
            <a:r>
              <a:rPr lang="en-US" altLang="ja-JP" sz="1000" dirty="0">
                <a:latin typeface="Meiryo UI" panose="020B0604030504040204" pitchFamily="50" charset="-128"/>
                <a:ea typeface="Meiryo UI" panose="020B0604030504040204" pitchFamily="50" charset="-128"/>
              </a:rPr>
              <a:t>1000</a:t>
            </a:r>
            <a:r>
              <a:rPr lang="ja-JP" altLang="en-US" sz="1000" dirty="0">
                <a:latin typeface="Meiryo UI" panose="020B0604030504040204" pitchFamily="50" charset="-128"/>
                <a:ea typeface="Meiryo UI" panose="020B0604030504040204" pitchFamily="50" charset="-128"/>
              </a:rPr>
              <a:t>標本（大阪市内</a:t>
            </a:r>
            <a:r>
              <a:rPr lang="en-US" altLang="ja-JP" sz="1000" dirty="0">
                <a:latin typeface="Meiryo UI" panose="020B0604030504040204" pitchFamily="50" charset="-128"/>
                <a:ea typeface="Meiryo UI" panose="020B0604030504040204" pitchFamily="50" charset="-128"/>
              </a:rPr>
              <a:t>500</a:t>
            </a:r>
            <a:r>
              <a:rPr lang="ja-JP" altLang="en-US" sz="1000" dirty="0">
                <a:latin typeface="Meiryo UI" panose="020B0604030504040204" pitchFamily="50" charset="-128"/>
                <a:ea typeface="Meiryo UI" panose="020B0604030504040204" pitchFamily="50" charset="-128"/>
              </a:rPr>
              <a:t>標本、大阪市内以外の府内</a:t>
            </a:r>
            <a:r>
              <a:rPr lang="en-US" altLang="ja-JP" sz="1000" dirty="0">
                <a:latin typeface="Meiryo UI" panose="020B0604030504040204" pitchFamily="50" charset="-128"/>
                <a:ea typeface="Meiryo UI" panose="020B0604030504040204" pitchFamily="50" charset="-128"/>
              </a:rPr>
              <a:t>500</a:t>
            </a:r>
            <a:r>
              <a:rPr lang="ja-JP" altLang="en-US" sz="1000" dirty="0">
                <a:latin typeface="Meiryo UI" panose="020B0604030504040204" pitchFamily="50" charset="-128"/>
                <a:ea typeface="Meiryo UI" panose="020B0604030504040204" pitchFamily="50" charset="-128"/>
              </a:rPr>
              <a:t>標本）</a:t>
            </a:r>
            <a:endParaRPr kumimoji="1" lang="ja-JP" altLang="en-US" sz="1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6854594" y="6352757"/>
            <a:ext cx="2057400" cy="365125"/>
          </a:xfrm>
        </p:spPr>
        <p:txBody>
          <a:bodyPr/>
          <a:lstStyle/>
          <a:p>
            <a:fld id="{D2FE603E-BFA3-4493-B18A-603A0A044098}" type="slidenum">
              <a:rPr kumimoji="1" lang="ja-JP" altLang="en-US" smtClean="0"/>
              <a:t>26</a:t>
            </a:fld>
            <a:endParaRPr kumimoji="1" lang="ja-JP" altLang="en-US"/>
          </a:p>
        </p:txBody>
      </p:sp>
      <p:cxnSp>
        <p:nvCxnSpPr>
          <p:cNvPr id="13" name="直線コネクタ 12"/>
          <p:cNvCxnSpPr/>
          <p:nvPr/>
        </p:nvCxnSpPr>
        <p:spPr>
          <a:xfrm>
            <a:off x="264176" y="608507"/>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4307581" y="5007798"/>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8227020" y="5170322"/>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55711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srcRect l="22254" t="36633" r="26479" b="15492"/>
          <a:stretch/>
        </p:blipFill>
        <p:spPr>
          <a:xfrm>
            <a:off x="4586256" y="1562019"/>
            <a:ext cx="4192069" cy="2200956"/>
          </a:xfrm>
          <a:prstGeom prst="rect">
            <a:avLst/>
          </a:prstGeom>
        </p:spPr>
      </p:pic>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6928" t="26531" r="48439" b="25735"/>
          <a:stretch/>
        </p:blipFill>
        <p:spPr bwMode="auto">
          <a:xfrm>
            <a:off x="1140602" y="1414990"/>
            <a:ext cx="3219834" cy="249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1140602" y="4052853"/>
            <a:ext cx="7217787" cy="2308324"/>
          </a:xfrm>
          <a:prstGeom prst="rect">
            <a:avLst/>
          </a:prstGeom>
          <a:ln>
            <a:solidFill>
              <a:schemeClr val="bg1">
                <a:lumMod val="75000"/>
              </a:schemeClr>
            </a:solidFill>
          </a:ln>
        </p:spPr>
        <p:txBody>
          <a:bodyPr wrap="square">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＜具体事例＞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救急自動車の現場到着時間が短縮され、広域化前に発生していた全車出動による救急自動車の不在状態が解消された。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高機能指令センターが整備され、指令の一元化が図られたことにより、救急事案に対し管轄にとらわれることなく直近の車両を出動させ、現場到着時間の短縮を図ることができた</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両組合</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の境界線がなくなることで、境界線周辺への現場到着時間が大幅に短縮されました。重複救急事案でも署所間距離の短縮により従前より現場到着時間が短縮されています。</a:t>
            </a:r>
          </a:p>
          <a:p>
            <a:pPr marL="171450" indent="-171450">
              <a:buFont typeface="Wingdings" panose="05000000000000000000" pitchFamily="2" charset="2"/>
              <a:buChar char="Ø"/>
            </a:pPr>
            <a:endParaRPr lang="en-US" altLang="ja-JP" sz="1200" dirty="0" err="1">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これまで委託地域では未実施であった定期救命講習を新たに実施したほか、旧管轄区域に関わらず受講場所を選択できるようになった。</a:t>
            </a:r>
          </a:p>
        </p:txBody>
      </p:sp>
      <p:sp>
        <p:nvSpPr>
          <p:cNvPr id="8" name="正方形/長方形 7"/>
          <p:cNvSpPr/>
          <p:nvPr/>
        </p:nvSpPr>
        <p:spPr>
          <a:xfrm>
            <a:off x="580926" y="1378708"/>
            <a:ext cx="430887" cy="2567579"/>
          </a:xfrm>
          <a:prstGeom prst="rect">
            <a:avLst/>
          </a:prstGeom>
          <a:solidFill>
            <a:schemeClr val="bg1">
              <a:lumMod val="75000"/>
            </a:schemeClr>
          </a:solidFill>
        </p:spPr>
        <p:txBody>
          <a:bodyPr vert="eaVert" wrap="square">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住民サービスの向上</a:t>
            </a:r>
          </a:p>
        </p:txBody>
      </p:sp>
      <p:sp>
        <p:nvSpPr>
          <p:cNvPr id="9" name="テキスト ボックス 8"/>
          <p:cNvSpPr txBox="1"/>
          <p:nvPr/>
        </p:nvSpPr>
        <p:spPr>
          <a:xfrm>
            <a:off x="2385974" y="91981"/>
            <a:ext cx="4400564" cy="400110"/>
          </a:xfrm>
          <a:prstGeom prst="rect">
            <a:avLst/>
          </a:prstGeom>
          <a:noFill/>
        </p:spPr>
        <p:txBody>
          <a:bodyPr wrap="none" rtlCol="0">
            <a:spAutoFit/>
          </a:bodyPr>
          <a:lstStyle/>
          <a:p>
            <a:pPr algn="ct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広域化に</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よる救急機能の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効果</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事例　①</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839738" y="630322"/>
            <a:ext cx="7518651" cy="58477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消防の広域化による救急機能に対する効果は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、搬送時間の短縮、</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人材の</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確保</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高機能</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指令センターの整備</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など、様々な効果実績がある。</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60990" y="6566028"/>
            <a:ext cx="3472425"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消防広域化関係資料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（総務省消防庁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スライド番号プレースホルダー 10"/>
          <p:cNvSpPr>
            <a:spLocks noGrp="1"/>
          </p:cNvSpPr>
          <p:nvPr>
            <p:ph type="sldNum" sz="quarter" idx="12"/>
          </p:nvPr>
        </p:nvSpPr>
        <p:spPr>
          <a:xfrm>
            <a:off x="6855126" y="6383465"/>
            <a:ext cx="2057400" cy="365125"/>
          </a:xfrm>
        </p:spPr>
        <p:txBody>
          <a:bodyPr/>
          <a:lstStyle/>
          <a:p>
            <a:fld id="{D2FE603E-BFA3-4493-B18A-603A0A044098}" type="slidenum">
              <a:rPr kumimoji="1" lang="ja-JP" altLang="en-US" smtClean="0"/>
              <a:t>27</a:t>
            </a:fld>
            <a:endParaRPr kumimoji="1" lang="ja-JP" altLang="en-US"/>
          </a:p>
        </p:txBody>
      </p:sp>
      <p:cxnSp>
        <p:nvCxnSpPr>
          <p:cNvPr id="13" name="直線コネクタ 12"/>
          <p:cNvCxnSpPr/>
          <p:nvPr/>
        </p:nvCxnSpPr>
        <p:spPr>
          <a:xfrm>
            <a:off x="264176" y="514378"/>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492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0423" y="127013"/>
            <a:ext cx="4400564" cy="400110"/>
          </a:xfrm>
          <a:prstGeom prst="rect">
            <a:avLst/>
          </a:prstGeom>
          <a:noFill/>
        </p:spPr>
        <p:txBody>
          <a:bodyPr wrap="none" rtlCol="0">
            <a:spAutoFit/>
          </a:bodyPr>
          <a:lstStyle/>
          <a:p>
            <a:pPr algn="ct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広域化に</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よる</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救急</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機能</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効果</a:t>
            </a:r>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事例　②</a:t>
            </a:r>
            <a:endParaRPr kumimoji="1"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953037" y="3901123"/>
            <a:ext cx="7850935" cy="2332252"/>
          </a:xfrm>
          <a:prstGeom prst="rect">
            <a:avLst/>
          </a:prstGeom>
          <a:ln>
            <a:solidFill>
              <a:schemeClr val="bg1">
                <a:lumMod val="75000"/>
              </a:schemeClr>
            </a:solidFill>
          </a:ln>
        </p:spPr>
        <p:txBody>
          <a:bodyPr wrap="square" anchor="ctr">
            <a:no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＜具体事例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管轄人口が中核市規模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となり、高度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救助隊を発足させることができた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ja-JP" altLang="en-US" sz="1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救急隊員の専門課程に入校させるなど、隊員の業務の高度化・専門化を図ることができた。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救急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救命士の効率的配置が可能となり、救急救命士運用隊（高度救急隊）の確保が容易に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なる。人事異動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によるレベルの均一化、高度化が図られ、質の高い救急業務の提供が可能となった。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953037" y="1102901"/>
            <a:ext cx="7850935" cy="2426748"/>
          </a:xfrm>
          <a:prstGeom prst="rect">
            <a:avLst/>
          </a:prstGeom>
          <a:ln>
            <a:solidFill>
              <a:schemeClr val="bg1">
                <a:lumMod val="75000"/>
              </a:schemeClr>
            </a:solidFill>
          </a:ln>
        </p:spPr>
        <p:txBody>
          <a:bodyPr wrap="square" anchor="ctr">
            <a:no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＜具体事例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Ø"/>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重複投資の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回避で経費を節減。財政</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規模が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拡大したので高度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な施設等を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計画整備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できるようになった</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（例　通信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指令</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システム</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消防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救急無線のデジタル化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整備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広域化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によるスケールアップで、従前計画されて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いた救急隊増隊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、救急隊員の増員等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が不要となった。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1450" indent="-171450">
              <a:buFont typeface="Wingdings" panose="05000000000000000000" pitchFamily="2" charset="2"/>
              <a:buChar char="Ø"/>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ネットワーク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の構築（人事給与、財務会計、文書管理システム及びグループウェア）により、事務の効率化が図られた。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289779" y="1102902"/>
            <a:ext cx="430887" cy="2431824"/>
          </a:xfrm>
          <a:prstGeom prst="rect">
            <a:avLst/>
          </a:prstGeom>
          <a:solidFill>
            <a:schemeClr val="bg1">
              <a:lumMod val="75000"/>
            </a:schemeClr>
          </a:solidFill>
        </p:spPr>
        <p:txBody>
          <a:bodyPr vert="eaVert" wrap="square">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消防体制の基盤の強化</a:t>
            </a:r>
          </a:p>
        </p:txBody>
      </p:sp>
      <p:sp>
        <p:nvSpPr>
          <p:cNvPr id="12" name="正方形/長方形 11"/>
          <p:cNvSpPr/>
          <p:nvPr/>
        </p:nvSpPr>
        <p:spPr>
          <a:xfrm>
            <a:off x="289778" y="3878654"/>
            <a:ext cx="430887" cy="2354721"/>
          </a:xfrm>
          <a:prstGeom prst="rect">
            <a:avLst/>
          </a:prstGeom>
          <a:solidFill>
            <a:schemeClr val="bg1">
              <a:lumMod val="75000"/>
            </a:schemeClr>
          </a:solidFill>
        </p:spPr>
        <p:txBody>
          <a:bodyPr vert="eaVert" wrap="square" anchor="ctr" anchorCtr="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人員配備の効率化と充実</a:t>
            </a:r>
          </a:p>
        </p:txBody>
      </p:sp>
      <p:sp>
        <p:nvSpPr>
          <p:cNvPr id="9" name="正方形/長方形 8"/>
          <p:cNvSpPr/>
          <p:nvPr/>
        </p:nvSpPr>
        <p:spPr>
          <a:xfrm>
            <a:off x="361862" y="6577304"/>
            <a:ext cx="3472425" cy="261610"/>
          </a:xfrm>
          <a:prstGeom prst="rect">
            <a:avLst/>
          </a:prstGeom>
        </p:spPr>
        <p:txBody>
          <a:bodyPr wrap="none">
            <a:spAutoFit/>
          </a:bodyPr>
          <a:lstStyle/>
          <a:p>
            <a:r>
              <a:rPr lang="ja-JP" altLang="en-US" sz="1100" dirty="0">
                <a:latin typeface="Meiryo UI" panose="020B0604030504040204" pitchFamily="50" charset="-128"/>
                <a:ea typeface="Meiryo UI" panose="020B0604030504040204" pitchFamily="50" charset="-128"/>
                <a:cs typeface="Meiryo UI" panose="020B0604030504040204" pitchFamily="50" charset="-128"/>
              </a:rPr>
              <a:t>出典：</a:t>
            </a:r>
            <a:r>
              <a:rPr lang="zh-TW" altLang="en-US" sz="1100" dirty="0">
                <a:latin typeface="Meiryo UI" panose="020B0604030504040204" pitchFamily="50" charset="-128"/>
                <a:ea typeface="Meiryo UI" panose="020B0604030504040204" pitchFamily="50" charset="-128"/>
                <a:cs typeface="Meiryo UI" panose="020B0604030504040204" pitchFamily="50" charset="-128"/>
              </a:rPr>
              <a:t>消防広域化関係資料</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（総務省消防庁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H29.4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2" name="スライド番号プレースホルダー 1"/>
          <p:cNvSpPr>
            <a:spLocks noGrp="1"/>
          </p:cNvSpPr>
          <p:nvPr>
            <p:ph type="sldNum" sz="quarter" idx="12"/>
          </p:nvPr>
        </p:nvSpPr>
        <p:spPr>
          <a:xfrm>
            <a:off x="6870531" y="6405594"/>
            <a:ext cx="2057400" cy="365125"/>
          </a:xfrm>
        </p:spPr>
        <p:txBody>
          <a:bodyPr/>
          <a:lstStyle/>
          <a:p>
            <a:fld id="{D2FE603E-BFA3-4493-B18A-603A0A044098}" type="slidenum">
              <a:rPr kumimoji="1" lang="ja-JP" altLang="en-US" smtClean="0"/>
              <a:t>28</a:t>
            </a:fld>
            <a:endParaRPr kumimoji="1" lang="ja-JP" altLang="en-US"/>
          </a:p>
        </p:txBody>
      </p:sp>
      <p:cxnSp>
        <p:nvCxnSpPr>
          <p:cNvPr id="10" name="直線コネクタ 9"/>
          <p:cNvCxnSpPr/>
          <p:nvPr/>
        </p:nvCxnSpPr>
        <p:spPr>
          <a:xfrm>
            <a:off x="264176" y="514378"/>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97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084510" y="664656"/>
            <a:ext cx="917239"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まとめ</a:t>
            </a:r>
            <a:endParaRPr kumimoji="1"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491262" y="1850808"/>
            <a:ext cx="6477541"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大</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阪</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救急機能は、比較的パフォーマンスが高い一方で、不搬送件数等の課題、消防本部間の地域差などの課題などが確認された。</a:t>
            </a:r>
            <a:endParaRPr kumimoji="1"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ct val="150000"/>
              </a:lnSpc>
              <a:buFont typeface="Arial" panose="020B0604020202020204" pitchFamily="34" charset="0"/>
              <a:buChar char="•"/>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第９回本部会議（平成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日）で報告した、消防と合わせ、</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引き続き</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検討していくこととする</a:t>
            </a:r>
            <a:r>
              <a:rPr kumimoji="1"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18559" y="6360947"/>
            <a:ext cx="2057400" cy="365125"/>
          </a:xfrm>
        </p:spPr>
        <p:txBody>
          <a:bodyPr/>
          <a:lstStyle/>
          <a:p>
            <a:fld id="{D2FE603E-BFA3-4493-B18A-603A0A044098}" type="slidenum">
              <a:rPr kumimoji="1" lang="ja-JP" altLang="en-US" smtClean="0"/>
              <a:t>29</a:t>
            </a:fld>
            <a:endParaRPr kumimoji="1" lang="ja-JP" altLang="en-US"/>
          </a:p>
        </p:txBody>
      </p:sp>
    </p:spTree>
    <p:extLst>
      <p:ext uri="{BB962C8B-B14F-4D97-AF65-F5344CB8AC3E}">
        <p14:creationId xmlns:p14="http://schemas.microsoft.com/office/powerpoint/2010/main" val="4153010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795920" y="907894"/>
            <a:ext cx="5662127" cy="584775"/>
          </a:xfrm>
          <a:prstGeom prst="rect">
            <a:avLst/>
          </a:prstGeom>
          <a:noFill/>
        </p:spPr>
        <p:txBody>
          <a:bodyPr wrap="none" rtlCol="0">
            <a:spAutoFit/>
          </a:bodyPr>
          <a:lstStyle/>
          <a:p>
            <a:r>
              <a:rPr lang="ja-JP" altLang="en-US" sz="3200" dirty="0">
                <a:latin typeface="+mn-ea"/>
              </a:rPr>
              <a:t>第１章　大阪の救急業務の状況</a:t>
            </a:r>
            <a:endParaRPr kumimoji="1" lang="ja-JP" altLang="en-US" sz="3200" dirty="0">
              <a:latin typeface="+mn-ea"/>
            </a:endParaRPr>
          </a:p>
        </p:txBody>
      </p:sp>
      <p:sp>
        <p:nvSpPr>
          <p:cNvPr id="3" name="テキスト ボックス 2">
            <a:extLst>
              <a:ext uri="{FF2B5EF4-FFF2-40B4-BE49-F238E27FC236}">
                <a16:creationId xmlns="" xmlns:a16="http://schemas.microsoft.com/office/drawing/2014/main" id="{902044D6-24C4-4623-85EA-256A826D7760}"/>
              </a:ext>
            </a:extLst>
          </p:cNvPr>
          <p:cNvSpPr txBox="1"/>
          <p:nvPr/>
        </p:nvSpPr>
        <p:spPr>
          <a:xfrm>
            <a:off x="691605" y="2355640"/>
            <a:ext cx="7699360" cy="2842692"/>
          </a:xfrm>
          <a:prstGeom prst="rect">
            <a:avLst/>
          </a:prstGeom>
          <a:noFill/>
        </p:spPr>
        <p:txBody>
          <a:bodyPr wrap="square" lIns="36000" tIns="36000" rIns="36000" bIns="36000" rtlCol="0">
            <a:spAutoFit/>
          </a:bodyPr>
          <a:lstStyle/>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大阪は、人口</a:t>
            </a:r>
            <a:r>
              <a:rPr lang="ja-JP" altLang="en-US" dirty="0">
                <a:latin typeface="Meiryo UI" panose="020B0604030504040204" pitchFamily="50" charset="-128"/>
                <a:ea typeface="Meiryo UI" panose="020B0604030504040204" pitchFamily="50" charset="-128"/>
                <a:cs typeface="Meiryo UI" panose="020B0604030504040204" pitchFamily="50" charset="-128"/>
              </a:rPr>
              <a:t>あたり</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の救急需要が高い上、救急要請件数は増加傾向。なかでも高齢者</a:t>
            </a:r>
            <a:r>
              <a:rPr lang="ja-JP" altLang="en-US" dirty="0">
                <a:latin typeface="Meiryo UI" panose="020B0604030504040204" pitchFamily="50" charset="-128"/>
                <a:ea typeface="Meiryo UI" panose="020B0604030504040204" pitchFamily="50" charset="-128"/>
                <a:cs typeface="Meiryo UI" panose="020B0604030504040204" pitchFamily="50" charset="-128"/>
              </a:rPr>
              <a:t>の搬送人員が大きく増加して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en-US" dirty="0">
                <a:latin typeface="Meiryo UI" panose="020B0604030504040204" pitchFamily="50" charset="-128"/>
                <a:ea typeface="Meiryo UI" panose="020B0604030504040204" pitchFamily="50" charset="-128"/>
                <a:cs typeface="Meiryo UI" panose="020B0604030504040204" pitchFamily="50" charset="-128"/>
              </a:rPr>
              <a:t>高齢者</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以外は</a:t>
            </a:r>
            <a:r>
              <a:rPr lang="ja-JP" altLang="en-US" dirty="0">
                <a:latin typeface="Meiryo UI" panose="020B0604030504040204" pitchFamily="50" charset="-128"/>
                <a:ea typeface="Meiryo UI" panose="020B0604030504040204" pitchFamily="50" charset="-128"/>
                <a:cs typeface="Meiryo UI" panose="020B0604030504040204" pitchFamily="50" charset="-128"/>
              </a:rPr>
              <a:t>微減</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傾向。）</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cs typeface="Meiryo UI" panose="020B0604030504040204" pitchFamily="50" charset="-128"/>
              </a:rPr>
              <a:t>搬送人員の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内訳をみると、</a:t>
            </a:r>
            <a:r>
              <a:rPr lang="ja-JP" altLang="en-US" dirty="0">
                <a:latin typeface="Meiryo UI" panose="020B0604030504040204" pitchFamily="50" charset="-128"/>
                <a:ea typeface="Meiryo UI" panose="020B0604030504040204" pitchFamily="50" charset="-128"/>
                <a:cs typeface="Meiryo UI" panose="020B0604030504040204" pitchFamily="50" charset="-128"/>
              </a:rPr>
              <a:t>傷病別では軽症</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が全体の</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61.5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％を占める一方、重症はわずか</a:t>
            </a:r>
            <a:r>
              <a:rPr lang="en-US" altLang="ja-JP" dirty="0">
                <a:latin typeface="Meiryo UI" panose="020B0604030504040204" pitchFamily="50" charset="-128"/>
                <a:ea typeface="Meiryo UI" panose="020B0604030504040204" pitchFamily="50" charset="-128"/>
                <a:cs typeface="Meiryo UI" panose="020B0604030504040204" pitchFamily="50" charset="-128"/>
              </a:rPr>
              <a:t>1.5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％。事故</a:t>
            </a:r>
            <a:r>
              <a:rPr lang="ja-JP" altLang="en-US" dirty="0">
                <a:latin typeface="Meiryo UI" panose="020B0604030504040204" pitchFamily="50" charset="-128"/>
                <a:ea typeface="Meiryo UI" panose="020B0604030504040204" pitchFamily="50" charset="-128"/>
                <a:cs typeface="Meiryo UI" panose="020B0604030504040204" pitchFamily="50" charset="-128"/>
              </a:rPr>
              <a:t>種別で</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は急病が</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を占める。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119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番通報に迷ったときに相談できる「救急安心</a:t>
            </a:r>
            <a:r>
              <a:rPr lang="ja-JP" altLang="en-US" dirty="0">
                <a:latin typeface="Meiryo UI" panose="020B0604030504040204" pitchFamily="50" charset="-128"/>
                <a:ea typeface="Meiryo UI" panose="020B0604030504040204" pitchFamily="50" charset="-128"/>
                <a:cs typeface="Meiryo UI" panose="020B0604030504040204" pitchFamily="50" charset="-128"/>
              </a:rPr>
              <a:t>センターおおさか（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7119</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）」を、府内全域で展開しており、比較的高い水準で推移。</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大阪は、受け皿の救急</a:t>
            </a:r>
            <a:r>
              <a:rPr lang="ja-JP" altLang="en-US" dirty="0">
                <a:latin typeface="Meiryo UI" panose="020B0604030504040204" pitchFamily="50" charset="-128"/>
                <a:ea typeface="Meiryo UI" panose="020B0604030504040204" pitchFamily="50" charset="-128"/>
                <a:cs typeface="Meiryo UI" panose="020B0604030504040204" pitchFamily="50" charset="-128"/>
              </a:rPr>
              <a:t>医療</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機関が、他</a:t>
            </a:r>
            <a:r>
              <a:rPr lang="ja-JP" altLang="en-US" dirty="0">
                <a:latin typeface="Meiryo UI" panose="020B0604030504040204" pitchFamily="50" charset="-128"/>
                <a:ea typeface="Meiryo UI" panose="020B0604030504040204" pitchFamily="50" charset="-128"/>
                <a:cs typeface="Meiryo UI" panose="020B0604030504040204" pitchFamily="50" charset="-128"/>
              </a:rPr>
              <a:t>都市に比べて</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充実。</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844316" y="6382109"/>
            <a:ext cx="2057400" cy="365125"/>
          </a:xfrm>
        </p:spPr>
        <p:txBody>
          <a:bodyPr/>
          <a:lstStyle/>
          <a:p>
            <a:fld id="{D2FE603E-BFA3-4493-B18A-603A0A044098}" type="slidenum">
              <a:rPr kumimoji="1" lang="ja-JP" altLang="en-US" smtClean="0"/>
              <a:t>3</a:t>
            </a:fld>
            <a:endParaRPr kumimoji="1" lang="ja-JP" altLang="en-US"/>
          </a:p>
        </p:txBody>
      </p:sp>
    </p:spTree>
    <p:extLst>
      <p:ext uri="{BB962C8B-B14F-4D97-AF65-F5344CB8AC3E}">
        <p14:creationId xmlns:p14="http://schemas.microsoft.com/office/powerpoint/2010/main" val="6960855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374261" y="2691685"/>
            <a:ext cx="2236510" cy="707886"/>
          </a:xfrm>
          <a:prstGeom prst="rect">
            <a:avLst/>
          </a:prstGeom>
          <a:noFill/>
        </p:spPr>
        <p:txBody>
          <a:bodyPr wrap="none" rtlCol="0">
            <a:spAutoFit/>
          </a:bodyPr>
          <a:lstStyle/>
          <a:p>
            <a:r>
              <a:rPr kumimoji="1" lang="ja-JP" altLang="en-US" sz="4000" dirty="0"/>
              <a:t>参考資料</a:t>
            </a:r>
          </a:p>
        </p:txBody>
      </p:sp>
    </p:spTree>
    <p:extLst>
      <p:ext uri="{BB962C8B-B14F-4D97-AF65-F5344CB8AC3E}">
        <p14:creationId xmlns:p14="http://schemas.microsoft.com/office/powerpoint/2010/main" val="4201057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203602" y="115496"/>
            <a:ext cx="2741456"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救急に関する基本データ</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220304465"/>
              </p:ext>
            </p:extLst>
          </p:nvPr>
        </p:nvGraphicFramePr>
        <p:xfrm>
          <a:off x="737999" y="666938"/>
          <a:ext cx="7888156" cy="5878010"/>
        </p:xfrm>
        <a:graphic>
          <a:graphicData uri="http://schemas.openxmlformats.org/drawingml/2006/table">
            <a:tbl>
              <a:tblPr firstRow="1" bandRow="1">
                <a:tableStyleId>{5940675A-B579-460E-94D1-54222C63F5DA}</a:tableStyleId>
              </a:tblPr>
              <a:tblGrid>
                <a:gridCol w="1710863">
                  <a:extLst>
                    <a:ext uri="{9D8B030D-6E8A-4147-A177-3AD203B41FA5}">
                      <a16:colId xmlns="" xmlns:a16="http://schemas.microsoft.com/office/drawing/2014/main" val="20000"/>
                    </a:ext>
                  </a:extLst>
                </a:gridCol>
                <a:gridCol w="723438">
                  <a:extLst>
                    <a:ext uri="{9D8B030D-6E8A-4147-A177-3AD203B41FA5}">
                      <a16:colId xmlns="" xmlns:a16="http://schemas.microsoft.com/office/drawing/2014/main" val="20005"/>
                    </a:ext>
                  </a:extLst>
                </a:gridCol>
                <a:gridCol w="723438">
                  <a:extLst>
                    <a:ext uri="{9D8B030D-6E8A-4147-A177-3AD203B41FA5}">
                      <a16:colId xmlns="" xmlns:a16="http://schemas.microsoft.com/office/drawing/2014/main" val="20006"/>
                    </a:ext>
                  </a:extLst>
                </a:gridCol>
                <a:gridCol w="694863">
                  <a:extLst>
                    <a:ext uri="{9D8B030D-6E8A-4147-A177-3AD203B41FA5}">
                      <a16:colId xmlns="" xmlns:a16="http://schemas.microsoft.com/office/drawing/2014/main" val="2727556635"/>
                    </a:ext>
                  </a:extLst>
                </a:gridCol>
                <a:gridCol w="821863">
                  <a:extLst>
                    <a:ext uri="{9D8B030D-6E8A-4147-A177-3AD203B41FA5}">
                      <a16:colId xmlns="" xmlns:a16="http://schemas.microsoft.com/office/drawing/2014/main" val="20007"/>
                    </a:ext>
                  </a:extLst>
                </a:gridCol>
                <a:gridCol w="191625">
                  <a:extLst>
                    <a:ext uri="{9D8B030D-6E8A-4147-A177-3AD203B41FA5}">
                      <a16:colId xmlns="" xmlns:a16="http://schemas.microsoft.com/office/drawing/2014/main" val="20012"/>
                    </a:ext>
                  </a:extLst>
                </a:gridCol>
                <a:gridCol w="812338">
                  <a:extLst>
                    <a:ext uri="{9D8B030D-6E8A-4147-A177-3AD203B41FA5}">
                      <a16:colId xmlns="" xmlns:a16="http://schemas.microsoft.com/office/drawing/2014/main" val="20008"/>
                    </a:ext>
                  </a:extLst>
                </a:gridCol>
                <a:gridCol w="757647">
                  <a:extLst>
                    <a:ext uri="{9D8B030D-6E8A-4147-A177-3AD203B41FA5}">
                      <a16:colId xmlns="" xmlns:a16="http://schemas.microsoft.com/office/drawing/2014/main" val="20013"/>
                    </a:ext>
                  </a:extLst>
                </a:gridCol>
                <a:gridCol w="183005">
                  <a:extLst>
                    <a:ext uri="{9D8B030D-6E8A-4147-A177-3AD203B41FA5}">
                      <a16:colId xmlns="" xmlns:a16="http://schemas.microsoft.com/office/drawing/2014/main" val="20009"/>
                    </a:ext>
                  </a:extLst>
                </a:gridCol>
                <a:gridCol w="545638">
                  <a:extLst>
                    <a:ext uri="{9D8B030D-6E8A-4147-A177-3AD203B41FA5}">
                      <a16:colId xmlns="" xmlns:a16="http://schemas.microsoft.com/office/drawing/2014/main" val="20010"/>
                    </a:ext>
                  </a:extLst>
                </a:gridCol>
                <a:gridCol w="723438">
                  <a:extLst>
                    <a:ext uri="{9D8B030D-6E8A-4147-A177-3AD203B41FA5}">
                      <a16:colId xmlns="" xmlns:a16="http://schemas.microsoft.com/office/drawing/2014/main" val="20011"/>
                    </a:ext>
                  </a:extLst>
                </a:gridCol>
              </a:tblGrid>
              <a:tr h="195910">
                <a:tc rowSpan="2">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消防本部</a:t>
                      </a:r>
                    </a:p>
                  </a:txBody>
                  <a:tcPr marL="36000" marR="36000" marT="14400" marB="14400" anchor="ctr">
                    <a:solidFill>
                      <a:schemeClr val="tx2">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救急車両</a:t>
                      </a:r>
                    </a:p>
                  </a:txBody>
                  <a:tcPr marL="36000" marR="36000" marT="14400" marB="14400" anchor="ctr">
                    <a:lnR w="12700" cap="flat" cmpd="sng" algn="ctr">
                      <a:solidFill>
                        <a:schemeClr val="tx1"/>
                      </a:solidFill>
                      <a:prstDash val="solid"/>
                      <a:round/>
                      <a:headEnd type="none" w="med" len="med"/>
                      <a:tailEnd type="none" w="med" len="med"/>
                    </a:ln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救急隊数</a:t>
                      </a:r>
                    </a:p>
                  </a:txBody>
                  <a:tcPr marL="36000" marR="36000" marT="14400" marB="14400" anchor="ctr">
                    <a:lnL w="12700" cap="flat" cmpd="sng" algn="ctr">
                      <a:solidFill>
                        <a:schemeClr val="tx1"/>
                      </a:solidFill>
                      <a:prstDash val="solid"/>
                      <a:round/>
                      <a:headEnd type="none" w="med" len="med"/>
                      <a:tailEnd type="none" w="med" len="med"/>
                    </a:lnL>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救急隊員</a:t>
                      </a:r>
                    </a:p>
                  </a:txBody>
                  <a:tcPr marL="36000" marR="36000" marT="14400" marB="14400" anchor="ct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救命救急士</a:t>
                      </a:r>
                    </a:p>
                  </a:txBody>
                  <a:tcPr marL="36000" marR="36000" marT="14400" marB="14400" anchor="ctr">
                    <a:lnB w="12700" cap="flat" cmpd="sng" algn="ctr">
                      <a:solidFill>
                        <a:schemeClr val="tx1"/>
                      </a:solidFill>
                      <a:prstDash val="dash"/>
                      <a:round/>
                      <a:headEnd type="none" w="med" len="med"/>
                      <a:tailEnd type="none" w="med" len="med"/>
                    </a:lnB>
                    <a:solidFill>
                      <a:schemeClr val="tx2">
                        <a:lumMod val="20000"/>
                        <a:lumOff val="80000"/>
                      </a:schemeClr>
                    </a:solidFill>
                  </a:tcPr>
                </a:tc>
                <a:tc rowSpan="30">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4400" marB="14400" anchor="ctr">
                    <a:lnT w="12700" cmpd="sng">
                      <a:noFill/>
                    </a:lnT>
                    <a:lnB w="12700" cmpd="sng">
                      <a:noFill/>
                    </a:lnB>
                    <a:noFill/>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出動件数</a:t>
                      </a:r>
                    </a:p>
                  </a:txBody>
                  <a:tcPr marL="36000" marR="36000" marT="14400" marB="14400" anchor="ct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搬送人員</a:t>
                      </a:r>
                    </a:p>
                  </a:txBody>
                  <a:tcPr marL="36000" marR="36000" marT="14400" marB="14400" anchor="ctr">
                    <a:lnB w="12700" cap="flat" cmpd="sng" algn="ctr">
                      <a:solidFill>
                        <a:schemeClr val="tx1"/>
                      </a:solidFill>
                      <a:prstDash val="dash"/>
                      <a:round/>
                      <a:headEnd type="none" w="med" len="med"/>
                      <a:tailEnd type="none" w="med" len="med"/>
                    </a:lnB>
                    <a:solidFill>
                      <a:schemeClr val="tx2">
                        <a:lumMod val="20000"/>
                        <a:lumOff val="80000"/>
                      </a:schemeClr>
                    </a:solidFill>
                  </a:tcPr>
                </a:tc>
                <a:tc rowSpan="29">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4400" marB="14400" anchor="ctr">
                    <a:lnT w="12700" cmpd="sng">
                      <a:noFill/>
                    </a:lnT>
                    <a:lnB w="12700" cmpd="sng">
                      <a:noFill/>
                    </a:lnB>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救急</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C</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4400" marB="14400" anchor="ctr">
                    <a:lnB w="12700" cap="flat" cmpd="sng" algn="ctr">
                      <a:solidFill>
                        <a:schemeClr val="tx1"/>
                      </a:solidFill>
                      <a:prstDash val="dash"/>
                      <a:round/>
                      <a:headEnd type="none" w="med" len="med"/>
                      <a:tailEnd type="none" w="med" len="med"/>
                    </a:lnB>
                    <a:solidFill>
                      <a:schemeClr val="tx2">
                        <a:lumMod val="20000"/>
                        <a:lumOff val="80000"/>
                      </a:schemeClr>
                    </a:solidFill>
                  </a:tcPr>
                </a:tc>
                <a:tc>
                  <a:txBody>
                    <a:bodyPr/>
                    <a:lstStyle/>
                    <a:p>
                      <a:pPr algn="ct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救急病院</a:t>
                      </a:r>
                    </a:p>
                  </a:txBody>
                  <a:tcPr marL="36000" marR="36000" marT="14400" marB="14400" anchor="ctr">
                    <a:lnB w="12700" cap="flat" cmpd="sng" algn="ctr">
                      <a:solidFill>
                        <a:schemeClr val="tx1"/>
                      </a:solidFill>
                      <a:prstDash val="dash"/>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0000"/>
                  </a:ext>
                </a:extLst>
              </a:tr>
              <a:tr h="181250">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台</a:t>
                      </a:r>
                    </a:p>
                  </a:txBody>
                  <a:tcPr marL="36000" marR="36000" marT="14400" marB="14400" anchor="ctr">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隊</a:t>
                      </a:r>
                    </a:p>
                  </a:txBody>
                  <a:tcPr marL="36000" marR="36000" marT="14400" marB="14400" anchor="ctr">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人</a:t>
                      </a:r>
                    </a:p>
                  </a:txBody>
                  <a:tcPr marL="36000" marR="36000" marT="14400" marB="14400" anchor="ct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人</a:t>
                      </a:r>
                    </a:p>
                  </a:txBody>
                  <a:tcPr marL="36000" marR="36000" marT="14400" marB="14400" anchor="ctr">
                    <a:lnT w="12700" cap="flat" cmpd="sng" algn="ctr">
                      <a:solidFill>
                        <a:schemeClr val="tx1"/>
                      </a:solidFill>
                      <a:prstDash val="dash"/>
                      <a:round/>
                      <a:headEnd type="none" w="med" len="med"/>
                      <a:tailEnd type="none" w="med" len="med"/>
                    </a:lnT>
                    <a:solidFill>
                      <a:schemeClr val="tx2">
                        <a:lumMod val="20000"/>
                        <a:lumOff val="80000"/>
                      </a:schemeClr>
                    </a:solidFill>
                  </a:tcPr>
                </a:tc>
                <a:tc vMerge="1">
                  <a:txBody>
                    <a:bodyPr/>
                    <a:lstStyle/>
                    <a:p>
                      <a:pPr algn="ct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件</a:t>
                      </a:r>
                    </a:p>
                  </a:txBody>
                  <a:tcPr marL="36000" marR="36000" marT="14400" marB="14400" anchor="ct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人</a:t>
                      </a:r>
                    </a:p>
                  </a:txBody>
                  <a:tcPr marL="36000" marR="36000" marT="14400" marB="14400" anchor="ctr">
                    <a:lnT w="12700" cap="flat" cmpd="sng" algn="ctr">
                      <a:solidFill>
                        <a:schemeClr val="tx1"/>
                      </a:solidFill>
                      <a:prstDash val="dash"/>
                      <a:round/>
                      <a:headEnd type="none" w="med" len="med"/>
                      <a:tailEnd type="none" w="med" len="med"/>
                    </a:lnT>
                    <a:solidFill>
                      <a:schemeClr val="tx2">
                        <a:lumMod val="20000"/>
                        <a:lumOff val="80000"/>
                      </a:schemeClr>
                    </a:solidFill>
                  </a:tcPr>
                </a:tc>
                <a:tc vMerge="1">
                  <a:txBody>
                    <a:bodyPr/>
                    <a:lstStyle/>
                    <a:p>
                      <a:endParaRPr kumimoji="1" lang="ja-JP" altLang="en-US"/>
                    </a:p>
                  </a:txBody>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院</a:t>
                      </a:r>
                    </a:p>
                  </a:txBody>
                  <a:tcPr marL="36000" marR="36000" marT="14400" marB="14400" anchor="ctr">
                    <a:lnT w="12700" cap="flat" cmpd="sng" algn="ctr">
                      <a:solidFill>
                        <a:schemeClr val="tx1"/>
                      </a:solidFill>
                      <a:prstDash val="dash"/>
                      <a:round/>
                      <a:headEnd type="none" w="med" len="med"/>
                      <a:tailEnd type="none" w="med" len="med"/>
                    </a:lnT>
                    <a:solidFill>
                      <a:schemeClr val="tx2">
                        <a:lumMod val="20000"/>
                        <a:lumOff val="80000"/>
                      </a:schemeClr>
                    </a:solidFill>
                  </a:tcPr>
                </a:tc>
                <a:tc>
                  <a:txBody>
                    <a:bodyPr/>
                    <a:lstStyle/>
                    <a:p>
                      <a:pPr algn="ct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院</a:t>
                      </a:r>
                    </a:p>
                  </a:txBody>
                  <a:tcPr marL="36000" marR="36000" marT="14400" marB="14400" anchor="ctr">
                    <a:lnT w="12700" cap="flat" cmpd="sng" algn="ctr">
                      <a:solidFill>
                        <a:schemeClr val="tx1"/>
                      </a:solidFill>
                      <a:prstDash val="dash"/>
                      <a:round/>
                      <a:headEnd type="none" w="med" len="med"/>
                      <a:tailEnd type="none" w="med" len="med"/>
                    </a:lnT>
                    <a:solidFill>
                      <a:schemeClr val="tx2">
                        <a:lumMod val="20000"/>
                        <a:lumOff val="80000"/>
                      </a:schemeClr>
                    </a:solidFill>
                  </a:tcPr>
                </a:tc>
                <a:extLst>
                  <a:ext uri="{0D108BD9-81ED-4DB2-BD59-A6C34878D82A}">
                    <a16:rowId xmlns="" xmlns:a16="http://schemas.microsoft.com/office/drawing/2014/main" val="10001"/>
                  </a:ext>
                </a:extLst>
              </a:tr>
              <a:tr h="195910">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大阪市消防局</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75</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732</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375</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219,876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178,907 </a:t>
                      </a:r>
                    </a:p>
                  </a:txBody>
                  <a:tcPr marL="36000" marR="36000" marT="14400" marB="14400" anchor="ctr"/>
                </a:tc>
                <a:tc vMerge="1">
                  <a:txBody>
                    <a:bodyPr/>
                    <a:lstStyle/>
                    <a:p>
                      <a:endParaRPr kumimoji="1" lang="ja-JP" altLang="en-US"/>
                    </a:p>
                  </a:txBody>
                  <a:tcPr/>
                </a:tc>
                <a:tc>
                  <a:txBody>
                    <a:bodyPr/>
                    <a:lstStyle/>
                    <a:p>
                      <a:pPr algn="r" fontAlgn="t"/>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95</a:t>
                      </a:r>
                    </a:p>
                  </a:txBody>
                  <a:tcPr marL="36000" marR="36000" marT="14400" marB="14400" anchor="ctr"/>
                </a:tc>
                <a:extLst>
                  <a:ext uri="{0D108BD9-81ED-4DB2-BD59-A6C34878D82A}">
                    <a16:rowId xmlns="" xmlns:a16="http://schemas.microsoft.com/office/drawing/2014/main" val="10002"/>
                  </a:ext>
                </a:extLst>
              </a:tr>
              <a:tr h="195910">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堺市消防局</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210</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92</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53,072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46,981 </a:t>
                      </a:r>
                    </a:p>
                  </a:txBody>
                  <a:tcPr marL="36000" marR="36000" marT="14400" marB="14400" anchor="ctr"/>
                </a:tc>
                <a:tc vMerge="1">
                  <a:txBody>
                    <a:bodyPr/>
                    <a:lstStyle/>
                    <a:p>
                      <a:endParaRPr kumimoji="1" lang="ja-JP" altLang="en-US"/>
                    </a:p>
                  </a:txBody>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36000" marR="36000" marT="14400" marB="14400" anchor="ctr"/>
                </a:tc>
                <a:extLst>
                  <a:ext uri="{0D108BD9-81ED-4DB2-BD59-A6C34878D82A}">
                    <a16:rowId xmlns="" xmlns:a16="http://schemas.microsoft.com/office/drawing/2014/main" val="10003"/>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岸和田市消防本部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11,824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10,733 </a:t>
                      </a:r>
                    </a:p>
                  </a:txBody>
                  <a:tcPr marL="36000" marR="36000" marT="14400" marB="14400" anchor="ctr"/>
                </a:tc>
                <a:tc vMerge="1">
                  <a:txBody>
                    <a:bodyPr/>
                    <a:lstStyle/>
                    <a:p>
                      <a:endParaRPr kumimoji="1" lang="ja-JP" altLang="en-US"/>
                    </a:p>
                  </a:txBody>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14400" marB="14400" anchor="ctr"/>
                </a:tc>
                <a:extLst>
                  <a:ext uri="{0D108BD9-81ED-4DB2-BD59-A6C34878D82A}">
                    <a16:rowId xmlns="" xmlns:a16="http://schemas.microsoft.com/office/drawing/2014/main" val="10004"/>
                  </a:ext>
                </a:extLst>
              </a:tr>
              <a:tr h="195910">
                <a:tc>
                  <a:txBody>
                    <a:bodyPr/>
                    <a:lstStyle/>
                    <a:p>
                      <a:pPr algn="l" rtl="0"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豊中市消防局</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93</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68</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22,252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19,771 </a:t>
                      </a:r>
                    </a:p>
                  </a:txBody>
                  <a:tcPr marL="36000" marR="36000" marT="14400" marB="14400" anchor="ctr"/>
                </a:tc>
                <a:tc vMerge="1">
                  <a:txBody>
                    <a:bodyPr/>
                    <a:lstStyle/>
                    <a:p>
                      <a:endParaRPr kumimoji="1" lang="ja-JP" altLang="en-US"/>
                    </a:p>
                  </a:txBody>
                  <a:tcPr/>
                </a:tc>
                <a:tc>
                  <a:txBody>
                    <a:bodyPr/>
                    <a:lstStyle/>
                    <a:p>
                      <a:pPr algn="l" fontAlgn="t"/>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14400" marB="14400" anchor="ctr"/>
                </a:tc>
                <a:extLst>
                  <a:ext uri="{0D108BD9-81ED-4DB2-BD59-A6C34878D82A}">
                    <a16:rowId xmlns="" xmlns:a16="http://schemas.microsoft.com/office/drawing/2014/main" val="10005"/>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池田市消防本部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67</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5,262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4,782 </a:t>
                      </a:r>
                    </a:p>
                  </a:txBody>
                  <a:tcPr marL="36000" marR="36000" marT="14400" marB="14400" anchor="ctr"/>
                </a:tc>
                <a:tc vMerge="1">
                  <a:txBody>
                    <a:bodyPr/>
                    <a:lstStyle/>
                    <a:p>
                      <a:endParaRPr kumimoji="1" lang="ja-JP" altLang="en-US"/>
                    </a:p>
                  </a:txBody>
                  <a:tcPr/>
                </a:tc>
                <a:tc>
                  <a:txBody>
                    <a:bodyPr/>
                    <a:lstStyle/>
                    <a:p>
                      <a:pPr algn="l" fontAlgn="t"/>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36000" marR="36000" marT="14400" marB="14400" anchor="ctr"/>
                </a:tc>
                <a:extLst>
                  <a:ext uri="{0D108BD9-81ED-4DB2-BD59-A6C34878D82A}">
                    <a16:rowId xmlns="" xmlns:a16="http://schemas.microsoft.com/office/drawing/2014/main" val="10006"/>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吹田市消防本部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45</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17,521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15,848 </a:t>
                      </a:r>
                    </a:p>
                  </a:txBody>
                  <a:tcPr marL="36000" marR="36000" marT="14400" marB="14400" anchor="ctr"/>
                </a:tc>
                <a:tc vMerge="1">
                  <a:txBody>
                    <a:bodyPr/>
                    <a:lstStyle/>
                    <a:p>
                      <a:endParaRPr kumimoji="1" lang="ja-JP" altLang="en-US"/>
                    </a:p>
                  </a:txBody>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tc>
                <a:extLst>
                  <a:ext uri="{0D108BD9-81ED-4DB2-BD59-A6C34878D82A}">
                    <a16:rowId xmlns="" xmlns:a16="http://schemas.microsoft.com/office/drawing/2014/main" val="10007"/>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泉大津市消防本部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47</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3,943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3,436 </a:t>
                      </a:r>
                    </a:p>
                  </a:txBody>
                  <a:tcPr marL="36000" marR="36000" marT="14400" marB="14400" anchor="ctr"/>
                </a:tc>
                <a:tc vMerge="1">
                  <a:txBody>
                    <a:bodyPr/>
                    <a:lstStyle/>
                    <a:p>
                      <a:endParaRPr kumimoji="1" lang="ja-JP" altLang="en-US"/>
                    </a:p>
                  </a:txBody>
                  <a:tcPr/>
                </a:tc>
                <a:tc>
                  <a:txBody>
                    <a:bodyPr/>
                    <a:lstStyle/>
                    <a:p>
                      <a:pPr algn="l" fontAlgn="t"/>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36000" marR="36000" marT="14400" marB="14400" anchor="ctr"/>
                </a:tc>
                <a:extLst>
                  <a:ext uri="{0D108BD9-81ED-4DB2-BD59-A6C34878D82A}">
                    <a16:rowId xmlns="" xmlns:a16="http://schemas.microsoft.com/office/drawing/2014/main" val="10008"/>
                  </a:ext>
                </a:extLst>
              </a:tr>
              <a:tr h="195910">
                <a:tc>
                  <a:txBody>
                    <a:bodyPr/>
                    <a:lstStyle/>
                    <a:p>
                      <a:pPr algn="l" rtl="0"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高槻市消防本部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152</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62</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19,022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17,420 </a:t>
                      </a:r>
                    </a:p>
                  </a:txBody>
                  <a:tcPr marL="36000" marR="36000" marT="14400" marB="14400" anchor="ctr"/>
                </a:tc>
                <a:tc vMerge="1">
                  <a:txBody>
                    <a:bodyPr/>
                    <a:lstStyle/>
                    <a:p>
                      <a:endParaRPr kumimoji="1" lang="ja-JP" altLang="en-US"/>
                    </a:p>
                  </a:txBody>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14400" marB="14400" anchor="ctr"/>
                </a:tc>
                <a:extLst>
                  <a:ext uri="{0D108BD9-81ED-4DB2-BD59-A6C34878D82A}">
                    <a16:rowId xmlns="" xmlns:a16="http://schemas.microsoft.com/office/drawing/2014/main" val="10009"/>
                  </a:ext>
                </a:extLst>
              </a:tr>
              <a:tr h="195910">
                <a:tc>
                  <a:txBody>
                    <a:bodyPr/>
                    <a:lstStyle/>
                    <a:p>
                      <a:pPr algn="l" rtl="0"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貝塚市消防本部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4,850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4,584 </a:t>
                      </a:r>
                    </a:p>
                  </a:txBody>
                  <a:tcPr marL="36000" marR="36000" marT="14400" marB="14400" anchor="ctr"/>
                </a:tc>
                <a:tc vMerge="1">
                  <a:txBody>
                    <a:bodyPr/>
                    <a:lstStyle/>
                    <a:p>
                      <a:endParaRPr kumimoji="1" lang="ja-JP" altLang="en-US"/>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tc>
                <a:extLst>
                  <a:ext uri="{0D108BD9-81ED-4DB2-BD59-A6C34878D82A}">
                    <a16:rowId xmlns="" xmlns:a16="http://schemas.microsoft.com/office/drawing/2014/main" val="10010"/>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茨木市消防本部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158</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64</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14,238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12,962 </a:t>
                      </a:r>
                    </a:p>
                  </a:txBody>
                  <a:tcPr marL="36000" marR="36000" marT="14400" marB="14400" anchor="ctr"/>
                </a:tc>
                <a:tc vMerge="1">
                  <a:txBody>
                    <a:bodyPr/>
                    <a:lstStyle/>
                    <a:p>
                      <a:endParaRPr kumimoji="1" lang="ja-JP" altLang="en-US"/>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36000" marR="36000" marT="14400" marB="14400" anchor="ctr"/>
                </a:tc>
                <a:extLst>
                  <a:ext uri="{0D108BD9-81ED-4DB2-BD59-A6C34878D82A}">
                    <a16:rowId xmlns="" xmlns:a16="http://schemas.microsoft.com/office/drawing/2014/main" val="10011"/>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八尾市消防本部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46</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15,284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14,236 </a:t>
                      </a:r>
                    </a:p>
                  </a:txBody>
                  <a:tcPr marL="36000" marR="36000" marT="14400" marB="14400" anchor="ctr"/>
                </a:tc>
                <a:tc vMerge="1">
                  <a:txBody>
                    <a:bodyPr/>
                    <a:lstStyle/>
                    <a:p>
                      <a:endParaRPr kumimoji="1" lang="ja-JP" altLang="en-US"/>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14400" marB="14400" anchor="ctr"/>
                </a:tc>
                <a:extLst>
                  <a:ext uri="{0D108BD9-81ED-4DB2-BD59-A6C34878D82A}">
                    <a16:rowId xmlns="" xmlns:a16="http://schemas.microsoft.com/office/drawing/2014/main" val="10012"/>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富田林市消防本部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34</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7,294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6,609 </a:t>
                      </a:r>
                    </a:p>
                  </a:txBody>
                  <a:tcPr marL="36000" marR="36000" marT="14400" marB="14400" anchor="ctr"/>
                </a:tc>
                <a:tc vMerge="1">
                  <a:txBody>
                    <a:bodyPr/>
                    <a:lstStyle/>
                    <a:p>
                      <a:endParaRPr kumimoji="1" lang="ja-JP" altLang="en-US"/>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tc>
                <a:extLst>
                  <a:ext uri="{0D108BD9-81ED-4DB2-BD59-A6C34878D82A}">
                    <a16:rowId xmlns="" xmlns:a16="http://schemas.microsoft.com/office/drawing/2014/main" val="10013"/>
                  </a:ext>
                </a:extLst>
              </a:tr>
              <a:tr h="195910">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河内長野市消防本部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4,854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4,262 </a:t>
                      </a:r>
                    </a:p>
                  </a:txBody>
                  <a:tcPr marL="36000" marR="36000" marT="14400" marB="14400" anchor="ctr"/>
                </a:tc>
                <a:tc vMerge="1">
                  <a:txBody>
                    <a:bodyPr/>
                    <a:lstStyle/>
                    <a:p>
                      <a:endParaRPr kumimoji="1" lang="ja-JP" altLang="en-US" sz="120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14400" marB="14400" anchor="ctr"/>
                </a:tc>
                <a:extLst>
                  <a:ext uri="{0D108BD9-81ED-4DB2-BD59-A6C34878D82A}">
                    <a16:rowId xmlns="" xmlns:a16="http://schemas.microsoft.com/office/drawing/2014/main" val="10014"/>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松原市消防本部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6,388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5,664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14400" marB="14400" anchor="ctr"/>
                </a:tc>
                <a:extLst>
                  <a:ext uri="{0D108BD9-81ED-4DB2-BD59-A6C34878D82A}">
                    <a16:rowId xmlns="" xmlns:a16="http://schemas.microsoft.com/office/drawing/2014/main" val="10015"/>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和泉市消防本部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8,712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7,937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tc>
                <a:extLst>
                  <a:ext uri="{0D108BD9-81ED-4DB2-BD59-A6C34878D82A}">
                    <a16:rowId xmlns="" xmlns:a16="http://schemas.microsoft.com/office/drawing/2014/main" val="10016"/>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箕面市消防本部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93</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38</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7,055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6,575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extLst>
                  <a:ext uri="{0D108BD9-81ED-4DB2-BD59-A6C34878D82A}">
                    <a16:rowId xmlns="" xmlns:a16="http://schemas.microsoft.com/office/drawing/2014/main" val="10017"/>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摂津市消防本部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68</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4,531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4,107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tc>
                <a:extLst>
                  <a:ext uri="{0D108BD9-81ED-4DB2-BD59-A6C34878D82A}">
                    <a16:rowId xmlns="" xmlns:a16="http://schemas.microsoft.com/office/drawing/2014/main" val="10018"/>
                  </a:ext>
                </a:extLst>
              </a:tr>
              <a:tr h="195910">
                <a:tc>
                  <a:txBody>
                    <a:bodyPr/>
                    <a:lstStyle/>
                    <a:p>
                      <a:pPr algn="l" rtl="0"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東大阪市消防局</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90</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60</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29,612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26,125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14400" marB="14400" anchor="ctr"/>
                </a:tc>
                <a:extLst>
                  <a:ext uri="{0D108BD9-81ED-4DB2-BD59-A6C34878D82A}">
                    <a16:rowId xmlns="" xmlns:a16="http://schemas.microsoft.com/office/drawing/2014/main" val="10019"/>
                  </a:ext>
                </a:extLst>
              </a:tr>
              <a:tr h="195910">
                <a:tc>
                  <a:txBody>
                    <a:bodyPr/>
                    <a:lstStyle/>
                    <a:p>
                      <a:pPr algn="l" rtl="0" fontAlgn="ctr"/>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交野市消防本部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39</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3,121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2,891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extLst>
                  <a:ext uri="{0D108BD9-81ED-4DB2-BD59-A6C34878D82A}">
                    <a16:rowId xmlns="" xmlns:a16="http://schemas.microsoft.com/office/drawing/2014/main" val="10020"/>
                  </a:ext>
                </a:extLst>
              </a:tr>
              <a:tr h="195910">
                <a:tc>
                  <a:txBody>
                    <a:bodyPr/>
                    <a:lstStyle/>
                    <a:p>
                      <a:pPr algn="l" rtl="0" fontAlgn="ctr"/>
                      <a:r>
                        <a:rPr lang="zh-CN"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大阪狭山市消防本部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50</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2,643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2,448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14400" marB="14400" anchor="ctr"/>
                </a:tc>
                <a:extLst>
                  <a:ext uri="{0D108BD9-81ED-4DB2-BD59-A6C34878D82A}">
                    <a16:rowId xmlns="" xmlns:a16="http://schemas.microsoft.com/office/drawing/2014/main" val="10021"/>
                  </a:ext>
                </a:extLst>
              </a:tr>
              <a:tr h="195910">
                <a:tc>
                  <a:txBody>
                    <a:bodyPr/>
                    <a:lstStyle/>
                    <a:p>
                      <a:pPr algn="l" rtl="0"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島本町消防本部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1,186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1,123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extLst>
                  <a:ext uri="{0D108BD9-81ED-4DB2-BD59-A6C34878D82A}">
                    <a16:rowId xmlns="" xmlns:a16="http://schemas.microsoft.com/office/drawing/2014/main" val="10022"/>
                  </a:ext>
                </a:extLst>
              </a:tr>
              <a:tr h="195910">
                <a:tc>
                  <a:txBody>
                    <a:bodyPr/>
                    <a:lstStyle/>
                    <a:p>
                      <a:pPr algn="l" rtl="0" fontAlgn="ctr"/>
                      <a:r>
                        <a:rPr lang="zh-TW"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忠岡町消防本部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1,082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1,001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36000" marR="36000" marT="14400" marB="14400" anchor="ctr"/>
                </a:tc>
                <a:extLst>
                  <a:ext uri="{0D108BD9-81ED-4DB2-BD59-A6C34878D82A}">
                    <a16:rowId xmlns="" xmlns:a16="http://schemas.microsoft.com/office/drawing/2014/main" val="10023"/>
                  </a:ext>
                </a:extLst>
              </a:tr>
              <a:tr h="195910">
                <a:tc>
                  <a:txBody>
                    <a:bodyPr/>
                    <a:lstStyle/>
                    <a:p>
                      <a:pPr algn="l" rtl="0"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守口市門真市消防本部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54</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16,071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14,035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36000" marR="36000" marT="14400" marB="14400" anchor="ctr"/>
                </a:tc>
                <a:extLst>
                  <a:ext uri="{0D108BD9-81ED-4DB2-BD59-A6C34878D82A}">
                    <a16:rowId xmlns="" xmlns:a16="http://schemas.microsoft.com/office/drawing/2014/main" val="10024"/>
                  </a:ext>
                </a:extLst>
              </a:tr>
              <a:tr h="195910">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枚方寝屋川消防本部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23</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200</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120</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32,863 </a:t>
                      </a:r>
                    </a:p>
                  </a:txBody>
                  <a:tcPr marL="36000" marR="36000" marT="14400" marB="14400" anchor="ct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29,493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tc>
                <a:extLst>
                  <a:ext uri="{0D108BD9-81ED-4DB2-BD59-A6C34878D82A}">
                    <a16:rowId xmlns="" xmlns:a16="http://schemas.microsoft.com/office/drawing/2014/main" val="10025"/>
                  </a:ext>
                </a:extLst>
              </a:tr>
              <a:tr h="195910">
                <a:tc>
                  <a:txBody>
                    <a:bodyPr/>
                    <a:lstStyle/>
                    <a:p>
                      <a:pPr algn="l" rtl="0"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柏原羽曳野藤井寺消防本部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48</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12,820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11,662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p>
                  </a:txBody>
                  <a:tcPr marL="36000" marR="36000" marT="14400" marB="14400" anchor="ctr"/>
                </a:tc>
                <a:extLst>
                  <a:ext uri="{0D108BD9-81ED-4DB2-BD59-A6C34878D82A}">
                    <a16:rowId xmlns="" xmlns:a16="http://schemas.microsoft.com/office/drawing/2014/main" val="10026"/>
                  </a:ext>
                </a:extLst>
              </a:tr>
              <a:tr h="195910">
                <a:tc>
                  <a:txBody>
                    <a:bodyPr/>
                    <a:lstStyle/>
                    <a:p>
                      <a:pPr algn="l"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泉州南広域消防本部</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145</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69</a:t>
                      </a:r>
                    </a:p>
                  </a:txBody>
                  <a:tcPr marL="36000" marR="36000" marT="14400" marB="14400" anchor="ctr"/>
                </a:tc>
                <a:tc vMerge="1">
                  <a:txBody>
                    <a:bodyPr/>
                    <a:lstStyle/>
                    <a:p>
                      <a:pPr algn="r" fontAlgn="t"/>
                      <a:endPar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15,563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14,274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14400" marB="14400" anchor="ctr"/>
                </a:tc>
                <a:extLst>
                  <a:ext uri="{0D108BD9-81ED-4DB2-BD59-A6C34878D82A}">
                    <a16:rowId xmlns="" xmlns:a16="http://schemas.microsoft.com/office/drawing/2014/main" val="10027"/>
                  </a:ext>
                </a:extLst>
              </a:tr>
              <a:tr h="195910">
                <a:tc>
                  <a:txBody>
                    <a:bodyPr/>
                    <a:lstStyle/>
                    <a:p>
                      <a:pPr algn="l" rtl="0" fontAlgn="ctr"/>
                      <a:r>
                        <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大東四條畷消防本部</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45</a:t>
                      </a:r>
                    </a:p>
                  </a:txBody>
                  <a:tcPr marL="36000" marR="36000" marT="14400" marB="14400" anchor="ctr"/>
                </a:tc>
                <a:tc>
                  <a:txBody>
                    <a:bodyPr/>
                    <a:lstStyle/>
                    <a:p>
                      <a:pPr algn="r" fontAlgn="t"/>
                      <a:r>
                        <a:rPr lang="en-US" altLang="ja-JP" sz="11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35</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9,134 </a:t>
                      </a:r>
                    </a:p>
                  </a:txBody>
                  <a:tcPr marL="36000" marR="36000" marT="14400" marB="14400" anchor="ctr"/>
                </a:tc>
                <a:tc>
                  <a:txBody>
                    <a:bodyPr/>
                    <a:lstStyle/>
                    <a:p>
                      <a:pPr algn="r" fontAlgn="ctr"/>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8,460 </a:t>
                      </a:r>
                    </a:p>
                  </a:txBody>
                  <a:tcPr marL="36000" marR="36000" marT="14400" marB="14400" anchor="ctr"/>
                </a:tc>
                <a:tc vMerge="1">
                  <a:txBody>
                    <a:bodyPr/>
                    <a:lstStyle/>
                    <a:p>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tc>
                  <a:txBody>
                    <a:bodyPr/>
                    <a:lstStyle/>
                    <a:p>
                      <a:pPr algn="l"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p>
                  </a:txBody>
                  <a:tcPr marL="36000" marR="36000" marT="14400" marB="14400" anchor="ctr"/>
                </a:tc>
                <a:extLst>
                  <a:ext uri="{0D108BD9-81ED-4DB2-BD59-A6C34878D82A}">
                    <a16:rowId xmlns="" xmlns:a16="http://schemas.microsoft.com/office/drawing/2014/main" val="10028"/>
                  </a:ext>
                </a:extLst>
              </a:tr>
              <a:tr h="195910">
                <a:tc>
                  <a:txBody>
                    <a:bodyPr/>
                    <a:lstStyle/>
                    <a:p>
                      <a:pPr algn="ctr" rtl="0" fontAlgn="ctr"/>
                      <a:r>
                        <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府域合計</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298</a:t>
                      </a:r>
                    </a:p>
                  </a:txBody>
                  <a:tcPr marL="36000" marR="36000" marT="14400" marB="14400" anchor="ctr">
                    <a:lnR w="12700" cap="flat" cmpd="sng" algn="ctr">
                      <a:solidFill>
                        <a:schemeClr val="tx1"/>
                      </a:solidFill>
                      <a:prstDash val="solid"/>
                      <a:round/>
                      <a:headEnd type="none" w="med" len="med"/>
                      <a:tailEnd type="none" w="med" len="med"/>
                    </a:lnR>
                  </a:tcP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228</a:t>
                      </a:r>
                    </a:p>
                  </a:txBody>
                  <a:tcPr marL="36000" marR="36000" marT="14400" marB="14400" anchor="ctr">
                    <a:lnL w="12700" cap="flat" cmpd="sng" algn="ctr">
                      <a:solidFill>
                        <a:schemeClr val="tx1"/>
                      </a:solidFill>
                      <a:prstDash val="solid"/>
                      <a:round/>
                      <a:headEnd type="none" w="med" len="med"/>
                      <a:tailEnd type="none" w="med" len="med"/>
                    </a:lnL>
                  </a:tcP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2,715</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1,389</a:t>
                      </a:r>
                    </a:p>
                  </a:txBody>
                  <a:tcPr marL="36000" marR="36000" marT="14400" marB="14400" anchor="ctr"/>
                </a:tc>
                <a:tc vMerge="1">
                  <a:txBody>
                    <a:bodyPr/>
                    <a:lstStyle/>
                    <a:p>
                      <a:pPr algn="r" fontAlgn="t"/>
                      <a:endPar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550,073</a:t>
                      </a: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476,326</a:t>
                      </a:r>
                    </a:p>
                  </a:txBody>
                  <a:tcPr marL="36000" marR="36000" marT="14400" marB="14400" anchor="ctr"/>
                </a:tc>
                <a:tc>
                  <a:txBody>
                    <a:bodyPr/>
                    <a:lstStyle/>
                    <a:p>
                      <a:pPr algn="ct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4400" marB="14400" anchor="ctr">
                    <a:lnT w="12700" cmpd="sng">
                      <a:noFill/>
                    </a:lnT>
                    <a:lnB w="12700" cmpd="sng">
                      <a:noFill/>
                    </a:lnB>
                  </a:tcPr>
                </a:tc>
                <a:tc>
                  <a:txBody>
                    <a:bodyPr/>
                    <a:lstStyle/>
                    <a:p>
                      <a:pPr algn="r" fontAlgn="t"/>
                      <a:r>
                        <a:rPr lang="en-US" altLang="ja-JP" sz="11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16</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4400" marB="14400" anchor="ctr"/>
                </a:tc>
                <a:tc>
                  <a:txBody>
                    <a:bodyPr/>
                    <a:lstStyle/>
                    <a:p>
                      <a:pPr algn="r" fontAlgn="t"/>
                      <a:r>
                        <a:rPr lang="en-US" altLang="ja-JP"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265</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14400" marB="14400" anchor="ctr"/>
                </a:tc>
                <a:extLst>
                  <a:ext uri="{0D108BD9-81ED-4DB2-BD59-A6C34878D82A}">
                    <a16:rowId xmlns="" xmlns:a16="http://schemas.microsoft.com/office/drawing/2014/main" val="10029"/>
                  </a:ext>
                </a:extLst>
              </a:tr>
            </a:tbl>
          </a:graphicData>
        </a:graphic>
      </p:graphicFrame>
      <p:sp>
        <p:nvSpPr>
          <p:cNvPr id="6" name="テキスト ボックス 5"/>
          <p:cNvSpPr txBox="1"/>
          <p:nvPr/>
        </p:nvSpPr>
        <p:spPr>
          <a:xfrm>
            <a:off x="643772" y="6632345"/>
            <a:ext cx="349647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50377" y="6446504"/>
            <a:ext cx="2057400" cy="365125"/>
          </a:xfrm>
        </p:spPr>
        <p:txBody>
          <a:bodyPr/>
          <a:lstStyle/>
          <a:p>
            <a:fld id="{D2FE603E-BFA3-4493-B18A-603A0A044098}" type="slidenum">
              <a:rPr kumimoji="1" lang="ja-JP" altLang="en-US" smtClean="0"/>
              <a:t>31</a:t>
            </a:fld>
            <a:endParaRPr kumimoji="1" lang="ja-JP" altLang="en-US"/>
          </a:p>
        </p:txBody>
      </p:sp>
      <p:cxnSp>
        <p:nvCxnSpPr>
          <p:cNvPr id="7" name="直線コネクタ 6"/>
          <p:cNvCxnSpPr/>
          <p:nvPr/>
        </p:nvCxnSpPr>
        <p:spPr>
          <a:xfrm>
            <a:off x="264176" y="514378"/>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847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857840" y="3647223"/>
            <a:ext cx="1872000" cy="1152000"/>
          </a:xfrm>
          <a:prstGeom prst="roundRect">
            <a:avLst/>
          </a:prstGeom>
          <a:solidFill>
            <a:schemeClr val="accent1">
              <a:lumMod val="60000"/>
              <a:lumOff val="4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9" name="角丸四角形 18"/>
          <p:cNvSpPr/>
          <p:nvPr/>
        </p:nvSpPr>
        <p:spPr>
          <a:xfrm>
            <a:off x="3965938" y="3647223"/>
            <a:ext cx="1872000" cy="1152000"/>
          </a:xfrm>
          <a:prstGeom prst="roundRect">
            <a:avLst/>
          </a:prstGeom>
          <a:solidFill>
            <a:schemeClr val="bg1">
              <a:lumMod val="95000"/>
            </a:schemeClr>
          </a:solidFill>
          <a:ln>
            <a:solidFill>
              <a:schemeClr val="bg1">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 name="左矢印 26"/>
          <p:cNvSpPr/>
          <p:nvPr/>
        </p:nvSpPr>
        <p:spPr>
          <a:xfrm>
            <a:off x="2876438" y="5024084"/>
            <a:ext cx="1386470" cy="1379971"/>
          </a:xfrm>
          <a:prstGeom prst="leftArrow">
            <a:avLst>
              <a:gd name="adj1" fmla="val 70532"/>
              <a:gd name="adj2" fmla="val 26306"/>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H="1">
            <a:off x="1909877" y="3188639"/>
            <a:ext cx="564093" cy="45608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4151276" y="3188639"/>
            <a:ext cx="629637" cy="47969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124775" y="90389"/>
            <a:ext cx="489909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一般市民による救助活動の効果（蘇生率）</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p:cNvSpPr/>
          <p:nvPr/>
        </p:nvSpPr>
        <p:spPr>
          <a:xfrm>
            <a:off x="2428359" y="2081264"/>
            <a:ext cx="1872000" cy="1152000"/>
          </a:xfrm>
          <a:prstGeom prst="roundRect">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テキスト ボックス 5"/>
          <p:cNvSpPr txBox="1"/>
          <p:nvPr/>
        </p:nvSpPr>
        <p:spPr>
          <a:xfrm>
            <a:off x="2413438" y="2205445"/>
            <a:ext cx="1877437" cy="984885"/>
          </a:xfrm>
          <a:prstGeom prst="rect">
            <a:avLst/>
          </a:prstGeom>
          <a:noFill/>
        </p:spPr>
        <p:txBody>
          <a:bodyPr wrap="none" rtlCol="0">
            <a:spAutoFit/>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一般市民が目撃した心原性</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心肺停止機能停止傷病者数</a:t>
            </a:r>
            <a:endParaRPr kumimoji="1"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dirty="0">
                <a:latin typeface="Meiryo UI" panose="020B0604030504040204" pitchFamily="50" charset="-128"/>
                <a:ea typeface="Meiryo UI" panose="020B0604030504040204" pitchFamily="50" charset="-128"/>
                <a:cs typeface="Meiryo UI" panose="020B0604030504040204" pitchFamily="50" charset="-128"/>
              </a:rPr>
              <a:t>2,345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[743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人</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000193" y="3730781"/>
            <a:ext cx="1587294" cy="923330"/>
          </a:xfrm>
          <a:prstGeom prst="rect">
            <a:avLst/>
          </a:prstGeom>
          <a:noFill/>
        </p:spPr>
        <p:txBody>
          <a:bodyPr wrap="none" rtlCol="0">
            <a:spAutoFit/>
          </a:bodyPr>
          <a:lstStyle/>
          <a:p>
            <a:pPr algn="ctr"/>
            <a:r>
              <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一般市民が心肺蘇生を</a:t>
            </a:r>
            <a:endParaRPr kumimoji="1" lang="en-US" altLang="ja-JP"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実施</a:t>
            </a:r>
            <a:r>
              <a:rPr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する</a:t>
            </a:r>
            <a:endParaRPr kumimoji="1" lang="en-US" altLang="ja-JP"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1,324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56.5%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[413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55.6%</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857840" y="5138069"/>
            <a:ext cx="1872000" cy="1152000"/>
          </a:xfrm>
          <a:prstGeom prst="roundRect">
            <a:avLst/>
          </a:prstGeom>
          <a:solidFill>
            <a:schemeClr val="accent1">
              <a:lumMod val="60000"/>
              <a:lumOff val="40000"/>
            </a:schemeClr>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テキスト ボックス 9"/>
          <p:cNvSpPr txBox="1"/>
          <p:nvPr/>
        </p:nvSpPr>
        <p:spPr>
          <a:xfrm>
            <a:off x="1029047" y="5260099"/>
            <a:ext cx="1529586" cy="846386"/>
          </a:xfrm>
          <a:prstGeom prst="rect">
            <a:avLst/>
          </a:prstGeom>
          <a:noFill/>
        </p:spPr>
        <p:txBody>
          <a:bodyPr wrap="none" rtlCol="0">
            <a:spAutoFit/>
          </a:bodyPr>
          <a:lstStyle/>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ヵ月後生存者数</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171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p:cNvPicPr>
            <a:picLocks noChangeAspect="1"/>
          </p:cNvPicPr>
          <p:nvPr/>
        </p:nvPicPr>
        <p:blipFill rotWithShape="1">
          <a:blip r:embed="rId2"/>
          <a:srcRect l="17887" t="26138" r="45352" b="30272"/>
          <a:stretch/>
        </p:blipFill>
        <p:spPr>
          <a:xfrm>
            <a:off x="6237045" y="1745391"/>
            <a:ext cx="2661220" cy="1774146"/>
          </a:xfrm>
          <a:prstGeom prst="rect">
            <a:avLst/>
          </a:prstGeom>
        </p:spPr>
      </p:pic>
      <p:cxnSp>
        <p:nvCxnSpPr>
          <p:cNvPr id="15" name="直線矢印コネクタ 14"/>
          <p:cNvCxnSpPr/>
          <p:nvPr/>
        </p:nvCxnSpPr>
        <p:spPr>
          <a:xfrm>
            <a:off x="1789992" y="4782144"/>
            <a:ext cx="7697" cy="4779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4108291" y="3730781"/>
            <a:ext cx="1587294" cy="923330"/>
          </a:xfrm>
          <a:prstGeom prst="rect">
            <a:avLst/>
          </a:prstGeom>
          <a:noFill/>
        </p:spPr>
        <p:txBody>
          <a:bodyPr wrap="none" rtlCol="0">
            <a:spAutoFit/>
          </a:bodyPr>
          <a:lstStyle/>
          <a:p>
            <a:pPr algn="ctr"/>
            <a:r>
              <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一般市民が心肺蘇生を</a:t>
            </a:r>
            <a:endParaRPr kumimoji="1" lang="en-US" altLang="ja-JP"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実施しない</a:t>
            </a:r>
            <a:endParaRPr kumimoji="1" lang="en-US" altLang="ja-JP" sz="11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1,021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43.5%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[330</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44.4</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角丸四角形 20"/>
          <p:cNvSpPr/>
          <p:nvPr/>
        </p:nvSpPr>
        <p:spPr>
          <a:xfrm>
            <a:off x="3965938" y="5138069"/>
            <a:ext cx="1872000" cy="1152000"/>
          </a:xfrm>
          <a:prstGeom prst="roundRect">
            <a:avLst/>
          </a:prstGeom>
          <a:solidFill>
            <a:schemeClr val="bg1">
              <a:lumMod val="95000"/>
            </a:schemeClr>
          </a:solidFill>
          <a:ln>
            <a:solidFill>
              <a:schemeClr val="bg1">
                <a:lumMod val="75000"/>
              </a:schemeClr>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2" name="テキスト ボックス 21"/>
          <p:cNvSpPr txBox="1"/>
          <p:nvPr/>
        </p:nvSpPr>
        <p:spPr>
          <a:xfrm>
            <a:off x="4148366" y="5260099"/>
            <a:ext cx="1507144" cy="846386"/>
          </a:xfrm>
          <a:prstGeom prst="rect">
            <a:avLst/>
          </a:prstGeom>
          <a:noFill/>
        </p:spPr>
        <p:txBody>
          <a:bodyPr wrap="none" rtlCol="0">
            <a:spAutoFit/>
          </a:bodyPr>
          <a:lstStyle/>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ヵ月後生存者数</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105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200" dirty="0">
                <a:latin typeface="Meiryo UI" panose="020B0604030504040204" pitchFamily="50" charset="-128"/>
                <a:ea typeface="Meiryo UI" panose="020B0604030504040204" pitchFamily="50" charset="-128"/>
                <a:cs typeface="Meiryo UI" panose="020B0604030504040204" pitchFamily="50" charset="-128"/>
              </a:rPr>
              <a:t>[38</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11</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4" name="直線矢印コネクタ 23"/>
          <p:cNvCxnSpPr/>
          <p:nvPr/>
        </p:nvCxnSpPr>
        <p:spPr>
          <a:xfrm>
            <a:off x="4898090" y="4805754"/>
            <a:ext cx="7697" cy="47795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993623" y="5452459"/>
            <a:ext cx="1010213" cy="523220"/>
          </a:xfrm>
          <a:prstGeom prst="rect">
            <a:avLst/>
          </a:prstGeom>
          <a:noFill/>
        </p:spPr>
        <p:txBody>
          <a:bodyPr wrap="none" rtlCol="0">
            <a:spAutoFit/>
          </a:bodyPr>
          <a:lstStyle/>
          <a:p>
            <a:pPr algn="ct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倍</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smtClean="0">
                <a:latin typeface="Meiryo UI" panose="020B0604030504040204" pitchFamily="50" charset="-128"/>
                <a:ea typeface="Meiryo UI" panose="020B0604030504040204" pitchFamily="50" charset="-128"/>
                <a:cs typeface="Meiryo UI" panose="020B0604030504040204" pitchFamily="50" charset="-128"/>
              </a:rPr>
              <a:t>1</a:t>
            </a:r>
            <a:r>
              <a:rPr kumimoji="1" lang="en-US" altLang="ja-JP" sz="140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400" smtClean="0">
                <a:latin typeface="Meiryo UI" panose="020B0604030504040204" pitchFamily="50" charset="-128"/>
                <a:ea typeface="Meiryo UI" panose="020B0604030504040204" pitchFamily="50" charset="-128"/>
                <a:cs typeface="Meiryo UI" panose="020B0604030504040204" pitchFamily="50" charset="-128"/>
              </a:rPr>
              <a:t>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49180" y="766565"/>
            <a:ext cx="7839476" cy="7848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心肺停止に陥ったあと、除細動が</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分遅れるごとに救命率は７～</a:t>
            </a:r>
            <a:r>
              <a:rPr kumimoji="1" lang="en-US" altLang="ja-JP" sz="15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％下がるとされる。</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救急隊が到着するまでの間、</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バイスタンダー</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による心肺蘇生措置を積極的に実施することで、傷病者の生存率向上に大きく貢献する。</a:t>
            </a:r>
          </a:p>
        </p:txBody>
      </p:sp>
      <p:sp>
        <p:nvSpPr>
          <p:cNvPr id="34" name="テキスト ボックス 33"/>
          <p:cNvSpPr txBox="1"/>
          <p:nvPr/>
        </p:nvSpPr>
        <p:spPr>
          <a:xfrm>
            <a:off x="474985" y="6534860"/>
            <a:ext cx="2518638"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：ウツタイン大阪データ</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年値</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132194" y="1745391"/>
            <a:ext cx="2766071" cy="17741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7214018" y="3730449"/>
            <a:ext cx="1761521" cy="415498"/>
          </a:xfrm>
          <a:prstGeom prst="rect">
            <a:avLst/>
          </a:prstGeom>
        </p:spPr>
        <p:txBody>
          <a:bodyPr wrap="squar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大阪府内の救急隊による</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平均現場到着時間は</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分</a:t>
            </a:r>
            <a:endParaRPr lang="ja-JP" altLang="en-US" sz="1050" dirty="0"/>
          </a:p>
        </p:txBody>
      </p:sp>
      <p:cxnSp>
        <p:nvCxnSpPr>
          <p:cNvPr id="13" name="直線矢印コネクタ 12"/>
          <p:cNvCxnSpPr/>
          <p:nvPr/>
        </p:nvCxnSpPr>
        <p:spPr>
          <a:xfrm flipV="1">
            <a:off x="7664777" y="3244481"/>
            <a:ext cx="0" cy="432000"/>
          </a:xfrm>
          <a:prstGeom prst="straightConnector1">
            <a:avLst/>
          </a:prstGeom>
          <a:ln>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p:nvPicPr>
        <p:blipFill>
          <a:blip r:embed="rId3"/>
          <a:stretch>
            <a:fillRect/>
          </a:stretch>
        </p:blipFill>
        <p:spPr>
          <a:xfrm>
            <a:off x="6671530" y="4805754"/>
            <a:ext cx="1383558" cy="1243648"/>
          </a:xfrm>
          <a:prstGeom prst="rect">
            <a:avLst/>
          </a:prstGeom>
        </p:spPr>
      </p:pic>
      <p:sp>
        <p:nvSpPr>
          <p:cNvPr id="30" name="テキスト ボックス 29"/>
          <p:cNvSpPr txBox="1"/>
          <p:nvPr/>
        </p:nvSpPr>
        <p:spPr>
          <a:xfrm>
            <a:off x="264176" y="2191093"/>
            <a:ext cx="1745991" cy="646331"/>
          </a:xfrm>
          <a:prstGeom prst="rect">
            <a:avLst/>
          </a:prstGeom>
          <a:noFill/>
        </p:spPr>
        <p:txBody>
          <a:bodyPr wrap="non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（凡例）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上段　大阪府内の数値</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下段　大阪市の数値</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スライド番号プレースホルダー 15"/>
          <p:cNvSpPr>
            <a:spLocks noGrp="1"/>
          </p:cNvSpPr>
          <p:nvPr>
            <p:ph type="sldNum" sz="quarter" idx="12"/>
          </p:nvPr>
        </p:nvSpPr>
        <p:spPr>
          <a:xfrm>
            <a:off x="6840865" y="6344084"/>
            <a:ext cx="2057400" cy="365125"/>
          </a:xfrm>
        </p:spPr>
        <p:txBody>
          <a:bodyPr/>
          <a:lstStyle/>
          <a:p>
            <a:fld id="{D2FE603E-BFA3-4493-B18A-603A0A044098}" type="slidenum">
              <a:rPr kumimoji="1" lang="ja-JP" altLang="en-US" smtClean="0"/>
              <a:t>32</a:t>
            </a:fld>
            <a:endParaRPr kumimoji="1" lang="ja-JP" altLang="en-US" dirty="0"/>
          </a:p>
        </p:txBody>
      </p:sp>
      <p:cxnSp>
        <p:nvCxnSpPr>
          <p:cNvPr id="31" name="直線コネクタ 30"/>
          <p:cNvCxnSpPr/>
          <p:nvPr/>
        </p:nvCxnSpPr>
        <p:spPr>
          <a:xfrm>
            <a:off x="264176" y="514378"/>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113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51824" y="114268"/>
            <a:ext cx="6684843"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大阪市消防局の先進取組み（救急用スマートアプリの開発）</a:t>
            </a:r>
          </a:p>
        </p:txBody>
      </p:sp>
      <p:sp>
        <p:nvSpPr>
          <p:cNvPr id="6" name="正方形/長方形 5"/>
          <p:cNvSpPr/>
          <p:nvPr/>
        </p:nvSpPr>
        <p:spPr>
          <a:xfrm>
            <a:off x="143820" y="840771"/>
            <a:ext cx="4350426" cy="5040000"/>
          </a:xfrm>
          <a:prstGeom prst="rect">
            <a:avLst/>
          </a:prstGeom>
          <a:ln>
            <a:solidFill>
              <a:schemeClr val="accent1"/>
            </a:solidFill>
          </a:ln>
        </p:spPr>
        <p:txBody>
          <a:bodyPr wrap="square">
            <a:no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 小児救急支援アプリ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Arial" panose="020B0604020202020204" pitchFamily="34" charset="0"/>
              <a:buChar char="•"/>
            </a:pPr>
            <a:r>
              <a:rPr lang="ja-JP" altLang="ja-JP" sz="1300" dirty="0">
                <a:latin typeface="Meiryo UI" panose="020B0604030504040204" pitchFamily="50" charset="-128"/>
                <a:ea typeface="Meiryo UI" panose="020B0604030504040204" pitchFamily="50" charset="-128"/>
              </a:rPr>
              <a:t>子どもが突然の病気やケガをした場合に、誰でも簡単</a:t>
            </a:r>
            <a:r>
              <a:rPr lang="ja-JP" altLang="en-US" sz="1300" dirty="0">
                <a:latin typeface="Meiryo UI" panose="020B0604030504040204" pitchFamily="50" charset="-128"/>
                <a:ea typeface="Meiryo UI" panose="020B0604030504040204" pitchFamily="50" charset="-128"/>
              </a:rPr>
              <a:t>に</a:t>
            </a:r>
            <a:r>
              <a:rPr lang="ja-JP" altLang="ja-JP" sz="1300" dirty="0">
                <a:latin typeface="Meiryo UI" panose="020B0604030504040204" pitchFamily="50" charset="-128"/>
                <a:ea typeface="Meiryo UI" panose="020B0604030504040204" pitchFamily="50" charset="-128"/>
              </a:rPr>
              <a:t>その症状をチェックすることにより緊急度が判断できる</a:t>
            </a:r>
            <a:r>
              <a:rPr lang="ja-JP" altLang="en-US" sz="1300" dirty="0">
                <a:latin typeface="Meiryo UI" panose="020B0604030504040204" pitchFamily="50" charset="-128"/>
                <a:ea typeface="Meiryo UI" panose="020B0604030504040204" pitchFamily="50" charset="-128"/>
              </a:rPr>
              <a:t>よう、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大阪大学、大阪市立大学と共同研究・開発</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【概要】</a:t>
            </a:r>
          </a:p>
          <a:p>
            <a:pPr marL="285750" indent="-285750">
              <a:buFont typeface="Arial" panose="020B0604020202020204" pitchFamily="34" charset="0"/>
              <a:buChar char="•"/>
            </a:pPr>
            <a:r>
              <a:rPr lang="en-US" altLang="ja-JP" sz="1300" dirty="0">
                <a:latin typeface="Meiryo UI" panose="020B0604030504040204" pitchFamily="50" charset="-128"/>
                <a:ea typeface="Meiryo UI" panose="020B0604030504040204" pitchFamily="50" charset="-128"/>
              </a:rPr>
              <a:t>H27</a:t>
            </a:r>
            <a:r>
              <a:rPr lang="ja-JP" altLang="ja-JP" sz="1300" dirty="0">
                <a:latin typeface="Meiryo UI" panose="020B0604030504040204" pitchFamily="50" charset="-128"/>
                <a:ea typeface="Meiryo UI" panose="020B0604030504040204" pitchFamily="50" charset="-128"/>
              </a:rPr>
              <a:t>年９月９日から</a:t>
            </a:r>
            <a:r>
              <a:rPr lang="ja-JP" altLang="en-US" sz="1300" dirty="0">
                <a:latin typeface="Meiryo UI" panose="020B0604030504040204" pitchFamily="50" charset="-128"/>
                <a:ea typeface="Meiryo UI" panose="020B0604030504040204" pitchFamily="50" charset="-128"/>
              </a:rPr>
              <a:t>大阪市内を対象地域に</a:t>
            </a:r>
            <a:r>
              <a:rPr lang="ja-JP" altLang="ja-JP" sz="1300" dirty="0">
                <a:latin typeface="Meiryo UI" panose="020B0604030504040204" pitchFamily="50" charset="-128"/>
                <a:ea typeface="Meiryo UI" panose="020B0604030504040204" pitchFamily="50" charset="-128"/>
              </a:rPr>
              <a:t>運用開始</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ja-JP" sz="1300" dirty="0">
                <a:latin typeface="Meiryo UI" panose="020B0604030504040204" pitchFamily="50" charset="-128"/>
                <a:ea typeface="Meiryo UI" panose="020B0604030504040204" pitchFamily="50" charset="-128"/>
              </a:rPr>
              <a:t>平成</a:t>
            </a:r>
            <a:r>
              <a:rPr lang="en-US" altLang="ja-JP" sz="1300" dirty="0">
                <a:latin typeface="Meiryo UI" panose="020B0604030504040204" pitchFamily="50" charset="-128"/>
                <a:ea typeface="Meiryo UI" panose="020B0604030504040204" pitchFamily="50" charset="-128"/>
              </a:rPr>
              <a:t>28</a:t>
            </a:r>
            <a:r>
              <a:rPr lang="ja-JP" altLang="ja-JP" sz="1300" dirty="0">
                <a:latin typeface="Meiryo UI" panose="020B0604030504040204" pitchFamily="50" charset="-128"/>
                <a:ea typeface="Meiryo UI" panose="020B0604030504040204" pitchFamily="50" charset="-128"/>
              </a:rPr>
              <a:t>年４月１日からは、対象を大阪府内全域に拡大小児科系医療機関（計</a:t>
            </a:r>
            <a:r>
              <a:rPr lang="en-US" altLang="ja-JP" sz="1300" dirty="0">
                <a:latin typeface="Meiryo UI" panose="020B0604030504040204" pitchFamily="50" charset="-128"/>
                <a:ea typeface="Meiryo UI" panose="020B0604030504040204" pitchFamily="50" charset="-128"/>
              </a:rPr>
              <a:t>1,349</a:t>
            </a:r>
            <a:r>
              <a:rPr lang="ja-JP" altLang="ja-JP" sz="1300" dirty="0">
                <a:latin typeface="Meiryo UI" panose="020B0604030504040204" pitchFamily="50" charset="-128"/>
                <a:ea typeface="Meiryo UI" panose="020B0604030504040204" pitchFamily="50" charset="-128"/>
              </a:rPr>
              <a:t>機関）</a:t>
            </a:r>
            <a:r>
              <a:rPr lang="ja-JP" altLang="en-US" sz="1300" dirty="0">
                <a:latin typeface="Meiryo UI" panose="020B0604030504040204" pitchFamily="50" charset="-128"/>
                <a:ea typeface="Meiryo UI" panose="020B0604030504040204" pitchFamily="50" charset="-128"/>
              </a:rPr>
              <a:t>への</a:t>
            </a:r>
            <a:r>
              <a:rPr lang="ja-JP" altLang="ja-JP" sz="1300" dirty="0">
                <a:latin typeface="Meiryo UI" panose="020B0604030504040204" pitchFamily="50" charset="-128"/>
                <a:ea typeface="Meiryo UI" panose="020B0604030504040204" pitchFamily="50" charset="-128"/>
              </a:rPr>
              <a:t>案内</a:t>
            </a:r>
            <a:r>
              <a:rPr lang="ja-JP" altLang="en-US" sz="1300" dirty="0">
                <a:latin typeface="Meiryo UI" panose="020B0604030504040204" pitchFamily="50" charset="-128"/>
                <a:ea typeface="Meiryo UI" panose="020B0604030504040204" pitchFamily="50" charset="-128"/>
              </a:rPr>
              <a:t>が可能</a:t>
            </a:r>
            <a:endParaRPr lang="en-US" altLang="ja-JP" sz="13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特徴</a:t>
            </a:r>
            <a:r>
              <a:rPr lang="en-US" altLang="ja-JP" sz="1300" dirty="0">
                <a:latin typeface="Meiryo UI" panose="020B0604030504040204" pitchFamily="50" charset="-128"/>
                <a:ea typeface="Meiryo UI" panose="020B0604030504040204" pitchFamily="50" charset="-128"/>
              </a:rPr>
              <a:t>】</a:t>
            </a:r>
            <a:endParaRPr lang="ja-JP"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①</a:t>
            </a:r>
            <a:r>
              <a:rPr lang="en-US" altLang="ja-JP"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誰でも簡単に</a:t>
            </a:r>
            <a:r>
              <a:rPr lang="ja-JP" altLang="en-US" sz="1300" dirty="0">
                <a:latin typeface="Meiryo UI" panose="020B0604030504040204" pitchFamily="50" charset="-128"/>
                <a:ea typeface="Meiryo UI" panose="020B0604030504040204" pitchFamily="50" charset="-128"/>
              </a:rPr>
              <a:t>子ども</a:t>
            </a:r>
            <a:r>
              <a:rPr lang="ja-JP" altLang="ja-JP" sz="1300" dirty="0">
                <a:latin typeface="Meiryo UI" panose="020B0604030504040204" pitchFamily="50" charset="-128"/>
                <a:ea typeface="Meiryo UI" panose="020B0604030504040204" pitchFamily="50" charset="-128"/>
              </a:rPr>
              <a:t>の病気やケガの緊急度が判定</a:t>
            </a:r>
            <a:r>
              <a:rPr lang="ja-JP" altLang="en-US" sz="1300" dirty="0">
                <a:latin typeface="Meiryo UI" panose="020B0604030504040204" pitchFamily="50" charset="-128"/>
                <a:ea typeface="Meiryo UI" panose="020B0604030504040204" pitchFamily="50" charset="-128"/>
              </a:rPr>
              <a:t>できる</a:t>
            </a:r>
            <a:endParaRPr lang="ja-JP"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②</a:t>
            </a:r>
            <a:r>
              <a:rPr lang="en-US" altLang="ja-JP" sz="1300" dirty="0">
                <a:latin typeface="Meiryo UI" panose="020B0604030504040204" pitchFamily="50" charset="-128"/>
                <a:ea typeface="Meiryo UI" panose="020B0604030504040204" pitchFamily="50" charset="-128"/>
              </a:rPr>
              <a:t> </a:t>
            </a:r>
            <a:r>
              <a:rPr lang="ja-JP" altLang="ja-JP" sz="1200" dirty="0">
                <a:latin typeface="Meiryo UI" panose="020B0604030504040204" pitchFamily="50" charset="-128"/>
                <a:ea typeface="Meiryo UI" panose="020B0604030504040204" pitchFamily="50" charset="-128"/>
              </a:rPr>
              <a:t>利用者が次にとるべき受診行動に素早く誘導することができる</a:t>
            </a:r>
            <a:endParaRPr lang="ja-JP" altLang="ja-JP" sz="1300"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③</a:t>
            </a:r>
            <a:r>
              <a:rPr lang="en-US" altLang="ja-JP" sz="1300" dirty="0">
                <a:latin typeface="Meiryo UI" panose="020B0604030504040204" pitchFamily="50" charset="-128"/>
                <a:ea typeface="Meiryo UI" panose="020B0604030504040204" pitchFamily="50" charset="-128"/>
              </a:rPr>
              <a:t> </a:t>
            </a:r>
            <a:r>
              <a:rPr lang="ja-JP" altLang="ja-JP" sz="1300" dirty="0">
                <a:latin typeface="Meiryo UI" panose="020B0604030504040204" pitchFamily="50" charset="-128"/>
                <a:ea typeface="Meiryo UI" panose="020B0604030504040204" pitchFamily="50" charset="-128"/>
              </a:rPr>
              <a:t>直近の小児科系医療機関を案内し、地図も表示でき</a:t>
            </a:r>
            <a:r>
              <a:rPr lang="ja-JP" altLang="en-US" sz="1300" dirty="0">
                <a:latin typeface="Meiryo UI" panose="020B0604030504040204" pitchFamily="50" charset="-128"/>
                <a:ea typeface="Meiryo UI" panose="020B0604030504040204" pitchFamily="50" charset="-128"/>
              </a:rPr>
              <a:t>る</a:t>
            </a:r>
            <a:endParaRPr lang="en-US" altLang="ja-JP" sz="1300" dirty="0">
              <a:latin typeface="Meiryo UI" panose="020B0604030504040204" pitchFamily="50" charset="-128"/>
              <a:ea typeface="Meiryo UI" panose="020B0604030504040204" pitchFamily="50" charset="-128"/>
            </a:endParaRPr>
          </a:p>
          <a:p>
            <a:endParaRPr lang="en-US" altLang="ja-JP" sz="1400" u="sng" dirty="0">
              <a:latin typeface="Meiryo UI" panose="020B0604030504040204" pitchFamily="50" charset="-128"/>
              <a:ea typeface="Meiryo UI" panose="020B0604030504040204" pitchFamily="50" charset="-128"/>
            </a:endParaRPr>
          </a:p>
          <a:p>
            <a:endParaRPr lang="ja-JP" altLang="ja-JP" sz="1400" dirty="0">
              <a:latin typeface="Meiryo UI" panose="020B0604030504040204" pitchFamily="50" charset="-128"/>
              <a:ea typeface="Meiryo UI" panose="020B0604030504040204" pitchFamily="50" charset="-128"/>
            </a:endParaRPr>
          </a:p>
        </p:txBody>
      </p:sp>
      <p:sp>
        <p:nvSpPr>
          <p:cNvPr id="12" name="正方形/長方形 11"/>
          <p:cNvSpPr/>
          <p:nvPr/>
        </p:nvSpPr>
        <p:spPr>
          <a:xfrm>
            <a:off x="4597589" y="840771"/>
            <a:ext cx="4432146" cy="5040000"/>
          </a:xfrm>
          <a:prstGeom prst="rect">
            <a:avLst/>
          </a:prstGeom>
          <a:ln>
            <a:solidFill>
              <a:schemeClr val="accent1"/>
            </a:solidFill>
          </a:ln>
        </p:spPr>
        <p:txBody>
          <a:bodyPr wrap="square">
            <a:no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　救急多言語問診アプリ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目的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marL="285750" indent="-285750">
              <a:buFont typeface="Arial" panose="020B0604020202020204" pitchFamily="34" charset="0"/>
              <a:buChar char="•"/>
            </a:pPr>
            <a:r>
              <a:rPr lang="ja-JP" altLang="ja-JP" sz="1300" dirty="0">
                <a:latin typeface="Meiryo UI" panose="020B0604030504040204" pitchFamily="50" charset="-128"/>
                <a:ea typeface="Meiryo UI" panose="020B0604030504040204" pitchFamily="50" charset="-128"/>
              </a:rPr>
              <a:t>日本語を話すことができない傷病者のために、救急隊員として勤務する</a:t>
            </a:r>
            <a:r>
              <a:rPr lang="ja-JP" altLang="en-US" sz="1300" dirty="0">
                <a:latin typeface="Meiryo UI" panose="020B0604030504040204" pitchFamily="50" charset="-128"/>
                <a:ea typeface="Meiryo UI" panose="020B0604030504040204" pitchFamily="50" charset="-128"/>
              </a:rPr>
              <a:t>大阪市消防</a:t>
            </a:r>
            <a:r>
              <a:rPr lang="ja-JP" altLang="ja-JP" sz="1300" dirty="0">
                <a:latin typeface="Meiryo UI" panose="020B0604030504040204" pitchFamily="50" charset="-128"/>
                <a:ea typeface="Meiryo UI" panose="020B0604030504040204" pitchFamily="50" charset="-128"/>
              </a:rPr>
              <a:t>局の職員により開発・提案</a:t>
            </a:r>
            <a:endParaRPr lang="en-US" altLang="ja-JP" sz="1300" dirty="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r>
              <a:rPr lang="en-US" altLang="ja-JP" sz="1300" dirty="0">
                <a:latin typeface="Meiryo UI" panose="020B0604030504040204" pitchFamily="50" charset="-128"/>
                <a:ea typeface="Meiryo UI" panose="020B0604030504040204" pitchFamily="50" charset="-128"/>
              </a:rPr>
              <a:t>【</a:t>
            </a:r>
            <a:r>
              <a:rPr lang="ja-JP" altLang="en-US" sz="1300" dirty="0">
                <a:latin typeface="Meiryo UI" panose="020B0604030504040204" pitchFamily="50" charset="-128"/>
                <a:ea typeface="Meiryo UI" panose="020B0604030504040204" pitchFamily="50" charset="-128"/>
              </a:rPr>
              <a:t>概要</a:t>
            </a:r>
            <a:r>
              <a:rPr lang="en-US" altLang="ja-JP" sz="1300" dirty="0">
                <a:latin typeface="Meiryo UI" panose="020B0604030504040204" pitchFamily="50" charset="-128"/>
                <a:ea typeface="Meiryo UI" panose="020B0604030504040204" pitchFamily="50" charset="-128"/>
              </a:rPr>
              <a:t>】</a:t>
            </a:r>
          </a:p>
          <a:p>
            <a:pPr marL="285750" indent="-285750">
              <a:buFont typeface="Arial" panose="020B0604020202020204" pitchFamily="34" charset="0"/>
              <a:buChar char="•"/>
            </a:pPr>
            <a:r>
              <a:rPr lang="ja-JP" altLang="ja-JP" sz="1300" dirty="0">
                <a:latin typeface="Meiryo UI" panose="020B0604030504040204" pitchFamily="50" charset="-128"/>
                <a:ea typeface="Meiryo UI" panose="020B0604030504040204" pitchFamily="50" charset="-128"/>
              </a:rPr>
              <a:t>平成</a:t>
            </a:r>
            <a:r>
              <a:rPr lang="en-US" altLang="ja-JP" sz="1300" dirty="0">
                <a:latin typeface="Meiryo UI" panose="020B0604030504040204" pitchFamily="50" charset="-128"/>
                <a:ea typeface="Meiryo UI" panose="020B0604030504040204" pitchFamily="50" charset="-128"/>
              </a:rPr>
              <a:t>29</a:t>
            </a:r>
            <a:r>
              <a:rPr lang="ja-JP" altLang="ja-JP" sz="1300" dirty="0">
                <a:latin typeface="Meiryo UI" panose="020B0604030504040204" pitchFamily="50" charset="-128"/>
                <a:ea typeface="Meiryo UI" panose="020B0604030504040204" pitchFamily="50" charset="-128"/>
              </a:rPr>
              <a:t>年３月１日</a:t>
            </a:r>
            <a:r>
              <a:rPr lang="ja-JP" altLang="en-US" sz="1300" dirty="0">
                <a:latin typeface="Meiryo UI" panose="020B0604030504040204" pitchFamily="50" charset="-128"/>
                <a:ea typeface="Meiryo UI" panose="020B0604030504040204" pitchFamily="50" charset="-128"/>
              </a:rPr>
              <a:t>より運用開始</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ja-JP" sz="1300" dirty="0">
                <a:latin typeface="Meiryo UI" panose="020B0604030504040204" pitchFamily="50" charset="-128"/>
                <a:ea typeface="Meiryo UI" panose="020B0604030504040204" pitchFamily="50" charset="-128"/>
              </a:rPr>
              <a:t>傷病者がアプリに表示される症状等の項目をタップすると、該当項目が翻訳され日本語で表示</a:t>
            </a:r>
            <a:endParaRPr lang="en-US" altLang="ja-JP" sz="13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ja-JP" sz="1300" dirty="0">
                <a:latin typeface="Meiryo UI" panose="020B0604030504040204" pitchFamily="50" charset="-128"/>
                <a:ea typeface="Meiryo UI" panose="020B0604030504040204" pitchFamily="50" charset="-128"/>
              </a:rPr>
              <a:t>救急隊から伝えたい内容も、画面の項目をタップすることで翻訳され</a:t>
            </a:r>
            <a:r>
              <a:rPr lang="ja-JP" altLang="en-US" sz="1300" dirty="0">
                <a:latin typeface="Meiryo UI" panose="020B0604030504040204" pitchFamily="50" charset="-128"/>
                <a:ea typeface="Meiryo UI" panose="020B0604030504040204" pitchFamily="50" charset="-128"/>
              </a:rPr>
              <a:t>、</a:t>
            </a:r>
            <a:r>
              <a:rPr lang="ja-JP" altLang="ja-JP" sz="1300" dirty="0">
                <a:latin typeface="Meiryo UI" panose="020B0604030504040204" pitchFamily="50" charset="-128"/>
                <a:ea typeface="Meiryo UI" panose="020B0604030504040204" pitchFamily="50" charset="-128"/>
              </a:rPr>
              <a:t>各言語で表示</a:t>
            </a:r>
          </a:p>
          <a:p>
            <a:endParaRPr lang="ja-JP" altLang="ja-JP" sz="1000" dirty="0">
              <a:latin typeface="Meiryo UI" panose="020B0604030504040204" pitchFamily="50" charset="-128"/>
              <a:ea typeface="Meiryo UI" panose="020B0604030504040204" pitchFamily="50" charset="-128"/>
            </a:endParaRPr>
          </a:p>
          <a:p>
            <a:r>
              <a:rPr lang="ja-JP" altLang="ja-JP" sz="1300" dirty="0">
                <a:latin typeface="Meiryo UI" panose="020B0604030504040204" pitchFamily="50" charset="-128"/>
                <a:ea typeface="Meiryo UI" panose="020B0604030504040204" pitchFamily="50" charset="-128"/>
              </a:rPr>
              <a:t>【特徴】</a:t>
            </a:r>
          </a:p>
          <a:p>
            <a:r>
              <a:rPr lang="ja-JP" altLang="en-US" sz="1300" dirty="0">
                <a:latin typeface="Meiryo UI" panose="020B0604030504040204" pitchFamily="50" charset="-128"/>
                <a:ea typeface="Meiryo UI" panose="020B0604030504040204" pitchFamily="50" charset="-128"/>
              </a:rPr>
              <a:t>　① </a:t>
            </a:r>
            <a:r>
              <a:rPr lang="ja-JP" altLang="ja-JP" sz="1300" dirty="0">
                <a:latin typeface="Meiryo UI" panose="020B0604030504040204" pitchFamily="50" charset="-128"/>
                <a:ea typeface="Meiryo UI" panose="020B0604030504040204" pitchFamily="50" charset="-128"/>
              </a:rPr>
              <a:t>アプリの利用料金は無料</a:t>
            </a:r>
          </a:p>
          <a:p>
            <a:r>
              <a:rPr lang="ja-JP" altLang="en-US" sz="1300" dirty="0">
                <a:latin typeface="Meiryo UI" panose="020B0604030504040204" pitchFamily="50" charset="-128"/>
                <a:ea typeface="Meiryo UI" panose="020B0604030504040204" pitchFamily="50" charset="-128"/>
              </a:rPr>
              <a:t>　② </a:t>
            </a:r>
            <a:r>
              <a:rPr lang="ja-JP" altLang="ja-JP" sz="1300" dirty="0">
                <a:latin typeface="Meiryo UI" panose="020B0604030504040204" pitchFamily="50" charset="-128"/>
                <a:ea typeface="Meiryo UI" panose="020B0604030504040204" pitchFamily="50" charset="-128"/>
              </a:rPr>
              <a:t>アプリの使用にインターネット環境を必要としない</a:t>
            </a:r>
          </a:p>
          <a:p>
            <a:r>
              <a:rPr lang="ja-JP" altLang="en-US" sz="1300" dirty="0">
                <a:latin typeface="Meiryo UI" panose="020B0604030504040204" pitchFamily="50" charset="-128"/>
                <a:ea typeface="Meiryo UI" panose="020B0604030504040204" pitchFamily="50" charset="-128"/>
              </a:rPr>
              <a:t>　③ </a:t>
            </a:r>
            <a:r>
              <a:rPr lang="ja-JP" altLang="ja-JP" sz="1300" dirty="0">
                <a:latin typeface="Meiryo UI" panose="020B0604030504040204" pitchFamily="50" charset="-128"/>
                <a:ea typeface="Meiryo UI" panose="020B0604030504040204" pitchFamily="50" charset="-128"/>
              </a:rPr>
              <a:t>対応言語は日本語を含め</a:t>
            </a:r>
            <a:r>
              <a:rPr lang="en-US" altLang="ja-JP" sz="1300" dirty="0">
                <a:latin typeface="Meiryo UI" panose="020B0604030504040204" pitchFamily="50" charset="-128"/>
                <a:ea typeface="Meiryo UI" panose="020B0604030504040204" pitchFamily="50" charset="-128"/>
              </a:rPr>
              <a:t>15</a:t>
            </a:r>
            <a:r>
              <a:rPr lang="ja-JP" altLang="ja-JP" sz="1300" dirty="0">
                <a:latin typeface="Meiryo UI" panose="020B0604030504040204" pitchFamily="50" charset="-128"/>
                <a:ea typeface="Meiryo UI" panose="020B0604030504040204" pitchFamily="50" charset="-128"/>
              </a:rPr>
              <a:t>言語</a:t>
            </a:r>
            <a:endParaRPr lang="en-US" altLang="ja-JP" sz="13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2" cstate="print">
            <a:extLst>
              <a:ext uri="{28A0092B-C50C-407E-A947-70E740481C1C}">
                <a14:useLocalDpi xmlns:a14="http://schemas.microsoft.com/office/drawing/2010/main" val="0"/>
              </a:ext>
            </a:extLst>
          </a:blip>
          <a:srcRect t="30175"/>
          <a:stretch/>
        </p:blipFill>
        <p:spPr bwMode="auto">
          <a:xfrm>
            <a:off x="4559609" y="4286589"/>
            <a:ext cx="4392000" cy="1460782"/>
          </a:xfrm>
          <a:prstGeom prst="rect">
            <a:avLst/>
          </a:prstGeom>
          <a:ln>
            <a:noFill/>
          </a:ln>
          <a:extLst>
            <a:ext uri="{53640926-AAD7-44D8-BBD7-CCE9431645EC}">
              <a14:shadowObscured xmlns:a14="http://schemas.microsoft.com/office/drawing/2010/main"/>
            </a:ext>
          </a:extLst>
        </p:spPr>
      </p:pic>
      <p:sp>
        <p:nvSpPr>
          <p:cNvPr id="5" name="角丸四角形 4"/>
          <p:cNvSpPr/>
          <p:nvPr/>
        </p:nvSpPr>
        <p:spPr>
          <a:xfrm>
            <a:off x="1285257" y="6296441"/>
            <a:ext cx="6522944" cy="374571"/>
          </a:xfrm>
          <a:prstGeom prst="roundRect">
            <a:avLst/>
          </a:prstGeom>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　 大阪市消防局が開発し、府内消防本部において共有・活用（展開）　　　　　　　　　　　　　　　　　　　　　　　　　　　</a:t>
            </a:r>
            <a:endParaRPr lang="en-US" altLang="zh-TW"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二等辺三角形 6"/>
          <p:cNvSpPr/>
          <p:nvPr/>
        </p:nvSpPr>
        <p:spPr>
          <a:xfrm rot="10800000">
            <a:off x="1918438" y="5975038"/>
            <a:ext cx="5256584" cy="252000"/>
          </a:xfrm>
          <a:prstGeom prst="triangle">
            <a:avLst/>
          </a:prstGeom>
          <a:solidFill>
            <a:schemeClr val="accent2">
              <a:lumMod val="40000"/>
              <a:lumOff val="60000"/>
            </a:schemeClr>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rotWithShape="1">
          <a:blip r:embed="rId3"/>
          <a:srcRect l="10153" t="16532" r="11260" b="12594"/>
          <a:stretch/>
        </p:blipFill>
        <p:spPr>
          <a:xfrm>
            <a:off x="827584" y="4149262"/>
            <a:ext cx="3108645" cy="1576214"/>
          </a:xfrm>
          <a:prstGeom prst="rect">
            <a:avLst/>
          </a:prstGeom>
        </p:spPr>
      </p:pic>
      <p:sp>
        <p:nvSpPr>
          <p:cNvPr id="3" name="スライド番号プレースホルダー 2"/>
          <p:cNvSpPr>
            <a:spLocks noGrp="1"/>
          </p:cNvSpPr>
          <p:nvPr>
            <p:ph type="sldNum" sz="quarter" idx="12"/>
          </p:nvPr>
        </p:nvSpPr>
        <p:spPr>
          <a:xfrm>
            <a:off x="6873330" y="6375289"/>
            <a:ext cx="2057400" cy="365125"/>
          </a:xfrm>
        </p:spPr>
        <p:txBody>
          <a:bodyPr/>
          <a:lstStyle/>
          <a:p>
            <a:fld id="{D2FE603E-BFA3-4493-B18A-603A0A044098}" type="slidenum">
              <a:rPr kumimoji="1" lang="ja-JP" altLang="en-US" smtClean="0"/>
              <a:t>33</a:t>
            </a:fld>
            <a:endParaRPr kumimoji="1" lang="ja-JP" altLang="en-US"/>
          </a:p>
        </p:txBody>
      </p:sp>
      <p:cxnSp>
        <p:nvCxnSpPr>
          <p:cNvPr id="10" name="直線コネクタ 9"/>
          <p:cNvCxnSpPr/>
          <p:nvPr/>
        </p:nvCxnSpPr>
        <p:spPr>
          <a:xfrm>
            <a:off x="264176" y="514378"/>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578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940371" y="80277"/>
            <a:ext cx="5283737" cy="400110"/>
          </a:xfrm>
          <a:prstGeom prst="rect">
            <a:avLst/>
          </a:prstGeom>
          <a:noFill/>
        </p:spPr>
        <p:txBody>
          <a:bodyPr wrap="squar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救急に関する様々な</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地域差（消防本部別）</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6284584" y="690204"/>
            <a:ext cx="1189749"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救急隊</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の備え</a:t>
            </a:r>
          </a:p>
        </p:txBody>
      </p:sp>
      <p:sp>
        <p:nvSpPr>
          <p:cNvPr id="5" name="テキスト ボックス 4"/>
          <p:cNvSpPr txBox="1"/>
          <p:nvPr/>
        </p:nvSpPr>
        <p:spPr>
          <a:xfrm>
            <a:off x="1825110" y="690204"/>
            <a:ext cx="1048685"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救急の需要</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4896283" y="1038929"/>
            <a:ext cx="1274708"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救急隊員数</a:t>
            </a:r>
          </a:p>
        </p:txBody>
      </p:sp>
      <p:sp>
        <p:nvSpPr>
          <p:cNvPr id="12" name="テキスト ボックス 11">
            <a:extLst>
              <a:ext uri="{FF2B5EF4-FFF2-40B4-BE49-F238E27FC236}">
                <a16:creationId xmlns="" xmlns:a16="http://schemas.microsoft.com/office/drawing/2014/main" id="{13232163-E552-4EF5-AF11-AAF353810C53}"/>
              </a:ext>
            </a:extLst>
          </p:cNvPr>
          <p:cNvSpPr txBox="1"/>
          <p:nvPr/>
        </p:nvSpPr>
        <p:spPr>
          <a:xfrm>
            <a:off x="6995209" y="1131262"/>
            <a:ext cx="1107996"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救急車整備率</a:t>
            </a:r>
          </a:p>
        </p:txBody>
      </p:sp>
      <p:sp>
        <p:nvSpPr>
          <p:cNvPr id="16" name="テキスト ボックス 15">
            <a:extLst>
              <a:ext uri="{FF2B5EF4-FFF2-40B4-BE49-F238E27FC236}">
                <a16:creationId xmlns="" xmlns:a16="http://schemas.microsoft.com/office/drawing/2014/main" id="{13232163-E552-4EF5-AF11-AAF353810C53}"/>
              </a:ext>
            </a:extLst>
          </p:cNvPr>
          <p:cNvSpPr txBox="1"/>
          <p:nvPr/>
        </p:nvSpPr>
        <p:spPr>
          <a:xfrm>
            <a:off x="429077" y="1038929"/>
            <a:ext cx="1274708" cy="461665"/>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出動件数</a:t>
            </a:r>
          </a:p>
        </p:txBody>
      </p:sp>
      <p:sp>
        <p:nvSpPr>
          <p:cNvPr id="18" name="テキスト ボックス 17">
            <a:extLst>
              <a:ext uri="{FF2B5EF4-FFF2-40B4-BE49-F238E27FC236}">
                <a16:creationId xmlns="" xmlns:a16="http://schemas.microsoft.com/office/drawing/2014/main" id="{13232163-E552-4EF5-AF11-AAF353810C53}"/>
              </a:ext>
            </a:extLst>
          </p:cNvPr>
          <p:cNvSpPr txBox="1"/>
          <p:nvPr/>
        </p:nvSpPr>
        <p:spPr>
          <a:xfrm>
            <a:off x="2572456" y="1051808"/>
            <a:ext cx="1071127" cy="461665"/>
          </a:xfrm>
          <a:prstGeom prst="rect">
            <a:avLst/>
          </a:prstGeom>
          <a:noFill/>
        </p:spPr>
        <p:txBody>
          <a:bodyPr wrap="none" rtlCol="0">
            <a:spAutoFit/>
          </a:bodyPr>
          <a:lstStyle/>
          <a:p>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日</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隊あたり</a:t>
            </a:r>
            <a:endParaRPr kumimoji="1"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出動件数</a:t>
            </a:r>
          </a:p>
        </p:txBody>
      </p:sp>
      <p:cxnSp>
        <p:nvCxnSpPr>
          <p:cNvPr id="20" name="直線コネクタ 19"/>
          <p:cNvCxnSpPr/>
          <p:nvPr/>
        </p:nvCxnSpPr>
        <p:spPr>
          <a:xfrm flipV="1">
            <a:off x="4939820" y="997981"/>
            <a:ext cx="3766298" cy="7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516908" y="997981"/>
            <a:ext cx="3681605" cy="77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169663" y="1463476"/>
            <a:ext cx="849913"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倍</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5069371" y="1490450"/>
            <a:ext cx="849913"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【6.5</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倍</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518708" y="1492301"/>
            <a:ext cx="849913"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倍</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2699712" y="1505180"/>
            <a:ext cx="849913" cy="307777"/>
          </a:xfrm>
          <a:prstGeom prst="rect">
            <a:avLst/>
          </a:prstGeom>
          <a:noFill/>
        </p:spPr>
        <p:txBody>
          <a:bodyPr wrap="none" rtlCol="0">
            <a:spAutoFit/>
          </a:bodyPr>
          <a:lstStyle/>
          <a:p>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【3.4</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倍</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35325" y="6600042"/>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6985986" y="6433625"/>
            <a:ext cx="2057400" cy="365125"/>
          </a:xfrm>
        </p:spPr>
        <p:txBody>
          <a:bodyPr/>
          <a:lstStyle/>
          <a:p>
            <a:fld id="{D2FE603E-BFA3-4493-B18A-603A0A044098}" type="slidenum">
              <a:rPr kumimoji="1" lang="ja-JP" altLang="en-US" smtClean="0"/>
              <a:t>34</a:t>
            </a:fld>
            <a:endParaRPr kumimoji="1" lang="ja-JP" altLang="en-US"/>
          </a:p>
        </p:txBody>
      </p:sp>
      <p:sp>
        <p:nvSpPr>
          <p:cNvPr id="6" name="テキスト ボックス 5"/>
          <p:cNvSpPr txBox="1"/>
          <p:nvPr/>
        </p:nvSpPr>
        <p:spPr>
          <a:xfrm>
            <a:off x="236161" y="3438658"/>
            <a:ext cx="280965" cy="883951"/>
          </a:xfrm>
          <a:prstGeom prst="rect">
            <a:avLst/>
          </a:prstGeom>
          <a:noFill/>
        </p:spPr>
        <p:txBody>
          <a:bodyPr vert="eaVert" wrap="none" lIns="36000" tIns="36000" rIns="36000" bIns="36000" rtlCol="0">
            <a:spAutoFit/>
          </a:bodyPr>
          <a:lstStyle/>
          <a:p>
            <a:r>
              <a:rPr kumimoji="1" lang="en-US" altLang="ja-JP" sz="1200" b="1" dirty="0" smtClean="0">
                <a:latin typeface="Meiryo UI" panose="020B0604030504040204" pitchFamily="50" charset="-128"/>
                <a:ea typeface="Meiryo UI" panose="020B0604030504040204" pitchFamily="50" charset="-128"/>
              </a:rPr>
              <a:t>27</a:t>
            </a:r>
            <a:r>
              <a:rPr kumimoji="1" lang="ja-JP" altLang="en-US" sz="1200" b="1" dirty="0" smtClean="0">
                <a:latin typeface="Meiryo UI" panose="020B0604030504040204" pitchFamily="50" charset="-128"/>
                <a:ea typeface="Meiryo UI" panose="020B0604030504040204" pitchFamily="50" charset="-128"/>
              </a:rPr>
              <a:t>消防本部</a:t>
            </a:r>
            <a:endParaRPr kumimoji="1" lang="ja-JP" altLang="en-US" sz="12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243654" y="3449389"/>
            <a:ext cx="392928" cy="903581"/>
          </a:xfrm>
          <a:prstGeom prst="rect">
            <a:avLst/>
          </a:prstGeom>
          <a:noFill/>
        </p:spPr>
        <p:txBody>
          <a:bodyPr vert="eaVert" wrap="none" rtlCol="0">
            <a:spAutoFit/>
          </a:bodyPr>
          <a:lstStyle/>
          <a:p>
            <a:r>
              <a:rPr kumimoji="1" lang="en-US" altLang="ja-JP" sz="1200" b="1" dirty="0" smtClean="0">
                <a:latin typeface="Meiryo UI" panose="020B0604030504040204" pitchFamily="50" charset="-128"/>
                <a:ea typeface="Meiryo UI" panose="020B0604030504040204" pitchFamily="50" charset="-128"/>
              </a:rPr>
              <a:t>27</a:t>
            </a:r>
            <a:r>
              <a:rPr kumimoji="1" lang="ja-JP" altLang="en-US" sz="1200" b="1" dirty="0" smtClean="0">
                <a:latin typeface="Meiryo UI" panose="020B0604030504040204" pitchFamily="50" charset="-128"/>
                <a:ea typeface="Meiryo UI" panose="020B0604030504040204" pitchFamily="50" charset="-128"/>
              </a:rPr>
              <a:t>消防本部</a:t>
            </a:r>
            <a:endParaRPr kumimoji="1" lang="ja-JP" altLang="en-US" sz="12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582240" y="3436424"/>
            <a:ext cx="392928" cy="903581"/>
          </a:xfrm>
          <a:prstGeom prst="rect">
            <a:avLst/>
          </a:prstGeom>
          <a:noFill/>
        </p:spPr>
        <p:txBody>
          <a:bodyPr vert="eaVert" wrap="none" rtlCol="0">
            <a:spAutoFit/>
          </a:bodyPr>
          <a:lstStyle/>
          <a:p>
            <a:r>
              <a:rPr kumimoji="1" lang="en-US" altLang="ja-JP" sz="1200" b="1" dirty="0" smtClean="0">
                <a:latin typeface="Meiryo UI" panose="020B0604030504040204" pitchFamily="50" charset="-128"/>
                <a:ea typeface="Meiryo UI" panose="020B0604030504040204" pitchFamily="50" charset="-128"/>
              </a:rPr>
              <a:t>27</a:t>
            </a:r>
            <a:r>
              <a:rPr kumimoji="1" lang="ja-JP" altLang="en-US" sz="1200" b="1" dirty="0" smtClean="0">
                <a:latin typeface="Meiryo UI" panose="020B0604030504040204" pitchFamily="50" charset="-128"/>
                <a:ea typeface="Meiryo UI" panose="020B0604030504040204" pitchFamily="50" charset="-128"/>
              </a:rPr>
              <a:t>消防本部</a:t>
            </a:r>
            <a:endParaRPr kumimoji="1" lang="ja-JP" altLang="en-US" sz="1200" b="1" dirty="0">
              <a:latin typeface="Meiryo UI" panose="020B0604030504040204" pitchFamily="50" charset="-128"/>
              <a:ea typeface="Meiryo UI" panose="020B0604030504040204" pitchFamily="50" charset="-128"/>
            </a:endParaRPr>
          </a:p>
        </p:txBody>
      </p:sp>
      <p:sp>
        <p:nvSpPr>
          <p:cNvPr id="30" name="テキスト ボックス 29"/>
          <p:cNvSpPr txBox="1"/>
          <p:nvPr/>
        </p:nvSpPr>
        <p:spPr>
          <a:xfrm>
            <a:off x="6623473" y="3454240"/>
            <a:ext cx="392928" cy="903581"/>
          </a:xfrm>
          <a:prstGeom prst="rect">
            <a:avLst/>
          </a:prstGeom>
          <a:noFill/>
        </p:spPr>
        <p:txBody>
          <a:bodyPr vert="eaVert" wrap="none" rtlCol="0">
            <a:spAutoFit/>
          </a:bodyPr>
          <a:lstStyle/>
          <a:p>
            <a:r>
              <a:rPr kumimoji="1" lang="en-US" altLang="ja-JP" sz="1200" b="1" dirty="0" smtClean="0">
                <a:latin typeface="Meiryo UI" panose="020B0604030504040204" pitchFamily="50" charset="-128"/>
                <a:ea typeface="Meiryo UI" panose="020B0604030504040204" pitchFamily="50" charset="-128"/>
              </a:rPr>
              <a:t>27</a:t>
            </a:r>
            <a:r>
              <a:rPr kumimoji="1" lang="ja-JP" altLang="en-US" sz="1200" b="1" dirty="0" smtClean="0">
                <a:latin typeface="Meiryo UI" panose="020B0604030504040204" pitchFamily="50" charset="-128"/>
                <a:ea typeface="Meiryo UI" panose="020B0604030504040204" pitchFamily="50" charset="-128"/>
              </a:rPr>
              <a:t>消防本部</a:t>
            </a:r>
            <a:endParaRPr kumimoji="1" lang="ja-JP" altLang="en-US" sz="1200" b="1"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264176" y="514378"/>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81876" y="6348791"/>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（件）</a:t>
            </a:r>
            <a:endParaRPr kumimoji="1" lang="ja-JP" altLang="en-US" sz="105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4711520" y="6381901"/>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（人）</a:t>
            </a:r>
            <a:endParaRPr kumimoji="1" lang="ja-JP" altLang="en-US" sz="105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2304430" y="6375308"/>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（件）</a:t>
            </a:r>
            <a:endParaRPr kumimoji="1" lang="ja-JP" altLang="en-US" sz="105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6819937" y="6388536"/>
            <a:ext cx="613059" cy="234286"/>
          </a:xfrm>
          <a:prstGeom prst="rect">
            <a:avLst/>
          </a:prstGeom>
          <a:noFill/>
        </p:spPr>
        <p:txBody>
          <a:bodyPr wrap="square" lIns="36000" tIns="36000" rIns="36000" bIns="36000" rtlCol="0">
            <a:spAutoFit/>
          </a:bodyPr>
          <a:lstStyle/>
          <a:p>
            <a:r>
              <a:rPr kumimoji="1" lang="ja-JP" altLang="en-US" sz="1050" dirty="0" smtClean="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a:blip r:embed="rId2"/>
          <a:stretch>
            <a:fillRect/>
          </a:stretch>
        </p:blipFill>
        <p:spPr>
          <a:xfrm>
            <a:off x="6844325" y="1579878"/>
            <a:ext cx="2109399" cy="4871126"/>
          </a:xfrm>
          <a:prstGeom prst="rect">
            <a:avLst/>
          </a:prstGeom>
        </p:spPr>
      </p:pic>
      <p:pic>
        <p:nvPicPr>
          <p:cNvPr id="9" name="図 8"/>
          <p:cNvPicPr>
            <a:picLocks noChangeAspect="1"/>
          </p:cNvPicPr>
          <p:nvPr/>
        </p:nvPicPr>
        <p:blipFill>
          <a:blip r:embed="rId3"/>
          <a:stretch>
            <a:fillRect/>
          </a:stretch>
        </p:blipFill>
        <p:spPr>
          <a:xfrm>
            <a:off x="4771628" y="1613870"/>
            <a:ext cx="2237426" cy="4865030"/>
          </a:xfrm>
          <a:prstGeom prst="rect">
            <a:avLst/>
          </a:prstGeom>
        </p:spPr>
      </p:pic>
      <p:pic>
        <p:nvPicPr>
          <p:cNvPr id="13" name="図 12"/>
          <p:cNvPicPr>
            <a:picLocks noChangeAspect="1"/>
          </p:cNvPicPr>
          <p:nvPr/>
        </p:nvPicPr>
        <p:blipFill>
          <a:blip r:embed="rId4"/>
          <a:stretch>
            <a:fillRect/>
          </a:stretch>
        </p:blipFill>
        <p:spPr>
          <a:xfrm>
            <a:off x="2359168" y="1614471"/>
            <a:ext cx="2085013" cy="4871126"/>
          </a:xfrm>
          <a:prstGeom prst="rect">
            <a:avLst/>
          </a:prstGeom>
        </p:spPr>
      </p:pic>
      <p:pic>
        <p:nvPicPr>
          <p:cNvPr id="7" name="図 6"/>
          <p:cNvPicPr>
            <a:picLocks noChangeAspect="1"/>
          </p:cNvPicPr>
          <p:nvPr/>
        </p:nvPicPr>
        <p:blipFill>
          <a:blip r:embed="rId5"/>
          <a:stretch>
            <a:fillRect/>
          </a:stretch>
        </p:blipFill>
        <p:spPr>
          <a:xfrm>
            <a:off x="342172" y="1624400"/>
            <a:ext cx="2085013" cy="4871126"/>
          </a:xfrm>
          <a:prstGeom prst="rect">
            <a:avLst/>
          </a:prstGeom>
        </p:spPr>
      </p:pic>
    </p:spTree>
    <p:extLst>
      <p:ext uri="{BB962C8B-B14F-4D97-AF65-F5344CB8AC3E}">
        <p14:creationId xmlns:p14="http://schemas.microsoft.com/office/powerpoint/2010/main" val="2750207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072981" y="140668"/>
            <a:ext cx="5098921"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大阪の消防体制（消防職員）</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781247" y="540778"/>
            <a:ext cx="8064876"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府内の消防職員は全体で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9,950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名。そのうち約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が毎日勤務者（総務・予防等）で、残りの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千名弱が交替制の隊員として活動。</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消防本部によって、完全専任から完全兼任まで大きな差があり、消火活動を補強する指揮隊員や通信員の充足度も違いがある（いずれも、小規模本部ほど専任率が低い傾向）。</a:t>
            </a:r>
          </a:p>
        </p:txBody>
      </p:sp>
      <p:sp>
        <p:nvSpPr>
          <p:cNvPr id="2" name="テキスト ボックス 1">
            <a:extLst>
              <a:ext uri="{FF2B5EF4-FFF2-40B4-BE49-F238E27FC236}">
                <a16:creationId xmlns="" xmlns:a16="http://schemas.microsoft.com/office/drawing/2014/main" id="{B7C11C12-D1E7-47A6-AF30-F9E388B8DC5C}"/>
              </a:ext>
            </a:extLst>
          </p:cNvPr>
          <p:cNvSpPr txBox="1"/>
          <p:nvPr/>
        </p:nvSpPr>
        <p:spPr>
          <a:xfrm>
            <a:off x="1879798" y="6349050"/>
            <a:ext cx="6606296"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専任隊員欄の薄い網掛けは専任隊員が０人のところ。専任隊員率欄の白抜きは専任率</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　薄い網掛けは専任率０％</a:t>
            </a:r>
          </a:p>
        </p:txBody>
      </p:sp>
      <p:sp>
        <p:nvSpPr>
          <p:cNvPr id="8" name="テキスト ボックス 7"/>
          <p:cNvSpPr txBox="1"/>
          <p:nvPr/>
        </p:nvSpPr>
        <p:spPr>
          <a:xfrm>
            <a:off x="107504" y="6588765"/>
            <a:ext cx="3024336" cy="246221"/>
          </a:xfrm>
          <a:prstGeom prst="rect">
            <a:avLst/>
          </a:prstGeom>
          <a:noFill/>
        </p:spPr>
        <p:txBody>
          <a:bodyPr wrap="square" rtlCol="0">
            <a:spAutoFit/>
          </a:bodyPr>
          <a:lstStyle/>
          <a:p>
            <a:r>
              <a:rPr kumimoji="1" lang="ja-JP" altLang="en-US" sz="1000" dirty="0"/>
              <a:t>出典：「消防防災・震災対策現況調査（大阪府）」</a:t>
            </a:r>
            <a:endParaRPr kumimoji="1" lang="en-US" altLang="ja-JP" sz="1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277" y="1582777"/>
            <a:ext cx="7344817" cy="477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6601909" y="66516"/>
            <a:ext cx="249299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回副首都推進本部会議資料より</a:t>
            </a:r>
          </a:p>
        </p:txBody>
      </p:sp>
      <p:sp>
        <p:nvSpPr>
          <p:cNvPr id="4" name="スライド番号プレースホルダー 3"/>
          <p:cNvSpPr>
            <a:spLocks noGrp="1"/>
          </p:cNvSpPr>
          <p:nvPr>
            <p:ph type="sldNum" sz="quarter" idx="12"/>
          </p:nvPr>
        </p:nvSpPr>
        <p:spPr>
          <a:xfrm>
            <a:off x="6819704" y="6359583"/>
            <a:ext cx="2057400" cy="365125"/>
          </a:xfrm>
        </p:spPr>
        <p:txBody>
          <a:bodyPr/>
          <a:lstStyle/>
          <a:p>
            <a:fld id="{D2FE603E-BFA3-4493-B18A-603A0A044098}" type="slidenum">
              <a:rPr kumimoji="1" lang="ja-JP" altLang="en-US" smtClean="0"/>
              <a:t>35</a:t>
            </a:fld>
            <a:endParaRPr kumimoji="1" lang="ja-JP" altLang="en-US"/>
          </a:p>
        </p:txBody>
      </p:sp>
      <p:cxnSp>
        <p:nvCxnSpPr>
          <p:cNvPr id="10" name="直線コネクタ 9"/>
          <p:cNvCxnSpPr/>
          <p:nvPr/>
        </p:nvCxnSpPr>
        <p:spPr>
          <a:xfrm>
            <a:off x="264176" y="514378"/>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79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65080" y="6613248"/>
            <a:ext cx="3725700"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出展：消防署と職員数／「消防施設整備計画実態調査</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434767" y="803121"/>
            <a:ext cx="3895185" cy="73866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大阪は</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市町村のうち、単独消防が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本部、一部事務組合が５本部（</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市町村）、委託方式が４本部（</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市町村）という構成。</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3430" y="782884"/>
            <a:ext cx="4624284" cy="583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10296" y="2634271"/>
            <a:ext cx="1842171" cy="261610"/>
          </a:xfrm>
          <a:prstGeom prst="rect">
            <a:avLst/>
          </a:prstGeom>
        </p:spPr>
        <p:txBody>
          <a:bodyPr wrap="none">
            <a:spAutoFit/>
          </a:bodyPr>
          <a:lstStyle/>
          <a:p>
            <a:pPr lvl="0"/>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８ブロック／２７消防本部</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a:extLst>
              <a:ext uri="{FF2B5EF4-FFF2-40B4-BE49-F238E27FC236}">
                <a16:creationId xmlns="" xmlns:a16="http://schemas.microsoft.com/office/drawing/2014/main" id="{6F77B0E8-FFB9-4A0D-8360-FA1B83426AA3}"/>
              </a:ext>
            </a:extLst>
          </p:cNvPr>
          <p:cNvGraphicFramePr>
            <a:graphicFrameLocks noGrp="1"/>
          </p:cNvGraphicFramePr>
          <p:nvPr>
            <p:extLst>
              <p:ext uri="{D42A27DB-BD31-4B8C-83A1-F6EECF244321}">
                <p14:modId xmlns:p14="http://schemas.microsoft.com/office/powerpoint/2010/main" val="4079330228"/>
              </p:ext>
            </p:extLst>
          </p:nvPr>
        </p:nvGraphicFramePr>
        <p:xfrm>
          <a:off x="89682" y="2962048"/>
          <a:ext cx="4385712" cy="2743200"/>
        </p:xfrm>
        <a:graphic>
          <a:graphicData uri="http://schemas.openxmlformats.org/drawingml/2006/table">
            <a:tbl>
              <a:tblPr firstRow="1" bandRow="1">
                <a:tableStyleId>{5940675A-B579-460E-94D1-54222C63F5DA}</a:tableStyleId>
              </a:tblPr>
              <a:tblGrid>
                <a:gridCol w="787718">
                  <a:extLst>
                    <a:ext uri="{9D8B030D-6E8A-4147-A177-3AD203B41FA5}">
                      <a16:colId xmlns="" xmlns:a16="http://schemas.microsoft.com/office/drawing/2014/main" val="4006535128"/>
                    </a:ext>
                  </a:extLst>
                </a:gridCol>
                <a:gridCol w="1100455">
                  <a:extLst>
                    <a:ext uri="{9D8B030D-6E8A-4147-A177-3AD203B41FA5}">
                      <a16:colId xmlns="" xmlns:a16="http://schemas.microsoft.com/office/drawing/2014/main" val="2879012375"/>
                    </a:ext>
                  </a:extLst>
                </a:gridCol>
                <a:gridCol w="648018">
                  <a:extLst>
                    <a:ext uri="{9D8B030D-6E8A-4147-A177-3AD203B41FA5}">
                      <a16:colId xmlns="" xmlns:a16="http://schemas.microsoft.com/office/drawing/2014/main" val="20002"/>
                    </a:ext>
                  </a:extLst>
                </a:gridCol>
                <a:gridCol w="553485">
                  <a:extLst>
                    <a:ext uri="{9D8B030D-6E8A-4147-A177-3AD203B41FA5}">
                      <a16:colId xmlns="" xmlns:a16="http://schemas.microsoft.com/office/drawing/2014/main" val="3271425241"/>
                    </a:ext>
                  </a:extLst>
                </a:gridCol>
                <a:gridCol w="648018">
                  <a:extLst>
                    <a:ext uri="{9D8B030D-6E8A-4147-A177-3AD203B41FA5}">
                      <a16:colId xmlns="" xmlns:a16="http://schemas.microsoft.com/office/drawing/2014/main" val="3854339830"/>
                    </a:ext>
                  </a:extLst>
                </a:gridCol>
                <a:gridCol w="648018">
                  <a:extLst>
                    <a:ext uri="{9D8B030D-6E8A-4147-A177-3AD203B41FA5}">
                      <a16:colId xmlns="" xmlns:a16="http://schemas.microsoft.com/office/drawing/2014/main" val="1050052177"/>
                    </a:ext>
                  </a:extLst>
                </a:gridCol>
              </a:tblGrid>
              <a:tr h="0">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ブロック</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消防本部</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人口</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（万人）</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面積</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r>
                        <a:rPr kumimoji="1" lang="en-US" altLang="ja-JP"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K</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消防署</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（署所）</a:t>
                      </a:r>
                    </a:p>
                  </a:txBody>
                  <a:tcPr>
                    <a:solidFill>
                      <a:schemeClr val="tx2">
                        <a:lumMod val="20000"/>
                        <a:lumOff val="80000"/>
                      </a:schemeClr>
                    </a:solidFill>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職員数</a:t>
                      </a:r>
                      <a:endPar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p>
                      <a:pPr algn="ct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（人）</a:t>
                      </a:r>
                    </a:p>
                  </a:txBody>
                  <a:tcPr>
                    <a:solidFill>
                      <a:schemeClr val="tx2">
                        <a:lumMod val="20000"/>
                        <a:lumOff val="80000"/>
                      </a:schemeClr>
                    </a:solidFill>
                  </a:tcPr>
                </a:tc>
                <a:extLst>
                  <a:ext uri="{0D108BD9-81ED-4DB2-BD59-A6C34878D82A}">
                    <a16:rowId xmlns="" xmlns:a16="http://schemas.microsoft.com/office/drawing/2014/main" val="1847180719"/>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大阪市</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269.1</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225</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８９</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3,523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899197849"/>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堺市</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１本部（</a:t>
                      </a: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a:t>
                      </a: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委託）</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89.6</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157</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１８</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953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369656581"/>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北部</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８本部</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（２委託）</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178.3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268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３２</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1,723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53374755"/>
                  </a:ext>
                </a:extLst>
              </a:tr>
              <a:tr h="258703">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東部</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６本部</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（３組合）</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193.6</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238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４０</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2,108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167601525"/>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南河内北</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２本部</a:t>
                      </a:r>
                      <a:r>
                        <a:rPr kumimoji="1" lang="ja-JP" altLang="en-US" sz="105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（１組合）</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37.0</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68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７</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369</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965091826"/>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新南河内</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３本部</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（１委託）</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31.4</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112</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１０</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353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326121136"/>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泉州北</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５本部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56.3</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148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１７</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548</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1459501548"/>
                  </a:ext>
                </a:extLst>
              </a:tr>
              <a:tr h="209575">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泉州南</a:t>
                      </a:r>
                    </a:p>
                  </a:txBody>
                  <a:tcPr/>
                </a:tc>
                <a:tc>
                  <a:txBody>
                    <a:bodyPr/>
                    <a:lstStyle/>
                    <a:p>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１本部</a:t>
                      </a:r>
                      <a:r>
                        <a:rPr kumimoji="1" lang="ja-JP" altLang="en-US" sz="10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（１組合）</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28.6</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110</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１１</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367</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4041178926"/>
                  </a:ext>
                </a:extLst>
              </a:tr>
              <a:tr h="209575">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計</a:t>
                      </a:r>
                    </a:p>
                  </a:txBody>
                  <a:tcPr/>
                </a:tc>
                <a:tc>
                  <a:txBody>
                    <a:bodyPr/>
                    <a:lstStyle/>
                    <a:p>
                      <a:pPr algn="ct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２７本部</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883.9</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1,324</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tc>
                  <a:txBody>
                    <a:bodyPr/>
                    <a:lstStyle/>
                    <a:p>
                      <a:pPr algn="r"/>
                      <a:r>
                        <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２５２</a:t>
                      </a:r>
                    </a:p>
                  </a:txBody>
                  <a:tcPr/>
                </a:tc>
                <a:tc>
                  <a:txBody>
                    <a:bodyPr/>
                    <a:lstStyle/>
                    <a:p>
                      <a:pPr algn="r"/>
                      <a:r>
                        <a:rPr kumimoji="1" lang="en-US" altLang="ja-JP"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rPr>
                        <a:t>9,950</a:t>
                      </a:r>
                      <a:endParaRPr kumimoji="1" lang="ja-JP" altLang="en-US" sz="1100" dirty="0">
                        <a:solidFill>
                          <a:schemeClr val="tx1"/>
                        </a:solidFill>
                        <a:latin typeface="HGPｺﾞｼｯｸM" panose="020B0600000000000000" pitchFamily="50" charset="-128"/>
                        <a:ea typeface="HGPｺﾞｼｯｸM" panose="020B0600000000000000" pitchFamily="50" charset="-128"/>
                        <a:cs typeface="Meiryo UI" panose="020B0604030504040204" pitchFamily="50" charset="-128"/>
                      </a:endParaRPr>
                    </a:p>
                  </a:txBody>
                  <a:tcPr/>
                </a:tc>
                <a:extLst>
                  <a:ext uri="{0D108BD9-81ED-4DB2-BD59-A6C34878D82A}">
                    <a16:rowId xmlns="" xmlns:a16="http://schemas.microsoft.com/office/drawing/2014/main" val="3502230581"/>
                  </a:ext>
                </a:extLst>
              </a:tr>
            </a:tbl>
          </a:graphicData>
        </a:graphic>
      </p:graphicFrame>
      <p:sp>
        <p:nvSpPr>
          <p:cNvPr id="18" name="テキスト ボックス 17"/>
          <p:cNvSpPr txBox="1"/>
          <p:nvPr/>
        </p:nvSpPr>
        <p:spPr>
          <a:xfrm>
            <a:off x="2045174" y="80887"/>
            <a:ext cx="5098921" cy="400110"/>
          </a:xfrm>
          <a:prstGeom prst="rect">
            <a:avLst/>
          </a:prstGeom>
          <a:noFill/>
        </p:spPr>
        <p:txBody>
          <a:bodyPr wrap="square" rtlCol="0">
            <a:spAutoFit/>
          </a:bodyPr>
          <a:lstStyle/>
          <a:p>
            <a:pPr algn="ct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消防体制</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244699" y="527825"/>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6887170" y="6430685"/>
            <a:ext cx="2057400" cy="365125"/>
          </a:xfrm>
        </p:spPr>
        <p:txBody>
          <a:bodyPr/>
          <a:lstStyle/>
          <a:p>
            <a:fld id="{D2FE603E-BFA3-4493-B18A-603A0A044098}" type="slidenum">
              <a:rPr kumimoji="1" lang="ja-JP" altLang="en-US" smtClean="0"/>
              <a:t>4</a:t>
            </a:fld>
            <a:endParaRPr kumimoji="1" lang="ja-JP" altLang="en-US"/>
          </a:p>
        </p:txBody>
      </p:sp>
    </p:spTree>
    <p:extLst>
      <p:ext uri="{BB962C8B-B14F-4D97-AF65-F5344CB8AC3E}">
        <p14:creationId xmlns:p14="http://schemas.microsoft.com/office/powerpoint/2010/main" val="176818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9787" y="915962"/>
            <a:ext cx="6830266" cy="590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3114839" y="603479"/>
            <a:ext cx="1454244"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市町村／面積／人口</a:t>
            </a:r>
          </a:p>
        </p:txBody>
      </p:sp>
      <p:sp>
        <p:nvSpPr>
          <p:cNvPr id="7" name="テキスト ボックス 6"/>
          <p:cNvSpPr txBox="1"/>
          <p:nvPr/>
        </p:nvSpPr>
        <p:spPr>
          <a:xfrm>
            <a:off x="744307" y="989346"/>
            <a:ext cx="461665" cy="2631490"/>
          </a:xfrm>
          <a:prstGeom prst="rect">
            <a:avLst/>
          </a:prstGeom>
          <a:noFill/>
        </p:spPr>
        <p:txBody>
          <a:bodyPr vert="eaVert" wrap="none" rtlCol="0">
            <a:spAutoFit/>
          </a:bodyPr>
          <a:lstStyle/>
          <a:p>
            <a:r>
              <a:rPr kumimoji="1" lang="ja-JP" altLang="en-US" b="1" dirty="0">
                <a:latin typeface="Meiryo UI" panose="020B0604030504040204" pitchFamily="50" charset="-128"/>
                <a:ea typeface="Meiryo UI" panose="020B0604030504040204" pitchFamily="50" charset="-128"/>
              </a:rPr>
              <a:t>大阪府</a:t>
            </a:r>
            <a:r>
              <a:rPr lang="ja-JP" altLang="en-US" b="1" dirty="0">
                <a:latin typeface="Meiryo UI" panose="020B0604030504040204" pitchFamily="50" charset="-128"/>
                <a:ea typeface="Meiryo UI" panose="020B0604030504040204" pitchFamily="50" charset="-128"/>
              </a:rPr>
              <a:t>域</a:t>
            </a:r>
            <a:r>
              <a:rPr kumimoji="1" lang="ja-JP" altLang="en-US" b="1" dirty="0">
                <a:latin typeface="Meiryo UI" panose="020B0604030504040204" pitchFamily="50" charset="-128"/>
                <a:ea typeface="Meiryo UI" panose="020B0604030504040204" pitchFamily="50" charset="-128"/>
              </a:rPr>
              <a:t>の消防本部一覧</a:t>
            </a:r>
          </a:p>
        </p:txBody>
      </p:sp>
      <p:sp>
        <p:nvSpPr>
          <p:cNvPr id="9" name="テキスト ボックス 8"/>
          <p:cNvSpPr txBox="1"/>
          <p:nvPr/>
        </p:nvSpPr>
        <p:spPr>
          <a:xfrm>
            <a:off x="6715844" y="582631"/>
            <a:ext cx="748923" cy="261610"/>
          </a:xfrm>
          <a:prstGeom prst="rect">
            <a:avLst/>
          </a:prstGeom>
          <a:noFill/>
        </p:spPr>
        <p:txBody>
          <a:bodyPr wrap="none" rtlCol="0">
            <a:spAutoFit/>
          </a:bodyPr>
          <a:lstStyle/>
          <a:p>
            <a:r>
              <a:rPr kumimoji="1" lang="ja-JP" altLang="en-US" sz="1100" b="1" dirty="0">
                <a:latin typeface="Meiryo UI" panose="020B0604030504040204" pitchFamily="50" charset="-128"/>
                <a:ea typeface="Meiryo UI" panose="020B0604030504040204" pitchFamily="50" charset="-128"/>
              </a:rPr>
              <a:t>消防本部</a:t>
            </a:r>
          </a:p>
        </p:txBody>
      </p:sp>
      <p:cxnSp>
        <p:nvCxnSpPr>
          <p:cNvPr id="3" name="直線コネクタ 2"/>
          <p:cNvCxnSpPr/>
          <p:nvPr/>
        </p:nvCxnSpPr>
        <p:spPr>
          <a:xfrm>
            <a:off x="5338466" y="857216"/>
            <a:ext cx="360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381140" y="3748056"/>
            <a:ext cx="1188000" cy="1723549"/>
          </a:xfrm>
          <a:prstGeom prst="rect">
            <a:avLst/>
          </a:prstGeom>
          <a:noFill/>
          <a:ln>
            <a:solidFill>
              <a:schemeClr val="bg1">
                <a:lumMod val="75000"/>
              </a:schemeClr>
            </a:solidFill>
          </a:ln>
        </p:spPr>
        <p:txBody>
          <a:bodyPr wrap="none" rtlCol="0">
            <a:no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４３市町村</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８ブロック</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消防本部</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（５組合濃い網）</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（４委託薄い網）</a:t>
            </a:r>
            <a:endParaRPr kumimoji="1"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252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消防署所</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860604" y="83335"/>
            <a:ext cx="3456384" cy="369332"/>
          </a:xfrm>
          <a:prstGeom prst="rect">
            <a:avLst/>
          </a:prstGeom>
          <a:noFill/>
        </p:spPr>
        <p:txBody>
          <a:bodyPr wrap="square" rtlCol="0">
            <a:spAutoFit/>
          </a:bodyPr>
          <a:lstStyle/>
          <a:p>
            <a:pPr algn="ctr"/>
            <a:r>
              <a:rPr lang="ja-JP" altLang="en-US" b="1" dirty="0">
                <a:latin typeface="Meiryo UI" panose="020B0604030504040204" pitchFamily="50" charset="-128"/>
                <a:ea typeface="Meiryo UI" panose="020B0604030504040204" pitchFamily="50" charset="-128"/>
                <a:cs typeface="Meiryo UI" panose="020B0604030504040204" pitchFamily="50" charset="-128"/>
              </a:rPr>
              <a:t>大阪の消防体制（組織）</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75421" y="5471605"/>
            <a:ext cx="862737" cy="276999"/>
          </a:xfrm>
          <a:prstGeom prst="rect">
            <a:avLst/>
          </a:prstGeom>
          <a:noFill/>
        </p:spPr>
        <p:txBody>
          <a:bodyPr wrap="none" rtlCol="0">
            <a:spAutoFit/>
          </a:bodyPr>
          <a:lstStyle/>
          <a:p>
            <a:r>
              <a:rPr kumimoji="1" lang="en-US" altLang="ja-JP" sz="1200" dirty="0"/>
              <a:t>H27</a:t>
            </a:r>
            <a:r>
              <a:rPr lang="en-US" altLang="ja-JP" sz="1200" dirty="0"/>
              <a:t>.4</a:t>
            </a:r>
            <a:r>
              <a:rPr lang="ja-JP" altLang="en-US" sz="1200" dirty="0"/>
              <a:t>現在</a:t>
            </a:r>
            <a:endParaRPr kumimoji="1" lang="ja-JP" altLang="en-US" sz="1200" dirty="0"/>
          </a:p>
        </p:txBody>
      </p:sp>
      <p:sp>
        <p:nvSpPr>
          <p:cNvPr id="13" name="テキスト ボックス 12"/>
          <p:cNvSpPr txBox="1"/>
          <p:nvPr/>
        </p:nvSpPr>
        <p:spPr>
          <a:xfrm>
            <a:off x="210720" y="6003044"/>
            <a:ext cx="1656000" cy="415498"/>
          </a:xfrm>
          <a:prstGeom prst="rect">
            <a:avLst/>
          </a:prstGeom>
          <a:noFill/>
        </p:spPr>
        <p:txBody>
          <a:bodyPr wrap="square" rtlCol="0">
            <a:spAutoFit/>
          </a:bodyPr>
          <a:lstStyle/>
          <a:p>
            <a:r>
              <a:rPr kumimoji="1" lang="ja-JP" altLang="en-US" sz="1000" dirty="0"/>
              <a:t>出典：「消防防災・震災対策</a:t>
            </a:r>
            <a:endParaRPr kumimoji="1" lang="en-US" altLang="ja-JP" sz="1000" dirty="0"/>
          </a:p>
          <a:p>
            <a:r>
              <a:rPr lang="ja-JP" altLang="en-US" sz="1000" dirty="0"/>
              <a:t>　　　　</a:t>
            </a:r>
            <a:r>
              <a:rPr kumimoji="1" lang="ja-JP" altLang="en-US" sz="1000" dirty="0"/>
              <a:t>現況調査」</a:t>
            </a:r>
            <a:endParaRPr kumimoji="1" lang="en-US" altLang="ja-JP" sz="1000" dirty="0"/>
          </a:p>
        </p:txBody>
      </p:sp>
      <p:sp>
        <p:nvSpPr>
          <p:cNvPr id="5" name="テキスト ボックス 4"/>
          <p:cNvSpPr txBox="1"/>
          <p:nvPr/>
        </p:nvSpPr>
        <p:spPr>
          <a:xfrm>
            <a:off x="6550394" y="52768"/>
            <a:ext cx="2492990"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回副首都推進本部会議資料より</a:t>
            </a:r>
          </a:p>
        </p:txBody>
      </p:sp>
      <p:cxnSp>
        <p:nvCxnSpPr>
          <p:cNvPr id="14" name="直線コネクタ 13"/>
          <p:cNvCxnSpPr/>
          <p:nvPr/>
        </p:nvCxnSpPr>
        <p:spPr>
          <a:xfrm>
            <a:off x="244699" y="476309"/>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a:xfrm>
            <a:off x="6960229" y="6394988"/>
            <a:ext cx="2057400" cy="365125"/>
          </a:xfrm>
        </p:spPr>
        <p:txBody>
          <a:bodyPr/>
          <a:lstStyle/>
          <a:p>
            <a:fld id="{D2FE603E-BFA3-4493-B18A-603A0A044098}" type="slidenum">
              <a:rPr kumimoji="1" lang="ja-JP" altLang="en-US" smtClean="0"/>
              <a:t>5</a:t>
            </a:fld>
            <a:endParaRPr kumimoji="1" lang="ja-JP" altLang="en-US"/>
          </a:p>
        </p:txBody>
      </p:sp>
    </p:spTree>
    <p:extLst>
      <p:ext uri="{BB962C8B-B14F-4D97-AF65-F5344CB8AC3E}">
        <p14:creationId xmlns:p14="http://schemas.microsoft.com/office/powerpoint/2010/main" val="4261860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爆発 2 1"/>
          <p:cNvSpPr/>
          <p:nvPr/>
        </p:nvSpPr>
        <p:spPr>
          <a:xfrm rot="2478188">
            <a:off x="205037" y="2089856"/>
            <a:ext cx="952067" cy="1083597"/>
          </a:xfrm>
          <a:prstGeom prst="irregularSeal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山形 2"/>
          <p:cNvSpPr/>
          <p:nvPr/>
        </p:nvSpPr>
        <p:spPr>
          <a:xfrm>
            <a:off x="2430881" y="2271524"/>
            <a:ext cx="1836000" cy="695459"/>
          </a:xfrm>
          <a:prstGeom prst="chevron">
            <a:avLst>
              <a:gd name="adj" fmla="val 24073"/>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テキスト ボックス 3"/>
          <p:cNvSpPr txBox="1"/>
          <p:nvPr/>
        </p:nvSpPr>
        <p:spPr>
          <a:xfrm>
            <a:off x="2608641" y="2319171"/>
            <a:ext cx="1532486" cy="600164"/>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バイスタンダー</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による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応急手当　</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ＡＥＤ、心臓マッサージ等</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229058" y="2488431"/>
            <a:ext cx="800219"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傷病発生</a:t>
            </a:r>
          </a:p>
        </p:txBody>
      </p:sp>
      <p:sp>
        <p:nvSpPr>
          <p:cNvPr id="8" name="角丸四角形 7"/>
          <p:cNvSpPr/>
          <p:nvPr/>
        </p:nvSpPr>
        <p:spPr>
          <a:xfrm>
            <a:off x="1326789" y="2259253"/>
            <a:ext cx="1044000" cy="720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通報者</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1357654" y="685599"/>
            <a:ext cx="1124743" cy="396000"/>
          </a:xfrm>
          <a:prstGeom prst="homePlate">
            <a:avLst>
              <a:gd name="adj" fmla="val 27981"/>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119</a:t>
            </a:r>
            <a:r>
              <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番通報</a:t>
            </a:r>
          </a:p>
        </p:txBody>
      </p:sp>
      <p:cxnSp>
        <p:nvCxnSpPr>
          <p:cNvPr id="13" name="直線矢印コネクタ 12"/>
          <p:cNvCxnSpPr/>
          <p:nvPr/>
        </p:nvCxnSpPr>
        <p:spPr>
          <a:xfrm>
            <a:off x="1700011" y="2994600"/>
            <a:ext cx="0" cy="1659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1990853" y="3151960"/>
            <a:ext cx="0" cy="169090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山形 19"/>
          <p:cNvSpPr/>
          <p:nvPr/>
        </p:nvSpPr>
        <p:spPr>
          <a:xfrm>
            <a:off x="2482398" y="685599"/>
            <a:ext cx="1784484" cy="396000"/>
          </a:xfrm>
          <a:prstGeom prst="chevron">
            <a:avLst>
              <a:gd name="adj" fmla="val 2962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救急出動</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4322183" y="2259253"/>
            <a:ext cx="1008000" cy="720000"/>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現場到着</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観察・</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応急処置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山形 24"/>
          <p:cNvSpPr/>
          <p:nvPr/>
        </p:nvSpPr>
        <p:spPr>
          <a:xfrm>
            <a:off x="5433214" y="2271524"/>
            <a:ext cx="972000" cy="695459"/>
          </a:xfrm>
          <a:prstGeom prst="chevron">
            <a:avLst>
              <a:gd name="adj" fmla="val 18518"/>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搬送先選定</a:t>
            </a: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問い合わせ</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山形 26"/>
          <p:cNvSpPr/>
          <p:nvPr/>
        </p:nvSpPr>
        <p:spPr>
          <a:xfrm>
            <a:off x="6324730" y="2271524"/>
            <a:ext cx="1548000" cy="695459"/>
          </a:xfrm>
          <a:prstGeom prst="chevron">
            <a:avLst>
              <a:gd name="adj" fmla="val 18518"/>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病院搬送</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応急処置</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105896" y="4133425"/>
            <a:ext cx="646331"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通報</a:t>
            </a:r>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2029490" y="3715392"/>
            <a:ext cx="954107"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口頭指導</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矢印コネクタ 31"/>
          <p:cNvCxnSpPr/>
          <p:nvPr/>
        </p:nvCxnSpPr>
        <p:spPr>
          <a:xfrm flipH="1">
            <a:off x="735045" y="2994600"/>
            <a:ext cx="953228" cy="1659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756986" y="3352798"/>
            <a:ext cx="646331"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相談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1339667" y="4824852"/>
            <a:ext cx="1044000" cy="720000"/>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消防署</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（指令センター）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138970" y="4835385"/>
            <a:ext cx="1044000" cy="720000"/>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救急安心</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センター</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角丸四角形 35"/>
          <p:cNvSpPr/>
          <p:nvPr/>
        </p:nvSpPr>
        <p:spPr>
          <a:xfrm>
            <a:off x="7937914" y="2259253"/>
            <a:ext cx="1080000" cy="720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病院到着</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latin typeface="Meiryo UI" panose="020B0604030504040204" pitchFamily="50" charset="-128"/>
                <a:ea typeface="Meiryo UI" panose="020B0604030504040204" pitchFamily="50" charset="-128"/>
                <a:cs typeface="Meiryo UI" panose="020B0604030504040204" pitchFamily="50" charset="-128"/>
              </a:rPr>
              <a:t>医師引継</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山形 36"/>
          <p:cNvSpPr/>
          <p:nvPr/>
        </p:nvSpPr>
        <p:spPr>
          <a:xfrm rot="19059561">
            <a:off x="2257031" y="3845110"/>
            <a:ext cx="2957668" cy="612000"/>
          </a:xfrm>
          <a:prstGeom prst="chevron">
            <a:avLst>
              <a:gd name="adj" fmla="val 36313"/>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救急隊の出動</a:t>
            </a:r>
          </a:p>
        </p:txBody>
      </p:sp>
      <p:sp>
        <p:nvSpPr>
          <p:cNvPr id="38" name="山形 37"/>
          <p:cNvSpPr/>
          <p:nvPr/>
        </p:nvSpPr>
        <p:spPr>
          <a:xfrm>
            <a:off x="4269664" y="685599"/>
            <a:ext cx="1260000" cy="396000"/>
          </a:xfrm>
          <a:prstGeom prst="chevron">
            <a:avLst>
              <a:gd name="adj" fmla="val 2962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現場</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山形 38"/>
          <p:cNvSpPr/>
          <p:nvPr/>
        </p:nvSpPr>
        <p:spPr>
          <a:xfrm>
            <a:off x="5535367" y="685599"/>
            <a:ext cx="2376000" cy="396000"/>
          </a:xfrm>
          <a:prstGeom prst="chevron">
            <a:avLst>
              <a:gd name="adj" fmla="val 2962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救急搬送</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山形 39"/>
          <p:cNvSpPr/>
          <p:nvPr/>
        </p:nvSpPr>
        <p:spPr>
          <a:xfrm>
            <a:off x="7921827" y="685599"/>
            <a:ext cx="1096087" cy="396000"/>
          </a:xfrm>
          <a:prstGeom prst="chevron">
            <a:avLst>
              <a:gd name="adj" fmla="val 2962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574112" y="4608181"/>
            <a:ext cx="1760418" cy="415498"/>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出場件数：</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550,073</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現場到着平均時間：</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7.6</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672644" y="3028774"/>
            <a:ext cx="1895071" cy="415498"/>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搬送人員：</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476,326</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病院搬送平均時間：</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28.6</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分</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7313567" y="1778510"/>
            <a:ext cx="1774845" cy="415498"/>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救急医療機関：</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381</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うち、救命</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救急センター：</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16</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328817" y="5590492"/>
            <a:ext cx="1404552" cy="415498"/>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救急隊</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cs typeface="Meiryo UI" panose="020B0604030504040204" pitchFamily="50" charset="-128"/>
              </a:rPr>
              <a:t>228</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隊</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救急隊員：</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2,715</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836062" y="1774690"/>
            <a:ext cx="1762021" cy="415498"/>
          </a:xfrm>
          <a:prstGeom prst="rect">
            <a:avLst/>
          </a:prstGeom>
          <a:noFill/>
        </p:spPr>
        <p:txBody>
          <a:bodyPr wrap="none" rtlCol="0">
            <a:spAutoFit/>
          </a:bodyPr>
          <a:lstStyle/>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市民の心肺蘇生：</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1210</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市民の除細動：</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90</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件</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175891" y="3682169"/>
            <a:ext cx="877163" cy="400110"/>
          </a:xfrm>
          <a:prstGeom prst="rect">
            <a:avLst/>
          </a:prstGeom>
          <a:noFill/>
        </p:spPr>
        <p:txBody>
          <a:bodyPr wrap="non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着信件数</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261,523</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件</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右中かっこ 46"/>
          <p:cNvSpPr/>
          <p:nvPr/>
        </p:nvSpPr>
        <p:spPr>
          <a:xfrm rot="5400000">
            <a:off x="3870192" y="2298579"/>
            <a:ext cx="155448" cy="7560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右中かっこ 47"/>
          <p:cNvSpPr/>
          <p:nvPr/>
        </p:nvSpPr>
        <p:spPr>
          <a:xfrm rot="16200000" flipV="1">
            <a:off x="2729819" y="227131"/>
            <a:ext cx="155448" cy="2916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テキスト ボックス 48"/>
          <p:cNvSpPr txBox="1"/>
          <p:nvPr/>
        </p:nvSpPr>
        <p:spPr>
          <a:xfrm>
            <a:off x="1739719" y="1236372"/>
            <a:ext cx="2122697"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市民による通報・救命活動</a:t>
            </a:r>
          </a:p>
        </p:txBody>
      </p:sp>
      <p:sp>
        <p:nvSpPr>
          <p:cNvPr id="50" name="テキスト ボックス 49"/>
          <p:cNvSpPr txBox="1"/>
          <p:nvPr/>
        </p:nvSpPr>
        <p:spPr>
          <a:xfrm>
            <a:off x="3129518" y="6245163"/>
            <a:ext cx="1673856"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消防に</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よる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救急</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活動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6567764" y="4026422"/>
            <a:ext cx="2305287" cy="577081"/>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急病、一般負傷、交通事故、その他</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（その他は、労働災害、加害、自損行為、運動競技、火災、自然災害）</a:t>
            </a:r>
          </a:p>
        </p:txBody>
      </p:sp>
      <p:sp>
        <p:nvSpPr>
          <p:cNvPr id="52" name="正方形/長方形 51"/>
          <p:cNvSpPr/>
          <p:nvPr/>
        </p:nvSpPr>
        <p:spPr>
          <a:xfrm>
            <a:off x="5762797" y="4040775"/>
            <a:ext cx="748923" cy="261610"/>
          </a:xfrm>
          <a:prstGeom prst="rect">
            <a:avLst/>
          </a:prstGeom>
          <a:noFill/>
          <a:ln>
            <a:solidFill>
              <a:schemeClr val="bg1">
                <a:lumMod val="50000"/>
              </a:schemeClr>
            </a:solidFill>
          </a:ln>
        </p:spPr>
        <p:txBody>
          <a:bodyPr wrap="non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事故種別</a:t>
            </a:r>
          </a:p>
        </p:txBody>
      </p:sp>
      <p:sp>
        <p:nvSpPr>
          <p:cNvPr id="53" name="正方形/長方形 52"/>
          <p:cNvSpPr/>
          <p:nvPr/>
        </p:nvSpPr>
        <p:spPr>
          <a:xfrm>
            <a:off x="5762797" y="4592957"/>
            <a:ext cx="889987" cy="261610"/>
          </a:xfrm>
          <a:prstGeom prst="rect">
            <a:avLst/>
          </a:prstGeom>
          <a:noFill/>
          <a:ln>
            <a:solidFill>
              <a:schemeClr val="bg1">
                <a:lumMod val="50000"/>
              </a:schemeClr>
            </a:solidFill>
          </a:ln>
        </p:spPr>
        <p:txBody>
          <a:bodyPr wrap="none">
            <a:spAutoFit/>
          </a:body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傷病程度別</a:t>
            </a:r>
          </a:p>
        </p:txBody>
      </p:sp>
      <p:sp>
        <p:nvSpPr>
          <p:cNvPr id="54" name="テキスト ボックス 53"/>
          <p:cNvSpPr txBox="1"/>
          <p:nvPr/>
        </p:nvSpPr>
        <p:spPr>
          <a:xfrm>
            <a:off x="6665530" y="4592957"/>
            <a:ext cx="2126869" cy="261610"/>
          </a:xfrm>
          <a:prstGeom prst="rect">
            <a:avLst/>
          </a:prstGeom>
          <a:noFill/>
        </p:spPr>
        <p:txBody>
          <a:bodyPr wrap="square" rtlCol="0">
            <a:spAutoFit/>
          </a:bodyPr>
          <a:lstStyle/>
          <a:p>
            <a:r>
              <a:rPr kumimoji="1" lang="ja-JP" altLang="en-US" sz="1050" b="1" dirty="0">
                <a:latin typeface="Meiryo UI" panose="020B0604030504040204" pitchFamily="50" charset="-128"/>
                <a:ea typeface="Meiryo UI" panose="020B0604030504040204" pitchFamily="50" charset="-128"/>
                <a:cs typeface="Meiryo UI" panose="020B0604030504040204" pitchFamily="50" charset="-128"/>
              </a:rPr>
              <a:t>軽症、中等症、重症、死亡</a:t>
            </a:r>
          </a:p>
        </p:txBody>
      </p:sp>
      <p:sp>
        <p:nvSpPr>
          <p:cNvPr id="55" name="大かっこ 54"/>
          <p:cNvSpPr/>
          <p:nvPr/>
        </p:nvSpPr>
        <p:spPr>
          <a:xfrm>
            <a:off x="5606937" y="3895931"/>
            <a:ext cx="3266113" cy="1080000"/>
          </a:xfrm>
          <a:prstGeom prst="bracketPair">
            <a:avLst>
              <a:gd name="adj" fmla="val 9852"/>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9" name="テキスト ボックス 58"/>
          <p:cNvSpPr txBox="1"/>
          <p:nvPr/>
        </p:nvSpPr>
        <p:spPr>
          <a:xfrm>
            <a:off x="5673758" y="3732836"/>
            <a:ext cx="1617751" cy="276999"/>
          </a:xfrm>
          <a:prstGeom prst="rect">
            <a:avLst/>
          </a:prstGeom>
          <a:noFill/>
        </p:spPr>
        <p:txBody>
          <a:bodyPr wrap="none" rtlCol="0">
            <a:spAutoFit/>
          </a:bodyPr>
          <a:lstStyle/>
          <a:p>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＜事故・傷病の内訳＞</a:t>
            </a:r>
          </a:p>
        </p:txBody>
      </p:sp>
      <p:sp>
        <p:nvSpPr>
          <p:cNvPr id="62" name="テキスト ボックス 61"/>
          <p:cNvSpPr txBox="1"/>
          <p:nvPr/>
        </p:nvSpPr>
        <p:spPr>
          <a:xfrm>
            <a:off x="5762797" y="5099985"/>
            <a:ext cx="2765501" cy="861774"/>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＜凡例＞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濃い網掛けが救急の業務</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薄い網掛けは他の主体（市民や医療機関）</a:t>
            </a:r>
          </a:p>
        </p:txBody>
      </p:sp>
      <p:sp>
        <p:nvSpPr>
          <p:cNvPr id="63" name="テキスト ボックス 62"/>
          <p:cNvSpPr txBox="1"/>
          <p:nvPr/>
        </p:nvSpPr>
        <p:spPr>
          <a:xfrm>
            <a:off x="3610439" y="53132"/>
            <a:ext cx="2100255"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救急の流れと役割</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7937914" y="1162250"/>
            <a:ext cx="902811" cy="307777"/>
          </a:xfrm>
          <a:prstGeom prst="rect">
            <a:avLst/>
          </a:prstGeom>
          <a:noFill/>
        </p:spPr>
        <p:txBody>
          <a:bodyPr wrap="none" rtlCol="0">
            <a:spAutoFit/>
          </a:bodyPr>
          <a:lstStyle/>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医療機関</a:t>
            </a:r>
          </a:p>
        </p:txBody>
      </p:sp>
      <p:sp>
        <p:nvSpPr>
          <p:cNvPr id="65" name="右中かっこ 64"/>
          <p:cNvSpPr/>
          <p:nvPr/>
        </p:nvSpPr>
        <p:spPr>
          <a:xfrm rot="16200000" flipV="1">
            <a:off x="8149799" y="865656"/>
            <a:ext cx="172383" cy="165332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6" name="正方形/長方形 65"/>
          <p:cNvSpPr/>
          <p:nvPr/>
        </p:nvSpPr>
        <p:spPr>
          <a:xfrm>
            <a:off x="97267" y="6152696"/>
            <a:ext cx="3359814" cy="369332"/>
          </a:xfrm>
          <a:prstGeom prst="rect">
            <a:avLst/>
          </a:prstGeom>
        </p:spPr>
        <p:txBody>
          <a:bodyPr wrap="square">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バイスタンダー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(bystander)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救急現場に居合わせた人（発見者、同伴者等）</a:t>
            </a:r>
          </a:p>
        </p:txBody>
      </p:sp>
      <p:pic>
        <p:nvPicPr>
          <p:cNvPr id="6" name="図 5"/>
          <p:cNvPicPr>
            <a:picLocks noChangeAspect="1"/>
          </p:cNvPicPr>
          <p:nvPr/>
        </p:nvPicPr>
        <p:blipFill>
          <a:blip r:embed="rId2"/>
          <a:stretch>
            <a:fillRect/>
          </a:stretch>
        </p:blipFill>
        <p:spPr>
          <a:xfrm rot="19071632">
            <a:off x="3071335" y="3498006"/>
            <a:ext cx="538716" cy="434141"/>
          </a:xfrm>
          <a:prstGeom prst="rect">
            <a:avLst/>
          </a:prstGeom>
        </p:spPr>
      </p:pic>
      <p:pic>
        <p:nvPicPr>
          <p:cNvPr id="67" name="図 66"/>
          <p:cNvPicPr>
            <a:picLocks noChangeAspect="1"/>
          </p:cNvPicPr>
          <p:nvPr/>
        </p:nvPicPr>
        <p:blipFill>
          <a:blip r:embed="rId2"/>
          <a:stretch>
            <a:fillRect/>
          </a:stretch>
        </p:blipFill>
        <p:spPr>
          <a:xfrm>
            <a:off x="6228430" y="1814051"/>
            <a:ext cx="538716" cy="434141"/>
          </a:xfrm>
          <a:prstGeom prst="rect">
            <a:avLst/>
          </a:prstGeom>
        </p:spPr>
      </p:pic>
      <p:pic>
        <p:nvPicPr>
          <p:cNvPr id="10" name="図 9"/>
          <p:cNvPicPr>
            <a:picLocks noChangeAspect="1"/>
          </p:cNvPicPr>
          <p:nvPr/>
        </p:nvPicPr>
        <p:blipFill>
          <a:blip r:embed="rId3"/>
          <a:stretch>
            <a:fillRect/>
          </a:stretch>
        </p:blipFill>
        <p:spPr>
          <a:xfrm>
            <a:off x="8397025" y="3053283"/>
            <a:ext cx="590486" cy="476657"/>
          </a:xfrm>
          <a:prstGeom prst="rect">
            <a:avLst/>
          </a:prstGeom>
        </p:spPr>
      </p:pic>
      <p:pic>
        <p:nvPicPr>
          <p:cNvPr id="12" name="図 11"/>
          <p:cNvPicPr>
            <a:picLocks noChangeAspect="1"/>
          </p:cNvPicPr>
          <p:nvPr/>
        </p:nvPicPr>
        <p:blipFill>
          <a:blip r:embed="rId4"/>
          <a:stretch>
            <a:fillRect/>
          </a:stretch>
        </p:blipFill>
        <p:spPr>
          <a:xfrm>
            <a:off x="2396618" y="1770125"/>
            <a:ext cx="476445" cy="415766"/>
          </a:xfrm>
          <a:prstGeom prst="rect">
            <a:avLst/>
          </a:prstGeom>
        </p:spPr>
      </p:pic>
      <p:sp>
        <p:nvSpPr>
          <p:cNvPr id="56" name="角丸四角形 55"/>
          <p:cNvSpPr/>
          <p:nvPr/>
        </p:nvSpPr>
        <p:spPr>
          <a:xfrm>
            <a:off x="5793214" y="5452466"/>
            <a:ext cx="252000" cy="180000"/>
          </a:xfrm>
          <a:prstGeom prst="roundRect">
            <a:avLst/>
          </a:prstGeom>
          <a:solidFill>
            <a:schemeClr val="accent1"/>
          </a:solidFill>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5793214" y="5734563"/>
            <a:ext cx="252000" cy="180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122514" y="6601773"/>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a:xfrm>
            <a:off x="6947348" y="6369230"/>
            <a:ext cx="2057400" cy="365125"/>
          </a:xfrm>
        </p:spPr>
        <p:txBody>
          <a:bodyPr/>
          <a:lstStyle/>
          <a:p>
            <a:fld id="{D2FE603E-BFA3-4493-B18A-603A0A044098}" type="slidenum">
              <a:rPr kumimoji="1" lang="ja-JP" altLang="en-US" smtClean="0"/>
              <a:t>6</a:t>
            </a:fld>
            <a:endParaRPr kumimoji="1" lang="ja-JP" altLang="en-US"/>
          </a:p>
        </p:txBody>
      </p:sp>
      <p:sp>
        <p:nvSpPr>
          <p:cNvPr id="14" name="テキスト ボックス 13"/>
          <p:cNvSpPr txBox="1"/>
          <p:nvPr/>
        </p:nvSpPr>
        <p:spPr>
          <a:xfrm>
            <a:off x="2157567" y="1683394"/>
            <a:ext cx="364202" cy="307777"/>
          </a:xfrm>
          <a:prstGeom prst="rect">
            <a:avLst/>
          </a:prstGeom>
          <a:noFill/>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①</a:t>
            </a:r>
            <a:endParaRPr kumimoji="1" lang="ja-JP" altLang="en-US" sz="1400" dirty="0">
              <a:latin typeface="Meiryo UI" panose="020B0604030504040204" pitchFamily="50" charset="-128"/>
              <a:ea typeface="Meiryo UI" panose="020B0604030504040204" pitchFamily="50" charset="-128"/>
            </a:endParaRPr>
          </a:p>
        </p:txBody>
      </p:sp>
      <p:sp>
        <p:nvSpPr>
          <p:cNvPr id="60" name="テキスト ボックス 59"/>
          <p:cNvSpPr txBox="1"/>
          <p:nvPr/>
        </p:nvSpPr>
        <p:spPr>
          <a:xfrm>
            <a:off x="5188310" y="4715902"/>
            <a:ext cx="364202"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②</a:t>
            </a:r>
            <a:endParaRPr kumimoji="1" lang="ja-JP" altLang="en-US" sz="1400" dirty="0">
              <a:latin typeface="Meiryo UI" panose="020B0604030504040204" pitchFamily="50" charset="-128"/>
              <a:ea typeface="Meiryo UI" panose="020B0604030504040204" pitchFamily="50" charset="-128"/>
            </a:endParaRPr>
          </a:p>
        </p:txBody>
      </p:sp>
      <p:sp>
        <p:nvSpPr>
          <p:cNvPr id="61" name="テキスト ボックス 60"/>
          <p:cNvSpPr txBox="1"/>
          <p:nvPr/>
        </p:nvSpPr>
        <p:spPr>
          <a:xfrm>
            <a:off x="5370411" y="3001102"/>
            <a:ext cx="364202"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③</a:t>
            </a:r>
            <a:endParaRPr kumimoji="1" lang="ja-JP" altLang="en-US" sz="1400" dirty="0">
              <a:latin typeface="Meiryo UI" panose="020B0604030504040204" pitchFamily="50" charset="-128"/>
              <a:ea typeface="Meiryo UI" panose="020B0604030504040204" pitchFamily="50" charset="-128"/>
            </a:endParaRPr>
          </a:p>
        </p:txBody>
      </p:sp>
      <p:sp>
        <p:nvSpPr>
          <p:cNvPr id="68" name="テキスト ボックス 67"/>
          <p:cNvSpPr txBox="1"/>
          <p:nvPr/>
        </p:nvSpPr>
        <p:spPr>
          <a:xfrm>
            <a:off x="7686525" y="1158427"/>
            <a:ext cx="364202" cy="307777"/>
          </a:xfrm>
          <a:prstGeom prst="rect">
            <a:avLst/>
          </a:prstGeom>
          <a:noFill/>
        </p:spPr>
        <p:txBody>
          <a:bodyPr wrap="none" rtlCol="0">
            <a:spAutoFit/>
          </a:bodyPr>
          <a:lstStyle/>
          <a:p>
            <a:r>
              <a:rPr lang="ja-JP" altLang="en-US" sz="1400" dirty="0" smtClean="0">
                <a:latin typeface="Meiryo UI" panose="020B0604030504040204" pitchFamily="50" charset="-128"/>
                <a:ea typeface="Meiryo UI" panose="020B0604030504040204" pitchFamily="50" charset="-128"/>
              </a:rPr>
              <a:t>④</a:t>
            </a:r>
            <a:endParaRPr kumimoji="1" lang="ja-JP" altLang="en-US" sz="1400"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244699" y="476309"/>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38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74245" y="2542659"/>
            <a:ext cx="2088000" cy="2808000"/>
          </a:xfrm>
          <a:prstGeom prst="rect">
            <a:avLst/>
          </a:prstGeom>
          <a:solidFill>
            <a:schemeClr val="accent2">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3243489" y="108673"/>
            <a:ext cx="2808782"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大阪における救急の特徴</a:t>
            </a:r>
            <a:endParaRPr kumimoji="1"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174245" y="1761410"/>
            <a:ext cx="2052000" cy="648072"/>
          </a:xfrm>
          <a:prstGeom prst="roundRect">
            <a:avLst/>
          </a:prstGeom>
          <a:solidFill>
            <a:schemeClr val="bg1">
              <a:lumMod val="85000"/>
            </a:schemeClr>
          </a:solidFill>
          <a:ln w="1905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救急隊が到着するまでの</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住民</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6"/>
          <p:cNvSpPr/>
          <p:nvPr/>
        </p:nvSpPr>
        <p:spPr>
          <a:xfrm>
            <a:off x="800312" y="2682732"/>
            <a:ext cx="1332000" cy="750130"/>
          </a:xfrm>
          <a:prstGeom prst="round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迅速な現場到着</a:t>
            </a:r>
          </a:p>
        </p:txBody>
      </p:sp>
      <p:sp>
        <p:nvSpPr>
          <p:cNvPr id="9" name="角丸四角形 8"/>
          <p:cNvSpPr/>
          <p:nvPr/>
        </p:nvSpPr>
        <p:spPr>
          <a:xfrm>
            <a:off x="800312" y="3527360"/>
            <a:ext cx="1332000" cy="750130"/>
          </a:xfrm>
          <a:prstGeom prst="round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適切なトリアージと</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応急処置</a:t>
            </a:r>
          </a:p>
        </p:txBody>
      </p:sp>
      <p:sp>
        <p:nvSpPr>
          <p:cNvPr id="10" name="角丸四角形 9"/>
          <p:cNvSpPr/>
          <p:nvPr/>
        </p:nvSpPr>
        <p:spPr>
          <a:xfrm>
            <a:off x="800312" y="4414295"/>
            <a:ext cx="1332000" cy="750130"/>
          </a:xfrm>
          <a:prstGeom prst="roundRect">
            <a:avLst/>
          </a:prstGeom>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円滑な病院搬送</a:t>
            </a:r>
          </a:p>
        </p:txBody>
      </p:sp>
      <p:sp>
        <p:nvSpPr>
          <p:cNvPr id="11" name="角丸四角形 10"/>
          <p:cNvSpPr/>
          <p:nvPr/>
        </p:nvSpPr>
        <p:spPr>
          <a:xfrm>
            <a:off x="174245" y="5494416"/>
            <a:ext cx="2052000" cy="589156"/>
          </a:xfrm>
          <a:prstGeom prst="roundRect">
            <a:avLst/>
          </a:prstGeom>
          <a:solidFill>
            <a:schemeClr val="bg1">
              <a:lumMod val="85000"/>
            </a:schemeClr>
          </a:solidFill>
          <a:ln w="19050"/>
        </p:spPr>
        <p:style>
          <a:lnRef idx="2">
            <a:schemeClr val="dk1"/>
          </a:lnRef>
          <a:fillRef idx="1">
            <a:schemeClr val="lt1"/>
          </a:fillRef>
          <a:effectRef idx="0">
            <a:schemeClr val="dk1"/>
          </a:effectRef>
          <a:fontRef idx="minor">
            <a:schemeClr val="dk1"/>
          </a:fontRef>
        </p:style>
        <p:txBody>
          <a:bodyPr wrap="none"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医療機関による治療</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246253" y="2830593"/>
            <a:ext cx="461665" cy="2169825"/>
          </a:xfrm>
          <a:prstGeom prst="rect">
            <a:avLst/>
          </a:prstGeom>
          <a:noFill/>
        </p:spPr>
        <p:txBody>
          <a:bodyPr vert="eaVert" wrap="none" rtlCol="0">
            <a:spAutoFit/>
          </a:bodyPr>
          <a:lstStyle/>
          <a:p>
            <a:r>
              <a:rPr kumimoji="1" lang="ja-JP" altLang="en-US" dirty="0">
                <a:latin typeface="Meiryo UI" panose="020B0604030504040204" pitchFamily="50" charset="-128"/>
                <a:ea typeface="Meiryo UI" panose="020B0604030504040204" pitchFamily="50" charset="-128"/>
                <a:cs typeface="Meiryo UI" panose="020B0604030504040204" pitchFamily="50" charset="-128"/>
              </a:rPr>
              <a:t>消防による救急活動</a:t>
            </a:r>
          </a:p>
        </p:txBody>
      </p:sp>
      <p:sp>
        <p:nvSpPr>
          <p:cNvPr id="17" name="テキスト ボックス 16"/>
          <p:cNvSpPr txBox="1"/>
          <p:nvPr/>
        </p:nvSpPr>
        <p:spPr>
          <a:xfrm>
            <a:off x="4829577" y="1793059"/>
            <a:ext cx="3966693"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　応急</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手当実施率が</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低い</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（心肺蘇生実施率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53.9</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354638" y="2830593"/>
            <a:ext cx="2375955" cy="55399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　現場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到着時間が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早い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（平均</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7.6</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分）</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4876171" y="3555438"/>
            <a:ext cx="2127193" cy="584775"/>
          </a:xfrm>
          <a:prstGeom prst="rect">
            <a:avLst/>
          </a:prstGeom>
          <a:noFill/>
        </p:spPr>
        <p:txBody>
          <a:bodyPr wrap="square" lIns="36000" tIns="36000" rIns="36000" bIns="36000" rtlCol="0" anchor="ctr" anchorCtr="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軽症率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高く</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重症率</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低い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2405828" y="4360323"/>
            <a:ext cx="2324765" cy="811367"/>
          </a:xfrm>
          <a:prstGeom prst="rect">
            <a:avLst/>
          </a:prstGeom>
          <a:noFill/>
        </p:spPr>
        <p:txBody>
          <a:bodyPr wrap="square" lIns="36000" tIns="36000" rIns="36000" bIns="36000" rtlCol="0">
            <a:spAutoFit/>
          </a:bodyPr>
          <a:lstStyle/>
          <a:p>
            <a:r>
              <a:rPr lang="ja-JP" altLang="en-US" sz="1200" dirty="0">
                <a:latin typeface="Meiryo UI" panose="020B0604030504040204" pitchFamily="50" charset="-128"/>
                <a:ea typeface="Meiryo UI" panose="020B0604030504040204" pitchFamily="50" charset="-128"/>
              </a:rPr>
              <a:t>大阪府救急搬送支援・情報収集・集計分析システム（</a:t>
            </a:r>
            <a:r>
              <a:rPr lang="en-US" altLang="ja-JP" sz="1200" dirty="0">
                <a:latin typeface="Meiryo UI" panose="020B0604030504040204" pitchFamily="50" charset="-128"/>
                <a:ea typeface="Meiryo UI" panose="020B0604030504040204" pitchFamily="50" charset="-128"/>
              </a:rPr>
              <a:t>ORION</a:t>
            </a:r>
            <a:r>
              <a:rPr lang="ja-JP" altLang="en-US" sz="1200" dirty="0" smtClean="0">
                <a:latin typeface="Meiryo UI" panose="020B0604030504040204" pitchFamily="50" charset="-128"/>
                <a:ea typeface="Meiryo UI" panose="020B0604030504040204" pitchFamily="50" charset="-128"/>
              </a:rPr>
              <a:t>）の導入により</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、搬送先となる医療機関の受入状況を、救急隊が現場で把握</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2374076" y="5474595"/>
            <a:ext cx="2525336" cy="584775"/>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④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救急医療機関が多い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１ヵ月後</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生存率が</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高い</a:t>
            </a:r>
            <a:endParaRPr kumimoji="1"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829577" y="2801112"/>
            <a:ext cx="2173787" cy="584775"/>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不搬送</a:t>
            </a:r>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件数が</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多い</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件あたり</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7592948" y="3527360"/>
            <a:ext cx="1551487" cy="1077218"/>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cs typeface="Meiryo UI" panose="020B0604030504040204" pitchFamily="50" charset="-128"/>
              </a:rPr>
              <a:t>消防本部ごとのパフォーマンスやアウトカムに地域差がある</a:t>
            </a:r>
          </a:p>
        </p:txBody>
      </p:sp>
      <p:sp>
        <p:nvSpPr>
          <p:cNvPr id="2" name="右中かっこ 1"/>
          <p:cNvSpPr/>
          <p:nvPr/>
        </p:nvSpPr>
        <p:spPr>
          <a:xfrm>
            <a:off x="7014900" y="2610989"/>
            <a:ext cx="421324" cy="273966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6" name="直線コネクタ 25"/>
          <p:cNvCxnSpPr/>
          <p:nvPr/>
        </p:nvCxnSpPr>
        <p:spPr>
          <a:xfrm>
            <a:off x="272279" y="605099"/>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12"/>
          <p:cNvSpPr>
            <a:spLocks noGrp="1"/>
          </p:cNvSpPr>
          <p:nvPr>
            <p:ph type="sldNum" sz="quarter" idx="12"/>
          </p:nvPr>
        </p:nvSpPr>
        <p:spPr>
          <a:xfrm>
            <a:off x="6914062" y="6396821"/>
            <a:ext cx="2057400" cy="365125"/>
          </a:xfrm>
        </p:spPr>
        <p:txBody>
          <a:bodyPr/>
          <a:lstStyle/>
          <a:p>
            <a:fld id="{D2FE603E-BFA3-4493-B18A-603A0A044098}" type="slidenum">
              <a:rPr kumimoji="1" lang="ja-JP" altLang="en-US" smtClean="0"/>
              <a:t>7</a:t>
            </a:fld>
            <a:endParaRPr kumimoji="1" lang="ja-JP" altLang="en-US"/>
          </a:p>
        </p:txBody>
      </p:sp>
      <p:cxnSp>
        <p:nvCxnSpPr>
          <p:cNvPr id="27" name="直線コネクタ 26"/>
          <p:cNvCxnSpPr/>
          <p:nvPr/>
        </p:nvCxnSpPr>
        <p:spPr>
          <a:xfrm>
            <a:off x="2374076" y="1530232"/>
            <a:ext cx="219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4899412" y="1538610"/>
            <a:ext cx="39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890776" y="1087129"/>
            <a:ext cx="1151277"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大阪の強み</a:t>
            </a:r>
            <a:endParaRPr kumimoji="1" lang="ja-JP" altLang="en-US" sz="16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6527548" y="1084477"/>
            <a:ext cx="1173719" cy="338554"/>
          </a:xfrm>
          <a:prstGeom prst="rect">
            <a:avLst/>
          </a:prstGeom>
          <a:noFill/>
        </p:spPr>
        <p:txBody>
          <a:bodyPr wrap="none" rtlCol="0">
            <a:spAutoFit/>
          </a:bodyPr>
          <a:lstStyle/>
          <a:p>
            <a:r>
              <a:rPr kumimoji="1" lang="ja-JP" altLang="en-US" sz="1600" dirty="0" smtClean="0">
                <a:latin typeface="Meiryo UI" panose="020B0604030504040204" pitchFamily="50" charset="-128"/>
                <a:ea typeface="Meiryo UI" panose="020B0604030504040204" pitchFamily="50" charset="-128"/>
              </a:rPr>
              <a:t>大阪の課題</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432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3506827" y="89078"/>
            <a:ext cx="1959191"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救急出動の状況</a:t>
            </a:r>
          </a:p>
        </p:txBody>
      </p:sp>
      <p:sp>
        <p:nvSpPr>
          <p:cNvPr id="14" name="テキスト ボックス 13"/>
          <p:cNvSpPr txBox="1"/>
          <p:nvPr/>
        </p:nvSpPr>
        <p:spPr>
          <a:xfrm>
            <a:off x="886339" y="809163"/>
            <a:ext cx="7455961" cy="1246495"/>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大阪の救急出動は増加傾向にあり</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万人あたりの</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1500" dirty="0">
                <a:latin typeface="Meiryo UI" panose="020B0604030504040204" pitchFamily="50" charset="-128"/>
                <a:ea typeface="Meiryo UI" panose="020B0604030504040204" pitchFamily="50" charset="-128"/>
                <a:cs typeface="Meiryo UI" panose="020B0604030504040204" pitchFamily="50" charset="-128"/>
              </a:rPr>
              <a:t>の出動件数</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は</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622</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件で全国で最も多く、全国平均の</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倍</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一方、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出動</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件</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あたりの搬送</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人員は少ない（不搬送件数が多い）水準で推移し、</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年は</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86.6</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人（全国平均</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90.5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人）。</a:t>
            </a:r>
            <a:endParaRPr kumimoji="1"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792923" y="6497077"/>
            <a:ext cx="1443024"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出典：救急救助の現況</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7" name="グラフ 16"/>
          <p:cNvGraphicFramePr/>
          <p:nvPr>
            <p:extLst>
              <p:ext uri="{D42A27DB-BD31-4B8C-83A1-F6EECF244321}">
                <p14:modId xmlns:p14="http://schemas.microsoft.com/office/powerpoint/2010/main" val="2883821131"/>
              </p:ext>
            </p:extLst>
          </p:nvPr>
        </p:nvGraphicFramePr>
        <p:xfrm>
          <a:off x="5001855" y="2810814"/>
          <a:ext cx="3672000" cy="3168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テキスト ボックス 17"/>
          <p:cNvSpPr txBox="1"/>
          <p:nvPr/>
        </p:nvSpPr>
        <p:spPr>
          <a:xfrm>
            <a:off x="8223734" y="4285960"/>
            <a:ext cx="530915"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19" name="テキスト ボックス 18"/>
          <p:cNvSpPr txBox="1"/>
          <p:nvPr/>
        </p:nvSpPr>
        <p:spPr>
          <a:xfrm>
            <a:off x="8223735" y="3963277"/>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8230108" y="3687166"/>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全国平均</a:t>
            </a:r>
          </a:p>
        </p:txBody>
      </p:sp>
      <p:sp>
        <p:nvSpPr>
          <p:cNvPr id="21" name="テキスト ボックス 20"/>
          <p:cNvSpPr txBox="1"/>
          <p:nvPr/>
        </p:nvSpPr>
        <p:spPr>
          <a:xfrm>
            <a:off x="8230108" y="3433695"/>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愛知県</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大波 22"/>
          <p:cNvSpPr/>
          <p:nvPr/>
        </p:nvSpPr>
        <p:spPr>
          <a:xfrm>
            <a:off x="1010924" y="5301723"/>
            <a:ext cx="360000" cy="108000"/>
          </a:xfrm>
          <a:prstGeom prst="wave">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431285" y="2567616"/>
            <a:ext cx="857927"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（単位件）</a:t>
            </a:r>
          </a:p>
        </p:txBody>
      </p:sp>
      <p:graphicFrame>
        <p:nvGraphicFramePr>
          <p:cNvPr id="25" name="グラフ 24"/>
          <p:cNvGraphicFramePr/>
          <p:nvPr>
            <p:extLst>
              <p:ext uri="{D42A27DB-BD31-4B8C-83A1-F6EECF244321}">
                <p14:modId xmlns:p14="http://schemas.microsoft.com/office/powerpoint/2010/main" val="3331290952"/>
              </p:ext>
            </p:extLst>
          </p:nvPr>
        </p:nvGraphicFramePr>
        <p:xfrm>
          <a:off x="792923" y="2810814"/>
          <a:ext cx="3672000" cy="3168000"/>
        </p:xfrm>
        <a:graphic>
          <a:graphicData uri="http://schemas.openxmlformats.org/drawingml/2006/chart">
            <c:chart xmlns:c="http://schemas.openxmlformats.org/drawingml/2006/chart" xmlns:r="http://schemas.openxmlformats.org/officeDocument/2006/relationships" r:id="rId3"/>
          </a:graphicData>
        </a:graphic>
      </p:graphicFrame>
      <p:sp>
        <p:nvSpPr>
          <p:cNvPr id="27" name="テキスト ボックス 26"/>
          <p:cNvSpPr txBox="1"/>
          <p:nvPr/>
        </p:nvSpPr>
        <p:spPr>
          <a:xfrm>
            <a:off x="3967988" y="2950426"/>
            <a:ext cx="530915"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大阪府</a:t>
            </a:r>
          </a:p>
        </p:txBody>
      </p:sp>
      <p:sp>
        <p:nvSpPr>
          <p:cNvPr id="28" name="テキスト ボックス 27"/>
          <p:cNvSpPr txBox="1"/>
          <p:nvPr/>
        </p:nvSpPr>
        <p:spPr>
          <a:xfrm>
            <a:off x="3967989" y="3371931"/>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東京都</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967989" y="3886040"/>
            <a:ext cx="646331"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全国平均</a:t>
            </a:r>
          </a:p>
        </p:txBody>
      </p:sp>
      <p:sp>
        <p:nvSpPr>
          <p:cNvPr id="30" name="テキスト ボックス 29"/>
          <p:cNvSpPr txBox="1"/>
          <p:nvPr/>
        </p:nvSpPr>
        <p:spPr>
          <a:xfrm>
            <a:off x="3967989" y="4146099"/>
            <a:ext cx="530915" cy="230832"/>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愛知県</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大波 30"/>
          <p:cNvSpPr/>
          <p:nvPr/>
        </p:nvSpPr>
        <p:spPr>
          <a:xfrm>
            <a:off x="5255165" y="5300201"/>
            <a:ext cx="360000" cy="108000"/>
          </a:xfrm>
          <a:prstGeom prst="wave">
            <a:avLst/>
          </a:prstGeom>
          <a:solidFill>
            <a:schemeClr val="bg1"/>
          </a:solidFill>
          <a:ln w="9525">
            <a:noFill/>
          </a:ln>
        </p:spPr>
        <p:style>
          <a:lnRef idx="2">
            <a:schemeClr val="dk1"/>
          </a:lnRef>
          <a:fillRef idx="1">
            <a:schemeClr val="lt1"/>
          </a:fillRef>
          <a:effectRef idx="0">
            <a:schemeClr val="dk1"/>
          </a:effectRef>
          <a:fontRef idx="minor">
            <a:schemeClr val="dk1"/>
          </a:fontRef>
        </p:style>
        <p:txBody>
          <a:bodyPr wrap="none"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5053371" y="5426608"/>
            <a:ext cx="324000" cy="261610"/>
          </a:xfrm>
          <a:prstGeom prst="rect">
            <a:avLst/>
          </a:prstGeom>
          <a:solidFill>
            <a:schemeClr val="bg1"/>
          </a:solidFill>
        </p:spPr>
        <p:txBody>
          <a:bodyPr wrap="none" rtlCol="0">
            <a:spAutoFit/>
          </a:bodyPr>
          <a:lstStyle/>
          <a:p>
            <a:pPr algn="r"/>
            <a:r>
              <a:rPr kumimoji="1" lang="en-US" altLang="ja-JP" sz="1100" dirty="0"/>
              <a:t>0</a:t>
            </a:r>
            <a:endParaRPr kumimoji="1" lang="ja-JP" altLang="en-US" sz="1100" dirty="0"/>
          </a:p>
        </p:txBody>
      </p:sp>
      <p:sp>
        <p:nvSpPr>
          <p:cNvPr id="34" name="テキスト ボックス 33"/>
          <p:cNvSpPr txBox="1"/>
          <p:nvPr/>
        </p:nvSpPr>
        <p:spPr>
          <a:xfrm>
            <a:off x="776057" y="5405224"/>
            <a:ext cx="349776" cy="261610"/>
          </a:xfrm>
          <a:prstGeom prst="rect">
            <a:avLst/>
          </a:prstGeom>
          <a:solidFill>
            <a:schemeClr val="bg1"/>
          </a:solidFill>
        </p:spPr>
        <p:txBody>
          <a:bodyPr wrap="none" rtlCol="0">
            <a:spAutoFit/>
          </a:bodyPr>
          <a:lstStyle/>
          <a:p>
            <a:pPr algn="r"/>
            <a:r>
              <a:rPr kumimoji="1" lang="ja-JP" altLang="en-US" sz="1100" dirty="0" smtClean="0"/>
              <a:t>　</a:t>
            </a:r>
            <a:r>
              <a:rPr kumimoji="1" lang="en-US" altLang="ja-JP" sz="1100" dirty="0" smtClean="0"/>
              <a:t>0</a:t>
            </a:r>
            <a:endParaRPr kumimoji="1" lang="ja-JP" altLang="en-US" sz="1100" dirty="0"/>
          </a:p>
        </p:txBody>
      </p:sp>
      <p:sp>
        <p:nvSpPr>
          <p:cNvPr id="35" name="テキスト ボックス 34"/>
          <p:cNvSpPr txBox="1"/>
          <p:nvPr/>
        </p:nvSpPr>
        <p:spPr>
          <a:xfrm>
            <a:off x="1471469" y="2413183"/>
            <a:ext cx="2646878"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人口</a:t>
            </a: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万人あたり</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救急出場件数</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の推移</a:t>
            </a:r>
          </a:p>
        </p:txBody>
      </p:sp>
      <p:sp>
        <p:nvSpPr>
          <p:cNvPr id="36" name="テキスト ボックス 35"/>
          <p:cNvSpPr txBox="1"/>
          <p:nvPr/>
        </p:nvSpPr>
        <p:spPr>
          <a:xfrm>
            <a:off x="5739444" y="2464781"/>
            <a:ext cx="2443298" cy="276999"/>
          </a:xfrm>
          <a:prstGeom prst="rect">
            <a:avLst/>
          </a:prstGeom>
          <a:noFill/>
        </p:spPr>
        <p:txBody>
          <a:bodyPr wrap="none" rtlCol="0">
            <a:spAutoFit/>
          </a:bodyPr>
          <a:lstStyle/>
          <a:p>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出動</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１</a:t>
            </a: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00</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あたり搬送人員の推移</a:t>
            </a:r>
          </a:p>
        </p:txBody>
      </p:sp>
      <p:sp>
        <p:nvSpPr>
          <p:cNvPr id="37" name="テキスト ボックス 36"/>
          <p:cNvSpPr txBox="1"/>
          <p:nvPr/>
        </p:nvSpPr>
        <p:spPr>
          <a:xfrm>
            <a:off x="4699260" y="2563769"/>
            <a:ext cx="857927"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（単位人）</a:t>
            </a:r>
          </a:p>
        </p:txBody>
      </p:sp>
      <p:cxnSp>
        <p:nvCxnSpPr>
          <p:cNvPr id="3" name="直線コネクタ 2"/>
          <p:cNvCxnSpPr/>
          <p:nvPr/>
        </p:nvCxnSpPr>
        <p:spPr>
          <a:xfrm>
            <a:off x="244699" y="527825"/>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a:xfrm>
            <a:off x="6939242" y="6424411"/>
            <a:ext cx="2057400" cy="365125"/>
          </a:xfrm>
        </p:spPr>
        <p:txBody>
          <a:bodyPr/>
          <a:lstStyle/>
          <a:p>
            <a:fld id="{D2FE603E-BFA3-4493-B18A-603A0A044098}" type="slidenum">
              <a:rPr kumimoji="1" lang="ja-JP" altLang="en-US" smtClean="0"/>
              <a:t>8</a:t>
            </a:fld>
            <a:endParaRPr kumimoji="1" lang="ja-JP" altLang="en-US"/>
          </a:p>
        </p:txBody>
      </p:sp>
    </p:spTree>
    <p:extLst>
      <p:ext uri="{BB962C8B-B14F-4D97-AF65-F5344CB8AC3E}">
        <p14:creationId xmlns:p14="http://schemas.microsoft.com/office/powerpoint/2010/main" val="81349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4745545" y="1232805"/>
            <a:ext cx="4212472" cy="101566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高齢者はすべての事故種別で増加。なお、増加分の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68</a:t>
            </a: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は</a:t>
            </a:r>
            <a:r>
              <a:rPr lang="ja-JP" altLang="en-US" sz="1200">
                <a:latin typeface="Meiryo UI" panose="020B0604030504040204" pitchFamily="50" charset="-128"/>
                <a:ea typeface="Meiryo UI" panose="020B0604030504040204" pitchFamily="50" charset="-128"/>
                <a:cs typeface="Meiryo UI" panose="020B0604030504040204" pitchFamily="50" charset="-128"/>
              </a:rPr>
              <a:t>急病</a:t>
            </a: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年平均</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7,600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人の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増加）</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高齢者以外は全て</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の傷病</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程度で減少。特</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に交通事故の減少幅が</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大きい。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587328" y="1248567"/>
            <a:ext cx="397332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高齢者はすべての傷病程度で増加。増加分のうち軽症は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55</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中等症は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43</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高齢者以外は全ての傷病程度において減少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1159585" y="57752"/>
            <a:ext cx="7646645"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cs typeface="Meiryo UI" panose="020B0604030504040204" pitchFamily="50" charset="-128"/>
              </a:rPr>
              <a:t>救急件数</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増減</a:t>
            </a:r>
            <a:r>
              <a:rPr kumimoji="1"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要因</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傷病</a:t>
            </a:r>
            <a:r>
              <a:rPr lang="ja-JP" altLang="en-US" b="1" dirty="0">
                <a:latin typeface="Meiryo UI" panose="020B0604030504040204" pitchFamily="50" charset="-128"/>
                <a:ea typeface="Meiryo UI" panose="020B0604030504040204" pitchFamily="50" charset="-128"/>
                <a:cs typeface="Meiryo UI" panose="020B0604030504040204" pitchFamily="50" charset="-128"/>
              </a:rPr>
              <a:t>程度</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別と事故</a:t>
            </a:r>
            <a:r>
              <a:rPr lang="ja-JP" altLang="en-US" b="1" dirty="0">
                <a:latin typeface="Meiryo UI" panose="020B0604030504040204" pitchFamily="50" charset="-128"/>
                <a:ea typeface="Meiryo UI" panose="020B0604030504040204" pitchFamily="50" charset="-128"/>
                <a:cs typeface="Meiryo UI" panose="020B0604030504040204" pitchFamily="50" charset="-128"/>
              </a:rPr>
              <a:t>種別／</a:t>
            </a:r>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高齢者と高齢者以外）</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1127700" y="840385"/>
            <a:ext cx="3039615" cy="338554"/>
          </a:xfrm>
          <a:prstGeom prst="rect">
            <a:avLst/>
          </a:prstGeom>
        </p:spPr>
        <p:txBody>
          <a:bodyPr wrap="non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傷病程度別の増減要因（大阪）</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5656631" y="860122"/>
            <a:ext cx="2834430"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事故</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種別の増減要因（大阪）</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 name="直線コネクタ 9"/>
          <p:cNvCxnSpPr/>
          <p:nvPr/>
        </p:nvCxnSpPr>
        <p:spPr>
          <a:xfrm>
            <a:off x="244699" y="527825"/>
            <a:ext cx="869987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2"/>
          <a:stretch>
            <a:fillRect/>
          </a:stretch>
        </p:blipFill>
        <p:spPr>
          <a:xfrm>
            <a:off x="4813000" y="2507096"/>
            <a:ext cx="4382600" cy="4034414"/>
          </a:xfrm>
          <a:prstGeom prst="rect">
            <a:avLst/>
          </a:prstGeom>
        </p:spPr>
      </p:pic>
      <p:pic>
        <p:nvPicPr>
          <p:cNvPr id="5" name="図 4"/>
          <p:cNvPicPr>
            <a:picLocks noChangeAspect="1"/>
          </p:cNvPicPr>
          <p:nvPr/>
        </p:nvPicPr>
        <p:blipFill>
          <a:blip r:embed="rId3"/>
          <a:stretch>
            <a:fillRect/>
          </a:stretch>
        </p:blipFill>
        <p:spPr>
          <a:xfrm>
            <a:off x="483285" y="2456759"/>
            <a:ext cx="3815194" cy="4034414"/>
          </a:xfrm>
          <a:prstGeom prst="rect">
            <a:avLst/>
          </a:prstGeom>
        </p:spPr>
      </p:pic>
      <p:cxnSp>
        <p:nvCxnSpPr>
          <p:cNvPr id="7" name="直線コネクタ 6"/>
          <p:cNvCxnSpPr/>
          <p:nvPr/>
        </p:nvCxnSpPr>
        <p:spPr>
          <a:xfrm>
            <a:off x="4840334" y="1177600"/>
            <a:ext cx="3996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14758" y="1169308"/>
            <a:ext cx="38160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873902" y="6598356"/>
            <a:ext cx="3334567" cy="246221"/>
          </a:xfrm>
          <a:prstGeom prst="rect">
            <a:avLst/>
          </a:prstGeom>
          <a:noFill/>
        </p:spPr>
        <p:txBody>
          <a:bodyPr wrap="non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年版　救急救助の現況（数値は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H27</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年中）</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a:xfrm>
            <a:off x="6998863" y="6394988"/>
            <a:ext cx="2057400" cy="365125"/>
          </a:xfrm>
        </p:spPr>
        <p:txBody>
          <a:bodyPr/>
          <a:lstStyle/>
          <a:p>
            <a:fld id="{D2FE603E-BFA3-4493-B18A-603A0A044098}" type="slidenum">
              <a:rPr kumimoji="1" lang="ja-JP" altLang="en-US" smtClean="0"/>
              <a:t>9</a:t>
            </a:fld>
            <a:endParaRPr kumimoji="1" lang="ja-JP" altLang="en-US"/>
          </a:p>
        </p:txBody>
      </p:sp>
      <p:sp>
        <p:nvSpPr>
          <p:cNvPr id="14" name="テキスト ボックス 13"/>
          <p:cNvSpPr txBox="1"/>
          <p:nvPr/>
        </p:nvSpPr>
        <p:spPr>
          <a:xfrm>
            <a:off x="285794" y="2263179"/>
            <a:ext cx="857927"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単位人）</a:t>
            </a:r>
            <a:endParaRPr kumimoji="1" lang="ja-JP" altLang="en-US" sz="105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594634" y="2294267"/>
            <a:ext cx="857927"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単位人）</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538164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3300</TotalTime>
  <Words>5050</Words>
  <Application>Microsoft Office PowerPoint</Application>
  <PresentationFormat>画面に合わせる (4:3)</PresentationFormat>
  <Paragraphs>1243</Paragraphs>
  <Slides>35</Slides>
  <Notes>6</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35</vt:i4>
      </vt:variant>
    </vt:vector>
  </HeadingPairs>
  <TitlesOfParts>
    <vt:vector size="44" baseType="lpstr">
      <vt:lpstr>HGPｺﾞｼｯｸM</vt:lpstr>
      <vt:lpstr>Meiryo UI</vt:lpstr>
      <vt:lpstr>ＭＳ Ｐゴシック</vt:lpstr>
      <vt:lpstr>Arial</vt:lpstr>
      <vt:lpstr>Calibri</vt:lpstr>
      <vt:lpstr>Calibri Light</vt:lpstr>
      <vt:lpstr>Wingdings</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狩野　俊明</dc:creator>
  <cp:lastModifiedBy>廣瀬　光史</cp:lastModifiedBy>
  <cp:revision>407</cp:revision>
  <cp:lastPrinted>2018-01-25T05:53:32Z</cp:lastPrinted>
  <dcterms:created xsi:type="dcterms:W3CDTF">2018-01-17T04:04:51Z</dcterms:created>
  <dcterms:modified xsi:type="dcterms:W3CDTF">2018-01-25T07:25:53Z</dcterms:modified>
</cp:coreProperties>
</file>