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sldIdLst>
    <p:sldId id="350" r:id="rId5"/>
    <p:sldId id="353" r:id="rId6"/>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568">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2580" autoAdjust="0"/>
  </p:normalViewPr>
  <p:slideViewPr>
    <p:cSldViewPr showGuides="1">
      <p:cViewPr varScale="1">
        <p:scale>
          <a:sx n="71" d="100"/>
          <a:sy n="71" d="100"/>
        </p:scale>
        <p:origin x="252" y="60"/>
      </p:cViewPr>
      <p:guideLst>
        <p:guide orient="horz" pos="2568"/>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B89E2C4-6AC9-4C69-8265-4D39AF8764D8}" type="datetimeFigureOut">
              <a:rPr lang="ja-JP" altLang="en-US"/>
              <a:pPr>
                <a:defRPr/>
              </a:pPr>
              <a:t>2018/1/25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F5FE84-433F-4D4D-805C-335D2516EE65}" type="slidenum">
              <a:rPr lang="ja-JP" altLang="en-US"/>
              <a:pPr>
                <a:defRPr/>
              </a:pPr>
              <a:t>‹#›</a:t>
            </a:fld>
            <a:endParaRPr lang="ja-JP" altLang="en-US"/>
          </a:p>
        </p:txBody>
      </p:sp>
    </p:spTree>
    <p:extLst>
      <p:ext uri="{BB962C8B-B14F-4D97-AF65-F5344CB8AC3E}">
        <p14:creationId xmlns:p14="http://schemas.microsoft.com/office/powerpoint/2010/main" val="1588575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CC5A25-DE68-4BF5-BA63-D8202A810E5C}" type="datetime1">
              <a:rPr lang="ja-JP" altLang="en-US"/>
              <a:pPr>
                <a:defRPr/>
              </a:pPr>
              <a:t>2018/1/25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C598F5-2149-4DF2-B299-5C80D2E80FE0}" type="slidenum">
              <a:rPr lang="ja-JP" altLang="en-US"/>
              <a:pPr>
                <a:defRPr/>
              </a:pPr>
              <a:t>‹#›</a:t>
            </a:fld>
            <a:endParaRPr lang="ja-JP" altLang="en-US"/>
          </a:p>
        </p:txBody>
      </p:sp>
    </p:spTree>
    <p:extLst>
      <p:ext uri="{BB962C8B-B14F-4D97-AF65-F5344CB8AC3E}">
        <p14:creationId xmlns:p14="http://schemas.microsoft.com/office/powerpoint/2010/main" val="409090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AA5F374-2A50-43D5-A01A-2CF7458DA071}" type="datetime1">
              <a:rPr lang="ja-JP" altLang="en-US"/>
              <a:pPr>
                <a:defRPr/>
              </a:pPr>
              <a:t>2018/1/25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F3CA09-2500-4298-AA61-5BC9D236AF65}" type="slidenum">
              <a:rPr lang="ja-JP" altLang="en-US"/>
              <a:pPr>
                <a:defRPr/>
              </a:pPr>
              <a:t>‹#›</a:t>
            </a:fld>
            <a:endParaRPr lang="ja-JP" altLang="en-US"/>
          </a:p>
        </p:txBody>
      </p:sp>
    </p:spTree>
    <p:extLst>
      <p:ext uri="{BB962C8B-B14F-4D97-AF65-F5344CB8AC3E}">
        <p14:creationId xmlns:p14="http://schemas.microsoft.com/office/powerpoint/2010/main" val="400161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DEFF3E-E786-414A-B3AF-DE2D1E3C2AC5}" type="datetime1">
              <a:rPr lang="ja-JP" altLang="en-US"/>
              <a:pPr>
                <a:defRPr/>
              </a:pPr>
              <a:t>2018/1/25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51DCB8E-4F70-4488-A79C-57CFBBE3FA52}" type="slidenum">
              <a:rPr lang="ja-JP" altLang="en-US"/>
              <a:pPr>
                <a:defRPr/>
              </a:pPr>
              <a:t>‹#›</a:t>
            </a:fld>
            <a:endParaRPr lang="ja-JP" altLang="en-US"/>
          </a:p>
        </p:txBody>
      </p:sp>
    </p:spTree>
    <p:extLst>
      <p:ext uri="{BB962C8B-B14F-4D97-AF65-F5344CB8AC3E}">
        <p14:creationId xmlns:p14="http://schemas.microsoft.com/office/powerpoint/2010/main" val="360915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19AD018-4058-4A97-A446-41786F4C056E}" type="datetime1">
              <a:rPr lang="ja-JP" altLang="en-US"/>
              <a:pPr>
                <a:defRPr/>
              </a:pPr>
              <a:t>2018/1/25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701BF1-DD62-47AB-B888-7083B20C3DAB}" type="slidenum">
              <a:rPr lang="ja-JP" altLang="en-US"/>
              <a:pPr>
                <a:defRPr/>
              </a:pPr>
              <a:t>‹#›</a:t>
            </a:fld>
            <a:endParaRPr lang="ja-JP" altLang="en-US"/>
          </a:p>
        </p:txBody>
      </p:sp>
    </p:spTree>
    <p:extLst>
      <p:ext uri="{BB962C8B-B14F-4D97-AF65-F5344CB8AC3E}">
        <p14:creationId xmlns:p14="http://schemas.microsoft.com/office/powerpoint/2010/main" val="153949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ABC39B3-9EFE-473C-9853-B7A7A9587971}" type="datetime1">
              <a:rPr lang="ja-JP" altLang="en-US"/>
              <a:pPr>
                <a:defRPr/>
              </a:pPr>
              <a:t>2018/1/25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9187194-5F03-4EC8-A762-BF227DCDAEF0}" type="slidenum">
              <a:rPr lang="ja-JP" altLang="en-US"/>
              <a:pPr>
                <a:defRPr/>
              </a:pPr>
              <a:t>‹#›</a:t>
            </a:fld>
            <a:endParaRPr lang="ja-JP" altLang="en-US"/>
          </a:p>
        </p:txBody>
      </p:sp>
    </p:spTree>
    <p:extLst>
      <p:ext uri="{BB962C8B-B14F-4D97-AF65-F5344CB8AC3E}">
        <p14:creationId xmlns:p14="http://schemas.microsoft.com/office/powerpoint/2010/main" val="240624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D360992-7D1D-4372-A8B0-D8B08EF26098}" type="datetime1">
              <a:rPr lang="ja-JP" altLang="en-US"/>
              <a:pPr>
                <a:defRPr/>
              </a:pPr>
              <a:t>2018/1/25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7EA2CF-B488-46C3-B6A7-E4621866200C}" type="slidenum">
              <a:rPr lang="ja-JP" altLang="en-US"/>
              <a:pPr>
                <a:defRPr/>
              </a:pPr>
              <a:t>‹#›</a:t>
            </a:fld>
            <a:endParaRPr lang="ja-JP" altLang="en-US"/>
          </a:p>
        </p:txBody>
      </p:sp>
    </p:spTree>
    <p:extLst>
      <p:ext uri="{BB962C8B-B14F-4D97-AF65-F5344CB8AC3E}">
        <p14:creationId xmlns:p14="http://schemas.microsoft.com/office/powerpoint/2010/main" val="8405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F903E6F-A68B-4CEA-9B56-5ED8AB04A525}" type="datetime1">
              <a:rPr lang="ja-JP" altLang="en-US"/>
              <a:pPr>
                <a:defRPr/>
              </a:pPr>
              <a:t>2018/1/25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204D510-9ED9-4A7C-98C6-465F73AEF6B3}" type="slidenum">
              <a:rPr lang="ja-JP" altLang="en-US"/>
              <a:pPr>
                <a:defRPr/>
              </a:pPr>
              <a:t>‹#›</a:t>
            </a:fld>
            <a:endParaRPr lang="ja-JP" altLang="en-US"/>
          </a:p>
        </p:txBody>
      </p:sp>
    </p:spTree>
    <p:extLst>
      <p:ext uri="{BB962C8B-B14F-4D97-AF65-F5344CB8AC3E}">
        <p14:creationId xmlns:p14="http://schemas.microsoft.com/office/powerpoint/2010/main" val="25757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906B018-B180-40A6-8C21-914DB137EF4F}" type="datetime1">
              <a:rPr lang="ja-JP" altLang="en-US"/>
              <a:pPr>
                <a:defRPr/>
              </a:pPr>
              <a:t>2018/1/25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0AF416-B72C-4568-821D-747AB049E970}" type="slidenum">
              <a:rPr lang="ja-JP" altLang="en-US"/>
              <a:pPr>
                <a:defRPr/>
              </a:pPr>
              <a:t>‹#›</a:t>
            </a:fld>
            <a:endParaRPr lang="ja-JP" altLang="en-US"/>
          </a:p>
        </p:txBody>
      </p:sp>
    </p:spTree>
    <p:extLst>
      <p:ext uri="{BB962C8B-B14F-4D97-AF65-F5344CB8AC3E}">
        <p14:creationId xmlns:p14="http://schemas.microsoft.com/office/powerpoint/2010/main" val="2684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9CC5DE-021D-4C9E-A045-1B6AAFCF93B9}" type="datetime1">
              <a:rPr lang="ja-JP" altLang="en-US"/>
              <a:pPr>
                <a:defRPr/>
              </a:pPr>
              <a:t>2018/1/25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3993F3-DBBB-436B-AFA5-9076F9A83774}" type="slidenum">
              <a:rPr lang="ja-JP" altLang="en-US"/>
              <a:pPr>
                <a:defRPr/>
              </a:pPr>
              <a:t>‹#›</a:t>
            </a:fld>
            <a:endParaRPr lang="ja-JP" altLang="en-US"/>
          </a:p>
        </p:txBody>
      </p:sp>
    </p:spTree>
    <p:extLst>
      <p:ext uri="{BB962C8B-B14F-4D97-AF65-F5344CB8AC3E}">
        <p14:creationId xmlns:p14="http://schemas.microsoft.com/office/powerpoint/2010/main" val="20320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A3EC4B-C001-4D15-A9D4-C8AB357D8F8E}" type="datetime1">
              <a:rPr lang="ja-JP" altLang="en-US"/>
              <a:pPr>
                <a:defRPr/>
              </a:pPr>
              <a:t>2018/1/25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B34E63E-82CB-458D-8A95-CBAB619B9111}" type="slidenum">
              <a:rPr lang="ja-JP" altLang="en-US"/>
              <a:pPr>
                <a:defRPr/>
              </a:pPr>
              <a:t>‹#›</a:t>
            </a:fld>
            <a:endParaRPr lang="ja-JP" altLang="en-US"/>
          </a:p>
        </p:txBody>
      </p:sp>
    </p:spTree>
    <p:extLst>
      <p:ext uri="{BB962C8B-B14F-4D97-AF65-F5344CB8AC3E}">
        <p14:creationId xmlns:p14="http://schemas.microsoft.com/office/powerpoint/2010/main" val="21099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8635447-9B32-4184-9455-D92EF2AD6BE8}" type="datetime1">
              <a:rPr lang="ja-JP" altLang="en-US"/>
              <a:pPr>
                <a:defRPr/>
              </a:pPr>
              <a:t>2018/1/25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67434-667C-4E74-B871-939630E63342}" type="slidenum">
              <a:rPr lang="ja-JP" altLang="en-US"/>
              <a:pPr>
                <a:defRPr/>
              </a:pPr>
              <a:t>‹#›</a:t>
            </a:fld>
            <a:endParaRPr lang="ja-JP" altLang="en-US"/>
          </a:p>
        </p:txBody>
      </p:sp>
    </p:spTree>
    <p:extLst>
      <p:ext uri="{BB962C8B-B14F-4D97-AF65-F5344CB8AC3E}">
        <p14:creationId xmlns:p14="http://schemas.microsoft.com/office/powerpoint/2010/main" val="274874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5960615-A742-4AB5-8E47-ADA1F40E7545}" type="datetime1">
              <a:rPr lang="ja-JP" altLang="en-US"/>
              <a:pPr>
                <a:defRPr/>
              </a:pPr>
              <a:t>2018/1/25</a:t>
            </a:fld>
            <a:endParaRPr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437E0C7-E652-44A7-B44F-76C97B53665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800539" y="3351582"/>
            <a:ext cx="1340347" cy="869506"/>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286594" y="260648"/>
            <a:ext cx="7410823" cy="400110"/>
          </a:xfrm>
          <a:prstGeom prst="rect">
            <a:avLst/>
          </a:prstGeom>
          <a:noFill/>
        </p:spPr>
        <p:txBody>
          <a:bodyPr wrap="square" rtlCol="0">
            <a:spAutoFit/>
          </a:bodyPr>
          <a:lstStyle/>
          <a:p>
            <a:pPr algn="ct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都市機能強化に向けた主な取組み</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800539" y="1251819"/>
            <a:ext cx="1362151" cy="1107047"/>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48544" y="1628685"/>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消防・防災</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204695" y="1232855"/>
            <a:ext cx="4881629" cy="114664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8" name="テキスト ボックス 7"/>
          <p:cNvSpPr txBox="1"/>
          <p:nvPr/>
        </p:nvSpPr>
        <p:spPr>
          <a:xfrm>
            <a:off x="2258192" y="1240189"/>
            <a:ext cx="4855048" cy="1180699"/>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副首都推進局を中心に副首都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としてあるべき消防・防災機能を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「消防力強化のための勉強会」（府と府内市町村で構成）において、消防力強化のための方策を検討（平成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年９月～）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800540" y="836744"/>
            <a:ext cx="1392153" cy="288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216696" y="836744"/>
            <a:ext cx="4896063" cy="28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進捗状況</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848544" y="3430046"/>
            <a:ext cx="1248139" cy="719034"/>
          </a:xfrm>
          <a:prstGeom prst="rect">
            <a:avLst/>
          </a:prstGeom>
          <a:noFill/>
        </p:spPr>
        <p:txBody>
          <a:bodyPr wrap="square" lIns="36000" tIns="36000" rIns="36000" bIns="36000" rtlCol="0">
            <a:sp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中小企業</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支援団体</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経営</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281460" y="3378409"/>
            <a:ext cx="4731772" cy="626701"/>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府市及び大阪産業振興機構・大阪市都市型産業振興センターによる企業支援団体統合タスクフォースに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、副首都にふさわしい中小企業支援団体のあり方を検討（平成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800540" y="4654305"/>
            <a:ext cx="1338147" cy="2141367"/>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848544" y="5345526"/>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公立大学</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7185247" y="836776"/>
            <a:ext cx="2573385" cy="2879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期待される効果</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7185248" y="1224435"/>
            <a:ext cx="2573384" cy="11344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7" name="正方形/長方形 46"/>
          <p:cNvSpPr/>
          <p:nvPr/>
        </p:nvSpPr>
        <p:spPr>
          <a:xfrm>
            <a:off x="7192628" y="3356991"/>
            <a:ext cx="2566004" cy="8796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6" name="正方形/長方形 15"/>
          <p:cNvSpPr/>
          <p:nvPr/>
        </p:nvSpPr>
        <p:spPr>
          <a:xfrm>
            <a:off x="7279360" y="1546805"/>
            <a:ext cx="2478520" cy="442035"/>
          </a:xfrm>
          <a:prstGeom prst="rect">
            <a:avLst/>
          </a:prstGeom>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西日本の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防災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、副首都大阪の安心・安全を支える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消防力の確立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7291678" y="3501008"/>
            <a:ext cx="2378339" cy="626701"/>
          </a:xfrm>
          <a:prstGeom prst="rect">
            <a:avLst/>
          </a:prstGeom>
        </p:spPr>
        <p:txBody>
          <a:bodyPr wrap="square" lIns="36000" tIns="36000" rIns="36000" bIns="3600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企業の持続的な発展を支え、新たな事業活動を生み出す力を高める機能を強化</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5"/>
          <p:cNvSpPr txBox="1">
            <a:spLocks noChangeArrowheads="1"/>
          </p:cNvSpPr>
          <p:nvPr/>
        </p:nvSpPr>
        <p:spPr bwMode="auto">
          <a:xfrm>
            <a:off x="8064897" y="44626"/>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dirty="0" smtClean="0">
                <a:solidFill>
                  <a:srgbClr val="000000"/>
                </a:solidFill>
                <a:latin typeface="Meiryo UI" pitchFamily="50" charset="-128"/>
                <a:ea typeface="Meiryo UI" pitchFamily="50" charset="-128"/>
                <a:cs typeface="Meiryo UI" pitchFamily="50" charset="-128"/>
              </a:rPr>
              <a:t>30.1.26</a:t>
            </a:r>
            <a:endParaRPr lang="en-US" altLang="ja-JP" sz="11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smtClean="0">
                <a:solidFill>
                  <a:srgbClr val="000000"/>
                </a:solidFill>
                <a:latin typeface="Meiryo UI" pitchFamily="50" charset="-128"/>
                <a:ea typeface="Meiryo UI" pitchFamily="50" charset="-128"/>
                <a:cs typeface="Meiryo UI" pitchFamily="50" charset="-128"/>
              </a:rPr>
              <a:t>12</a:t>
            </a:r>
            <a:r>
              <a:rPr lang="ja-JP" altLang="en-US" sz="1100" dirty="0" smtClean="0">
                <a:solidFill>
                  <a:srgbClr val="000000"/>
                </a:solidFill>
                <a:latin typeface="Meiryo UI" pitchFamily="50" charset="-128"/>
                <a:ea typeface="Meiryo UI" pitchFamily="50" charset="-128"/>
                <a:cs typeface="Meiryo UI" pitchFamily="50" charset="-128"/>
              </a:rPr>
              <a:t>回</a:t>
            </a:r>
            <a:r>
              <a:rPr lang="ja-JP" altLang="en-US" sz="1100" dirty="0">
                <a:solidFill>
                  <a:srgbClr val="000000"/>
                </a:solidFill>
                <a:latin typeface="Meiryo UI" pitchFamily="50" charset="-128"/>
                <a:ea typeface="Meiryo UI" pitchFamily="50" charset="-128"/>
                <a:cs typeface="Meiryo UI" pitchFamily="50" charset="-128"/>
              </a:rPr>
              <a:t>副首都推進本部会議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50" name="テキスト ボックス 49"/>
          <p:cNvSpPr txBox="1">
            <a:spLocks noChangeArrowheads="1"/>
          </p:cNvSpPr>
          <p:nvPr/>
        </p:nvSpPr>
        <p:spPr bwMode="auto">
          <a:xfrm>
            <a:off x="8337376" y="476672"/>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a:t>
            </a:r>
            <a:r>
              <a:rPr lang="ja-JP" altLang="en-US" sz="1400" dirty="0">
                <a:solidFill>
                  <a:srgbClr val="000000"/>
                </a:solidFill>
                <a:latin typeface="Meiryo UI" pitchFamily="50" charset="-128"/>
                <a:ea typeface="Meiryo UI" pitchFamily="50" charset="-128"/>
                <a:cs typeface="Meiryo UI" pitchFamily="50" charset="-128"/>
              </a:rPr>
              <a:t>２</a:t>
            </a:r>
            <a:endParaRPr lang="en-US" altLang="ja-JP" sz="1400" dirty="0" smtClean="0">
              <a:solidFill>
                <a:srgbClr val="000000"/>
              </a:solidFill>
              <a:latin typeface="Meiryo UI" pitchFamily="50" charset="-128"/>
              <a:ea typeface="Meiryo UI" pitchFamily="50" charset="-128"/>
              <a:cs typeface="Meiryo UI" pitchFamily="50" charset="-128"/>
            </a:endParaRPr>
          </a:p>
        </p:txBody>
      </p:sp>
      <p:sp>
        <p:nvSpPr>
          <p:cNvPr id="56" name="テキスト ボックス 55"/>
          <p:cNvSpPr txBox="1"/>
          <p:nvPr/>
        </p:nvSpPr>
        <p:spPr>
          <a:xfrm>
            <a:off x="2271582" y="4653136"/>
            <a:ext cx="4799461" cy="442035"/>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府市及び府立大学・市立大学による新大学設計４者タスクフォースにおいて、新大学の姿などを検討（平成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年４月～）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7255338" y="4840589"/>
            <a:ext cx="2450190" cy="1180699"/>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従来の大学の「教育」・「研究」・「地域貢献」の基本３機能に留まらず、「都市シンクタンク」・「技術インキュベーション」の２つの機能を強化・充実し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、大阪の都市問題の解決と産業競争力の強化に貢献</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7188546" y="4660919"/>
            <a:ext cx="2570086" cy="15250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59" name="正方形/長方形 58"/>
          <p:cNvSpPr/>
          <p:nvPr/>
        </p:nvSpPr>
        <p:spPr>
          <a:xfrm>
            <a:off x="2205293" y="4660920"/>
            <a:ext cx="4867081" cy="212476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41" name="角丸四角形 40"/>
          <p:cNvSpPr/>
          <p:nvPr/>
        </p:nvSpPr>
        <p:spPr>
          <a:xfrm>
            <a:off x="785259" y="2415748"/>
            <a:ext cx="1377432" cy="772031"/>
          </a:xfrm>
          <a:prstGeom prst="roundRect">
            <a:avLst/>
          </a:prstGeom>
          <a:solidFill>
            <a:schemeClr val="accent5">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848544" y="2636797"/>
            <a:ext cx="1248139" cy="288147"/>
          </a:xfrm>
          <a:prstGeom prst="rect">
            <a:avLst/>
          </a:prstGeom>
          <a:noFill/>
        </p:spPr>
        <p:txBody>
          <a:bodyPr wrap="square" lIns="36000" tIns="36000" rIns="36000" bIns="36000"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水道・下水道</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2189414" y="2450114"/>
            <a:ext cx="4881629" cy="7059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60" name="テキスト ボックス 59"/>
          <p:cNvSpPr txBox="1"/>
          <p:nvPr/>
        </p:nvSpPr>
        <p:spPr>
          <a:xfrm>
            <a:off x="2242911" y="2420888"/>
            <a:ext cx="4855048" cy="442035"/>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府市の検討チームにおいて、副首都にふさわしい持続可能な上下水道のあり方について検討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7188546" y="2458558"/>
            <a:ext cx="2570085" cy="68861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62" name="正方形/長方形 61"/>
          <p:cNvSpPr/>
          <p:nvPr/>
        </p:nvSpPr>
        <p:spPr>
          <a:xfrm>
            <a:off x="7291679" y="2492895"/>
            <a:ext cx="2378339" cy="626701"/>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住民が安心して暮らし、企業の経済活動を支える都市の生活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インフラが、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持続可能性をもって維持・発展</a:t>
            </a:r>
          </a:p>
        </p:txBody>
      </p:sp>
      <p:sp>
        <p:nvSpPr>
          <p:cNvPr id="67" name="正方形/長方形 66"/>
          <p:cNvSpPr/>
          <p:nvPr/>
        </p:nvSpPr>
        <p:spPr>
          <a:xfrm>
            <a:off x="2189414" y="3356992"/>
            <a:ext cx="4881629" cy="87969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5" name="テキスト ボックス 44"/>
          <p:cNvSpPr txBox="1"/>
          <p:nvPr/>
        </p:nvSpPr>
        <p:spPr>
          <a:xfrm>
            <a:off x="914551" y="6296442"/>
            <a:ext cx="1158129" cy="461707"/>
          </a:xfrm>
          <a:prstGeom prst="rect">
            <a:avLst/>
          </a:prstGeom>
          <a:noFill/>
          <a:ln>
            <a:solidFill>
              <a:schemeClr val="tx1"/>
            </a:solidFill>
            <a:prstDash val="sysDot"/>
          </a:ln>
        </p:spPr>
        <p:txBody>
          <a:bodyPr wrap="square" lIns="36000" tIns="36000" rIns="36000" bIns="36000" rtlCol="0" anchor="ctr">
            <a:no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と行政</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の連携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2288704" y="6309320"/>
            <a:ext cx="4654328" cy="442035"/>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府市及び府立大学・市立大学による都市シンクタンク機能タスクフォースに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シンクタンク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機能のあり方を検討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2288705" y="6296441"/>
            <a:ext cx="4695824" cy="442035"/>
          </a:xfrm>
          <a:prstGeom prst="rect">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solidFill>
                <a:schemeClr val="tx1"/>
              </a:solidFill>
            </a:endParaRPr>
          </a:p>
        </p:txBody>
      </p:sp>
      <p:sp>
        <p:nvSpPr>
          <p:cNvPr id="65" name="正方形/長方形 64"/>
          <p:cNvSpPr/>
          <p:nvPr/>
        </p:nvSpPr>
        <p:spPr>
          <a:xfrm>
            <a:off x="7185247" y="6237312"/>
            <a:ext cx="2566005" cy="432048"/>
          </a:xfrm>
          <a:prstGeom prst="rect">
            <a:avLst/>
          </a:prstGeom>
          <a:ln>
            <a:solidFill>
              <a:schemeClr val="tx1"/>
            </a:solidFill>
            <a:prstDash val="sysDot"/>
          </a:ln>
        </p:spPr>
        <p:txBody>
          <a:bodyPr wrap="square" lIns="36000" tIns="36000" rIns="36000" bIns="36000" anchor="ctr">
            <a:noAutofit/>
          </a:bodyPr>
          <a:lstStyle/>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292767" y="6238276"/>
            <a:ext cx="2340753" cy="442035"/>
          </a:xfrm>
          <a:prstGeom prst="rect">
            <a:avLst/>
          </a:prstGeom>
        </p:spPr>
        <p:txBody>
          <a:bodyPr wrap="square" lIns="36000" tIns="36000" rIns="36000" bIns="3600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副首都の実現に向けた大阪の都市機能強化を加速</a:t>
            </a:r>
          </a:p>
        </p:txBody>
      </p:sp>
      <p:sp>
        <p:nvSpPr>
          <p:cNvPr id="40" name="正方形/長方形 39"/>
          <p:cNvSpPr/>
          <p:nvPr/>
        </p:nvSpPr>
        <p:spPr>
          <a:xfrm>
            <a:off x="128464" y="1232984"/>
            <a:ext cx="619177" cy="19642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基盤的な公共機能の</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高度化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21355" y="3343337"/>
            <a:ext cx="619177" cy="12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産業</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支援や</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研究開発の機能・</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体制強化</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28464" y="4663188"/>
            <a:ext cx="619177" cy="2122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人材育成環境の充実</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940208" y="4323759"/>
            <a:ext cx="8817672" cy="257369"/>
          </a:xfrm>
          <a:prstGeom prst="rect">
            <a:avLst/>
          </a:prstGeom>
        </p:spPr>
        <p:txBody>
          <a:bodyPr wrap="square" lIns="36000" tIns="36000" rIns="36000" bIns="3600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金融支援（大阪信用保証協会）・技術支援（大阪産業技術研究所）については、統合を実現済み</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360712" y="2780928"/>
            <a:ext cx="4855048" cy="395869"/>
          </a:xfrm>
          <a:prstGeom prst="rect">
            <a:avLst/>
          </a:prstGeom>
          <a:noFill/>
        </p:spPr>
        <p:txBody>
          <a:bodyPr wrap="square" lIns="36000" tIns="36000" rIns="36000" bIns="36000"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水道は、第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回会議（平成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年８月）において検討状況を報告</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下水道について、本日会議において検討状況を報告</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2216696" y="1592971"/>
            <a:ext cx="5184576" cy="395869"/>
          </a:xfrm>
          <a:prstGeom prst="rect">
            <a:avLst/>
          </a:prstGeom>
          <a:noFill/>
        </p:spPr>
        <p:txBody>
          <a:bodyPr wrap="square" lIns="36000" tIns="36000" rIns="36000" bIns="36000"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消防（消火等）は、第９回会議（平成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月）において検討状況を報告</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救急機能について、本日会議において検討状況を報告</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p>
        </p:txBody>
      </p:sp>
      <p:sp>
        <p:nvSpPr>
          <p:cNvPr id="63" name="テキスト ボックス 62"/>
          <p:cNvSpPr txBox="1"/>
          <p:nvPr/>
        </p:nvSpPr>
        <p:spPr>
          <a:xfrm>
            <a:off x="2360712" y="3979108"/>
            <a:ext cx="4855048" cy="241980"/>
          </a:xfrm>
          <a:prstGeom prst="rect">
            <a:avLst/>
          </a:prstGeom>
          <a:noFill/>
        </p:spPr>
        <p:txBody>
          <a:bodyPr wrap="square" lIns="36000" tIns="36000" rIns="36000" bIns="36000"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第７回会議（平成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月）において検討状況を報告</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2360712" y="5059228"/>
            <a:ext cx="4855048" cy="241980"/>
          </a:xfrm>
          <a:prstGeom prst="rect">
            <a:avLst/>
          </a:prstGeom>
          <a:noFill/>
        </p:spPr>
        <p:txBody>
          <a:bodyPr wrap="square" lIns="36000" tIns="36000" rIns="36000" bIns="36000" rtlCol="0">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回会議（平成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年８月</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検討成果を報告</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2288704" y="5301208"/>
            <a:ext cx="4799461" cy="996033"/>
          </a:xfrm>
          <a:prstGeom prst="rect">
            <a:avLst/>
          </a:prstGeom>
          <a:noFill/>
        </p:spPr>
        <p:txBody>
          <a:bodyPr wrap="square" lIns="36000" tIns="36000" rIns="36000" bIns="36000" rtlCol="0">
            <a:spAutoFit/>
          </a:bodyPr>
          <a:lstStyle/>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大学統合による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大学実現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向けた取組の推進を盛り込んだ府立大学の中期目標案の可決（平成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 府議会）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府市議会へ法人統合関連議案を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提出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月府議会 可決、市会 継続審査）</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年４月法人統合、平成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年４月大学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統合を想定</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8885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380770" y="3573016"/>
            <a:ext cx="8820702" cy="3199991"/>
          </a:xfrm>
          <a:prstGeom prst="roundRect">
            <a:avLst>
              <a:gd name="adj" fmla="val 7967"/>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93615" y="125742"/>
            <a:ext cx="3776996" cy="400110"/>
          </a:xfrm>
          <a:prstGeom prst="rect">
            <a:avLst/>
          </a:prstGeom>
          <a:noFill/>
        </p:spPr>
        <p:txBody>
          <a:bodyPr wrap="none" rtlCol="0">
            <a:spAutoFit/>
          </a:bodyPr>
          <a:lstStyle/>
          <a:p>
            <a:pPr algn="ct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（参考）副首都ビジョン（抜粋）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78468" y="3571441"/>
            <a:ext cx="3607290" cy="461665"/>
          </a:xfrm>
          <a:prstGeom prst="rect">
            <a:avLst/>
          </a:prstGeom>
        </p:spPr>
        <p:txBody>
          <a:bodyPr wrap="square">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①安全</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・危機管理機能の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◆消防・防災</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523801" y="548680"/>
            <a:ext cx="8893695" cy="307777"/>
          </a:xfrm>
          <a:prstGeom prst="rect">
            <a:avLst/>
          </a:prstGeom>
          <a:noFill/>
        </p:spPr>
        <p:txBody>
          <a:bodyPr wrap="square" rtlCol="0">
            <a:spAutoFit/>
          </a:bodyPr>
          <a:lstStyle/>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消防」、「下水道」については、副首都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ビジョンの中で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基盤的な公共機能の高度化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」を図るべきものに位置づけ</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81614" y="5055567"/>
            <a:ext cx="3607290" cy="461665"/>
          </a:xfrm>
          <a:prstGeom prst="rect">
            <a:avLst/>
          </a:prstGeom>
        </p:spPr>
        <p:txBody>
          <a:bodyPr wrap="square">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②生活</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インフラの最適化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⽔道・下⽔道・ごみ処理</a:t>
            </a:r>
          </a:p>
        </p:txBody>
      </p:sp>
      <p:sp>
        <p:nvSpPr>
          <p:cNvPr id="25" name="正方形/長方形 24"/>
          <p:cNvSpPr/>
          <p:nvPr/>
        </p:nvSpPr>
        <p:spPr>
          <a:xfrm>
            <a:off x="848544" y="5517956"/>
            <a:ext cx="8136904" cy="1223412"/>
          </a:xfrm>
          <a:prstGeom prst="rect">
            <a:avLst/>
          </a:prstGeom>
          <a:ln>
            <a:solidFill>
              <a:schemeClr val="tx1"/>
            </a:solidFill>
            <a:prstDash val="sysDot"/>
          </a:ln>
        </p:spPr>
        <p:txBody>
          <a:bodyPr wrap="square" lIns="36000" tIns="36000" rIns="36000" bIns="36000">
            <a:spAutoFit/>
          </a:bodyPr>
          <a:lstStyle/>
          <a:p>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取組みの方向性</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住⺠が安⼼して暮らし、企業の経済活動を⽀える都市の⽣活インフラを、持続可能性をもって維持・発展させるため、下記の視点により、それぞれの⽣活インフラに応じた規模の最適化や、経営形態の⾒直しを⾏</a:t>
            </a:r>
            <a:r>
              <a:rPr lang="ja-JP" altLang="en-US" sz="105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う</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口減少に伴う需要減に対応するダウンサイジング</a:t>
            </a: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○施設・設備の⽼朽化に伴う更新コストの平準化</a:t>
            </a: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○⾃律的な運営と運営コストの抑制に資する経営形態の⾒直し</a:t>
            </a: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○ゲリラ豪雨や巨大地震などの災害に強い生活インフラの実現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883843" y="4005064"/>
            <a:ext cx="8101605" cy="1042199"/>
          </a:xfrm>
          <a:prstGeom prst="rect">
            <a:avLst/>
          </a:prstGeom>
          <a:ln>
            <a:solidFill>
              <a:schemeClr val="tx1"/>
            </a:solidFill>
            <a:prstDash val="sysDot"/>
          </a:ln>
        </p:spPr>
        <p:txBody>
          <a:bodyPr wrap="square" lIns="36000" tIns="36000" rIns="36000" bIns="36000">
            <a:spAutoFit/>
          </a:bodyPr>
          <a:lstStyle/>
          <a:p>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取組みの方向性</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○副首都としてあるべき消防・防災のあり方検討</a:t>
            </a:r>
            <a:endParaRPr lang="en-US" altLang="ja-JP" sz="105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（論点）①西日本の危機管理と、副首都・大阪の安心・安全を支える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消防力　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首都機能バックアップ機能 など</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○大阪の消防力の強化</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（論点）①少子高齢化、人口減少、大規模災害などに対応できる大阪の消防力の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広域化と消防本部間の水平連携強化の取組み検討）</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②全国規模での応援活動が必要になる大規模災害時に備えるべき大阪の消防力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6" name="図 35"/>
          <p:cNvPicPr>
            <a:picLocks noChangeAspect="1"/>
          </p:cNvPicPr>
          <p:nvPr/>
        </p:nvPicPr>
        <p:blipFill>
          <a:blip r:embed="rId2"/>
          <a:stretch>
            <a:fillRect/>
          </a:stretch>
        </p:blipFill>
        <p:spPr>
          <a:xfrm>
            <a:off x="1152809" y="952331"/>
            <a:ext cx="7635673" cy="2518545"/>
          </a:xfrm>
          <a:prstGeom prst="rect">
            <a:avLst/>
          </a:prstGeom>
        </p:spPr>
      </p:pic>
      <p:cxnSp>
        <p:nvCxnSpPr>
          <p:cNvPr id="37" name="直線矢印コネクタ 36"/>
          <p:cNvCxnSpPr/>
          <p:nvPr/>
        </p:nvCxnSpPr>
        <p:spPr>
          <a:xfrm>
            <a:off x="2000672" y="2282876"/>
            <a:ext cx="0" cy="1188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0493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8A9F1745003D44A14F8F6E14DE2F72" ma:contentTypeVersion="0" ma:contentTypeDescription="新しいドキュメントを作成します。" ma:contentTypeScope="" ma:versionID="290a71272f684ea2bc7658ed8722dc12">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810DD4-B76D-456F-B1D9-816A1C0AA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DE38670-5652-4396-9FB5-8668C6F58E6E}">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C69A437-F067-4AEB-BBD5-28D8E5F823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5369</TotalTime>
  <Words>502</Words>
  <Application>Microsoft Office PowerPoint</Application>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廣瀬　光史</cp:lastModifiedBy>
  <cp:revision>538</cp:revision>
  <cp:lastPrinted>2018-01-25T07:52:07Z</cp:lastPrinted>
  <dcterms:created xsi:type="dcterms:W3CDTF">2011-12-06T08:20:48Z</dcterms:created>
  <dcterms:modified xsi:type="dcterms:W3CDTF">2018-01-25T07:52:07Z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0x0101002D8A9F1745003D44A14F8F6E14DE2F72</vt:lpwstr>
  </property>
</Properties>
</file>