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3" r:id="rId3"/>
    <p:sldId id="260" r:id="rId4"/>
    <p:sldId id="261" r:id="rId5"/>
    <p:sldId id="262" r:id="rId6"/>
    <p:sldId id="258" r:id="rId7"/>
    <p:sldId id="259" r:id="rId8"/>
  </p:sldIdLst>
  <p:sldSz cx="9144000" cy="712946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4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春木　真彩" initials="春木" lastIdx="15" clrIdx="0"/>
  <p:cmAuthor id="1" name="HOSTNAME" initials="H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48"/>
      </p:cViewPr>
      <p:guideLst>
        <p:guide orient="horz" pos="224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slides/slide6.xml" Type="http://schemas.openxmlformats.org/officeDocument/2006/relationships/slide" Id="rId8"></Relationship><Relationship Target="theme/theme1.xml" Type="http://schemas.openxmlformats.org/officeDocument/2006/relationships/theme" Id="rId13"></Relationship><Relationship Target="slides/slide1.xml" Type="http://schemas.openxmlformats.org/officeDocument/2006/relationships/slide" Id="rId3"></Relationship><Relationship Target="slides/slide5.xml" Type="http://schemas.openxmlformats.org/officeDocument/2006/relationships/slide" Id="rId7"></Relationship><Relationship Target="viewProps.xml" Type="http://schemas.openxmlformats.org/officeDocument/2006/relationships/viewProps" Id="rId12"></Relationship><Relationship Target="slideMasters/slideMaster2.xml" Type="http://schemas.openxmlformats.org/officeDocument/2006/relationships/slideMaster" Id="rId2"></Relationship><Relationship Target="slideMasters/slideMaster1.xml" Type="http://schemas.openxmlformats.org/officeDocument/2006/relationships/slideMaster" Id="rId1"></Relationship><Relationship Target="slides/slide4.xml" Type="http://schemas.openxmlformats.org/officeDocument/2006/relationships/slide" Id="rId6"></Relationship><Relationship Target="presProps.xml" Type="http://schemas.openxmlformats.org/officeDocument/2006/relationships/presProps" Id="rId11"></Relationship><Relationship Target="slides/slide3.xml" Type="http://schemas.openxmlformats.org/officeDocument/2006/relationships/slide" Id="rId5"></Relationship><Relationship Target="commentAuthors.xml" Type="http://schemas.openxmlformats.org/officeDocument/2006/relationships/commentAuthors" Id="rId10"></Relationship><Relationship Target="slides/slide2.xml" Type="http://schemas.openxmlformats.org/officeDocument/2006/relationships/slide" Id="rId4"></Relationship><Relationship Target="notesMasters/notesMaster1.xml" Type="http://schemas.openxmlformats.org/officeDocument/2006/relationships/notesMaster" Id="rId9"></Relationship><Relationship Target="tableStyles.xml" Type="http://schemas.openxmlformats.org/officeDocument/2006/relationships/tableStyles" Id="rId14"></Relationship></Relationships>
</file>

<file path=ppt/notesMasters/_rels/notesMaster1.xml.rels><?xml version="1.0" encoding="UTF-8" ?><Relationships xmlns="http://schemas.openxmlformats.org/package/2006/relationships"><Relationship Target="../theme/theme3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39BAC-3C71-45A6-AEB9-1A3AD88F20D1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46125"/>
            <a:ext cx="47783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8363A-74EF-4F2A-B907-9A704E028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53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8363A-74EF-4F2A-B907-9A704E028F2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574393"/>
      </p:ext>
    </p:extLst>
  </p:cSld>
  <p:clrMapOvr>
    <a:masterClrMapping/>
  </p:clrMapOvr>
</p:note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3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4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5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6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7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8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9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0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1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2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214757"/>
            <a:ext cx="7772400" cy="152821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040029"/>
            <a:ext cx="6400800" cy="18219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08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81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85515"/>
            <a:ext cx="2057400" cy="608314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85515"/>
            <a:ext cx="6019800" cy="608314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247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214757"/>
            <a:ext cx="7772400" cy="152821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040029"/>
            <a:ext cx="6400800" cy="18219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851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80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581342"/>
            <a:ext cx="7772400" cy="14159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021773"/>
            <a:ext cx="7772400" cy="155957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962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729555"/>
            <a:ext cx="4038600" cy="48916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729555"/>
            <a:ext cx="4038600" cy="48916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96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5509"/>
            <a:ext cx="8229600" cy="118824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95878"/>
            <a:ext cx="4040188" cy="6650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260964"/>
            <a:ext cx="4040188" cy="41076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0" y="1595878"/>
            <a:ext cx="4041775" cy="6650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0" y="2260964"/>
            <a:ext cx="4041775" cy="41076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382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615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597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83858"/>
            <a:ext cx="3008313" cy="12080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83861"/>
            <a:ext cx="5111750" cy="60847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5" y="1491909"/>
            <a:ext cx="3008313" cy="4876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596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990624"/>
            <a:ext cx="5486400" cy="5891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37031"/>
            <a:ext cx="5486400" cy="42776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579798"/>
            <a:ext cx="5486400" cy="8367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085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771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97061"/>
            <a:ext cx="2057400" cy="632409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97061"/>
            <a:ext cx="6019800" cy="632409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3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581342"/>
            <a:ext cx="7772400" cy="14159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021775"/>
            <a:ext cx="7772400" cy="155957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1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63545"/>
            <a:ext cx="4038600" cy="47051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63545"/>
            <a:ext cx="4038600" cy="47051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0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95878"/>
            <a:ext cx="4040188" cy="6650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260965"/>
            <a:ext cx="4040188" cy="41076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3" y="1595878"/>
            <a:ext cx="4041775" cy="6650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3" y="2260965"/>
            <a:ext cx="4041775" cy="41076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8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31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17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0" y="283858"/>
            <a:ext cx="3008313" cy="12080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83864"/>
            <a:ext cx="5111750" cy="60847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10" y="1491910"/>
            <a:ext cx="3008313" cy="4876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08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990628"/>
            <a:ext cx="5486400" cy="5891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37031"/>
            <a:ext cx="5486400" cy="42776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579800"/>
            <a:ext cx="5486400" cy="8367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644170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_rels/slideMaster2.xml.rels><?xml version="1.0" encoding="UTF-8" ?><Relationships xmlns="http://schemas.openxmlformats.org/package/2006/relationships"><Relationship Target="../slideLayouts/slideLayout19.xml" Type="http://schemas.openxmlformats.org/officeDocument/2006/relationships/slideLayout" Id="rId8"></Relationship><Relationship Target="../slideLayouts/slideLayout14.xml" Type="http://schemas.openxmlformats.org/officeDocument/2006/relationships/slideLayout" Id="rId3"></Relationship><Relationship Target="../slideLayouts/slideLayout18.xml" Type="http://schemas.openxmlformats.org/officeDocument/2006/relationships/slideLayout" Id="rId7"></Relationship><Relationship Target="../theme/theme2.xml" Type="http://schemas.openxmlformats.org/officeDocument/2006/relationships/theme" Id="rId12"></Relationship><Relationship Target="../slideLayouts/slideLayout13.xml" Type="http://schemas.openxmlformats.org/officeDocument/2006/relationships/slideLayout" Id="rId2"></Relationship><Relationship Target="../slideLayouts/slideLayout12.xml" Type="http://schemas.openxmlformats.org/officeDocument/2006/relationships/slideLayout" Id="rId1"></Relationship><Relationship Target="../slideLayouts/slideLayout17.xml" Type="http://schemas.openxmlformats.org/officeDocument/2006/relationships/slideLayout" Id="rId6"></Relationship><Relationship Target="../slideLayouts/slideLayout22.xml" Type="http://schemas.openxmlformats.org/officeDocument/2006/relationships/slideLayout" Id="rId11"></Relationship><Relationship Target="../slideLayouts/slideLayout16.xml" Type="http://schemas.openxmlformats.org/officeDocument/2006/relationships/slideLayout" Id="rId5"></Relationship><Relationship Target="../slideLayouts/slideLayout21.xml" Type="http://schemas.openxmlformats.org/officeDocument/2006/relationships/slideLayout" Id="rId10"></Relationship><Relationship Target="../slideLayouts/slideLayout15.xml" Type="http://schemas.openxmlformats.org/officeDocument/2006/relationships/slideLayout" Id="rId4"></Relationship><Relationship Target="../slideLayouts/slideLayout20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85509"/>
            <a:ext cx="8229600" cy="11882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63545"/>
            <a:ext cx="8229600" cy="4705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607961"/>
            <a:ext cx="2133600" cy="37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2C2C-3CD8-458F-87A9-37791F451018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607961"/>
            <a:ext cx="2895600" cy="37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607961"/>
            <a:ext cx="2133600" cy="37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F583-1012-4CBB-8843-F2D133AB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74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85509"/>
            <a:ext cx="8229600" cy="11882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63544"/>
            <a:ext cx="8229600" cy="4705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607956"/>
            <a:ext cx="2133600" cy="37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E506-C7BB-4511-B844-79E841D1D8D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2017/11/8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607956"/>
            <a:ext cx="2895600" cy="37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607956"/>
            <a:ext cx="2133600" cy="37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9F82B-3DA9-4930-9057-DC0343AEC6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3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media/image1.png" Type="http://schemas.openxmlformats.org/officeDocument/2006/relationships/image" Id="rId3"></Relationship><Relationship Target="../notesSlides/notesSlide1.xml" Type="http://schemas.openxmlformats.org/officeDocument/2006/relationships/notesSlide" Id="rId2"></Relationship><Relationship Target="../slideLayouts/slideLayout12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slideLayouts/slideLayout12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7.png" Type="http://schemas.openxmlformats.org/officeDocument/2006/relationships/image" Id="rId7"></Relationship><Relationship Target="../media/image2.png" Type="http://schemas.openxmlformats.org/officeDocument/2006/relationships/image" Id="rId2"></Relationship><Relationship Target="../slideLayouts/slideLayout1.xml" Type="http://schemas.openxmlformats.org/officeDocument/2006/relationships/slideLayout" Id="rId1"></Relationship><Relationship Target="../media/image6.jpeg" Type="http://schemas.openxmlformats.org/officeDocument/2006/relationships/image" Id="rId6"></Relationship><Relationship Target="../media/image5.png" Type="http://schemas.openxmlformats.org/officeDocument/2006/relationships/image" Id="rId5"></Relationship><Relationship Target="../media/image4.png" Type="http://schemas.openxmlformats.org/officeDocument/2006/relationships/image" Id="rId4"></Relationship></Relationships>
</file>

<file path=ppt/slides/_rels/slide6.xml.rels><?xml version="1.0" encoding="UTF-8" ?><Relationships xmlns="http://schemas.openxmlformats.org/package/2006/relationships"><Relationship Target="../slideLayouts/slideLayout1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33" y="2965866"/>
            <a:ext cx="8502483" cy="511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Ｇ</a:t>
            </a:r>
            <a:r>
              <a:rPr lang="en-US" altLang="ja-JP" sz="2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サミット首脳会議の誘致</a:t>
            </a:r>
            <a:r>
              <a:rPr kumimoji="1"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endParaRPr kumimoji="1"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596411" y="5061898"/>
            <a:ext cx="8229600" cy="1422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大阪府政策企画部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大阪市経済戦略局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84775" y="188640"/>
            <a:ext cx="2383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256766" y="733945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15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86408" y="904499"/>
            <a:ext cx="8892480" cy="29116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○開催経緯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・リーマン・ショックを契機に発生した経済・金融危機に対処するため、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2008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月、第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回サミットを開催。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のＧ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サミットが日本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で開催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予定。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G20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サミットの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日本開催は初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首脳</a:t>
            </a:r>
            <a:r>
              <a:rPr lang="ja-JP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会議のほか、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財務</a:t>
            </a:r>
            <a:r>
              <a:rPr lang="ja-JP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大臣会議</a:t>
            </a:r>
            <a:r>
              <a:rPr lang="ja-JP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閣僚級</a:t>
            </a:r>
            <a:r>
              <a:rPr lang="ja-JP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会議有り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現時点で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何種類実施されるかは不明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○参加国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　⇒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国・機関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G7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（日、仏、米、英、独、伊、加、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・中国、インドネシア、インド、ブラジル、メキシコ、南アフリカ、韓国、豪州、トルコ、アルゼンチン、サウジアラビア、ロシア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・招待国等（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カ国、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年（ドイツ）の例　招待国：ギニア、オランダ、ノルウェー、セネガル、シンガポール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招待機関：国際労働機関（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ILO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）、経済協力機構（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OECD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）、国連</a:t>
            </a:r>
            <a:r>
              <a:rPr lang="ja-JP" altLang="en-US" sz="12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、世界</a:t>
            </a:r>
            <a:r>
              <a:rPr lang="ja-JP" altLang="en-US" sz="12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保健</a:t>
            </a:r>
            <a:r>
              <a:rPr lang="ja-JP" altLang="en-US" sz="12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WHO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（参考：過去の開催実績）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64167"/>
            <a:ext cx="7128792" cy="279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タイトル 1"/>
          <p:cNvSpPr>
            <a:spLocks noGrp="1"/>
          </p:cNvSpPr>
          <p:nvPr>
            <p:ph type="ctrTitle"/>
          </p:nvPr>
        </p:nvSpPr>
        <p:spPr>
          <a:xfrm>
            <a:off x="0" y="11959"/>
            <a:ext cx="9144000" cy="379859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サミットの概要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24" y="548480"/>
            <a:ext cx="2448272" cy="35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G20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サミットの概要</a:t>
            </a:r>
            <a:endParaRPr kumimoji="1"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502824" y="68050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/>
              <a:t>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714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3686" y="570400"/>
            <a:ext cx="2699792" cy="35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</a:t>
            </a:r>
            <a:r>
              <a:rPr lang="en-US" altLang="ja-JP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年日本開催の概要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29034"/>
              </p:ext>
            </p:extLst>
          </p:nvPr>
        </p:nvGraphicFramePr>
        <p:xfrm>
          <a:off x="179515" y="1094408"/>
          <a:ext cx="8856981" cy="5494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199"/>
                <a:gridCol w="7770782"/>
              </a:tblGrid>
              <a:tr h="8009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開催時期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7530" marB="475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年６月～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月の間で２日間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開催。（現時点において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開催時期未定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設営・開催・撤去等を含んだトータル期間は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ヵ月程度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7530" marB="475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026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施設条件等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7530" marB="475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○空港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時間離発着運用が可能であること。多くの専用機を同一空港内に駐機できること。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○施設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会議場（約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室、約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10,000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㎡）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単一施設が必須。　　国際メディアセンター（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10,000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㎡）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（参考：閣僚会議：会議場（約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室、約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6,000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㎡）　国際メディアセンター（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2,000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㎡））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kumimoji="1" lang="en-US" altLang="ja-JP" sz="1400" b="0" spc="-1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○宿泊施設</a:t>
                      </a:r>
                      <a:endParaRPr kumimoji="1" lang="en-US" altLang="ja-JP" sz="1400" b="0" spc="-1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約３０，０００室</a:t>
                      </a:r>
                      <a:endParaRPr kumimoji="1" lang="en-US" altLang="ja-JP" sz="1400" b="0" spc="-1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kumimoji="1" lang="en-US" altLang="ja-JP" sz="1400" b="1" spc="-1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7530" marB="475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5796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費用負担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7530" marB="475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○国　＝会議運営費、施設改修（仮設対応）等会議開催に必要な経費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○地元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＝</a:t>
                      </a:r>
                      <a:r>
                        <a:rPr lang="ja-JP" altLang="en-US" sz="1400" spc="-6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歓迎行事や広報、大阪のＰＲなどの地元行事、施設整備（恒久的内容）、警備費（府警）　等</a:t>
                      </a:r>
                      <a:endParaRPr kumimoji="1" lang="en-US" altLang="ja-JP" sz="1400" b="1" spc="-6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7530" marB="475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5495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今後の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ｽｹｼﾞｭ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ﾙ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7530" marB="475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　　</a:t>
                      </a:r>
                      <a:r>
                        <a:rPr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開催希望都市の応募締切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⇒　応募書類提出後、現地視察を経て、</a:t>
                      </a: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１月～２月頃に開催都市決定の予定　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開催時期の決定時期は未定</a:t>
                      </a: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7530" marB="475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0" y="11959"/>
            <a:ext cx="9144000" cy="37985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Ｇ</a:t>
            </a:r>
            <a:r>
              <a:rPr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サミット首脳会議の概要</a:t>
            </a:r>
            <a:endParaRPr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02824" y="68050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/>
              <a:t>２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879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36939"/>
            <a:ext cx="1311221" cy="874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899" y="4587422"/>
            <a:ext cx="993533" cy="99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四角形吹き出し 2"/>
          <p:cNvSpPr/>
          <p:nvPr/>
        </p:nvSpPr>
        <p:spPr>
          <a:xfrm>
            <a:off x="1007494" y="4452325"/>
            <a:ext cx="1123256" cy="936104"/>
          </a:xfrm>
          <a:prstGeom prst="wedgeRectCallout">
            <a:avLst>
              <a:gd name="adj1" fmla="val 119084"/>
              <a:gd name="adj2" fmla="val 950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図形 22"/>
          <p:cNvSpPr/>
          <p:nvPr/>
        </p:nvSpPr>
        <p:spPr>
          <a:xfrm rot="17665901" flipV="1">
            <a:off x="1865237" y="2842143"/>
            <a:ext cx="5885370" cy="4804532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FFC000"/>
          </a:solidFill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1959"/>
            <a:ext cx="9144000" cy="379859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サミット首脳会議の大阪誘致の意義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24" y="417867"/>
            <a:ext cx="2448272" cy="35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誘致の意義</a:t>
            </a:r>
            <a:endParaRPr kumimoji="1"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4430500" y="5220915"/>
            <a:ext cx="2373748" cy="4555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35861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オリンピック・パラリンピック</a:t>
            </a:r>
          </a:p>
        </p:txBody>
      </p:sp>
      <p:sp>
        <p:nvSpPr>
          <p:cNvPr id="13" name="円/楕円 12"/>
          <p:cNvSpPr/>
          <p:nvPr/>
        </p:nvSpPr>
        <p:spPr>
          <a:xfrm>
            <a:off x="1835696" y="6441964"/>
            <a:ext cx="2344716" cy="42372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35861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ラグビー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杯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731720"/>
            <a:ext cx="767708" cy="136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円/楕円 16"/>
          <p:cNvSpPr/>
          <p:nvPr/>
        </p:nvSpPr>
        <p:spPr>
          <a:xfrm>
            <a:off x="1619672" y="5770735"/>
            <a:ext cx="5180544" cy="584314"/>
          </a:xfrm>
          <a:prstGeom prst="ellipse">
            <a:avLst/>
          </a:prstGeom>
          <a:solidFill>
            <a:srgbClr val="00206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35861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2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1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</a:t>
            </a:r>
            <a:r>
              <a:rPr lang="ja-JP" altLang="en-US" sz="21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首脳会議</a:t>
            </a:r>
            <a:endParaRPr lang="ja-JP" altLang="en-US" sz="21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61317" y="3832500"/>
            <a:ext cx="1248614" cy="236287"/>
          </a:xfrm>
          <a:prstGeom prst="rect">
            <a:avLst/>
          </a:prstGeom>
          <a:noFill/>
        </p:spPr>
        <p:txBody>
          <a:bodyPr wrap="square" lIns="65071" tIns="32536" rIns="65071" bIns="32536" rtlCol="0">
            <a:spAutoFit/>
          </a:bodyPr>
          <a:lstStyle/>
          <a:p>
            <a:pPr defTabSz="911055"/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インテックス大阪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495" y="4068787"/>
            <a:ext cx="1622513" cy="969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 descr="D:\TakoT\Desktop\yjimag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60" y="4040832"/>
            <a:ext cx="2117324" cy="14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円/楕円 24"/>
          <p:cNvSpPr/>
          <p:nvPr/>
        </p:nvSpPr>
        <p:spPr>
          <a:xfrm>
            <a:off x="5076056" y="3803131"/>
            <a:ext cx="3357202" cy="54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35861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zh-CN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年日本万国博覧会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860032" y="4619219"/>
            <a:ext cx="2678891" cy="4576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35861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ワールドマスターズゲームズ関西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90674" y="756419"/>
            <a:ext cx="8892480" cy="246221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の都市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格の向上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のダイナミック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な動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きを子どもをはじめとする府民・市民に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間近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に感じて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もらい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、国際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都市大阪として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成長する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ともに、世界に存在感をアピールすること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で、大阪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の都市格の向上を図る。</a:t>
            </a:r>
          </a:p>
          <a:p>
            <a:pPr marL="266700" indent="-266700"/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○「世界に貢献する大阪」、「安全・安心なまち・大阪」を世界に発信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万博に向けて、ライフサイエンス分野やものづくりなど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・関西の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強みを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、「世界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貢献する大阪」を発信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する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ととも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に、万全の警備のもと、安全・安心な会議環境を確保することにより、「安全・安心なまち・大阪」を世界に発信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の戦略的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誘致の推進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府・市・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経済界・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観光局が一体で行う戦略的な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推進の取組み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の一つ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として、大阪経済の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活性化や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魅力の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向上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寄与。（各国政府関係者やプレス、スタッフなど、約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万人が宿泊することから、高い経済効果も見込まれる。）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77" y="3492723"/>
            <a:ext cx="1293379" cy="80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V 字形矢印 6"/>
          <p:cNvSpPr/>
          <p:nvPr/>
        </p:nvSpPr>
        <p:spPr>
          <a:xfrm rot="16200000">
            <a:off x="7389387" y="4287149"/>
            <a:ext cx="2677210" cy="823152"/>
          </a:xfrm>
          <a:prstGeom prst="notchedRightArrow">
            <a:avLst>
              <a:gd name="adj1" fmla="val 50000"/>
              <a:gd name="adj2" fmla="val 5829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都市格の向上な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8496330" y="5890371"/>
            <a:ext cx="459449" cy="986728"/>
            <a:chOff x="8496330" y="5865310"/>
            <a:chExt cx="459449" cy="986728"/>
          </a:xfrm>
        </p:grpSpPr>
        <p:sp>
          <p:nvSpPr>
            <p:cNvPr id="24" name="山形 23"/>
            <p:cNvSpPr/>
            <p:nvPr/>
          </p:nvSpPr>
          <p:spPr>
            <a:xfrm rot="16200000">
              <a:off x="8435258" y="5926382"/>
              <a:ext cx="576654" cy="454509"/>
            </a:xfrm>
            <a:prstGeom prst="chevr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山形 26"/>
            <p:cNvSpPr/>
            <p:nvPr/>
          </p:nvSpPr>
          <p:spPr>
            <a:xfrm rot="16200000">
              <a:off x="8440198" y="6336456"/>
              <a:ext cx="576654" cy="454509"/>
            </a:xfrm>
            <a:prstGeom prst="chevr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8502824" y="688813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/>
              <a:t>３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1253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1959"/>
            <a:ext cx="9144000" cy="379859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サミット首脳会議の大阪誘致に係る基本的考え方等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24" y="396379"/>
            <a:ext cx="3629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府市の基本的考え方等</a:t>
            </a:r>
            <a:endParaRPr kumimoji="1"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684411"/>
            <a:ext cx="8784976" cy="631454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■基本的考え方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サミット首脳会議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の開催に向け、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府・市・経済界が一体となって、オール大阪で取り組む。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■開催会場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・国から示された施設条件を踏まえ、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インテックス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（大阪市住之江区）を開催会場とする。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■推進体制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・誘致が決定すれば、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府・市・経済界による推進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組織の設置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早期の設置）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をめざす。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（参考：過去、大阪で開催された国際会議の対応）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1995APEC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名体制（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府・市・経済界から各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名程度）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2008G8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財務大臣会合：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名体制（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府・市・経済界から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名程度）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■費用負担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会議開催に必要な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経費</a:t>
            </a:r>
            <a:r>
              <a:rPr lang="ja-JP" altLang="en-US" sz="1600" spc="-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（会議運営費、施設改修費（仮設）のほか、会場のキャンセル対応費用等）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基本的には国の負担を求める。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地元としては、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歓迎行事や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広報、大阪ＰＲ経費などを、推進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メンバーである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・市・経済界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　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応分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の負担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行う方向で調整。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その他、地元負担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となる警備費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）や施設・周辺整備費等については、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国に財政的支援を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働きかける。　　　　　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それぞれ具体的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な経費は、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今後精査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（参考：過去、大阪で開催された国際会議の対応）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1995APEC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：地元開催経費（実行委員会経費）約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億円を、府・市・経済界で均等負担。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2008G8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財務大臣会合：地元開催経費（実行委員会経費）約９千万円を、府・市・経済界で均等負担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以上の考え方のもと、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市共同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でＧ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サミット首脳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会議の誘致に向け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、国へ応募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閣僚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会議の誘致について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は、首脳会議の誘致結果を踏まえ、判断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flipV="1">
            <a:off x="3502174" y="6157019"/>
            <a:ext cx="1368152" cy="15691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02824" y="68050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/>
              <a:t>４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6648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4979</TotalTime>
  <Words>158</Words>
  <Application>Microsoft Office PowerPoint</Application>
  <PresentationFormat>ユーザー設定</PresentationFormat>
  <Paragraphs>107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Office ​​テーマ</vt:lpstr>
      <vt:lpstr>1_Office ​​テーマ</vt:lpstr>
      <vt:lpstr>PowerPoint プレゼンテーション</vt:lpstr>
      <vt:lpstr>PowerPoint プレゼンテーション</vt:lpstr>
      <vt:lpstr>Ｇ20サミットの概要</vt:lpstr>
      <vt:lpstr>PowerPoint プレゼンテーション</vt:lpstr>
      <vt:lpstr>2019年 Ｇ20サミット首脳会議の大阪誘致の意義</vt:lpstr>
      <vt:lpstr>2019年 Ｇ20サミット首脳会議の大阪誘致に係る基本的考え方等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2019年Ｇ20日本開催について</dc:title>
  <dc:creator>HOSTNAME</dc:creator>
  <cp:lastModifiedBy>春木　真彩</cp:lastModifiedBy>
  <cp:revision>129</cp:revision>
  <cp:lastPrinted>2017-11-07T04:57:46Z</cp:lastPrinted>
  <dcterms:created xsi:type="dcterms:W3CDTF">2017-09-20T00:51:44Z</dcterms:created>
  <dcterms:modified xsi:type="dcterms:W3CDTF">2017-11-08T02:38:14Z</dcterms:modified>
</cp:coreProperties>
</file>