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77" r:id="rId3"/>
    <p:sldId id="273" r:id="rId4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381" autoAdjust="0"/>
  </p:normalViewPr>
  <p:slideViewPr>
    <p:cSldViewPr>
      <p:cViewPr>
        <p:scale>
          <a:sx n="66" d="100"/>
          <a:sy n="66" d="100"/>
        </p:scale>
        <p:origin x="-1506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16FDEC-560D-45FF-95E3-45F1DE396D79}" type="datetimeFigureOut">
              <a:rPr kumimoji="1" lang="ja-JP" altLang="en-US" smtClean="0"/>
              <a:t>2017/8/23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FC286C-5495-4B3F-9CAF-8B4C2DB56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144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C228DF-5BC9-4718-BD0E-56301BB9996A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329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2017/8/23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2017/8/23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2017/8/23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2017/8/23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2017/8/23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2017/8/23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2017/8/23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2017/8/23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2017/8/23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2017/8/23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2017/8/23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2017/8/23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558608" cy="794519"/>
          </a:xfrm>
        </p:spPr>
        <p:txBody>
          <a:bodyPr>
            <a:normAutofit fontScale="90000"/>
          </a:bodyPr>
          <a:lstStyle/>
          <a:p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大阪に</a:t>
            </a:r>
            <a:r>
              <a:rPr lang="ja-JP" altLang="en-US" sz="36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向けた</a:t>
            </a:r>
            <a:r>
              <a:rPr lang="ja-JP" altLang="en-US" sz="360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取組み状況につ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いて</a:t>
            </a:r>
            <a:endParaRPr kumimoji="1" lang="ja-JP" altLang="en-US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5110336"/>
            <a:ext cx="6400800" cy="1054968"/>
          </a:xfrm>
        </p:spPr>
        <p:txBody>
          <a:bodyPr lIns="36000" tIns="36000" rIns="36000" bIns="36000">
            <a:normAutofit/>
          </a:bodyPr>
          <a:lstStyle/>
          <a:p>
            <a:r>
              <a:rPr kumimoji="1"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年８月</a:t>
            </a:r>
            <a:endParaRPr lang="en-US" altLang="ja-JP" sz="2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副首都推進本部事務局</a:t>
            </a:r>
            <a:endParaRPr kumimoji="1" lang="ja-JP" altLang="en-US" sz="2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51520" y="188640"/>
            <a:ext cx="8640960" cy="3600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>
            <a:off x="683568" y="2924944"/>
            <a:ext cx="770485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6584775" y="598603"/>
            <a:ext cx="23839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H29.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８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.29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副首都推進本部会議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7256766" y="1143908"/>
            <a:ext cx="1503325" cy="41288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資料５</a:t>
            </a:r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973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1"/>
          <p:cNvSpPr txBox="1">
            <a:spLocks/>
          </p:cNvSpPr>
          <p:nvPr/>
        </p:nvSpPr>
        <p:spPr bwMode="auto">
          <a:xfrm>
            <a:off x="8388424" y="6520259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921A03E-96E9-4566-ADA2-8E01143782A4}" type="slidenum">
              <a:rPr lang="ja-JP" altLang="en-US" sz="1200">
                <a:solidFill>
                  <a:prstClr val="black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15716" y="231753"/>
            <a:ext cx="8848772" cy="4781423"/>
          </a:xfrm>
          <a:prstGeom prst="rect">
            <a:avLst/>
          </a:prstGeom>
          <a:noFill/>
          <a:ln w="254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＜参考＞　「</a:t>
            </a:r>
            <a:r>
              <a:rPr lang="ja-JP" altLang="en-US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副首都ビジョン」（</a:t>
            </a:r>
            <a:r>
              <a:rPr lang="en-US" altLang="ja-JP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H29.3</a:t>
            </a:r>
            <a:r>
              <a:rPr lang="ja-JP" altLang="en-US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）抜粋</a:t>
            </a:r>
            <a:endParaRPr lang="en-US" altLang="ja-JP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defRPr/>
            </a:pPr>
            <a:r>
              <a:rPr lang="ja-JP" altLang="en-US" sz="16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◇</a:t>
            </a:r>
            <a:r>
              <a:rPr lang="ja-JP" altLang="en-US" sz="16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戦略の考え方　（第２章 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１より）</a:t>
            </a:r>
            <a:endParaRPr lang="ja-JP" altLang="en-US" sz="1600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副首都の確立のために＞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大阪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のポテンシャルを踏まえ、大阪自らが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副首都に必要な「機能面」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そして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それ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を支える「制度面」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での取組みを進めることにより、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年頃までに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、副首都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としての基盤を整える。</a:t>
            </a:r>
          </a:p>
          <a:p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この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自らの取組みを推進力として、副首都化の取組みを支援する仕組みを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国に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働きかけ、副首都の確立を図る。</a:t>
            </a:r>
          </a:p>
          <a:p>
            <a:pPr>
              <a:spcBef>
                <a:spcPts val="1200"/>
              </a:spcBef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副首都としての発展のために＞</a:t>
            </a:r>
          </a:p>
          <a:p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世界で存在感を発揮する東西二極の一極、日本の未来を支え、けん引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する成長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エンジンとなる副首都として発展を遂げるためには、グローバルな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競争力を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向上させることが必要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その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ため、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万博や統合型リゾート（</a:t>
            </a:r>
            <a:r>
              <a:rPr lang="en-US" altLang="ja-JP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）のインパクトも活用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して、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副首都圏と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なる京阪神や関西全域までも視野に入れつつ、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「経済成長面」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での取組み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を並行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して進めていく</a:t>
            </a:r>
            <a:r>
              <a:rPr lang="ja-JP" altLang="en-US" sz="17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7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7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◇　今後の進め方（第４章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</a:t>
            </a:r>
            <a:endParaRPr lang="en-US" altLang="ja-JP" sz="1600" b="1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lvl="0">
              <a:spcBef>
                <a:spcPts val="6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「副首都ビジョン」を指針として、自らの取組み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によって副首都としての基盤を整え、副首都の確立を図り、さらに、副首都としての発展を遂げられるよう、関係者との意識の共有化や国への働きかけを進めながら、大阪の副首都化を進めていく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spcBef>
                <a:spcPts val="600"/>
              </a:spcBef>
            </a:pP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具体的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な取組みは、第２章の戦略に沿って、</a:t>
            </a:r>
            <a:r>
              <a:rPr lang="ja-JP" altLang="en-US" sz="14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副首都推進本部会議において取組みを確認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しながら着実に進める。その過程で、</a:t>
            </a:r>
            <a:r>
              <a:rPr lang="ja-JP" altLang="en-US" sz="14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「副首都ビジョン」は必要に応じて見直し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を行っていく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spcBef>
                <a:spcPts val="6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また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、市民・府民、さらには京阪神や関西圏をはじめ国内外に対する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理解促進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の取組み、経済界や関西広域連合などとも連携した国等へのアプローチなど、副首都・大阪に向けた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機運醸成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を図る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ja-JP" altLang="en-US" sz="17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5716" y="5310612"/>
            <a:ext cx="8848772" cy="1337445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（進め方）</a:t>
            </a: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8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◎年２回程度、ビジョンの具体的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取組み状況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ついて事務局（副首都推進局）が</a:t>
            </a: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　　調査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把握を行い、副首都推進本部会議に報告する。</a:t>
            </a:r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◎取組み状況を踏まえて、必要に応じて、毎年度末にビジョンの追加・修正を検討する。</a:t>
            </a:r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endParaRPr lang="en-US" altLang="ja-JP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二等辺三角形 2"/>
          <p:cNvSpPr/>
          <p:nvPr/>
        </p:nvSpPr>
        <p:spPr>
          <a:xfrm rot="-10800000">
            <a:off x="2271850" y="5073077"/>
            <a:ext cx="4536504" cy="2525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844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7420" y="786491"/>
            <a:ext cx="2988000" cy="5985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0" y="0"/>
            <a:ext cx="9144000" cy="36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現時点の主な動き（</a:t>
            </a:r>
            <a:r>
              <a:rPr kumimoji="1" lang="en-US" altLang="ja-JP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H29.8</a:t>
            </a:r>
            <a:r>
              <a:rPr kumimoji="1"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時点）</a:t>
            </a:r>
            <a:endParaRPr kumimoji="1"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5496" y="811629"/>
            <a:ext cx="2988000" cy="53732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14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 都市インフラの充実</a:t>
            </a:r>
            <a:endParaRPr lang="en-US" altLang="ja-JP" sz="14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淀川左岸線延伸部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の事業化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(H29.4)</a:t>
            </a: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なにわ筋線整備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の事業計画の概要等　　</a:t>
            </a: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を府、市、鉄道３社で公表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(H29.5)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 基盤的な公共機能の高度化</a:t>
            </a:r>
            <a:endParaRPr lang="en-US" altLang="ja-JP" sz="14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（地独）大阪健康安全基盤研究所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を創設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(H29.4)</a:t>
            </a:r>
          </a:p>
          <a:p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 規制改革や特区による環境整備</a:t>
            </a:r>
            <a:endParaRPr lang="en-US" altLang="ja-JP" sz="14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グローバル技能外国人人材の受入拡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大に関する府市提案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等により、特区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法改正（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H29.6)</a:t>
            </a:r>
          </a:p>
          <a:p>
            <a:pPr lvl="0"/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 人材育成環境の充実</a:t>
            </a:r>
            <a:endParaRPr lang="en-US" altLang="ja-JP" sz="14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公設民営学校（国際バカロレア等）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H31.4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開校に向け、指定管理法人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を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指定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(H29.5)</a:t>
            </a:r>
            <a:endParaRPr lang="en-US" altLang="zh-TW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 産業支援や研究開発の機能・体制</a:t>
            </a:r>
            <a:endParaRPr lang="en-US" altLang="ja-JP" sz="14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14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強化</a:t>
            </a:r>
            <a:endParaRPr lang="en-US" altLang="ja-JP" sz="14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地独）</a:t>
            </a:r>
            <a:r>
              <a:rPr lang="zh-TW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大阪産業技術研究所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を創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設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(H29.4)</a:t>
            </a:r>
          </a:p>
          <a:p>
            <a:pPr lvl="0"/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 文化創造・情報発信の基盤形成</a:t>
            </a:r>
            <a:endParaRPr lang="en-US" altLang="ja-JP" sz="14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「ツーリズム</a:t>
            </a:r>
            <a:r>
              <a:rPr lang="en-US" altLang="ja-JP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EXPO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ジャパン</a:t>
            </a:r>
            <a:r>
              <a:rPr lang="en-US" altLang="ja-JP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」の</a:t>
            </a: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大阪開催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決定（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H29.5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  <a:p>
            <a:pPr marL="357188" lvl="0" indent="-357188">
              <a:spcBef>
                <a:spcPts val="600"/>
              </a:spcBef>
            </a:pP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3132856" y="1700808"/>
            <a:ext cx="2952000" cy="27089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21904" y="786492"/>
            <a:ext cx="2988000" cy="59853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スライド番号プレースホルダー 1"/>
          <p:cNvSpPr txBox="1">
            <a:spLocks/>
          </p:cNvSpPr>
          <p:nvPr/>
        </p:nvSpPr>
        <p:spPr bwMode="auto">
          <a:xfrm>
            <a:off x="8378825" y="6500383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921A03E-96E9-4566-ADA2-8E01143782A4}" type="slidenum">
              <a:rPr lang="ja-JP" altLang="en-US" sz="1200"/>
              <a:pPr algn="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ja-JP" altLang="en-US" sz="1200" dirty="0"/>
          </a:p>
        </p:txBody>
      </p:sp>
      <p:sp>
        <p:nvSpPr>
          <p:cNvPr id="19" name="正方形/長方形 18"/>
          <p:cNvSpPr/>
          <p:nvPr/>
        </p:nvSpPr>
        <p:spPr>
          <a:xfrm>
            <a:off x="288336" y="513477"/>
            <a:ext cx="2483768" cy="455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副首都として必要な都市機能の充実（機能面）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131840" y="785865"/>
            <a:ext cx="2952000" cy="58799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/>
            <a:r>
              <a:rPr lang="ja-JP" altLang="en-US" sz="14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 副首都・大阪にふさわしい新たな大都市制度の実現</a:t>
            </a:r>
            <a:endParaRPr lang="en-US" altLang="ja-JP" sz="14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/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zh-TW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大都市</a:t>
            </a:r>
            <a:r>
              <a:rPr lang="zh-TW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制度（特別区設置</a:t>
            </a:r>
            <a:r>
              <a:rPr lang="zh-TW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）協議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の設置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H29.6)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/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総合区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素案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決定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(H29.8)</a:t>
            </a:r>
          </a:p>
          <a:p>
            <a:pPr marL="92075" indent="-92075"/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/>
            <a:r>
              <a:rPr lang="ja-JP" altLang="en-US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 副首都・大阪の住民生活を</a:t>
            </a:r>
            <a:r>
              <a:rPr lang="ja-JP" altLang="en-US" sz="14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支える基礎自治機能</a:t>
            </a:r>
            <a:r>
              <a:rPr lang="ja-JP" altLang="en-US" sz="105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（府内市町村）</a:t>
            </a:r>
            <a:r>
              <a:rPr lang="ja-JP" altLang="en-US" sz="14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の充実</a:t>
            </a:r>
            <a:endParaRPr lang="en-US" altLang="ja-JP" sz="14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/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・新たな市町村間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連携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の促進に向け、開催回数の増加など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「地域ブロック会議」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の運用を強化（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H29.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～）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/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/>
            <a:r>
              <a:rPr lang="ja-JP" altLang="en-US" sz="14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 副首都圏（京阪神・関西）の都市機能を支える広域機能の充実</a:t>
            </a:r>
            <a:endParaRPr lang="en-US" altLang="ja-JP" sz="14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/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関西広域連合第</a:t>
            </a:r>
            <a:r>
              <a:rPr lang="en-US" altLang="ja-JP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期広域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策定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(H29.4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施行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lvl="0" indent="-92075"/>
            <a:endParaRPr lang="en-US" altLang="ja-JP" sz="800" u="sng" strike="sngStrike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lvl="0" indent="-92075"/>
            <a:r>
              <a:rPr lang="ja-JP" altLang="en-US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 国機関移転等の働きかけ</a:t>
            </a:r>
            <a:endParaRPr lang="en-US" altLang="ja-JP" sz="14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lvl="0" indent="-92075"/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工業所有権情報・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研修館の近畿統括本部（</a:t>
            </a:r>
            <a:r>
              <a:rPr lang="en-US" altLang="ja-JP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INPIT-KANSAI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lvl="0" indent="-92075"/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オープン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H29.7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lvl="0" indent="-92075"/>
            <a:endParaRPr lang="en-US" altLang="ja-JP" sz="800" u="sng" strike="sngStrike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lvl="0" indent="-92075"/>
            <a:r>
              <a:rPr lang="ja-JP" altLang="en-US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 副首都化の取組みを支援する仕組みの働きかけ</a:t>
            </a:r>
            <a:endParaRPr lang="en-US" altLang="ja-JP" sz="14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lvl="0" indent="-92075"/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首都機能バックアップに係る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研究会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を設置し、検討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開始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lvl="0" indent="-92075"/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H29.6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3105672" y="799744"/>
            <a:ext cx="2916000" cy="597211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3330760" y="513477"/>
            <a:ext cx="2448272" cy="4400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都市機能の充実を</a:t>
            </a:r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支える</a:t>
            </a:r>
            <a:endParaRPr lang="en-US" altLang="ja-JP" sz="1400" b="1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制度</a:t>
            </a:r>
            <a:r>
              <a:rPr lang="ja-JP" altLang="en-US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実現（制度面）</a:t>
            </a:r>
            <a:endParaRPr lang="ja-JP" altLang="en-US" sz="14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6192421" y="3212977"/>
            <a:ext cx="2807246" cy="3452868"/>
          </a:xfrm>
          <a:prstGeom prst="rect">
            <a:avLst/>
          </a:prstGeom>
          <a:solidFill>
            <a:schemeClr val="accent5">
              <a:lumMod val="40000"/>
              <a:lumOff val="60000"/>
              <a:alpha val="56000"/>
            </a:scheme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6389374" y="513477"/>
            <a:ext cx="2334985" cy="4400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副首都として発展するため</a:t>
            </a:r>
            <a:endParaRPr lang="en-US" altLang="ja-JP" sz="1400" b="1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の取組み（経済成長面）</a:t>
            </a:r>
            <a:endParaRPr lang="ja-JP" altLang="en-US" sz="14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6660232" y="3272559"/>
            <a:ext cx="1872208" cy="41670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・大阪の発展を</a:t>
            </a:r>
            <a:endParaRPr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加速させる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インパクト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6192420" y="968642"/>
            <a:ext cx="2807246" cy="25295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4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 副首都・大阪の経済成長に向け</a:t>
            </a:r>
            <a:endParaRPr lang="en-US" altLang="ja-JP" sz="14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u="sng" dirty="0" err="1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た</a:t>
            </a:r>
            <a:r>
              <a:rPr lang="ja-JP" altLang="en-US" sz="14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</a:t>
            </a:r>
            <a:endParaRPr lang="en-US" altLang="ja-JP" sz="14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ＡＴＣを実証フィールドとして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、「</a:t>
            </a:r>
            <a:r>
              <a:rPr lang="en-US" altLang="ja-JP" sz="1400" b="1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IoT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・ロボット実証実験支援事業」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開始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H29.5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～）</a:t>
            </a:r>
            <a:endParaRPr lang="en-US" altLang="ja-JP" sz="800" u="sng" strike="sngStrik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百舌鳥・古市古墳群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世界文化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遺産推薦候補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に決定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H29.7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800" u="sng" strike="sngStrik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仮称</a:t>
            </a: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大阪フィランソロピー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向けた準備会」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を設置（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H29.4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6195078" y="4012350"/>
            <a:ext cx="2808310" cy="11946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・立候補の閣議了解及び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博覧会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国際事務局（</a:t>
            </a:r>
            <a: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BIE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）への立候補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表明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H29.4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BIE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総会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におけるプレゼンテーション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H29.6)</a:t>
            </a:r>
          </a:p>
          <a:p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6097420" y="3780594"/>
            <a:ext cx="2807246" cy="2243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日本万国博覧会の開催＞</a:t>
            </a:r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6211036" y="5470112"/>
            <a:ext cx="2845878" cy="12334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推進局において、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基本構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想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（案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及び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ギャンブル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依存症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懸念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事項対策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について検討、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府民理解促進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の取組みを実施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H29.4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～）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6007107" y="5212065"/>
            <a:ext cx="3132335" cy="2906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＜統合型リゾート（</a:t>
            </a:r>
            <a:r>
              <a:rPr lang="en-US" altLang="ja-JP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IR)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の立地促進＞</a:t>
            </a:r>
            <a:endParaRPr lang="ja-JP" altLang="en-US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923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2774</TotalTime>
  <Words>309</Words>
  <Application>Microsoft Office PowerPoint</Application>
  <PresentationFormat>画面に合わせる (4:3)</PresentationFormat>
  <Paragraphs>107</Paragraphs>
  <Slides>3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テーマ</vt:lpstr>
      <vt:lpstr>副首都・大阪に向けた取組み状況について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「副首都・大阪」に向けた取組みについて</dc:title>
  <dc:creator>白川 輝幸</dc:creator>
  <cp:lastModifiedBy>Batchadmin</cp:lastModifiedBy>
  <cp:revision>209</cp:revision>
  <cp:lastPrinted>2017-08-21T06:40:40Z</cp:lastPrinted>
  <dcterms:created xsi:type="dcterms:W3CDTF">2017-07-19T02:40:43Z</dcterms:created>
  <dcterms:modified xsi:type="dcterms:W3CDTF">2017-08-23T07:03:01Z</dcterms:modified>
</cp:coreProperties>
</file>