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728" r:id="rId2"/>
    <p:sldId id="752" r:id="rId3"/>
    <p:sldId id="709" r:id="rId4"/>
    <p:sldId id="710" r:id="rId5"/>
    <p:sldId id="711" r:id="rId6"/>
    <p:sldId id="768" r:id="rId7"/>
    <p:sldId id="769" r:id="rId8"/>
    <p:sldId id="715" r:id="rId9"/>
    <p:sldId id="770" r:id="rId10"/>
    <p:sldId id="724" r:id="rId11"/>
    <p:sldId id="729" r:id="rId12"/>
    <p:sldId id="754" r:id="rId13"/>
    <p:sldId id="727" r:id="rId14"/>
    <p:sldId id="757" r:id="rId15"/>
    <p:sldId id="758" r:id="rId16"/>
    <p:sldId id="760" r:id="rId17"/>
    <p:sldId id="761" r:id="rId18"/>
    <p:sldId id="762" r:id="rId19"/>
    <p:sldId id="763" r:id="rId20"/>
    <p:sldId id="764" r:id="rId21"/>
    <p:sldId id="765" r:id="rId22"/>
    <p:sldId id="766" r:id="rId23"/>
    <p:sldId id="767" r:id="rId2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4807"/>
    <a:srgbClr val="000066"/>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6" autoAdjust="0"/>
    <p:restoredTop sz="89493" autoAdjust="0"/>
  </p:normalViewPr>
  <p:slideViewPr>
    <p:cSldViewPr>
      <p:cViewPr>
        <p:scale>
          <a:sx n="81" d="100"/>
          <a:sy n="81" d="100"/>
        </p:scale>
        <p:origin x="-1200" y="270"/>
      </p:cViewPr>
      <p:guideLst>
        <p:guide orient="horz" pos="2160"/>
        <p:guide pos="3120"/>
      </p:guideLst>
    </p:cSldViewPr>
  </p:slideViewPr>
  <p:outlineViewPr>
    <p:cViewPr>
      <p:scale>
        <a:sx n="33" d="100"/>
        <a:sy n="33" d="100"/>
      </p:scale>
      <p:origin x="0" y="493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92791097189618E-2"/>
          <c:y val="0.11915721630153639"/>
          <c:w val="0.68086192845152449"/>
          <c:h val="0.82132270061519264"/>
        </c:manualLayout>
      </c:layout>
      <c:lineChart>
        <c:grouping val="standard"/>
        <c:varyColors val="0"/>
        <c:ser>
          <c:idx val="0"/>
          <c:order val="0"/>
          <c:tx>
            <c:strRef>
              <c:f>★副首都最終!$D$2</c:f>
              <c:strCache>
                <c:ptCount val="1"/>
                <c:pt idx="0">
                  <c:v>大阪府立大学</c:v>
                </c:pt>
              </c:strCache>
            </c:strRef>
          </c:tx>
          <c:spPr>
            <a:ln>
              <a:solidFill>
                <a:schemeClr val="accent2">
                  <a:lumMod val="50000"/>
                </a:schemeClr>
              </a:solidFill>
            </a:ln>
          </c:spPr>
          <c:marker>
            <c:symbol val="square"/>
            <c:size val="7"/>
            <c:spPr>
              <a:solidFill>
                <a:schemeClr val="accent2">
                  <a:lumMod val="75000"/>
                </a:schemeClr>
              </a:solidFill>
            </c:spPr>
          </c:marker>
          <c:dLbls>
            <c:dLbl>
              <c:idx val="0"/>
              <c:delete val="1"/>
              <c:extLst xmlns:c16r2="http://schemas.microsoft.com/office/drawing/2015/06/chart">
                <c:ext xmlns:c16="http://schemas.microsoft.com/office/drawing/2014/chart" uri="{C3380CC4-5D6E-409C-BE32-E72D297353CC}">
                  <c16:uniqueId val="{00000000-ECC3-4F03-8163-113AED74B3B6}"/>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1-ECC3-4F03-8163-113AED74B3B6}"/>
                </c:ext>
                <c:ext xmlns:c15="http://schemas.microsoft.com/office/drawing/2012/chart" uri="{CE6537A1-D6FC-4f65-9D91-7224C49458BB}"/>
              </c:extLst>
            </c:dLbl>
            <c:dLbl>
              <c:idx val="2"/>
              <c:layout>
                <c:manualLayout>
                  <c:x val="-6.1123586853247903E-2"/>
                  <c:y val="-8.6451493525482982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ECC3-4F03-8163-113AED74B3B6}"/>
                </c:ext>
                <c:ext xmlns:c15="http://schemas.microsoft.com/office/drawing/2012/chart" uri="{CE6537A1-D6FC-4f65-9D91-7224C49458BB}">
                  <c15:layout/>
                </c:ext>
              </c:extLst>
            </c:dLbl>
            <c:dLbl>
              <c:idx val="3"/>
              <c:delete val="1"/>
              <c:extLst xmlns:c16r2="http://schemas.microsoft.com/office/drawing/2015/06/chart">
                <c:ext xmlns:c16="http://schemas.microsoft.com/office/drawing/2014/chart" uri="{C3380CC4-5D6E-409C-BE32-E72D297353CC}">
                  <c16:uniqueId val="{00000003-ECC3-4F03-8163-113AED74B3B6}"/>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4-ECC3-4F03-8163-113AED74B3B6}"/>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5-ECC3-4F03-8163-113AED74B3B6}"/>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6-ECC3-4F03-8163-113AED74B3B6}"/>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7-ECC3-4F03-8163-113AED74B3B6}"/>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8-ECC3-4F03-8163-113AED74B3B6}"/>
                </c:ext>
                <c:ext xmlns:c15="http://schemas.microsoft.com/office/drawing/2012/chart" uri="{CE6537A1-D6FC-4f65-9D91-7224C49458BB}"/>
              </c:extLst>
            </c:dLbl>
            <c:dLbl>
              <c:idx val="9"/>
              <c:layout>
                <c:manualLayout>
                  <c:x val="-2.2771532357092356E-2"/>
                  <c:y val="3.405454638618672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ECC3-4F03-8163-113AED74B3B6}"/>
                </c:ext>
                <c:ext xmlns:c15="http://schemas.microsoft.com/office/drawing/2012/chart" uri="{CE6537A1-D6FC-4f65-9D91-7224C49458BB}">
                  <c15:layout/>
                </c:ext>
              </c:extLst>
            </c:dLbl>
            <c:dLbl>
              <c:idx val="10"/>
              <c:layout>
                <c:manualLayout>
                  <c:x val="-2.6367131836319686E-2"/>
                  <c:y val="1.803522202845580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ECC3-4F03-8163-113AED74B3B6}"/>
                </c:ext>
                <c:ext xmlns:c15="http://schemas.microsoft.com/office/drawing/2012/chart" uri="{CE6537A1-D6FC-4f65-9D91-7224C49458BB}">
                  <c15:layout/>
                </c:ext>
              </c:extLst>
            </c:dLbl>
            <c:dLbl>
              <c:idx val="11"/>
              <c:layout/>
              <c:tx>
                <c:rich>
                  <a:bodyPr/>
                  <a:lstStyle/>
                  <a:p>
                    <a:r>
                      <a:rPr lang="en-US" altLang="en-US" smtClean="0"/>
                      <a:t>9,861 </a:t>
                    </a:r>
                    <a:endParaRPr lang="en-US" alt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ECC3-4F03-8163-113AED74B3B6}"/>
                </c:ex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★副首都最終!$C$3:$C$14</c:f>
              <c:strCache>
                <c:ptCount val="12"/>
                <c:pt idx="0">
                  <c:v>H17年度</c:v>
                </c:pt>
                <c:pt idx="1">
                  <c:v>H18年度</c:v>
                </c:pt>
                <c:pt idx="2">
                  <c:v>H19年度</c:v>
                </c:pt>
                <c:pt idx="3">
                  <c:v>H20年度</c:v>
                </c:pt>
                <c:pt idx="4">
                  <c:v>H21年度</c:v>
                </c:pt>
                <c:pt idx="5">
                  <c:v>H22年度</c:v>
                </c:pt>
                <c:pt idx="6">
                  <c:v>H23年度</c:v>
                </c:pt>
                <c:pt idx="7">
                  <c:v>H24年度</c:v>
                </c:pt>
                <c:pt idx="8">
                  <c:v>H25年度</c:v>
                </c:pt>
                <c:pt idx="9">
                  <c:v>H26年度</c:v>
                </c:pt>
                <c:pt idx="10">
                  <c:v>H27年度</c:v>
                </c:pt>
                <c:pt idx="11">
                  <c:v>H28年度</c:v>
                </c:pt>
              </c:strCache>
            </c:strRef>
          </c:cat>
          <c:val>
            <c:numRef>
              <c:f>★副首都最終!$D$3:$D$14</c:f>
              <c:numCache>
                <c:formatCode>#,##0_ </c:formatCode>
                <c:ptCount val="12"/>
                <c:pt idx="0">
                  <c:v>13031</c:v>
                </c:pt>
                <c:pt idx="1">
                  <c:v>13121</c:v>
                </c:pt>
                <c:pt idx="2">
                  <c:v>11922</c:v>
                </c:pt>
                <c:pt idx="3">
                  <c:v>10812</c:v>
                </c:pt>
                <c:pt idx="4">
                  <c:v>10812</c:v>
                </c:pt>
                <c:pt idx="5">
                  <c:v>10700</c:v>
                </c:pt>
                <c:pt idx="6">
                  <c:v>10524</c:v>
                </c:pt>
                <c:pt idx="7">
                  <c:v>10402</c:v>
                </c:pt>
                <c:pt idx="8">
                  <c:v>10087</c:v>
                </c:pt>
                <c:pt idx="9">
                  <c:v>9976</c:v>
                </c:pt>
                <c:pt idx="10">
                  <c:v>10135</c:v>
                </c:pt>
                <c:pt idx="11">
                  <c:v>9770.9879999999994</c:v>
                </c:pt>
              </c:numCache>
            </c:numRef>
          </c:val>
          <c:smooth val="0"/>
          <c:extLst xmlns:c16r2="http://schemas.microsoft.com/office/drawing/2015/06/chart">
            <c:ext xmlns:c16="http://schemas.microsoft.com/office/drawing/2014/chart" uri="{C3380CC4-5D6E-409C-BE32-E72D297353CC}">
              <c16:uniqueId val="{0000000C-ECC3-4F03-8163-113AED74B3B6}"/>
            </c:ext>
          </c:extLst>
        </c:ser>
        <c:ser>
          <c:idx val="2"/>
          <c:order val="1"/>
          <c:tx>
            <c:strRef>
              <c:f>★副首都最終!$F$2</c:f>
              <c:strCache>
                <c:ptCount val="1"/>
                <c:pt idx="0">
                  <c:v>大阪市立大学</c:v>
                </c:pt>
              </c:strCache>
            </c:strRef>
          </c:tx>
          <c:dLbls>
            <c:dLbl>
              <c:idx val="2"/>
              <c:layout>
                <c:manualLayout>
                  <c:x val="-3.1161044278126382E-2"/>
                  <c:y val="1.886236193902110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ECC3-4F03-8163-113AED74B3B6}"/>
                </c:ext>
                <c:ext xmlns:c15="http://schemas.microsoft.com/office/drawing/2012/chart" uri="{CE6537A1-D6FC-4f65-9D91-7224C49458BB}">
                  <c15:layout/>
                </c:ext>
              </c:extLst>
            </c:dLbl>
            <c:dLbl>
              <c:idx val="3"/>
              <c:layout>
                <c:manualLayout>
                  <c:x val="-1.1063092643121791E-3"/>
                  <c:y val="-2.357795242377637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084B-4F8C-B263-630410EC4EF0}"/>
                </c:ext>
                <c:ext xmlns:c15="http://schemas.microsoft.com/office/drawing/2012/chart" uri="{CE6537A1-D6FC-4f65-9D91-7224C49458BB}">
                  <c15:layout/>
                </c:ext>
              </c:extLst>
            </c:dLbl>
            <c:dLbl>
              <c:idx val="4"/>
              <c:layout>
                <c:manualLayout>
                  <c:x val="-2.3970034060097215E-3"/>
                  <c:y val="-9.6977789197510468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ECC3-4F03-8163-113AED74B3B6}"/>
                </c:ext>
                <c:ext xmlns:c15="http://schemas.microsoft.com/office/drawing/2012/chart" uri="{CE6537A1-D6FC-4f65-9D91-7224C49458BB}">
                  <c15:layout/>
                </c:ext>
              </c:extLst>
            </c:dLbl>
            <c:dLbl>
              <c:idx val="5"/>
              <c:layout>
                <c:manualLayout>
                  <c:x val="-1.0786515327043835E-2"/>
                  <c:y val="-3.065133815090937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ECC3-4F03-8163-113AED74B3B6}"/>
                </c:ext>
                <c:ext xmlns:c15="http://schemas.microsoft.com/office/drawing/2012/chart" uri="{CE6537A1-D6FC-4f65-9D91-7224C49458BB}">
                  <c15:layout/>
                </c:ext>
              </c:extLst>
            </c:dLbl>
            <c:dLbl>
              <c:idx val="6"/>
              <c:layout>
                <c:manualLayout>
                  <c:x val="-7.1910102180291653E-3"/>
                  <c:y val="-2.318840344494874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ECC3-4F03-8163-113AED74B3B6}"/>
                </c:ext>
                <c:ext xmlns:c15="http://schemas.microsoft.com/office/drawing/2012/chart" uri="{CE6537A1-D6FC-4f65-9D91-7224C49458BB}">
                  <c15:layout/>
                </c:ext>
              </c:extLst>
            </c:dLbl>
            <c:dLbl>
              <c:idx val="7"/>
              <c:layout>
                <c:manualLayout>
                  <c:x val="-8.3895119210340256E-3"/>
                  <c:y val="-3.091807413310265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ECC3-4F03-8163-113AED74B3B6}"/>
                </c:ext>
                <c:ext xmlns:c15="http://schemas.microsoft.com/office/drawing/2012/chart" uri="{CE6537A1-D6FC-4f65-9D91-7224C49458BB}">
                  <c15:layout/>
                </c:ext>
              </c:extLst>
            </c:dLbl>
            <c:dLbl>
              <c:idx val="8"/>
              <c:layout>
                <c:manualLayout>
                  <c:x val="-1.1985017030048608E-2"/>
                  <c:y val="-3.091787125993165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ECC3-4F03-8163-113AED74B3B6}"/>
                </c:ext>
                <c:ext xmlns:c15="http://schemas.microsoft.com/office/drawing/2012/chart" uri="{CE6537A1-D6FC-4f65-9D91-7224C49458BB}">
                  <c15:layout/>
                </c:ext>
              </c:extLst>
            </c:dLbl>
            <c:dLbl>
              <c:idx val="9"/>
              <c:layout>
                <c:manualLayout>
                  <c:x val="-9.5880136240388859E-3"/>
                  <c:y val="-2.834138198827068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ECC3-4F03-8163-113AED74B3B6}"/>
                </c:ext>
                <c:ext xmlns:c15="http://schemas.microsoft.com/office/drawing/2012/chart" uri="{CE6537A1-D6FC-4f65-9D91-7224C49458BB}">
                  <c15:layout/>
                </c:ext>
              </c:extLst>
            </c:dLbl>
            <c:dLbl>
              <c:idx val="10"/>
              <c:layout>
                <c:manualLayout>
                  <c:x val="-1.0786515327043835E-2"/>
                  <c:y val="-1.650456669664346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ECC3-4F03-8163-113AED74B3B6}"/>
                </c:ex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★副首都最終!$C$3:$C$14</c:f>
              <c:strCache>
                <c:ptCount val="12"/>
                <c:pt idx="0">
                  <c:v>H17年度</c:v>
                </c:pt>
                <c:pt idx="1">
                  <c:v>H18年度</c:v>
                </c:pt>
                <c:pt idx="2">
                  <c:v>H19年度</c:v>
                </c:pt>
                <c:pt idx="3">
                  <c:v>H20年度</c:v>
                </c:pt>
                <c:pt idx="4">
                  <c:v>H21年度</c:v>
                </c:pt>
                <c:pt idx="5">
                  <c:v>H22年度</c:v>
                </c:pt>
                <c:pt idx="6">
                  <c:v>H23年度</c:v>
                </c:pt>
                <c:pt idx="7">
                  <c:v>H24年度</c:v>
                </c:pt>
                <c:pt idx="8">
                  <c:v>H25年度</c:v>
                </c:pt>
                <c:pt idx="9">
                  <c:v>H26年度</c:v>
                </c:pt>
                <c:pt idx="10">
                  <c:v>H27年度</c:v>
                </c:pt>
                <c:pt idx="11">
                  <c:v>H28年度</c:v>
                </c:pt>
              </c:strCache>
            </c:strRef>
          </c:cat>
          <c:val>
            <c:numRef>
              <c:f>★副首都最終!$F$3:$F$14</c:f>
              <c:numCache>
                <c:formatCode>#,##0_ </c:formatCode>
                <c:ptCount val="12"/>
                <c:pt idx="1">
                  <c:v>14582</c:v>
                </c:pt>
                <c:pt idx="2">
                  <c:v>13993</c:v>
                </c:pt>
                <c:pt idx="3">
                  <c:v>13244</c:v>
                </c:pt>
                <c:pt idx="4">
                  <c:v>12275</c:v>
                </c:pt>
                <c:pt idx="5">
                  <c:v>10912</c:v>
                </c:pt>
                <c:pt idx="6">
                  <c:v>11099</c:v>
                </c:pt>
                <c:pt idx="7">
                  <c:v>10909</c:v>
                </c:pt>
                <c:pt idx="8">
                  <c:v>10609</c:v>
                </c:pt>
                <c:pt idx="9">
                  <c:v>10556</c:v>
                </c:pt>
                <c:pt idx="10">
                  <c:v>10553</c:v>
                </c:pt>
                <c:pt idx="11">
                  <c:v>10459</c:v>
                </c:pt>
              </c:numCache>
            </c:numRef>
          </c:val>
          <c:smooth val="0"/>
          <c:extLst xmlns:c16r2="http://schemas.microsoft.com/office/drawing/2015/06/chart">
            <c:ext xmlns:c16="http://schemas.microsoft.com/office/drawing/2014/chart" uri="{C3380CC4-5D6E-409C-BE32-E72D297353CC}">
              <c16:uniqueId val="{00000015-ECC3-4F03-8163-113AED74B3B6}"/>
            </c:ext>
          </c:extLst>
        </c:ser>
        <c:ser>
          <c:idx val="3"/>
          <c:order val="2"/>
          <c:tx>
            <c:strRef>
              <c:f>★副首都最終!$G$2</c:f>
              <c:strCache>
                <c:ptCount val="1"/>
                <c:pt idx="0">
                  <c:v>首都大学東京</c:v>
                </c:pt>
              </c:strCache>
            </c:strRef>
          </c:tx>
          <c:dLbls>
            <c:dLbl>
              <c:idx val="3"/>
              <c:layout>
                <c:manualLayout>
                  <c:x val="-4.2039752043862809E-2"/>
                  <c:y val="3.300913339328684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084B-4F8C-B263-630410EC4EF0}"/>
                </c:ext>
                <c:ext xmlns:c15="http://schemas.microsoft.com/office/drawing/2012/chart" uri="{CE6537A1-D6FC-4f65-9D91-7224C49458BB}">
                  <c15:layout/>
                </c:ext>
              </c:extLst>
            </c:dLbl>
            <c:dLbl>
              <c:idx val="4"/>
              <c:layout>
                <c:manualLayout>
                  <c:x val="-3.8352054496155544E-2"/>
                  <c:y val="3.091787125993165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6-ECC3-4F03-8163-113AED74B3B6}"/>
                </c:ex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★副首都最終!$C$3:$C$14</c:f>
              <c:strCache>
                <c:ptCount val="12"/>
                <c:pt idx="0">
                  <c:v>H17年度</c:v>
                </c:pt>
                <c:pt idx="1">
                  <c:v>H18年度</c:v>
                </c:pt>
                <c:pt idx="2">
                  <c:v>H19年度</c:v>
                </c:pt>
                <c:pt idx="3">
                  <c:v>H20年度</c:v>
                </c:pt>
                <c:pt idx="4">
                  <c:v>H21年度</c:v>
                </c:pt>
                <c:pt idx="5">
                  <c:v>H22年度</c:v>
                </c:pt>
                <c:pt idx="6">
                  <c:v>H23年度</c:v>
                </c:pt>
                <c:pt idx="7">
                  <c:v>H24年度</c:v>
                </c:pt>
                <c:pt idx="8">
                  <c:v>H25年度</c:v>
                </c:pt>
                <c:pt idx="9">
                  <c:v>H26年度</c:v>
                </c:pt>
                <c:pt idx="10">
                  <c:v>H27年度</c:v>
                </c:pt>
                <c:pt idx="11">
                  <c:v>H28年度</c:v>
                </c:pt>
              </c:strCache>
            </c:strRef>
          </c:cat>
          <c:val>
            <c:numRef>
              <c:f>★副首都最終!$G$3:$G$14</c:f>
              <c:numCache>
                <c:formatCode>#,##0_ </c:formatCode>
                <c:ptCount val="12"/>
                <c:pt idx="0">
                  <c:v>14849</c:v>
                </c:pt>
                <c:pt idx="1">
                  <c:v>15829</c:v>
                </c:pt>
                <c:pt idx="2">
                  <c:v>13640</c:v>
                </c:pt>
                <c:pt idx="3">
                  <c:v>13157</c:v>
                </c:pt>
                <c:pt idx="4">
                  <c:v>13235</c:v>
                </c:pt>
                <c:pt idx="5">
                  <c:v>12936</c:v>
                </c:pt>
                <c:pt idx="6" formatCode="#,##0_);[Red]\(#,##0\)">
                  <c:v>13788</c:v>
                </c:pt>
                <c:pt idx="7" formatCode="#,##0_);[Red]\(#,##0\)">
                  <c:v>13534</c:v>
                </c:pt>
                <c:pt idx="8">
                  <c:v>13308</c:v>
                </c:pt>
                <c:pt idx="9">
                  <c:v>13202</c:v>
                </c:pt>
                <c:pt idx="10">
                  <c:v>15317</c:v>
                </c:pt>
                <c:pt idx="11">
                  <c:v>14209</c:v>
                </c:pt>
              </c:numCache>
            </c:numRef>
          </c:val>
          <c:smooth val="0"/>
          <c:extLst xmlns:c16r2="http://schemas.microsoft.com/office/drawing/2015/06/chart">
            <c:ext xmlns:c16="http://schemas.microsoft.com/office/drawing/2014/chart" uri="{C3380CC4-5D6E-409C-BE32-E72D297353CC}">
              <c16:uniqueId val="{00000017-ECC3-4F03-8163-113AED74B3B6}"/>
            </c:ext>
          </c:extLst>
        </c:ser>
        <c:dLbls>
          <c:showLegendKey val="0"/>
          <c:showVal val="1"/>
          <c:showCatName val="0"/>
          <c:showSerName val="0"/>
          <c:showPercent val="0"/>
          <c:showBubbleSize val="0"/>
        </c:dLbls>
        <c:marker val="1"/>
        <c:smooth val="0"/>
        <c:axId val="186856960"/>
        <c:axId val="139751360"/>
      </c:lineChart>
      <c:catAx>
        <c:axId val="186856960"/>
        <c:scaling>
          <c:orientation val="minMax"/>
        </c:scaling>
        <c:delete val="0"/>
        <c:axPos val="b"/>
        <c:majorGridlines>
          <c:spPr>
            <a:ln>
              <a:noFill/>
            </a:ln>
          </c:spPr>
        </c:majorGridlines>
        <c:numFmt formatCode="General" sourceLinked="0"/>
        <c:majorTickMark val="none"/>
        <c:minorTickMark val="none"/>
        <c:tickLblPos val="nextTo"/>
        <c:crossAx val="139751360"/>
        <c:crosses val="autoZero"/>
        <c:auto val="1"/>
        <c:lblAlgn val="ctr"/>
        <c:lblOffset val="100"/>
        <c:noMultiLvlLbl val="0"/>
      </c:catAx>
      <c:valAx>
        <c:axId val="139751360"/>
        <c:scaling>
          <c:orientation val="minMax"/>
          <c:max val="17000"/>
          <c:min val="8000"/>
        </c:scaling>
        <c:delete val="0"/>
        <c:axPos val="l"/>
        <c:majorGridlines/>
        <c:numFmt formatCode="#,##0_ " sourceLinked="1"/>
        <c:majorTickMark val="none"/>
        <c:minorTickMark val="none"/>
        <c:tickLblPos val="nextTo"/>
        <c:crossAx val="186856960"/>
        <c:crosses val="autoZero"/>
        <c:crossBetween val="between"/>
      </c:valAx>
    </c:plotArea>
    <c:plotVisOnly val="1"/>
    <c:dispBlanksAs val="gap"/>
    <c:showDLblsOverMax val="0"/>
  </c:chart>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8970186691090332E-2"/>
          <c:y val="5.2606809772212396E-2"/>
          <c:w val="0.93888932898941968"/>
          <c:h val="0.83939079574208697"/>
        </c:manualLayout>
      </c:layout>
      <c:barChart>
        <c:barDir val="col"/>
        <c:grouping val="stacked"/>
        <c:varyColors val="0"/>
        <c:ser>
          <c:idx val="0"/>
          <c:order val="0"/>
          <c:tx>
            <c:strRef>
              <c:f>Sheet1!$B$33</c:f>
              <c:strCache>
                <c:ptCount val="1"/>
                <c:pt idx="0">
                  <c:v>0</c:v>
                </c:pt>
              </c:strCache>
            </c:strRef>
          </c:tx>
          <c:invertIfNegative val="0"/>
          <c:dLbls>
            <c:dLbl>
              <c:idx val="1"/>
              <c:layout>
                <c:manualLayout>
                  <c:x val="1.3220365483770128E-3"/>
                  <c:y val="4.2956198207339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9661096451310386E-3"/>
                  <c:y val="3.758667343142228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2.68476238795872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2.147809910366978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5864438580524057E-2"/>
                  <c:y val="3.758667343142219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9661096451310386E-3"/>
                  <c:y val="4.2956198207339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0576292387016102E-2"/>
                  <c:y val="6.980382208692700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6.6101827418849667E-3"/>
                  <c:y val="5.369524775917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3220365483770031E-2"/>
                  <c:y val="4.83257229832571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6.6101827418849667E-3"/>
                  <c:y val="4.295619820733986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3220365483770128E-2"/>
                  <c:y val="3.221714865550472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Sheet1!$H$4:$H$15</c:f>
              <c:strCache>
                <c:ptCount val="12"/>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pt idx="11">
                  <c:v>平成28年度</c:v>
                </c:pt>
              </c:strCache>
            </c:strRef>
          </c:cat>
          <c:val>
            <c:numRef>
              <c:f>Sheet1!$I$4:$I$15</c:f>
              <c:numCache>
                <c:formatCode>#,##0</c:formatCode>
                <c:ptCount val="12"/>
                <c:pt idx="1">
                  <c:v>10082</c:v>
                </c:pt>
                <c:pt idx="2">
                  <c:v>10027</c:v>
                </c:pt>
                <c:pt idx="3">
                  <c:v>9895</c:v>
                </c:pt>
                <c:pt idx="4">
                  <c:v>9642</c:v>
                </c:pt>
                <c:pt idx="5">
                  <c:v>10053</c:v>
                </c:pt>
                <c:pt idx="6">
                  <c:v>9895</c:v>
                </c:pt>
                <c:pt idx="7">
                  <c:v>10555</c:v>
                </c:pt>
                <c:pt idx="8">
                  <c:v>10485</c:v>
                </c:pt>
                <c:pt idx="9">
                  <c:v>10366</c:v>
                </c:pt>
                <c:pt idx="10">
                  <c:v>10221</c:v>
                </c:pt>
                <c:pt idx="11">
                  <c:v>10092</c:v>
                </c:pt>
              </c:numCache>
            </c:numRef>
          </c:val>
        </c:ser>
        <c:dLbls>
          <c:showLegendKey val="0"/>
          <c:showVal val="0"/>
          <c:showCatName val="0"/>
          <c:showSerName val="0"/>
          <c:showPercent val="0"/>
          <c:showBubbleSize val="0"/>
        </c:dLbls>
        <c:gapWidth val="150"/>
        <c:overlap val="100"/>
        <c:axId val="185681920"/>
        <c:axId val="33777920"/>
      </c:barChart>
      <c:lineChart>
        <c:grouping val="standard"/>
        <c:varyColors val="0"/>
        <c:ser>
          <c:idx val="1"/>
          <c:order val="1"/>
          <c:tx>
            <c:strRef>
              <c:f>Sheet1!$J$4</c:f>
              <c:strCache>
                <c:ptCount val="1"/>
              </c:strCache>
            </c:strRef>
          </c:tx>
          <c:dLbls>
            <c:dLbl>
              <c:idx val="0"/>
              <c:layout>
                <c:manualLayout>
                  <c:x val="-8.251674781354983E-3"/>
                  <c:y val="-3.545052248425351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8502140231934509E-2"/>
                  <c:y val="7.444194552989975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4083254525468265E-2"/>
                  <c:y val="7.634185835501296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5011165209033226E-3"/>
                  <c:y val="-3.545052248425355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2516747813550836E-3"/>
                  <c:y val="-4.332841636964318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8.3688759062904485E-3"/>
                  <c:y val="-3.974209369186538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5011165209033226E-3"/>
                  <c:y val="-3.545052248425351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125837390677593E-3"/>
                  <c:y val="-3.545052248425355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7089564574125912E-2"/>
                  <c:y val="-5.15592761711483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8902258375988936E-2"/>
                  <c:y val="-5.15592761711483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2.1508450280592128E-2"/>
                  <c:y val="-4.832572298325727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7186475128901361E-2"/>
                  <c:y val="-5.369524775917475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Sheet1!$H$4:$H$14</c:f>
              <c:strCache>
                <c:ptCount val="11"/>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strCache>
            </c:strRef>
          </c:cat>
          <c:val>
            <c:numRef>
              <c:f>Sheet1!$J$4:$J$15</c:f>
              <c:numCache>
                <c:formatCode>#,##0</c:formatCode>
                <c:ptCount val="12"/>
                <c:pt idx="1">
                  <c:v>14582</c:v>
                </c:pt>
                <c:pt idx="2">
                  <c:v>13993</c:v>
                </c:pt>
                <c:pt idx="3">
                  <c:v>13244</c:v>
                </c:pt>
                <c:pt idx="4">
                  <c:v>12275</c:v>
                </c:pt>
                <c:pt idx="5">
                  <c:v>10912</c:v>
                </c:pt>
                <c:pt idx="6">
                  <c:v>11099</c:v>
                </c:pt>
                <c:pt idx="7">
                  <c:v>10909</c:v>
                </c:pt>
                <c:pt idx="8">
                  <c:v>10609</c:v>
                </c:pt>
                <c:pt idx="9">
                  <c:v>10556</c:v>
                </c:pt>
                <c:pt idx="10">
                  <c:v>10553</c:v>
                </c:pt>
                <c:pt idx="11">
                  <c:v>10459</c:v>
                </c:pt>
              </c:numCache>
            </c:numRef>
          </c:val>
          <c:smooth val="0"/>
        </c:ser>
        <c:dLbls>
          <c:showLegendKey val="0"/>
          <c:showVal val="0"/>
          <c:showCatName val="0"/>
          <c:showSerName val="0"/>
          <c:showPercent val="0"/>
          <c:showBubbleSize val="0"/>
        </c:dLbls>
        <c:marker val="1"/>
        <c:smooth val="0"/>
        <c:axId val="185681920"/>
        <c:axId val="33777920"/>
      </c:lineChart>
      <c:catAx>
        <c:axId val="185681920"/>
        <c:scaling>
          <c:orientation val="minMax"/>
        </c:scaling>
        <c:delete val="0"/>
        <c:axPos val="b"/>
        <c:numFmt formatCode="General" sourceLinked="0"/>
        <c:majorTickMark val="out"/>
        <c:minorTickMark val="none"/>
        <c:tickLblPos val="nextTo"/>
        <c:crossAx val="33777920"/>
        <c:crosses val="autoZero"/>
        <c:auto val="1"/>
        <c:lblAlgn val="ctr"/>
        <c:lblOffset val="100"/>
        <c:noMultiLvlLbl val="0"/>
      </c:catAx>
      <c:valAx>
        <c:axId val="33777920"/>
        <c:scaling>
          <c:orientation val="minMax"/>
          <c:max val="16000"/>
          <c:min val="6000"/>
        </c:scaling>
        <c:delete val="0"/>
        <c:axPos val="l"/>
        <c:majorGridlines/>
        <c:numFmt formatCode="#,##0" sourceLinked="1"/>
        <c:majorTickMark val="out"/>
        <c:minorTickMark val="none"/>
        <c:tickLblPos val="nextTo"/>
        <c:crossAx val="185681920"/>
        <c:crosses val="autoZero"/>
        <c:crossBetween val="between"/>
        <c:majorUnit val="2000"/>
      </c:valAx>
    </c:plotArea>
    <c:plotVisOnly val="1"/>
    <c:dispBlanksAs val="gap"/>
    <c:showDLblsOverMax val="0"/>
  </c:char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2338838767030426E-2"/>
          <c:y val="4.3713378773329807E-2"/>
          <c:w val="0.93512111859334079"/>
          <c:h val="0.85452194940476189"/>
        </c:manualLayout>
      </c:layout>
      <c:barChart>
        <c:barDir val="col"/>
        <c:grouping val="stacked"/>
        <c:varyColors val="0"/>
        <c:ser>
          <c:idx val="0"/>
          <c:order val="0"/>
          <c:invertIfNegative val="0"/>
          <c:dLbls>
            <c:dLbl>
              <c:idx val="0"/>
              <c:layout>
                <c:manualLayout>
                  <c:x val="8.574635620184165E-3"/>
                  <c:y val="0.11802517672179226"/>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5720165303670947E-2"/>
                  <c:y val="8.96991343085620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43284749357887E-2"/>
                  <c:y val="7.55357413691069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1455296834867415E-3"/>
                  <c:y val="6.137309189533184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5.7163112187629756E-3"/>
                  <c:y val="5.665171309362017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4291059366973483E-2"/>
                  <c:y val="9.9141148446305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143284749357887E-2"/>
                  <c:y val="0.1085827908512087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2861953430276228E-2"/>
                  <c:y val="0.12746719085953545"/>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7149271240368306E-2"/>
                  <c:y val="0.16523524741050905"/>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2861840902249717E-2"/>
                  <c:y val="0.1746772615482523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8.5746356201841529E-3"/>
                  <c:y val="0.1841192756859958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4542403545972851E-2"/>
                  <c:y val="0.17414049887744318"/>
                </c:manualLayout>
              </c:layout>
              <c:showLegendKey val="0"/>
              <c:showVal val="1"/>
              <c:showCatName val="0"/>
              <c:showSerName val="0"/>
              <c:showPercent val="0"/>
              <c:showBubbleSize val="0"/>
              <c:extLst>
                <c:ext xmlns:c15="http://schemas.microsoft.com/office/drawing/2012/chart" uri="{CE6537A1-D6FC-4f65-9D91-7224C49458BB}">
                  <c15:layout/>
                </c:ext>
              </c:extLst>
            </c:dLbl>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Sheet1!$K$4:$K$15</c:f>
              <c:strCache>
                <c:ptCount val="12"/>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pt idx="11">
                  <c:v>平成28年度</c:v>
                </c:pt>
              </c:strCache>
            </c:strRef>
          </c:cat>
          <c:val>
            <c:numRef>
              <c:f>Sheet1!$L$4:$L$15</c:f>
              <c:numCache>
                <c:formatCode>#,##0</c:formatCode>
                <c:ptCount val="12"/>
                <c:pt idx="0">
                  <c:v>11267</c:v>
                </c:pt>
                <c:pt idx="1">
                  <c:v>10584</c:v>
                </c:pt>
                <c:pt idx="2">
                  <c:v>10192</c:v>
                </c:pt>
                <c:pt idx="3">
                  <c:v>9890</c:v>
                </c:pt>
                <c:pt idx="4">
                  <c:v>9818</c:v>
                </c:pt>
                <c:pt idx="5">
                  <c:v>10815</c:v>
                </c:pt>
                <c:pt idx="6">
                  <c:v>10969</c:v>
                </c:pt>
                <c:pt idx="7">
                  <c:v>11422</c:v>
                </c:pt>
                <c:pt idx="8">
                  <c:v>12341</c:v>
                </c:pt>
                <c:pt idx="9">
                  <c:v>12568</c:v>
                </c:pt>
                <c:pt idx="10">
                  <c:v>12788</c:v>
                </c:pt>
                <c:pt idx="11">
                  <c:v>12644</c:v>
                </c:pt>
              </c:numCache>
            </c:numRef>
          </c:val>
        </c:ser>
        <c:dLbls>
          <c:showLegendKey val="0"/>
          <c:showVal val="0"/>
          <c:showCatName val="0"/>
          <c:showSerName val="0"/>
          <c:showPercent val="0"/>
          <c:showBubbleSize val="0"/>
        </c:dLbls>
        <c:gapWidth val="150"/>
        <c:overlap val="100"/>
        <c:axId val="187163648"/>
        <c:axId val="33778496"/>
      </c:barChart>
      <c:lineChart>
        <c:grouping val="stacked"/>
        <c:varyColors val="0"/>
        <c:ser>
          <c:idx val="1"/>
          <c:order val="1"/>
          <c:dLbls>
            <c:dLbl>
              <c:idx val="0"/>
              <c:layout>
                <c:manualLayout>
                  <c:x val="-1.0690235690235701E-2"/>
                  <c:y val="-3.54352678571428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56341189674523E-3"/>
                  <c:y val="-3.93725198412698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93901982790876E-3"/>
                  <c:y val="-4.330977182539682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1878039655816997E-3"/>
                  <c:y val="-4.724702380952377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3146277590722042E-3"/>
                  <c:y val="-3.543526785714285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9988803461362201E-2"/>
                  <c:y val="-5.592257160106420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9988803461362094E-2"/>
                  <c:y val="-6.810151770018398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1172795224310555E-2"/>
                  <c:y val="-4.651785545048066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8.073323262074961E-3"/>
                  <c:y val="-6.465586460597805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046769461018885E-2"/>
                  <c:y val="-8.434246408317308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5682805998868989E-2"/>
                  <c:y val="-5.83676318833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1898330173977945E-2"/>
                  <c:y val="-7.170491130247656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Sheet1!$K$4:$K$15</c:f>
              <c:strCache>
                <c:ptCount val="12"/>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pt idx="11">
                  <c:v>平成28年度</c:v>
                </c:pt>
              </c:strCache>
            </c:strRef>
          </c:cat>
          <c:val>
            <c:numRef>
              <c:f>Sheet1!$M$4:$M$15</c:f>
              <c:numCache>
                <c:formatCode>#,##0</c:formatCode>
                <c:ptCount val="12"/>
                <c:pt idx="0">
                  <c:v>13031</c:v>
                </c:pt>
                <c:pt idx="1">
                  <c:v>13121</c:v>
                </c:pt>
                <c:pt idx="2">
                  <c:v>11922</c:v>
                </c:pt>
                <c:pt idx="3">
                  <c:v>10812</c:v>
                </c:pt>
                <c:pt idx="4">
                  <c:v>10812</c:v>
                </c:pt>
                <c:pt idx="5">
                  <c:v>10700</c:v>
                </c:pt>
                <c:pt idx="6">
                  <c:v>10524</c:v>
                </c:pt>
                <c:pt idx="7">
                  <c:v>10402</c:v>
                </c:pt>
                <c:pt idx="8">
                  <c:v>10087</c:v>
                </c:pt>
                <c:pt idx="9">
                  <c:v>9976</c:v>
                </c:pt>
                <c:pt idx="10">
                  <c:v>10135</c:v>
                </c:pt>
                <c:pt idx="11">
                  <c:v>9861</c:v>
                </c:pt>
              </c:numCache>
            </c:numRef>
          </c:val>
          <c:smooth val="0"/>
        </c:ser>
        <c:dLbls>
          <c:showLegendKey val="0"/>
          <c:showVal val="0"/>
          <c:showCatName val="0"/>
          <c:showSerName val="0"/>
          <c:showPercent val="0"/>
          <c:showBubbleSize val="0"/>
        </c:dLbls>
        <c:marker val="1"/>
        <c:smooth val="0"/>
        <c:axId val="187163648"/>
        <c:axId val="33778496"/>
      </c:lineChart>
      <c:catAx>
        <c:axId val="187163648"/>
        <c:scaling>
          <c:orientation val="minMax"/>
        </c:scaling>
        <c:delete val="0"/>
        <c:axPos val="b"/>
        <c:numFmt formatCode="General" sourceLinked="0"/>
        <c:majorTickMark val="out"/>
        <c:minorTickMark val="none"/>
        <c:tickLblPos val="nextTo"/>
        <c:crossAx val="33778496"/>
        <c:crosses val="autoZero"/>
        <c:auto val="1"/>
        <c:lblAlgn val="ctr"/>
        <c:lblOffset val="100"/>
        <c:noMultiLvlLbl val="0"/>
      </c:catAx>
      <c:valAx>
        <c:axId val="33778496"/>
        <c:scaling>
          <c:orientation val="minMax"/>
          <c:max val="16000"/>
          <c:min val="6000"/>
        </c:scaling>
        <c:delete val="0"/>
        <c:axPos val="l"/>
        <c:majorGridlines/>
        <c:numFmt formatCode="#,##0" sourceLinked="1"/>
        <c:majorTickMark val="out"/>
        <c:minorTickMark val="none"/>
        <c:tickLblPos val="nextTo"/>
        <c:crossAx val="187163648"/>
        <c:crosses val="autoZero"/>
        <c:crossBetween val="between"/>
        <c:majorUnit val="2000"/>
      </c:valAx>
    </c:plotArea>
    <c:plotVisOnly val="1"/>
    <c:dispBlanksAs val="gap"/>
    <c:showDLblsOverMax val="0"/>
  </c:chart>
</c:chartSpace>
</file>

<file path=ppt/drawings/drawing1.xml><?xml version="1.0" encoding="utf-8"?>
<c:userShapes xmlns:c="http://schemas.openxmlformats.org/drawingml/2006/chart">
  <cdr:relSizeAnchor xmlns:cdr="http://schemas.openxmlformats.org/drawingml/2006/chartDrawing">
    <cdr:from>
      <cdr:x>0.6976</cdr:x>
      <cdr:y>0.29209</cdr:y>
    </cdr:from>
    <cdr:to>
      <cdr:x>0.80906</cdr:x>
      <cdr:y>0.33828</cdr:y>
    </cdr:to>
    <cdr:sp macro="" textlink="">
      <cdr:nvSpPr>
        <cdr:cNvPr id="2" name="テキスト ボックス 1"/>
        <cdr:cNvSpPr txBox="1"/>
      </cdr:nvSpPr>
      <cdr:spPr>
        <a:xfrm xmlns:a="http://schemas.openxmlformats.org/drawingml/2006/main">
          <a:off x="8008131" y="1573314"/>
          <a:ext cx="1279518" cy="248797"/>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1100" dirty="0"/>
            <a:t>首都大学東京</a:t>
          </a:r>
        </a:p>
      </cdr:txBody>
    </cdr:sp>
  </cdr:relSizeAnchor>
  <cdr:relSizeAnchor xmlns:cdr="http://schemas.openxmlformats.org/drawingml/2006/chartDrawing">
    <cdr:from>
      <cdr:x>0.70501</cdr:x>
      <cdr:y>0.64212</cdr:y>
    </cdr:from>
    <cdr:to>
      <cdr:x>0.82176</cdr:x>
      <cdr:y>0.68772</cdr:y>
    </cdr:to>
    <cdr:sp macro="" textlink="">
      <cdr:nvSpPr>
        <cdr:cNvPr id="4" name="テキスト ボックス 1"/>
        <cdr:cNvSpPr txBox="1"/>
      </cdr:nvSpPr>
      <cdr:spPr>
        <a:xfrm xmlns:a="http://schemas.openxmlformats.org/drawingml/2006/main">
          <a:off x="7470684" y="3458708"/>
          <a:ext cx="1237096" cy="245640"/>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smtClean="0"/>
            <a:t>大阪市立大学</a:t>
          </a:r>
          <a:endParaRPr lang="ja-JP" altLang="en-US" sz="1100" dirty="0"/>
        </a:p>
      </cdr:txBody>
    </cdr:sp>
  </cdr:relSizeAnchor>
  <cdr:relSizeAnchor xmlns:cdr="http://schemas.openxmlformats.org/drawingml/2006/chartDrawing">
    <cdr:from>
      <cdr:x>0.7012</cdr:x>
      <cdr:y>0.79596</cdr:y>
    </cdr:from>
    <cdr:to>
      <cdr:x>0.80979</cdr:x>
      <cdr:y>0.83478</cdr:y>
    </cdr:to>
    <cdr:sp macro="" textlink="">
      <cdr:nvSpPr>
        <cdr:cNvPr id="8" name="テキスト ボックス 1"/>
        <cdr:cNvSpPr txBox="1"/>
      </cdr:nvSpPr>
      <cdr:spPr>
        <a:xfrm xmlns:a="http://schemas.openxmlformats.org/drawingml/2006/main">
          <a:off x="7430338" y="4287364"/>
          <a:ext cx="1150673" cy="209071"/>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smtClean="0"/>
            <a:t>大阪府立大学</a:t>
          </a:r>
          <a:endParaRPr lang="ja-JP" altLang="en-US" sz="1100" dirty="0"/>
        </a:p>
      </cdr:txBody>
    </cdr:sp>
  </cdr:relSizeAnchor>
  <cdr:relSizeAnchor xmlns:cdr="http://schemas.openxmlformats.org/drawingml/2006/chartDrawing">
    <cdr:from>
      <cdr:x>0.05963</cdr:x>
      <cdr:y>0.03596</cdr:y>
    </cdr:from>
    <cdr:to>
      <cdr:x>0.17034</cdr:x>
      <cdr:y>0.0862</cdr:y>
    </cdr:to>
    <cdr:sp macro="" textlink="">
      <cdr:nvSpPr>
        <cdr:cNvPr id="10" name="テキスト ボックス 1"/>
        <cdr:cNvSpPr txBox="1"/>
      </cdr:nvSpPr>
      <cdr:spPr>
        <a:xfrm xmlns:a="http://schemas.openxmlformats.org/drawingml/2006/main">
          <a:off x="631825" y="193675"/>
          <a:ext cx="1173164" cy="27062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a:t>単位（百万円）</a:t>
          </a:r>
        </a:p>
      </cdr:txBody>
    </cdr:sp>
  </cdr:relSizeAnchor>
  <cdr:relSizeAnchor xmlns:cdr="http://schemas.openxmlformats.org/drawingml/2006/chartDrawing">
    <cdr:from>
      <cdr:x>0.05902</cdr:x>
      <cdr:y>0.16505</cdr:y>
    </cdr:from>
    <cdr:to>
      <cdr:x>0.11338</cdr:x>
      <cdr:y>0.20712</cdr:y>
    </cdr:to>
    <cdr:sp macro="" textlink="">
      <cdr:nvSpPr>
        <cdr:cNvPr id="7" name="テキスト ボックス 8"/>
        <cdr:cNvSpPr txBox="1"/>
      </cdr:nvSpPr>
      <cdr:spPr>
        <a:xfrm xmlns:a="http://schemas.openxmlformats.org/drawingml/2006/main">
          <a:off x="625409" y="889023"/>
          <a:ext cx="576029" cy="226606"/>
        </a:xfrm>
        <a:prstGeom xmlns:a="http://schemas.openxmlformats.org/drawingml/2006/main" prst="wedgeRectCallout">
          <a:avLst>
            <a:gd name="adj1" fmla="val -16086"/>
            <a:gd name="adj2" fmla="val 235240"/>
          </a:avLst>
        </a:prstGeom>
        <a:solidFill xmlns:a="http://schemas.openxmlformats.org/drawingml/2006/main">
          <a:srgbClr val="0070C0"/>
        </a:solidFill>
      </cdr:spPr>
      <cdr:txBody>
        <a:bodyPr xmlns:a="http://schemas.openxmlformats.org/drawingml/2006/main" wrap="square" lIns="36000" tIns="36000" rIns="36000" bIns="36000" rtlCol="0" anchor="ctr" anchorCtr="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1000" b="1" dirty="0">
              <a:solidFill>
                <a:prstClr val="white"/>
              </a:solidFill>
            </a:rPr>
            <a:t>法人化</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9786" cy="496967"/>
          </a:xfrm>
          <a:prstGeom prst="rect">
            <a:avLst/>
          </a:prstGeom>
        </p:spPr>
        <p:txBody>
          <a:bodyPr vert="horz" lIns="91395" tIns="45695" rIns="91395"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395" tIns="45695" rIns="91395" bIns="45695" rtlCol="0"/>
          <a:lstStyle>
            <a:lvl1pPr algn="r">
              <a:defRPr sz="1200"/>
            </a:lvl1pPr>
          </a:lstStyle>
          <a:p>
            <a:fld id="{523B0E80-7AF3-47CC-BB9E-0BB563F70690}" type="datetimeFigureOut">
              <a:rPr kumimoji="1" lang="ja-JP" altLang="en-US" smtClean="0"/>
              <a:t>2017/11/2</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95" tIns="45695" rIns="91395" bIns="45695"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395" tIns="45695" rIns="91395" bIns="4569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440651"/>
            <a:ext cx="2949786" cy="496967"/>
          </a:xfrm>
          <a:prstGeom prst="rect">
            <a:avLst/>
          </a:prstGeom>
        </p:spPr>
        <p:txBody>
          <a:bodyPr vert="horz" lIns="91395" tIns="45695" rIns="91395"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51"/>
            <a:ext cx="2949786" cy="496967"/>
          </a:xfrm>
          <a:prstGeom prst="rect">
            <a:avLst/>
          </a:prstGeom>
        </p:spPr>
        <p:txBody>
          <a:bodyPr vert="horz" lIns="91395" tIns="45695" rIns="91395" bIns="45695" rtlCol="0" anchor="b"/>
          <a:lstStyle>
            <a:lvl1pPr algn="r">
              <a:defRPr sz="1200"/>
            </a:lvl1pPr>
          </a:lstStyle>
          <a:p>
            <a:fld id="{10B2AAA1-D909-4A55-8A59-4480BB6DB10E}" type="slidenum">
              <a:rPr kumimoji="1" lang="ja-JP" altLang="en-US" smtClean="0"/>
              <a:t>‹#›</a:t>
            </a:fld>
            <a:endParaRPr kumimoji="1" lang="ja-JP" altLang="en-US"/>
          </a:p>
        </p:txBody>
      </p:sp>
    </p:spTree>
    <p:extLst>
      <p:ext uri="{BB962C8B-B14F-4D97-AF65-F5344CB8AC3E}">
        <p14:creationId xmlns:p14="http://schemas.microsoft.com/office/powerpoint/2010/main" val="2154590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xfrm>
            <a:off x="712788" y="744538"/>
            <a:ext cx="5386387" cy="3730625"/>
          </a:xfrm>
          <a:noFill/>
          <a:ln>
            <a:solidFill>
              <a:srgbClr val="000000"/>
            </a:solidFill>
            <a:miter lim="800000"/>
            <a:headEnd/>
            <a:tailEnd/>
          </a:ln>
        </p:spPr>
      </p:sp>
      <p:sp>
        <p:nvSpPr>
          <p:cNvPr id="4099" name="ノート プレースホルダ 2"/>
          <p:cNvSpPr>
            <a:spLocks noGrp="1"/>
          </p:cNvSpPr>
          <p:nvPr>
            <p:ph type="body" idx="1"/>
          </p:nvPr>
        </p:nvSpPr>
        <p:spPr bwMode="auto">
          <a:xfrm>
            <a:off x="681218" y="4721955"/>
            <a:ext cx="5444784" cy="4470200"/>
          </a:xfrm>
          <a:noFill/>
        </p:spPr>
        <p:txBody>
          <a:bodyPr wrap="square" lIns="91333" tIns="45663" rIns="91333" bIns="45663" numCol="1" anchor="t" anchorCtr="0" compatLnSpc="1">
            <a:prstTxWarp prst="textNoShape">
              <a:avLst/>
            </a:prstTxWarp>
          </a:bodyPr>
          <a:lstStyle/>
          <a:p>
            <a:pPr>
              <a:spcBef>
                <a:spcPct val="0"/>
              </a:spcBef>
            </a:pPr>
            <a:endParaRPr lang="ja-JP" altLang="en-US" dirty="0" smtClean="0"/>
          </a:p>
        </p:txBody>
      </p:sp>
      <p:sp>
        <p:nvSpPr>
          <p:cNvPr id="4100" name="スライド番号プレースホルダ 3"/>
          <p:cNvSpPr txBox="1">
            <a:spLocks noGrp="1"/>
          </p:cNvSpPr>
          <p:nvPr/>
        </p:nvSpPr>
        <p:spPr bwMode="auto">
          <a:xfrm>
            <a:off x="3854760" y="9440676"/>
            <a:ext cx="2950816" cy="497048"/>
          </a:xfrm>
          <a:prstGeom prst="rect">
            <a:avLst/>
          </a:prstGeom>
          <a:noFill/>
          <a:ln w="9525">
            <a:noFill/>
            <a:miter lim="800000"/>
            <a:headEnd/>
            <a:tailEnd/>
          </a:ln>
        </p:spPr>
        <p:txBody>
          <a:bodyPr lIns="92115" tIns="46058" rIns="92115" bIns="46058" anchor="b"/>
          <a:lstStyle/>
          <a:p>
            <a:pPr algn="r" defTabSz="904016"/>
            <a:fld id="{6D66DA3F-D69D-4E17-83E0-3F679B9D5873}" type="slidenum">
              <a:rPr lang="ja-JP" altLang="en-US" sz="1200">
                <a:latin typeface="Calibri" pitchFamily="34" charset="0"/>
              </a:rPr>
              <a:pPr algn="r" defTabSz="904016"/>
              <a:t>1</a:t>
            </a:fld>
            <a:endParaRPr lang="en-US" altLang="ja-JP" sz="1200" dirty="0">
              <a:latin typeface="Calibri" pitchFamily="34" charset="0"/>
            </a:endParaRPr>
          </a:p>
        </p:txBody>
      </p:sp>
    </p:spTree>
    <p:extLst>
      <p:ext uri="{BB962C8B-B14F-4D97-AF65-F5344CB8AC3E}">
        <p14:creationId xmlns:p14="http://schemas.microsoft.com/office/powerpoint/2010/main" val="3816950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B2AAA1-D909-4A55-8A59-4480BB6DB10E}" type="slidenum">
              <a:rPr kumimoji="1" lang="ja-JP" altLang="en-US" smtClean="0"/>
              <a:t>11</a:t>
            </a:fld>
            <a:endParaRPr kumimoji="1" lang="ja-JP" altLang="en-US"/>
          </a:p>
        </p:txBody>
      </p:sp>
    </p:spTree>
    <p:extLst>
      <p:ext uri="{BB962C8B-B14F-4D97-AF65-F5344CB8AC3E}">
        <p14:creationId xmlns:p14="http://schemas.microsoft.com/office/powerpoint/2010/main" val="393277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12</a:t>
            </a:fld>
            <a:endParaRPr lang="en-US" altLang="ja-JP"/>
          </a:p>
        </p:txBody>
      </p:sp>
    </p:spTree>
    <p:extLst>
      <p:ext uri="{BB962C8B-B14F-4D97-AF65-F5344CB8AC3E}">
        <p14:creationId xmlns:p14="http://schemas.microsoft.com/office/powerpoint/2010/main" val="2594215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E4CF741-94C4-4A02-B78F-6B07972D1539}" type="slidenum">
              <a:rPr kumimoji="1" lang="ja-JP" altLang="en-US" smtClean="0"/>
              <a:t>23</a:t>
            </a:fld>
            <a:endParaRPr kumimoji="1" lang="ja-JP" altLang="en-US"/>
          </a:p>
        </p:txBody>
      </p:sp>
    </p:spTree>
    <p:extLst>
      <p:ext uri="{BB962C8B-B14F-4D97-AF65-F5344CB8AC3E}">
        <p14:creationId xmlns:p14="http://schemas.microsoft.com/office/powerpoint/2010/main" val="2732596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スライド イメージ プレースホルダ 1"/>
          <p:cNvSpPr>
            <a:spLocks noGrp="1" noRot="1" noChangeAspect="1" noTextEdit="1"/>
          </p:cNvSpPr>
          <p:nvPr>
            <p:ph type="sldImg"/>
          </p:nvPr>
        </p:nvSpPr>
        <p:spPr bwMode="auto">
          <a:xfrm>
            <a:off x="712788" y="746125"/>
            <a:ext cx="5384800" cy="3729038"/>
          </a:xfrm>
          <a:noFill/>
          <a:ln>
            <a:solidFill>
              <a:srgbClr val="000000"/>
            </a:solidFill>
            <a:miter lim="800000"/>
            <a:headEnd/>
            <a:tailEnd/>
          </a:ln>
        </p:spPr>
      </p:sp>
      <p:sp>
        <p:nvSpPr>
          <p:cNvPr id="21506" name="ノート プレースホルダ 2"/>
          <p:cNvSpPr>
            <a:spLocks noGrp="1"/>
          </p:cNvSpPr>
          <p:nvPr>
            <p:ph type="body" idx="1"/>
          </p:nvPr>
        </p:nvSpPr>
        <p:spPr>
          <a:xfrm>
            <a:off x="681038" y="4721225"/>
            <a:ext cx="5445125" cy="4470400"/>
          </a:xfrm>
          <a:noFill/>
          <a:ln/>
        </p:spPr>
        <p:txBody>
          <a:bodyPr lIns="91322" tIns="45659" rIns="91322" bIns="45659"/>
          <a:lstStyle/>
          <a:p>
            <a:pPr>
              <a:spcBef>
                <a:spcPct val="0"/>
              </a:spcBef>
            </a:pPr>
            <a:endParaRPr lang="ja-JP" altLang="en-US" dirty="0" smtClean="0"/>
          </a:p>
        </p:txBody>
      </p:sp>
      <p:sp>
        <p:nvSpPr>
          <p:cNvPr id="21507" name="スライド番号プレースホルダ 3"/>
          <p:cNvSpPr txBox="1">
            <a:spLocks noGrp="1"/>
          </p:cNvSpPr>
          <p:nvPr/>
        </p:nvSpPr>
        <p:spPr bwMode="auto">
          <a:xfrm>
            <a:off x="3854458" y="9440864"/>
            <a:ext cx="2951163" cy="496887"/>
          </a:xfrm>
          <a:prstGeom prst="rect">
            <a:avLst/>
          </a:prstGeom>
          <a:noFill/>
          <a:ln w="9525">
            <a:noFill/>
            <a:miter lim="800000"/>
            <a:headEnd/>
            <a:tailEnd/>
          </a:ln>
        </p:spPr>
        <p:txBody>
          <a:bodyPr lIns="92104" tIns="46054" rIns="92104" bIns="46054" anchor="b"/>
          <a:lstStyle/>
          <a:p>
            <a:pPr algn="r" defTabSz="902573"/>
            <a:fld id="{E0AC5BB3-5773-4982-9BD6-8F38E5F33F4D}" type="slidenum">
              <a:rPr lang="ja-JP" altLang="en-US" sz="1200">
                <a:latin typeface="Calibri" pitchFamily="34" charset="0"/>
              </a:rPr>
              <a:pPr algn="r" defTabSz="902573"/>
              <a:t>2</a:t>
            </a:fld>
            <a:endParaRPr lang="en-US" altLang="ja-JP" sz="1200" dirty="0">
              <a:latin typeface="Calibri" pitchFamily="34" charset="0"/>
            </a:endParaRPr>
          </a:p>
        </p:txBody>
      </p:sp>
    </p:spTree>
    <p:extLst>
      <p:ext uri="{BB962C8B-B14F-4D97-AF65-F5344CB8AC3E}">
        <p14:creationId xmlns:p14="http://schemas.microsoft.com/office/powerpoint/2010/main" val="1759012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p:cNvSpPr>
            <a:spLocks noGrp="1" noRot="1" noChangeAspect="1" noTextEdit="1"/>
          </p:cNvSpPr>
          <p:nvPr>
            <p:ph type="sldImg"/>
          </p:nvPr>
        </p:nvSpPr>
        <p:spPr bwMode="auto">
          <a:xfrm>
            <a:off x="712788" y="746125"/>
            <a:ext cx="5384800" cy="3729038"/>
          </a:xfrm>
          <a:noFill/>
          <a:ln>
            <a:solidFill>
              <a:srgbClr val="000000"/>
            </a:solidFill>
            <a:miter lim="800000"/>
            <a:headEnd/>
            <a:tailEnd/>
          </a:ln>
        </p:spPr>
      </p:sp>
      <p:sp>
        <p:nvSpPr>
          <p:cNvPr id="17410" name="ノート プレースホルダ 2"/>
          <p:cNvSpPr>
            <a:spLocks noGrp="1"/>
          </p:cNvSpPr>
          <p:nvPr>
            <p:ph type="body" idx="1"/>
          </p:nvPr>
        </p:nvSpPr>
        <p:spPr>
          <a:xfrm>
            <a:off x="681038" y="4721225"/>
            <a:ext cx="5445125" cy="4470400"/>
          </a:xfrm>
          <a:noFill/>
          <a:ln/>
        </p:spPr>
        <p:txBody>
          <a:bodyPr lIns="91322" tIns="45659" rIns="91322" bIns="45659"/>
          <a:lstStyle/>
          <a:p>
            <a:pPr>
              <a:spcBef>
                <a:spcPct val="0"/>
              </a:spcBef>
            </a:pPr>
            <a:endParaRPr lang="ja-JP" altLang="en-US" dirty="0" smtClean="0"/>
          </a:p>
        </p:txBody>
      </p:sp>
      <p:sp>
        <p:nvSpPr>
          <p:cNvPr id="17411" name="スライド番号プレースホルダ 3"/>
          <p:cNvSpPr txBox="1">
            <a:spLocks noGrp="1"/>
          </p:cNvSpPr>
          <p:nvPr/>
        </p:nvSpPr>
        <p:spPr bwMode="auto">
          <a:xfrm>
            <a:off x="3854458" y="9440864"/>
            <a:ext cx="2951163" cy="496887"/>
          </a:xfrm>
          <a:prstGeom prst="rect">
            <a:avLst/>
          </a:prstGeom>
          <a:noFill/>
          <a:ln w="9525">
            <a:noFill/>
            <a:miter lim="800000"/>
            <a:headEnd/>
            <a:tailEnd/>
          </a:ln>
        </p:spPr>
        <p:txBody>
          <a:bodyPr lIns="92104" tIns="46054" rIns="92104" bIns="46054" anchor="b"/>
          <a:lstStyle/>
          <a:p>
            <a:pPr algn="r" defTabSz="902573"/>
            <a:fld id="{CEF3F930-3BAB-4B14-941C-41D8A1F9E6E1}" type="slidenum">
              <a:rPr lang="ja-JP" altLang="en-US" sz="1200">
                <a:latin typeface="Calibri" pitchFamily="34" charset="0"/>
              </a:rPr>
              <a:pPr algn="r" defTabSz="902573"/>
              <a:t>3</a:t>
            </a:fld>
            <a:endParaRPr lang="en-US" altLang="ja-JP" sz="1200" dirty="0">
              <a:latin typeface="Calibri" pitchFamily="34" charset="0"/>
            </a:endParaRPr>
          </a:p>
        </p:txBody>
      </p:sp>
    </p:spTree>
    <p:extLst>
      <p:ext uri="{BB962C8B-B14F-4D97-AF65-F5344CB8AC3E}">
        <p14:creationId xmlns:p14="http://schemas.microsoft.com/office/powerpoint/2010/main" val="132686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p:cNvSpPr>
            <a:spLocks noGrp="1" noRot="1" noChangeAspect="1" noTextEdit="1"/>
          </p:cNvSpPr>
          <p:nvPr>
            <p:ph type="sldImg"/>
          </p:nvPr>
        </p:nvSpPr>
        <p:spPr bwMode="auto">
          <a:xfrm>
            <a:off x="714375" y="747713"/>
            <a:ext cx="5381625" cy="3727450"/>
          </a:xfrm>
          <a:noFill/>
          <a:ln>
            <a:solidFill>
              <a:srgbClr val="000000"/>
            </a:solidFill>
            <a:miter lim="800000"/>
            <a:headEnd/>
            <a:tailEnd/>
          </a:ln>
        </p:spPr>
      </p:sp>
      <p:sp>
        <p:nvSpPr>
          <p:cNvPr id="17410" name="ノート プレースホルダ 2"/>
          <p:cNvSpPr>
            <a:spLocks noGrp="1"/>
          </p:cNvSpPr>
          <p:nvPr>
            <p:ph type="body" idx="1"/>
          </p:nvPr>
        </p:nvSpPr>
        <p:spPr>
          <a:xfrm>
            <a:off x="681038" y="4721232"/>
            <a:ext cx="5445125" cy="4470401"/>
          </a:xfrm>
          <a:noFill/>
          <a:ln/>
        </p:spPr>
        <p:txBody>
          <a:bodyPr lIns="91323" tIns="45659" rIns="91323" bIns="45659"/>
          <a:lstStyle/>
          <a:p>
            <a:pPr>
              <a:spcBef>
                <a:spcPct val="0"/>
              </a:spcBef>
            </a:pPr>
            <a:endParaRPr lang="ja-JP" altLang="en-US" dirty="0" smtClean="0"/>
          </a:p>
        </p:txBody>
      </p:sp>
      <p:sp>
        <p:nvSpPr>
          <p:cNvPr id="17411" name="スライド番号プレースホルダ 3"/>
          <p:cNvSpPr txBox="1">
            <a:spLocks noGrp="1"/>
          </p:cNvSpPr>
          <p:nvPr/>
        </p:nvSpPr>
        <p:spPr bwMode="auto">
          <a:xfrm>
            <a:off x="3854450" y="9440864"/>
            <a:ext cx="2951164" cy="496887"/>
          </a:xfrm>
          <a:prstGeom prst="rect">
            <a:avLst/>
          </a:prstGeom>
          <a:noFill/>
          <a:ln w="9525">
            <a:noFill/>
            <a:miter lim="800000"/>
            <a:headEnd/>
            <a:tailEnd/>
          </a:ln>
        </p:spPr>
        <p:txBody>
          <a:bodyPr lIns="92105" tIns="46055" rIns="92105" bIns="46055" anchor="b"/>
          <a:lstStyle/>
          <a:p>
            <a:pPr algn="r" defTabSz="902579"/>
            <a:fld id="{CEF3F930-3BAB-4B14-941C-41D8A1F9E6E1}" type="slidenum">
              <a:rPr lang="ja-JP" altLang="en-US" sz="1200">
                <a:latin typeface="Calibri" pitchFamily="34" charset="0"/>
              </a:rPr>
              <a:pPr algn="r" defTabSz="902579"/>
              <a:t>4</a:t>
            </a:fld>
            <a:endParaRPr lang="en-US" altLang="ja-JP" sz="1200" dirty="0">
              <a:latin typeface="Calibri" pitchFamily="34" charset="0"/>
            </a:endParaRPr>
          </a:p>
        </p:txBody>
      </p:sp>
    </p:spTree>
    <p:extLst>
      <p:ext uri="{BB962C8B-B14F-4D97-AF65-F5344CB8AC3E}">
        <p14:creationId xmlns:p14="http://schemas.microsoft.com/office/powerpoint/2010/main" val="265049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5</a:t>
            </a:fld>
            <a:endParaRPr lang="en-US" altLang="ja-JP" dirty="0"/>
          </a:p>
        </p:txBody>
      </p:sp>
    </p:spTree>
    <p:extLst>
      <p:ext uri="{BB962C8B-B14F-4D97-AF65-F5344CB8AC3E}">
        <p14:creationId xmlns:p14="http://schemas.microsoft.com/office/powerpoint/2010/main" val="1332985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16D0A4-7E0E-4A2B-949E-9A83DA3DB766}" type="slidenum">
              <a:rPr kumimoji="1" lang="ja-JP" altLang="en-US" smtClean="0"/>
              <a:t>6</a:t>
            </a:fld>
            <a:endParaRPr kumimoji="1" lang="ja-JP" altLang="en-US"/>
          </a:p>
        </p:txBody>
      </p:sp>
    </p:spTree>
    <p:extLst>
      <p:ext uri="{BB962C8B-B14F-4D97-AF65-F5344CB8AC3E}">
        <p14:creationId xmlns:p14="http://schemas.microsoft.com/office/powerpoint/2010/main" val="3010582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16D0A4-7E0E-4A2B-949E-9A83DA3DB766}" type="slidenum">
              <a:rPr kumimoji="1" lang="ja-JP" altLang="en-US" smtClean="0"/>
              <a:t>7</a:t>
            </a:fld>
            <a:endParaRPr kumimoji="1" lang="ja-JP" altLang="en-US"/>
          </a:p>
        </p:txBody>
      </p:sp>
    </p:spTree>
    <p:extLst>
      <p:ext uri="{BB962C8B-B14F-4D97-AF65-F5344CB8AC3E}">
        <p14:creationId xmlns:p14="http://schemas.microsoft.com/office/powerpoint/2010/main" val="3010582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C59D56C-4EC2-47CA-816E-5A64FE1C85CE}" type="slidenum">
              <a:rPr kumimoji="1" lang="ja-JP" altLang="en-US" smtClean="0"/>
              <a:t>9</a:t>
            </a:fld>
            <a:endParaRPr kumimoji="1" lang="ja-JP" altLang="en-US"/>
          </a:p>
        </p:txBody>
      </p:sp>
    </p:spTree>
    <p:extLst>
      <p:ext uri="{BB962C8B-B14F-4D97-AF65-F5344CB8AC3E}">
        <p14:creationId xmlns:p14="http://schemas.microsoft.com/office/powerpoint/2010/main" val="888724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10</a:t>
            </a:fld>
            <a:endParaRPr lang="en-US" altLang="ja-JP"/>
          </a:p>
        </p:txBody>
      </p:sp>
    </p:spTree>
    <p:extLst>
      <p:ext uri="{BB962C8B-B14F-4D97-AF65-F5344CB8AC3E}">
        <p14:creationId xmlns:p14="http://schemas.microsoft.com/office/powerpoint/2010/main" val="2594215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88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C5E995D-AB75-496E-BE03-A5C3F9A13594}" type="datetime1">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400" b="1">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8E470D5E-9B51-4A0D-8A03-524770BF7A28}" type="slidenum">
              <a:rPr lang="ja-JP" altLang="en-US" smtClean="0"/>
              <a:pPr/>
              <a:t>‹#›</a:t>
            </a:fld>
            <a:endParaRPr lang="ja-JP" altLang="en-US"/>
          </a:p>
        </p:txBody>
      </p:sp>
    </p:spTree>
    <p:extLst>
      <p:ext uri="{BB962C8B-B14F-4D97-AF65-F5344CB8AC3E}">
        <p14:creationId xmlns:p14="http://schemas.microsoft.com/office/powerpoint/2010/main" val="2432698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B93F6A1-4C7F-4108-BE67-D55B5E22E87B}" type="datetime1">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3930077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5093"/>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8" y="275093"/>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F23437E-9A79-44E2-896F-57E0CC525593}" type="datetime1">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781746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CF9BCB-8153-4729-B7AA-D15F4D051CBB}" type="datetime1">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solidFill>
                  <a:schemeClr val="accent6">
                    <a:lumMod val="50000"/>
                  </a:schemeClr>
                </a:solidFill>
              </a:defRPr>
            </a:lvl1pPr>
          </a:lstStyle>
          <a:p>
            <a:fld id="{8E470D5E-9B51-4A0D-8A03-524770BF7A28}" type="slidenum">
              <a:rPr lang="ja-JP" altLang="en-US" smtClean="0"/>
              <a:pPr/>
              <a:t>‹#›</a:t>
            </a:fld>
            <a:endParaRPr lang="ja-JP" altLang="en-US"/>
          </a:p>
        </p:txBody>
      </p:sp>
    </p:spTree>
    <p:extLst>
      <p:ext uri="{BB962C8B-B14F-4D97-AF65-F5344CB8AC3E}">
        <p14:creationId xmlns:p14="http://schemas.microsoft.com/office/powerpoint/2010/main" val="2685580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35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B6C5912-B03D-4101-8978-E8460AF8C431}" type="datetime1">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113541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E404C0-44C5-447D-A6DA-954DBB71107D}" type="datetime1">
              <a:rPr kumimoji="1" lang="ja-JP" altLang="en-US" smtClean="0"/>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2521578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52A327C-B544-4D22-BCA9-DE0503ECBA89}" type="datetime1">
              <a:rPr kumimoji="1" lang="ja-JP" altLang="en-US" smtClean="0"/>
              <a:t>2017/11/2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714277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7AF8041-3BD0-4532-B12E-806EF6D4FCC5}" type="datetime1">
              <a:rPr kumimoji="1" lang="ja-JP" altLang="en-US" smtClean="0"/>
              <a:t>2017/11/2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42300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4DFDCB-978E-4417-B54D-2CD305FD9DA7}" type="datetime1">
              <a:rPr kumimoji="1" lang="ja-JP" altLang="en-US" smtClean="0"/>
              <a:t>2017/11/2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813614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50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BCD2F99-1B23-406E-9AF3-8FB08CE5B4A6}" type="datetime1">
              <a:rPr kumimoji="1" lang="ja-JP" altLang="en-US" smtClean="0"/>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2501975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42C1B4-829A-4052-AFD1-01A1D8D53241}" type="datetime1">
              <a:rPr kumimoji="1" lang="ja-JP" altLang="en-US" smtClean="0"/>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396624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80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D2B54-DF46-4669-8831-38441B1FEA3D}" type="datetime1">
              <a:rPr kumimoji="1" lang="ja-JP" altLang="en-US" smtClean="0"/>
              <a:t>2017/11/2</a:t>
            </a:fld>
            <a:endParaRPr kumimoji="1" lang="ja-JP" altLang="en-US"/>
          </a:p>
        </p:txBody>
      </p:sp>
      <p:sp>
        <p:nvSpPr>
          <p:cNvPr id="5" name="フッター プレースホルダー 4"/>
          <p:cNvSpPr>
            <a:spLocks noGrp="1"/>
          </p:cNvSpPr>
          <p:nvPr>
            <p:ph type="ftr" sz="quarter" idx="3"/>
          </p:nvPr>
        </p:nvSpPr>
        <p:spPr>
          <a:xfrm>
            <a:off x="3384550" y="635680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805"/>
            <a:ext cx="2311400" cy="365125"/>
          </a:xfrm>
          <a:prstGeom prst="rect">
            <a:avLst/>
          </a:prstGeom>
        </p:spPr>
        <p:txBody>
          <a:bodyPr vert="horz" lIns="91440" tIns="45720" rIns="91440" bIns="45720" rtlCol="0" anchor="ctr"/>
          <a:lstStyle>
            <a:lvl1pPr algn="r">
              <a:defRPr sz="1400" b="1">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8E470D5E-9B51-4A0D-8A03-524770BF7A28}" type="slidenum">
              <a:rPr lang="ja-JP" altLang="en-US" smtClean="0"/>
              <a:pPr/>
              <a:t>‹#›</a:t>
            </a:fld>
            <a:endParaRPr lang="ja-JP" altLang="en-US"/>
          </a:p>
        </p:txBody>
      </p:sp>
    </p:spTree>
    <p:extLst>
      <p:ext uri="{BB962C8B-B14F-4D97-AF65-F5344CB8AC3E}">
        <p14:creationId xmlns:p14="http://schemas.microsoft.com/office/powerpoint/2010/main" val="1600840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 y="4315174"/>
            <a:ext cx="9906002" cy="2154436"/>
          </a:xfrm>
          <a:prstGeom prst="rect">
            <a:avLst/>
          </a:prstGeom>
          <a:noFill/>
        </p:spPr>
        <p:txBody>
          <a:bodyPr wrap="square">
            <a:spAutoFit/>
          </a:bodyPr>
          <a:lstStyle/>
          <a:p>
            <a:endParaRPr lang="en-US" altLang="ja-JP" sz="1200" dirty="0">
              <a:latin typeface="HGPｺﾞｼｯｸM" pitchFamily="50" charset="-128"/>
              <a:ea typeface="HGPｺﾞｼｯｸM" pitchFamily="50" charset="-128"/>
            </a:endParaRPr>
          </a:p>
          <a:p>
            <a:pPr lvl="0" algn="ctr"/>
            <a:endParaRPr lang="en-US" altLang="ja-JP" sz="2400" dirty="0" smtClean="0">
              <a:latin typeface="Meiryo UI" pitchFamily="50" charset="-128"/>
              <a:ea typeface="Meiryo UI" pitchFamily="50" charset="-128"/>
              <a:cs typeface="Meiryo UI" pitchFamily="50" charset="-128"/>
            </a:endParaRPr>
          </a:p>
          <a:p>
            <a:pPr lvl="0" algn="ctr"/>
            <a:r>
              <a:rPr lang="en-US" altLang="ja-JP" sz="1600" dirty="0" smtClean="0">
                <a:latin typeface="Meiryo UI" pitchFamily="50" charset="-128"/>
                <a:ea typeface="Meiryo UI" pitchFamily="50" charset="-128"/>
                <a:cs typeface="Meiryo UI" pitchFamily="50" charset="-128"/>
              </a:rPr>
              <a:t>2017</a:t>
            </a:r>
            <a:r>
              <a:rPr lang="ja-JP" altLang="en-US" sz="1600" dirty="0" smtClean="0">
                <a:latin typeface="Meiryo UI" pitchFamily="50" charset="-128"/>
                <a:ea typeface="Meiryo UI" pitchFamily="50" charset="-128"/>
                <a:cs typeface="Meiryo UI" pitchFamily="50" charset="-128"/>
              </a:rPr>
              <a:t>年</a:t>
            </a:r>
            <a:r>
              <a:rPr lang="en-US" altLang="ja-JP" sz="1600" dirty="0">
                <a:latin typeface="Meiryo UI" pitchFamily="50" charset="-128"/>
                <a:ea typeface="Meiryo UI" pitchFamily="50" charset="-128"/>
                <a:cs typeface="Meiryo UI" pitchFamily="50" charset="-128"/>
              </a:rPr>
              <a:t>8</a:t>
            </a:r>
            <a:r>
              <a:rPr lang="ja-JP" altLang="en-US" sz="1600" dirty="0" smtClean="0">
                <a:latin typeface="Meiryo UI" pitchFamily="50" charset="-128"/>
                <a:ea typeface="Meiryo UI" pitchFamily="50" charset="-128"/>
                <a:cs typeface="Meiryo UI" pitchFamily="50" charset="-128"/>
              </a:rPr>
              <a:t>月</a:t>
            </a:r>
            <a:endParaRPr lang="en-US" altLang="ja-JP" sz="1600" dirty="0" smtClean="0">
              <a:latin typeface="Meiryo UI" pitchFamily="50" charset="-128"/>
              <a:ea typeface="Meiryo UI" pitchFamily="50" charset="-128"/>
              <a:cs typeface="Meiryo UI" pitchFamily="50" charset="-128"/>
            </a:endParaRPr>
          </a:p>
          <a:p>
            <a:pPr lvl="0" algn="ctr"/>
            <a:endParaRPr lang="en-US" altLang="ja-JP" sz="1600" dirty="0" smtClean="0">
              <a:latin typeface="Meiryo UI" pitchFamily="50" charset="-128"/>
              <a:ea typeface="Meiryo UI" pitchFamily="50" charset="-128"/>
              <a:cs typeface="Meiryo UI" pitchFamily="50" charset="-128"/>
            </a:endParaRPr>
          </a:p>
          <a:p>
            <a:pPr lvl="0" algn="ctr"/>
            <a:r>
              <a:rPr lang="ja-JP" altLang="en-US" sz="1600" dirty="0">
                <a:latin typeface="Meiryo UI" pitchFamily="50" charset="-128"/>
                <a:ea typeface="Meiryo UI" pitchFamily="50" charset="-128"/>
                <a:cs typeface="Meiryo UI" pitchFamily="50" charset="-128"/>
              </a:rPr>
              <a:t>大阪府府民文化部　</a:t>
            </a:r>
            <a:endParaRPr lang="en-US" altLang="ja-JP" sz="1600" dirty="0">
              <a:latin typeface="Meiryo UI" pitchFamily="50" charset="-128"/>
              <a:ea typeface="Meiryo UI" pitchFamily="50" charset="-128"/>
              <a:cs typeface="Meiryo UI" pitchFamily="50" charset="-128"/>
            </a:endParaRPr>
          </a:p>
          <a:p>
            <a:pPr lvl="0" algn="ctr"/>
            <a:r>
              <a:rPr lang="ja-JP" altLang="en-US" sz="1600" dirty="0">
                <a:latin typeface="Meiryo UI" pitchFamily="50" charset="-128"/>
                <a:ea typeface="Meiryo UI" pitchFamily="50" charset="-128"/>
                <a:cs typeface="Meiryo UI" pitchFamily="50" charset="-128"/>
              </a:rPr>
              <a:t>大阪市経済戦略局</a:t>
            </a:r>
            <a:endParaRPr lang="en-US" altLang="ja-JP" sz="900" dirty="0">
              <a:latin typeface="Meiryo UI" pitchFamily="50" charset="-128"/>
              <a:ea typeface="Meiryo UI" pitchFamily="50" charset="-128"/>
              <a:cs typeface="Meiryo UI" pitchFamily="50" charset="-128"/>
            </a:endParaRPr>
          </a:p>
          <a:p>
            <a:pPr lvl="0" algn="ctr"/>
            <a:endParaRPr lang="en-US" altLang="ja-JP" sz="1600" dirty="0" smtClean="0">
              <a:latin typeface="Meiryo UI" pitchFamily="50" charset="-128"/>
              <a:ea typeface="Meiryo UI" pitchFamily="50" charset="-128"/>
              <a:cs typeface="Meiryo UI" pitchFamily="50" charset="-128"/>
            </a:endParaRPr>
          </a:p>
          <a:p>
            <a:pPr lvl="0" algn="ctr"/>
            <a:endParaRPr lang="en-US" altLang="ja-JP" sz="900" dirty="0">
              <a:latin typeface="Meiryo UI" pitchFamily="50" charset="-128"/>
              <a:ea typeface="Meiryo UI" pitchFamily="50" charset="-128"/>
              <a:cs typeface="Meiryo UI" pitchFamily="50" charset="-128"/>
            </a:endParaRPr>
          </a:p>
          <a:p>
            <a:pPr lvl="0" algn="ctr"/>
            <a:endParaRPr lang="en-US" altLang="ja-JP" sz="900" dirty="0" smtClean="0">
              <a:latin typeface="Meiryo UI" pitchFamily="50" charset="-128"/>
              <a:ea typeface="Meiryo UI" pitchFamily="50" charset="-128"/>
              <a:cs typeface="Meiryo UI" pitchFamily="50" charset="-128"/>
            </a:endParaRPr>
          </a:p>
        </p:txBody>
      </p:sp>
      <p:sp>
        <p:nvSpPr>
          <p:cNvPr id="8" name="正方形/長方形 7"/>
          <p:cNvSpPr/>
          <p:nvPr/>
        </p:nvSpPr>
        <p:spPr>
          <a:xfrm>
            <a:off x="0" y="1218168"/>
            <a:ext cx="9907102" cy="3096490"/>
          </a:xfrm>
          <a:prstGeom prst="rect">
            <a:avLst/>
          </a:prstGeom>
          <a:no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3600" b="1" dirty="0" smtClean="0">
                <a:solidFill>
                  <a:schemeClr val="tx1"/>
                </a:solidFill>
                <a:latin typeface="Meiryo UI" pitchFamily="50" charset="-128"/>
                <a:ea typeface="Meiryo UI" pitchFamily="50" charset="-128"/>
                <a:cs typeface="Meiryo UI" pitchFamily="50" charset="-128"/>
              </a:rPr>
              <a:t>新　法　人　に　つ　い　て</a:t>
            </a:r>
            <a:endParaRPr lang="en-US" altLang="ja-JP" sz="3600" b="1" dirty="0">
              <a:solidFill>
                <a:schemeClr val="tx1"/>
              </a:solidFill>
              <a:latin typeface="Meiryo UI" pitchFamily="50" charset="-128"/>
              <a:ea typeface="Meiryo UI" pitchFamily="50" charset="-128"/>
              <a:cs typeface="Meiryo UI" pitchFamily="50" charset="-128"/>
            </a:endParaRPr>
          </a:p>
          <a:p>
            <a:pPr lvl="0" algn="ctr"/>
            <a:r>
              <a:rPr lang="en-US" altLang="ja-JP" sz="28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schemeClr val="tx1"/>
                </a:solidFill>
                <a:latin typeface="Meiryo UI" pitchFamily="50" charset="-128"/>
                <a:ea typeface="Meiryo UI" pitchFamily="50" charset="-128"/>
                <a:cs typeface="Meiryo UI" pitchFamily="50" charset="-128"/>
              </a:rPr>
              <a:t>－公立大学法人大阪府立大学と公立大学法人大阪市立大学の統合</a:t>
            </a:r>
            <a:r>
              <a:rPr lang="ja-JP" altLang="en-US" sz="2000" b="1" dirty="0">
                <a:solidFill>
                  <a:schemeClr val="tx1"/>
                </a:solidFill>
                <a:latin typeface="Meiryo UI" pitchFamily="50" charset="-128"/>
                <a:ea typeface="Meiryo UI" pitchFamily="50" charset="-128"/>
                <a:cs typeface="Meiryo UI" pitchFamily="50" charset="-128"/>
              </a:rPr>
              <a:t>に関する</a:t>
            </a:r>
            <a:r>
              <a:rPr lang="ja-JP" altLang="en-US" sz="2000" b="1" dirty="0" smtClean="0">
                <a:solidFill>
                  <a:schemeClr val="tx1"/>
                </a:solidFill>
                <a:latin typeface="Meiryo UI" pitchFamily="50" charset="-128"/>
                <a:ea typeface="Meiryo UI" pitchFamily="50" charset="-128"/>
                <a:cs typeface="Meiryo UI" pitchFamily="50" charset="-128"/>
              </a:rPr>
              <a:t>計画－</a:t>
            </a:r>
            <a:endParaRPr lang="en-US" altLang="ja-JP" sz="2000" b="1" dirty="0" smtClean="0">
              <a:solidFill>
                <a:schemeClr val="tx1"/>
              </a:solidFill>
              <a:latin typeface="Meiryo UI" pitchFamily="50" charset="-128"/>
              <a:ea typeface="Meiryo UI" pitchFamily="50" charset="-128"/>
              <a:cs typeface="Meiryo UI" pitchFamily="50" charset="-128"/>
            </a:endParaRPr>
          </a:p>
          <a:p>
            <a:pPr lvl="0" algn="ctr"/>
            <a:endParaRPr lang="en-US" altLang="ja-JP" sz="1000" b="1" dirty="0" smtClean="0">
              <a:solidFill>
                <a:schemeClr val="tx1"/>
              </a:solidFill>
              <a:latin typeface="Meiryo UI" pitchFamily="50" charset="-128"/>
              <a:ea typeface="Meiryo UI" pitchFamily="50" charset="-128"/>
              <a:cs typeface="Meiryo UI" pitchFamily="50" charset="-128"/>
            </a:endParaRPr>
          </a:p>
          <a:p>
            <a:pPr lvl="0" algn="ctr"/>
            <a:r>
              <a:rPr lang="ja-JP" altLang="en-US" sz="2400" b="1" dirty="0" smtClean="0">
                <a:solidFill>
                  <a:schemeClr val="tx1"/>
                </a:solidFill>
                <a:latin typeface="Meiryo UI" pitchFamily="50" charset="-128"/>
                <a:ea typeface="Meiryo UI" pitchFamily="50" charset="-128"/>
                <a:cs typeface="Meiryo UI" pitchFamily="50" charset="-128"/>
              </a:rPr>
              <a:t>（案）</a:t>
            </a:r>
            <a:endParaRPr lang="en-US" altLang="ja-JP" sz="2400" b="1" dirty="0">
              <a:solidFill>
                <a:schemeClr val="tx1"/>
              </a:solidFill>
              <a:latin typeface="Meiryo UI" pitchFamily="50" charset="-128"/>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p:txBody>
          <a:bodyPr/>
          <a:lstStyle/>
          <a:p>
            <a:fld id="{8E470D5E-9B51-4A0D-8A03-524770BF7A28}" type="slidenum">
              <a:rPr kumimoji="1" lang="ja-JP" altLang="en-US" smtClean="0"/>
              <a:t>1</a:t>
            </a:fld>
            <a:endParaRPr kumimoji="1" lang="ja-JP" altLang="en-US"/>
          </a:p>
        </p:txBody>
      </p:sp>
      <p:sp>
        <p:nvSpPr>
          <p:cNvPr id="9" name="テキスト ボックス 4"/>
          <p:cNvSpPr txBox="1"/>
          <p:nvPr/>
        </p:nvSpPr>
        <p:spPr>
          <a:xfrm>
            <a:off x="7126938" y="116632"/>
            <a:ext cx="2383986" cy="523220"/>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８</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8007599" y="69756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資料４－</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98801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－新法人の事務組織（イメージ）－</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29687" y="598189"/>
            <a:ext cx="9498796" cy="1822699"/>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1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法人運営を担う法人本部事務組織、大学の運営や教育研究などを担う大学本部事務組織を置くとともに、市大本部の中</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学部附属病院の運営を担う病院運営本部事務組織を置く。また、高専の運営を担う「高専事務局」を置く。</a:t>
            </a: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■法人本部事務組織には、理事長のガバナンスのもと、大学統合を推進するため、総務運営部門や企画部門などを設置</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大学本部事務組織と効果的な役割分担・連携を図る</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■法人統合により、両大学の職員</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スキルと経験、ポテンシャルを最大限活用するという観点から、法人及び両大学等に適材適</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所に配置 ⇒事務組織の活性化と全体の事務力のアップを図り、教育研究サポート体制等を強化</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■業務の簡素化・効率化を図るため、積極的なアウトソーシングと</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化を推進</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266080" y="456804"/>
            <a:ext cx="2448272"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事務組織の基本的</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581292" y="6439574"/>
            <a:ext cx="2311400" cy="365125"/>
          </a:xfrm>
        </p:spPr>
        <p:txBody>
          <a:bodyPr/>
          <a:lstStyle/>
          <a:p>
            <a:fld id="{8E470D5E-9B51-4A0D-8A03-524770BF7A28}" type="slidenum">
              <a:rPr kumimoji="1" lang="ja-JP" altLang="en-US" smtClean="0"/>
              <a:t>10</a:t>
            </a:fld>
            <a:endParaRPr kumimoji="1" lang="ja-JP" altLang="en-US" dirty="0"/>
          </a:p>
        </p:txBody>
      </p:sp>
      <p:sp>
        <p:nvSpPr>
          <p:cNvPr id="20" name="角丸四角形 19"/>
          <p:cNvSpPr/>
          <p:nvPr/>
        </p:nvSpPr>
        <p:spPr>
          <a:xfrm>
            <a:off x="229334" y="3310162"/>
            <a:ext cx="4363625" cy="2454905"/>
          </a:xfrm>
          <a:prstGeom prst="roundRect">
            <a:avLst>
              <a:gd name="adj" fmla="val 2189"/>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8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solidFill>
                <a:schemeClr val="tx1"/>
              </a:solidFill>
            </a:endParaRPr>
          </a:p>
        </p:txBody>
      </p:sp>
      <p:sp>
        <p:nvSpPr>
          <p:cNvPr id="22" name="角丸四角形 21"/>
          <p:cNvSpPr/>
          <p:nvPr/>
        </p:nvSpPr>
        <p:spPr>
          <a:xfrm>
            <a:off x="414924" y="3086053"/>
            <a:ext cx="2016224" cy="397354"/>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法人本部事務組織</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5097016" y="3265539"/>
            <a:ext cx="4536504" cy="2608793"/>
          </a:xfrm>
          <a:prstGeom prst="roundRect">
            <a:avLst>
              <a:gd name="adj" fmla="val 2189"/>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8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solidFill>
                <a:schemeClr val="tx1"/>
              </a:solidFill>
            </a:endParaRPr>
          </a:p>
        </p:txBody>
      </p:sp>
      <p:sp>
        <p:nvSpPr>
          <p:cNvPr id="27" name="角丸四角形 26"/>
          <p:cNvSpPr/>
          <p:nvPr/>
        </p:nvSpPr>
        <p:spPr>
          <a:xfrm>
            <a:off x="5745088" y="3587240"/>
            <a:ext cx="3672408" cy="703406"/>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2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大学管理・企画部門</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総務、広報、教育研究戦略</a:t>
            </a:r>
            <a:r>
              <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schemeClr val="tx1"/>
              </a:solidFill>
            </a:endParaRPr>
          </a:p>
        </p:txBody>
      </p:sp>
      <p:sp>
        <p:nvSpPr>
          <p:cNvPr id="29" name="角丸四角形 28"/>
          <p:cNvSpPr/>
          <p:nvPr/>
        </p:nvSpPr>
        <p:spPr>
          <a:xfrm>
            <a:off x="5745088" y="4407877"/>
            <a:ext cx="3672408" cy="951946"/>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教育研究支援</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部門　＊教育</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研究審</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議会含む</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（教務、入試、学生支援、研究支援、学術情報、</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国際交流、地域貢献）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schemeClr val="tx1"/>
              </a:solidFill>
            </a:endParaRPr>
          </a:p>
        </p:txBody>
      </p:sp>
      <p:sp>
        <p:nvSpPr>
          <p:cNvPr id="31" name="角丸四角形 30"/>
          <p:cNvSpPr/>
          <p:nvPr/>
        </p:nvSpPr>
        <p:spPr>
          <a:xfrm>
            <a:off x="5440306" y="6068474"/>
            <a:ext cx="1872208" cy="371100"/>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高専事務局</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6" name="直線コネクタ 35"/>
          <p:cNvCxnSpPr/>
          <p:nvPr/>
        </p:nvCxnSpPr>
        <p:spPr>
          <a:xfrm>
            <a:off x="560512" y="3483407"/>
            <a:ext cx="0" cy="17457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7" idx="1"/>
          </p:cNvCxnSpPr>
          <p:nvPr/>
        </p:nvCxnSpPr>
        <p:spPr>
          <a:xfrm>
            <a:off x="5440307" y="3938943"/>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440307" y="3429472"/>
            <a:ext cx="0" cy="21608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440306" y="5588718"/>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440326" y="4883850"/>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角丸四角形 40"/>
          <p:cNvSpPr/>
          <p:nvPr/>
        </p:nvSpPr>
        <p:spPr>
          <a:xfrm>
            <a:off x="5295093" y="3053769"/>
            <a:ext cx="2124199" cy="397353"/>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各大学本部事務組織</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2" name="直線コネクタ 41"/>
          <p:cNvCxnSpPr/>
          <p:nvPr/>
        </p:nvCxnSpPr>
        <p:spPr>
          <a:xfrm>
            <a:off x="578043" y="5217466"/>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578043" y="4091343"/>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776536" y="3605903"/>
            <a:ext cx="3479110" cy="933979"/>
          </a:xfrm>
          <a:prstGeom prst="roundRect">
            <a:avLst>
              <a:gd name="adj" fmla="val 11033"/>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2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法人企画部門</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（総合企画、経営戦略、中期計画、システム、</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キャンパス</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3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シンクタンク</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schemeClr val="tx1"/>
              </a:solidFill>
            </a:endParaRPr>
          </a:p>
        </p:txBody>
      </p:sp>
      <p:sp>
        <p:nvSpPr>
          <p:cNvPr id="45" name="角丸四角形 44"/>
          <p:cNvSpPr/>
          <p:nvPr/>
        </p:nvSpPr>
        <p:spPr>
          <a:xfrm>
            <a:off x="776536" y="4604583"/>
            <a:ext cx="3479110" cy="1019534"/>
          </a:xfrm>
          <a:prstGeom prst="roundRect">
            <a:avLst>
              <a:gd name="adj" fmla="val 9144"/>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2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法人管理</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部門</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（総務、人事、財務、契約、施設管理）</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＊役員会、</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経営審</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監査</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部門含む</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schemeClr val="tx1"/>
              </a:solidFill>
            </a:endParaRPr>
          </a:p>
        </p:txBody>
      </p:sp>
      <p:sp>
        <p:nvSpPr>
          <p:cNvPr id="46" name="角丸四角形 45"/>
          <p:cNvSpPr/>
          <p:nvPr/>
        </p:nvSpPr>
        <p:spPr>
          <a:xfrm>
            <a:off x="5692774" y="5415559"/>
            <a:ext cx="1870968" cy="349509"/>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病院運営本部</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81405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５</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．新法人の財政運営</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88390" y="610134"/>
            <a:ext cx="9721080" cy="2231702"/>
          </a:xfrm>
          <a:prstGeom prst="roundRect">
            <a:avLst>
              <a:gd name="adj" fmla="val 2165"/>
            </a:avLst>
          </a:prstGeom>
          <a:solidFill>
            <a:schemeClr val="bg1">
              <a:lumMod val="95000"/>
            </a:schemeClr>
          </a:solidFill>
          <a:ln>
            <a:solidFill>
              <a:schemeClr val="accent1"/>
            </a:solidFill>
          </a:ln>
        </p:spPr>
        <p:txBody>
          <a:bodyPr wrap="square" lIns="36000" tIns="36000" rIns="36000" bIns="36000" rtlCol="0">
            <a:noAutofit/>
          </a:bodyPr>
          <a:lstStyle/>
          <a:p>
            <a:pPr lvl="0"/>
            <a:endParaRPr lang="en-US" altLang="ja-JP" sz="1400" dirty="0" smtClean="0">
              <a:latin typeface="HG丸ｺﾞｼｯｸM-PRO" panose="020F0600000000000000" pitchFamily="50" charset="-128"/>
              <a:ea typeface="HG丸ｺﾞｼｯｸM-PRO" panose="020F0600000000000000" pitchFamily="50" charset="-128"/>
            </a:endParaRPr>
          </a:p>
          <a:p>
            <a:pPr lvl="0"/>
            <a:r>
              <a:rPr lang="ja-JP" altLang="en-US" sz="1400" dirty="0" smtClean="0"/>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運営費</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交付金等については、現状の水準は維持しながら、自己収入の確保と経費の抑制の取組を継続させることなどにより</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適正な支援</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を行う。</a:t>
            </a:r>
          </a:p>
          <a:p>
            <a:pPr lvl="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さら</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なる投資については、リターン・メリットが具体的に示せるものについて判断を行う。</a:t>
            </a:r>
          </a:p>
          <a:p>
            <a:pPr lvl="0"/>
            <a:endParaRPr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272479" y="449897"/>
            <a:ext cx="3607821"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財政支援の基本的な考え方　－支援水準－</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167278" y="1556792"/>
            <a:ext cx="9563304" cy="1179425"/>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＜財政的</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種別＞</a:t>
            </a:r>
            <a:endPar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運営費交付金・・・地独法（第</a:t>
            </a: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条－財源措置）に基づく法人運営のための設立団体からの交付金</a:t>
            </a:r>
          </a:p>
          <a:p>
            <a:pPr>
              <a:lnSpc>
                <a:spcPts val="20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施設整備費補助金・・・老朽化した施設の改修並びに耐震化に向けた改修経費に対する補助金</a:t>
            </a:r>
          </a:p>
          <a:p>
            <a:pPr>
              <a:lnSpc>
                <a:spcPts val="20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貸付金</a:t>
            </a: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地独法（第</a:t>
            </a: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条－借入金等）に基づく附属病院への医療機器更新並びに施設整備に対する設立団体からの貸付金</a:t>
            </a:r>
          </a:p>
        </p:txBody>
      </p:sp>
      <p:sp>
        <p:nvSpPr>
          <p:cNvPr id="2" name="スライド番号プレースホルダー 1"/>
          <p:cNvSpPr>
            <a:spLocks noGrp="1"/>
          </p:cNvSpPr>
          <p:nvPr>
            <p:ph type="sldNum" sz="quarter" idx="12"/>
          </p:nvPr>
        </p:nvSpPr>
        <p:spPr>
          <a:xfrm>
            <a:off x="7569889" y="6471867"/>
            <a:ext cx="2311400" cy="365125"/>
          </a:xfrm>
        </p:spPr>
        <p:txBody>
          <a:bodyPr/>
          <a:lstStyle/>
          <a:p>
            <a:fld id="{8E470D5E-9B51-4A0D-8A03-524770BF7A28}" type="slidenum">
              <a:rPr kumimoji="1" lang="ja-JP" altLang="en-US" smtClean="0"/>
              <a:t>11</a:t>
            </a:fld>
            <a:endParaRPr kumimoji="1" lang="ja-JP" altLang="en-US" dirty="0"/>
          </a:p>
        </p:txBody>
      </p:sp>
      <p:sp>
        <p:nvSpPr>
          <p:cNvPr id="13" name="テキスト ボックス 12"/>
          <p:cNvSpPr txBox="1"/>
          <p:nvPr/>
        </p:nvSpPr>
        <p:spPr>
          <a:xfrm>
            <a:off x="88390" y="3079378"/>
            <a:ext cx="9721080" cy="3737097"/>
          </a:xfrm>
          <a:prstGeom prst="roundRect">
            <a:avLst>
              <a:gd name="adj" fmla="val 2165"/>
            </a:avLst>
          </a:prstGeom>
          <a:noFill/>
          <a:ln>
            <a:solidFill>
              <a:schemeClr val="accent1"/>
            </a:solidFill>
          </a:ln>
        </p:spPr>
        <p:txBody>
          <a:bodyPr wrap="square" lIns="36000" tIns="216000" rIns="36000" bIns="36000" rtlCol="0">
            <a:noAutofit/>
          </a:bodyPr>
          <a:lstStyle/>
          <a:p>
            <a:pPr lvl="0"/>
            <a:endParaRPr lang="en-US" altLang="ja-JP" sz="1300" dirty="0" smtClean="0">
              <a:latin typeface="Meiryo UI" panose="020B0604030504040204" pitchFamily="50" charset="-128"/>
              <a:ea typeface="Meiryo UI" panose="020B0604030504040204" pitchFamily="50" charset="-128"/>
            </a:endParaRPr>
          </a:p>
        </p:txBody>
      </p:sp>
      <p:sp>
        <p:nvSpPr>
          <p:cNvPr id="14" name="角丸四角形 13"/>
          <p:cNvSpPr/>
          <p:nvPr/>
        </p:nvSpPr>
        <p:spPr>
          <a:xfrm>
            <a:off x="272481" y="2924944"/>
            <a:ext cx="4104457" cy="30777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財政支援の基本的な考え方　－府市の負担割合－</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272479" y="3415563"/>
            <a:ext cx="9293384" cy="1093557"/>
          </a:xfrm>
          <a:prstGeom prst="roundRect">
            <a:avLst>
              <a:gd name="adj" fmla="val 13670"/>
            </a:avLst>
          </a:prstGeom>
          <a:noFill/>
          <a:ln w="28575">
            <a:solidFill>
              <a:schemeClr val="accent1">
                <a:lumMod val="50000"/>
              </a:schemeClr>
            </a:solidFill>
          </a:ln>
        </p:spPr>
        <p:style>
          <a:lnRef idx="2">
            <a:schemeClr val="accent4"/>
          </a:lnRef>
          <a:fillRef idx="1">
            <a:schemeClr val="lt1"/>
          </a:fillRef>
          <a:effectRef idx="0">
            <a:schemeClr val="accent4"/>
          </a:effectRef>
          <a:fontRef idx="minor">
            <a:schemeClr val="dk1"/>
          </a:fontRef>
        </p:style>
        <p:txBody>
          <a:bodyPr lIns="68415" tIns="108000" rIns="68415" bIns="34208" rtlCol="0" anchor="t" anchorCtr="0"/>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134676"/>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相互負担と財政基盤となる運営費交付金の予算確保）</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96287" indent="-161611">
              <a:buFont typeface="Wingdings" panose="05000000000000000000" pitchFamily="2" charset="2"/>
              <a:buChar char="u"/>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理事長</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のリーダーシップのもと、</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統合後</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の新法人として</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経営の</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一元化をはかり</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、戦略的かつ効率的</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・効果的な財政運営</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を図っていく。</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4676"/>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ための財政基盤となる運営費交付金については、</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大阪府と大阪市が相互に責任をもって予算措置</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4676"/>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4676"/>
            <a:endParaRPr lang="en-US" altLang="ja-JP"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4676"/>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3018959" y="3284984"/>
            <a:ext cx="3566110" cy="231321"/>
          </a:xfrm>
          <a:prstGeom prst="roundRect">
            <a:avLst/>
          </a:prstGeom>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府市の負担に関する基本的な考え方</a:t>
            </a:r>
          </a:p>
        </p:txBody>
      </p:sp>
      <p:sp>
        <p:nvSpPr>
          <p:cNvPr id="20" name="正方形/長方形 19"/>
          <p:cNvSpPr/>
          <p:nvPr/>
        </p:nvSpPr>
        <p:spPr>
          <a:xfrm>
            <a:off x="239566" y="4646026"/>
            <a:ext cx="4907158" cy="204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nSpc>
                <a:spcPts val="23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＜大学統合までの時限的な負担割合＞</a:t>
            </a:r>
            <a:endParaRPr lang="ja-JP" altLang="en-US" sz="1300" strike="dbl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5125" indent="-365125">
              <a:lnSpc>
                <a:spcPts val="23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ア．大阪府は統合後</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の大阪府立大学及び大阪府立高等専門学校の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運営に要する経費を負担し、大阪市は統合後</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の大阪市立大学の運営に要する経費を負担</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3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イ</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共通経費にかかる運営費交付金については</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、その内容に応じ、府市で均等又は応分の負担割合と</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3948" y="4600873"/>
            <a:ext cx="4293547" cy="2120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9002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90853" y="657996"/>
            <a:ext cx="9583644" cy="970804"/>
          </a:xfrm>
          <a:prstGeom prst="roundRect">
            <a:avLst>
              <a:gd name="adj" fmla="val 12220"/>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44000" rIns="36000" bIns="36000" rtlCol="0" anchor="t" anchorCtr="0"/>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教員</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数</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1,419</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人、職員数</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1,654</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人、学生数</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16,770</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人（※いずれも高専を含む）の規模の法人統合を行うことから</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開発・改修経費や準備作業に係る経費など、一時的な投資経費が必要</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3260"/>
            <a:ext cx="9906000" cy="369332"/>
          </a:xfrm>
          <a:prstGeom prst="rect">
            <a:avLst/>
          </a:prstGeom>
          <a:solidFill>
            <a:srgbClr val="002060"/>
          </a:solidFill>
        </p:spPr>
        <p:txBody>
          <a:bodyPr wrap="square" rtlCol="0">
            <a:spAutoFit/>
          </a:bodyPr>
          <a:lstStyle/>
          <a:p>
            <a:pPr algn="ct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統合に伴うコストと期待される効果</a:t>
            </a:r>
            <a:endParaRPr kumimoji="1" lang="ja-JP" altLang="en-US"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90853" y="2574532"/>
            <a:ext cx="9583644" cy="3302740"/>
          </a:xfrm>
          <a:prstGeom prst="roundRect">
            <a:avLst>
              <a:gd name="adj" fmla="val 413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44000" rIns="36000" bIns="36000" rtlCol="0" anchor="t" anchorCtr="0"/>
          <a:lstStyle/>
          <a:p>
            <a:pPr>
              <a:lnSpc>
                <a:spcPts val="100"/>
              </a:lnSpc>
            </a:pPr>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107950">
              <a:buFont typeface="Wingdings" panose="05000000000000000000" pitchFamily="2" charset="2"/>
              <a:buChar char="Ø"/>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法人統合により両大学の経営面の一元化と教学面の連携をさらに強化し、新大学への移行をより円滑に推進</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新大学が公立大学として強化･充実する「都市シンクタンク」機能や「技術インキュベーション」機能の窓口を一本化する。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3556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な機能、教育研究組織（学部・学域再編等）、</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キャンパス</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再編</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について、新法人</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大学間の意見調整を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図りながら、より具体的に検討を進める</a:t>
            </a:r>
            <a:endPar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107950">
              <a:buFont typeface="Wingdings" panose="05000000000000000000" pitchFamily="2" charset="2"/>
              <a:buChar char="Ø"/>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法人役</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員数の</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法人共通部門の集約化</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図ることで、経費の抑制や業務の簡素化・効率化を推進</a:t>
            </a: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学長</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を分離</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した上で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、それぞれの役割を担う適切な役員を設ける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3556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法人運営を担う法人本部事務組織と、大学の運営や教育研究などを担う大学本部事務組織を置き、</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役割を整理することで共通部門の集約化等を図る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107950">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両法人</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の職員のスキル等を最大限に活用し、事務組織の活性と事務力のアップを図ることにより、大学等の教育研究を</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支える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を充実</a:t>
            </a: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・職員のスキルと経験、ポテンシャルを最大限活用するという観点から、法人及び両大学等に適材適所に配置し、事務組織の</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活性化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と全体の事務力のアップを図り、教育研究サポート体制等を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343931" y="2276872"/>
            <a:ext cx="2710577" cy="440024"/>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法人統合で期待される効果</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610152" y="6520259"/>
            <a:ext cx="2311400" cy="365125"/>
          </a:xfrm>
        </p:spPr>
        <p:txBody>
          <a:bodyPr/>
          <a:lstStyle/>
          <a:p>
            <a:fld id="{8E470D5E-9B51-4A0D-8A03-524770BF7A28}" type="slidenum">
              <a:rPr kumimoji="1" lang="ja-JP" altLang="en-US" smtClean="0"/>
              <a:t>12</a:t>
            </a:fld>
            <a:endParaRPr kumimoji="1" lang="ja-JP" altLang="en-US" dirty="0"/>
          </a:p>
        </p:txBody>
      </p:sp>
      <p:sp>
        <p:nvSpPr>
          <p:cNvPr id="39" name="角丸四角形 38"/>
          <p:cNvSpPr/>
          <p:nvPr/>
        </p:nvSpPr>
        <p:spPr>
          <a:xfrm>
            <a:off x="363041" y="441972"/>
            <a:ext cx="2710577" cy="43204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法人</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統合</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に伴う</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コスト</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21902" y="1628800"/>
            <a:ext cx="9371321" cy="523220"/>
          </a:xfrm>
          <a:prstGeom prst="rect">
            <a:avLst/>
          </a:prstGeom>
          <a:noFill/>
        </p:spPr>
        <p:txBody>
          <a:bodyPr wrap="square" rtlCol="0">
            <a:spAutoFit/>
          </a:bodyPr>
          <a:lstStyle/>
          <a:p>
            <a:pPr>
              <a:spcBef>
                <a:spcPts val="600"/>
              </a:spcBef>
            </a:pP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大学統合においても、システム開発費（教務学生システムなど）、キャンパス整備や新領域などへの戦略投資経費など</a:t>
            </a:r>
            <a:r>
              <a:rPr lang="ja-JP" altLang="en-US" sz="1400" dirty="0" smtClean="0">
                <a:latin typeface="Meiryo UI" panose="020B0604030504040204" pitchFamily="50" charset="-128"/>
                <a:ea typeface="Meiryo UI" panose="020B0604030504040204" pitchFamily="50" charset="-128"/>
              </a:rPr>
              <a:t>が</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必要となってくる</a:t>
            </a:r>
            <a:endParaRPr lang="en-US" altLang="ja-JP" sz="12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97014" y="5908068"/>
            <a:ext cx="9371321" cy="707886"/>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大学統合により、基幹教育の充実、キャンパスの</a:t>
            </a:r>
            <a:r>
              <a:rPr lang="ja-JP" altLang="en-US" sz="1400" dirty="0" smtClean="0">
                <a:latin typeface="Meiryo UI" panose="020B0604030504040204" pitchFamily="50" charset="-128"/>
                <a:ea typeface="Meiryo UI" panose="020B0604030504040204" pitchFamily="50" charset="-128"/>
              </a:rPr>
              <a:t>再編、</a:t>
            </a:r>
            <a:r>
              <a:rPr lang="ja-JP" altLang="en-US" sz="1400" dirty="0">
                <a:latin typeface="Meiryo UI" panose="020B0604030504040204" pitchFamily="50" charset="-128"/>
                <a:ea typeface="Meiryo UI" panose="020B0604030504040204" pitchFamily="50" charset="-128"/>
              </a:rPr>
              <a:t>新領域などへの戦略投資を進めることで次のような効果が期待される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世界大学ランキングの</a:t>
            </a:r>
            <a:r>
              <a:rPr lang="ja-JP" altLang="en-US" sz="1200" dirty="0" smtClean="0">
                <a:latin typeface="Meiryo UI" panose="020B0604030504040204" pitchFamily="50" charset="-128"/>
                <a:ea typeface="Meiryo UI" panose="020B0604030504040204" pitchFamily="50" charset="-128"/>
              </a:rPr>
              <a:t>向上</a:t>
            </a:r>
            <a:r>
              <a:rPr lang="ja-JP" altLang="en-US" sz="1200" dirty="0">
                <a:latin typeface="Meiryo UI" panose="020B0604030504040204" pitchFamily="50" charset="-128"/>
                <a:ea typeface="Meiryo UI" panose="020B0604030504040204" pitchFamily="50" charset="-128"/>
              </a:rPr>
              <a:t>　　・ 将来を担う有為な人材を教育し</a:t>
            </a:r>
            <a:r>
              <a:rPr lang="ja-JP" altLang="en-US" sz="1200" dirty="0" smtClean="0">
                <a:latin typeface="Meiryo UI" panose="020B0604030504040204" pitchFamily="50" charset="-128"/>
                <a:ea typeface="Meiryo UI" panose="020B0604030504040204" pitchFamily="50" charset="-128"/>
              </a:rPr>
              <a:t>輩出</a:t>
            </a:r>
            <a:r>
              <a:rPr lang="ja-JP" altLang="en-US" sz="1200" dirty="0">
                <a:latin typeface="Meiryo UI" panose="020B0604030504040204" pitchFamily="50" charset="-128"/>
                <a:ea typeface="Meiryo UI" panose="020B0604030504040204" pitchFamily="50" charset="-128"/>
              </a:rPr>
              <a:t>　　・ 外部資金獲得による研究力の向上</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rPr>
              <a:t>大学運営、教学組織改革による教育力、研究力の向上</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1408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61798" y="467591"/>
            <a:ext cx="9460177" cy="3902527"/>
          </a:xfrm>
          <a:prstGeom prst="roundRect">
            <a:avLst>
              <a:gd name="adj" fmla="val 1939"/>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3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合併協議（新法人の定款等）について、評価委員会に意見</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聴取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統合関連議案（新法人の定款等）について、府議会及び市会に提案</a:t>
            </a:r>
          </a:p>
          <a:p>
            <a:pPr>
              <a:lnSpc>
                <a:spcPts val="2000"/>
              </a:lnSpc>
            </a:pP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府議会</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及び市会の議決後、消滅法人に関して債権者保護</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手続き</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文部科学省へ</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認可申請</a:t>
            </a: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a:t>
            </a:r>
            <a:r>
              <a:rPr lang="ja-JP" altLang="en-US" sz="1400" b="1" u="dbl"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（＊新法人の業務開始）</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参考（大学統合）</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統合関連議案（中期目標変更等</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新大学設置</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）について、府議会及び市会に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新大学設置認可申請</a:t>
            </a:r>
            <a:endPar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統合関連議案（定款変更）について、府議会及び市会に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定款変更認可申請</a:t>
            </a:r>
            <a:endPar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a:t>
            </a:r>
            <a:r>
              <a:rPr lang="ja-JP" altLang="en-US" sz="1400" b="1" u="dbl"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大学統合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（＊新大学スタート）</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endParaRPr lang="en-US" altLang="ja-JP" sz="1400" dirty="0">
              <a:solidFill>
                <a:srgbClr val="0070C0"/>
              </a:solidFill>
              <a:latin typeface="HGPｺﾞｼｯｸM" pitchFamily="50" charset="-128"/>
              <a:ea typeface="HGPｺﾞｼｯｸM" pitchFamily="50" charset="-128"/>
            </a:endParaRPr>
          </a:p>
        </p:txBody>
      </p:sp>
      <p:sp>
        <p:nvSpPr>
          <p:cNvPr id="9" name="正方形/長方形 8"/>
          <p:cNvSpPr/>
          <p:nvPr/>
        </p:nvSpPr>
        <p:spPr>
          <a:xfrm>
            <a:off x="259482" y="4533797"/>
            <a:ext cx="9374038" cy="2220294"/>
          </a:xfrm>
          <a:prstGeom prst="rect">
            <a:avLst/>
          </a:prstGeom>
          <a:noFill/>
          <a:ln w="15875"/>
        </p:spPr>
        <p:style>
          <a:lnRef idx="2">
            <a:schemeClr val="accent1"/>
          </a:lnRef>
          <a:fillRef idx="1">
            <a:schemeClr val="lt1"/>
          </a:fillRef>
          <a:effectRef idx="0">
            <a:schemeClr val="accent1"/>
          </a:effectRef>
          <a:fontRef idx="minor">
            <a:schemeClr val="dk1"/>
          </a:fontRef>
        </p:style>
        <p:txBody>
          <a:bodyPr rtlCol="0" anchor="ctr"/>
          <a:lstStyle/>
          <a:p>
            <a:r>
              <a:rPr lang="ja-JP" altLang="ja-JP" sz="900" dirty="0"/>
              <a:t>　</a:t>
            </a:r>
            <a:endParaRPr lang="en-US" altLang="ja-JP" sz="900" b="1" dirty="0"/>
          </a:p>
          <a:p>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（新設</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合併） </a:t>
            </a:r>
          </a:p>
          <a:p>
            <a:r>
              <a:rPr lang="ja-JP" altLang="ja-JP" sz="1200" b="1" dirty="0">
                <a:latin typeface="Meiryo UI" panose="020B0604030504040204" pitchFamily="50" charset="-128"/>
                <a:ea typeface="Meiryo UI" panose="020B0604030504040204" pitchFamily="50" charset="-128"/>
                <a:cs typeface="Meiryo UI" panose="020B0604030504040204" pitchFamily="50" charset="-128"/>
              </a:rPr>
              <a:t>第百十二条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設立団体</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が設立</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した地方独立行政法人と他の地方独立行政法人との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新設を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しようとする場合には、新設合併に関係する地方独立行政法人の設立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団体は</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、協議により次に掲げる事項を</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定め</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大臣又は都道府県知事の認可を受けなければならない。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新設合併により消滅する地方独立行政法人</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新設合併消滅法人</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の名称及び主たる事務所の所在地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二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新設合併により設立する地方独立行政法人</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新設合併設立法人</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の定款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前項の場合においては、関係設立団体の長は、あらかじめ、評価委員会の意見を聴かなければならない。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第一項の協議については、関係設立団体の議会の議決を経なければならない。 </a:t>
            </a:r>
          </a:p>
          <a:p>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新設合併消滅法人の債権者の異議）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第百十四条</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第百十二条第一項に規定する場合において、関係設立団体が</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協議により同項各号に掲げる事項を定めたときは、新設合併消滅法人は、総務省令で定めるところにより</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、新設</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合併に関する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書類を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作成し、かつ、当該新設合併消滅法人の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債権者の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閲覧に供するため、新設合併設立法人の成立の日までの間、これをその事務所に備え置かなければならない。 </a:t>
            </a:r>
          </a:p>
        </p:txBody>
      </p:sp>
      <p:sp>
        <p:nvSpPr>
          <p:cNvPr id="10" name="角丸四角形 9"/>
          <p:cNvSpPr/>
          <p:nvPr/>
        </p:nvSpPr>
        <p:spPr>
          <a:xfrm>
            <a:off x="350488" y="4413447"/>
            <a:ext cx="3960874" cy="240701"/>
          </a:xfrm>
          <a:prstGeom prst="roundRect">
            <a:avLst/>
          </a:prstGeom>
          <a:solidFill>
            <a:schemeClr val="bg1"/>
          </a:solidFill>
          <a:ln w="158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（参考）地方独立行政法人法（「新設合併」抜粋）</a:t>
            </a:r>
          </a:p>
        </p:txBody>
      </p:sp>
      <p:sp>
        <p:nvSpPr>
          <p:cNvPr id="12" name="テキスト ボックス 11"/>
          <p:cNvSpPr txBox="1"/>
          <p:nvPr/>
        </p:nvSpPr>
        <p:spPr>
          <a:xfrm>
            <a:off x="0" y="3260"/>
            <a:ext cx="9906000" cy="369332"/>
          </a:xfrm>
          <a:prstGeom prst="rect">
            <a:avLst/>
          </a:prstGeom>
          <a:solidFill>
            <a:srgbClr val="002060"/>
          </a:solidFill>
        </p:spPr>
        <p:txBody>
          <a:bodyPr wrap="square" rtlCol="0">
            <a:spAutoFit/>
          </a:bodyPr>
          <a:lstStyle/>
          <a:p>
            <a:pPr algn="ct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スケジュール（予定）</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312593" y="6492875"/>
            <a:ext cx="2311400" cy="365125"/>
          </a:xfrm>
        </p:spPr>
        <p:txBody>
          <a:bodyPr/>
          <a:lstStyle/>
          <a:p>
            <a:fld id="{8E470D5E-9B51-4A0D-8A03-524770BF7A28}" type="slidenum">
              <a:rPr kumimoji="1" lang="ja-JP" altLang="en-US" smtClean="0"/>
              <a:t>13</a:t>
            </a:fld>
            <a:endParaRPr kumimoji="1" lang="ja-JP" altLang="en-US" dirty="0"/>
          </a:p>
        </p:txBody>
      </p:sp>
    </p:spTree>
    <p:extLst>
      <p:ext uri="{BB962C8B-B14F-4D97-AF65-F5344CB8AC3E}">
        <p14:creationId xmlns:p14="http://schemas.microsoft.com/office/powerpoint/2010/main" val="2510002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07560" y="2552330"/>
            <a:ext cx="3570208" cy="769441"/>
          </a:xfrm>
          <a:prstGeom prst="rect">
            <a:avLst/>
          </a:prstGeom>
          <a:noFill/>
        </p:spPr>
        <p:txBody>
          <a:bodyPr wrap="none" rtlCol="0">
            <a:spAutoFit/>
          </a:bodyPr>
          <a:lstStyle/>
          <a:p>
            <a:pPr algn="ctr"/>
            <a:r>
              <a:rPr lang="ja-JP" altLang="en-US" sz="4400" dirty="0" smtClean="0">
                <a:latin typeface="Meiryo UI" panose="020B0604030504040204" pitchFamily="50" charset="-128"/>
                <a:ea typeface="Meiryo UI" panose="020B0604030504040204" pitchFamily="50" charset="-128"/>
                <a:cs typeface="Meiryo UI" panose="020B0604030504040204" pitchFamily="50" charset="-128"/>
              </a:rPr>
              <a:t>（参考資料）</a:t>
            </a:r>
            <a:endParaRPr lang="en-US" altLang="ja-JP" sz="4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68671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832759441"/>
              </p:ext>
            </p:extLst>
          </p:nvPr>
        </p:nvGraphicFramePr>
        <p:xfrm>
          <a:off x="194472" y="548680"/>
          <a:ext cx="9517055" cy="5541640"/>
        </p:xfrm>
        <a:graphic>
          <a:graphicData uri="http://schemas.openxmlformats.org/drawingml/2006/table">
            <a:tbl>
              <a:tblPr firstRow="1" firstCol="1" bandRow="1"/>
              <a:tblGrid>
                <a:gridCol w="1465625">
                  <a:extLst>
                    <a:ext uri="{9D8B030D-6E8A-4147-A177-3AD203B41FA5}">
                      <a16:colId xmlns="" xmlns:a16="http://schemas.microsoft.com/office/drawing/2014/main" val="20000"/>
                    </a:ext>
                  </a:extLst>
                </a:gridCol>
                <a:gridCol w="4025715">
                  <a:extLst>
                    <a:ext uri="{9D8B030D-6E8A-4147-A177-3AD203B41FA5}">
                      <a16:colId xmlns="" xmlns:a16="http://schemas.microsoft.com/office/drawing/2014/main" val="20001"/>
                    </a:ext>
                  </a:extLst>
                </a:gridCol>
                <a:gridCol w="4025715">
                  <a:extLst>
                    <a:ext uri="{9D8B030D-6E8A-4147-A177-3AD203B41FA5}">
                      <a16:colId xmlns="" xmlns:a16="http://schemas.microsoft.com/office/drawing/2014/main" val="20002"/>
                    </a:ext>
                  </a:extLst>
                </a:gridCol>
              </a:tblGrid>
              <a:tr h="360040">
                <a:tc>
                  <a:txBody>
                    <a:bodyPr/>
                    <a:lstStyle/>
                    <a:p>
                      <a:pPr algn="ctr">
                        <a:spcAft>
                          <a:spcPts val="0"/>
                        </a:spcAft>
                      </a:pPr>
                      <a:r>
                        <a:rPr lang="en-US"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ja-JP"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大 阪 府 立 大 学</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ja-JP"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大 阪 市 立 大 学</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extLst>
                  <a:ext uri="{0D108BD9-81ED-4DB2-BD59-A6C34878D82A}">
                    <a16:rowId xmlns="" xmlns:a16="http://schemas.microsoft.com/office/drawing/2014/main" val="10000"/>
                  </a:ext>
                </a:extLst>
              </a:tr>
              <a:tr h="1485605">
                <a:tc>
                  <a:txBody>
                    <a:bodyPr/>
                    <a:lstStyle/>
                    <a:p>
                      <a:pPr algn="just">
                        <a:spcAft>
                          <a:spcPts val="0"/>
                        </a:spcAft>
                      </a:pPr>
                      <a:r>
                        <a:rPr lang="ja-JP"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概　　　　要</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914400" indent="-914400"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＜学域</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altLang="en-US"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研究</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科</a:t>
                      </a: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４学域・７研究科</a:t>
                      </a: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現代システム科学域、工学域、生命環境科学域</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地域保健学域</a:t>
                      </a: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工学研究科、生命環境科学研究科、理学系研究科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経済学研究科</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人間社会</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システム科学</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研究科、</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看護学</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研究科、総合</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リハビリテーション学研究科</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＜キャンパス</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en-US"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敷地面積：</a:t>
                      </a:r>
                      <a:r>
                        <a:rPr lang="en-US" altLang="ja-JP"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528,357</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㎡、施設延床面積：</a:t>
                      </a:r>
                      <a:r>
                        <a:rPr lang="en-US" altLang="ja-JP"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259,504</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ja-JP" sz="1100" b="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中百舌鳥、羽曳野、りんくう、なんば</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サテライト</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＜学生数＞</a:t>
                      </a:r>
                    </a:p>
                    <a:p>
                      <a:pPr marL="914400" indent="-914400"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７，７１０</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（学域・学部：</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5,833</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大学院：</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1,877</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marR="0" indent="-914400" algn="just" defTabSz="914400" rtl="0" eaLnBrk="1" fontAlgn="auto" latinLnBrk="0" hangingPunct="1">
                        <a:lnSpc>
                          <a:spcPct val="100000"/>
                        </a:lnSpc>
                        <a:spcBef>
                          <a:spcPts val="0"/>
                        </a:spcBef>
                        <a:spcAft>
                          <a:spcPts val="0"/>
                        </a:spcAft>
                        <a:buClrTx/>
                        <a:buSzTx/>
                        <a:buFontTx/>
                        <a:buNone/>
                        <a:tabLst/>
                        <a:defRPr/>
                      </a:pPr>
                      <a:r>
                        <a:rPr lang="ja-JP" altLang="ja-JP"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平成２</a:t>
                      </a:r>
                      <a:r>
                        <a:rPr lang="ja-JP" altLang="en-US"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９</a:t>
                      </a:r>
                      <a:r>
                        <a:rPr lang="ja-JP" altLang="ja-JP"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年５月１日現在</a:t>
                      </a:r>
                      <a:endParaRPr lang="ja-JP" altLang="ja-JP" sz="14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endPar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＜教員数＞</a:t>
                      </a:r>
                    </a:p>
                    <a:p>
                      <a:pPr marL="914400" indent="-914400"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６３１</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p>
                    <a:p>
                      <a:pPr marL="914400" indent="-914400"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平成２</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9</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年５月１日現在</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＜学部・研究科＞　８学部・１０研究科</a:t>
                      </a: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商学部、経済学部、法学部、文学部、理学部、工学部</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医</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学部、生活科学部</a:t>
                      </a: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経営学研究科、経済学研究科、法学研究科、文学研究科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理学</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、工学</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研究科、医学研究科、看護学研究科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生活</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科学研究科、創造都市</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研究科</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＜キャンパス</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marR="0" lvl="0" indent="-9144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　</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敷</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地面積：</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539,204</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㎡、施設延床面積：</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26</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０</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,515</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a:t>
                      </a:r>
                      <a:endPar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杉本、阿倍野、梅田</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サテライト</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en-US"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＜学生数＞</a:t>
                      </a:r>
                    </a:p>
                    <a:p>
                      <a:pPr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８，２１１</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（学部：</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6,590</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　大学院：</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1,621</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平成２</a:t>
                      </a:r>
                      <a:r>
                        <a:rPr lang="ja-JP" altLang="en-US"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９</a:t>
                      </a:r>
                      <a:r>
                        <a:rPr lang="ja-JP" altLang="ja-JP"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年５月１日現在</a:t>
                      </a:r>
                      <a:endPar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＜教員数＞</a:t>
                      </a:r>
                    </a:p>
                    <a:p>
                      <a:pPr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７１</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9</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p>
                    <a:p>
                      <a:pPr marL="914400" indent="-914400"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平成２</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9</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年５月１日現在</a:t>
                      </a: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891363">
                <a:tc>
                  <a:txBody>
                    <a:bodyPr/>
                    <a:lstStyle/>
                    <a:p>
                      <a:pPr algn="just">
                        <a:spcAft>
                          <a:spcPts val="0"/>
                        </a:spcAft>
                      </a:pPr>
                      <a:r>
                        <a:rPr lang="ja-JP" sz="1100" b="1" kern="100">
                          <a:solidFill>
                            <a:schemeClr val="tx1"/>
                          </a:solidFill>
                          <a:effectLst/>
                          <a:latin typeface="HG丸ｺﾞｼｯｸM-PRO" panose="020F0600000000000000" pitchFamily="50" charset="-128"/>
                          <a:ea typeface="HG丸ｺﾞｼｯｸM-PRO" panose="020F0600000000000000" pitchFamily="50" charset="-128"/>
                          <a:cs typeface="Times New Roman"/>
                        </a:rPr>
                        <a:t>　沿　　　　革</a:t>
                      </a:r>
                      <a:endParaRPr lang="ja-JP" sz="1100" kern="10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明治１６年　大阪獣医学講習所設置</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昭和２４年　浪速大学設置、大阪女子大学設置</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昭和３０年　浪速大学を大阪府立大学に名称変更</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　６年　大阪府立看護大学設置</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平成１７年　府立３大学を統合し公立大学法人化</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平成２３年　府立高専を法人に移管</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平成２４年　７学部制から４学域制に移行</a:t>
                      </a:r>
                    </a:p>
                  </a:txBody>
                  <a:tcPr marL="30220" marR="3022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明治１３年　大阪商業講習所設置</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明治２２年　市立大阪商業学校設置</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明治３４年　市立大阪高等商業学校に昇格</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　３年　大阪商科大学設置</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昭和２４年　大阪商科大学と二つの専門学校を大阪市立</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大</a:t>
                      </a:r>
                      <a:endParaRPr lang="en-US" alt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a:t>
                      </a: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に統合</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昭和３０年　新制大阪市立医科大学を医学部として編入</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平成１８年　公立大学</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法人化</a:t>
                      </a:r>
                      <a:endParaRPr lang="en-US" alt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97121">
                <a:tc>
                  <a:txBody>
                    <a:bodyPr/>
                    <a:lstStyle/>
                    <a:p>
                      <a:pPr algn="just">
                        <a:spcAft>
                          <a:spcPts val="0"/>
                        </a:spcAft>
                      </a:pPr>
                      <a:r>
                        <a:rPr lang="ja-JP" sz="1100" b="1" kern="100">
                          <a:solidFill>
                            <a:schemeClr val="tx1"/>
                          </a:solidFill>
                          <a:effectLst/>
                          <a:latin typeface="HG丸ｺﾞｼｯｸM-PRO" panose="020F0600000000000000" pitchFamily="50" charset="-128"/>
                          <a:ea typeface="HG丸ｺﾞｼｯｸM-PRO" panose="020F0600000000000000" pitchFamily="50" charset="-128"/>
                          <a:cs typeface="Times New Roman"/>
                        </a:rPr>
                        <a:t>　理　　　　念</a:t>
                      </a:r>
                      <a:endParaRPr lang="ja-JP" sz="1100" kern="10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ja-JP" sz="1100" kern="100">
                          <a:solidFill>
                            <a:schemeClr val="tx1"/>
                          </a:solidFill>
                          <a:effectLst/>
                          <a:latin typeface="HG丸ｺﾞｼｯｸM-PRO" panose="020F0600000000000000" pitchFamily="50" charset="-128"/>
                          <a:ea typeface="HG丸ｺﾞｼｯｸM-PRO" panose="020F0600000000000000" pitchFamily="50" charset="-128"/>
                          <a:cs typeface="Times New Roman"/>
                        </a:rPr>
                        <a:t>高度研究型大学　―世界に翔く地域の信頼拠点―</a:t>
                      </a:r>
                    </a:p>
                    <a:p>
                      <a:pPr algn="just">
                        <a:spcAft>
                          <a:spcPts val="0"/>
                        </a:spcAft>
                      </a:pPr>
                      <a:r>
                        <a:rPr lang="en-US" sz="1100" kern="100">
                          <a:solidFill>
                            <a:schemeClr val="tx1"/>
                          </a:solidFill>
                          <a:effectLst/>
                          <a:latin typeface="HG丸ｺﾞｼｯｸM-PRO" panose="020F0600000000000000" pitchFamily="50" charset="-128"/>
                          <a:ea typeface="HG丸ｺﾞｼｯｸM-PRO" panose="020F0600000000000000" pitchFamily="50" charset="-128"/>
                          <a:cs typeface="Times New Roman"/>
                        </a:rPr>
                        <a:t> </a:t>
                      </a:r>
                      <a:endParaRPr lang="ja-JP" sz="1100" kern="10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大学の普遍的使命－優れた人材の育成と真理の探究－の達成</a:t>
                      </a:r>
                    </a:p>
                    <a:p>
                      <a:pPr algn="just">
                        <a:spcAft>
                          <a:spcPts val="0"/>
                        </a:spcAft>
                      </a:pPr>
                      <a:r>
                        <a:rPr lang="en-US"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9" name="タイトル 1"/>
          <p:cNvSpPr>
            <a:spLocks noGrp="1"/>
          </p:cNvSpPr>
          <p:nvPr>
            <p:ph type="title"/>
          </p:nvPr>
        </p:nvSpPr>
        <p:spPr>
          <a:xfrm>
            <a:off x="116463" y="98280"/>
            <a:ext cx="4056451" cy="288032"/>
          </a:xfrm>
        </p:spPr>
        <p:txBody>
          <a:bodyPr lIns="36000" tIns="36000" rIns="36000" bIns="36000">
            <a:no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参考資料１．府立大学・市立大学の概要</a:t>
            </a:r>
            <a:endParaRPr kumimoji="1" lang="ja-JP" altLang="en-US" sz="15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lang="ja-JP" altLang="en-US" smtClean="0"/>
              <a:pPr/>
              <a:t>15</a:t>
            </a:fld>
            <a:endParaRPr lang="ja-JP" altLang="en-US" dirty="0"/>
          </a:p>
        </p:txBody>
      </p:sp>
    </p:spTree>
    <p:extLst>
      <p:ext uri="{BB962C8B-B14F-4D97-AF65-F5344CB8AC3E}">
        <p14:creationId xmlns:p14="http://schemas.microsoft.com/office/powerpoint/2010/main" val="2545205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4515" y="178396"/>
            <a:ext cx="3432381" cy="334144"/>
          </a:xfrm>
        </p:spPr>
        <p:txBody>
          <a:bodyPr>
            <a:norm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参考資料２．統合の取組</a:t>
            </a:r>
            <a:r>
              <a:rPr kumimoji="1" lang="ja-JP" altLang="en-US" sz="1500" b="1" dirty="0" smtClean="0">
                <a:latin typeface="HG丸ｺﾞｼｯｸM-PRO" panose="020F0600000000000000" pitchFamily="50" charset="-128"/>
                <a:ea typeface="HG丸ｺﾞｼｯｸM-PRO" panose="020F0600000000000000" pitchFamily="50" charset="-128"/>
              </a:rPr>
              <a:t>経過</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272987344"/>
              </p:ext>
            </p:extLst>
          </p:nvPr>
        </p:nvGraphicFramePr>
        <p:xfrm>
          <a:off x="776829" y="674958"/>
          <a:ext cx="8466648" cy="5787158"/>
        </p:xfrm>
        <a:graphic>
          <a:graphicData uri="http://schemas.openxmlformats.org/drawingml/2006/table">
            <a:tbl>
              <a:tblPr firstRow="1" bandRow="1">
                <a:tableStyleId>{5940675A-B579-460E-94D1-54222C63F5DA}</a:tableStyleId>
              </a:tblPr>
              <a:tblGrid>
                <a:gridCol w="1292783">
                  <a:extLst>
                    <a:ext uri="{9D8B030D-6E8A-4147-A177-3AD203B41FA5}">
                      <a16:colId xmlns="" xmlns:a16="http://schemas.microsoft.com/office/drawing/2014/main" val="20000"/>
                    </a:ext>
                  </a:extLst>
                </a:gridCol>
                <a:gridCol w="7173865">
                  <a:extLst>
                    <a:ext uri="{9D8B030D-6E8A-4147-A177-3AD203B41FA5}">
                      <a16:colId xmlns="" xmlns:a16="http://schemas.microsoft.com/office/drawing/2014/main" val="20001"/>
                    </a:ext>
                  </a:extLst>
                </a:gridCol>
              </a:tblGrid>
              <a:tr h="1082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2012</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5</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平成</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24</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2013</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25</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外部有識者による「新大学構想会議」の設置決定（府市統合本部）</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・大阪における公立大学の将来ビジョンをとりまとめるため、府市で共同設置</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新大学構想会議から府市に「新大学構想</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提言</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」を提出</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・両大学の現状と課題、統合後の新大学の姿、運営体制等を提言</a:t>
                      </a:r>
                      <a:endPar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 xmlns:a16="http://schemas.microsoft.com/office/drawing/2014/main" val="10000"/>
                  </a:ext>
                </a:extLst>
              </a:tr>
              <a:tr h="1512168">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9</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000" baseline="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baseline="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baseline="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11</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新大学構想会議の提言を踏まえ、府市で「新大学ビジョン」を策定</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・新大学のあり方とその骨格などを示す</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・新大学ビジョン（案）の公表（４月）後、パブリックコメント（５～</a:t>
                      </a:r>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7</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月）を経て策定</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府市及び両大学で「新大学案（平成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25</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月版）」を策定</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・文部科学省への設置認可申請に向け、必要な基本事項等を示す</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大阪市会で統合関連議案（中期目標変更等）否決、府は議案提出を見送り</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 xmlns:a16="http://schemas.microsoft.com/office/drawing/2014/main" val="10001"/>
                  </a:ext>
                </a:extLst>
              </a:tr>
              <a:tr h="2160240">
                <a:tc>
                  <a:txBody>
                    <a:bodyPr/>
                    <a:lstStyle/>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2014</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26</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p>
                    <a:p>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2015</a:t>
                      </a:r>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年  </a:t>
                      </a:r>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2</a:t>
                      </a:r>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27</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strike="noStrike" dirty="0" smtClean="0">
                          <a:solidFill>
                            <a:schemeClr val="tx1"/>
                          </a:solidFill>
                          <a:latin typeface="HG丸ｺﾞｼｯｸM-PRO" panose="020F0600000000000000" pitchFamily="50" charset="-128"/>
                          <a:ea typeface="HG丸ｺﾞｼｯｸM-PRO" panose="020F0600000000000000" pitchFamily="50" charset="-128"/>
                        </a:rPr>
                        <a:t>府市において</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統合スケジュールの延期等を決定</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・当初の統合スケジュール（Ｈ２７法人統合・Ｈ２８大学統合）は延期</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・両大学で主体的に、大阪における公立大学のあり方の検討を行う</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両大学が「</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新・公立大学</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大阪モデル（基本的な考え方）」を公表</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両大学が「</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新・公立大学</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大阪モデル（基本構想）」を公表</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・地域から世界を展望する視点を重視した国際通用性のある教育研究を推進し、</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「世界に展開する高度研究型大学」を目指す</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marL="0" marR="0" indent="0" algn="l" defTabSz="1268547"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＊理　　　念 ･･･大阪の発展を牽引する「知の拠点」</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＊教　　　育 ･･･大阪を牽引するグローバル人材の育成</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＊研　　　究 ･･･先端研究・異分野融合研究に重点的に取り組む</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＊地</a:t>
                      </a:r>
                      <a:r>
                        <a:rPr kumimoji="1" lang="ja-JP" altLang="en-US" sz="10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域 貢 献 ･･･大阪の課題に積極的に取り組む</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 xmlns:a16="http://schemas.microsoft.com/office/drawing/2014/main" val="10002"/>
                  </a:ext>
                </a:extLst>
              </a:tr>
              <a:tr h="792088">
                <a:tc>
                  <a:txBody>
                    <a:bodyPr/>
                    <a:lstStyle/>
                    <a:p>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12</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2016</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28</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大阪府議会で統合関連議案（中期目標変更）可決</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大阪市会で統合関連議案（中期目標変更）可決</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8E470D5E-9B51-4A0D-8A03-524770BF7A28}" type="slidenum">
              <a:rPr lang="ja-JP" altLang="en-US" smtClean="0"/>
              <a:pPr/>
              <a:t>16</a:t>
            </a:fld>
            <a:endParaRPr lang="ja-JP" altLang="en-US"/>
          </a:p>
        </p:txBody>
      </p:sp>
    </p:spTree>
    <p:extLst>
      <p:ext uri="{BB962C8B-B14F-4D97-AF65-F5344CB8AC3E}">
        <p14:creationId xmlns:p14="http://schemas.microsoft.com/office/powerpoint/2010/main" val="814922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668700877"/>
              </p:ext>
            </p:extLst>
          </p:nvPr>
        </p:nvGraphicFramePr>
        <p:xfrm>
          <a:off x="704528" y="404664"/>
          <a:ext cx="8538656" cy="5938112"/>
        </p:xfrm>
        <a:graphic>
          <a:graphicData uri="http://schemas.openxmlformats.org/drawingml/2006/table">
            <a:tbl>
              <a:tblPr firstRow="1" bandRow="1">
                <a:tableStyleId>{5940675A-B579-460E-94D1-54222C63F5DA}</a:tableStyleId>
              </a:tblPr>
              <a:tblGrid>
                <a:gridCol w="1303778">
                  <a:extLst>
                    <a:ext uri="{9D8B030D-6E8A-4147-A177-3AD203B41FA5}">
                      <a16:colId xmlns="" xmlns:a16="http://schemas.microsoft.com/office/drawing/2014/main" val="20000"/>
                    </a:ext>
                  </a:extLst>
                </a:gridCol>
                <a:gridCol w="7234878">
                  <a:extLst>
                    <a:ext uri="{9D8B030D-6E8A-4147-A177-3AD203B41FA5}">
                      <a16:colId xmlns="" xmlns:a16="http://schemas.microsoft.com/office/drawing/2014/main" val="20001"/>
                    </a:ext>
                  </a:extLst>
                </a:gridCol>
              </a:tblGrid>
              <a:tr h="4104456">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2016</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平成</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28</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a:t>
                      </a:r>
                      <a:r>
                        <a:rPr lang="en-US" altLang="ja-JP" sz="12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8</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　</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12</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回副首都推進本部会議において、大学統合に向けた検討体制や進め方を確認</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新大学設計</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者タスクフォース</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設置</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5</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回副首都推進本部会議において、新大学設計</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者タスクフォースでの検討経過を報告</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新大学について－検討経過の報告－</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 従来の大学の「教育」・「研究」・「地域貢献」の基本</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機能に留まらず、</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「都市シンクタンク」・「技術インキュベーション」の</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b="0" dirty="0" err="1"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つの</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機能を強化・充実し、</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大阪の都市問題の解決と産業競争力の強化に貢献　</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 戦略領域の設定　　</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パブリックヘルス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スマートエイジング　</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B)</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スマートシティ 　　　　　　　　　</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C)</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バイオエンジニアリング　　 　　</a:t>
                      </a:r>
                      <a:r>
                        <a:rPr lang="ja-JP" altLang="en-US" sz="10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D)</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データマネジメント</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000" b="0" u="sng"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両大学教員等への説明、意見交換会を実施</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・新大学にかかる検討経過についての説明会、戦略領域別の意見交換会を府大</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中百舌鳥キャンパス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err="1"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市大</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杉本キャンパ</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において実施</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新大学の戦略領域について議論を深めるため、</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戦略領域別ワークショップ</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設置</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・両大学の教員を中心とするワークショップ（関連する府市部局の職員も参加）において、各戦略領域について具体的に　</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検討（計</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18</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回開催）</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・ワークショップリーダーが中心となり、検討内容をとりまとめ</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大阪府議会で府立大学の第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期中期目標を定める議案可決</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7</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回副首都推進本部会議において、副首都推進局から戦略領域別ワークショップにおける検討状況を報告</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 xmlns:a16="http://schemas.microsoft.com/office/drawing/2014/main" val="10000"/>
                  </a:ext>
                </a:extLst>
              </a:tr>
              <a:tr h="1773550">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2017</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a:t>
                      </a:r>
                      <a:r>
                        <a:rPr lang="ja-JP" altLang="en-US" sz="12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29</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８月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第９回副首都本部推進会議において、大学の各戦略領域ワークショップで検討しているテーマのうち、副首都実現に向けた都市機能強化に関するテーマについて、大学教員から報告</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両大学教員等への説明会を実施</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・タスクフォースの検討内容についての説明会を府大</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中百舌鳥キャンパス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err="1"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市大</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杉本キャンパス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において実施</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回副首都推進本部会議</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・新大学設計</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者タスクフォースの取りまとめ成果を報告</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新法人について（法人統合に関する計画）を報告</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fld id="{8E470D5E-9B51-4A0D-8A03-524770BF7A28}" type="slidenum">
              <a:rPr lang="ja-JP" altLang="en-US" smtClean="0"/>
              <a:pPr/>
              <a:t>17</a:t>
            </a:fld>
            <a:endParaRPr lang="ja-JP" altLang="en-US"/>
          </a:p>
        </p:txBody>
      </p:sp>
    </p:spTree>
    <p:extLst>
      <p:ext uri="{BB962C8B-B14F-4D97-AF65-F5344CB8AC3E}">
        <p14:creationId xmlns:p14="http://schemas.microsoft.com/office/powerpoint/2010/main" val="20896027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463" y="98280"/>
            <a:ext cx="4056451" cy="288032"/>
          </a:xfrm>
        </p:spPr>
        <p:txBody>
          <a:bodyPr lIns="36000" tIns="36000" rIns="36000" bIns="36000">
            <a:no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参考資料３．府議会及び市会の附帯決議</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208873581"/>
              </p:ext>
            </p:extLst>
          </p:nvPr>
        </p:nvGraphicFramePr>
        <p:xfrm>
          <a:off x="78000" y="468000"/>
          <a:ext cx="9595065" cy="6013160"/>
        </p:xfrm>
        <a:graphic>
          <a:graphicData uri="http://schemas.openxmlformats.org/drawingml/2006/table">
            <a:tbl>
              <a:tblPr firstRow="1" bandRow="1">
                <a:tableStyleId>{5C22544A-7EE6-4342-B048-85BDC9FD1C3A}</a:tableStyleId>
              </a:tblPr>
              <a:tblGrid>
                <a:gridCol w="733241">
                  <a:extLst>
                    <a:ext uri="{9D8B030D-6E8A-4147-A177-3AD203B41FA5}">
                      <a16:colId xmlns="" xmlns:a16="http://schemas.microsoft.com/office/drawing/2014/main" val="20000"/>
                    </a:ext>
                  </a:extLst>
                </a:gridCol>
                <a:gridCol w="4430912">
                  <a:extLst>
                    <a:ext uri="{9D8B030D-6E8A-4147-A177-3AD203B41FA5}">
                      <a16:colId xmlns="" xmlns:a16="http://schemas.microsoft.com/office/drawing/2014/main" val="20001"/>
                    </a:ext>
                  </a:extLst>
                </a:gridCol>
                <a:gridCol w="4430912">
                  <a:extLst>
                    <a:ext uri="{9D8B030D-6E8A-4147-A177-3AD203B41FA5}">
                      <a16:colId xmlns="" xmlns:a16="http://schemas.microsoft.com/office/drawing/2014/main" val="20002"/>
                    </a:ext>
                  </a:extLst>
                </a:gridCol>
              </a:tblGrid>
              <a:tr h="212448">
                <a:tc>
                  <a:txBody>
                    <a:bodyPr/>
                    <a:lstStyle/>
                    <a:p>
                      <a:endParaRPr kumimoji="1" lang="ja-JP" altLang="en-US" sz="1400" dirty="0"/>
                    </a:p>
                  </a:txBody>
                  <a:tcPr marL="39000" marR="39000"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大阪府立大学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大阪市立大学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bg1"/>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 xmlns:a16="http://schemas.microsoft.com/office/drawing/2014/main" val="10000"/>
                  </a:ext>
                </a:extLst>
              </a:tr>
              <a:tr h="370840">
                <a:tc>
                  <a:txBody>
                    <a:bodyPr/>
                    <a:lstStyle/>
                    <a:p>
                      <a:pPr algn="ctr">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中期目標</a:t>
                      </a:r>
                      <a:r>
                        <a:rPr kumimoji="1" lang="en-US" altLang="ja-JP" sz="1100" dirty="0" smtClean="0">
                          <a:latin typeface="HG丸ｺﾞｼｯｸM-PRO" panose="020F0600000000000000" pitchFamily="50" charset="-128"/>
                          <a:ea typeface="HG丸ｺﾞｼｯｸM-PRO" panose="020F0600000000000000" pitchFamily="50" charset="-128"/>
                        </a:rPr>
                        <a:t/>
                      </a:r>
                      <a:br>
                        <a:rPr kumimoji="1" lang="en-US" altLang="ja-JP" sz="1100" dirty="0" smtClean="0">
                          <a:latin typeface="HG丸ｺﾞｼｯｸM-PRO" panose="020F0600000000000000" pitchFamily="50" charset="-128"/>
                          <a:ea typeface="HG丸ｺﾞｼｯｸM-PRO" panose="020F0600000000000000" pitchFamily="50" charset="-128"/>
                        </a:rPr>
                      </a:br>
                      <a:r>
                        <a:rPr kumimoji="1" lang="en-US" altLang="ja-JP" sz="1000" spc="0" dirty="0" smtClean="0">
                          <a:latin typeface="HG丸ｺﾞｼｯｸM-PRO" panose="020F0600000000000000" pitchFamily="50" charset="-128"/>
                          <a:ea typeface="HG丸ｺﾞｼｯｸM-PRO" panose="020F0600000000000000" pitchFamily="50" charset="-128"/>
                        </a:rPr>
                        <a:t>(</a:t>
                      </a:r>
                      <a:r>
                        <a:rPr kumimoji="1" lang="ja-JP" altLang="en-US" sz="1000" spc="0" dirty="0" smtClean="0">
                          <a:latin typeface="HG丸ｺﾞｼｯｸM-PRO" panose="020F0600000000000000" pitchFamily="50" charset="-128"/>
                          <a:ea typeface="HG丸ｺﾞｼｯｸM-PRO" panose="020F0600000000000000" pitchFamily="50" charset="-128"/>
                        </a:rPr>
                        <a:t>変更箇所</a:t>
                      </a:r>
                      <a:r>
                        <a:rPr kumimoji="1" lang="en-US" altLang="ja-JP" sz="1000" spc="0" dirty="0" smtClean="0">
                          <a:latin typeface="HG丸ｺﾞｼｯｸM-PRO" panose="020F0600000000000000" pitchFamily="50" charset="-128"/>
                          <a:ea typeface="HG丸ｺﾞｼｯｸM-PRO" panose="020F0600000000000000" pitchFamily="50" charset="-128"/>
                        </a:rPr>
                        <a:t>)</a:t>
                      </a:r>
                      <a:endParaRPr kumimoji="1" lang="ja-JP" altLang="en-US" sz="1000" spc="0" dirty="0">
                        <a:latin typeface="HG丸ｺﾞｼｯｸM-PRO" panose="020F0600000000000000" pitchFamily="50" charset="-128"/>
                        <a:ea typeface="HG丸ｺﾞｼｯｸM-PRO" panose="020F0600000000000000" pitchFamily="50" charset="-128"/>
                      </a:endParaRPr>
                    </a:p>
                  </a:txBody>
                  <a:tcPr marL="39000" marR="39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lang="ja-JP" altLang="ja-JP" sz="1050" b="1" spc="-60" baseline="0" dirty="0" smtClean="0">
                          <a:latin typeface="HG丸ｺﾞｼｯｸM-PRO" panose="020F0600000000000000" pitchFamily="50" charset="-128"/>
                          <a:ea typeface="HG丸ｺﾞｼｯｸM-PRO" panose="020F0600000000000000" pitchFamily="50" charset="-128"/>
                        </a:rPr>
                        <a:t>Ⅵ</a:t>
                      </a:r>
                      <a:r>
                        <a:rPr lang="ja-JP" altLang="en-US" sz="1050" b="1" spc="-60" baseline="0" dirty="0" smtClean="0">
                          <a:latin typeface="HG丸ｺﾞｼｯｸM-PRO" panose="020F0600000000000000" pitchFamily="50" charset="-128"/>
                          <a:ea typeface="HG丸ｺﾞｼｯｸM-PRO" panose="020F0600000000000000" pitchFamily="50" charset="-128"/>
                        </a:rPr>
                        <a:t>－</a:t>
                      </a:r>
                      <a:r>
                        <a:rPr lang="en-US" altLang="ja-JP" sz="1050" b="1" spc="-60" baseline="0" dirty="0" smtClean="0">
                          <a:latin typeface="HG丸ｺﾞｼｯｸM-PRO" panose="020F0600000000000000" pitchFamily="50" charset="-128"/>
                          <a:ea typeface="HG丸ｺﾞｼｯｸM-PRO" panose="020F0600000000000000" pitchFamily="50" charset="-128"/>
                        </a:rPr>
                        <a:t>4</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ja-JP" sz="1050" b="1" spc="-60" baseline="0" dirty="0" smtClean="0">
                          <a:latin typeface="HG丸ｺﾞｼｯｸM-PRO" panose="020F0600000000000000" pitchFamily="50" charset="-128"/>
                          <a:ea typeface="HG丸ｺﾞｼｯｸM-PRO" panose="020F0600000000000000" pitchFamily="50" charset="-128"/>
                        </a:rPr>
                        <a:t>大阪市立大学との統合による新大学実現へ向けた取組の推進</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r>
                      <a:br>
                        <a:rPr lang="en-US" altLang="ja-JP" sz="1050" dirty="0" smtClean="0">
                          <a:latin typeface="HG丸ｺﾞｼｯｸM-PRO" panose="020F0600000000000000" pitchFamily="50" charset="-128"/>
                          <a:ea typeface="HG丸ｺﾞｼｯｸM-PRO" panose="020F0600000000000000" pitchFamily="50" charset="-128"/>
                        </a:rPr>
                      </a:br>
                      <a:endParaRPr lang="en-US" altLang="ja-JP" sz="800" dirty="0" smtClean="0">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世界的な大学間競争を勝ち抜き、より強い大阪を実現するための知的インフラ拠点として存在感を高めるため、大阪府立大学と大阪市立大学で取りまとめた</a:t>
                      </a:r>
                      <a:r>
                        <a:rPr lang="ja-JP" altLang="en-US" sz="1050" dirty="0" smtClean="0">
                          <a:latin typeface="HG丸ｺﾞｼｯｸM-PRO" panose="020F0600000000000000" pitchFamily="50" charset="-128"/>
                          <a:ea typeface="HG丸ｺﾞｼｯｸM-PRO" panose="020F0600000000000000" pitchFamily="50" charset="-128"/>
                        </a:rPr>
                        <a:t>「</a:t>
                      </a:r>
                      <a:r>
                        <a:rPr lang="ja-JP" altLang="ja-JP" sz="1050" dirty="0" smtClean="0">
                          <a:latin typeface="HG丸ｺﾞｼｯｸM-PRO" panose="020F0600000000000000" pitchFamily="50" charset="-128"/>
                          <a:ea typeface="HG丸ｺﾞｼｯｸM-PRO" panose="020F0600000000000000" pitchFamily="50" charset="-128"/>
                        </a:rPr>
                        <a:t>新・公立大学</a:t>
                      </a:r>
                      <a:r>
                        <a:rPr lang="ja-JP" altLang="en-US" sz="1050" dirty="0" smtClean="0">
                          <a:latin typeface="HG丸ｺﾞｼｯｸM-PRO" panose="020F0600000000000000" pitchFamily="50" charset="-128"/>
                          <a:ea typeface="HG丸ｺﾞｼｯｸM-PRO" panose="020F0600000000000000" pitchFamily="50" charset="-128"/>
                        </a:rPr>
                        <a:t>」</a:t>
                      </a:r>
                      <a:r>
                        <a:rPr lang="ja-JP" altLang="ja-JP" sz="1050" dirty="0" smtClean="0">
                          <a:latin typeface="HG丸ｺﾞｼｯｸM-PRO" panose="020F0600000000000000" pitchFamily="50" charset="-128"/>
                          <a:ea typeface="HG丸ｺﾞｼｯｸM-PRO" panose="020F0600000000000000" pitchFamily="50" charset="-128"/>
                        </a:rPr>
                        <a:t>大阪モデル（基本構想）を踏まえ、</a:t>
                      </a:r>
                      <a:r>
                        <a:rPr lang="ja-JP" altLang="en-US" sz="1050" dirty="0" smtClean="0">
                          <a:latin typeface="HG丸ｺﾞｼｯｸM-PRO" panose="020F0600000000000000" pitchFamily="50" charset="-128"/>
                          <a:ea typeface="HG丸ｺﾞｼｯｸM-PRO" panose="020F0600000000000000" pitchFamily="50" charset="-128"/>
                        </a:rPr>
                        <a:t>世界に展開する高度な研究型の</a:t>
                      </a:r>
                      <a:r>
                        <a:rPr lang="ja-JP" altLang="ja-JP" sz="1050" dirty="0" smtClean="0">
                          <a:latin typeface="HG丸ｺﾞｼｯｸM-PRO" panose="020F0600000000000000" pitchFamily="50" charset="-128"/>
                          <a:ea typeface="HG丸ｺﾞｼｯｸM-PRO" panose="020F0600000000000000" pitchFamily="50" charset="-128"/>
                        </a:rPr>
                        <a:t>公立大学</a:t>
                      </a:r>
                      <a:r>
                        <a:rPr lang="ja-JP" altLang="en-US" sz="1050" dirty="0" smtClean="0">
                          <a:latin typeface="HG丸ｺﾞｼｯｸM-PRO" panose="020F0600000000000000" pitchFamily="50" charset="-128"/>
                          <a:ea typeface="HG丸ｺﾞｼｯｸM-PRO" panose="020F0600000000000000" pitchFamily="50" charset="-128"/>
                        </a:rPr>
                        <a:t>を目指し、</a:t>
                      </a:r>
                      <a:r>
                        <a:rPr lang="ja-JP" altLang="ja-JP" sz="1050" dirty="0" smtClean="0">
                          <a:latin typeface="HG丸ｺﾞｼｯｸM-PRO" panose="020F0600000000000000" pitchFamily="50" charset="-128"/>
                          <a:ea typeface="HG丸ｺﾞｼｯｸM-PRO" panose="020F0600000000000000" pitchFamily="50" charset="-128"/>
                        </a:rPr>
                        <a:t>大阪府、大阪市及び公立大学法人大阪市立大学と緊密に連携を図りながら、</a:t>
                      </a:r>
                      <a:r>
                        <a:rPr lang="ja-JP" altLang="en-US" sz="1050" dirty="0" smtClean="0">
                          <a:latin typeface="HG丸ｺﾞｼｯｸM-PRO" panose="020F0600000000000000" pitchFamily="50" charset="-128"/>
                          <a:ea typeface="HG丸ｺﾞｼｯｸM-PRO" panose="020F0600000000000000" pitchFamily="50" charset="-128"/>
                        </a:rPr>
                        <a:t>次期中期目標期間中における</a:t>
                      </a:r>
                      <a:r>
                        <a:rPr lang="ja-JP" altLang="ja-JP" sz="1050" dirty="0" smtClean="0">
                          <a:latin typeface="HG丸ｺﾞｼｯｸM-PRO" panose="020F0600000000000000" pitchFamily="50" charset="-128"/>
                          <a:ea typeface="HG丸ｺﾞｼｯｸM-PRO" panose="020F0600000000000000" pitchFamily="50" charset="-128"/>
                        </a:rPr>
                        <a:t>大阪市立大学との統合</a:t>
                      </a:r>
                      <a:r>
                        <a:rPr lang="ja-JP" altLang="en-US" sz="1050" dirty="0" smtClean="0">
                          <a:latin typeface="HG丸ｺﾞｼｯｸM-PRO" panose="020F0600000000000000" pitchFamily="50" charset="-128"/>
                          <a:ea typeface="HG丸ｺﾞｼｯｸM-PRO" panose="020F0600000000000000" pitchFamily="50" charset="-128"/>
                        </a:rPr>
                        <a:t>による新大学の実現に向け、</a:t>
                      </a:r>
                      <a:r>
                        <a:rPr lang="ja-JP" altLang="ja-JP" sz="1050" dirty="0" smtClean="0">
                          <a:latin typeface="HG丸ｺﾞｼｯｸM-PRO" panose="020F0600000000000000" pitchFamily="50" charset="-128"/>
                          <a:ea typeface="HG丸ｺﾞｼｯｸM-PRO" panose="020F0600000000000000" pitchFamily="50" charset="-128"/>
                        </a:rPr>
                        <a:t>準備を進める</a:t>
                      </a:r>
                      <a:r>
                        <a:rPr lang="ja-JP" altLang="ja-JP" sz="1100" dirty="0" smtClean="0">
                          <a:latin typeface="HG丸ｺﾞｼｯｸM-PRO" panose="020F0600000000000000" pitchFamily="50" charset="-128"/>
                          <a:ea typeface="HG丸ｺﾞｼｯｸM-PRO" panose="020F0600000000000000" pitchFamily="50" charset="-128"/>
                        </a:rPr>
                        <a:t>。</a:t>
                      </a:r>
                      <a:endParaRPr lang="ja-JP" altLang="ja-JP" sz="110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lang="ja-JP" altLang="ja-JP" sz="1050" b="1" spc="-60" baseline="0" dirty="0" smtClean="0">
                          <a:latin typeface="HG丸ｺﾞｼｯｸM-PRO" panose="020F0600000000000000" pitchFamily="50" charset="-128"/>
                          <a:ea typeface="HG丸ｺﾞｼｯｸM-PRO" panose="020F0600000000000000" pitchFamily="50" charset="-128"/>
                        </a:rPr>
                        <a:t>第</a:t>
                      </a:r>
                      <a:r>
                        <a:rPr lang="en-US" altLang="ja-JP" sz="1050" b="1" spc="-60" baseline="0" dirty="0" smtClean="0">
                          <a:latin typeface="HG丸ｺﾞｼｯｸM-PRO" panose="020F0600000000000000" pitchFamily="50" charset="-128"/>
                          <a:ea typeface="HG丸ｺﾞｼｯｸM-PRO" panose="020F0600000000000000" pitchFamily="50" charset="-128"/>
                        </a:rPr>
                        <a:t>6</a:t>
                      </a:r>
                      <a:r>
                        <a:rPr lang="ja-JP" altLang="en-US" sz="1050" b="1" spc="-60" baseline="0" dirty="0" smtClean="0">
                          <a:latin typeface="HG丸ｺﾞｼｯｸM-PRO" panose="020F0600000000000000" pitchFamily="50" charset="-128"/>
                          <a:ea typeface="HG丸ｺﾞｼｯｸM-PRO" panose="020F0600000000000000" pitchFamily="50" charset="-128"/>
                        </a:rPr>
                        <a:t>－</a:t>
                      </a:r>
                      <a:r>
                        <a:rPr lang="en-US" altLang="ja-JP" sz="1050" b="1" spc="-60" baseline="0" dirty="0" smtClean="0">
                          <a:latin typeface="HG丸ｺﾞｼｯｸM-PRO" panose="020F0600000000000000" pitchFamily="50" charset="-128"/>
                          <a:ea typeface="HG丸ｺﾞｼｯｸM-PRO" panose="020F0600000000000000" pitchFamily="50" charset="-128"/>
                        </a:rPr>
                        <a:t>5</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ja-JP" sz="1050" b="1" spc="-60" baseline="0" dirty="0" smtClean="0">
                          <a:latin typeface="HG丸ｺﾞｼｯｸM-PRO" panose="020F0600000000000000" pitchFamily="50" charset="-128"/>
                          <a:ea typeface="HG丸ｺﾞｼｯｸM-PRO" panose="020F0600000000000000" pitchFamily="50" charset="-128"/>
                        </a:rPr>
                        <a:t>大阪府立大学との統合による新大学実現へ向けた取組の推進</a:t>
                      </a:r>
                      <a:endParaRPr lang="en-US" altLang="ja-JP" sz="1050" b="1" spc="-60" baseline="0" dirty="0" smtClean="0">
                        <a:latin typeface="HG丸ｺﾞｼｯｸM-PRO" panose="020F0600000000000000" pitchFamily="50" charset="-128"/>
                        <a:ea typeface="HG丸ｺﾞｼｯｸM-PRO" panose="020F0600000000000000" pitchFamily="50" charset="-128"/>
                      </a:endParaRPr>
                    </a:p>
                    <a:p>
                      <a:pPr>
                        <a:lnSpc>
                          <a:spcPts val="1400"/>
                        </a:lnSpc>
                      </a:pPr>
                      <a:endParaRPr lang="ja-JP" altLang="ja-JP" sz="800" b="1" dirty="0" smtClean="0">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世界的な大学間競争を勝ち抜き、より強い大阪を実現するための知的インフラ拠点として存在感を高めるため、大阪府立大学と大阪市立大学で取りまとめた「新・公立大学」大阪モデル（基本構想）を踏まえ、世界に展開する高度な研究型の公立大学を目指し、大阪府、大阪市及び公立大学法人大阪府立大学と緊密に連携を図りながら、次期中期目標期間中における大阪府立大学との統合による新大学の実現に向け、準備を進める。</a:t>
                      </a:r>
                      <a:endParaRPr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　前文も一部修正</a:t>
                      </a:r>
                      <a:endParaRPr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 xmlns:a16="http://schemas.microsoft.com/office/drawing/2014/main" val="10001"/>
                  </a:ext>
                </a:extLst>
              </a:tr>
              <a:tr h="200835">
                <a:tc>
                  <a:txBody>
                    <a:bodyPr/>
                    <a:lstStyle/>
                    <a:p>
                      <a:pPr algn="ctr">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議決状況</a:t>
                      </a:r>
                      <a:endParaRPr kumimoji="1" lang="ja-JP" altLang="en-US" sz="1100" dirty="0">
                        <a:latin typeface="HG丸ｺﾞｼｯｸM-PRO" panose="020F0600000000000000" pitchFamily="50" charset="-128"/>
                        <a:ea typeface="HG丸ｺﾞｼｯｸM-PRO" panose="020F0600000000000000" pitchFamily="50" charset="-128"/>
                      </a:endParaRPr>
                    </a:p>
                  </a:txBody>
                  <a:tcPr marL="39000" marR="39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27</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12</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22</a:t>
                      </a:r>
                      <a:r>
                        <a:rPr kumimoji="1" lang="ja-JP" altLang="en-US" sz="1050" dirty="0" smtClean="0">
                          <a:latin typeface="HG丸ｺﾞｼｯｸM-PRO" panose="020F0600000000000000" pitchFamily="50" charset="-128"/>
                          <a:ea typeface="HG丸ｺﾞｼｯｸM-PRO" panose="020F0600000000000000" pitchFamily="50" charset="-128"/>
                        </a:rPr>
                        <a:t>日可決（大阪府議会）</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marL="39000" marR="39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28</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15</a:t>
                      </a:r>
                      <a:r>
                        <a:rPr kumimoji="1" lang="ja-JP" altLang="en-US" sz="1050" dirty="0" smtClean="0">
                          <a:latin typeface="HG丸ｺﾞｼｯｸM-PRO" panose="020F0600000000000000" pitchFamily="50" charset="-128"/>
                          <a:ea typeface="HG丸ｺﾞｼｯｸM-PRO" panose="020F0600000000000000" pitchFamily="50" charset="-128"/>
                        </a:rPr>
                        <a:t>日可決（大阪市会）</a:t>
                      </a:r>
                      <a:endParaRPr kumimoji="1" lang="ja-JP" altLang="en-US" sz="1050" dirty="0">
                        <a:latin typeface="HG丸ｺﾞｼｯｸM-PRO" panose="020F0600000000000000" pitchFamily="50" charset="-128"/>
                        <a:ea typeface="HG丸ｺﾞｼｯｸM-PRO" panose="020F0600000000000000" pitchFamily="50" charset="-128"/>
                      </a:endParaRPr>
                    </a:p>
                  </a:txBody>
                  <a:tcPr marL="39000" marR="39000" marT="36000" marB="36000" anchor="ctr">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extLst>
                  <a:ext uri="{0D108BD9-81ED-4DB2-BD59-A6C34878D82A}">
                    <a16:rowId xmlns="" xmlns:a16="http://schemas.microsoft.com/office/drawing/2014/main" val="10002"/>
                  </a:ext>
                </a:extLst>
              </a:tr>
              <a:tr h="370840">
                <a:tc>
                  <a:txBody>
                    <a:bodyPr/>
                    <a:lstStyle/>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議会の</a:t>
                      </a:r>
                      <a:endParaRPr kumimoji="1" lang="en-US" altLang="ja-JP" sz="1100" dirty="0" smtClean="0">
                        <a:latin typeface="HG丸ｺﾞｼｯｸM-PRO" panose="020F0600000000000000" pitchFamily="50" charset="-128"/>
                        <a:ea typeface="HG丸ｺﾞｼｯｸM-PRO" panose="020F0600000000000000" pitchFamily="50" charset="-128"/>
                      </a:endParaRPr>
                    </a:p>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附帯決議</a:t>
                      </a:r>
                      <a:endParaRPr kumimoji="1" lang="ja-JP" altLang="en-US" sz="1100" dirty="0">
                        <a:latin typeface="HG丸ｺﾞｼｯｸM-PRO" panose="020F0600000000000000" pitchFamily="50" charset="-128"/>
                        <a:ea typeface="HG丸ｺﾞｼｯｸM-PRO" panose="020F0600000000000000" pitchFamily="50" charset="-128"/>
                      </a:endParaRPr>
                    </a:p>
                  </a:txBody>
                  <a:tcPr marL="39000" marR="39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平成２７年９月定例会に提出の第５８号議案「公立大学法人大阪府立大学に係る中期目標の一部を変更する件」については、府立大学の学生や受験生にとって、大きな影響があるばかりでなく、これまで有為の人材を多数輩出し、教育研究に大きな役割を果たしてきた府立大学の今後を大きく左右する重要な判断に繋がるものであり、拙速に結論を求めるような進め方はあってはならない。</a:t>
                      </a: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このため、知事及び執行機関は、統合に向けた具体的な検討を進めるに当たって、次の点に留意すること。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１．法人の設置形態、統合の進め方やスケジュール、統合後の基本</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的事項など、慎重に検討すべき多くの課題について、結論ありき</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で検討を急ぐのではなく、府立大学がこれまで進めてきた活動を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さらに発展させていく方向を基本として、関係者の様々な意見を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柔軟に取り入れること。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状況を府市の議会に丁寧に説明し、議会の意見を十分踏まえる</a:t>
                      </a:r>
                      <a:r>
                        <a:rPr kumimoji="1" lang="ja-JP" altLang="en-US" sz="1050" dirty="0" err="1" smtClean="0">
                          <a:latin typeface="HG丸ｺﾞｼｯｸM-PRO" panose="020F0600000000000000" pitchFamily="50" charset="-128"/>
                          <a:ea typeface="HG丸ｺﾞｼｯｸM-PRO" panose="020F0600000000000000" pitchFamily="50" charset="-128"/>
                        </a:rPr>
                        <a:t>こ</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ja-JP" altLang="en-US" sz="105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公立大学法人大阪市立大学に係る中期目標の一部変更については、市立大学の学生、保護者や卒業生にとって、大きな影響があるばかりでなく、これまで有為な人材を多数輩出し、教育研究に大きな役割を果たしてきた市立大学の今後を大きく左右する重要な判断に繋がるものである。実現される新大学においてはプレゼンスが向上されなければ統合の意義はなく、結論のみを求めるような進め方はあってはならない。</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このため、具体的な検討を進めるに</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あたって、</a:t>
                      </a:r>
                      <a:r>
                        <a:rPr kumimoji="1" lang="ja-JP" altLang="en-US" sz="1050" dirty="0" smtClean="0">
                          <a:latin typeface="HG丸ｺﾞｼｯｸM-PRO" panose="020F0600000000000000" pitchFamily="50" charset="-128"/>
                          <a:ea typeface="HG丸ｺﾞｼｯｸM-PRO" panose="020F0600000000000000" pitchFamily="50" charset="-128"/>
                        </a:rPr>
                        <a:t>次の点に留意すること。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１．法人の設立形態、大学の設置形態、統合の進め方やスジュール、</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統合後の基本的事項など、慎重に検討すべき多くの課題について、</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結論ありきで検討を急ぐのではなく、市立大学がこれまで進めて</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きた活動をさらに発展させていく方向を基本として、一から幅広</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a:t>
                      </a:r>
                      <a:r>
                        <a:rPr kumimoji="1" lang="ja-JP" altLang="en-US" sz="1050" dirty="0" err="1" smtClean="0">
                          <a:latin typeface="HG丸ｺﾞｼｯｸM-PRO" panose="020F0600000000000000" pitchFamily="50" charset="-128"/>
                          <a:ea typeface="HG丸ｺﾞｼｯｸM-PRO" panose="020F0600000000000000" pitchFamily="50" charset="-128"/>
                        </a:rPr>
                        <a:t>く</a:t>
                      </a:r>
                      <a:r>
                        <a:rPr kumimoji="1" lang="ja-JP" altLang="en-US" sz="1050" dirty="0" smtClean="0">
                          <a:latin typeface="HG丸ｺﾞｼｯｸM-PRO" panose="020F0600000000000000" pitchFamily="50" charset="-128"/>
                          <a:ea typeface="HG丸ｺﾞｼｯｸM-PRO" panose="020F0600000000000000" pitchFamily="50" charset="-128"/>
                        </a:rPr>
                        <a:t>議論し、関係者の様々な意見を柔軟に取り入れること。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状況を議会に丁寧に説明し、議会の意見を十分踏まえること。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３．これまで市立大学が培ってきた高いブランド力を継承・発展さ</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せるために、グローバル人材の育成など国際力の強化や、人工光</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合成</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研究</a:t>
                      </a:r>
                      <a:r>
                        <a:rPr kumimoji="1" lang="ja-JP" altLang="en-US" sz="1050" dirty="0" smtClean="0">
                          <a:latin typeface="HG丸ｺﾞｼｯｸM-PRO" panose="020F0600000000000000" pitchFamily="50" charset="-128"/>
                          <a:ea typeface="HG丸ｺﾞｼｯｸM-PRO" panose="020F0600000000000000" pitchFamily="50" charset="-128"/>
                        </a:rPr>
                        <a:t>などの研究力の強化を図ること。</a:t>
                      </a:r>
                      <a:endParaRPr kumimoji="1" lang="ja-JP" altLang="en-US" sz="105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a:xfrm>
            <a:off x="7401272" y="6492875"/>
            <a:ext cx="2311400" cy="365125"/>
          </a:xfrm>
        </p:spPr>
        <p:txBody>
          <a:bodyPr/>
          <a:lstStyle/>
          <a:p>
            <a:fld id="{8E470D5E-9B51-4A0D-8A03-524770BF7A28}" type="slidenum">
              <a:rPr lang="ja-JP" altLang="en-US" smtClean="0"/>
              <a:pPr/>
              <a:t>18</a:t>
            </a:fld>
            <a:endParaRPr lang="ja-JP" altLang="en-US" dirty="0"/>
          </a:p>
        </p:txBody>
      </p:sp>
    </p:spTree>
    <p:extLst>
      <p:ext uri="{BB962C8B-B14F-4D97-AF65-F5344CB8AC3E}">
        <p14:creationId xmlns:p14="http://schemas.microsoft.com/office/powerpoint/2010/main" val="32209958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0489" y="516742"/>
            <a:ext cx="6546727" cy="418058"/>
          </a:xfrm>
        </p:spPr>
        <p:txBody>
          <a:bodyPr>
            <a:normAutofit/>
          </a:bodyPr>
          <a:lstStyle/>
          <a:p>
            <a:pPr algn="l"/>
            <a:r>
              <a:rPr kumimoji="1" lang="ja-JP" altLang="en-US" sz="1500" b="1" dirty="0" smtClean="0">
                <a:latin typeface="HG丸ｺﾞｼｯｸM-PRO" panose="020F0600000000000000" pitchFamily="50" charset="-128"/>
                <a:ea typeface="HG丸ｺﾞｼｯｸM-PRO" panose="020F0600000000000000" pitchFamily="50" charset="-128"/>
              </a:rPr>
              <a:t>参考資料４．設立団体から両法人への</a:t>
            </a:r>
            <a:r>
              <a:rPr lang="ja-JP" altLang="en-US" sz="1500" b="1" dirty="0">
                <a:latin typeface="HG丸ｺﾞｼｯｸM-PRO" panose="020F0600000000000000" pitchFamily="50" charset="-128"/>
                <a:ea typeface="HG丸ｺﾞｼｯｸM-PRO" panose="020F0600000000000000" pitchFamily="50" charset="-128"/>
              </a:rPr>
              <a:t>出資等</a:t>
            </a:r>
            <a:r>
              <a:rPr kumimoji="1" lang="ja-JP" altLang="en-US" sz="1500" b="1" dirty="0" smtClean="0">
                <a:latin typeface="HG丸ｺﾞｼｯｸM-PRO" panose="020F0600000000000000" pitchFamily="50" charset="-128"/>
                <a:ea typeface="HG丸ｺﾞｼｯｸM-PRO" panose="020F0600000000000000" pitchFamily="50" charset="-128"/>
              </a:rPr>
              <a:t>の状況</a:t>
            </a:r>
            <a:r>
              <a:rPr kumimoji="1" lang="ja-JP" altLang="en-US" sz="1500" dirty="0" smtClean="0">
                <a:latin typeface="HG丸ｺﾞｼｯｸM-PRO" panose="020F0600000000000000" pitchFamily="50" charset="-128"/>
                <a:ea typeface="HG丸ｺﾞｼｯｸM-PRO" panose="020F0600000000000000" pitchFamily="50" charset="-128"/>
              </a:rPr>
              <a:t>（</a:t>
            </a:r>
            <a:r>
              <a:rPr kumimoji="1" lang="en-US" altLang="ja-JP" sz="1500" dirty="0" smtClean="0">
                <a:latin typeface="HG丸ｺﾞｼｯｸM-PRO" panose="020F0600000000000000" pitchFamily="50" charset="-128"/>
                <a:ea typeface="HG丸ｺﾞｼｯｸM-PRO" panose="020F0600000000000000" pitchFamily="50" charset="-128"/>
              </a:rPr>
              <a:t>H27</a:t>
            </a:r>
            <a:r>
              <a:rPr kumimoji="1" lang="ja-JP" altLang="en-US" sz="1500" dirty="0" smtClean="0">
                <a:latin typeface="HG丸ｺﾞｼｯｸM-PRO" panose="020F0600000000000000" pitchFamily="50" charset="-128"/>
                <a:ea typeface="HG丸ｺﾞｼｯｸM-PRO" panose="020F0600000000000000" pitchFamily="50" charset="-128"/>
              </a:rPr>
              <a:t>年度末）</a:t>
            </a:r>
            <a:endParaRPr kumimoji="1" lang="ja-JP" altLang="en-US" sz="1500" dirty="0">
              <a:latin typeface="HG丸ｺﾞｼｯｸM-PRO" panose="020F0600000000000000" pitchFamily="50" charset="-128"/>
              <a:ea typeface="HG丸ｺﾞｼｯｸM-PRO" panose="020F06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769802969"/>
              </p:ext>
            </p:extLst>
          </p:nvPr>
        </p:nvGraphicFramePr>
        <p:xfrm>
          <a:off x="357738" y="1268761"/>
          <a:ext cx="9275782" cy="5101917"/>
        </p:xfrm>
        <a:graphic>
          <a:graphicData uri="http://schemas.openxmlformats.org/drawingml/2006/table">
            <a:tbl>
              <a:tblPr/>
              <a:tblGrid>
                <a:gridCol w="1855156">
                  <a:extLst>
                    <a:ext uri="{9D8B030D-6E8A-4147-A177-3AD203B41FA5}">
                      <a16:colId xmlns="" xmlns:a16="http://schemas.microsoft.com/office/drawing/2014/main" val="20000"/>
                    </a:ext>
                  </a:extLst>
                </a:gridCol>
                <a:gridCol w="2682371">
                  <a:extLst>
                    <a:ext uri="{9D8B030D-6E8A-4147-A177-3AD203B41FA5}">
                      <a16:colId xmlns="" xmlns:a16="http://schemas.microsoft.com/office/drawing/2014/main" val="20001"/>
                    </a:ext>
                  </a:extLst>
                </a:gridCol>
                <a:gridCol w="2434859">
                  <a:extLst>
                    <a:ext uri="{9D8B030D-6E8A-4147-A177-3AD203B41FA5}">
                      <a16:colId xmlns="" xmlns:a16="http://schemas.microsoft.com/office/drawing/2014/main" val="20002"/>
                    </a:ext>
                  </a:extLst>
                </a:gridCol>
                <a:gridCol w="243486">
                  <a:extLst>
                    <a:ext uri="{9D8B030D-6E8A-4147-A177-3AD203B41FA5}">
                      <a16:colId xmlns="" xmlns:a16="http://schemas.microsoft.com/office/drawing/2014/main" val="20003"/>
                    </a:ext>
                  </a:extLst>
                </a:gridCol>
                <a:gridCol w="2059910">
                  <a:extLst>
                    <a:ext uri="{9D8B030D-6E8A-4147-A177-3AD203B41FA5}">
                      <a16:colId xmlns="" xmlns:a16="http://schemas.microsoft.com/office/drawing/2014/main" val="20004"/>
                    </a:ext>
                  </a:extLst>
                </a:gridCol>
              </a:tblGrid>
              <a:tr h="245401">
                <a:tc rowSpan="3">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設立団体</a:t>
                      </a:r>
                    </a:p>
                  </a:txBody>
                  <a:tcPr marL="8056" marR="8056" marT="7436" marB="0" anchor="ctr">
                    <a:lnL w="19050" cap="flat" cmpd="sng" algn="ctr">
                      <a:solidFill>
                        <a:srgbClr val="7F7F7F"/>
                      </a:solidFill>
                      <a:prstDash val="solid"/>
                      <a:round/>
                      <a:headEnd type="none" w="med" len="med"/>
                      <a:tailEnd type="none" w="med" len="med"/>
                    </a:lnL>
                    <a:lnR>
                      <a:noFill/>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c>
                  <a:txBody>
                    <a:bodyPr/>
                    <a:lstStyle/>
                    <a:p>
                      <a:pPr algn="ctr" fontAlgn="ctr"/>
                      <a:r>
                        <a:rPr lang="ja-JP" altLang="en-US" sz="1400" b="0" i="0" u="none" strike="noStrike" dirty="0">
                          <a:solidFill>
                            <a:srgbClr val="000000"/>
                          </a:solidFill>
                          <a:effectLst/>
                          <a:latin typeface="Arial"/>
                        </a:rPr>
                        <a:t>　</a:t>
                      </a:r>
                    </a:p>
                  </a:txBody>
                  <a:tcPr marL="8056" marR="8056" marT="7436" marB="0" anchor="ctr">
                    <a:lnL>
                      <a:noFill/>
                    </a:lnL>
                    <a:lnR>
                      <a:noFill/>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c>
                  <a:txBody>
                    <a:bodyPr/>
                    <a:lstStyle/>
                    <a:p>
                      <a:pPr algn="ctr" fontAlgn="ctr"/>
                      <a:r>
                        <a:rPr lang="ja-JP" altLang="en-US" sz="1400" b="0" i="0" u="none" strike="noStrike">
                          <a:solidFill>
                            <a:srgbClr val="000000"/>
                          </a:solidFill>
                          <a:effectLst/>
                          <a:latin typeface="Arial"/>
                        </a:rPr>
                        <a:t>　</a:t>
                      </a:r>
                    </a:p>
                  </a:txBody>
                  <a:tcPr marL="8056" marR="8056" marT="7436" marB="0" anchor="ctr">
                    <a:lnL>
                      <a:noFill/>
                    </a:lnL>
                    <a:lnR w="12700" cap="flat" cmpd="sng" algn="ctr">
                      <a:solidFill>
                        <a:srgbClr val="000000"/>
                      </a:solidFill>
                      <a:prstDash val="solid"/>
                      <a:round/>
                      <a:headEnd type="none" w="med" len="med"/>
                      <a:tailEnd type="none" w="med" len="med"/>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c>
                  <a:txBody>
                    <a:bodyPr/>
                    <a:lstStyle/>
                    <a:p>
                      <a:pPr algn="ctr" fontAlgn="ctr"/>
                      <a:r>
                        <a:rPr lang="ja-JP" altLang="en-US" sz="1400" b="0" i="0" u="none" strike="noStrike" dirty="0">
                          <a:solidFill>
                            <a:srgbClr val="000000"/>
                          </a:solidFill>
                          <a:effectLst/>
                          <a:latin typeface="Arial"/>
                        </a:rPr>
                        <a:t>　</a:t>
                      </a:r>
                    </a:p>
                  </a:txBody>
                  <a:tcPr marL="8056" marR="8056" marT="74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Arial"/>
                        </a:rPr>
                        <a:t>　</a:t>
                      </a: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extLst>
                  <a:ext uri="{0D108BD9-81ED-4DB2-BD59-A6C34878D82A}">
                    <a16:rowId xmlns="" xmlns:a16="http://schemas.microsoft.com/office/drawing/2014/main" val="10000"/>
                  </a:ext>
                </a:extLst>
              </a:tr>
              <a:tr h="252837">
                <a:tc vMerge="1">
                  <a:txBody>
                    <a:bodyPr/>
                    <a:lstStyle/>
                    <a:p>
                      <a:endParaRPr kumimoji="1" lang="ja-JP" altLang="en-US"/>
                    </a:p>
                  </a:txBody>
                  <a:tcPr/>
                </a:tc>
                <a:tc>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府市の財産</a:t>
                      </a: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58ED5"/>
                    </a:solidFill>
                  </a:tcPr>
                </a:tc>
                <a:tc>
                  <a:txBody>
                    <a:bodyPr/>
                    <a:lstStyle/>
                    <a:p>
                      <a:pPr algn="ctr" rtl="0" fontAlgn="ctr"/>
                      <a:r>
                        <a:rPr lang="ja-JP" altLang="en-US" sz="1200" b="0" i="0" u="none" strike="noStrike">
                          <a:solidFill>
                            <a:srgbClr val="FFFFFF"/>
                          </a:solidFill>
                          <a:effectLst/>
                          <a:latin typeface="HG丸ｺﾞｼｯｸM-PRO" panose="020F0600000000000000" pitchFamily="50" charset="-128"/>
                          <a:ea typeface="HG丸ｺﾞｼｯｸM-PRO" panose="020F0600000000000000" pitchFamily="50" charset="-128"/>
                        </a:rPr>
                        <a:t>府市の債務</a:t>
                      </a: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58ED5"/>
                    </a:solidFill>
                  </a:tcPr>
                </a:tc>
                <a:tc rowSpan="2">
                  <a:txBody>
                    <a:bodyPr/>
                    <a:lstStyle/>
                    <a:p>
                      <a:pPr algn="ctr"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府市の既発債残高</a:t>
                      </a: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extLst>
                  <a:ext uri="{0D108BD9-81ED-4DB2-BD59-A6C34878D82A}">
                    <a16:rowId xmlns="" xmlns:a16="http://schemas.microsoft.com/office/drawing/2014/main" val="10001"/>
                  </a:ext>
                </a:extLst>
              </a:tr>
              <a:tr h="252837">
                <a:tc vMerge="1">
                  <a:txBody>
                    <a:bodyPr/>
                    <a:lstStyle/>
                    <a:p>
                      <a:endParaRPr kumimoji="1" lang="ja-JP" altLang="en-US"/>
                    </a:p>
                  </a:txBody>
                  <a:tcPr/>
                </a:tc>
                <a:tc>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（出資・長期貸付）</a:t>
                      </a: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58ED5"/>
                    </a:solidFill>
                  </a:tcPr>
                </a:tc>
                <a:tc>
                  <a:txBody>
                    <a:bodyPr/>
                    <a:lstStyle/>
                    <a:p>
                      <a:pPr algn="ctr" rtl="0" fontAlgn="ctr"/>
                      <a:r>
                        <a:rPr lang="ja-JP" altLang="en-US" sz="1200" b="0" i="0" u="none" strike="noStrike">
                          <a:solidFill>
                            <a:srgbClr val="FFFFFF"/>
                          </a:solidFill>
                          <a:effectLst/>
                          <a:latin typeface="HG丸ｺﾞｼｯｸM-PRO" panose="020F0600000000000000" pitchFamily="50" charset="-128"/>
                          <a:ea typeface="HG丸ｺﾞｼｯｸM-PRO" panose="020F0600000000000000" pitchFamily="50" charset="-128"/>
                        </a:rPr>
                        <a:t>（債務負担行為の残高）</a:t>
                      </a: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58ED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2"/>
                  </a:ext>
                </a:extLst>
              </a:tr>
              <a:tr h="401053">
                <a:tc>
                  <a:txBody>
                    <a:bodyPr/>
                    <a:lstStyle/>
                    <a:p>
                      <a:pPr algn="ctr"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 阪 府</a:t>
                      </a:r>
                    </a:p>
                  </a:txBody>
                  <a:tcPr marL="8056" marR="8056" marT="7436" marB="0" anchor="b">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9CDE5"/>
                    </a:solidFill>
                  </a:tcPr>
                </a:tc>
                <a:tc>
                  <a:txBody>
                    <a:bodyPr/>
                    <a:lstStyle/>
                    <a:p>
                      <a:pPr algn="l" fontAlgn="b"/>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府出資金：　　　　 ７３６億円</a:t>
                      </a:r>
                    </a:p>
                  </a:txBody>
                  <a:tcPr marL="8056" marR="8056" marT="7436"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9CDE5"/>
                    </a:solidFill>
                  </a:tcPr>
                </a:tc>
                <a:tc rowSpan="3">
                  <a:txBody>
                    <a:bodyPr/>
                    <a:lstStyle/>
                    <a:p>
                      <a:pPr marL="0" algn="l" defTabSz="914400" rtl="0" eaLnBrk="1" fontAlgn="t" latinLnBrk="0" hangingPunct="1"/>
                      <a:r>
                        <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rPr>
                        <a:t>府施設</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整備</a:t>
                      </a:r>
                      <a:r>
                        <a:rPr kumimoji="1" lang="ja-JP"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費</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補助</a:t>
                      </a:r>
                      <a:r>
                        <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２４</a:t>
                      </a:r>
                      <a:r>
                        <a:rPr kumimoji="1" lang="ja-JP"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３</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億円</a:t>
                      </a:r>
                      <a:endPar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algn="l" defTabSz="914400" rtl="0" eaLnBrk="1" fontAlgn="t" latinLnBrk="0" hangingPunct="1"/>
                      <a:endPar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algn="l" defTabSz="914400" rtl="0" eaLnBrk="1" fontAlgn="t" latinLnBrk="0" hangingPunct="1"/>
                      <a:r>
                        <a:rPr kumimoji="1" lang="ja-JP"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（建物耐震化工事等）</a:t>
                      </a:r>
                      <a:endPar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algn="l" defTabSz="914400" rtl="0" eaLnBrk="1" fontAlgn="t" latinLnBrk="0" hangingPunct="1"/>
                      <a:endParaRPr kumimoji="1" lang="zh-TW" altLang="en-US" sz="1200" b="0" i="0" u="sng" strike="sngStrike" kern="1200" baseline="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9CDE5"/>
                    </a:solidFill>
                  </a:tcPr>
                </a:tc>
                <a:tc rowSpan="3">
                  <a:txBody>
                    <a:bodyPr/>
                    <a:lstStyle/>
                    <a:p>
                      <a:pPr algn="ctr" fontAlgn="t"/>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a:txBody>
                    <a:bodyPr/>
                    <a:lstStyle/>
                    <a:p>
                      <a:pPr algn="l" rtl="0"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未償還残高：    ２３４億円</a:t>
                      </a: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9CDE5"/>
                    </a:solidFill>
                  </a:tcPr>
                </a:tc>
                <a:extLst>
                  <a:ext uri="{0D108BD9-81ED-4DB2-BD59-A6C34878D82A}">
                    <a16:rowId xmlns="" xmlns:a16="http://schemas.microsoft.com/office/drawing/2014/main" val="10003"/>
                  </a:ext>
                </a:extLst>
              </a:tr>
              <a:tr h="432048">
                <a:tc>
                  <a:txBody>
                    <a:bodyPr/>
                    <a:lstStyle/>
                    <a:p>
                      <a:pPr algn="ctr" rtl="0" fontAlgn="ctr"/>
                      <a:r>
                        <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B9CDE5"/>
                    </a:solidFill>
                  </a:tcPr>
                </a:tc>
                <a:tc>
                  <a:txBody>
                    <a:bodyPr/>
                    <a:lstStyle/>
                    <a:p>
                      <a:pPr algn="l"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（土地・建物等）</a:t>
                      </a: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B9CDE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4"/>
                  </a:ext>
                </a:extLst>
              </a:tr>
              <a:tr h="442566">
                <a:tc>
                  <a:txBody>
                    <a:bodyPr/>
                    <a:lstStyle/>
                    <a:p>
                      <a:pPr algn="ctr"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府</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大</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法 人</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9CDE5"/>
                    </a:solidFill>
                  </a:tcPr>
                </a:tc>
                <a:tc>
                  <a:txBody>
                    <a:bodyPr/>
                    <a:lstStyle/>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主なキャンパス</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中百舌鳥・羽曳野・りんくう</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9CDE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5"/>
                  </a:ext>
                </a:extLst>
              </a:tr>
              <a:tr h="493538">
                <a:tc>
                  <a:txBody>
                    <a:bodyPr/>
                    <a:lstStyle/>
                    <a:p>
                      <a:pPr algn="ctr"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 阪 市</a:t>
                      </a:r>
                    </a:p>
                  </a:txBody>
                  <a:tcPr marL="8056" marR="8056" marT="7436" marB="0" anchor="b">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2"/>
                    </a:solidFill>
                  </a:tcPr>
                </a:tc>
                <a:tc>
                  <a:txBody>
                    <a:bodyPr/>
                    <a:lstStyle/>
                    <a:p>
                      <a:pPr algn="l" fontAlgn="b"/>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市出資金： 　　１，０２３億円</a:t>
                      </a:r>
                    </a:p>
                  </a:txBody>
                  <a:tcPr marL="8056" marR="8056" marT="7436"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2"/>
                    </a:solidFill>
                  </a:tcPr>
                </a:tc>
                <a:tc rowSpan="4">
                  <a:txBody>
                    <a:bodyPr/>
                    <a:lstStyle/>
                    <a:p>
                      <a:pPr algn="l" rtl="0" fontAlgn="ct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市施設</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整備</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費</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補助：</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８０</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rtl="0" fontAlgn="ctr"/>
                      <a:r>
                        <a:rPr kumimoji="1" lang="ja-JP" altLang="en-US" sz="1200" b="0" i="0" u="none" strike="noStrike" kern="1200" baseline="0" dirty="0" smtClean="0">
                          <a:solidFill>
                            <a:schemeClr val="tx1"/>
                          </a:solidFill>
                          <a:effectLst/>
                          <a:latin typeface="HG丸ｺﾞｼｯｸM-PRO" panose="020F0600000000000000" pitchFamily="50" charset="-128"/>
                          <a:ea typeface="HG丸ｺﾞｼｯｸM-PRO" panose="020F0600000000000000" pitchFamily="50" charset="-128"/>
                          <a:cs typeface="+mn-cs"/>
                        </a:rPr>
                        <a:t>（建物老朽改修工事等）</a:t>
                      </a:r>
                      <a:endParaRPr kumimoji="1" lang="zh-TW" altLang="en-US" sz="1200" b="0" i="0" u="none" strike="noStrike" kern="1200" baseline="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algn="l" rtl="0" fontAlgn="ct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rtl="0" fontAlgn="ct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2"/>
                    </a:solidFill>
                  </a:tcPr>
                </a:tc>
                <a:tc rowSpan="4">
                  <a:txBody>
                    <a:bodyPr/>
                    <a:lstStyle/>
                    <a:p>
                      <a:pPr algn="ctr" fontAlgn="t"/>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l" rtl="0" fontAlgn="ct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未償還残高</a:t>
                      </a: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３</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０８</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2"/>
                    </a:solidFill>
                  </a:tcPr>
                </a:tc>
                <a:extLst>
                  <a:ext uri="{0D108BD9-81ED-4DB2-BD59-A6C34878D82A}">
                    <a16:rowId xmlns="" xmlns:a16="http://schemas.microsoft.com/office/drawing/2014/main" val="10006"/>
                  </a:ext>
                </a:extLst>
              </a:tr>
              <a:tr h="380005">
                <a:tc>
                  <a:txBody>
                    <a:bodyPr/>
                    <a:lstStyle/>
                    <a:p>
                      <a:pPr algn="ctr" rtl="0" fontAlgn="ctr"/>
                      <a:r>
                        <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CE6F2"/>
                    </a:solidFill>
                  </a:tcPr>
                </a:tc>
                <a:tc>
                  <a:txBody>
                    <a:bodyPr/>
                    <a:lstStyle/>
                    <a:p>
                      <a:pPr algn="l" rtl="0" fontAlgn="t"/>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（土地・建物等</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DCE6F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7"/>
                  </a:ext>
                </a:extLst>
              </a:tr>
              <a:tr h="432048">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 </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大 法 人</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CE6F2"/>
                    </a:solidFill>
                  </a:tcPr>
                </a:tc>
                <a:tc>
                  <a:txBody>
                    <a:bodyPr/>
                    <a:lstStyle/>
                    <a:p>
                      <a:pPr algn="l" rtl="0" fontAlgn="b"/>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市貸付金：　   　 　 </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３５</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DCE6F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8"/>
                  </a:ext>
                </a:extLst>
              </a:tr>
              <a:tr h="700115">
                <a:tc>
                  <a:txBody>
                    <a:bodyPr/>
                    <a:lstStyle/>
                    <a:p>
                      <a:pPr algn="ctr"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2"/>
                    </a:solidFill>
                  </a:tcPr>
                </a:tc>
                <a:tc>
                  <a:txBody>
                    <a:bodyPr/>
                    <a:lstStyle/>
                    <a:p>
                      <a:pPr algn="l" rtl="0" fontAlgn="t"/>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（病院事業貸付金</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主なキャンパス</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杉本・阿倍野</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9"/>
                  </a:ext>
                </a:extLst>
              </a:tr>
              <a:tr h="423874">
                <a:tc rowSpan="2">
                  <a:txBody>
                    <a:bodyPr/>
                    <a:lstStyle/>
                    <a:p>
                      <a:pPr algn="ctr" rtl="0"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府 市 合 計</a:t>
                      </a: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7F7F7F"/>
                      </a:solidFill>
                      <a:prstDash val="solid"/>
                      <a:round/>
                      <a:headEnd type="none" w="med" len="med"/>
                      <a:tailEnd type="none" w="med" len="med"/>
                    </a:lnB>
                    <a:solidFill>
                      <a:srgbClr val="B9CDE5"/>
                    </a:solidFill>
                  </a:tcPr>
                </a:tc>
                <a:tc>
                  <a:txBody>
                    <a:bodyPr/>
                    <a:lstStyle/>
                    <a:p>
                      <a:pPr algn="l" rtl="0" fontAlgn="ct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府市出資金計： １，７５９億円</a:t>
                      </a: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9CDE5"/>
                    </a:solidFill>
                  </a:tcPr>
                </a:tc>
                <a:tc rowSpan="2">
                  <a:txBody>
                    <a:bodyPr/>
                    <a:lstStyle/>
                    <a:p>
                      <a:pPr algn="l" rtl="0" fontAlgn="ct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府市施設</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整備</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費</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補助：３</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２３</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7F7F7F"/>
                      </a:solidFill>
                      <a:prstDash val="solid"/>
                      <a:round/>
                      <a:headEnd type="none" w="med" len="med"/>
                      <a:tailEnd type="none" w="med" len="med"/>
                    </a:lnB>
                    <a:solidFill>
                      <a:srgbClr val="B9CDE5"/>
                    </a:solidFill>
                  </a:tcPr>
                </a:tc>
                <a:tc rowSpan="2">
                  <a:txBody>
                    <a:bodyPr/>
                    <a:lstStyle/>
                    <a:p>
                      <a:pPr algn="ctr" fontAlgn="t"/>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l" rtl="0" fontAlgn="ct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未償還残高：  </a:t>
                      </a: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５</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４２</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7F7F7F"/>
                      </a:solidFill>
                      <a:prstDash val="solid"/>
                      <a:round/>
                      <a:headEnd type="none" w="med" len="med"/>
                      <a:tailEnd type="none" w="med" len="med"/>
                    </a:lnB>
                    <a:solidFill>
                      <a:srgbClr val="B9CDE5"/>
                    </a:solidFill>
                  </a:tcPr>
                </a:tc>
                <a:extLst>
                  <a:ext uri="{0D108BD9-81ED-4DB2-BD59-A6C34878D82A}">
                    <a16:rowId xmlns="" xmlns:a16="http://schemas.microsoft.com/office/drawing/2014/main" val="10010"/>
                  </a:ext>
                </a:extLst>
              </a:tr>
              <a:tr h="423874">
                <a:tc vMerge="1">
                  <a:txBody>
                    <a:bodyPr/>
                    <a:lstStyle/>
                    <a:p>
                      <a:endParaRPr kumimoji="1" lang="ja-JP" altLang="en-US"/>
                    </a:p>
                  </a:txBody>
                  <a:tcPr/>
                </a:tc>
                <a:tc>
                  <a:txBody>
                    <a:bodyPr/>
                    <a:lstStyle/>
                    <a:p>
                      <a:pPr algn="l" rtl="0" fontAlgn="ctr"/>
                      <a:r>
                        <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rPr>
                        <a:t>市貸付金  　：　　 　</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 </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３５</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億円</a:t>
                      </a:r>
                      <a:endPar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9050" cap="flat" cmpd="sng" algn="ctr">
                      <a:solidFill>
                        <a:srgbClr val="7F7F7F"/>
                      </a:solidFill>
                      <a:prstDash val="solid"/>
                      <a:round/>
                      <a:headEnd type="none" w="med" len="med"/>
                      <a:tailEnd type="none" w="med" len="med"/>
                    </a:lnB>
                    <a:solidFill>
                      <a:srgbClr val="B9CDE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11"/>
                  </a:ext>
                </a:extLst>
              </a:tr>
            </a:tbl>
          </a:graphicData>
        </a:graphic>
      </p:graphicFrame>
      <p:sp>
        <p:nvSpPr>
          <p:cNvPr id="3" name="スライド番号プレースホルダー 2"/>
          <p:cNvSpPr>
            <a:spLocks noGrp="1"/>
          </p:cNvSpPr>
          <p:nvPr>
            <p:ph type="sldNum" sz="quarter" idx="12"/>
          </p:nvPr>
        </p:nvSpPr>
        <p:spPr/>
        <p:txBody>
          <a:bodyPr/>
          <a:lstStyle/>
          <a:p>
            <a:fld id="{8E470D5E-9B51-4A0D-8A03-524770BF7A28}" type="slidenum">
              <a:rPr lang="ja-JP" altLang="en-US" smtClean="0"/>
              <a:pPr/>
              <a:t>19</a:t>
            </a:fld>
            <a:endParaRPr lang="ja-JP" altLang="en-US" dirty="0"/>
          </a:p>
        </p:txBody>
      </p:sp>
    </p:spTree>
    <p:extLst>
      <p:ext uri="{BB962C8B-B14F-4D97-AF65-F5344CB8AC3E}">
        <p14:creationId xmlns:p14="http://schemas.microsoft.com/office/powerpoint/2010/main" val="244518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正方形/長方形 3"/>
          <p:cNvSpPr>
            <a:spLocks noChangeArrowheads="1"/>
          </p:cNvSpPr>
          <p:nvPr/>
        </p:nvSpPr>
        <p:spPr bwMode="auto">
          <a:xfrm>
            <a:off x="868105" y="511206"/>
            <a:ext cx="8169787" cy="5155001"/>
          </a:xfrm>
          <a:prstGeom prst="rect">
            <a:avLst/>
          </a:prstGeom>
          <a:noFill/>
          <a:ln w="9525">
            <a:noFill/>
            <a:miter lim="800000"/>
            <a:headEnd/>
            <a:tailEnd/>
          </a:ln>
        </p:spPr>
        <p:txBody>
          <a:bodyPr wrap="square">
            <a:spAutoFit/>
          </a:bodyPr>
          <a:lstStyle/>
          <a:p>
            <a:pPr>
              <a:lnSpc>
                <a:spcPts val="1700"/>
              </a:lnSpc>
            </a:pPr>
            <a:endParaRPr lang="en-US" altLang="ja-JP" sz="1700" dirty="0" smtClean="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はじめに</a:t>
            </a:r>
            <a:r>
              <a:rPr lang="en-US" altLang="ja-JP"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a:t>
            </a:r>
            <a:r>
              <a:rPr lang="en-US" altLang="ja-JP" sz="1600" b="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 ３</a:t>
            </a:r>
            <a:endParaRPr lang="en-US" altLang="ja-JP" sz="1600" b="1" dirty="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１．法人統合の基本的考え方</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４</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smtClean="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２．統合法人（新法人）の概要</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５</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marL="93663" indent="-93663">
              <a:lnSpc>
                <a:spcPts val="2000"/>
              </a:lnSpc>
            </a:pPr>
            <a:r>
              <a:rPr lang="ja-JP" altLang="en-US" sz="1600" b="1" dirty="0" smtClean="0">
                <a:latin typeface="Meiryo UI" pitchFamily="50" charset="-128"/>
                <a:ea typeface="Meiryo UI" pitchFamily="50" charset="-128"/>
                <a:cs typeface="Meiryo UI" pitchFamily="50" charset="-128"/>
              </a:rPr>
              <a:t>３．府市共同による大学運営（イメージ）　　　　　</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６</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４．新法人の組織・運営体制　　　　　　　　　　</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８　　　　　　　　     　　　　　　　　　　　</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５．新法人の財政運営</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11</a:t>
            </a:r>
            <a:endParaRPr lang="en-US" altLang="ja-JP" sz="1600" b="1" dirty="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６．法人統合に伴うコストと期待される効果</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12</a:t>
            </a:r>
            <a:r>
              <a:rPr lang="ja-JP" altLang="en-US" sz="1600" b="1" dirty="0" smtClean="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７</a:t>
            </a:r>
            <a:r>
              <a:rPr lang="ja-JP" altLang="en-US" sz="1600" b="1" dirty="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スケジュール（予定）</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13</a:t>
            </a:r>
            <a:endParaRPr lang="en-US" altLang="ja-JP" sz="1600" b="1" dirty="0" smtClean="0">
              <a:latin typeface="Meiryo UI" pitchFamily="50" charset="-128"/>
              <a:ea typeface="Meiryo UI" pitchFamily="50" charset="-128"/>
              <a:cs typeface="Meiryo UI" pitchFamily="50" charset="-128"/>
            </a:endParaRPr>
          </a:p>
          <a:p>
            <a:pPr>
              <a:lnSpc>
                <a:spcPts val="2000"/>
              </a:lnSpc>
            </a:pPr>
            <a:r>
              <a:rPr lang="ja-JP" altLang="en-US" sz="1600" b="1" dirty="0">
                <a:latin typeface="Meiryo UI" pitchFamily="50" charset="-128"/>
                <a:ea typeface="Meiryo UI" pitchFamily="50" charset="-128"/>
                <a:cs typeface="Meiryo UI" pitchFamily="50" charset="-128"/>
              </a:rPr>
              <a:t>　　　　　　　　　　　　　　　　　　　　  </a:t>
            </a: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a:lnSpc>
                <a:spcPts val="2000"/>
              </a:lnSpc>
            </a:pPr>
            <a:r>
              <a:rPr lang="ja-JP" altLang="en-US" sz="1400" dirty="0" smtClean="0">
                <a:latin typeface="Meiryo UI" pitchFamily="50" charset="-128"/>
                <a:ea typeface="Meiryo UI" pitchFamily="50" charset="-128"/>
                <a:cs typeface="Meiryo UI" pitchFamily="50" charset="-128"/>
              </a:rPr>
              <a:t>（参考資料）</a:t>
            </a:r>
            <a:r>
              <a:rPr lang="ja-JP" altLang="en-US" sz="1400" dirty="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15</a:t>
            </a:r>
          </a:p>
          <a:p>
            <a:pPr>
              <a:lnSpc>
                <a:spcPts val="2000"/>
              </a:lnSpc>
            </a:pPr>
            <a:endParaRPr lang="en-US" altLang="ja-JP" sz="1400" dirty="0">
              <a:latin typeface="Meiryo UI" pitchFamily="50" charset="-128"/>
              <a:ea typeface="Meiryo UI" pitchFamily="50" charset="-128"/>
              <a:cs typeface="Meiryo UI" pitchFamily="50" charset="-128"/>
            </a:endParaRPr>
          </a:p>
        </p:txBody>
      </p:sp>
      <p:sp>
        <p:nvSpPr>
          <p:cNvPr id="13" name="テキスト ボックス 12"/>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　次　</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401272" y="6347703"/>
            <a:ext cx="2311400" cy="365125"/>
          </a:xfrm>
        </p:spPr>
        <p:txBody>
          <a:bodyPr/>
          <a:lstStyle/>
          <a:p>
            <a:fld id="{8E470D5E-9B51-4A0D-8A03-524770BF7A28}" type="slidenum">
              <a:rPr kumimoji="1" lang="ja-JP" altLang="en-US" smtClean="0"/>
              <a:t>2</a:t>
            </a:fld>
            <a:endParaRPr kumimoji="1" lang="ja-JP" altLang="en-US"/>
          </a:p>
        </p:txBody>
      </p:sp>
    </p:spTree>
    <p:extLst>
      <p:ext uri="{BB962C8B-B14F-4D97-AF65-F5344CB8AC3E}">
        <p14:creationId xmlns:p14="http://schemas.microsoft.com/office/powerpoint/2010/main" val="1567980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72480" y="6029056"/>
            <a:ext cx="8736971" cy="461665"/>
          </a:xfrm>
          <a:prstGeom prst="rect">
            <a:avLst/>
          </a:prstGeom>
          <a:noFill/>
          <a:ln>
            <a:solidFill>
              <a:schemeClr val="tx1"/>
            </a:solidFill>
          </a:ln>
        </p:spPr>
        <p:txBody>
          <a:bodyPr wrap="square" rtlCol="0">
            <a:spAutoFit/>
          </a:bodyPr>
          <a:lstStyle/>
          <a:p>
            <a:pPr lvl="0" fontAlgn="ctr">
              <a:defRPr/>
            </a:pPr>
            <a:r>
              <a:rPr lang="en-US" altLang="ja-JP" sz="1200" dirty="0" smtClean="0">
                <a:solidFill>
                  <a:prstClr val="black"/>
                </a:solidFill>
              </a:rPr>
              <a:t>※</a:t>
            </a:r>
            <a:r>
              <a:rPr lang="ja-JP" altLang="en-US" sz="1200" dirty="0" smtClean="0"/>
              <a:t>府立大学、市立大学は各年度の当初予算額。府立大学は</a:t>
            </a:r>
            <a:r>
              <a:rPr lang="ja-JP" altLang="en-US" sz="1200" dirty="0"/>
              <a:t>高等専門学校分、</a:t>
            </a:r>
            <a:r>
              <a:rPr lang="ja-JP" altLang="en-US" sz="1200" dirty="0" smtClean="0"/>
              <a:t>市立大学は</a:t>
            </a:r>
            <a:r>
              <a:rPr lang="ja-JP" altLang="en-US" sz="1200" dirty="0"/>
              <a:t>医学部附属病院分を含まず</a:t>
            </a:r>
            <a:r>
              <a:rPr lang="ja-JP" altLang="en-US" sz="1200" dirty="0" smtClean="0"/>
              <a:t>。</a:t>
            </a:r>
            <a:endParaRPr lang="en-US" altLang="ja-JP" sz="1200" dirty="0" smtClean="0"/>
          </a:p>
          <a:p>
            <a:r>
              <a:rPr lang="en-US" altLang="ja-JP" sz="1200" dirty="0" smtClean="0"/>
              <a:t>※</a:t>
            </a:r>
            <a:r>
              <a:rPr lang="ja-JP" altLang="en-US" sz="1200" dirty="0" smtClean="0">
                <a:solidFill>
                  <a:prstClr val="black"/>
                </a:solidFill>
              </a:rPr>
              <a:t>首都大学東京は、高専、産業</a:t>
            </a:r>
            <a:r>
              <a:rPr lang="ja-JP" altLang="en-US" sz="1200" dirty="0" smtClean="0"/>
              <a:t>技術大学院大学を含まず。　　（産業技術大学院</a:t>
            </a:r>
            <a:r>
              <a:rPr lang="ja-JP" altLang="en-US" sz="1200" dirty="0" smtClean="0">
                <a:solidFill>
                  <a:prstClr val="black"/>
                </a:solidFill>
              </a:rPr>
              <a:t>大学は</a:t>
            </a:r>
            <a:r>
              <a:rPr lang="en-US" altLang="ja-JP" sz="1200" dirty="0" smtClean="0">
                <a:solidFill>
                  <a:prstClr val="black"/>
                </a:solidFill>
              </a:rPr>
              <a:t>H18.4</a:t>
            </a:r>
            <a:r>
              <a:rPr lang="ja-JP" altLang="en-US" sz="1200" dirty="0" smtClean="0">
                <a:solidFill>
                  <a:prstClr val="black"/>
                </a:solidFill>
              </a:rPr>
              <a:t>開校、高専は</a:t>
            </a:r>
            <a:r>
              <a:rPr lang="en-US" altLang="ja-JP" sz="1200" dirty="0" smtClean="0">
                <a:solidFill>
                  <a:prstClr val="black"/>
                </a:solidFill>
              </a:rPr>
              <a:t>H20.4</a:t>
            </a:r>
            <a:r>
              <a:rPr lang="ja-JP" altLang="en-US" sz="1200" dirty="0" smtClean="0">
                <a:solidFill>
                  <a:prstClr val="black"/>
                </a:solidFill>
              </a:rPr>
              <a:t>開校）</a:t>
            </a:r>
            <a:endParaRPr lang="ja-JP" altLang="en-US" sz="1200" dirty="0">
              <a:solidFill>
                <a:prstClr val="black"/>
              </a:solidFill>
            </a:endParaRPr>
          </a:p>
        </p:txBody>
      </p:sp>
      <p:sp>
        <p:nvSpPr>
          <p:cNvPr id="2" name="テキスト ボックス 1"/>
          <p:cNvSpPr txBox="1"/>
          <p:nvPr/>
        </p:nvSpPr>
        <p:spPr>
          <a:xfrm>
            <a:off x="293830" y="428602"/>
            <a:ext cx="6630737" cy="323165"/>
          </a:xfrm>
          <a:prstGeom prst="rect">
            <a:avLst/>
          </a:prstGeom>
          <a:noFill/>
        </p:spPr>
        <p:txBody>
          <a:bodyPr wrap="square" rtlCol="0">
            <a:spAutoFit/>
          </a:bodyPr>
          <a:lstStyle/>
          <a:p>
            <a:r>
              <a:rPr lang="en-US" altLang="ja-JP" sz="1500" b="1" dirty="0" smtClean="0">
                <a:solidFill>
                  <a:prstClr val="black"/>
                </a:solidFill>
                <a:latin typeface="HG丸ｺﾞｼｯｸM-PRO" panose="020F0600000000000000" pitchFamily="50" charset="-128"/>
                <a:ea typeface="HG丸ｺﾞｼｯｸM-PRO" panose="020F0600000000000000" pitchFamily="50" charset="-128"/>
              </a:rPr>
              <a:t>(1)</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運営費交付金の推移（法人化以降）　</a:t>
            </a:r>
            <a:endParaRPr lang="ja-JP" altLang="en-US" sz="15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1130576" y="2554338"/>
            <a:ext cx="624069" cy="226591"/>
          </a:xfrm>
          <a:prstGeom prst="wedgeRectCallout">
            <a:avLst>
              <a:gd name="adj1" fmla="val 33085"/>
              <a:gd name="adj2" fmla="val -132528"/>
            </a:avLst>
          </a:prstGeom>
          <a:solidFill>
            <a:srgbClr val="0070C0"/>
          </a:solidFill>
        </p:spPr>
        <p:txBody>
          <a:bodyPr wrap="square" lIns="36000" tIns="36000" rIns="36000" bIns="36000" rtlCol="0" anchor="ctr" anchorCtr="0">
            <a:spAutoFit/>
          </a:bodyPr>
          <a:lstStyle/>
          <a:p>
            <a:pPr algn="ctr"/>
            <a:r>
              <a:rPr lang="ja-JP" altLang="en-US" sz="1000" b="1" dirty="0">
                <a:solidFill>
                  <a:prstClr val="white"/>
                </a:solidFill>
              </a:rPr>
              <a:t>法人化</a:t>
            </a:r>
          </a:p>
        </p:txBody>
      </p:sp>
      <p:sp>
        <p:nvSpPr>
          <p:cNvPr id="15" name="テキスト ボックス 14"/>
          <p:cNvSpPr txBox="1"/>
          <p:nvPr/>
        </p:nvSpPr>
        <p:spPr>
          <a:xfrm>
            <a:off x="1002186" y="3356993"/>
            <a:ext cx="624069" cy="226591"/>
          </a:xfrm>
          <a:prstGeom prst="wedgeRectCallout">
            <a:avLst>
              <a:gd name="adj1" fmla="val -47306"/>
              <a:gd name="adj2" fmla="val -153400"/>
            </a:avLst>
          </a:prstGeom>
          <a:solidFill>
            <a:srgbClr val="0070C0"/>
          </a:solidFill>
        </p:spPr>
        <p:txBody>
          <a:bodyPr wrap="square" lIns="36000" tIns="36000" rIns="36000" bIns="36000" rtlCol="0" anchor="ctr" anchorCtr="0">
            <a:spAutoFit/>
          </a:bodyPr>
          <a:lstStyle/>
          <a:p>
            <a:pPr algn="ctr"/>
            <a:r>
              <a:rPr lang="ja-JP" altLang="en-US" sz="1000" b="1" dirty="0">
                <a:solidFill>
                  <a:prstClr val="white"/>
                </a:solidFill>
              </a:rPr>
              <a:t>法人化</a:t>
            </a:r>
          </a:p>
        </p:txBody>
      </p:sp>
      <p:sp>
        <p:nvSpPr>
          <p:cNvPr id="16" name="テキスト ボックス 2"/>
          <p:cNvSpPr txBox="1"/>
          <p:nvPr/>
        </p:nvSpPr>
        <p:spPr>
          <a:xfrm>
            <a:off x="778223" y="2923344"/>
            <a:ext cx="660400" cy="171451"/>
          </a:xfrm>
          <a:prstGeom prst="rect">
            <a:avLst/>
          </a:prstGeom>
          <a:noFill/>
          <a:ln w="9525" cmpd="sng">
            <a:no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en-US" altLang="ja-JP" sz="1000" kern="0" dirty="0">
                <a:solidFill>
                  <a:sysClr val="windowText" lastClr="000000"/>
                </a:solidFill>
              </a:rPr>
              <a:t>13,031</a:t>
            </a:r>
            <a:endParaRPr lang="ja-JP" altLang="en-US" sz="1000" kern="0" dirty="0">
              <a:solidFill>
                <a:sysClr val="windowText" lastClr="000000"/>
              </a:solidFill>
            </a:endParaRPr>
          </a:p>
        </p:txBody>
      </p:sp>
      <p:sp>
        <p:nvSpPr>
          <p:cNvPr id="17" name="テキスト ボックス 2"/>
          <p:cNvSpPr txBox="1"/>
          <p:nvPr/>
        </p:nvSpPr>
        <p:spPr>
          <a:xfrm>
            <a:off x="1424198" y="2852937"/>
            <a:ext cx="660400" cy="171451"/>
          </a:xfrm>
          <a:prstGeom prst="rect">
            <a:avLst/>
          </a:prstGeom>
          <a:noFill/>
          <a:ln w="9525" cmpd="sng">
            <a:no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en-US" altLang="ja-JP" sz="1000" kern="0" dirty="0" smtClean="0">
                <a:solidFill>
                  <a:sysClr val="windowText" lastClr="000000"/>
                </a:solidFill>
              </a:rPr>
              <a:t>13,</a:t>
            </a:r>
            <a:r>
              <a:rPr lang="en-US" altLang="ja-JP" sz="1000" kern="0" dirty="0">
                <a:solidFill>
                  <a:sysClr val="windowText" lastClr="000000"/>
                </a:solidFill>
              </a:rPr>
              <a:t>121</a:t>
            </a:r>
            <a:endParaRPr lang="ja-JP" altLang="en-US" sz="1000" kern="0" dirty="0">
              <a:solidFill>
                <a:sysClr val="windowText" lastClr="000000"/>
              </a:solidFill>
            </a:endParaRPr>
          </a:p>
        </p:txBody>
      </p:sp>
      <p:sp>
        <p:nvSpPr>
          <p:cNvPr id="18" name="テキスト ボックス 9"/>
          <p:cNvSpPr txBox="1"/>
          <p:nvPr/>
        </p:nvSpPr>
        <p:spPr>
          <a:xfrm>
            <a:off x="3366639" y="4372522"/>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10,812</a:t>
            </a:r>
            <a:endParaRPr lang="ja-JP" altLang="en-US" sz="1000" kern="0" dirty="0" smtClean="0">
              <a:solidFill>
                <a:sysClr val="windowText" lastClr="000000"/>
              </a:solidFill>
            </a:endParaRPr>
          </a:p>
        </p:txBody>
      </p:sp>
      <p:sp>
        <p:nvSpPr>
          <p:cNvPr id="19" name="テキスト ボックス 9"/>
          <p:cNvSpPr txBox="1"/>
          <p:nvPr/>
        </p:nvSpPr>
        <p:spPr>
          <a:xfrm>
            <a:off x="2456723" y="4317783"/>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10,812</a:t>
            </a:r>
            <a:endParaRPr lang="ja-JP" altLang="en-US" sz="1000" kern="0" dirty="0" smtClean="0">
              <a:solidFill>
                <a:sysClr val="windowText" lastClr="000000"/>
              </a:solidFill>
            </a:endParaRPr>
          </a:p>
        </p:txBody>
      </p:sp>
      <p:sp>
        <p:nvSpPr>
          <p:cNvPr id="20" name="テキスト ボックス 7"/>
          <p:cNvSpPr txBox="1"/>
          <p:nvPr/>
        </p:nvSpPr>
        <p:spPr>
          <a:xfrm>
            <a:off x="4083625" y="4403508"/>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10,700</a:t>
            </a:r>
            <a:endParaRPr lang="ja-JP" altLang="en-US" sz="1000" kern="0" dirty="0" smtClean="0">
              <a:solidFill>
                <a:sysClr val="windowText" lastClr="000000"/>
              </a:solidFill>
            </a:endParaRPr>
          </a:p>
        </p:txBody>
      </p:sp>
      <p:sp>
        <p:nvSpPr>
          <p:cNvPr id="21" name="テキスト ボックス 8"/>
          <p:cNvSpPr txBox="1"/>
          <p:nvPr/>
        </p:nvSpPr>
        <p:spPr>
          <a:xfrm>
            <a:off x="4655188" y="4458247"/>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10,524</a:t>
            </a:r>
            <a:endParaRPr lang="ja-JP" altLang="en-US" sz="1000" kern="0" dirty="0" smtClean="0">
              <a:solidFill>
                <a:sysClr val="windowText" lastClr="000000"/>
              </a:solidFill>
            </a:endParaRPr>
          </a:p>
        </p:txBody>
      </p:sp>
      <p:sp>
        <p:nvSpPr>
          <p:cNvPr id="22" name="テキスト ボックス 5"/>
          <p:cNvSpPr txBox="1"/>
          <p:nvPr/>
        </p:nvSpPr>
        <p:spPr>
          <a:xfrm>
            <a:off x="5318343" y="4458246"/>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10,402</a:t>
            </a:r>
            <a:endParaRPr lang="ja-JP" altLang="en-US" sz="1000" kern="0" dirty="0" smtClean="0">
              <a:solidFill>
                <a:sysClr val="windowText" lastClr="000000"/>
              </a:solidFill>
            </a:endParaRPr>
          </a:p>
        </p:txBody>
      </p:sp>
      <p:sp>
        <p:nvSpPr>
          <p:cNvPr id="23" name="テキスト ボックス 6"/>
          <p:cNvSpPr txBox="1"/>
          <p:nvPr/>
        </p:nvSpPr>
        <p:spPr>
          <a:xfrm>
            <a:off x="5951267" y="4629697"/>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10,087</a:t>
            </a:r>
            <a:endParaRPr lang="ja-JP" altLang="en-US" sz="1000" kern="0" dirty="0" smtClean="0">
              <a:solidFill>
                <a:sysClr val="windowText" lastClr="000000"/>
              </a:solidFill>
            </a:endParaRPr>
          </a:p>
        </p:txBody>
      </p:sp>
      <p:sp>
        <p:nvSpPr>
          <p:cNvPr id="3" name="テキスト ボックス 2"/>
          <p:cNvSpPr txBox="1"/>
          <p:nvPr/>
        </p:nvSpPr>
        <p:spPr>
          <a:xfrm>
            <a:off x="272480" y="105437"/>
            <a:ext cx="6084676" cy="323165"/>
          </a:xfrm>
          <a:prstGeom prst="rect">
            <a:avLst/>
          </a:prstGeom>
          <a:noFill/>
        </p:spPr>
        <p:txBody>
          <a:bodyPr wrap="square" rtlCol="0">
            <a:spAutoFit/>
          </a:bodyPr>
          <a:lstStyle/>
          <a:p>
            <a:pPr>
              <a:spcBef>
                <a:spcPct val="20000"/>
              </a:spcBef>
            </a:pPr>
            <a:r>
              <a:rPr lang="ja-JP" altLang="en-US" sz="1500" b="1" dirty="0" smtClean="0">
                <a:latin typeface="HG丸ｺﾞｼｯｸM-PRO" panose="020F0600000000000000" pitchFamily="50" charset="-128"/>
                <a:ea typeface="HG丸ｺﾞｼｯｸM-PRO" panose="020F0600000000000000" pitchFamily="50" charset="-128"/>
              </a:rPr>
              <a:t>参考資料５．</a:t>
            </a:r>
            <a:r>
              <a:rPr lang="ja-JP" altLang="en-US" sz="1500" b="1" dirty="0">
                <a:latin typeface="HG丸ｺﾞｼｯｸM-PRO" panose="020F0600000000000000" pitchFamily="50" charset="-128"/>
                <a:ea typeface="HG丸ｺﾞｼｯｸM-PRO" panose="020F0600000000000000" pitchFamily="50" charset="-128"/>
              </a:rPr>
              <a:t>設立団体</a:t>
            </a:r>
            <a:r>
              <a:rPr lang="ja-JP" altLang="en-US" sz="1500" b="1" dirty="0" smtClean="0">
                <a:latin typeface="HG丸ｺﾞｼｯｸM-PRO" panose="020F0600000000000000" pitchFamily="50" charset="-128"/>
                <a:ea typeface="HG丸ｺﾞｼｯｸM-PRO" panose="020F0600000000000000" pitchFamily="50" charset="-128"/>
              </a:rPr>
              <a:t>から</a:t>
            </a:r>
            <a:r>
              <a:rPr lang="ja-JP" altLang="en-US" sz="1500" b="1" dirty="0">
                <a:latin typeface="HG丸ｺﾞｼｯｸM-PRO" panose="020F0600000000000000" pitchFamily="50" charset="-128"/>
                <a:ea typeface="HG丸ｺﾞｼｯｸM-PRO" panose="020F0600000000000000" pitchFamily="50" charset="-128"/>
              </a:rPr>
              <a:t>両</a:t>
            </a:r>
            <a:r>
              <a:rPr lang="ja-JP" altLang="en-US" sz="1500" b="1" dirty="0" smtClean="0">
                <a:latin typeface="HG丸ｺﾞｼｯｸM-PRO" panose="020F0600000000000000" pitchFamily="50" charset="-128"/>
                <a:ea typeface="HG丸ｺﾞｼｯｸM-PRO" panose="020F0600000000000000" pitchFamily="50" charset="-128"/>
              </a:rPr>
              <a:t>法人</a:t>
            </a:r>
            <a:r>
              <a:rPr lang="ja-JP" altLang="en-US" sz="1500" b="1" dirty="0">
                <a:latin typeface="HG丸ｺﾞｼｯｸM-PRO" panose="020F0600000000000000" pitchFamily="50" charset="-128"/>
                <a:ea typeface="HG丸ｺﾞｼｯｸM-PRO" panose="020F0600000000000000" pitchFamily="50" charset="-128"/>
              </a:rPr>
              <a:t>への運営費交付金の状況</a:t>
            </a:r>
            <a:endParaRPr lang="en-US" altLang="ja-JP" sz="1500" b="1" dirty="0">
              <a:latin typeface="HG丸ｺﾞｼｯｸM-PRO" panose="020F0600000000000000" pitchFamily="50" charset="-128"/>
              <a:ea typeface="HG丸ｺﾞｼｯｸM-PRO" panose="020F0600000000000000" pitchFamily="50" charset="-128"/>
            </a:endParaRPr>
          </a:p>
        </p:txBody>
      </p:sp>
      <p:graphicFrame>
        <p:nvGraphicFramePr>
          <p:cNvPr id="24" name="グラフ 23"/>
          <p:cNvGraphicFramePr>
            <a:graphicFrameLocks/>
          </p:cNvGraphicFramePr>
          <p:nvPr>
            <p:extLst>
              <p:ext uri="{D42A27DB-BD31-4B8C-83A1-F6EECF244321}">
                <p14:modId xmlns:p14="http://schemas.microsoft.com/office/powerpoint/2010/main" val="3055946863"/>
              </p:ext>
            </p:extLst>
          </p:nvPr>
        </p:nvGraphicFramePr>
        <p:xfrm>
          <a:off x="103398" y="516741"/>
          <a:ext cx="11479611" cy="5386388"/>
        </p:xfrm>
        <a:graphic>
          <a:graphicData uri="http://schemas.openxmlformats.org/drawingml/2006/chart">
            <c:chart xmlns:c="http://schemas.openxmlformats.org/drawingml/2006/chart" xmlns:r="http://schemas.openxmlformats.org/officeDocument/2006/relationships" r:id="rId2"/>
          </a:graphicData>
        </a:graphic>
      </p:graphicFrame>
      <p:sp>
        <p:nvSpPr>
          <p:cNvPr id="25" name="スライド番号プレースホルダー 2"/>
          <p:cNvSpPr>
            <a:spLocks noGrp="1"/>
          </p:cNvSpPr>
          <p:nvPr>
            <p:ph type="sldNum" sz="quarter" idx="12"/>
          </p:nvPr>
        </p:nvSpPr>
        <p:spPr>
          <a:xfrm>
            <a:off x="7099300" y="6356805"/>
            <a:ext cx="2311400" cy="365125"/>
          </a:xfrm>
        </p:spPr>
        <p:txBody>
          <a:bodyPr/>
          <a:lstStyle/>
          <a:p>
            <a:r>
              <a:rPr lang="en-US" altLang="ja-JP" dirty="0"/>
              <a:t>20</a:t>
            </a:r>
            <a:endParaRPr lang="ja-JP" altLang="en-US" dirty="0"/>
          </a:p>
        </p:txBody>
      </p:sp>
    </p:spTree>
    <p:extLst>
      <p:ext uri="{BB962C8B-B14F-4D97-AF65-F5344CB8AC3E}">
        <p14:creationId xmlns:p14="http://schemas.microsoft.com/office/powerpoint/2010/main" val="1015364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グラフ 19"/>
          <p:cNvGraphicFramePr>
            <a:graphicFrameLocks/>
          </p:cNvGraphicFramePr>
          <p:nvPr>
            <p:extLst>
              <p:ext uri="{D42A27DB-BD31-4B8C-83A1-F6EECF244321}">
                <p14:modId xmlns:p14="http://schemas.microsoft.com/office/powerpoint/2010/main" val="3896174820"/>
              </p:ext>
            </p:extLst>
          </p:nvPr>
        </p:nvGraphicFramePr>
        <p:xfrm>
          <a:off x="166657" y="3497282"/>
          <a:ext cx="9606391" cy="2365200"/>
        </p:xfrm>
        <a:graphic>
          <a:graphicData uri="http://schemas.openxmlformats.org/drawingml/2006/chart">
            <c:chart xmlns:c="http://schemas.openxmlformats.org/drawingml/2006/chart" xmlns:r="http://schemas.openxmlformats.org/officeDocument/2006/relationships" r:id="rId2"/>
          </a:graphicData>
        </a:graphic>
      </p:graphicFrame>
      <p:sp>
        <p:nvSpPr>
          <p:cNvPr id="3" name="タイトル 1"/>
          <p:cNvSpPr txBox="1">
            <a:spLocks/>
          </p:cNvSpPr>
          <p:nvPr/>
        </p:nvSpPr>
        <p:spPr>
          <a:xfrm>
            <a:off x="116462" y="2332"/>
            <a:ext cx="5811471" cy="36004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(2)</a:t>
            </a:r>
            <a:r>
              <a:rPr lang="ja-JP" altLang="en-US" sz="1500" b="1" dirty="0" smtClean="0">
                <a:latin typeface="HG丸ｺﾞｼｯｸM-PRO" panose="020F0600000000000000" pitchFamily="50" charset="-128"/>
                <a:ea typeface="HG丸ｺﾞｼｯｸM-PRO" panose="020F0600000000000000" pitchFamily="50" charset="-128"/>
              </a:rPr>
              <a:t>運営費交付金と基準財政需要額の比較（大学分）</a:t>
            </a:r>
            <a:endParaRPr lang="ja-JP" altLang="en-US" sz="1500" b="1" dirty="0">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1" y="264533"/>
            <a:ext cx="5811471" cy="36004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a:t>
            </a:r>
            <a:r>
              <a:rPr lang="ja-JP" altLang="en-US" sz="1500" b="1" dirty="0" smtClean="0">
                <a:latin typeface="HG丸ｺﾞｼｯｸM-PRO" panose="020F0600000000000000" pitchFamily="50" charset="-128"/>
                <a:ea typeface="HG丸ｺﾞｼｯｸM-PRO" panose="020F0600000000000000" pitchFamily="50" charset="-128"/>
              </a:rPr>
              <a:t>大阪府立大学</a:t>
            </a:r>
            <a:r>
              <a:rPr lang="en-US" altLang="ja-JP" sz="1500" b="1" dirty="0" smtClean="0">
                <a:latin typeface="HG丸ｺﾞｼｯｸM-PRO" panose="020F0600000000000000" pitchFamily="50" charset="-128"/>
                <a:ea typeface="HG丸ｺﾞｼｯｸM-PRO" panose="020F0600000000000000" pitchFamily="50" charset="-128"/>
              </a:rPr>
              <a:t>】</a:t>
            </a:r>
            <a:endParaRPr lang="ja-JP" altLang="en-US" sz="1500" b="1" dirty="0">
              <a:latin typeface="HG丸ｺﾞｼｯｸM-PRO" panose="020F0600000000000000" pitchFamily="50" charset="-128"/>
              <a:ea typeface="HG丸ｺﾞｼｯｸM-PRO" panose="020F0600000000000000" pitchFamily="50" charset="-128"/>
            </a:endParaRPr>
          </a:p>
        </p:txBody>
      </p:sp>
      <p:sp>
        <p:nvSpPr>
          <p:cNvPr id="6" name="タイトル 1"/>
          <p:cNvSpPr txBox="1">
            <a:spLocks/>
          </p:cNvSpPr>
          <p:nvPr/>
        </p:nvSpPr>
        <p:spPr>
          <a:xfrm>
            <a:off x="-37082" y="3154662"/>
            <a:ext cx="5811471" cy="36004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a:t>
            </a:r>
            <a:r>
              <a:rPr lang="ja-JP" altLang="en-US" sz="1500" b="1" dirty="0" smtClean="0">
                <a:latin typeface="HG丸ｺﾞｼｯｸM-PRO" panose="020F0600000000000000" pitchFamily="50" charset="-128"/>
                <a:ea typeface="HG丸ｺﾞｼｯｸM-PRO" panose="020F0600000000000000" pitchFamily="50" charset="-128"/>
              </a:rPr>
              <a:t>大阪市立大学</a:t>
            </a:r>
            <a:r>
              <a:rPr lang="en-US" altLang="ja-JP" sz="1500" b="1" dirty="0" smtClean="0">
                <a:latin typeface="HG丸ｺﾞｼｯｸM-PRO" panose="020F0600000000000000" pitchFamily="50" charset="-128"/>
                <a:ea typeface="HG丸ｺﾞｼｯｸM-PRO" panose="020F0600000000000000" pitchFamily="50" charset="-128"/>
              </a:rPr>
              <a:t>】</a:t>
            </a:r>
            <a:endParaRPr lang="ja-JP" altLang="en-US" sz="1500" b="1"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779535" y="910642"/>
            <a:ext cx="124813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運営費交付金</a:t>
            </a:r>
            <a:endParaRPr kumimoji="1" lang="ja-JP" altLang="en-US" sz="1200" dirty="0">
              <a:solidFill>
                <a:schemeClr val="tx1"/>
              </a:solidFill>
            </a:endParaRPr>
          </a:p>
        </p:txBody>
      </p:sp>
      <p:sp>
        <p:nvSpPr>
          <p:cNvPr id="17" name="テキスト ボックス 1"/>
          <p:cNvSpPr txBox="1"/>
          <p:nvPr/>
        </p:nvSpPr>
        <p:spPr>
          <a:xfrm>
            <a:off x="8337039" y="353961"/>
            <a:ext cx="1270908" cy="270612"/>
          </a:xfrm>
          <a:prstGeom prst="rect">
            <a:avLst/>
          </a:prstGeom>
          <a:noFill/>
          <a:ln>
            <a:no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単位（百万円）</a:t>
            </a:r>
          </a:p>
        </p:txBody>
      </p:sp>
      <p:sp>
        <p:nvSpPr>
          <p:cNvPr id="18" name="テキスト ボックス 1"/>
          <p:cNvSpPr txBox="1"/>
          <p:nvPr/>
        </p:nvSpPr>
        <p:spPr>
          <a:xfrm>
            <a:off x="8337039" y="3334682"/>
            <a:ext cx="1270908" cy="270612"/>
          </a:xfrm>
          <a:prstGeom prst="rect">
            <a:avLst/>
          </a:prstGeom>
          <a:noFill/>
          <a:ln>
            <a:no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単位（百万円）</a:t>
            </a:r>
          </a:p>
        </p:txBody>
      </p:sp>
      <p:sp>
        <p:nvSpPr>
          <p:cNvPr id="22" name="テキスト ボックス 21"/>
          <p:cNvSpPr txBox="1"/>
          <p:nvPr/>
        </p:nvSpPr>
        <p:spPr>
          <a:xfrm>
            <a:off x="166657" y="5949280"/>
            <a:ext cx="9673076" cy="1000274"/>
          </a:xfrm>
          <a:prstGeom prst="rect">
            <a:avLst/>
          </a:prstGeom>
          <a:noFill/>
        </p:spPr>
        <p:txBody>
          <a:bodyPr wrap="square" rtlCol="0">
            <a:spAutoFit/>
          </a:bodyPr>
          <a:lstStyle/>
          <a:p>
            <a:pPr lvl="0"/>
            <a:r>
              <a:rPr lang="ja-JP" altLang="en-US" sz="1000" dirty="0">
                <a:solidFill>
                  <a:srgbClr val="000000"/>
                </a:solidFill>
                <a:latin typeface="HG丸ｺﾞｼｯｸM-PRO" panose="020F0600000000000000" pitchFamily="50" charset="-128"/>
                <a:ea typeface="HG丸ｺﾞｼｯｸM-PRO" panose="020F0600000000000000" pitchFamily="50" charset="-128"/>
              </a:rPr>
              <a:t>（注１）</a:t>
            </a:r>
            <a:r>
              <a:rPr lang="ja-JP" altLang="en-US" sz="1000" dirty="0">
                <a:solidFill>
                  <a:prstClr val="black"/>
                </a:solidFill>
                <a:latin typeface="HG丸ｺﾞｼｯｸM-PRO" panose="020F0600000000000000" pitchFamily="50" charset="-128"/>
                <a:ea typeface="HG丸ｺﾞｼｯｸM-PRO" panose="020F0600000000000000" pitchFamily="50" charset="-128"/>
              </a:rPr>
              <a:t>基準財政需要額：公立大学の運営に要する経費については、普通交付税の基準財政需要額に算入されており、一定の基準に基づき算出された</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学</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生</a:t>
            </a:r>
            <a:r>
              <a:rPr lang="ja-JP" altLang="en-US" sz="1000" dirty="0">
                <a:solidFill>
                  <a:prstClr val="black"/>
                </a:solidFill>
                <a:latin typeface="HG丸ｺﾞｼｯｸM-PRO" panose="020F0600000000000000" pitchFamily="50" charset="-128"/>
                <a:ea typeface="HG丸ｺﾞｼｯｸM-PRO" panose="020F0600000000000000" pitchFamily="50" charset="-128"/>
              </a:rPr>
              <a:t>１人</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当たりに</a:t>
            </a:r>
            <a:r>
              <a:rPr lang="ja-JP" altLang="en-US" sz="1000" dirty="0">
                <a:solidFill>
                  <a:prstClr val="black"/>
                </a:solidFill>
                <a:latin typeface="HG丸ｺﾞｼｯｸM-PRO" panose="020F0600000000000000" pitchFamily="50" charset="-128"/>
                <a:ea typeface="HG丸ｺﾞｼｯｸM-PRO" panose="020F0600000000000000" pitchFamily="50" charset="-128"/>
              </a:rPr>
              <a:t>要する経費（単位費用）に公立大学の在学生数を乗じて算定される。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fontAlgn="ct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（注２）両大学とも、運営費交付金は当初予算額。府立大学は高等専門学校分、市立大学は医学部附属病院分を含まず。</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a:p>
            <a:pPr lvl="0" fontAlgn="ct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（注３）運営費交付金の他、設立団体からの財政的支援として、府立大学には施設整備費補助金が、市立大学には施設</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整備</a:t>
            </a:r>
            <a:r>
              <a:rPr lang="ja-JP" altLang="en-US" sz="1000" dirty="0" smtClean="0">
                <a:latin typeface="HG丸ｺﾞｼｯｸM-PRO" panose="020F0600000000000000" pitchFamily="50" charset="-128"/>
                <a:ea typeface="HG丸ｺﾞｼｯｸM-PRO" panose="020F0600000000000000" pitchFamily="50" charset="-128"/>
              </a:rPr>
              <a:t>費</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補助</a:t>
            </a:r>
            <a:r>
              <a:rPr lang="ja-JP" altLang="en-US" sz="1000" dirty="0">
                <a:solidFill>
                  <a:prstClr val="black"/>
                </a:solidFill>
                <a:latin typeface="HG丸ｺﾞｼｯｸM-PRO" panose="020F0600000000000000" pitchFamily="50" charset="-128"/>
                <a:ea typeface="HG丸ｺﾞｼｯｸM-PRO" panose="020F0600000000000000" pitchFamily="50" charset="-128"/>
              </a:rPr>
              <a:t>金と大阪市からの</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長期</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fontAlgn="ct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借入金</a:t>
            </a:r>
            <a:r>
              <a:rPr lang="ja-JP" altLang="en-US" sz="1000" dirty="0">
                <a:solidFill>
                  <a:prstClr val="black"/>
                </a:solidFill>
                <a:latin typeface="HG丸ｺﾞｼｯｸM-PRO" panose="020F0600000000000000" pitchFamily="50" charset="-128"/>
                <a:ea typeface="HG丸ｺﾞｼｯｸM-PRO" panose="020F0600000000000000" pitchFamily="50" charset="-128"/>
              </a:rPr>
              <a:t>がある。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708649" y="1458691"/>
            <a:ext cx="138991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基準</a:t>
            </a:r>
            <a:r>
              <a:rPr lang="ja-JP" altLang="en-US" sz="1200" dirty="0" smtClean="0">
                <a:solidFill>
                  <a:schemeClr val="tx1"/>
                </a:solidFill>
              </a:rPr>
              <a:t>財政需要額</a:t>
            </a:r>
            <a:endParaRPr kumimoji="1" lang="ja-JP" altLang="en-US" sz="1200" dirty="0">
              <a:solidFill>
                <a:schemeClr val="tx1"/>
              </a:solidFill>
            </a:endParaRPr>
          </a:p>
        </p:txBody>
      </p:sp>
      <p:sp>
        <p:nvSpPr>
          <p:cNvPr id="23" name="正方形/長方形 22"/>
          <p:cNvSpPr/>
          <p:nvPr/>
        </p:nvSpPr>
        <p:spPr>
          <a:xfrm>
            <a:off x="1403604" y="3645024"/>
            <a:ext cx="124813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運営費交付金</a:t>
            </a:r>
            <a:endParaRPr kumimoji="1" lang="ja-JP" altLang="en-US" sz="1200" dirty="0">
              <a:solidFill>
                <a:schemeClr val="tx1"/>
              </a:solidFill>
            </a:endParaRPr>
          </a:p>
        </p:txBody>
      </p:sp>
      <p:sp>
        <p:nvSpPr>
          <p:cNvPr id="24" name="正方形/長方形 23"/>
          <p:cNvSpPr/>
          <p:nvPr/>
        </p:nvSpPr>
        <p:spPr>
          <a:xfrm>
            <a:off x="1424608" y="4596014"/>
            <a:ext cx="138991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基準</a:t>
            </a:r>
            <a:r>
              <a:rPr lang="ja-JP" altLang="en-US" sz="1200" dirty="0" smtClean="0">
                <a:solidFill>
                  <a:schemeClr val="tx1"/>
                </a:solidFill>
              </a:rPr>
              <a:t>財政需要額</a:t>
            </a:r>
            <a:endParaRPr kumimoji="1" lang="ja-JP" altLang="en-US" sz="1200" dirty="0">
              <a:solidFill>
                <a:schemeClr val="tx1"/>
              </a:solidFill>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21</a:t>
            </a:fld>
            <a:endParaRPr kumimoji="1" lang="ja-JP" altLang="en-US"/>
          </a:p>
        </p:txBody>
      </p:sp>
      <p:graphicFrame>
        <p:nvGraphicFramePr>
          <p:cNvPr id="16" name="グラフ 15"/>
          <p:cNvGraphicFramePr>
            <a:graphicFrameLocks/>
          </p:cNvGraphicFramePr>
          <p:nvPr>
            <p:extLst>
              <p:ext uri="{D42A27DB-BD31-4B8C-83A1-F6EECF244321}">
                <p14:modId xmlns:p14="http://schemas.microsoft.com/office/powerpoint/2010/main" val="3208159722"/>
              </p:ext>
            </p:extLst>
          </p:nvPr>
        </p:nvGraphicFramePr>
        <p:xfrm>
          <a:off x="166658" y="559871"/>
          <a:ext cx="9606390" cy="24796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45847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344488" y="692696"/>
            <a:ext cx="5070563" cy="323165"/>
          </a:xfrm>
          <a:prstGeom prst="rect">
            <a:avLst/>
          </a:prstGeom>
          <a:noFill/>
        </p:spPr>
        <p:txBody>
          <a:bodyPr wrap="square" rtlCol="0">
            <a:spAutoFit/>
          </a:bodyPr>
          <a:lstStyle/>
          <a:p>
            <a:r>
              <a:rPr lang="ja-JP" altLang="en-US" sz="15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（３）学生</a:t>
            </a:r>
            <a:r>
              <a:rPr lang="en-US" altLang="ja-JP" sz="1500" b="1" dirty="0">
                <a:solidFill>
                  <a:prstClr val="black"/>
                </a:solidFill>
                <a:latin typeface="HG丸ｺﾞｼｯｸM-PRO" panose="020F0600000000000000" pitchFamily="50" charset="-128"/>
                <a:ea typeface="HG丸ｺﾞｼｯｸM-PRO" panose="020F0600000000000000" pitchFamily="50" charset="-128"/>
              </a:rPr>
              <a:t>1</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人あたりの交付金</a:t>
            </a:r>
            <a:endParaRPr lang="ja-JP" altLang="en-US" sz="1500" b="1"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180395244"/>
              </p:ext>
            </p:extLst>
          </p:nvPr>
        </p:nvGraphicFramePr>
        <p:xfrm>
          <a:off x="272481" y="1988840"/>
          <a:ext cx="9361040" cy="2748126"/>
        </p:xfrm>
        <a:graphic>
          <a:graphicData uri="http://schemas.openxmlformats.org/drawingml/2006/table">
            <a:tbl>
              <a:tblPr/>
              <a:tblGrid>
                <a:gridCol w="957657">
                  <a:extLst>
                    <a:ext uri="{9D8B030D-6E8A-4147-A177-3AD203B41FA5}">
                      <a16:colId xmlns="" xmlns:a16="http://schemas.microsoft.com/office/drawing/2014/main" val="20000"/>
                    </a:ext>
                  </a:extLst>
                </a:gridCol>
                <a:gridCol w="592192">
                  <a:extLst>
                    <a:ext uri="{9D8B030D-6E8A-4147-A177-3AD203B41FA5}">
                      <a16:colId xmlns="" xmlns:a16="http://schemas.microsoft.com/office/drawing/2014/main" val="20001"/>
                    </a:ext>
                  </a:extLst>
                </a:gridCol>
                <a:gridCol w="511666">
                  <a:extLst>
                    <a:ext uri="{9D8B030D-6E8A-4147-A177-3AD203B41FA5}">
                      <a16:colId xmlns="" xmlns:a16="http://schemas.microsoft.com/office/drawing/2014/main" val="20002"/>
                    </a:ext>
                  </a:extLst>
                </a:gridCol>
                <a:gridCol w="592192">
                  <a:extLst>
                    <a:ext uri="{9D8B030D-6E8A-4147-A177-3AD203B41FA5}">
                      <a16:colId xmlns="" xmlns:a16="http://schemas.microsoft.com/office/drawing/2014/main" val="20003"/>
                    </a:ext>
                  </a:extLst>
                </a:gridCol>
                <a:gridCol w="660330">
                  <a:extLst>
                    <a:ext uri="{9D8B030D-6E8A-4147-A177-3AD203B41FA5}">
                      <a16:colId xmlns="" xmlns:a16="http://schemas.microsoft.com/office/drawing/2014/main" val="20004"/>
                    </a:ext>
                  </a:extLst>
                </a:gridCol>
                <a:gridCol w="712982">
                  <a:extLst>
                    <a:ext uri="{9D8B030D-6E8A-4147-A177-3AD203B41FA5}">
                      <a16:colId xmlns="" xmlns:a16="http://schemas.microsoft.com/office/drawing/2014/main" val="20005"/>
                    </a:ext>
                  </a:extLst>
                </a:gridCol>
                <a:gridCol w="594655">
                  <a:extLst>
                    <a:ext uri="{9D8B030D-6E8A-4147-A177-3AD203B41FA5}">
                      <a16:colId xmlns="" xmlns:a16="http://schemas.microsoft.com/office/drawing/2014/main" val="20006"/>
                    </a:ext>
                  </a:extLst>
                </a:gridCol>
                <a:gridCol w="511666">
                  <a:extLst>
                    <a:ext uri="{9D8B030D-6E8A-4147-A177-3AD203B41FA5}">
                      <a16:colId xmlns="" xmlns:a16="http://schemas.microsoft.com/office/drawing/2014/main" val="20007"/>
                    </a:ext>
                  </a:extLst>
                </a:gridCol>
                <a:gridCol w="511666">
                  <a:extLst>
                    <a:ext uri="{9D8B030D-6E8A-4147-A177-3AD203B41FA5}">
                      <a16:colId xmlns="" xmlns:a16="http://schemas.microsoft.com/office/drawing/2014/main" val="20013"/>
                    </a:ext>
                  </a:extLst>
                </a:gridCol>
                <a:gridCol w="511666">
                  <a:extLst>
                    <a:ext uri="{9D8B030D-6E8A-4147-A177-3AD203B41FA5}">
                      <a16:colId xmlns="" xmlns:a16="http://schemas.microsoft.com/office/drawing/2014/main" val="20014"/>
                    </a:ext>
                  </a:extLst>
                </a:gridCol>
                <a:gridCol w="847707">
                  <a:extLst>
                    <a:ext uri="{9D8B030D-6E8A-4147-A177-3AD203B41FA5}">
                      <a16:colId xmlns="" xmlns:a16="http://schemas.microsoft.com/office/drawing/2014/main" val="20008"/>
                    </a:ext>
                  </a:extLst>
                </a:gridCol>
                <a:gridCol w="65676">
                  <a:extLst>
                    <a:ext uri="{9D8B030D-6E8A-4147-A177-3AD203B41FA5}">
                      <a16:colId xmlns="" xmlns:a16="http://schemas.microsoft.com/office/drawing/2014/main" val="20009"/>
                    </a:ext>
                  </a:extLst>
                </a:gridCol>
                <a:gridCol w="744867">
                  <a:extLst>
                    <a:ext uri="{9D8B030D-6E8A-4147-A177-3AD203B41FA5}">
                      <a16:colId xmlns="" xmlns:a16="http://schemas.microsoft.com/office/drawing/2014/main" val="20010"/>
                    </a:ext>
                  </a:extLst>
                </a:gridCol>
                <a:gridCol w="744867">
                  <a:extLst>
                    <a:ext uri="{9D8B030D-6E8A-4147-A177-3AD203B41FA5}">
                      <a16:colId xmlns="" xmlns:a16="http://schemas.microsoft.com/office/drawing/2014/main" val="20011"/>
                    </a:ext>
                  </a:extLst>
                </a:gridCol>
                <a:gridCol w="801251">
                  <a:extLst>
                    <a:ext uri="{9D8B030D-6E8A-4147-A177-3AD203B41FA5}">
                      <a16:colId xmlns="" xmlns:a16="http://schemas.microsoft.com/office/drawing/2014/main" val="20012"/>
                    </a:ext>
                  </a:extLst>
                </a:gridCol>
              </a:tblGrid>
              <a:tr h="500443">
                <a:tc>
                  <a:txBody>
                    <a:bodyPr/>
                    <a:lstStyle/>
                    <a:p>
                      <a:pPr algn="l" fontAlgn="ctr"/>
                      <a:endParaRPr lang="ja-JP" altLang="en-US" sz="1000" b="0" i="0" u="none" strike="noStrike" dirty="0">
                        <a:solidFill>
                          <a:schemeClr val="tx1"/>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gridSpan="4">
                  <a:txBody>
                    <a:bodyPr/>
                    <a:lstStyle/>
                    <a:p>
                      <a:pPr algn="r" fontAlgn="ctr"/>
                      <a:r>
                        <a:rPr lang="ja-JP" altLang="en-US"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（人・百万円）</a:t>
                      </a: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fontAlgn="ct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noFill/>
                      <a:prstDash val="solid"/>
                      <a:round/>
                      <a:headEnd type="none" w="med" len="med"/>
                      <a:tailEnd type="none" w="med" len="med"/>
                    </a:lnB>
                  </a:tcPr>
                </a:tc>
                <a:tc>
                  <a:txBody>
                    <a:bodyPr/>
                    <a:lstStyle/>
                    <a:p>
                      <a:pPr algn="r" fontAlgn="ct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（千円・人）</a:t>
                      </a: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65174">
                <a:tc rowSpan="4">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gridSpan="5">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　</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学</a:t>
                      </a:r>
                      <a:endParaRPr lang="en-US" altLang="ja-JP"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rtl="0"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附属</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病院</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hMerge="1">
                  <a:txBody>
                    <a:bodyPr/>
                    <a:lstStyle/>
                    <a:p>
                      <a:endParaRPr kumimoji="1" lang="ja-JP" altLang="en-US"/>
                    </a:p>
                  </a:txBody>
                  <a:tcPr/>
                </a:tc>
                <a:tc gridSpan="2">
                  <a:txBody>
                    <a:bodyPr/>
                    <a:lstStyle/>
                    <a:p>
                      <a:pPr algn="ctr" rtl="0"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高等専門学校</a:t>
                      </a: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hMerge="1">
                  <a:txBody>
                    <a:bodyPr/>
                    <a:lstStyle/>
                    <a:p>
                      <a:pPr algn="ctr" rtl="0"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ct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extLst>
                  <a:ext uri="{0D108BD9-81ED-4DB2-BD59-A6C34878D82A}">
                    <a16:rowId xmlns="" xmlns:a16="http://schemas.microsoft.com/office/drawing/2014/main" val="10001"/>
                  </a:ext>
                </a:extLst>
              </a:tr>
              <a:tr h="299056">
                <a:tc vMerge="1">
                  <a:txBody>
                    <a:bodyPr/>
                    <a:lstStyle/>
                    <a:p>
                      <a:endParaRPr kumimoji="1" lang="ja-JP" altLang="en-US"/>
                    </a:p>
                  </a:txBody>
                  <a:tcPr/>
                </a:tc>
                <a:tc>
                  <a:txBody>
                    <a:bodyPr/>
                    <a:lstStyle/>
                    <a:p>
                      <a:pPr algn="ctr" rtl="0" fontAlgn="ctr"/>
                      <a:r>
                        <a:rPr 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H29</a:t>
                      </a:r>
                      <a:endParaRPr 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H29</a:t>
                      </a:r>
                      <a:endParaRPr 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運営費</a:t>
                      </a:r>
                    </a:p>
                  </a:txBody>
                  <a:tcPr marL="8952" marR="8952" marT="82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8EB4E3"/>
                    </a:solidFill>
                  </a:tcPr>
                </a:tc>
                <a:tc>
                  <a:txBody>
                    <a:bodyPr/>
                    <a:lstStyle/>
                    <a:p>
                      <a:pPr algn="ctr" rtl="0" fontAlgn="ctr"/>
                      <a:r>
                        <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施設</a:t>
                      </a:r>
                      <a:r>
                        <a:rPr lang="ja-JP" altLang="en-US"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整備</a:t>
                      </a:r>
                      <a:r>
                        <a:rPr lang="ja-JP" altLang="en-US" sz="10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費</a:t>
                      </a: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rowSpan="2">
                  <a:txBody>
                    <a:bodyPr/>
                    <a:lstStyle/>
                    <a:p>
                      <a:pPr algn="ctr" rtl="0"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計</a:t>
                      </a: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運営費</a:t>
                      </a: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spc="-300" dirty="0" smtClean="0">
                          <a:solidFill>
                            <a:schemeClr val="tx1"/>
                          </a:solidFill>
                          <a:effectLst/>
                          <a:latin typeface="HG丸ｺﾞｼｯｸM-PRO" panose="020F0600000000000000" pitchFamily="50" charset="-128"/>
                          <a:ea typeface="HG丸ｺﾞｼｯｸM-PRO" panose="020F0600000000000000" pitchFamily="50" charset="-128"/>
                        </a:rPr>
                        <a:t>附属病院</a:t>
                      </a:r>
                      <a:endParaRPr lang="ja-JP" altLang="en-US" sz="1200" b="0" i="0" u="none" strike="noStrike" spc="-300"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運営費</a:t>
                      </a: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000" b="0" i="0" u="none" strike="noStrike" spc="-300" dirty="0" smtClean="0">
                          <a:solidFill>
                            <a:schemeClr val="tx1"/>
                          </a:solidFill>
                          <a:effectLst/>
                          <a:latin typeface="HG丸ｺﾞｼｯｸM-PRO" panose="020F0600000000000000" pitchFamily="50" charset="-128"/>
                          <a:ea typeface="HG丸ｺﾞｼｯｸM-PRO" panose="020F0600000000000000" pitchFamily="50" charset="-128"/>
                        </a:rPr>
                        <a:t>施設整備費</a:t>
                      </a:r>
                      <a:endParaRPr lang="ja-JP" altLang="en-US" sz="1000" b="0" i="0" u="none" strike="noStrike" spc="-300"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rowSpan="2">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合　計</a:t>
                      </a:r>
                      <a:endParaRPr lang="en-US" sz="10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rowSpan="2">
                  <a:txBody>
                    <a:bodyPr/>
                    <a:lstStyle/>
                    <a:p>
                      <a:pPr algn="ctr" fontAlgn="ct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ctr"/>
                      <a:r>
                        <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学生１</a:t>
                      </a: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人当</a:t>
                      </a:r>
                      <a:endPar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8EB4E3"/>
                    </a:solidFill>
                  </a:tcPr>
                </a:tc>
                <a:tc>
                  <a:txBody>
                    <a:bodyPr/>
                    <a:lstStyle/>
                    <a:p>
                      <a:pPr algn="ctr" rtl="0"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学生１人</a:t>
                      </a: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当</a:t>
                      </a: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8EB4E3"/>
                    </a:solidFill>
                  </a:tcPr>
                </a:tc>
                <a:tc>
                  <a:txBody>
                    <a:bodyPr/>
                    <a:lstStyle/>
                    <a:p>
                      <a:pPr algn="ctr" rtl="0"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教員</a:t>
                      </a: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１人当</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8EB4E3"/>
                    </a:solidFill>
                  </a:tcPr>
                </a:tc>
                <a:extLst>
                  <a:ext uri="{0D108BD9-81ED-4DB2-BD59-A6C34878D82A}">
                    <a16:rowId xmlns="" xmlns:a16="http://schemas.microsoft.com/office/drawing/2014/main" val="10002"/>
                  </a:ext>
                </a:extLst>
              </a:tr>
              <a:tr h="362133">
                <a:tc vMerge="1">
                  <a:txBody>
                    <a:bodyPr/>
                    <a:lstStyle/>
                    <a:p>
                      <a:endParaRPr kumimoji="1" lang="ja-JP" altLang="en-US"/>
                    </a:p>
                  </a:txBody>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学生数</a:t>
                      </a: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教員数</a:t>
                      </a:r>
                    </a:p>
                  </a:txBody>
                  <a:tcPr marL="8952" marR="8952" marT="8263"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交付金</a:t>
                      </a:r>
                    </a:p>
                  </a:txBody>
                  <a:tcPr marL="8952" marR="8952" marT="82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補助金</a:t>
                      </a:r>
                    </a:p>
                  </a:txBody>
                  <a:tcPr marL="8952" marR="8952" marT="8263"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vMerge="1">
                  <a:txBody>
                    <a:bodyPr/>
                    <a:lstStyle/>
                    <a:p>
                      <a:pPr algn="ctr" rtl="0" fontAlgn="ctr"/>
                      <a:endPar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交付金</a:t>
                      </a: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貸付金</a:t>
                      </a:r>
                      <a:endParaRPr 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交付金</a:t>
                      </a: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補助金</a:t>
                      </a:r>
                      <a:endParaRPr 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vMerge="1">
                  <a:txBody>
                    <a:bodyPr/>
                    <a:lstStyle/>
                    <a:p>
                      <a:pPr algn="ctr"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vMerge="1">
                  <a:txBody>
                    <a:bodyPr/>
                    <a:lstStyle/>
                    <a:p>
                      <a:endParaRPr kumimoji="1" lang="ja-JP" altLang="en-US"/>
                    </a:p>
                  </a:txBody>
                  <a:tcPr/>
                </a:tc>
                <a:tc>
                  <a:txBody>
                    <a:bodyPr/>
                    <a:lstStyle/>
                    <a:p>
                      <a:pPr algn="ctr" rtl="0"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たり交付</a:t>
                      </a:r>
                      <a:r>
                        <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金</a:t>
                      </a:r>
                    </a:p>
                  </a:txBody>
                  <a:tcPr marL="10319" marR="10319" marT="9525" marB="0">
                    <a:lnT w="12700" cap="flat" cmpd="sng" algn="ctr">
                      <a:noFill/>
                      <a:prstDash val="solid"/>
                      <a:round/>
                      <a:headEnd type="none" w="med" len="med"/>
                      <a:tailEnd type="none" w="med" len="med"/>
                    </a:lnT>
                    <a:lnB w="12700" cmpd="sng">
                      <a:noFill/>
                      <a:prstDash val="solid"/>
                    </a:lnB>
                    <a:solidFill>
                      <a:srgbClr val="8EB4E3"/>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たり交付金</a:t>
                      </a: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a:r>
                      <a:b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b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＋補助金</a:t>
                      </a:r>
                    </a:p>
                  </a:txBody>
                  <a:tcPr marL="10319" marR="10319" marT="9525" marB="0">
                    <a:lnT w="12700" cap="flat" cmpd="sng" algn="ctr">
                      <a:noFill/>
                      <a:prstDash val="solid"/>
                      <a:round/>
                      <a:headEnd type="none" w="med" len="med"/>
                      <a:tailEnd type="none" w="med" len="med"/>
                    </a:lnT>
                    <a:lnB w="12700" cmpd="sng">
                      <a:noFill/>
                      <a:prstDash val="solid"/>
                    </a:lnB>
                    <a:solidFill>
                      <a:srgbClr val="8EB4E3"/>
                    </a:solidFill>
                  </a:tcPr>
                </a:tc>
                <a:tc>
                  <a:txBody>
                    <a:bodyPr/>
                    <a:lstStyle/>
                    <a:p>
                      <a:pPr algn="ctr" rtl="0"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たり学生数</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lnT w="12700" cap="flat" cmpd="sng" algn="ctr">
                      <a:noFill/>
                      <a:prstDash val="solid"/>
                      <a:round/>
                      <a:headEnd type="none" w="med" len="med"/>
                      <a:tailEnd type="none" w="med" len="med"/>
                    </a:lnT>
                    <a:lnB w="12700" cmpd="sng">
                      <a:noFill/>
                      <a:prstDash val="solid"/>
                    </a:lnB>
                    <a:solidFill>
                      <a:srgbClr val="8EB4E3"/>
                    </a:solidFill>
                  </a:tcPr>
                </a:tc>
                <a:extLst>
                  <a:ext uri="{0D108BD9-81ED-4DB2-BD59-A6C34878D82A}">
                    <a16:rowId xmlns="" xmlns:a16="http://schemas.microsoft.com/office/drawing/2014/main" val="10003"/>
                  </a:ext>
                </a:extLst>
              </a:tr>
              <a:tr h="200749">
                <a:tc vMerge="1">
                  <a:txBody>
                    <a:bodyPr/>
                    <a:lstStyle/>
                    <a:p>
                      <a:endParaRPr kumimoji="1" lang="ja-JP" altLang="en-US"/>
                    </a:p>
                  </a:txBody>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(A)</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(B)</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(C)</a:t>
                      </a:r>
                    </a:p>
                  </a:txBody>
                  <a:tcPr marL="8952" marR="8952"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（D）</a:t>
                      </a:r>
                    </a:p>
                  </a:txBody>
                  <a:tcPr marL="8952" marR="8952"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（E=C+D）</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(Ｆ)</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(G)</a:t>
                      </a:r>
                      <a:r>
                        <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(H)</a:t>
                      </a: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I )</a:t>
                      </a: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(E+F+G+H+I)</a:t>
                      </a: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fontAlgn="ct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ctr"/>
                      <a:r>
                        <a:rPr 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（Ｃ／Ａ）</a:t>
                      </a:r>
                    </a:p>
                  </a:txBody>
                  <a:tcPr marL="10319" marR="10319"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（Ｅ／Ａ）</a:t>
                      </a:r>
                    </a:p>
                  </a:txBody>
                  <a:tcPr marL="10319" marR="10319"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（Ａ／Ｂ）</a:t>
                      </a:r>
                    </a:p>
                  </a:txBody>
                  <a:tcPr marL="10319" marR="10319"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extLst>
                  <a:ext uri="{0D108BD9-81ED-4DB2-BD59-A6C34878D82A}">
                    <a16:rowId xmlns="" xmlns:a16="http://schemas.microsoft.com/office/drawing/2014/main" val="10004"/>
                  </a:ext>
                </a:extLst>
              </a:tr>
              <a:tr h="329881">
                <a:tc>
                  <a:txBody>
                    <a:bodyPr/>
                    <a:lstStyle/>
                    <a:p>
                      <a:pPr algn="ctr" rtl="0" fontAlgn="ctr"/>
                      <a:r>
                        <a:rPr lang="zh-CN"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府大</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法人</a:t>
                      </a:r>
                      <a:endParaRPr lang="zh-CN"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7,710</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631</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9,697</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2,070</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11,767</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1,146</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12,915</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endParaRPr lang="en-US" altLang="ja-JP" sz="1100" b="0" i="0" u="none" strike="noStrike" dirty="0">
                        <a:solidFill>
                          <a:srgbClr val="7030A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1,258</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1,526</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12.2</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 xmlns:a16="http://schemas.microsoft.com/office/drawing/2014/main" val="10005"/>
                  </a:ext>
                </a:extLst>
              </a:tr>
              <a:tr h="360809">
                <a:tc>
                  <a:txBody>
                    <a:bodyPr/>
                    <a:lstStyle/>
                    <a:p>
                      <a:pPr algn="ctr" rtl="0" fontAlgn="ctr"/>
                      <a:r>
                        <a:rPr lang="zh-CN"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市大</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法人</a:t>
                      </a:r>
                      <a:endParaRPr lang="zh-CN"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8,211</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719</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10,855</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913</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11,768</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2,764</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1,000</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ja-JP" altLang="en-US" sz="1100" b="0"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ー</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ja-JP" altLang="en-US" sz="1100" b="0"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ー</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15,532</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1,322</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1,433</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11.4</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 xmlns:a16="http://schemas.microsoft.com/office/drawing/2014/main" val="10006"/>
                  </a:ext>
                </a:extLst>
              </a:tr>
              <a:tr h="329881">
                <a:tc>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合計</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15,921</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1,350</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20,552</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2,983</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23,535</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2,764</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1,000</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1,146</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28,447</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endParaRPr lang="en-US" altLang="ja-JP" sz="1100" b="0" i="0" u="none" strike="noStrike" dirty="0">
                        <a:solidFill>
                          <a:srgbClr val="00B0F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1,291</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1,478</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11.8</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 xmlns:a16="http://schemas.microsoft.com/office/drawing/2014/main" val="10007"/>
                  </a:ext>
                </a:extLst>
              </a:tr>
            </a:tbl>
          </a:graphicData>
        </a:graphic>
      </p:graphicFrame>
      <p:sp>
        <p:nvSpPr>
          <p:cNvPr id="3" name="テキスト ボックス 2"/>
          <p:cNvSpPr txBox="1"/>
          <p:nvPr/>
        </p:nvSpPr>
        <p:spPr>
          <a:xfrm>
            <a:off x="560512" y="1124744"/>
            <a:ext cx="6318702" cy="292388"/>
          </a:xfrm>
          <a:prstGeom prst="rect">
            <a:avLst/>
          </a:prstGeom>
          <a:noFill/>
        </p:spPr>
        <p:txBody>
          <a:bodyPr wrap="square" rtlCol="0">
            <a:spAutoFit/>
          </a:bodyPr>
          <a:lstStyle/>
          <a:p>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設立団体</a:t>
            </a:r>
            <a:r>
              <a:rPr lang="ja-JP" altLang="en-US" sz="1300" dirty="0">
                <a:solidFill>
                  <a:prstClr val="black"/>
                </a:solidFill>
                <a:latin typeface="HG丸ｺﾞｼｯｸM-PRO" panose="020F0600000000000000" pitchFamily="50" charset="-128"/>
                <a:ea typeface="HG丸ｺﾞｼｯｸM-PRO" panose="020F0600000000000000" pitchFamily="50" charset="-128"/>
              </a:rPr>
              <a:t>による</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運営費交付金等の措置状況（</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H2</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９年度当初予算ベース）</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4592960" y="5301208"/>
            <a:ext cx="5040560" cy="246221"/>
          </a:xfrm>
          <a:prstGeom prst="rect">
            <a:avLst/>
          </a:prstGeom>
          <a:noFill/>
        </p:spPr>
        <p:txBody>
          <a:bodyPr wrap="square" rtlCol="0">
            <a:spAutoFit/>
          </a:bodyPr>
          <a:lstStyle/>
          <a:p>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（注）学生数、教員数は</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H29</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年５月時点（院生含む）</a:t>
            </a: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a:t>
            </a:r>
            <a:endParaRPr lang="ja-JP" altLang="en-US" sz="1000" strike="sngStrike"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22</a:t>
            </a:fld>
            <a:endParaRPr kumimoji="1" lang="ja-JP" altLang="en-US"/>
          </a:p>
        </p:txBody>
      </p:sp>
    </p:spTree>
    <p:extLst>
      <p:ext uri="{BB962C8B-B14F-4D97-AF65-F5344CB8AC3E}">
        <p14:creationId xmlns:p14="http://schemas.microsoft.com/office/powerpoint/2010/main" val="3217973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3504604182"/>
              </p:ext>
            </p:extLst>
          </p:nvPr>
        </p:nvGraphicFramePr>
        <p:xfrm>
          <a:off x="141277" y="620688"/>
          <a:ext cx="9636572" cy="5895568"/>
        </p:xfrm>
        <a:graphic>
          <a:graphicData uri="http://schemas.openxmlformats.org/drawingml/2006/table">
            <a:tbl>
              <a:tblPr firstRow="1" bandRow="1">
                <a:tableStyleId>{5940675A-B579-460E-94D1-54222C63F5DA}</a:tableStyleId>
              </a:tblPr>
              <a:tblGrid>
                <a:gridCol w="830232">
                  <a:extLst>
                    <a:ext uri="{9D8B030D-6E8A-4147-A177-3AD203B41FA5}">
                      <a16:colId xmlns="" xmlns:a16="http://schemas.microsoft.com/office/drawing/2014/main" val="20000"/>
                    </a:ext>
                  </a:extLst>
                </a:gridCol>
                <a:gridCol w="1761268">
                  <a:extLst>
                    <a:ext uri="{9D8B030D-6E8A-4147-A177-3AD203B41FA5}">
                      <a16:colId xmlns="" xmlns:a16="http://schemas.microsoft.com/office/drawing/2014/main" val="20001"/>
                    </a:ext>
                  </a:extLst>
                </a:gridCol>
                <a:gridCol w="1761268">
                  <a:extLst>
                    <a:ext uri="{9D8B030D-6E8A-4147-A177-3AD203B41FA5}">
                      <a16:colId xmlns="" xmlns:a16="http://schemas.microsoft.com/office/drawing/2014/main" val="20002"/>
                    </a:ext>
                  </a:extLst>
                </a:gridCol>
                <a:gridCol w="1761268">
                  <a:extLst>
                    <a:ext uri="{9D8B030D-6E8A-4147-A177-3AD203B41FA5}">
                      <a16:colId xmlns="" xmlns:a16="http://schemas.microsoft.com/office/drawing/2014/main" val="20003"/>
                    </a:ext>
                  </a:extLst>
                </a:gridCol>
                <a:gridCol w="1761268">
                  <a:extLst>
                    <a:ext uri="{9D8B030D-6E8A-4147-A177-3AD203B41FA5}">
                      <a16:colId xmlns="" xmlns:a16="http://schemas.microsoft.com/office/drawing/2014/main" val="20004"/>
                    </a:ext>
                  </a:extLst>
                </a:gridCol>
                <a:gridCol w="1761268">
                  <a:extLst>
                    <a:ext uri="{9D8B030D-6E8A-4147-A177-3AD203B41FA5}">
                      <a16:colId xmlns="" xmlns:a16="http://schemas.microsoft.com/office/drawing/2014/main" val="20005"/>
                    </a:ext>
                  </a:extLst>
                </a:gridCol>
              </a:tblGrid>
              <a:tr h="288032">
                <a:tc>
                  <a:txBody>
                    <a:bodyPr/>
                    <a:lstStyle/>
                    <a:p>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Ａ）一部事務組合</a:t>
                      </a:r>
                    </a:p>
                  </a:txBody>
                  <a:tcPr marL="89856" marR="89856"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Ｂ）広域連合</a:t>
                      </a:r>
                    </a:p>
                  </a:txBody>
                  <a:tcPr marL="89856" marR="89856"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Ｃ</a:t>
                      </a:r>
                      <a:r>
                        <a:rPr kumimoji="1" lang="zh-TW" altLang="en-US" sz="1200" dirty="0" smtClean="0">
                          <a:solidFill>
                            <a:schemeClr val="tx1"/>
                          </a:solidFill>
                          <a:latin typeface="Meiryo UI" panose="020B0604030504040204" pitchFamily="50" charset="-128"/>
                          <a:ea typeface="Meiryo UI" panose="020B0604030504040204" pitchFamily="50" charset="-128"/>
                        </a:rPr>
                        <a:t>）協議会</a:t>
                      </a:r>
                    </a:p>
                  </a:txBody>
                  <a:tcPr marL="89856" marR="89856" anchor="ctr" anchorCtr="1">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Ｄ）機関等の共同設置</a:t>
                      </a:r>
                    </a:p>
                  </a:txBody>
                  <a:tcPr marL="89856" marR="89856"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Ｅ）機関設置なし</a:t>
                      </a:r>
                      <a:endParaRPr kumimoji="1" lang="zh-TW" altLang="en-US" sz="1200" dirty="0" smtClean="0">
                        <a:latin typeface="Meiryo UI" panose="020B0604030504040204" pitchFamily="50" charset="-128"/>
                        <a:ea typeface="Meiryo UI" panose="020B0604030504040204" pitchFamily="50" charset="-128"/>
                      </a:endParaRPr>
                    </a:p>
                  </a:txBody>
                  <a:tcPr marL="89856" marR="89856" anchor="ctr" anchorCtr="1"/>
                </a:tc>
                <a:extLst>
                  <a:ext uri="{0D108BD9-81ED-4DB2-BD59-A6C34878D82A}">
                    <a16:rowId xmlns="" xmlns:a16="http://schemas.microsoft.com/office/drawing/2014/main" val="10000"/>
                  </a:ext>
                </a:extLst>
              </a:tr>
              <a:tr h="1584176">
                <a:tc>
                  <a:txBody>
                    <a:bodyPr/>
                    <a:lstStyle/>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制度概要</a:t>
                      </a:r>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a:p>
                  </a:txBody>
                  <a:tcPr marL="89856" marR="89856" anchor="ctr" anchorCtr="1">
                    <a:lnB w="12700" cmpd="sng">
                      <a:noFill/>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R w="12700" cap="flat" cmpd="sng" algn="ctr">
                      <a:solidFill>
                        <a:schemeClr val="tx1"/>
                      </a:solidFill>
                      <a:prstDash val="solid"/>
                      <a:round/>
                      <a:headEnd type="none" w="med" len="med"/>
                      <a:tailEnd type="none" w="med" len="med"/>
                    </a:lnR>
                    <a:lnB w="12700" cmpd="sng">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marL="89856" marR="89856" anchor="ctr" anchorCtr="1">
                    <a:lnL w="12700" cap="flat" cmpd="sng" algn="ctr">
                      <a:solidFill>
                        <a:schemeClr val="tx1"/>
                      </a:solidFill>
                      <a:prstDash val="solid"/>
                      <a:round/>
                      <a:headEnd type="none" w="med" len="med"/>
                      <a:tailEnd type="none" w="med" len="med"/>
                    </a:lnL>
                    <a:lnB w="12700" cmpd="sng">
                      <a:noFill/>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B w="12700" cmpd="sng">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marL="89856" marR="89856" anchor="ctr" anchorCtr="1">
                    <a:lnB w="12700" cmpd="sng">
                      <a:noFill/>
                    </a:lnB>
                  </a:tcPr>
                </a:tc>
                <a:extLst>
                  <a:ext uri="{0D108BD9-81ED-4DB2-BD59-A6C34878D82A}">
                    <a16:rowId xmlns="" xmlns:a16="http://schemas.microsoft.com/office/drawing/2014/main" val="10001"/>
                  </a:ext>
                </a:extLst>
              </a:tr>
              <a:tr h="354320">
                <a:tc>
                  <a:txBody>
                    <a:bodyPr/>
                    <a:lstStyle/>
                    <a:p>
                      <a:endParaRPr kumimoji="1" lang="en-US" altLang="ja-JP" sz="1200" dirty="0" smtClean="0">
                        <a:latin typeface="Meiryo UI" panose="020B0604030504040204" pitchFamily="50" charset="-128"/>
                        <a:ea typeface="Meiryo UI" panose="020B0604030504040204" pitchFamily="50" charset="-128"/>
                      </a:endParaRPr>
                    </a:p>
                  </a:txBody>
                  <a:tcPr marL="89856" marR="89856" anchor="ctr" anchorCtr="1">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100" dirty="0" smtClean="0">
                          <a:latin typeface="Meiryo UI" panose="020B0604030504040204" pitchFamily="50" charset="-128"/>
                          <a:ea typeface="Meiryo UI" panose="020B0604030504040204" pitchFamily="50" charset="-128"/>
                        </a:rPr>
                        <a:t>・事務の一部を共同して処理するため設置する特別地方公共団体</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r>
                        <a:rPr kumimoji="1" lang="ja-JP" altLang="en-US" sz="1100" dirty="0" smtClean="0">
                          <a:latin typeface="Meiryo UI" panose="020B0604030504040204" pitchFamily="50" charset="-128"/>
                          <a:ea typeface="Meiryo UI" panose="020B0604030504040204" pitchFamily="50" charset="-128"/>
                        </a:rPr>
                        <a:t>（地自法</a:t>
                      </a:r>
                      <a:r>
                        <a:rPr kumimoji="1" lang="en-US" altLang="ja-JP" sz="1100" dirty="0" smtClean="0">
                          <a:latin typeface="Meiryo UI" panose="020B0604030504040204" pitchFamily="50" charset="-128"/>
                          <a:ea typeface="Meiryo UI" panose="020B0604030504040204" pitchFamily="50" charset="-128"/>
                        </a:rPr>
                        <a:t>§284</a:t>
                      </a: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291</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r>
                        <a:rPr kumimoji="1" lang="ja-JP" altLang="en-US" sz="1100" dirty="0" smtClean="0">
                          <a:latin typeface="Meiryo UI" panose="020B0604030504040204" pitchFamily="50" charset="-128"/>
                          <a:ea typeface="Meiryo UI" panose="020B0604030504040204" pitchFamily="50" charset="-128"/>
                        </a:rPr>
                        <a:t>・主な事務：ごみ処理、し尿処理、消防</a:t>
                      </a:r>
                      <a:endParaRPr kumimoji="1" lang="ja-JP" altLang="en-US" sz="1100" dirty="0">
                        <a:latin typeface="Meiryo UI" panose="020B0604030504040204" pitchFamily="50" charset="-128"/>
                        <a:ea typeface="Meiryo UI" panose="020B0604030504040204" pitchFamily="50" charset="-128"/>
                      </a:endParaRPr>
                    </a:p>
                  </a:txBody>
                  <a:tcPr marL="89856" marR="89856" anchorCtr="1">
                    <a:lnT w="12700" cmpd="sng">
                      <a:noFill/>
                    </a:lnT>
                  </a:tcPr>
                </a:tc>
                <a:tc>
                  <a:txBody>
                    <a:bodyPr/>
                    <a:lstStyle/>
                    <a:p>
                      <a:pPr algn="l"/>
                      <a:r>
                        <a:rPr kumimoji="1" lang="ja-JP" altLang="en-US" sz="1100" dirty="0" smtClean="0">
                          <a:latin typeface="Meiryo UI" panose="020B0604030504040204" pitchFamily="50" charset="-128"/>
                          <a:ea typeface="Meiryo UI" panose="020B0604030504040204" pitchFamily="50" charset="-128"/>
                        </a:rPr>
                        <a:t>・広域にわたり処理することが適当であると認められる事務を処理するために設ける特別地方公共団体</a:t>
                      </a: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（地自法</a:t>
                      </a:r>
                      <a:r>
                        <a:rPr kumimoji="1" lang="en-US" altLang="ja-JP" sz="1100" dirty="0" smtClean="0">
                          <a:latin typeface="Meiryo UI" panose="020B0604030504040204" pitchFamily="50" charset="-128"/>
                          <a:ea typeface="Meiryo UI" panose="020B0604030504040204" pitchFamily="50" charset="-128"/>
                        </a:rPr>
                        <a:t>§284</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285</a:t>
                      </a:r>
                      <a:r>
                        <a:rPr kumimoji="1" lang="ja-JP" altLang="en-US" sz="1100" dirty="0" smtClean="0">
                          <a:latin typeface="Meiryo UI" panose="020B0604030504040204" pitchFamily="50" charset="-128"/>
                          <a:ea typeface="Meiryo UI" panose="020B0604030504040204" pitchFamily="50" charset="-128"/>
                        </a:rPr>
                        <a:t>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291</a:t>
                      </a:r>
                      <a:r>
                        <a:rPr kumimoji="1" lang="ja-JP" altLang="en-US" sz="1100" dirty="0" smtClean="0">
                          <a:latin typeface="Meiryo UI" panose="020B0604030504040204" pitchFamily="50" charset="-128"/>
                          <a:ea typeface="Meiryo UI" panose="020B0604030504040204" pitchFamily="50" charset="-128"/>
                        </a:rPr>
                        <a:t>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pPr algn="l"/>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・主な事務：後期高齢者医療、介護区分認定審査</a:t>
                      </a:r>
                      <a:endParaRPr kumimoji="1" lang="ja-JP" altLang="en-US" sz="1100" dirty="0">
                        <a:latin typeface="Meiryo UI" panose="020B0604030504040204" pitchFamily="50" charset="-128"/>
                        <a:ea typeface="Meiryo UI" panose="020B0604030504040204" pitchFamily="50" charset="-128"/>
                      </a:endParaRPr>
                    </a:p>
                  </a:txBody>
                  <a:tcPr marL="89856" marR="89856" anchorCtr="1">
                    <a:lnR w="12700" cap="flat" cmpd="sng" algn="ctr">
                      <a:solidFill>
                        <a:schemeClr val="tx1"/>
                      </a:solidFill>
                      <a:prstDash val="solid"/>
                      <a:round/>
                      <a:headEnd type="none" w="med" len="med"/>
                      <a:tailEnd type="none" w="med" len="med"/>
                    </a:lnR>
                    <a:lnT w="12700" cmpd="sng">
                      <a:noFill/>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・事務の一部を共同して管理執行、連絡調整、計画作成を行う</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（地自法</a:t>
                      </a:r>
                      <a:r>
                        <a:rPr kumimoji="1" lang="en-US" altLang="ja-JP" sz="1100" dirty="0" smtClean="0">
                          <a:solidFill>
                            <a:schemeClr val="tx1"/>
                          </a:solidFill>
                          <a:latin typeface="Meiryo UI" panose="020B0604030504040204" pitchFamily="50" charset="-128"/>
                          <a:ea typeface="Meiryo UI" panose="020B0604030504040204" pitchFamily="50" charset="-128"/>
                        </a:rPr>
                        <a:t>§252</a:t>
                      </a:r>
                      <a:r>
                        <a:rPr kumimoji="1" lang="ja-JP" altLang="en-US" sz="1100" dirty="0" smtClean="0">
                          <a:solidFill>
                            <a:schemeClr val="tx1"/>
                          </a:solidFill>
                          <a:latin typeface="Meiryo UI" panose="020B0604030504040204" pitchFamily="50" charset="-128"/>
                          <a:ea typeface="Meiryo UI" panose="020B0604030504040204" pitchFamily="50" charset="-128"/>
                        </a:rPr>
                        <a:t>の２の２～</a:t>
                      </a:r>
                      <a:r>
                        <a:rPr kumimoji="1" lang="en-US" altLang="ja-JP" sz="1100" dirty="0" smtClean="0">
                          <a:solidFill>
                            <a:schemeClr val="tx1"/>
                          </a:solidFill>
                          <a:latin typeface="Meiryo UI" panose="020B0604030504040204" pitchFamily="50" charset="-128"/>
                          <a:ea typeface="Meiryo UI" panose="020B0604030504040204" pitchFamily="50" charset="-128"/>
                        </a:rPr>
                        <a:t>252</a:t>
                      </a:r>
                      <a:r>
                        <a:rPr kumimoji="1" lang="ja-JP" altLang="en-US" sz="1100" dirty="0" smtClean="0">
                          <a:solidFill>
                            <a:schemeClr val="tx1"/>
                          </a:solidFill>
                          <a:latin typeface="Meiryo UI" panose="020B0604030504040204" pitchFamily="50" charset="-128"/>
                          <a:ea typeface="Meiryo UI" panose="020B0604030504040204" pitchFamily="50" charset="-128"/>
                        </a:rPr>
                        <a:t>の６の２）</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・主な事務：消防、広域行政計画等</a:t>
                      </a:r>
                    </a:p>
                  </a:txBody>
                  <a:tcPr marL="89856" marR="89856" anchorCtr="1">
                    <a:lnL w="12700" cap="flat" cmpd="sng" algn="ctr">
                      <a:solidFill>
                        <a:schemeClr val="tx1"/>
                      </a:solidFill>
                      <a:prstDash val="solid"/>
                      <a:round/>
                      <a:headEnd type="none" w="med" len="med"/>
                      <a:tailEnd type="none" w="med" len="med"/>
                    </a:lnL>
                    <a:lnT w="12700" cmpd="sng">
                      <a:noFill/>
                    </a:lnT>
                  </a:tcPr>
                </a:tc>
                <a:tc>
                  <a:txBody>
                    <a:bodyPr/>
                    <a:lstStyle/>
                    <a:p>
                      <a:pPr marL="0" marR="0" indent="0" algn="l" defTabSz="91439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・行政機関、長の内部組織等を複数の地方公共団体が共同で設置する</a:t>
                      </a: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（地自法</a:t>
                      </a:r>
                      <a:r>
                        <a:rPr kumimoji="1" lang="en-US" altLang="ja-JP" sz="1100" dirty="0" smtClean="0">
                          <a:latin typeface="Meiryo UI" panose="020B0604030504040204" pitchFamily="50" charset="-128"/>
                          <a:ea typeface="Meiryo UI" panose="020B0604030504040204" pitchFamily="50" charset="-128"/>
                        </a:rPr>
                        <a:t>§252</a:t>
                      </a:r>
                      <a:r>
                        <a:rPr kumimoji="1" lang="ja-JP" altLang="en-US" sz="1100" dirty="0" smtClean="0">
                          <a:latin typeface="Meiryo UI" panose="020B0604030504040204" pitchFamily="50" charset="-128"/>
                          <a:ea typeface="Meiryo UI" panose="020B0604030504040204" pitchFamily="50" charset="-128"/>
                        </a:rPr>
                        <a:t>の</a:t>
                      </a:r>
                      <a:r>
                        <a:rPr kumimoji="1" lang="en-US" altLang="ja-JP" sz="1100" dirty="0" smtClean="0">
                          <a:latin typeface="Meiryo UI" panose="020B0604030504040204" pitchFamily="50" charset="-128"/>
                          <a:ea typeface="Meiryo UI" panose="020B0604030504040204" pitchFamily="50" charset="-128"/>
                        </a:rPr>
                        <a:t>7</a:t>
                      </a: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252</a:t>
                      </a:r>
                      <a:r>
                        <a:rPr kumimoji="1" lang="ja-JP" altLang="en-US" sz="1100" dirty="0" smtClean="0">
                          <a:latin typeface="Meiryo UI" panose="020B0604030504040204" pitchFamily="50" charset="-128"/>
                          <a:ea typeface="Meiryo UI" panose="020B0604030504040204" pitchFamily="50" charset="-128"/>
                        </a:rPr>
                        <a:t>の</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・主な事務：介護区分認定審査、公平委員会</a:t>
                      </a:r>
                      <a:endParaRPr kumimoji="1" lang="ja-JP" altLang="en-US" sz="1100" dirty="0">
                        <a:latin typeface="Meiryo UI" panose="020B0604030504040204" pitchFamily="50" charset="-128"/>
                        <a:ea typeface="Meiryo UI" panose="020B0604030504040204" pitchFamily="50" charset="-128"/>
                      </a:endParaRPr>
                    </a:p>
                  </a:txBody>
                  <a:tcPr marL="89856" marR="89856" anchorCtr="1">
                    <a:lnT w="12700" cmpd="sng">
                      <a:noFill/>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（地自法の規定なし）</a:t>
                      </a:r>
                      <a:endParaRPr kumimoji="1" lang="en-US" altLang="ja-JP" sz="1100" dirty="0" smtClean="0">
                        <a:latin typeface="Meiryo UI" panose="020B0604030504040204" pitchFamily="50" charset="-128"/>
                        <a:ea typeface="Meiryo UI" panose="020B0604030504040204" pitchFamily="50" charset="-128"/>
                      </a:endParaRPr>
                    </a:p>
                  </a:txBody>
                  <a:tcPr marL="89856" marR="89856" anchorCtr="1">
                    <a:lnT w="12700" cmpd="sng">
                      <a:noFill/>
                    </a:lnT>
                  </a:tcPr>
                </a:tc>
                <a:extLst>
                  <a:ext uri="{0D108BD9-81ED-4DB2-BD59-A6C34878D82A}">
                    <a16:rowId xmlns="" xmlns:a16="http://schemas.microsoft.com/office/drawing/2014/main" val="10002"/>
                  </a:ext>
                </a:extLst>
              </a:tr>
              <a:tr h="354320">
                <a:tc>
                  <a:txBody>
                    <a:bodyPr/>
                    <a:lstStyle/>
                    <a:p>
                      <a:pPr algn="ctr"/>
                      <a:r>
                        <a:rPr kumimoji="1" lang="ja-JP" altLang="en-US" sz="1200" dirty="0" smtClean="0">
                          <a:latin typeface="Meiryo UI" panose="020B0604030504040204" pitchFamily="50" charset="-128"/>
                          <a:ea typeface="Meiryo UI" panose="020B0604030504040204" pitchFamily="50" charset="-128"/>
                        </a:rPr>
                        <a:t>他大学の事例</a:t>
                      </a:r>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名桜大学</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（名護市ほか</a:t>
                      </a:r>
                      <a:r>
                        <a:rPr kumimoji="1" lang="en-US" altLang="ja-JP" sz="1100" dirty="0" smtClean="0">
                          <a:solidFill>
                            <a:schemeClr val="tx1"/>
                          </a:solidFill>
                          <a:latin typeface="Meiryo UI" panose="020B0604030504040204" pitchFamily="50" charset="-128"/>
                          <a:ea typeface="Meiryo UI" panose="020B0604030504040204" pitchFamily="50" charset="-128"/>
                        </a:rPr>
                        <a:t>11</a:t>
                      </a:r>
                      <a:r>
                        <a:rPr kumimoji="1" lang="ja-JP" altLang="en-US" sz="1100" dirty="0" smtClean="0">
                          <a:solidFill>
                            <a:schemeClr val="tx1"/>
                          </a:solidFill>
                          <a:latin typeface="Meiryo UI" panose="020B0604030504040204" pitchFamily="50" charset="-128"/>
                          <a:ea typeface="Meiryo UI" panose="020B0604030504040204" pitchFamily="50" charset="-128"/>
                        </a:rPr>
                        <a:t>町村）</a:t>
                      </a:r>
                    </a:p>
                  </a:txBody>
                  <a:tcPr marL="89856" marR="89856" anchor="ctr" anchorCtr="1"/>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公立はこだて未来大学</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（函館市ほか</a:t>
                      </a:r>
                      <a:r>
                        <a:rPr kumimoji="1" lang="en-US" altLang="ja-JP" sz="1100" dirty="0" smtClean="0">
                          <a:solidFill>
                            <a:schemeClr val="tx1"/>
                          </a:solidFill>
                          <a:latin typeface="Meiryo UI" panose="020B0604030504040204" pitchFamily="50" charset="-128"/>
                          <a:ea typeface="Meiryo UI" panose="020B0604030504040204" pitchFamily="50" charset="-128"/>
                        </a:rPr>
                        <a:t>2</a:t>
                      </a:r>
                      <a:r>
                        <a:rPr kumimoji="1" lang="ja-JP" altLang="en-US" sz="1100" dirty="0" smtClean="0">
                          <a:solidFill>
                            <a:schemeClr val="tx1"/>
                          </a:solidFill>
                          <a:latin typeface="Meiryo UI" panose="020B0604030504040204" pitchFamily="50" charset="-128"/>
                          <a:ea typeface="Meiryo UI" panose="020B0604030504040204" pitchFamily="50" charset="-128"/>
                        </a:rPr>
                        <a:t>市町）</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89856" marR="89856"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公立</a:t>
                      </a:r>
                      <a:r>
                        <a:rPr kumimoji="1" lang="ja-JP" altLang="en-US" sz="1100" dirty="0" smtClean="0">
                          <a:latin typeface="Meiryo UI" panose="020B0604030504040204" pitchFamily="50" charset="-128"/>
                          <a:ea typeface="Meiryo UI" panose="020B0604030504040204" pitchFamily="50" charset="-128"/>
                        </a:rPr>
                        <a:t>鳥取環境大学</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（鳥取県・鳥取市）</a:t>
                      </a:r>
                    </a:p>
                  </a:txBody>
                  <a:tcPr marL="89856" marR="89856" anchor="ctr" anchorCtr="1">
                    <a:lnL w="12700" cap="flat" cmpd="sng" algn="ctr">
                      <a:solidFill>
                        <a:schemeClr val="tx1"/>
                      </a:solidFill>
                      <a:prstDash val="solid"/>
                      <a:round/>
                      <a:headEnd type="none" w="med" len="med"/>
                      <a:tailEnd type="none" w="med" len="med"/>
                    </a:lnL>
                  </a:tcPr>
                </a:tc>
                <a:tc>
                  <a:txBody>
                    <a:bodyPr/>
                    <a:lstStyle/>
                    <a:p>
                      <a:r>
                        <a:rPr kumimoji="1" lang="en-US" altLang="ja-JP"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marL="89856" marR="89856"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endParaRPr kumimoji="1" lang="ja-JP" altLang="en-US" sz="1100" dirty="0" smtClean="0">
                        <a:latin typeface="Meiryo UI" panose="020B0604030504040204" pitchFamily="50" charset="-128"/>
                        <a:ea typeface="Meiryo UI" panose="020B0604030504040204" pitchFamily="50" charset="-128"/>
                      </a:endParaRPr>
                    </a:p>
                  </a:txBody>
                  <a:tcPr marL="89856" marR="89856" anchor="ctr" anchorCtr="1"/>
                </a:tc>
                <a:extLst>
                  <a:ext uri="{0D108BD9-81ED-4DB2-BD59-A6C34878D82A}">
                    <a16:rowId xmlns="" xmlns:a16="http://schemas.microsoft.com/office/drawing/2014/main" val="10003"/>
                  </a:ext>
                </a:extLst>
              </a:tr>
              <a:tr h="574888">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府市の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事例</a:t>
                      </a:r>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eiryo UI" panose="020B0604030504040204" pitchFamily="50" charset="-128"/>
                          <a:ea typeface="Meiryo UI" panose="020B0604030504040204" pitchFamily="50" charset="-128"/>
                        </a:rPr>
                        <a:t>大阪市・八尾市・松原市環境施設組合</a:t>
                      </a:r>
                      <a:endParaRPr kumimoji="1" lang="ja-JP" altLang="en-US" sz="1100" dirty="0" smtClean="0">
                        <a:latin typeface="Meiryo UI" panose="020B0604030504040204" pitchFamily="50" charset="-128"/>
                        <a:ea typeface="Meiryo UI" panose="020B0604030504040204" pitchFamily="50" charset="-128"/>
                      </a:endParaRPr>
                    </a:p>
                  </a:txBody>
                  <a:tcPr marL="89856" marR="89856" anchor="ctr" anchorCtr="1"/>
                </a:tc>
                <a:tc>
                  <a:txBody>
                    <a:bodyPr/>
                    <a:lstStyle/>
                    <a:p>
                      <a:r>
                        <a:rPr kumimoji="1" lang="ja-JP" altLang="en-US" sz="1100" dirty="0" smtClean="0">
                          <a:latin typeface="Meiryo UI" panose="020B0604030504040204" pitchFamily="50" charset="-128"/>
                          <a:ea typeface="Meiryo UI" panose="020B0604030504040204" pitchFamily="50" charset="-128"/>
                        </a:rPr>
                        <a:t>関西広域連合</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大阪府後期高齢者医療広域連合</a:t>
                      </a:r>
                      <a:endParaRPr kumimoji="1" lang="ja-JP" altLang="en-US" sz="1100" dirty="0">
                        <a:latin typeface="Meiryo UI" panose="020B0604030504040204" pitchFamily="50" charset="-128"/>
                        <a:ea typeface="Meiryo UI" panose="020B0604030504040204" pitchFamily="50" charset="-128"/>
                      </a:endParaRPr>
                    </a:p>
                  </a:txBody>
                  <a:tcPr marL="89856" marR="89856"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大阪府・大阪市特別区設置協議会</a:t>
                      </a:r>
                    </a:p>
                  </a:txBody>
                  <a:tcPr marL="89856" marR="89856" anchor="ctr" anchorCtr="1">
                    <a:lnL w="12700" cap="flat" cmpd="sng" algn="ctr">
                      <a:solidFill>
                        <a:schemeClr val="tx1"/>
                      </a:solidFill>
                      <a:prstDash val="solid"/>
                      <a:round/>
                      <a:headEnd type="none" w="med" len="med"/>
                      <a:tailEnd type="none" w="med" len="med"/>
                    </a:lnL>
                  </a:tcPr>
                </a:tc>
                <a:tc>
                  <a:txBody>
                    <a:bodyPr/>
                    <a:lstStyle/>
                    <a:p>
                      <a:pPr algn="l"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副首都推進局</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70753"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大阪産業技術研究所</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（府産技研・市工研）</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89856" marR="89856" anchor="ctr" anchorCtr="1"/>
                </a:tc>
                <a:extLst>
                  <a:ext uri="{0D108BD9-81ED-4DB2-BD59-A6C34878D82A}">
                    <a16:rowId xmlns="" xmlns:a16="http://schemas.microsoft.com/office/drawing/2014/main" val="10004"/>
                  </a:ext>
                </a:extLst>
              </a:tr>
              <a:tr h="270088">
                <a:tc gridSpan="6">
                  <a:txBody>
                    <a:bodyPr/>
                    <a:lstStyle/>
                    <a:p>
                      <a:r>
                        <a:rPr kumimoji="1" lang="ja-JP" altLang="en-US" sz="1200" dirty="0" smtClean="0">
                          <a:latin typeface="Meiryo UI" panose="020B0604030504040204" pitchFamily="50" charset="-128"/>
                          <a:ea typeface="Meiryo UI" panose="020B0604030504040204" pitchFamily="50" charset="-128"/>
                        </a:rPr>
                        <a:t>主な論点と検討状況</a:t>
                      </a:r>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nchorCtr="1"/>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nchorCtr="1"/>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nchorCtr="1"/>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nchorCtr="1"/>
                </a:tc>
                <a:extLst>
                  <a:ext uri="{0D108BD9-81ED-4DB2-BD59-A6C34878D82A}">
                    <a16:rowId xmlns="" xmlns:a16="http://schemas.microsoft.com/office/drawing/2014/main" val="10005"/>
                  </a:ext>
                </a:extLst>
              </a:tr>
              <a:tr h="901362">
                <a:tc>
                  <a:txBody>
                    <a:bodyPr/>
                    <a:lstStyle/>
                    <a:p>
                      <a:pPr marL="0" marR="0" indent="0" algn="ctr" defTabSz="914395"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府市の</a:t>
                      </a:r>
                      <a:endParaRPr kumimoji="1" lang="en-US" altLang="ja-JP" sz="1200" dirty="0" smtClean="0">
                        <a:latin typeface="Meiryo UI" panose="020B0604030504040204" pitchFamily="50" charset="-128"/>
                        <a:ea typeface="Meiryo UI" panose="020B0604030504040204" pitchFamily="50" charset="-128"/>
                      </a:endParaRPr>
                    </a:p>
                    <a:p>
                      <a:pPr marL="0" marR="0" indent="0" algn="ctr" defTabSz="914395"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関与</a:t>
                      </a:r>
                      <a:endParaRPr kumimoji="1" lang="en-US" altLang="ja-JP" sz="1200" dirty="0" smtClean="0">
                        <a:latin typeface="Meiryo UI" panose="020B0604030504040204" pitchFamily="50" charset="-128"/>
                        <a:ea typeface="Meiryo UI" panose="020B0604030504040204" pitchFamily="50" charset="-128"/>
                      </a:endParaRPr>
                    </a:p>
                    <a:p>
                      <a:pPr marL="0" marR="0" indent="0" algn="ctr" defTabSz="914395"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組織運営</a:t>
                      </a: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663" marR="0" indent="-93663" algn="l" defTabSz="91439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latin typeface="Meiryo UI" panose="020B0604030504040204" pitchFamily="50" charset="-128"/>
                          <a:ea typeface="Meiryo UI" panose="020B0604030504040204" pitchFamily="50" charset="-128"/>
                        </a:rPr>
                        <a:t>府市の権能が一部事務組合に引き継がれ一元化される</a:t>
                      </a:r>
                      <a:endParaRPr kumimoji="1" lang="en-US" altLang="ja-JP" sz="1100" dirty="0" smtClean="0">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latin typeface="Meiryo UI" panose="020B0604030504040204" pitchFamily="50" charset="-128"/>
                          <a:ea typeface="Meiryo UI" panose="020B0604030504040204" pitchFamily="50" charset="-128"/>
                        </a:rPr>
                        <a:t>議会など運営</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業務・費用</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の増加</a:t>
                      </a:r>
                      <a:endParaRPr kumimoji="1" lang="en-US" altLang="ja-JP" sz="1100" dirty="0" smtClean="0">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latin typeface="Meiryo UI" panose="020B0604030504040204" pitchFamily="50" charset="-128"/>
                          <a:ea typeface="Meiryo UI" panose="020B0604030504040204" pitchFamily="50" charset="-128"/>
                        </a:rPr>
                        <a:t>両議会の関与が間接的</a:t>
                      </a:r>
                      <a:endParaRPr kumimoji="1" lang="en-US" altLang="ja-JP" sz="1100" dirty="0" smtClean="0">
                        <a:latin typeface="Meiryo UI" panose="020B0604030504040204" pitchFamily="50" charset="-128"/>
                        <a:ea typeface="Meiryo UI" panose="020B0604030504040204" pitchFamily="50" charset="-128"/>
                      </a:endParaRPr>
                    </a:p>
                  </a:txBody>
                  <a:tcPr marL="70753" marR="70753">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663" marR="0" indent="-93663" algn="l" defTabSz="91439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latin typeface="Meiryo UI" panose="020B0604030504040204" pitchFamily="50" charset="-128"/>
                          <a:ea typeface="Meiryo UI" panose="020B0604030504040204" pitchFamily="50" charset="-128"/>
                        </a:rPr>
                        <a:t>府市の権能が</a:t>
                      </a:r>
                      <a:r>
                        <a:rPr kumimoji="1" lang="ja-JP" altLang="en-US" sz="1100" dirty="0" smtClean="0">
                          <a:solidFill>
                            <a:schemeClr val="tx1"/>
                          </a:solidFill>
                          <a:latin typeface="Meiryo UI" panose="020B0604030504040204" pitchFamily="50" charset="-128"/>
                          <a:ea typeface="Meiryo UI" panose="020B0604030504040204" pitchFamily="50" charset="-128"/>
                        </a:rPr>
                        <a:t>広域連合</a:t>
                      </a:r>
                      <a:r>
                        <a:rPr kumimoji="1" lang="ja-JP" altLang="en-US" sz="1100" dirty="0" smtClean="0">
                          <a:latin typeface="Meiryo UI" panose="020B0604030504040204" pitchFamily="50" charset="-128"/>
                          <a:ea typeface="Meiryo UI" panose="020B0604030504040204" pitchFamily="50" charset="-128"/>
                        </a:rPr>
                        <a:t>に引き継がれ一元化される</a:t>
                      </a:r>
                      <a:endParaRPr kumimoji="1" lang="en-US" altLang="ja-JP" sz="1100" dirty="0" smtClean="0">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latin typeface="Meiryo UI" panose="020B0604030504040204" pitchFamily="50" charset="-128"/>
                          <a:ea typeface="Meiryo UI" panose="020B0604030504040204" pitchFamily="50" charset="-128"/>
                        </a:rPr>
                        <a:t>議会など運営</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業務・費用</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の増加</a:t>
                      </a:r>
                      <a:endParaRPr kumimoji="1" lang="en-US" altLang="ja-JP" sz="1100" dirty="0" smtClean="0">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latin typeface="Meiryo UI" panose="020B0604030504040204" pitchFamily="50" charset="-128"/>
                          <a:ea typeface="Meiryo UI" panose="020B0604030504040204" pitchFamily="50" charset="-128"/>
                        </a:rPr>
                        <a:t>両議会の関与が間接的</a:t>
                      </a:r>
                    </a:p>
                  </a:txBody>
                  <a:tcPr marL="70753" marR="70753">
                    <a:lnR w="12700" cap="flat" cmpd="sng" algn="ctr">
                      <a:solidFill>
                        <a:schemeClr val="tx1"/>
                      </a:solidFill>
                      <a:prstDash val="solid"/>
                      <a:round/>
                      <a:headEnd type="none" w="med" len="med"/>
                      <a:tailEnd type="none" w="med" len="med"/>
                    </a:lnR>
                  </a:tcPr>
                </a:tc>
                <a:tc>
                  <a:txBody>
                    <a:bodyPr/>
                    <a:lstStyle/>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意思決定のプロセスが明確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設立団体の事務の一部が協議会に一元化</a:t>
                      </a:r>
                    </a:p>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意思決定の場が協議会に一元化される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marR="0" indent="-93663" algn="l" defTabSz="91439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両議会の関与が直接的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0753" marR="70753">
                    <a:lnL w="12700" cap="flat" cmpd="sng" algn="ctr">
                      <a:solidFill>
                        <a:schemeClr val="tx1"/>
                      </a:solidFill>
                      <a:prstDash val="solid"/>
                      <a:round/>
                      <a:headEnd type="none" w="med" len="med"/>
                      <a:tailEnd type="none" w="med" len="med"/>
                    </a:lnL>
                  </a:tcPr>
                </a:tc>
                <a:tc>
                  <a:txBody>
                    <a:bodyPr/>
                    <a:lstStyle/>
                    <a:p>
                      <a:pPr marL="93663" indent="-93663" algn="l">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意思決定のプロセスを柔軟に対応</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設立団体の事務組織の一元化</a:t>
                      </a:r>
                    </a:p>
                    <a:p>
                      <a:pPr marL="93663" indent="-93663" algn="l">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両議会の関与が直接的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0753" marR="70753"/>
                </a:tc>
                <a:tc>
                  <a:txBody>
                    <a:bodyPr/>
                    <a:lstStyle/>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意思決定プロセスを柔軟に対応</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設立団体の事務が分散</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両議会の関与が直接的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0753" marR="70753"/>
                </a:tc>
                <a:extLst>
                  <a:ext uri="{0D108BD9-81ED-4DB2-BD59-A6C34878D82A}">
                    <a16:rowId xmlns="" xmlns:a16="http://schemas.microsoft.com/office/drawing/2014/main" val="10006"/>
                  </a:ext>
                </a:extLst>
              </a:tr>
            </a:tbl>
          </a:graphicData>
        </a:graphic>
      </p:graphicFrame>
      <p:pic>
        <p:nvPicPr>
          <p:cNvPr id="13" name="図 12"/>
          <p:cNvPicPr>
            <a:picLocks noChangeAspect="1"/>
          </p:cNvPicPr>
          <p:nvPr/>
        </p:nvPicPr>
        <p:blipFill>
          <a:blip r:embed="rId3"/>
          <a:stretch>
            <a:fillRect/>
          </a:stretch>
        </p:blipFill>
        <p:spPr>
          <a:xfrm>
            <a:off x="990405" y="980728"/>
            <a:ext cx="1768327" cy="1481756"/>
          </a:xfrm>
          <a:prstGeom prst="rect">
            <a:avLst/>
          </a:prstGeom>
        </p:spPr>
      </p:pic>
      <p:pic>
        <p:nvPicPr>
          <p:cNvPr id="17" name="図 16"/>
          <p:cNvPicPr>
            <a:picLocks noChangeAspect="1"/>
          </p:cNvPicPr>
          <p:nvPr/>
        </p:nvPicPr>
        <p:blipFill>
          <a:blip r:embed="rId4"/>
          <a:stretch>
            <a:fillRect/>
          </a:stretch>
        </p:blipFill>
        <p:spPr>
          <a:xfrm>
            <a:off x="2801572" y="920246"/>
            <a:ext cx="1722732" cy="1481756"/>
          </a:xfrm>
          <a:prstGeom prst="rect">
            <a:avLst/>
          </a:prstGeom>
        </p:spPr>
      </p:pic>
      <p:sp>
        <p:nvSpPr>
          <p:cNvPr id="131" name="テキスト ボックス 130"/>
          <p:cNvSpPr txBox="1"/>
          <p:nvPr/>
        </p:nvSpPr>
        <p:spPr>
          <a:xfrm>
            <a:off x="4528436" y="3429000"/>
            <a:ext cx="5165525" cy="216024"/>
          </a:xfrm>
          <a:prstGeom prst="rect">
            <a:avLst/>
          </a:prstGeom>
          <a:solidFill>
            <a:schemeClr val="bg1">
              <a:lumMod val="95000"/>
            </a:schemeClr>
          </a:solidFill>
          <a:ln w="6350">
            <a:solidFill>
              <a:schemeClr val="bg2">
                <a:lumMod val="25000"/>
              </a:schemeClr>
            </a:solidFill>
            <a:prstDash val="dash"/>
          </a:ln>
        </p:spPr>
        <p:txBody>
          <a:bodyPr wrap="square" tIns="0" bIns="0" rtlCol="0" anchor="ctr" anchorCtr="0">
            <a:noAutofit/>
          </a:bodyPr>
          <a:lstStyle/>
          <a:p>
            <a:pPr algn="ctr"/>
            <a:r>
              <a:rPr lang="ja-JP" altLang="en-US" sz="1100" dirty="0" smtClean="0">
                <a:latin typeface="Meiryo UI" panose="020B0604030504040204" pitchFamily="50" charset="-128"/>
                <a:ea typeface="Meiryo UI" panose="020B0604030504040204" pitchFamily="50" charset="-128"/>
              </a:rPr>
              <a:t>地</a:t>
            </a:r>
            <a:r>
              <a:rPr lang="ja-JP" altLang="en-US" sz="1100" dirty="0">
                <a:latin typeface="Meiryo UI" panose="020B0604030504040204" pitchFamily="50" charset="-128"/>
                <a:ea typeface="Meiryo UI" panose="020B0604030504040204" pitchFamily="50" charset="-128"/>
              </a:rPr>
              <a:t>独法</a:t>
            </a:r>
            <a:r>
              <a:rPr lang="en-US" altLang="ja-JP" sz="1100" dirty="0">
                <a:latin typeface="Meiryo UI" panose="020B0604030504040204" pitchFamily="50" charset="-128"/>
                <a:ea typeface="Meiryo UI" panose="020B0604030504040204" pitchFamily="50" charset="-128"/>
              </a:rPr>
              <a:t>123</a:t>
            </a:r>
            <a:r>
              <a:rPr lang="ja-JP" altLang="en-US" sz="1100" dirty="0">
                <a:latin typeface="Meiryo UI" panose="020B0604030504040204" pitchFamily="50" charset="-128"/>
                <a:ea typeface="Meiryo UI" panose="020B0604030504040204" pitchFamily="50" charset="-128"/>
              </a:rPr>
              <a:t>条に基づき設立団体の長が協議する</a:t>
            </a:r>
          </a:p>
        </p:txBody>
      </p:sp>
      <p:pic>
        <p:nvPicPr>
          <p:cNvPr id="11" name="図 10"/>
          <p:cNvPicPr>
            <a:picLocks noChangeAspect="1"/>
          </p:cNvPicPr>
          <p:nvPr/>
        </p:nvPicPr>
        <p:blipFill>
          <a:blip r:embed="rId5"/>
          <a:stretch>
            <a:fillRect/>
          </a:stretch>
        </p:blipFill>
        <p:spPr>
          <a:xfrm>
            <a:off x="4629443" y="927632"/>
            <a:ext cx="1597247" cy="1534852"/>
          </a:xfrm>
          <a:prstGeom prst="rect">
            <a:avLst/>
          </a:prstGeom>
        </p:spPr>
      </p:pic>
      <p:pic>
        <p:nvPicPr>
          <p:cNvPr id="20" name="図 19"/>
          <p:cNvPicPr>
            <a:picLocks noChangeAspect="1"/>
          </p:cNvPicPr>
          <p:nvPr/>
        </p:nvPicPr>
        <p:blipFill>
          <a:blip r:embed="rId6"/>
          <a:stretch>
            <a:fillRect/>
          </a:stretch>
        </p:blipFill>
        <p:spPr>
          <a:xfrm>
            <a:off x="8167856" y="958044"/>
            <a:ext cx="1654030" cy="1534852"/>
          </a:xfrm>
          <a:prstGeom prst="rect">
            <a:avLst/>
          </a:prstGeom>
        </p:spPr>
      </p:pic>
      <p:pic>
        <p:nvPicPr>
          <p:cNvPr id="19" name="図 18"/>
          <p:cNvPicPr>
            <a:picLocks noChangeAspect="1"/>
          </p:cNvPicPr>
          <p:nvPr/>
        </p:nvPicPr>
        <p:blipFill>
          <a:blip r:embed="rId7"/>
          <a:stretch>
            <a:fillRect/>
          </a:stretch>
        </p:blipFill>
        <p:spPr>
          <a:xfrm>
            <a:off x="6329956" y="991788"/>
            <a:ext cx="1719854" cy="1470695"/>
          </a:xfrm>
          <a:prstGeom prst="rect">
            <a:avLst/>
          </a:prstGeom>
        </p:spPr>
      </p:pic>
      <p:sp>
        <p:nvSpPr>
          <p:cNvPr id="3" name="スライド番号プレースホルダー 2"/>
          <p:cNvSpPr>
            <a:spLocks noGrp="1"/>
          </p:cNvSpPr>
          <p:nvPr>
            <p:ph type="sldNum" sz="quarter" idx="12"/>
          </p:nvPr>
        </p:nvSpPr>
        <p:spPr>
          <a:xfrm>
            <a:off x="7381418" y="6418360"/>
            <a:ext cx="2311400" cy="365125"/>
          </a:xfrm>
        </p:spPr>
        <p:txBody>
          <a:bodyPr/>
          <a:lstStyle/>
          <a:p>
            <a:fld id="{8E470D5E-9B51-4A0D-8A03-524770BF7A28}" type="slidenum">
              <a:rPr lang="ja-JP" altLang="en-US" smtClean="0"/>
              <a:pPr/>
              <a:t>23</a:t>
            </a:fld>
            <a:endParaRPr lang="ja-JP" altLang="en-US" dirty="0"/>
          </a:p>
        </p:txBody>
      </p:sp>
      <p:sp>
        <p:nvSpPr>
          <p:cNvPr id="108" name="タイトル 1"/>
          <p:cNvSpPr txBox="1">
            <a:spLocks/>
          </p:cNvSpPr>
          <p:nvPr/>
        </p:nvSpPr>
        <p:spPr>
          <a:xfrm>
            <a:off x="272480" y="212928"/>
            <a:ext cx="4752528" cy="288032"/>
          </a:xfrm>
          <a:prstGeom prst="rect">
            <a:avLst/>
          </a:prstGeom>
        </p:spPr>
        <p:txBody>
          <a:bodyPr lIns="36000" tIns="36000" rIns="36000" bIns="3600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500" b="1" dirty="0" smtClean="0">
                <a:latin typeface="HG丸ｺﾞｼｯｸM-PRO" panose="020F0600000000000000" pitchFamily="50" charset="-128"/>
                <a:ea typeface="HG丸ｺﾞｼｯｸM-PRO" panose="020F0600000000000000" pitchFamily="50" charset="-128"/>
              </a:rPr>
              <a:t>参考資料６</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smtClean="0">
                <a:latin typeface="HG丸ｺﾞｼｯｸM-PRO" panose="020F0600000000000000" pitchFamily="50" charset="-128"/>
                <a:ea typeface="HG丸ｺﾞｼｯｸM-PRO" panose="020F0600000000000000"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設立団体の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協議体制（運営協議体制）</a:t>
            </a:r>
          </a:p>
        </p:txBody>
      </p:sp>
      <p:sp>
        <p:nvSpPr>
          <p:cNvPr id="2" name="正方形/長方形 1"/>
          <p:cNvSpPr/>
          <p:nvPr/>
        </p:nvSpPr>
        <p:spPr>
          <a:xfrm>
            <a:off x="4490372" y="606087"/>
            <a:ext cx="1751511" cy="450682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4479665" y="5419856"/>
            <a:ext cx="1751511" cy="10963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a:spLocks noChangeAspect="1"/>
          </p:cNvSpPr>
          <p:nvPr/>
        </p:nvSpPr>
        <p:spPr>
          <a:xfrm>
            <a:off x="8772700" y="1124744"/>
            <a:ext cx="96783" cy="98489"/>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43969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正方形/長方形 4"/>
          <p:cNvSpPr>
            <a:spLocks noChangeArrowheads="1"/>
          </p:cNvSpPr>
          <p:nvPr/>
        </p:nvSpPr>
        <p:spPr bwMode="auto">
          <a:xfrm>
            <a:off x="220927" y="549122"/>
            <a:ext cx="9464146" cy="5663089"/>
          </a:xfrm>
          <a:prstGeom prst="rect">
            <a:avLst/>
          </a:prstGeom>
          <a:noFill/>
          <a:ln w="12700">
            <a:solidFill>
              <a:schemeClr val="tx1"/>
            </a:solidFill>
            <a:prstDash val="dash"/>
            <a:miter lim="800000"/>
            <a:headEnd/>
            <a:tailEnd/>
          </a:ln>
        </p:spPr>
        <p:txBody>
          <a:bodyPr wrap="square" anchor="ctr">
            <a:spAutoFit/>
          </a:bodyPr>
          <a:lstStyle/>
          <a:p>
            <a:pPr>
              <a:lnSpc>
                <a:spcPct val="1500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本資料の位置づけ</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両大学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による</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「新・公立大学」大阪モデル（基本構想</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を公表</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・大学統合関連議案（中期目標変更）可決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府議会</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2015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市議会</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⇒新大学の実現に向け、検討・準備を進めることとなった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回副首都推進本部会議（</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月）において、まずは両大学を運営する公立大学法人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の統合を行い、その後に大学統合を進めるという方向性を軸に検討を進めることになった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・このため、新た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な法人の設立・運営に向けて必要な事項</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等について、両公立大学法人の意見も聞きながら、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取りまとめたもの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strike="sngStrik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法人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統合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ついて検討を進め、国とも協議を行い、第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回副首都推進本部会議で報告</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その後、</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月の法人統合に向けて、本年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月議会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法人統合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関連</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議案を提出</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はじめ</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3</a:t>
            </a:fld>
            <a:endParaRPr kumimoji="1" lang="ja-JP" altLang="en-US"/>
          </a:p>
        </p:txBody>
      </p:sp>
    </p:spTree>
    <p:extLst>
      <p:ext uri="{BB962C8B-B14F-4D97-AF65-F5344CB8AC3E}">
        <p14:creationId xmlns:p14="http://schemas.microsoft.com/office/powerpoint/2010/main" val="260477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0" y="3260"/>
            <a:ext cx="9906000" cy="369332"/>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１．法人統合の基本的考え方</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213091" y="846184"/>
            <a:ext cx="9434003" cy="5391128"/>
          </a:xfrm>
          <a:prstGeom prst="roundRect">
            <a:avLst>
              <a:gd name="adj" fmla="val 2189"/>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8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法人運営の一元化による効果を発揮し、新大学への移行をより円滑に進めるため、まず法人統合を実現し、その後大学統</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合をめざす。</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p>
        </p:txBody>
      </p:sp>
      <p:sp>
        <p:nvSpPr>
          <p:cNvPr id="33" name="角丸四角形 32"/>
          <p:cNvSpPr/>
          <p:nvPr/>
        </p:nvSpPr>
        <p:spPr>
          <a:xfrm>
            <a:off x="429036" y="676817"/>
            <a:ext cx="2440413"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法人統合の基本的考え方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429036" y="2027265"/>
            <a:ext cx="9073008" cy="1219293"/>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法人統合の趣旨</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）公立大学としての役割と責任を果たしていくため、ガバナンスの強化を図り、選択と集中の視点から構造的な改革及び</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資源の効果的な活用を行えるよう、経営を一体化する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（２）法人統合後、一元化された新理事長のもとで、大学統合を目指す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solidFill>
                <a:schemeClr val="tx1"/>
              </a:solidFill>
            </a:endParaRPr>
          </a:p>
        </p:txBody>
      </p:sp>
      <p:sp>
        <p:nvSpPr>
          <p:cNvPr id="38" name="角丸四角形 37"/>
          <p:cNvSpPr/>
          <p:nvPr/>
        </p:nvSpPr>
        <p:spPr>
          <a:xfrm>
            <a:off x="429036" y="3645024"/>
            <a:ext cx="9073008" cy="1152128"/>
          </a:xfrm>
          <a:prstGeom prst="roundRect">
            <a:avLst>
              <a:gd name="adj" fmla="val 9143"/>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の手法</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新設合併（地方独立行政法人法第</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112</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＊「公立大学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法人大阪」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を新たに設立し、現在の「公立大学法人大阪府立大学」及び「公立大学法人大阪市立大学」</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の権利義務の全部を承継させる</a:t>
            </a:r>
            <a:endParaRPr kumimoji="1" lang="ja-JP" altLang="en-US" sz="1400" dirty="0">
              <a:solidFill>
                <a:schemeClr val="tx1"/>
              </a:solidFill>
            </a:endParaRPr>
          </a:p>
        </p:txBody>
      </p:sp>
      <p:sp>
        <p:nvSpPr>
          <p:cNvPr id="39" name="角丸四角形 38"/>
          <p:cNvSpPr/>
          <p:nvPr/>
        </p:nvSpPr>
        <p:spPr>
          <a:xfrm>
            <a:off x="429036" y="5013176"/>
            <a:ext cx="9073008" cy="864096"/>
          </a:xfrm>
          <a:prstGeom prst="roundRect">
            <a:avLst>
              <a:gd name="adj" fmla="val 9143"/>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法人統合の時期</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月から、新法人による業務をスタート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（＊法人統合後、</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月の大学統合を目指し、検討を推進）</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4</a:t>
            </a:fld>
            <a:endParaRPr kumimoji="1" lang="ja-JP" altLang="en-US"/>
          </a:p>
        </p:txBody>
      </p:sp>
    </p:spTree>
    <p:extLst>
      <p:ext uri="{BB962C8B-B14F-4D97-AF65-F5344CB8AC3E}">
        <p14:creationId xmlns:p14="http://schemas.microsoft.com/office/powerpoint/2010/main" val="3393902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32242909"/>
              </p:ext>
            </p:extLst>
          </p:nvPr>
        </p:nvGraphicFramePr>
        <p:xfrm>
          <a:off x="56457" y="476672"/>
          <a:ext cx="9672838" cy="6256373"/>
        </p:xfrm>
        <a:graphic>
          <a:graphicData uri="http://schemas.openxmlformats.org/drawingml/2006/table">
            <a:tbl>
              <a:tblPr/>
              <a:tblGrid>
                <a:gridCol w="432047">
                  <a:extLst>
                    <a:ext uri="{9D8B030D-6E8A-4147-A177-3AD203B41FA5}">
                      <a16:colId xmlns="" xmlns:a16="http://schemas.microsoft.com/office/drawing/2014/main" val="20000"/>
                    </a:ext>
                  </a:extLst>
                </a:gridCol>
                <a:gridCol w="1224136">
                  <a:extLst>
                    <a:ext uri="{9D8B030D-6E8A-4147-A177-3AD203B41FA5}">
                      <a16:colId xmlns="" xmlns:a16="http://schemas.microsoft.com/office/drawing/2014/main" val="20001"/>
                    </a:ext>
                  </a:extLst>
                </a:gridCol>
                <a:gridCol w="6825959">
                  <a:extLst>
                    <a:ext uri="{9D8B030D-6E8A-4147-A177-3AD203B41FA5}">
                      <a16:colId xmlns="" xmlns:a16="http://schemas.microsoft.com/office/drawing/2014/main" val="20002"/>
                    </a:ext>
                  </a:extLst>
                </a:gridCol>
                <a:gridCol w="1190696">
                  <a:extLst>
                    <a:ext uri="{9D8B030D-6E8A-4147-A177-3AD203B41FA5}">
                      <a16:colId xmlns="" xmlns:a16="http://schemas.microsoft.com/office/drawing/2014/main" val="20003"/>
                    </a:ext>
                  </a:extLst>
                </a:gridCol>
              </a:tblGrid>
              <a:tr h="459416">
                <a:tc gridSpan="2">
                  <a:txBody>
                    <a:bodyPr/>
                    <a:lstStyle/>
                    <a:p>
                      <a:pPr marL="1270" algn="ctr">
                        <a:lnSpc>
                          <a:spcPts val="22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　　目 </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1270" algn="ctr">
                        <a:lnSpc>
                          <a:spcPts val="1700"/>
                        </a:lnSpc>
                        <a:spcAft>
                          <a:spcPts val="0"/>
                        </a:spcAft>
                      </a:pPr>
                      <a:endParaRPr 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22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   　　　  　容　</a:t>
                      </a:r>
                      <a:r>
                        <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68104" marR="68104" marT="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ts val="2200"/>
                        </a:lnSpc>
                        <a:spcAft>
                          <a:spcPts val="0"/>
                        </a:spcAft>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備　考</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0"/>
                  </a:ext>
                </a:extLst>
              </a:tr>
              <a:tr h="1052752">
                <a:tc rowSpan="6">
                  <a:txBody>
                    <a:bodyPr/>
                    <a:lstStyle/>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200" b="1" kern="100" spc="6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「定款」記載事項（主要なもの</a:t>
                      </a:r>
                      <a:r>
                        <a:rPr lang="ja-JP" altLang="en-US" sz="1200" b="1"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100" b="1"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104" marR="68104" marT="0" marB="0" vert="eaVert"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nSpc>
                          <a:spcPts val="300"/>
                        </a:lnSpc>
                      </a:pP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豊かな人間性と高い知性を備え応用力や実践力に富む優れた人材の育成と真理の探究を使命とし、広い分</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野の総合的な知識と高度な専門的学術を教授研究するとともに、都市を学問創造の場と</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捉え、</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社会の諸問</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題に</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ついて</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英知を結集し、</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併せて</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地域・産業界との連携のもと高度な研究を推進し、その成果を社会へ還元</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することにより、地域社会及び国際社会の発展に寄与するため、地方独立行政法人法に基づき、大学及び</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高等専門学校を設置し、及び管理する</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800"/>
                        </a:lnSpc>
                        <a:spcAft>
                          <a:spcPts val="0"/>
                        </a:spcAft>
                      </a:pP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 xmlns:a16="http://schemas.microsoft.com/office/drawing/2014/main" val="10001"/>
                  </a:ext>
                </a:extLst>
              </a:tr>
              <a:tr h="432048">
                <a:tc vMerge="1">
                  <a:txBody>
                    <a:bodyPr/>
                    <a:lstStyle/>
                    <a:p>
                      <a:pPr marL="1270" algn="ctr">
                        <a:lnSpc>
                          <a:spcPts val="1700"/>
                        </a:lnSpc>
                        <a:spcAft>
                          <a:spcPts val="0"/>
                        </a:spcAf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　　称</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□公立大学法人大阪</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 xmlns:a16="http://schemas.microsoft.com/office/drawing/2014/main" val="10002"/>
                  </a:ext>
                </a:extLst>
              </a:tr>
              <a:tr h="432048">
                <a:tc vMerge="1">
                  <a:txBody>
                    <a:bodyPr/>
                    <a:lstStyle/>
                    <a:p>
                      <a:endParaRPr kumimoji="1" lang="ja-JP" altLang="en-US"/>
                    </a:p>
                  </a:txBody>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設置大学等</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□大阪府立大学、大阪市立大学、大阪府立大学工業高等専門学校</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 xmlns:a16="http://schemas.microsoft.com/office/drawing/2014/main" val="10003"/>
                  </a:ext>
                </a:extLst>
              </a:tr>
              <a:tr h="432048">
                <a:tc vMerge="1">
                  <a:txBody>
                    <a:bodyPr/>
                    <a:lstStyle/>
                    <a:p>
                      <a:endParaRPr kumimoji="1" lang="ja-JP" altLang="en-US"/>
                    </a:p>
                  </a:txBody>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□大阪府及び大阪市</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 xmlns:a16="http://schemas.microsoft.com/office/drawing/2014/main" val="10004"/>
                  </a:ext>
                </a:extLst>
              </a:tr>
              <a:tr h="622663">
                <a:tc vMerge="1">
                  <a:txBody>
                    <a:bodyPr/>
                    <a:lstStyle/>
                    <a:p>
                      <a:endParaRPr kumimoji="1" lang="ja-JP" altLang="en-US"/>
                    </a:p>
                  </a:txBody>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事務所所在地（第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nSpc>
                          <a:spcPts val="1700"/>
                        </a:lnSpc>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□主たる事務所の所在地：大阪市</a:t>
                      </a:r>
                      <a:endParaRPr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設立団体との連携や設置された大学の各キャンパスへのアクセスなどを考慮し、法人本部を大阪市に設置</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各大学本部や病院運営本部、高専事務局と適切な役割分担・連携</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360000" algn="l" defTabSz="914400" rtl="0" eaLnBrk="1" fontAlgn="auto" latinLnBrk="0" hangingPunct="1">
                        <a:lnSpc>
                          <a:spcPts val="14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⇒４「新法人の組織・運営体制」</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 xmlns:a16="http://schemas.microsoft.com/office/drawing/2014/main" val="10005"/>
                  </a:ext>
                </a:extLst>
              </a:tr>
              <a:tr h="457457">
                <a:tc vMerge="1">
                  <a:txBody>
                    <a:bodyPr/>
                    <a:lstStyle/>
                    <a:p>
                      <a:endParaRPr kumimoji="1" lang="ja-JP" altLang="en-US"/>
                    </a:p>
                  </a:txBody>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役　　員</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ja-JP" altLang="en-US" sz="1200" b="1"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nSpc>
                          <a:spcPts val="1700"/>
                        </a:lnSpc>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理事長１人、副理事長</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（学長）２</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人、理事</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７</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人以内及び監事２人以内</a:t>
                      </a:r>
                      <a:endParaRPr kumimoji="1" lang="en-US" altLang="ja-JP" sz="1200" strike="sng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現在の役員定数　府立大学：理事長</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人、理事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人以内、監事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市立大学：理事長</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人、副理事長</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人、理事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人以内、監事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　</a:t>
                      </a: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⇒４「新法人の組織・運営体制」</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 xmlns:a16="http://schemas.microsoft.com/office/drawing/2014/main" val="10006"/>
                  </a:ext>
                </a:extLst>
              </a:tr>
              <a:tr h="422192">
                <a:tc gridSpan="2">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設立方式</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1270" algn="ctr">
                        <a:lnSpc>
                          <a:spcPts val="1700"/>
                        </a:lnSpc>
                        <a:spcAft>
                          <a:spcPts val="0"/>
                        </a:spcAft>
                      </a:pPr>
                      <a:endParaRPr lang="ja-JP" alt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l">
                        <a:lnSpc>
                          <a:spcPts val="17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□地方独立行政法人法第</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112</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条に基づく「新設合併」方式</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700"/>
                        </a:lnSpc>
                        <a:spcBef>
                          <a:spcPts val="0"/>
                        </a:spcBef>
                        <a:spcAft>
                          <a:spcPts val="0"/>
                        </a:spcAft>
                        <a:buClrTx/>
                        <a:buSzTx/>
                        <a:buFontTx/>
                        <a:buNone/>
                        <a:tabLst/>
                        <a:defRPr/>
                      </a:pP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対等性及び教職員等のモチベーション向上等を考慮</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ts val="1800"/>
                        </a:lnSpc>
                        <a:spcBef>
                          <a:spcPts val="0"/>
                        </a:spcBef>
                        <a:spcAft>
                          <a:spcPts val="0"/>
                        </a:spcAft>
                        <a:buClrTx/>
                        <a:buSzTx/>
                        <a:buFontTx/>
                        <a:buNone/>
                        <a:tabLst/>
                        <a:defRPr/>
                      </a:pPr>
                      <a:endParaRPr 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 xmlns:a16="http://schemas.microsoft.com/office/drawing/2014/main" val="10007"/>
                  </a:ext>
                </a:extLst>
              </a:tr>
              <a:tr h="354261">
                <a:tc gridSpan="2">
                  <a:txBody>
                    <a:bodyPr/>
                    <a:lstStyle/>
                    <a:p>
                      <a:pPr marL="1270" marR="0" indent="0" algn="ctr" defTabSz="914400" rtl="0" eaLnBrk="1" fontAlgn="auto" latinLnBrk="0" hangingPunct="1">
                        <a:lnSpc>
                          <a:spcPts val="1700"/>
                        </a:lnSpc>
                        <a:spcBef>
                          <a:spcPts val="0"/>
                        </a:spcBef>
                        <a:spcAft>
                          <a:spcPts val="0"/>
                        </a:spcAft>
                        <a:buClrTx/>
                        <a:buSzTx/>
                        <a:buFontTx/>
                        <a:buNone/>
                        <a:tabLst/>
                        <a:defRPr/>
                      </a:pPr>
                      <a:r>
                        <a:rPr lang="ja-JP" altLang="en-US" sz="1200" b="1"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設立団体の協議体制</a:t>
                      </a:r>
                      <a:endParaRPr lang="ja-JP" altLang="ja-JP" sz="1200" b="1"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l">
                        <a:lnSpc>
                          <a:spcPts val="17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□地方自治法第</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252</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条の</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に基づく、運営協議会方式</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700"/>
                        </a:lnSpc>
                        <a:spcBef>
                          <a:spcPts val="0"/>
                        </a:spcBef>
                        <a:spcAft>
                          <a:spcPts val="0"/>
                        </a:spcAft>
                        <a:buClrTx/>
                        <a:buSzTx/>
                        <a:buFontTx/>
                        <a:buNone/>
                        <a:tabLst/>
                        <a:defRPr/>
                      </a:pP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設立団体が府・市となるため、協議会を設置し、設立団体の事務について連絡調整及び共同で管理執行</a:t>
                      </a:r>
                      <a:endParaRPr lang="ja-JP"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360000">
                        <a:lnSpc>
                          <a:spcPts val="1400"/>
                        </a:lnSpc>
                      </a:pP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⇒３「府市共同による大学運営（イメージ」</a:t>
                      </a:r>
                      <a:endParaRPr 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8"/>
                  </a:ext>
                </a:extLst>
              </a:tr>
              <a:tr h="631084">
                <a:tc gridSpan="2">
                  <a:txBody>
                    <a:bodyPr/>
                    <a:lstStyle/>
                    <a:p>
                      <a:pPr marL="1270" marR="0" indent="0" algn="ctr" defTabSz="91440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予算・運営費交付金</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marR="0" indent="0" algn="ctr" defTabSz="91440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年度ベース）</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l">
                        <a:lnSpc>
                          <a:spcPts val="17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784</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1400</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　　□運営費交付金：</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244</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6300</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府立大学（高専含む）：</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208</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3400</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万円、市立大学：</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575</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8000</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運営費交付金　府立大学（高専含む）：</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108</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4300</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万円、市立大学：</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136</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2000</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a:t>
                      </a:r>
                      <a:endParaRPr lang="ja-JP"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360000">
                        <a:lnSpc>
                          <a:spcPts val="1400"/>
                        </a:lnSpc>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⇒５「財政運営について」</a:t>
                      </a:r>
                      <a:endParaRPr 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9"/>
                  </a:ext>
                </a:extLst>
              </a:tr>
              <a:tr h="475161">
                <a:tc gridSpan="2">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人員計画</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年度ベース）</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l">
                        <a:lnSpc>
                          <a:spcPts val="1700"/>
                        </a:lnSpc>
                        <a:spcAft>
                          <a:spcPts val="0"/>
                        </a:spcAft>
                      </a:pP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3,073</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名（うち教員</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1,419</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名、職員</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1,654</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名）＊現法人の教職員は、新法人に承継する</a:t>
                      </a:r>
                      <a:endParaRPr lang="ja-JP"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名（うち教員</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700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名、職員</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名、高専含む）、市立大学</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2,193</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名（うち教員</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719</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名、職員</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1,474</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endPar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⇒４</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「新法人の組織・運営体制」</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10"/>
                  </a:ext>
                </a:extLst>
              </a:tr>
            </a:tbl>
          </a:graphicData>
        </a:graphic>
      </p:graphicFrame>
      <p:sp>
        <p:nvSpPr>
          <p:cNvPr id="8" name="テキスト ボックス 7"/>
          <p:cNvSpPr txBox="1"/>
          <p:nvPr/>
        </p:nvSpPr>
        <p:spPr>
          <a:xfrm>
            <a:off x="0" y="3260"/>
            <a:ext cx="9906000" cy="369332"/>
          </a:xfrm>
          <a:prstGeom prst="rect">
            <a:avLst/>
          </a:prstGeom>
          <a:solidFill>
            <a:srgbClr val="002060"/>
          </a:solidFill>
        </p:spPr>
        <p:txBody>
          <a:bodyPr wrap="square" rtlCol="0">
            <a:spAutoFit/>
          </a:bodyPr>
          <a:lstStyle/>
          <a:p>
            <a:pPr algn="ct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統合</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法人（新法人）の概要</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401272" y="6381328"/>
            <a:ext cx="2311400" cy="365125"/>
          </a:xfrm>
        </p:spPr>
        <p:txBody>
          <a:bodyPr/>
          <a:lstStyle/>
          <a:p>
            <a:fld id="{8E470D5E-9B51-4A0D-8A03-524770BF7A28}" type="slidenum">
              <a:rPr kumimoji="1" lang="ja-JP" altLang="en-US" smtClean="0"/>
              <a:t>5</a:t>
            </a:fld>
            <a:endParaRPr kumimoji="1" lang="ja-JP" altLang="en-US" dirty="0"/>
          </a:p>
        </p:txBody>
      </p:sp>
    </p:spTree>
    <p:extLst>
      <p:ext uri="{BB962C8B-B14F-4D97-AF65-F5344CB8AC3E}">
        <p14:creationId xmlns:p14="http://schemas.microsoft.com/office/powerpoint/2010/main" val="3033901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3158801" y="913566"/>
            <a:ext cx="3744416" cy="1800200"/>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4" name="角丸四角形 3"/>
          <p:cNvSpPr/>
          <p:nvPr/>
        </p:nvSpPr>
        <p:spPr>
          <a:xfrm>
            <a:off x="2534731" y="1341509"/>
            <a:ext cx="1014113"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大阪府</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91675" y="1345614"/>
            <a:ext cx="936104" cy="931999"/>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778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府議会</a:t>
            </a:r>
          </a:p>
        </p:txBody>
      </p:sp>
      <p:sp>
        <p:nvSpPr>
          <p:cNvPr id="8" name="角丸四角形 7"/>
          <p:cNvSpPr/>
          <p:nvPr/>
        </p:nvSpPr>
        <p:spPr>
          <a:xfrm>
            <a:off x="6357156" y="1345614"/>
            <a:ext cx="1014113"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大阪市</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8764512" y="1345047"/>
            <a:ext cx="936104" cy="936104"/>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市</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会</a:t>
            </a:r>
          </a:p>
        </p:txBody>
      </p:sp>
      <p:sp>
        <p:nvSpPr>
          <p:cNvPr id="11" name="正方形/長方形 10"/>
          <p:cNvSpPr/>
          <p:nvPr/>
        </p:nvSpPr>
        <p:spPr>
          <a:xfrm>
            <a:off x="3788187" y="476672"/>
            <a:ext cx="2329626" cy="8065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大阪府市公立大学法人大阪評価委員会</a:t>
            </a:r>
            <a:endPar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（共同設置）</a:t>
            </a:r>
            <a:endPar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p:txBody>
      </p:sp>
      <p:cxnSp>
        <p:nvCxnSpPr>
          <p:cNvPr id="14" name="直線矢印コネクタ 13"/>
          <p:cNvCxnSpPr/>
          <p:nvPr/>
        </p:nvCxnSpPr>
        <p:spPr>
          <a:xfrm flipV="1">
            <a:off x="4640965" y="1341509"/>
            <a:ext cx="0" cy="86409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5343043" y="1345614"/>
            <a:ext cx="0" cy="864096"/>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161564" y="1417622"/>
            <a:ext cx="369332" cy="86409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意見聴取</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5421052" y="1525634"/>
            <a:ext cx="400110" cy="468052"/>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8" name="下矢印 17"/>
          <p:cNvSpPr/>
          <p:nvPr/>
        </p:nvSpPr>
        <p:spPr>
          <a:xfrm>
            <a:off x="4328931" y="4657982"/>
            <a:ext cx="1274876" cy="507784"/>
          </a:xfrm>
          <a:prstGeom prst="downArrow">
            <a:avLst>
              <a:gd name="adj1" fmla="val 50000"/>
              <a:gd name="adj2" fmla="val 540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grpSp>
        <p:nvGrpSpPr>
          <p:cNvPr id="22" name="グループ化 21"/>
          <p:cNvGrpSpPr/>
          <p:nvPr/>
        </p:nvGrpSpPr>
        <p:grpSpPr>
          <a:xfrm>
            <a:off x="3089214" y="5229200"/>
            <a:ext cx="3822425" cy="1586268"/>
            <a:chOff x="2987824" y="4797152"/>
            <a:chExt cx="3528392" cy="1365328"/>
          </a:xfrm>
          <a:pattFill prst="pct80">
            <a:fgClr>
              <a:srgbClr val="FFC000"/>
            </a:fgClr>
            <a:bgClr>
              <a:schemeClr val="bg1"/>
            </a:bgClr>
          </a:pattFill>
          <a:effectLst/>
        </p:grpSpPr>
        <p:sp>
          <p:nvSpPr>
            <p:cNvPr id="19" name="角丸四角形 18"/>
            <p:cNvSpPr/>
            <p:nvPr/>
          </p:nvSpPr>
          <p:spPr>
            <a:xfrm>
              <a:off x="2987824" y="4797152"/>
              <a:ext cx="3528392" cy="1365328"/>
            </a:xfrm>
            <a:prstGeom prst="roundRect">
              <a:avLst/>
            </a:prstGeom>
            <a:grpFill/>
            <a:ln>
              <a:solidFill>
                <a:schemeClr val="tx1"/>
              </a:solidFill>
            </a:ln>
            <a:effectLst/>
            <a:scene3d>
              <a:camera prst="orthographicFront"/>
              <a:lightRig rig="threePt" dir="t"/>
            </a:scene3d>
            <a:sp3d extrusionH="76200">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公立大学法人大阪　</a:t>
              </a:r>
            </a:p>
          </p:txBody>
        </p:sp>
        <p:sp>
          <p:nvSpPr>
            <p:cNvPr id="20" name="正方形/長方形 19"/>
            <p:cNvSpPr/>
            <p:nvPr/>
          </p:nvSpPr>
          <p:spPr>
            <a:xfrm>
              <a:off x="3061072" y="5176286"/>
              <a:ext cx="1634027" cy="516849"/>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大阪府立大学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grpSp>
      <p:sp>
        <p:nvSpPr>
          <p:cNvPr id="21" name="テキスト ボックス 20"/>
          <p:cNvSpPr txBox="1"/>
          <p:nvPr/>
        </p:nvSpPr>
        <p:spPr>
          <a:xfrm>
            <a:off x="740532" y="5247928"/>
            <a:ext cx="2340260" cy="120032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法人運営体制</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・理事長、副理事長、理事、</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監事</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・経営審議会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・学長選考会議</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・法人本部事務組織</a:t>
            </a:r>
            <a:endParaRPr kumimoji="1" lang="ja-JP" altLang="en-US" sz="1200" dirty="0">
              <a:latin typeface="HG丸ｺﾞｼｯｸM-PRO" panose="020F0600000000000000" pitchFamily="50" charset="-128"/>
              <a:ea typeface="HG丸ｺﾞｼｯｸM-PRO" panose="020F0600000000000000" pitchFamily="50" charset="-128"/>
            </a:endParaRPr>
          </a:p>
        </p:txBody>
      </p:sp>
      <p:cxnSp>
        <p:nvCxnSpPr>
          <p:cNvPr id="23" name="直線矢印コネクタ 22"/>
          <p:cNvCxnSpPr/>
          <p:nvPr/>
        </p:nvCxnSpPr>
        <p:spPr>
          <a:xfrm flipH="1">
            <a:off x="7609343" y="1448109"/>
            <a:ext cx="1014113" cy="0"/>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H="1">
            <a:off x="1312600" y="2153249"/>
            <a:ext cx="1014113" cy="0"/>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7578626" y="2153249"/>
            <a:ext cx="1014113" cy="0"/>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a:off x="1254660" y="1468879"/>
            <a:ext cx="1014113" cy="0"/>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559727" y="2929790"/>
            <a:ext cx="8966121" cy="1659085"/>
          </a:xfrm>
          <a:prstGeom prst="rect">
            <a:avLst/>
          </a:prstGeom>
          <a:noFill/>
          <a:ln w="12700" cmpd="sng">
            <a:solidFill>
              <a:schemeClr val="tx1"/>
            </a:solidFill>
            <a:prstDash val="dash"/>
          </a:ln>
        </p:spPr>
        <p:txBody>
          <a:bodyPr wrap="square" tIns="108000" bIns="72000" rtlCol="0">
            <a:spAutoFit/>
          </a:bodyPr>
          <a:lstStyle/>
          <a:p>
            <a:r>
              <a:rPr lang="ja-JP" altLang="en-US" sz="1200" b="1" dirty="0"/>
              <a:t>　</a:t>
            </a:r>
            <a:r>
              <a:rPr lang="ja-JP" altLang="en-US" sz="1200" b="1" dirty="0" smtClean="0">
                <a:latin typeface="HG丸ｺﾞｼｯｸM-PRO" panose="020F0600000000000000" pitchFamily="50" charset="-128"/>
                <a:ea typeface="HG丸ｺﾞｼｯｸM-PRO" panose="020F0600000000000000" pitchFamily="50" charset="-128"/>
              </a:rPr>
              <a:t>○大学運営に係る重要事項を協議・決定</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・定款の変更</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・理事長・監事の任命</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料金の上限の</a:t>
            </a:r>
            <a:r>
              <a:rPr lang="ja-JP" altLang="en-US" sz="1200" dirty="0" smtClean="0">
                <a:latin typeface="HG丸ｺﾞｼｯｸM-PRO" panose="020F0600000000000000" pitchFamily="50" charset="-128"/>
                <a:ea typeface="HG丸ｺﾞｼｯｸM-PRO" panose="020F0600000000000000" pitchFamily="50" charset="-128"/>
              </a:rPr>
              <a:t>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中期目標の策定・</a:t>
            </a:r>
            <a:r>
              <a:rPr lang="ja-JP" altLang="en-US" sz="1200" dirty="0" smtClean="0">
                <a:latin typeface="HG丸ｺﾞｼｯｸM-PRO" panose="020F0600000000000000" pitchFamily="50" charset="-128"/>
                <a:ea typeface="HG丸ｺﾞｼｯｸM-PRO" panose="020F0600000000000000" pitchFamily="50" charset="-128"/>
              </a:rPr>
              <a:t>指示</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a:t>
            </a:r>
            <a:r>
              <a:rPr lang="en-US"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構成員</a:t>
            </a:r>
            <a:endParaRPr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・知事</a:t>
            </a:r>
            <a:r>
              <a:rPr lang="ja-JP" altLang="en-US" sz="1200" b="1" dirty="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市長、関係部局長　等</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1254660" y="1110748"/>
            <a:ext cx="1404156"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7486481" y="1102808"/>
            <a:ext cx="1428192"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7771235" y="2213854"/>
            <a:ext cx="886405"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1570318" y="2213854"/>
            <a:ext cx="886405"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5990151" y="2694203"/>
            <a:ext cx="1691341" cy="246221"/>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地自法</a:t>
            </a:r>
            <a:r>
              <a:rPr kumimoji="1" lang="en-US" altLang="ja-JP" sz="1000" dirty="0" smtClean="0">
                <a:latin typeface="HG丸ｺﾞｼｯｸM-PRO" panose="020F0600000000000000" pitchFamily="50" charset="-128"/>
                <a:ea typeface="HG丸ｺﾞｼｯｸM-PRO" panose="020F0600000000000000" pitchFamily="50" charset="-128"/>
              </a:rPr>
              <a:t>252</a:t>
            </a:r>
            <a:r>
              <a:rPr kumimoji="1" lang="ja-JP" altLang="en-US" sz="1000" dirty="0" smtClean="0">
                <a:latin typeface="HG丸ｺﾞｼｯｸM-PRO" panose="020F0600000000000000" pitchFamily="50" charset="-128"/>
                <a:ea typeface="HG丸ｺﾞｼｯｸM-PRO" panose="020F0600000000000000" pitchFamily="50" charset="-128"/>
              </a:rPr>
              <a:t>条の</a:t>
            </a:r>
            <a:r>
              <a:rPr kumimoji="1" lang="en-US" altLang="ja-JP" sz="1000" dirty="0" smtClean="0">
                <a:latin typeface="HG丸ｺﾞｼｯｸM-PRO" panose="020F0600000000000000" pitchFamily="50" charset="-128"/>
                <a:ea typeface="HG丸ｺﾞｼｯｸM-PRO" panose="020F0600000000000000" pitchFamily="50" charset="-128"/>
              </a:rPr>
              <a:t>2</a:t>
            </a:r>
            <a:r>
              <a:rPr kumimoji="1" lang="ja-JP" altLang="en-US" sz="1000" dirty="0" smtClean="0">
                <a:latin typeface="HG丸ｺﾞｼｯｸM-PRO" panose="020F0600000000000000" pitchFamily="50" charset="-128"/>
                <a:ea typeface="HG丸ｺﾞｼｯｸM-PRO" panose="020F0600000000000000" pitchFamily="50" charset="-128"/>
              </a:rPr>
              <a:t>の</a:t>
            </a:r>
            <a:r>
              <a:rPr kumimoji="1" lang="en-US" altLang="ja-JP" sz="1000" dirty="0" smtClean="0">
                <a:latin typeface="HG丸ｺﾞｼｯｸM-PRO" panose="020F0600000000000000" pitchFamily="50" charset="-128"/>
                <a:ea typeface="HG丸ｺﾞｼｯｸM-PRO" panose="020F0600000000000000" pitchFamily="50" charset="-128"/>
              </a:rPr>
              <a:t>2</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7020780" y="5232682"/>
            <a:ext cx="2885220" cy="1277273"/>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大学</a:t>
            </a:r>
            <a:r>
              <a:rPr kumimoji="1" lang="ja-JP" altLang="en-US" sz="1100" dirty="0" smtClean="0">
                <a:latin typeface="HG丸ｺﾞｼｯｸM-PRO" panose="020F0600000000000000" pitchFamily="50" charset="-128"/>
                <a:ea typeface="HG丸ｺﾞｼｯｸM-PRO" panose="020F0600000000000000" pitchFamily="50" charset="-128"/>
              </a:rPr>
              <a:t>運営体制</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・学長、</a:t>
            </a:r>
            <a:r>
              <a:rPr kumimoji="1" lang="ja-JP" altLang="en-US" sz="1100" dirty="0" smtClean="0">
                <a:latin typeface="HG丸ｺﾞｼｯｸM-PRO" panose="020F0600000000000000" pitchFamily="50" charset="-128"/>
                <a:ea typeface="HG丸ｺﾞｼｯｸM-PRO" panose="020F0600000000000000" pitchFamily="50" charset="-128"/>
              </a:rPr>
              <a:t>副学長、学長補佐</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・教育</a:t>
            </a:r>
            <a:r>
              <a:rPr lang="ja-JP" altLang="en-US" sz="1100" dirty="0" smtClean="0">
                <a:latin typeface="HG丸ｺﾞｼｯｸM-PRO" panose="020F0600000000000000" pitchFamily="50" charset="-128"/>
                <a:ea typeface="HG丸ｺﾞｼｯｸM-PRO" panose="020F0600000000000000" pitchFamily="50" charset="-128"/>
              </a:rPr>
              <a:t>研究審議会</a:t>
            </a:r>
            <a:endParaRPr lang="en-US" altLang="ja-JP" sz="1100" dirty="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・教育組織（大学院、学士課程）</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・教員組織（研究院）</a:t>
            </a:r>
            <a:endParaRPr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・人事委員会</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・大学本部事務組織</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689707" y="3169371"/>
            <a:ext cx="3162346" cy="646331"/>
          </a:xfrm>
          <a:prstGeom prst="rect">
            <a:avLst/>
          </a:prstGeom>
          <a:noFill/>
        </p:spPr>
        <p:txBody>
          <a:bodyPr wrap="square" rtlCol="0">
            <a:spAutoFit/>
          </a:bodyPr>
          <a:lstStyle/>
          <a:p>
            <a:r>
              <a:rPr lang="ja-JP" altLang="en-US" sz="1200" dirty="0" smtClean="0">
                <a:latin typeface="HG丸ｺﾞｼｯｸM-PRO" panose="020F0600000000000000" pitchFamily="50" charset="-128"/>
                <a:ea typeface="HG丸ｺﾞｼｯｸM-PRO" panose="020F0600000000000000" pitchFamily="50" charset="-128"/>
              </a:rPr>
              <a:t>・中期計画の認可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・会計監査人の選任</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・運営費交付金等の予算策定、交付</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等</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5811096" y="2991166"/>
            <a:ext cx="3587952" cy="461665"/>
          </a:xfrm>
          <a:prstGeom prst="rect">
            <a:avLst/>
          </a:prstGeom>
          <a:noFill/>
        </p:spPr>
        <p:txBody>
          <a:bodyPr wrap="square" rtlCol="0">
            <a:spAutoFit/>
          </a:bodyPr>
          <a:lstStyle/>
          <a:p>
            <a:r>
              <a:rPr lang="ja-JP" altLang="en-US" sz="1200" b="1" dirty="0" smtClean="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大学代表者との</a:t>
            </a:r>
            <a:r>
              <a:rPr lang="ja-JP" altLang="en-US" sz="1200" b="1" dirty="0" smtClean="0">
                <a:latin typeface="HG丸ｺﾞｼｯｸM-PRO" panose="020F0600000000000000" pitchFamily="50" charset="-128"/>
                <a:ea typeface="HG丸ｺﾞｼｯｸM-PRO" panose="020F0600000000000000" pitchFamily="50" charset="-128"/>
              </a:rPr>
              <a:t>協議</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○大学経営・運営に対する指示・指導・</a:t>
            </a:r>
            <a:r>
              <a:rPr lang="ja-JP" altLang="en-US" sz="1200" b="1" dirty="0" smtClean="0">
                <a:latin typeface="HG丸ｺﾞｼｯｸM-PRO" panose="020F0600000000000000" pitchFamily="50" charset="-128"/>
                <a:ea typeface="HG丸ｺﾞｼｯｸM-PRO" panose="020F0600000000000000" pitchFamily="50" charset="-128"/>
              </a:rPr>
              <a:t>監督</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3860879" y="2281718"/>
            <a:ext cx="2184243" cy="6480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公立大学法人大阪運営協議会</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1010229" y="1521020"/>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41" name="テキスト ボックス 40"/>
          <p:cNvSpPr txBox="1"/>
          <p:nvPr/>
        </p:nvSpPr>
        <p:spPr>
          <a:xfrm>
            <a:off x="7305596" y="1525634"/>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6123130" y="667345"/>
            <a:ext cx="1691341" cy="246221"/>
          </a:xfrm>
          <a:prstGeom prst="rect">
            <a:avLst/>
          </a:prstGeom>
          <a:noFill/>
          <a:scene3d>
            <a:camera prst="orthographicFront"/>
            <a:lightRig rig="threePt" dir="t"/>
          </a:scene3d>
          <a:sp3d extrusionH="76200">
            <a:extrusionClr>
              <a:schemeClr val="bg1">
                <a:lumMod val="50000"/>
              </a:schemeClr>
            </a:extrusionClr>
          </a:sp3d>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地自法</a:t>
            </a:r>
            <a:r>
              <a:rPr kumimoji="1" lang="en-US" altLang="ja-JP" sz="1000" dirty="0" smtClean="0">
                <a:latin typeface="HG丸ｺﾞｼｯｸM-PRO" panose="020F0600000000000000" pitchFamily="50" charset="-128"/>
                <a:ea typeface="HG丸ｺﾞｼｯｸM-PRO" panose="020F0600000000000000" pitchFamily="50" charset="-128"/>
              </a:rPr>
              <a:t>252</a:t>
            </a:r>
            <a:r>
              <a:rPr kumimoji="1" lang="ja-JP" altLang="en-US" sz="1000" dirty="0" smtClean="0">
                <a:latin typeface="HG丸ｺﾞｼｯｸM-PRO" panose="020F0600000000000000" pitchFamily="50" charset="-128"/>
                <a:ea typeface="HG丸ｺﾞｼｯｸM-PRO" panose="020F0600000000000000" pitchFamily="50" charset="-128"/>
              </a:rPr>
              <a:t>条の</a:t>
            </a:r>
            <a:r>
              <a:rPr lang="en-US" altLang="ja-JP" sz="1000" dirty="0">
                <a:latin typeface="HG丸ｺﾞｼｯｸM-PRO" panose="020F0600000000000000" pitchFamily="50" charset="-128"/>
                <a:ea typeface="HG丸ｺﾞｼｯｸM-PRO" panose="020F0600000000000000" pitchFamily="50" charset="-128"/>
              </a:rPr>
              <a:t>7</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．府市共同による大学運営（イメージ）</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5097616" y="5668725"/>
            <a:ext cx="1672082" cy="601446"/>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大阪市</a:t>
            </a:r>
            <a:r>
              <a:rPr lang="ja-JP" altLang="en-US" dirty="0">
                <a:solidFill>
                  <a:schemeClr val="tx1"/>
                </a:solidFill>
                <a:latin typeface="HG丸ｺﾞｼｯｸM-PRO" panose="020F0600000000000000" pitchFamily="50" charset="-128"/>
                <a:ea typeface="HG丸ｺﾞｼｯｸM-PRO" panose="020F0600000000000000" pitchFamily="50" charset="-128"/>
              </a:rPr>
              <a:t>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lang="ja-JP" altLang="en-US" smtClean="0"/>
              <a:pPr/>
              <a:t>6</a:t>
            </a:fld>
            <a:endParaRPr lang="ja-JP" altLang="en-US"/>
          </a:p>
        </p:txBody>
      </p:sp>
      <p:sp>
        <p:nvSpPr>
          <p:cNvPr id="43" name="正方形/長方形 42"/>
          <p:cNvSpPr/>
          <p:nvPr/>
        </p:nvSpPr>
        <p:spPr>
          <a:xfrm>
            <a:off x="3178462" y="6359834"/>
            <a:ext cx="1770196" cy="300243"/>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府大高専</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97799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424608" y="2281717"/>
            <a:ext cx="2265818" cy="757101"/>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大阪府</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66799" y="527385"/>
            <a:ext cx="1259139" cy="931999"/>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778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府議会</a:t>
            </a:r>
          </a:p>
        </p:txBody>
      </p:sp>
      <p:sp>
        <p:nvSpPr>
          <p:cNvPr id="11" name="正方形/長方形 10"/>
          <p:cNvSpPr/>
          <p:nvPr/>
        </p:nvSpPr>
        <p:spPr>
          <a:xfrm>
            <a:off x="2557516" y="789093"/>
            <a:ext cx="2395483" cy="583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府大法人評価委員会</a:t>
            </a:r>
          </a:p>
        </p:txBody>
      </p:sp>
      <p:cxnSp>
        <p:nvCxnSpPr>
          <p:cNvPr id="14" name="直線矢印コネクタ 13"/>
          <p:cNvCxnSpPr/>
          <p:nvPr/>
        </p:nvCxnSpPr>
        <p:spPr>
          <a:xfrm flipV="1">
            <a:off x="1804563" y="1552470"/>
            <a:ext cx="0" cy="63768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1956606" y="1597280"/>
            <a:ext cx="0" cy="578807"/>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8" name="下矢印 17"/>
          <p:cNvSpPr/>
          <p:nvPr/>
        </p:nvSpPr>
        <p:spPr>
          <a:xfrm>
            <a:off x="1794784" y="4641226"/>
            <a:ext cx="1274876" cy="515966"/>
          </a:xfrm>
          <a:prstGeom prst="downArrow">
            <a:avLst>
              <a:gd name="adj1" fmla="val 50000"/>
              <a:gd name="adj2" fmla="val 540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19" name="角丸四角形 18"/>
          <p:cNvSpPr/>
          <p:nvPr/>
        </p:nvSpPr>
        <p:spPr>
          <a:xfrm>
            <a:off x="415500" y="5229200"/>
            <a:ext cx="4033444" cy="1440160"/>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公立大学法人大阪府立大学</a:t>
            </a:r>
            <a:endParaRPr kumimoji="1"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102140" y="3068960"/>
            <a:ext cx="4680408" cy="1474419"/>
          </a:xfrm>
          <a:prstGeom prst="rect">
            <a:avLst/>
          </a:prstGeom>
          <a:noFill/>
          <a:ln w="12700" cmpd="sng">
            <a:solidFill>
              <a:schemeClr val="tx1"/>
            </a:solidFill>
            <a:prstDash val="dash"/>
          </a:ln>
        </p:spPr>
        <p:txBody>
          <a:bodyPr wrap="square" tIns="108000" bIns="72000" rtlCol="0">
            <a:spAutoFit/>
          </a:bodyPr>
          <a:lstStyle/>
          <a:p>
            <a:r>
              <a:rPr lang="ja-JP" altLang="en-US" sz="1200" b="1" dirty="0"/>
              <a:t>　</a:t>
            </a:r>
            <a:r>
              <a:rPr lang="ja-JP" altLang="en-US" sz="1200" b="1" dirty="0" smtClean="0">
                <a:latin typeface="HG丸ｺﾞｼｯｸM-PRO" panose="020F0600000000000000" pitchFamily="50" charset="-128"/>
                <a:ea typeface="HG丸ｺﾞｼｯｸM-PRO" panose="020F0600000000000000" pitchFamily="50" charset="-128"/>
              </a:rPr>
              <a:t>○大学運営に係る重要事項を協議・決定</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・定款の変更</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・理事長・監事の任命</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料金の上限の</a:t>
            </a:r>
            <a:r>
              <a:rPr lang="ja-JP" altLang="en-US" sz="1200" dirty="0" smtClean="0">
                <a:latin typeface="HG丸ｺﾞｼｯｸM-PRO" panose="020F0600000000000000" pitchFamily="50" charset="-128"/>
                <a:ea typeface="HG丸ｺﾞｼｯｸM-PRO" panose="020F0600000000000000" pitchFamily="50" charset="-128"/>
              </a:rPr>
              <a:t>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中期目標の策定・</a:t>
            </a:r>
            <a:r>
              <a:rPr lang="ja-JP" altLang="en-US" sz="1200" dirty="0" smtClean="0">
                <a:latin typeface="HG丸ｺﾞｼｯｸM-PRO" panose="020F0600000000000000" pitchFamily="50" charset="-128"/>
                <a:ea typeface="HG丸ｺﾞｼｯｸM-PRO" panose="020F0600000000000000" pitchFamily="50" charset="-128"/>
              </a:rPr>
              <a:t>指示</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b="1" dirty="0">
                <a:latin typeface="HG丸ｺﾞｼｯｸM-PRO" panose="020F0600000000000000" pitchFamily="50" charset="-128"/>
                <a:ea typeface="HG丸ｺﾞｼｯｸM-PRO" panose="020F0600000000000000" pitchFamily="50" charset="-128"/>
              </a:rPr>
              <a:t>○大学代表者との協議</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a:t>
            </a:r>
            <a:r>
              <a:rPr lang="ja-JP" altLang="en-US" sz="1200" b="1" dirty="0">
                <a:latin typeface="HG丸ｺﾞｼｯｸM-PRO" panose="020F0600000000000000" pitchFamily="50" charset="-128"/>
                <a:ea typeface="HG丸ｺﾞｼｯｸM-PRO" panose="020F0600000000000000" pitchFamily="50" charset="-128"/>
              </a:rPr>
              <a:t>大学経営・運営に対する指示・指導・</a:t>
            </a:r>
            <a:r>
              <a:rPr lang="ja-JP" altLang="en-US" sz="1200" b="1" dirty="0" smtClean="0">
                <a:latin typeface="HG丸ｺﾞｼｯｸM-PRO" panose="020F0600000000000000" pitchFamily="50" charset="-128"/>
                <a:ea typeface="HG丸ｺﾞｼｯｸM-PRO" panose="020F0600000000000000" pitchFamily="50" charset="-128"/>
              </a:rPr>
              <a:t>監督</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141271" y="3332055"/>
            <a:ext cx="2747252" cy="830997"/>
          </a:xfrm>
          <a:prstGeom prst="rect">
            <a:avLst/>
          </a:prstGeom>
          <a:noFill/>
        </p:spPr>
        <p:txBody>
          <a:bodyPr wrap="square" rtlCol="0">
            <a:spAutoFit/>
          </a:bodyPr>
          <a:lstStyle/>
          <a:p>
            <a:r>
              <a:rPr lang="ja-JP" altLang="en-US" sz="1200" dirty="0" smtClean="0">
                <a:latin typeface="HG丸ｺﾞｼｯｸM-PRO" panose="020F0600000000000000" pitchFamily="50" charset="-128"/>
                <a:ea typeface="HG丸ｺﾞｼｯｸM-PRO" panose="020F0600000000000000" pitchFamily="50" charset="-128"/>
              </a:rPr>
              <a:t>・中期計画の認可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・会計監査人の選任</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・運営費交付金等の予算策定、交付</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等</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15180" y="2102715"/>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0" y="3260"/>
            <a:ext cx="9906000" cy="369332"/>
          </a:xfrm>
          <a:prstGeom prst="rect">
            <a:avLst/>
          </a:prstGeom>
          <a:solidFill>
            <a:srgbClr val="002060"/>
          </a:solidFill>
        </p:spPr>
        <p:txBody>
          <a:bodyPr wrap="square" rtlCol="0">
            <a:spAutoFit/>
          </a:bodyPr>
          <a:lstStyle/>
          <a:p>
            <a:pPr algn="ctr"/>
            <a:r>
              <a:rPr kumimoji="1"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a:t>
            </a:r>
            <a:r>
              <a:rPr kumimoji="1"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これまでの府市による大学運営</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9" name="直線矢印コネクタ 38"/>
          <p:cNvCxnSpPr/>
          <p:nvPr/>
        </p:nvCxnSpPr>
        <p:spPr>
          <a:xfrm flipV="1">
            <a:off x="3152800" y="1472642"/>
            <a:ext cx="0" cy="70344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3368824" y="1472642"/>
            <a:ext cx="0" cy="703445"/>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1240786" y="1564675"/>
            <a:ext cx="553998" cy="739279"/>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5" name="テキスト ボックス 44"/>
          <p:cNvSpPr txBox="1"/>
          <p:nvPr/>
        </p:nvSpPr>
        <p:spPr>
          <a:xfrm>
            <a:off x="1956606" y="1632379"/>
            <a:ext cx="369332" cy="468052"/>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6" name="テキスト ボックス 45"/>
          <p:cNvSpPr txBox="1"/>
          <p:nvPr/>
        </p:nvSpPr>
        <p:spPr>
          <a:xfrm>
            <a:off x="2691572" y="1443380"/>
            <a:ext cx="369332" cy="86409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意見聴取</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7" name="テキスト ボックス 46"/>
          <p:cNvSpPr txBox="1"/>
          <p:nvPr/>
        </p:nvSpPr>
        <p:spPr>
          <a:xfrm flipH="1">
            <a:off x="3442591" y="1597280"/>
            <a:ext cx="369332" cy="39640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8" name="角丸四角形 47"/>
          <p:cNvSpPr/>
          <p:nvPr/>
        </p:nvSpPr>
        <p:spPr>
          <a:xfrm>
            <a:off x="6258524" y="2281717"/>
            <a:ext cx="2265818" cy="757101"/>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大阪市</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9" name="正方形/長方形 48"/>
          <p:cNvSpPr/>
          <p:nvPr/>
        </p:nvSpPr>
        <p:spPr>
          <a:xfrm>
            <a:off x="5900715" y="527385"/>
            <a:ext cx="1259139" cy="931999"/>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778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市会</a:t>
            </a:r>
          </a:p>
        </p:txBody>
      </p:sp>
      <p:sp>
        <p:nvSpPr>
          <p:cNvPr id="50" name="正方形/長方形 49"/>
          <p:cNvSpPr/>
          <p:nvPr/>
        </p:nvSpPr>
        <p:spPr>
          <a:xfrm>
            <a:off x="7320791" y="789093"/>
            <a:ext cx="2384737" cy="583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市大法人評価委員会</a:t>
            </a:r>
          </a:p>
        </p:txBody>
      </p:sp>
      <p:cxnSp>
        <p:nvCxnSpPr>
          <p:cNvPr id="51" name="直線矢印コネクタ 50"/>
          <p:cNvCxnSpPr/>
          <p:nvPr/>
        </p:nvCxnSpPr>
        <p:spPr>
          <a:xfrm flipV="1">
            <a:off x="6638479" y="1552470"/>
            <a:ext cx="0" cy="63768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V="1">
            <a:off x="6790522" y="1597280"/>
            <a:ext cx="0" cy="578807"/>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53" name="下矢印 52"/>
          <p:cNvSpPr/>
          <p:nvPr/>
        </p:nvSpPr>
        <p:spPr>
          <a:xfrm>
            <a:off x="6628700" y="4641226"/>
            <a:ext cx="1274876" cy="515966"/>
          </a:xfrm>
          <a:prstGeom prst="downArrow">
            <a:avLst>
              <a:gd name="adj1" fmla="val 50000"/>
              <a:gd name="adj2" fmla="val 540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54" name="角丸四角形 53"/>
          <p:cNvSpPr/>
          <p:nvPr/>
        </p:nvSpPr>
        <p:spPr>
          <a:xfrm>
            <a:off x="5249416" y="5301208"/>
            <a:ext cx="4033444" cy="1368152"/>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公立大学法人大阪市立大学</a:t>
            </a:r>
          </a:p>
        </p:txBody>
      </p:sp>
      <p:sp>
        <p:nvSpPr>
          <p:cNvPr id="55" name="テキスト ボックス 54"/>
          <p:cNvSpPr txBox="1"/>
          <p:nvPr/>
        </p:nvSpPr>
        <p:spPr>
          <a:xfrm>
            <a:off x="4936055" y="3068960"/>
            <a:ext cx="4769473" cy="1474419"/>
          </a:xfrm>
          <a:prstGeom prst="rect">
            <a:avLst/>
          </a:prstGeom>
          <a:noFill/>
          <a:ln w="12700" cmpd="sng">
            <a:solidFill>
              <a:schemeClr val="tx1"/>
            </a:solidFill>
            <a:prstDash val="dash"/>
          </a:ln>
        </p:spPr>
        <p:txBody>
          <a:bodyPr wrap="square" tIns="108000" bIns="72000" rtlCol="0">
            <a:spAutoFit/>
          </a:bodyPr>
          <a:lstStyle/>
          <a:p>
            <a:r>
              <a:rPr lang="ja-JP" altLang="en-US" sz="1200" b="1" dirty="0"/>
              <a:t>　</a:t>
            </a:r>
            <a:r>
              <a:rPr lang="ja-JP" altLang="en-US" sz="1200" b="1" dirty="0" smtClean="0">
                <a:latin typeface="HG丸ｺﾞｼｯｸM-PRO" panose="020F0600000000000000" pitchFamily="50" charset="-128"/>
                <a:ea typeface="HG丸ｺﾞｼｯｸM-PRO" panose="020F0600000000000000" pitchFamily="50" charset="-128"/>
              </a:rPr>
              <a:t>○大学運営に係る重要事項を協議・決定</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・定款の変更</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・理事長・監事の任命</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料金の上限の</a:t>
            </a:r>
            <a:r>
              <a:rPr lang="ja-JP" altLang="en-US" sz="1200" dirty="0" smtClean="0">
                <a:latin typeface="HG丸ｺﾞｼｯｸM-PRO" panose="020F0600000000000000" pitchFamily="50" charset="-128"/>
                <a:ea typeface="HG丸ｺﾞｼｯｸM-PRO" panose="020F0600000000000000" pitchFamily="50" charset="-128"/>
              </a:rPr>
              <a:t>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中期目標の策定・</a:t>
            </a:r>
            <a:r>
              <a:rPr lang="ja-JP" altLang="en-US" sz="1200" dirty="0" smtClean="0">
                <a:latin typeface="HG丸ｺﾞｼｯｸM-PRO" panose="020F0600000000000000" pitchFamily="50" charset="-128"/>
                <a:ea typeface="HG丸ｺﾞｼｯｸM-PRO" panose="020F0600000000000000" pitchFamily="50" charset="-128"/>
              </a:rPr>
              <a:t>指示</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b="1" dirty="0">
                <a:latin typeface="HG丸ｺﾞｼｯｸM-PRO" panose="020F0600000000000000" pitchFamily="50" charset="-128"/>
                <a:ea typeface="HG丸ｺﾞｼｯｸM-PRO" panose="020F0600000000000000" pitchFamily="50" charset="-128"/>
              </a:rPr>
              <a:t>○大学代表者との協議</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a:t>
            </a:r>
            <a:r>
              <a:rPr lang="ja-JP" altLang="en-US" sz="1200" b="1" dirty="0">
                <a:latin typeface="HG丸ｺﾞｼｯｸM-PRO" panose="020F0600000000000000" pitchFamily="50" charset="-128"/>
                <a:ea typeface="HG丸ｺﾞｼｯｸM-PRO" panose="020F0600000000000000" pitchFamily="50" charset="-128"/>
              </a:rPr>
              <a:t>大学経営・運営に対する指示・指導・</a:t>
            </a:r>
            <a:r>
              <a:rPr lang="ja-JP" altLang="en-US" sz="1200" b="1" dirty="0" smtClean="0">
                <a:latin typeface="HG丸ｺﾞｼｯｸM-PRO" panose="020F0600000000000000" pitchFamily="50" charset="-128"/>
                <a:ea typeface="HG丸ｺﾞｼｯｸM-PRO" panose="020F0600000000000000" pitchFamily="50" charset="-128"/>
              </a:rPr>
              <a:t>監督</a:t>
            </a:r>
            <a:endParaRPr lang="en-US" altLang="ja-JP" sz="1200" b="1" dirty="0" smtClean="0">
              <a:latin typeface="HG丸ｺﾞｼｯｸM-PRO" panose="020F0600000000000000" pitchFamily="50" charset="-128"/>
              <a:ea typeface="HG丸ｺﾞｼｯｸM-PRO" panose="020F0600000000000000" pitchFamily="50" charset="-128"/>
            </a:endParaRPr>
          </a:p>
        </p:txBody>
      </p:sp>
      <p:cxnSp>
        <p:nvCxnSpPr>
          <p:cNvPr id="56" name="直線矢印コネクタ 55"/>
          <p:cNvCxnSpPr/>
          <p:nvPr/>
        </p:nvCxnSpPr>
        <p:spPr>
          <a:xfrm flipV="1">
            <a:off x="7986716" y="1472642"/>
            <a:ext cx="0" cy="70344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V="1">
            <a:off x="8202740" y="1472642"/>
            <a:ext cx="0" cy="703445"/>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6074702" y="1564675"/>
            <a:ext cx="553998" cy="739279"/>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9" name="テキスト ボックス 58"/>
          <p:cNvSpPr txBox="1"/>
          <p:nvPr/>
        </p:nvSpPr>
        <p:spPr>
          <a:xfrm>
            <a:off x="6790522" y="1632379"/>
            <a:ext cx="369332" cy="468052"/>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0" name="テキスト ボックス 59"/>
          <p:cNvSpPr txBox="1"/>
          <p:nvPr/>
        </p:nvSpPr>
        <p:spPr>
          <a:xfrm>
            <a:off x="7525488" y="1443380"/>
            <a:ext cx="369332" cy="86409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意見聴取</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1" name="テキスト ボックス 60"/>
          <p:cNvSpPr txBox="1"/>
          <p:nvPr/>
        </p:nvSpPr>
        <p:spPr>
          <a:xfrm flipH="1">
            <a:off x="8240971" y="1626161"/>
            <a:ext cx="369332" cy="39640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2" name="テキスト ボックス 61"/>
          <p:cNvSpPr txBox="1"/>
          <p:nvPr/>
        </p:nvSpPr>
        <p:spPr>
          <a:xfrm>
            <a:off x="4871575" y="2109930"/>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63" name="正方形/長方形 62"/>
          <p:cNvSpPr/>
          <p:nvPr/>
        </p:nvSpPr>
        <p:spPr>
          <a:xfrm>
            <a:off x="921175" y="5694104"/>
            <a:ext cx="3042338" cy="510352"/>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大阪府立大学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64" name="正方形/長方形 63"/>
          <p:cNvSpPr/>
          <p:nvPr/>
        </p:nvSpPr>
        <p:spPr>
          <a:xfrm>
            <a:off x="5799622" y="5870976"/>
            <a:ext cx="3042338" cy="510352"/>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大阪市立大学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7015947" y="3296886"/>
            <a:ext cx="2819379" cy="830997"/>
          </a:xfrm>
          <a:prstGeom prst="rect">
            <a:avLst/>
          </a:prstGeom>
          <a:noFill/>
        </p:spPr>
        <p:txBody>
          <a:bodyPr wrap="square" rtlCol="0">
            <a:spAutoFit/>
          </a:bodyPr>
          <a:lstStyle/>
          <a:p>
            <a:r>
              <a:rPr lang="ja-JP" altLang="en-US" sz="1200" dirty="0" smtClean="0">
                <a:latin typeface="HG丸ｺﾞｼｯｸM-PRO" panose="020F0600000000000000" pitchFamily="50" charset="-128"/>
                <a:ea typeface="HG丸ｺﾞｼｯｸM-PRO" panose="020F0600000000000000" pitchFamily="50" charset="-128"/>
              </a:rPr>
              <a:t>・中期計画の認可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・会計監査人の選任</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・運営費交付金等の予算策定、交付</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等</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368642" y="6342781"/>
            <a:ext cx="2311400" cy="365125"/>
          </a:xfrm>
        </p:spPr>
        <p:txBody>
          <a:bodyPr/>
          <a:lstStyle/>
          <a:p>
            <a:fld id="{8E470D5E-9B51-4A0D-8A03-524770BF7A28}" type="slidenum">
              <a:rPr lang="ja-JP" altLang="en-US" smtClean="0"/>
              <a:pPr/>
              <a:t>7</a:t>
            </a:fld>
            <a:endParaRPr lang="ja-JP" altLang="en-US" dirty="0"/>
          </a:p>
        </p:txBody>
      </p:sp>
      <p:sp>
        <p:nvSpPr>
          <p:cNvPr id="41" name="正方形/長方形 40"/>
          <p:cNvSpPr/>
          <p:nvPr/>
        </p:nvSpPr>
        <p:spPr>
          <a:xfrm>
            <a:off x="934025" y="6300457"/>
            <a:ext cx="3020457" cy="300243"/>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府大高専</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7000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．新法人の組織・運営体制</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129687" y="598190"/>
            <a:ext cx="9498796" cy="1390650"/>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1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■理事長と学長を分離</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→理事長：法人経営に対してマネジメント力を発揮</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   長：教育研究の推進に対してリーダーシップを発揮</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■役員は、学外人材を積極的に登用し、透明性を確保。民間的発想やノウハウを積極的に取り入れ、法人運営に反映</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129687" y="2215604"/>
            <a:ext cx="9498796" cy="4093716"/>
          </a:xfrm>
          <a:prstGeom prst="roundRect">
            <a:avLst>
              <a:gd name="adj" fmla="val 2802"/>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12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＜役員の任命・任期・定数等＞</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名）の役割分担</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例</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：総務企画担当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：財務・会計担当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：教育・学生・高専担当</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：研究・国際・地域貢献担当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：広報・渉外・産学連携担当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：病院経営担当</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：新大学設置準備・シンクタンク機能担当</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70645554"/>
              </p:ext>
            </p:extLst>
          </p:nvPr>
        </p:nvGraphicFramePr>
        <p:xfrm>
          <a:off x="560512" y="2780928"/>
          <a:ext cx="8784976" cy="2293062"/>
        </p:xfrm>
        <a:graphic>
          <a:graphicData uri="http://schemas.openxmlformats.org/drawingml/2006/table">
            <a:tbl>
              <a:tblPr firstRow="1" bandRow="1">
                <a:tableStyleId>{5C22544A-7EE6-4342-B048-85BDC9FD1C3A}</a:tableStyleId>
              </a:tblPr>
              <a:tblGrid>
                <a:gridCol w="1015056">
                  <a:extLst>
                    <a:ext uri="{9D8B030D-6E8A-4147-A177-3AD203B41FA5}">
                      <a16:colId xmlns="" xmlns:a16="http://schemas.microsoft.com/office/drawing/2014/main" val="20000"/>
                    </a:ext>
                  </a:extLst>
                </a:gridCol>
                <a:gridCol w="1289201">
                  <a:extLst>
                    <a:ext uri="{9D8B030D-6E8A-4147-A177-3AD203B41FA5}">
                      <a16:colId xmlns="" xmlns:a16="http://schemas.microsoft.com/office/drawing/2014/main" val="20001"/>
                    </a:ext>
                  </a:extLst>
                </a:gridCol>
                <a:gridCol w="1635951">
                  <a:extLst>
                    <a:ext uri="{9D8B030D-6E8A-4147-A177-3AD203B41FA5}">
                      <a16:colId xmlns="" xmlns:a16="http://schemas.microsoft.com/office/drawing/2014/main" val="20002"/>
                    </a:ext>
                  </a:extLst>
                </a:gridCol>
                <a:gridCol w="1105389">
                  <a:extLst>
                    <a:ext uri="{9D8B030D-6E8A-4147-A177-3AD203B41FA5}">
                      <a16:colId xmlns="" xmlns:a16="http://schemas.microsoft.com/office/drawing/2014/main" val="20003"/>
                    </a:ext>
                  </a:extLst>
                </a:gridCol>
                <a:gridCol w="3739379">
                  <a:extLst>
                    <a:ext uri="{9D8B030D-6E8A-4147-A177-3AD203B41FA5}">
                      <a16:colId xmlns="" xmlns:a16="http://schemas.microsoft.com/office/drawing/2014/main" val="20004"/>
                    </a:ext>
                  </a:extLst>
                </a:gridCol>
              </a:tblGrid>
              <a:tr h="255166">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任命</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任期</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定数</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備考</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433782">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設立団体の長</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法人理事長と大学学長を分離</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（←現在は理事長が大学学長となる）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433782">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副理事長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年以上</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年以内</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府立大学学長、市立大学学長が副理事長となる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学長は学長選考会議の選考に基づき任命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310452">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名以内</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３以上は法人の役員又は職員以外の者から任命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433782">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監事</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設立団体の長</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年以内</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名以内</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最終の事業年度の財務諸表の承認日まで</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bl>
          </a:graphicData>
        </a:graphic>
      </p:graphicFrame>
      <p:sp>
        <p:nvSpPr>
          <p:cNvPr id="23" name="角丸四角形 22"/>
          <p:cNvSpPr/>
          <p:nvPr/>
        </p:nvSpPr>
        <p:spPr>
          <a:xfrm>
            <a:off x="266080" y="456804"/>
            <a:ext cx="2448272"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役員体制の基本的</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272480" y="2070720"/>
            <a:ext cx="1512169"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役員体制</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113240" y="6232227"/>
            <a:ext cx="2311400" cy="365125"/>
          </a:xfrm>
        </p:spPr>
        <p:txBody>
          <a:bodyPr/>
          <a:lstStyle/>
          <a:p>
            <a:fld id="{8E470D5E-9B51-4A0D-8A03-524770BF7A28}" type="slidenum">
              <a:rPr kumimoji="1" lang="ja-JP" altLang="en-US" smtClean="0"/>
              <a:t>8</a:t>
            </a:fld>
            <a:endParaRPr kumimoji="1" lang="ja-JP" altLang="en-US" dirty="0"/>
          </a:p>
        </p:txBody>
      </p:sp>
    </p:spTree>
    <p:extLst>
      <p:ext uri="{BB962C8B-B14F-4D97-AF65-F5344CB8AC3E}">
        <p14:creationId xmlns:p14="http://schemas.microsoft.com/office/powerpoint/2010/main" val="3732164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b="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新法人</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の意思決定体制</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（イメージ図）</a:t>
            </a:r>
            <a:r>
              <a:rPr lang="ja-JP" altLang="en-US" sz="1600"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300365" y="654998"/>
            <a:ext cx="4884884" cy="2407133"/>
          </a:xfrm>
          <a:prstGeom prst="roundRect">
            <a:avLst>
              <a:gd name="adj" fmla="val 5328"/>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法人運営の重要事項に関する審議・議決</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審議・議決事項</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・中期目標に係る意見、中期計画・年度計画に関する事項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の規定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による設立団体の長の認可・承認に関する事項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・予算の作成・執行、決算に関する事項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・重要な組織の設置・廃止に関する事項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理事長、副理事長、理事、監事　＊監事は議決権は</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無し</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角丸四角形 76"/>
          <p:cNvSpPr/>
          <p:nvPr/>
        </p:nvSpPr>
        <p:spPr>
          <a:xfrm>
            <a:off x="128464" y="3508391"/>
            <a:ext cx="4770531" cy="3088961"/>
          </a:xfrm>
          <a:prstGeom prst="roundRect">
            <a:avLst>
              <a:gd name="adj" fmla="val 6730"/>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●法人の経営に関する重要事項の審議</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審議事項</a:t>
            </a: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・中期目標に係る意見、中期計画・年度計画に関する事項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・知事・市長の認可･承認に関する事項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法人経営に関するもの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・学則、会計規程等経営に係る重要な規程の制定・改廃</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・予算の作成・執行、決算に関する事項</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・組織・運営の状況について自ら行う点検・評価に関する事項など</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理事長、副理事長、理事長が指名する理事</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大学に関する有識者</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（法人の役員・職員以外の者）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二等辺三角形 85"/>
          <p:cNvSpPr/>
          <p:nvPr/>
        </p:nvSpPr>
        <p:spPr>
          <a:xfrm>
            <a:off x="7306369" y="4579108"/>
            <a:ext cx="505593" cy="100655"/>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角丸四角形 93"/>
          <p:cNvSpPr/>
          <p:nvPr/>
        </p:nvSpPr>
        <p:spPr>
          <a:xfrm>
            <a:off x="5025008" y="3508392"/>
            <a:ext cx="4752528" cy="3088960"/>
          </a:xfrm>
          <a:prstGeom prst="roundRect">
            <a:avLst>
              <a:gd name="adj" fmla="val 5954"/>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●大学の教育研究に関する重要事項を審議</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審議事項</a:t>
            </a: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・中期目標に係る</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意見、中期計画・年度計画に関する事項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・知事・市長の</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認可･承認に関する</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教育研究に関するもの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・学則等、教育研究に係る重要な規程の制定・改廃</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・教員の人事に関する方針・基準に関する事項</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・教育課程の編成に関する方針に関する事項　など</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学長、副学長、学長が指名する理事、</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教育研究上重要な組織の長、学長が指名する職員</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大学の教育研究に関する有識者</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（法人の役員・職員以外の者）</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3597711" y="501109"/>
            <a:ext cx="2710577" cy="307777"/>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役員会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690487" y="1777874"/>
            <a:ext cx="936103" cy="580382"/>
          </a:xfrm>
          <a:prstGeom prst="round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監事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右矢印 2"/>
          <p:cNvSpPr/>
          <p:nvPr/>
        </p:nvSpPr>
        <p:spPr>
          <a:xfrm>
            <a:off x="1626590" y="1858564"/>
            <a:ext cx="614518" cy="4264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a:off x="4898995" y="3062131"/>
            <a:ext cx="0" cy="19838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555722" y="3260543"/>
            <a:ext cx="4750647" cy="409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2544886" y="3264635"/>
            <a:ext cx="0" cy="1797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7306369" y="3260517"/>
            <a:ext cx="0" cy="18385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24703" y="2467010"/>
            <a:ext cx="1607368" cy="430887"/>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・法人業務の監査</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・役員会に対して意見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8549492" y="6376243"/>
            <a:ext cx="1228044" cy="365125"/>
          </a:xfrm>
        </p:spPr>
        <p:txBody>
          <a:bodyPr/>
          <a:lstStyle/>
          <a:p>
            <a:fld id="{8E470D5E-9B51-4A0D-8A03-524770BF7A28}" type="slidenum">
              <a:rPr lang="ja-JP" altLang="en-US" smtClean="0"/>
              <a:pPr/>
              <a:t>9</a:t>
            </a:fld>
            <a:endParaRPr lang="ja-JP" altLang="en-US" dirty="0"/>
          </a:p>
        </p:txBody>
      </p:sp>
      <p:sp>
        <p:nvSpPr>
          <p:cNvPr id="57" name="角丸四角形 56"/>
          <p:cNvSpPr/>
          <p:nvPr/>
        </p:nvSpPr>
        <p:spPr>
          <a:xfrm>
            <a:off x="1200433" y="3354504"/>
            <a:ext cx="2710577" cy="307777"/>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経営審議会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5761378" y="3354504"/>
            <a:ext cx="3096344" cy="307777"/>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教育研究審議会　＊大学毎に設置</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0285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6542</TotalTime>
  <Words>2822</Words>
  <Application>Microsoft Office PowerPoint</Application>
  <PresentationFormat>A4 210 x 297 mm</PresentationFormat>
  <Paragraphs>976</Paragraphs>
  <Slides>23</Slides>
  <Notes>12</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参考資料１．府立大学・市立大学の概要</vt:lpstr>
      <vt:lpstr>参考資料２．統合の取組経過</vt:lpstr>
      <vt:lpstr>PowerPoint プレゼンテーション</vt:lpstr>
      <vt:lpstr>参考資料３．府議会及び市会の附帯決議</vt:lpstr>
      <vt:lpstr>参考資料４．設立団体から両法人への出資等の状況（H27年度末）</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嶋田　和弘</dc:creator>
  <cp:lastModifiedBy>出塩　健</cp:lastModifiedBy>
  <cp:revision>808</cp:revision>
  <cp:lastPrinted>2017-08-28T12:17:08Z</cp:lastPrinted>
  <dcterms:created xsi:type="dcterms:W3CDTF">2016-07-13T10:08:27Z</dcterms:created>
  <dcterms:modified xsi:type="dcterms:W3CDTF">2017-11-02T06:12:52Z</dcterms:modified>
</cp:coreProperties>
</file>