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576" r:id="rId2"/>
    <p:sldId id="557" r:id="rId3"/>
    <p:sldId id="560" r:id="rId4"/>
    <p:sldId id="561" r:id="rId5"/>
    <p:sldId id="562" r:id="rId6"/>
    <p:sldId id="563" r:id="rId7"/>
    <p:sldId id="564" r:id="rId8"/>
    <p:sldId id="573" r:id="rId9"/>
    <p:sldId id="574" r:id="rId10"/>
    <p:sldId id="565" r:id="rId11"/>
    <p:sldId id="566" r:id="rId12"/>
    <p:sldId id="575" r:id="rId13"/>
    <p:sldId id="567" r:id="rId14"/>
    <p:sldId id="568" r:id="rId15"/>
    <p:sldId id="569" r:id="rId16"/>
    <p:sldId id="570" r:id="rId17"/>
    <p:sldId id="571" r:id="rId18"/>
    <p:sldId id="572" r:id="rId19"/>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20" autoAdjust="0"/>
    <p:restoredTop sz="94604" autoAdjust="0"/>
  </p:normalViewPr>
  <p:slideViewPr>
    <p:cSldViewPr>
      <p:cViewPr varScale="1">
        <p:scale>
          <a:sx n="109" d="100"/>
          <a:sy n="109" d="100"/>
        </p:scale>
        <p:origin x="177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448" cy="496253"/>
          </a:xfrm>
          <a:prstGeom prst="rect">
            <a:avLst/>
          </a:prstGeom>
        </p:spPr>
        <p:txBody>
          <a:bodyPr vert="horz" lIns="91294" tIns="45646" rIns="91294" bIns="4564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645" y="0"/>
            <a:ext cx="2945448" cy="496253"/>
          </a:xfrm>
          <a:prstGeom prst="rect">
            <a:avLst/>
          </a:prstGeom>
        </p:spPr>
        <p:txBody>
          <a:bodyPr vert="horz" lIns="91294" tIns="45646" rIns="91294" bIns="45646" rtlCol="0"/>
          <a:lstStyle>
            <a:lvl1pPr algn="r">
              <a:defRPr sz="1200"/>
            </a:lvl1pPr>
          </a:lstStyle>
          <a:p>
            <a:fld id="{5454E646-2C74-47BE-A0B5-4AB76964BA99}" type="datetimeFigureOut">
              <a:rPr kumimoji="1" lang="ja-JP" altLang="en-US" smtClean="0"/>
              <a:pPr/>
              <a:t>2017/8/29</a:t>
            </a:fld>
            <a:endParaRPr kumimoji="1" lang="ja-JP" altLang="en-US"/>
          </a:p>
        </p:txBody>
      </p:sp>
      <p:sp>
        <p:nvSpPr>
          <p:cNvPr id="4" name="スライド イメージ プレースホルダー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294" tIns="45646" rIns="91294" bIns="45646" rtlCol="0" anchor="ctr"/>
          <a:lstStyle/>
          <a:p>
            <a:endParaRPr lang="ja-JP" altLang="en-US"/>
          </a:p>
        </p:txBody>
      </p:sp>
      <p:sp>
        <p:nvSpPr>
          <p:cNvPr id="5" name="ノート プレースホルダー 4"/>
          <p:cNvSpPr>
            <a:spLocks noGrp="1"/>
          </p:cNvSpPr>
          <p:nvPr>
            <p:ph type="body" sz="quarter" idx="3"/>
          </p:nvPr>
        </p:nvSpPr>
        <p:spPr>
          <a:xfrm>
            <a:off x="680085" y="4715192"/>
            <a:ext cx="5437506" cy="4466274"/>
          </a:xfrm>
          <a:prstGeom prst="rect">
            <a:avLst/>
          </a:prstGeom>
        </p:spPr>
        <p:txBody>
          <a:bodyPr vert="horz" lIns="91294" tIns="45646" rIns="91294" bIns="4564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800"/>
            <a:ext cx="2945448" cy="496252"/>
          </a:xfrm>
          <a:prstGeom prst="rect">
            <a:avLst/>
          </a:prstGeom>
        </p:spPr>
        <p:txBody>
          <a:bodyPr vert="horz" lIns="91294" tIns="45646" rIns="91294" bIns="4564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645" y="9428800"/>
            <a:ext cx="2945448" cy="496252"/>
          </a:xfrm>
          <a:prstGeom prst="rect">
            <a:avLst/>
          </a:prstGeom>
        </p:spPr>
        <p:txBody>
          <a:bodyPr vert="horz" lIns="91294" tIns="45646" rIns="91294" bIns="45646" rtlCol="0" anchor="b"/>
          <a:lstStyle>
            <a:lvl1pPr algn="r">
              <a:defRPr sz="1200"/>
            </a:lvl1pPr>
          </a:lstStyle>
          <a:p>
            <a:fld id="{B4E939AE-D2F1-47C8-A7BF-975CDD71C259}" type="slidenum">
              <a:rPr kumimoji="1" lang="ja-JP" altLang="en-US" smtClean="0"/>
              <a:pPr/>
              <a:t>‹#›</a:t>
            </a:fld>
            <a:endParaRPr kumimoji="1" lang="ja-JP" altLang="en-US"/>
          </a:p>
        </p:txBody>
      </p:sp>
    </p:spTree>
    <p:extLst>
      <p:ext uri="{BB962C8B-B14F-4D97-AF65-F5344CB8AC3E}">
        <p14:creationId xmlns:p14="http://schemas.microsoft.com/office/powerpoint/2010/main" val="38167201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4E939AE-D2F1-47C8-A7BF-975CDD71C259}"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744178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921CE2D-ED2C-4715-B6AB-78566E3B03C4}"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1501388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759EE4F-E296-4818-9991-70655E5D1945}" type="datetime1">
              <a:rPr kumimoji="1" lang="ja-JP" altLang="en-US" smtClean="0"/>
              <a:t>2017/8/29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55D713-E10D-4D00-BE52-705DD96E9CFB}" type="slidenum">
              <a:rPr kumimoji="1" lang="ja-JP" altLang="en-US" smtClean="0"/>
              <a:pPr/>
              <a:t>‹#›</a:t>
            </a:fld>
            <a:endParaRPr kumimoji="1" lang="ja-JP" altLang="en-US"/>
          </a:p>
        </p:txBody>
      </p:sp>
    </p:spTree>
    <p:extLst>
      <p:ext uri="{BB962C8B-B14F-4D97-AF65-F5344CB8AC3E}">
        <p14:creationId xmlns:p14="http://schemas.microsoft.com/office/powerpoint/2010/main" val="1563620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D461D43-CE3C-46C7-8E28-44F01C6A7017}" type="datetime1">
              <a:rPr kumimoji="1" lang="ja-JP" altLang="en-US" smtClean="0"/>
              <a:t>2017/8/29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55D713-E10D-4D00-BE52-705DD96E9CFB}" type="slidenum">
              <a:rPr kumimoji="1" lang="ja-JP" altLang="en-US" smtClean="0"/>
              <a:pPr/>
              <a:t>‹#›</a:t>
            </a:fld>
            <a:endParaRPr kumimoji="1" lang="ja-JP" altLang="en-US"/>
          </a:p>
        </p:txBody>
      </p:sp>
    </p:spTree>
    <p:extLst>
      <p:ext uri="{BB962C8B-B14F-4D97-AF65-F5344CB8AC3E}">
        <p14:creationId xmlns:p14="http://schemas.microsoft.com/office/powerpoint/2010/main" val="1668785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EC43701-ECEC-41D2-B81E-A053D9F4EE5B}" type="datetime1">
              <a:rPr kumimoji="1" lang="ja-JP" altLang="en-US" smtClean="0"/>
              <a:t>2017/8/29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55D713-E10D-4D00-BE52-705DD96E9CFB}" type="slidenum">
              <a:rPr kumimoji="1" lang="ja-JP" altLang="en-US" smtClean="0"/>
              <a:pPr/>
              <a:t>‹#›</a:t>
            </a:fld>
            <a:endParaRPr kumimoji="1" lang="ja-JP" altLang="en-US"/>
          </a:p>
        </p:txBody>
      </p:sp>
    </p:spTree>
    <p:extLst>
      <p:ext uri="{BB962C8B-B14F-4D97-AF65-F5344CB8AC3E}">
        <p14:creationId xmlns:p14="http://schemas.microsoft.com/office/powerpoint/2010/main" val="2507889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456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A014342-2B66-4388-B4EA-115F07136D85}" type="datetime1">
              <a:rPr kumimoji="1" lang="ja-JP" altLang="en-US" smtClean="0"/>
              <a:t>2017/8/29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55D713-E10D-4D00-BE52-705DD96E9CFB}" type="slidenum">
              <a:rPr kumimoji="1" lang="ja-JP" altLang="en-US" smtClean="0"/>
              <a:pPr/>
              <a:t>‹#›</a:t>
            </a:fld>
            <a:endParaRPr kumimoji="1" lang="ja-JP" altLang="en-US"/>
          </a:p>
        </p:txBody>
      </p:sp>
    </p:spTree>
    <p:extLst>
      <p:ext uri="{BB962C8B-B14F-4D97-AF65-F5344CB8AC3E}">
        <p14:creationId xmlns:p14="http://schemas.microsoft.com/office/powerpoint/2010/main" val="840144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CA58A5F-C335-4423-B9D8-D38CC9D9543A}" type="datetime1">
              <a:rPr kumimoji="1" lang="ja-JP" altLang="en-US" smtClean="0"/>
              <a:t>2017/8/29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55D713-E10D-4D00-BE52-705DD96E9CFB}" type="slidenum">
              <a:rPr kumimoji="1" lang="ja-JP" altLang="en-US" smtClean="0"/>
              <a:pPr/>
              <a:t>‹#›</a:t>
            </a:fld>
            <a:endParaRPr kumimoji="1" lang="ja-JP" altLang="en-US"/>
          </a:p>
        </p:txBody>
      </p:sp>
    </p:spTree>
    <p:extLst>
      <p:ext uri="{BB962C8B-B14F-4D97-AF65-F5344CB8AC3E}">
        <p14:creationId xmlns:p14="http://schemas.microsoft.com/office/powerpoint/2010/main" val="87040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C68940D-CBFC-4B0C-B7CB-9FE7F853CA50}" type="datetime1">
              <a:rPr kumimoji="1" lang="ja-JP" altLang="en-US" smtClean="0"/>
              <a:t>2017/8/29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C55D713-E10D-4D00-BE52-705DD96E9CFB}" type="slidenum">
              <a:rPr kumimoji="1" lang="ja-JP" altLang="en-US" smtClean="0"/>
              <a:pPr/>
              <a:t>‹#›</a:t>
            </a:fld>
            <a:endParaRPr kumimoji="1" lang="ja-JP" altLang="en-US"/>
          </a:p>
        </p:txBody>
      </p:sp>
    </p:spTree>
    <p:extLst>
      <p:ext uri="{BB962C8B-B14F-4D97-AF65-F5344CB8AC3E}">
        <p14:creationId xmlns:p14="http://schemas.microsoft.com/office/powerpoint/2010/main" val="2177221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332C5E9-23D5-4247-81A5-D3BF172ECBD3}" type="datetime1">
              <a:rPr kumimoji="1" lang="ja-JP" altLang="en-US" smtClean="0"/>
              <a:t>2017/8/29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C55D713-E10D-4D00-BE52-705DD96E9CFB}" type="slidenum">
              <a:rPr kumimoji="1" lang="ja-JP" altLang="en-US" smtClean="0"/>
              <a:pPr/>
              <a:t>‹#›</a:t>
            </a:fld>
            <a:endParaRPr kumimoji="1" lang="ja-JP" altLang="en-US"/>
          </a:p>
        </p:txBody>
      </p:sp>
    </p:spTree>
    <p:extLst>
      <p:ext uri="{BB962C8B-B14F-4D97-AF65-F5344CB8AC3E}">
        <p14:creationId xmlns:p14="http://schemas.microsoft.com/office/powerpoint/2010/main" val="3776338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DE784EE-EC04-497E-ADFF-EFE5626AFBE7}" type="datetime1">
              <a:rPr kumimoji="1" lang="ja-JP" altLang="en-US" smtClean="0"/>
              <a:t>2017/8/29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C55D713-E10D-4D00-BE52-705DD96E9CFB}" type="slidenum">
              <a:rPr kumimoji="1" lang="ja-JP" altLang="en-US" smtClean="0"/>
              <a:pPr/>
              <a:t>‹#›</a:t>
            </a:fld>
            <a:endParaRPr kumimoji="1" lang="ja-JP" altLang="en-US"/>
          </a:p>
        </p:txBody>
      </p:sp>
    </p:spTree>
    <p:extLst>
      <p:ext uri="{BB962C8B-B14F-4D97-AF65-F5344CB8AC3E}">
        <p14:creationId xmlns:p14="http://schemas.microsoft.com/office/powerpoint/2010/main" val="4025064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4F25213-D8B1-45C6-A630-AE6E1945DC1F}" type="datetime1">
              <a:rPr kumimoji="1" lang="ja-JP" altLang="en-US" smtClean="0"/>
              <a:t>2017/8/29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C55D713-E10D-4D00-BE52-705DD96E9CFB}" type="slidenum">
              <a:rPr kumimoji="1" lang="ja-JP" altLang="en-US" smtClean="0"/>
              <a:pPr/>
              <a:t>‹#›</a:t>
            </a:fld>
            <a:endParaRPr kumimoji="1" lang="ja-JP" altLang="en-US"/>
          </a:p>
        </p:txBody>
      </p:sp>
    </p:spTree>
    <p:extLst>
      <p:ext uri="{BB962C8B-B14F-4D97-AF65-F5344CB8AC3E}">
        <p14:creationId xmlns:p14="http://schemas.microsoft.com/office/powerpoint/2010/main" val="347969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64242F1-E3C8-4459-AC6C-7537396FE41F}" type="datetime1">
              <a:rPr kumimoji="1" lang="ja-JP" altLang="en-US" smtClean="0"/>
              <a:t>2017/8/29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C55D713-E10D-4D00-BE52-705DD96E9CFB}" type="slidenum">
              <a:rPr kumimoji="1" lang="ja-JP" altLang="en-US" smtClean="0"/>
              <a:pPr/>
              <a:t>‹#›</a:t>
            </a:fld>
            <a:endParaRPr kumimoji="1" lang="ja-JP" altLang="en-US"/>
          </a:p>
        </p:txBody>
      </p:sp>
    </p:spTree>
    <p:extLst>
      <p:ext uri="{BB962C8B-B14F-4D97-AF65-F5344CB8AC3E}">
        <p14:creationId xmlns:p14="http://schemas.microsoft.com/office/powerpoint/2010/main" val="3410359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249CF65-4583-4074-BE00-E715139DFA8D}" type="datetime1">
              <a:rPr kumimoji="1" lang="ja-JP" altLang="en-US" smtClean="0"/>
              <a:t>2017/8/29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C55D713-E10D-4D00-BE52-705DD96E9CFB}" type="slidenum">
              <a:rPr kumimoji="1" lang="ja-JP" altLang="en-US" smtClean="0"/>
              <a:pPr/>
              <a:t>‹#›</a:t>
            </a:fld>
            <a:endParaRPr kumimoji="1" lang="ja-JP" altLang="en-US"/>
          </a:p>
        </p:txBody>
      </p:sp>
    </p:spTree>
    <p:extLst>
      <p:ext uri="{BB962C8B-B14F-4D97-AF65-F5344CB8AC3E}">
        <p14:creationId xmlns:p14="http://schemas.microsoft.com/office/powerpoint/2010/main" val="2909887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9EB6F4-BD43-41C7-8F3C-AA41C4A46CDA}" type="datetime1">
              <a:rPr kumimoji="1" lang="ja-JP" altLang="en-US" smtClean="0"/>
              <a:t>2017/8/29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5D713-E10D-4D00-BE52-705DD96E9CFB}" type="slidenum">
              <a:rPr kumimoji="1" lang="ja-JP" altLang="en-US" smtClean="0"/>
              <a:pPr/>
              <a:t>‹#›</a:t>
            </a:fld>
            <a:endParaRPr kumimoji="1" lang="ja-JP" altLang="en-US"/>
          </a:p>
        </p:txBody>
      </p:sp>
    </p:spTree>
    <p:extLst>
      <p:ext uri="{BB962C8B-B14F-4D97-AF65-F5344CB8AC3E}">
        <p14:creationId xmlns:p14="http://schemas.microsoft.com/office/powerpoint/2010/main" val="707820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NULL"/><Relationship Id="rId18" Type="http://schemas.openxmlformats.org/officeDocument/2006/relationships/image" Target="../media/image38.png"/><Relationship Id="rId26" Type="http://schemas.openxmlformats.org/officeDocument/2006/relationships/image" Target="NULL"/><Relationship Id="rId3" Type="http://schemas.openxmlformats.org/officeDocument/2006/relationships/image" Target="../media/image30.png"/><Relationship Id="rId21" Type="http://schemas.openxmlformats.org/officeDocument/2006/relationships/image" Target="../media/image40.png"/><Relationship Id="rId7" Type="http://schemas.openxmlformats.org/officeDocument/2006/relationships/image" Target="../media/image32.png"/><Relationship Id="rId12" Type="http://schemas.openxmlformats.org/officeDocument/2006/relationships/image" Target="../media/image35.png"/><Relationship Id="rId17" Type="http://schemas.openxmlformats.org/officeDocument/2006/relationships/image" Target="NULL"/><Relationship Id="rId25" Type="http://schemas.openxmlformats.org/officeDocument/2006/relationships/image" Target="../media/image42.png"/><Relationship Id="rId2" Type="http://schemas.openxmlformats.org/officeDocument/2006/relationships/notesSlide" Target="../notesSlides/notesSlide1.xml"/><Relationship Id="rId16" Type="http://schemas.openxmlformats.org/officeDocument/2006/relationships/image" Target="../media/image37.png"/><Relationship Id="rId20" Type="http://schemas.openxmlformats.org/officeDocument/2006/relationships/image" Target="../media/image39.png"/><Relationship Id="rId29" Type="http://schemas.openxmlformats.org/officeDocument/2006/relationships/image" Target="../media/image45.jpeg"/><Relationship Id="rId1" Type="http://schemas.openxmlformats.org/officeDocument/2006/relationships/slideLayout" Target="../slideLayouts/slideLayout12.xml"/><Relationship Id="rId6" Type="http://schemas.openxmlformats.org/officeDocument/2006/relationships/image" Target="NULL"/><Relationship Id="rId11" Type="http://schemas.openxmlformats.org/officeDocument/2006/relationships/image" Target="NULL"/><Relationship Id="rId24" Type="http://schemas.openxmlformats.org/officeDocument/2006/relationships/image" Target="NULL"/><Relationship Id="rId5" Type="http://schemas.openxmlformats.org/officeDocument/2006/relationships/image" Target="../media/image31.png"/><Relationship Id="rId15" Type="http://schemas.openxmlformats.org/officeDocument/2006/relationships/image" Target="NULL"/><Relationship Id="rId23" Type="http://schemas.openxmlformats.org/officeDocument/2006/relationships/image" Target="../media/image41.png"/><Relationship Id="rId28" Type="http://schemas.openxmlformats.org/officeDocument/2006/relationships/image" Target="../media/image44.jpeg"/><Relationship Id="rId10" Type="http://schemas.openxmlformats.org/officeDocument/2006/relationships/image" Target="../media/image34.png"/><Relationship Id="rId19"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media/image36.png"/><Relationship Id="rId22" Type="http://schemas.openxmlformats.org/officeDocument/2006/relationships/image" Target="NULL"/><Relationship Id="rId27" Type="http://schemas.openxmlformats.org/officeDocument/2006/relationships/image" Target="../media/image43.jpeg"/><Relationship Id="rId30" Type="http://schemas.openxmlformats.org/officeDocument/2006/relationships/image" Target="../media/image46.gif"/></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8864" y="3366120"/>
            <a:ext cx="8229600" cy="1143000"/>
          </a:xfrm>
        </p:spPr>
        <p:txBody>
          <a:bodyPr>
            <a:normAutofit fontScale="90000"/>
          </a:bodyPr>
          <a:lstStyle/>
          <a:p>
            <a:r>
              <a:rPr kumimoji="1" lang="ja-JP" altLang="en-US" b="1" dirty="0" smtClean="0">
                <a:latin typeface="Meiryo UI" panose="020B0604030504040204" pitchFamily="50" charset="-128"/>
                <a:ea typeface="Meiryo UI" panose="020B0604030504040204" pitchFamily="50" charset="-128"/>
              </a:rPr>
              <a:t>府大・市大の連携・共同事業</a:t>
            </a:r>
            <a:r>
              <a:rPr kumimoji="1" lang="en-US" altLang="ja-JP" b="1" dirty="0" smtClean="0">
                <a:latin typeface="Meiryo UI" panose="020B0604030504040204" pitchFamily="50" charset="-128"/>
                <a:ea typeface="Meiryo UI" panose="020B0604030504040204" pitchFamily="50" charset="-128"/>
              </a:rPr>
              <a:t/>
            </a:r>
            <a:br>
              <a:rPr kumimoji="1" lang="en-US" altLang="ja-JP" b="1" dirty="0" smtClean="0">
                <a:latin typeface="Meiryo UI" panose="020B0604030504040204" pitchFamily="50" charset="-128"/>
                <a:ea typeface="Meiryo UI" panose="020B0604030504040204" pitchFamily="50" charset="-128"/>
              </a:rPr>
            </a:br>
            <a:r>
              <a:rPr lang="ja-JP" altLang="en-US" sz="3600" b="1" dirty="0" smtClean="0">
                <a:latin typeface="Meiryo UI" panose="020B0604030504040204" pitchFamily="50" charset="-128"/>
                <a:ea typeface="Meiryo UI" panose="020B0604030504040204" pitchFamily="50" charset="-128"/>
              </a:rPr>
              <a:t>（参考資料</a:t>
            </a:r>
            <a:r>
              <a:rPr lang="ja-JP" altLang="en-US" sz="3600" b="1" dirty="0" smtClean="0">
                <a:latin typeface="Meiryo UI" panose="020B0604030504040204" pitchFamily="50" charset="-128"/>
                <a:ea typeface="Meiryo UI" panose="020B0604030504040204" pitchFamily="50" charset="-128"/>
              </a:rPr>
              <a:t>）</a:t>
            </a:r>
            <a:r>
              <a:rPr lang="en-US" altLang="ja-JP" sz="3600" b="1" dirty="0" smtClean="0">
                <a:latin typeface="Meiryo UI" panose="020B0604030504040204" pitchFamily="50" charset="-128"/>
                <a:ea typeface="Meiryo UI" panose="020B0604030504040204" pitchFamily="50" charset="-128"/>
              </a:rPr>
              <a:t/>
            </a:r>
            <a:br>
              <a:rPr lang="en-US" altLang="ja-JP" sz="3600" b="1" dirty="0" smtClean="0">
                <a:latin typeface="Meiryo UI" panose="020B0604030504040204" pitchFamily="50" charset="-128"/>
                <a:ea typeface="Meiryo UI" panose="020B0604030504040204" pitchFamily="50" charset="-128"/>
              </a:rPr>
            </a:br>
            <a:r>
              <a:rPr lang="en-US" altLang="ja-JP" sz="3600" b="1" dirty="0">
                <a:latin typeface="Meiryo UI" panose="020B0604030504040204" pitchFamily="50" charset="-128"/>
                <a:ea typeface="Meiryo UI" panose="020B0604030504040204" pitchFamily="50" charset="-128"/>
              </a:rPr>
              <a:t/>
            </a:r>
            <a:br>
              <a:rPr lang="en-US" altLang="ja-JP" sz="3600" b="1" dirty="0">
                <a:latin typeface="Meiryo UI" panose="020B0604030504040204" pitchFamily="50" charset="-128"/>
                <a:ea typeface="Meiryo UI" panose="020B0604030504040204" pitchFamily="50" charset="-128"/>
              </a:rPr>
            </a:br>
            <a:r>
              <a:rPr lang="en-US" altLang="ja-JP" sz="3600" b="1" dirty="0" smtClean="0">
                <a:latin typeface="Meiryo UI" panose="020B0604030504040204" pitchFamily="50" charset="-128"/>
                <a:ea typeface="Meiryo UI" panose="020B0604030504040204" pitchFamily="50" charset="-128"/>
              </a:rPr>
              <a:t/>
            </a:r>
            <a:br>
              <a:rPr lang="en-US" altLang="ja-JP" sz="3600" b="1" dirty="0" smtClean="0">
                <a:latin typeface="Meiryo UI" panose="020B0604030504040204" pitchFamily="50" charset="-128"/>
                <a:ea typeface="Meiryo UI" panose="020B0604030504040204" pitchFamily="50" charset="-128"/>
              </a:rPr>
            </a:br>
            <a:r>
              <a:rPr lang="en-US" altLang="ja-JP" sz="3600" b="1" dirty="0" smtClean="0">
                <a:latin typeface="Meiryo UI" panose="020B0604030504040204" pitchFamily="50" charset="-128"/>
                <a:ea typeface="Meiryo UI" panose="020B0604030504040204" pitchFamily="50" charset="-128"/>
              </a:rPr>
              <a:t/>
            </a:r>
            <a:br>
              <a:rPr lang="en-US" altLang="ja-JP" sz="3600" b="1" dirty="0" smtClean="0">
                <a:latin typeface="Meiryo UI" panose="020B0604030504040204" pitchFamily="50" charset="-128"/>
                <a:ea typeface="Meiryo UI" panose="020B0604030504040204" pitchFamily="50" charset="-128"/>
              </a:rPr>
            </a:br>
            <a:r>
              <a:rPr lang="ja-JP" altLang="en-US" sz="2700" b="1" dirty="0" smtClean="0">
                <a:latin typeface="Meiryo UI" panose="020B0604030504040204" pitchFamily="50" charset="-128"/>
                <a:ea typeface="Meiryo UI" panose="020B0604030504040204" pitchFamily="50" charset="-128"/>
              </a:rPr>
              <a:t>平成</a:t>
            </a:r>
            <a:r>
              <a:rPr lang="en-US" altLang="ja-JP" sz="2700" b="1" dirty="0" smtClean="0">
                <a:latin typeface="Meiryo UI" panose="020B0604030504040204" pitchFamily="50" charset="-128"/>
                <a:ea typeface="Meiryo UI" panose="020B0604030504040204" pitchFamily="50" charset="-128"/>
              </a:rPr>
              <a:t>29</a:t>
            </a:r>
            <a:r>
              <a:rPr lang="ja-JP" altLang="en-US" sz="2700" b="1" dirty="0" smtClean="0">
                <a:latin typeface="Meiryo UI" panose="020B0604030504040204" pitchFamily="50" charset="-128"/>
                <a:ea typeface="Meiryo UI" panose="020B0604030504040204" pitchFamily="50" charset="-128"/>
              </a:rPr>
              <a:t>年</a:t>
            </a:r>
            <a:r>
              <a:rPr lang="en-US" altLang="ja-JP" sz="2700" b="1" dirty="0" smtClean="0">
                <a:latin typeface="Meiryo UI" panose="020B0604030504040204" pitchFamily="50" charset="-128"/>
                <a:ea typeface="Meiryo UI" panose="020B0604030504040204" pitchFamily="50" charset="-128"/>
              </a:rPr>
              <a:t>8</a:t>
            </a:r>
            <a:r>
              <a:rPr lang="ja-JP" altLang="en-US" sz="2700" b="1" dirty="0" smtClean="0">
                <a:latin typeface="Meiryo UI" panose="020B0604030504040204" pitchFamily="50" charset="-128"/>
                <a:ea typeface="Meiryo UI" panose="020B0604030504040204" pitchFamily="50" charset="-128"/>
              </a:rPr>
              <a:t>月</a:t>
            </a:r>
            <a:r>
              <a:rPr lang="en-US" altLang="ja-JP" sz="2700" b="1" dirty="0" smtClean="0">
                <a:latin typeface="Meiryo UI" panose="020B0604030504040204" pitchFamily="50" charset="-128"/>
                <a:ea typeface="Meiryo UI" panose="020B0604030504040204" pitchFamily="50" charset="-128"/>
              </a:rPr>
              <a:t>29</a:t>
            </a:r>
            <a:r>
              <a:rPr lang="ja-JP" altLang="en-US" sz="2700" b="1" dirty="0" smtClean="0">
                <a:latin typeface="Meiryo UI" panose="020B0604030504040204" pitchFamily="50" charset="-128"/>
                <a:ea typeface="Meiryo UI" panose="020B0604030504040204" pitchFamily="50" charset="-128"/>
              </a:rPr>
              <a:t>日</a:t>
            </a:r>
            <a:r>
              <a:rPr lang="en-US" altLang="ja-JP" sz="2700" b="1" dirty="0">
                <a:latin typeface="Meiryo UI" panose="020B0604030504040204" pitchFamily="50" charset="-128"/>
                <a:ea typeface="Meiryo UI" panose="020B0604030504040204" pitchFamily="50" charset="-128"/>
              </a:rPr>
              <a:t/>
            </a:r>
            <a:br>
              <a:rPr lang="en-US" altLang="ja-JP" sz="2700" b="1" dirty="0">
                <a:latin typeface="Meiryo UI" panose="020B0604030504040204" pitchFamily="50" charset="-128"/>
                <a:ea typeface="Meiryo UI" panose="020B0604030504040204" pitchFamily="50" charset="-128"/>
              </a:rPr>
            </a:br>
            <a:r>
              <a:rPr lang="en-US" altLang="ja-JP" sz="3600" b="1" dirty="0" smtClean="0">
                <a:latin typeface="Meiryo UI" panose="020B0604030504040204" pitchFamily="50" charset="-128"/>
                <a:ea typeface="Meiryo UI" panose="020B0604030504040204" pitchFamily="50" charset="-128"/>
              </a:rPr>
              <a:t/>
            </a:r>
            <a:br>
              <a:rPr lang="en-US" altLang="ja-JP" sz="3600" b="1" dirty="0" smtClean="0">
                <a:latin typeface="Meiryo UI" panose="020B0604030504040204" pitchFamily="50" charset="-128"/>
                <a:ea typeface="Meiryo UI" panose="020B0604030504040204" pitchFamily="50" charset="-128"/>
              </a:rPr>
            </a:br>
            <a:r>
              <a:rPr lang="ja-JP" altLang="en-US" sz="2700" b="1" dirty="0" smtClean="0">
                <a:latin typeface="Meiryo UI" panose="020B0604030504040204" pitchFamily="50" charset="-128"/>
                <a:ea typeface="Meiryo UI" panose="020B0604030504040204" pitchFamily="50" charset="-128"/>
              </a:rPr>
              <a:t>大阪</a:t>
            </a:r>
            <a:r>
              <a:rPr lang="ja-JP" altLang="en-US" sz="2700" b="1" dirty="0">
                <a:latin typeface="Meiryo UI" panose="020B0604030504040204" pitchFamily="50" charset="-128"/>
                <a:ea typeface="Meiryo UI" panose="020B0604030504040204" pitchFamily="50" charset="-128"/>
              </a:rPr>
              <a:t>府</a:t>
            </a:r>
            <a:r>
              <a:rPr lang="ja-JP" altLang="en-US" sz="2700" b="1" dirty="0" smtClean="0">
                <a:latin typeface="Meiryo UI" panose="020B0604030504040204" pitchFamily="50" charset="-128"/>
                <a:ea typeface="Meiryo UI" panose="020B0604030504040204" pitchFamily="50" charset="-128"/>
              </a:rPr>
              <a:t>立大学・</a:t>
            </a:r>
            <a:r>
              <a:rPr lang="ja-JP" altLang="en-US" sz="2700" b="1" dirty="0">
                <a:latin typeface="Meiryo UI" panose="020B0604030504040204" pitchFamily="50" charset="-128"/>
                <a:ea typeface="Meiryo UI" panose="020B0604030504040204" pitchFamily="50" charset="-128"/>
              </a:rPr>
              <a:t>大阪市</a:t>
            </a:r>
            <a:r>
              <a:rPr lang="ja-JP" altLang="en-US" sz="2700" b="1" dirty="0" smtClean="0">
                <a:latin typeface="Meiryo UI" panose="020B0604030504040204" pitchFamily="50" charset="-128"/>
                <a:ea typeface="Meiryo UI" panose="020B0604030504040204" pitchFamily="50" charset="-128"/>
              </a:rPr>
              <a:t>立</a:t>
            </a:r>
            <a:r>
              <a:rPr lang="ja-JP" altLang="en-US" sz="2700" b="1" dirty="0">
                <a:latin typeface="Meiryo UI" panose="020B0604030504040204" pitchFamily="50" charset="-128"/>
                <a:ea typeface="Meiryo UI" panose="020B0604030504040204" pitchFamily="50" charset="-128"/>
              </a:rPr>
              <a:t>大学</a:t>
            </a:r>
            <a:endParaRPr kumimoji="1" lang="ja-JP" altLang="en-US" sz="2700" b="1"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FC55D713-E10D-4D00-BE52-705DD96E9CFB}" type="slidenum">
              <a:rPr kumimoji="1" lang="ja-JP" altLang="en-US" smtClean="0"/>
              <a:pPr/>
              <a:t>1</a:t>
            </a:fld>
            <a:endParaRPr kumimoji="1" lang="ja-JP" altLang="en-US"/>
          </a:p>
        </p:txBody>
      </p:sp>
      <p:sp>
        <p:nvSpPr>
          <p:cNvPr id="5" name="テキスト ボックス 4"/>
          <p:cNvSpPr txBox="1"/>
          <p:nvPr/>
        </p:nvSpPr>
        <p:spPr>
          <a:xfrm>
            <a:off x="6724518" y="116632"/>
            <a:ext cx="2383986" cy="523220"/>
          </a:xfrm>
          <a:prstGeom prst="rect">
            <a:avLst/>
          </a:prstGeom>
          <a:noFill/>
        </p:spPr>
        <p:txBody>
          <a:bodyPr wrap="none" rtlCol="0">
            <a:spAutoFit/>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８</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.29</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副首都推進本部会議</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7396509" y="661937"/>
            <a:ext cx="1503325" cy="41288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資料４－２</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03323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3"/>
          <p:cNvSpPr txBox="1">
            <a:spLocks/>
          </p:cNvSpPr>
          <p:nvPr/>
        </p:nvSpPr>
        <p:spPr>
          <a:xfrm>
            <a:off x="7028535" y="6432355"/>
            <a:ext cx="2133600" cy="365125"/>
          </a:xfrm>
          <a:prstGeom prst="rect">
            <a:avLst/>
          </a:prstGeom>
        </p:spPr>
        <p:txBody>
          <a:bodyPr vert="horz" lIns="91421" tIns="45711" rIns="91421" bIns="45711" rtlCol="0" anchor="ctr"/>
          <a:lstStyle>
            <a:defPPr>
              <a:defRPr lang="ja-JP"/>
            </a:defPPr>
            <a:lvl1pPr marL="0" algn="r" defTabSz="914212" rtl="0" eaLnBrk="1" latinLnBrk="0" hangingPunct="1">
              <a:defRPr kumimoji="1" sz="1200" kern="1200">
                <a:solidFill>
                  <a:schemeClr val="tx1">
                    <a:tint val="75000"/>
                  </a:schemeClr>
                </a:solidFill>
                <a:latin typeface="+mn-lt"/>
                <a:ea typeface="+mn-ea"/>
                <a:cs typeface="+mn-cs"/>
              </a:defRPr>
            </a:lvl1pPr>
            <a:lvl2pPr marL="457106" algn="l" defTabSz="914212" rtl="0" eaLnBrk="1" latinLnBrk="0" hangingPunct="1">
              <a:defRPr kumimoji="1" sz="1800" kern="1200">
                <a:solidFill>
                  <a:schemeClr val="tx1"/>
                </a:solidFill>
                <a:latin typeface="+mn-lt"/>
                <a:ea typeface="+mn-ea"/>
                <a:cs typeface="+mn-cs"/>
              </a:defRPr>
            </a:lvl2pPr>
            <a:lvl3pPr marL="914212" algn="l" defTabSz="914212" rtl="0" eaLnBrk="1" latinLnBrk="0" hangingPunct="1">
              <a:defRPr kumimoji="1" sz="1800" kern="1200">
                <a:solidFill>
                  <a:schemeClr val="tx1"/>
                </a:solidFill>
                <a:latin typeface="+mn-lt"/>
                <a:ea typeface="+mn-ea"/>
                <a:cs typeface="+mn-cs"/>
              </a:defRPr>
            </a:lvl3pPr>
            <a:lvl4pPr marL="1371320" algn="l" defTabSz="914212" rtl="0" eaLnBrk="1" latinLnBrk="0" hangingPunct="1">
              <a:defRPr kumimoji="1" sz="1800" kern="1200">
                <a:solidFill>
                  <a:schemeClr val="tx1"/>
                </a:solidFill>
                <a:latin typeface="+mn-lt"/>
                <a:ea typeface="+mn-ea"/>
                <a:cs typeface="+mn-cs"/>
              </a:defRPr>
            </a:lvl4pPr>
            <a:lvl5pPr marL="1828426" algn="l" defTabSz="914212" rtl="0" eaLnBrk="1" latinLnBrk="0" hangingPunct="1">
              <a:defRPr kumimoji="1" sz="1800" kern="1200">
                <a:solidFill>
                  <a:schemeClr val="tx1"/>
                </a:solidFill>
                <a:latin typeface="+mn-lt"/>
                <a:ea typeface="+mn-ea"/>
                <a:cs typeface="+mn-cs"/>
              </a:defRPr>
            </a:lvl5pPr>
            <a:lvl6pPr marL="2285532" algn="l" defTabSz="914212" rtl="0" eaLnBrk="1" latinLnBrk="0" hangingPunct="1">
              <a:defRPr kumimoji="1" sz="1800" kern="1200">
                <a:solidFill>
                  <a:schemeClr val="tx1"/>
                </a:solidFill>
                <a:latin typeface="+mn-lt"/>
                <a:ea typeface="+mn-ea"/>
                <a:cs typeface="+mn-cs"/>
              </a:defRPr>
            </a:lvl6pPr>
            <a:lvl7pPr marL="2742640" algn="l" defTabSz="914212" rtl="0" eaLnBrk="1" latinLnBrk="0" hangingPunct="1">
              <a:defRPr kumimoji="1" sz="1800" kern="1200">
                <a:solidFill>
                  <a:schemeClr val="tx1"/>
                </a:solidFill>
                <a:latin typeface="+mn-lt"/>
                <a:ea typeface="+mn-ea"/>
                <a:cs typeface="+mn-cs"/>
              </a:defRPr>
            </a:lvl7pPr>
            <a:lvl8pPr marL="3199744" algn="l" defTabSz="914212" rtl="0" eaLnBrk="1" latinLnBrk="0" hangingPunct="1">
              <a:defRPr kumimoji="1" sz="1800" kern="1200">
                <a:solidFill>
                  <a:schemeClr val="tx1"/>
                </a:solidFill>
                <a:latin typeface="+mn-lt"/>
                <a:ea typeface="+mn-ea"/>
                <a:cs typeface="+mn-cs"/>
              </a:defRPr>
            </a:lvl8pPr>
            <a:lvl9pPr marL="3656852" algn="l" defTabSz="914212" rtl="0" eaLnBrk="1" latinLnBrk="0" hangingPunct="1">
              <a:defRPr kumimoji="1" sz="1800" kern="1200">
                <a:solidFill>
                  <a:schemeClr val="tx1"/>
                </a:solidFill>
                <a:latin typeface="+mn-lt"/>
                <a:ea typeface="+mn-ea"/>
                <a:cs typeface="+mn-cs"/>
              </a:defRPr>
            </a:lvl9pPr>
          </a:lstStyle>
          <a:p>
            <a:fld id="{19B649DF-DFDD-4A21-9960-C961F1F1D87C}" type="slidenum">
              <a:rPr lang="ja-JP" altLang="en-US" sz="1600" smtClean="0">
                <a:solidFill>
                  <a:prstClr val="black">
                    <a:tint val="75000"/>
                  </a:prstClr>
                </a:solidFill>
              </a:rPr>
              <a:pPr/>
              <a:t>10</a:t>
            </a:fld>
            <a:endParaRPr lang="ja-JP" altLang="en-US" sz="1600" dirty="0">
              <a:solidFill>
                <a:prstClr val="black">
                  <a:tint val="75000"/>
                </a:prstClr>
              </a:solidFill>
            </a:endParaRPr>
          </a:p>
        </p:txBody>
      </p:sp>
      <p:sp>
        <p:nvSpPr>
          <p:cNvPr id="7" name="テキスト ボックス 6"/>
          <p:cNvSpPr txBox="1"/>
          <p:nvPr/>
        </p:nvSpPr>
        <p:spPr>
          <a:xfrm>
            <a:off x="33259" y="51866"/>
            <a:ext cx="9206057" cy="523220"/>
          </a:xfrm>
          <a:prstGeom prst="rect">
            <a:avLst/>
          </a:prstGeom>
          <a:noFill/>
        </p:spPr>
        <p:txBody>
          <a:bodyPr wrap="square" rtlCol="0">
            <a:spAutoFit/>
          </a:bodyPr>
          <a:lstStyle/>
          <a:p>
            <a:r>
              <a:rPr lang="ja-JP" altLang="en-US" sz="2800" b="1" dirty="0">
                <a:latin typeface="+mn-ea"/>
              </a:rPr>
              <a:t>りそな銀行・近畿大阪</a:t>
            </a:r>
            <a:r>
              <a:rPr lang="ja-JP" altLang="en-US" sz="2800" b="1" dirty="0" smtClean="0">
                <a:latin typeface="+mn-ea"/>
              </a:rPr>
              <a:t>銀行主催のビジネスコンテスト</a:t>
            </a:r>
            <a:endParaRPr lang="en-US" altLang="ja-JP" sz="2800" b="1" dirty="0" smtClean="0">
              <a:latin typeface="+mn-ea"/>
            </a:endParaRPr>
          </a:p>
        </p:txBody>
      </p:sp>
      <p:sp>
        <p:nvSpPr>
          <p:cNvPr id="9" name="テキスト ボックス 8"/>
          <p:cNvSpPr txBox="1"/>
          <p:nvPr/>
        </p:nvSpPr>
        <p:spPr>
          <a:xfrm>
            <a:off x="7055768" y="-55856"/>
            <a:ext cx="2088232" cy="369332"/>
          </a:xfrm>
          <a:prstGeom prst="rect">
            <a:avLst/>
          </a:prstGeom>
          <a:noFill/>
        </p:spPr>
        <p:txBody>
          <a:bodyPr wrap="square" rtlCol="0">
            <a:spAutoFit/>
          </a:bodyPr>
          <a:lstStyle/>
          <a:p>
            <a:pPr algn="r"/>
            <a:r>
              <a:rPr lang="en-US" altLang="ja-JP" dirty="0" smtClean="0">
                <a:solidFill>
                  <a:prstClr val="black"/>
                </a:solidFill>
                <a:latin typeface="+mn-ea"/>
              </a:rPr>
              <a:t>2017</a:t>
            </a:r>
            <a:r>
              <a:rPr lang="ja-JP" altLang="en-US" dirty="0" smtClean="0">
                <a:solidFill>
                  <a:prstClr val="black"/>
                </a:solidFill>
                <a:latin typeface="+mn-ea"/>
              </a:rPr>
              <a:t>年</a:t>
            </a:r>
            <a:r>
              <a:rPr lang="en-US" altLang="ja-JP" dirty="0" smtClean="0">
                <a:solidFill>
                  <a:prstClr val="black"/>
                </a:solidFill>
                <a:latin typeface="+mn-ea"/>
              </a:rPr>
              <a:t>1</a:t>
            </a:r>
            <a:r>
              <a:rPr lang="ja-JP" altLang="en-US" dirty="0" smtClean="0">
                <a:solidFill>
                  <a:prstClr val="black"/>
                </a:solidFill>
                <a:latin typeface="+mn-ea"/>
              </a:rPr>
              <a:t>月</a:t>
            </a:r>
            <a:endParaRPr lang="ja-JP" altLang="en-US" dirty="0">
              <a:solidFill>
                <a:prstClr val="black"/>
              </a:solidFill>
              <a:latin typeface="+mn-ea"/>
            </a:endParaRPr>
          </a:p>
        </p:txBody>
      </p:sp>
      <p:sp>
        <p:nvSpPr>
          <p:cNvPr id="5" name="正方形/長方形 4"/>
          <p:cNvSpPr/>
          <p:nvPr/>
        </p:nvSpPr>
        <p:spPr>
          <a:xfrm>
            <a:off x="507363" y="1871049"/>
            <a:ext cx="8211116" cy="338554"/>
          </a:xfrm>
          <a:prstGeom prst="rect">
            <a:avLst/>
          </a:prstGeom>
        </p:spPr>
        <p:txBody>
          <a:bodyPr wrap="square">
            <a:spAutoFit/>
          </a:bodyPr>
          <a:lstStyle/>
          <a:p>
            <a:r>
              <a:rPr lang="ja-JP" altLang="en-US" sz="1600" dirty="0">
                <a:latin typeface="+mn-ea"/>
              </a:rPr>
              <a:t>自動販売機を応用した、手数料無料の小銭・少額</a:t>
            </a:r>
            <a:r>
              <a:rPr lang="en-US" altLang="ja-JP" sz="1600" dirty="0">
                <a:latin typeface="+mn-ea"/>
              </a:rPr>
              <a:t>ATM</a:t>
            </a:r>
            <a:r>
              <a:rPr lang="ja-JP" altLang="en-US" sz="1600" dirty="0">
                <a:latin typeface="+mn-ea"/>
              </a:rPr>
              <a:t>「</a:t>
            </a:r>
            <a:r>
              <a:rPr lang="en-US" altLang="ja-JP" sz="1600" dirty="0">
                <a:latin typeface="+mn-ea"/>
              </a:rPr>
              <a:t>A. T. M. Revolution</a:t>
            </a:r>
            <a:r>
              <a:rPr lang="ja-JP" altLang="en-US" sz="1600" dirty="0">
                <a:latin typeface="+mn-ea"/>
              </a:rPr>
              <a:t>」のアイデアを発表</a:t>
            </a:r>
            <a:endParaRPr lang="en-US" altLang="ja-JP" sz="1600" dirty="0">
              <a:latin typeface="+mn-ea"/>
            </a:endParaRPr>
          </a:p>
        </p:txBody>
      </p:sp>
      <p:sp>
        <p:nvSpPr>
          <p:cNvPr id="8" name="正方形/長方形 7"/>
          <p:cNvSpPr/>
          <p:nvPr/>
        </p:nvSpPr>
        <p:spPr>
          <a:xfrm>
            <a:off x="33259" y="575086"/>
            <a:ext cx="9159325" cy="1138773"/>
          </a:xfrm>
          <a:prstGeom prst="rect">
            <a:avLst/>
          </a:prstGeom>
        </p:spPr>
        <p:txBody>
          <a:bodyPr wrap="square">
            <a:spAutoFit/>
          </a:bodyPr>
          <a:lstStyle/>
          <a:p>
            <a:pPr algn="ctr"/>
            <a:r>
              <a:rPr lang="ja-JP" altLang="en-US" sz="2800" dirty="0" smtClean="0"/>
              <a:t>金融</a:t>
            </a:r>
            <a:r>
              <a:rPr lang="ja-JP" altLang="en-US" sz="2800" dirty="0"/>
              <a:t>と</a:t>
            </a:r>
            <a:r>
              <a:rPr lang="en-US" altLang="ja-JP" sz="2800" dirty="0"/>
              <a:t>IT</a:t>
            </a:r>
            <a:r>
              <a:rPr lang="ja-JP" altLang="en-US" sz="2800" dirty="0"/>
              <a:t>の</a:t>
            </a:r>
            <a:r>
              <a:rPr lang="ja-JP" altLang="en-US" sz="2800" dirty="0" smtClean="0"/>
              <a:t>融合を</a:t>
            </a:r>
            <a:r>
              <a:rPr lang="ja-JP" altLang="en-US" sz="2800" dirty="0"/>
              <a:t>テーマと</a:t>
            </a:r>
            <a:r>
              <a:rPr lang="ja-JP" altLang="en-US" sz="2800" dirty="0" smtClean="0"/>
              <a:t>した</a:t>
            </a:r>
            <a:r>
              <a:rPr lang="ja-JP" altLang="en-US" sz="3200" dirty="0" smtClean="0"/>
              <a:t>「</a:t>
            </a:r>
            <a:r>
              <a:rPr lang="en-US" altLang="ja-JP" sz="3200" dirty="0"/>
              <a:t>MEET UP KANSAI</a:t>
            </a:r>
            <a:r>
              <a:rPr lang="ja-JP" altLang="en-US" sz="3200" dirty="0" smtClean="0"/>
              <a:t>」</a:t>
            </a:r>
            <a:r>
              <a:rPr lang="ja-JP" altLang="en-US" sz="2800" dirty="0" smtClean="0"/>
              <a:t>で</a:t>
            </a:r>
            <a:endParaRPr lang="en-US" altLang="ja-JP" sz="2800" dirty="0"/>
          </a:p>
          <a:p>
            <a:pPr algn="ctr"/>
            <a:r>
              <a:rPr lang="ja-JP" altLang="en-US" sz="2500" dirty="0" smtClean="0"/>
              <a:t>府立</a:t>
            </a:r>
            <a:r>
              <a:rPr lang="ja-JP" altLang="en-US" sz="2500" dirty="0"/>
              <a:t>大学</a:t>
            </a:r>
            <a:r>
              <a:rPr lang="ja-JP" altLang="en-US" sz="2500" dirty="0" smtClean="0"/>
              <a:t>と市立</a:t>
            </a:r>
            <a:r>
              <a:rPr lang="ja-JP" altLang="en-US" sz="2500" dirty="0"/>
              <a:t>大学の大学院生</a:t>
            </a:r>
            <a:r>
              <a:rPr lang="ja-JP" altLang="en-US" sz="2500" dirty="0" smtClean="0"/>
              <a:t>チームが</a:t>
            </a:r>
            <a:r>
              <a:rPr lang="ja-JP" altLang="en-US" sz="3600" dirty="0" smtClean="0">
                <a:solidFill>
                  <a:srgbClr val="FF0000"/>
                </a:solidFill>
              </a:rPr>
              <a:t>最優秀賞</a:t>
            </a:r>
            <a:r>
              <a:rPr lang="ja-JP" altLang="en-US" sz="2500" dirty="0"/>
              <a:t>を受賞</a:t>
            </a:r>
            <a:endParaRPr lang="en-US" altLang="ja-JP" sz="2500" b="1" dirty="0">
              <a:latin typeface="+mn-ea"/>
            </a:endParaRPr>
          </a:p>
        </p:txBody>
      </p:sp>
      <p:sp>
        <p:nvSpPr>
          <p:cNvPr id="10" name="テキスト ボックス 9"/>
          <p:cNvSpPr txBox="1"/>
          <p:nvPr/>
        </p:nvSpPr>
        <p:spPr>
          <a:xfrm>
            <a:off x="791108" y="4581489"/>
            <a:ext cx="7643626" cy="2215991"/>
          </a:xfrm>
          <a:prstGeom prst="rect">
            <a:avLst/>
          </a:prstGeom>
          <a:solidFill>
            <a:srgbClr val="FFFF66"/>
          </a:solidFill>
        </p:spPr>
        <p:txBody>
          <a:bodyPr wrap="square" rtlCol="0">
            <a:spAutoFit/>
          </a:bodyPr>
          <a:lstStyle/>
          <a:p>
            <a:r>
              <a:rPr lang="en-US" altLang="ja-JP" b="1" dirty="0"/>
              <a:t>【</a:t>
            </a:r>
            <a:r>
              <a:rPr lang="ja-JP" altLang="en-US" b="1" dirty="0"/>
              <a:t>受賞メンバー</a:t>
            </a:r>
            <a:r>
              <a:rPr lang="en-US" altLang="ja-JP" b="1" dirty="0" smtClean="0"/>
              <a:t>】</a:t>
            </a:r>
            <a:r>
              <a:rPr lang="ja-JP" altLang="en-US" b="1" dirty="0" smtClean="0"/>
              <a:t>計</a:t>
            </a:r>
            <a:r>
              <a:rPr lang="en-US" altLang="ja-JP" b="1" dirty="0" smtClean="0"/>
              <a:t>5</a:t>
            </a:r>
            <a:r>
              <a:rPr lang="ja-JP" altLang="en-US" b="1" dirty="0" smtClean="0"/>
              <a:t>名</a:t>
            </a:r>
            <a:r>
              <a:rPr lang="ja-JP" altLang="en-US" dirty="0"/>
              <a:t/>
            </a:r>
            <a:br>
              <a:rPr lang="ja-JP" altLang="en-US" dirty="0"/>
            </a:br>
            <a:r>
              <a:rPr lang="ja-JP" altLang="en-US" b="1" dirty="0">
                <a:solidFill>
                  <a:srgbClr val="002060"/>
                </a:solidFill>
              </a:rPr>
              <a:t>◆大阪府立</a:t>
            </a:r>
            <a:r>
              <a:rPr lang="ja-JP" altLang="en-US" b="1" dirty="0" smtClean="0">
                <a:solidFill>
                  <a:srgbClr val="002060"/>
                </a:solidFill>
              </a:rPr>
              <a:t>大学</a:t>
            </a:r>
            <a:endParaRPr lang="en-US" altLang="ja-JP" b="1" dirty="0" smtClean="0">
              <a:solidFill>
                <a:srgbClr val="002060"/>
              </a:solidFill>
            </a:endParaRPr>
          </a:p>
          <a:p>
            <a:r>
              <a:rPr lang="ja-JP" altLang="en-US" b="1" dirty="0">
                <a:solidFill>
                  <a:srgbClr val="002060"/>
                </a:solidFill>
              </a:rPr>
              <a:t>　</a:t>
            </a:r>
            <a:r>
              <a:rPr lang="ja-JP" altLang="en-US" b="1" dirty="0" smtClean="0">
                <a:solidFill>
                  <a:srgbClr val="002060"/>
                </a:solidFill>
              </a:rPr>
              <a:t>　　</a:t>
            </a:r>
            <a:r>
              <a:rPr lang="ja-JP" altLang="en-US" sz="1600" dirty="0" smtClean="0">
                <a:solidFill>
                  <a:srgbClr val="002060"/>
                </a:solidFill>
              </a:rPr>
              <a:t>藤田 </a:t>
            </a:r>
            <a:r>
              <a:rPr lang="ja-JP" altLang="en-US" sz="1600" dirty="0">
                <a:solidFill>
                  <a:srgbClr val="002060"/>
                </a:solidFill>
              </a:rPr>
              <a:t>憲生</a:t>
            </a:r>
            <a:r>
              <a:rPr lang="ja-JP" altLang="en-US" sz="1600" dirty="0" smtClean="0">
                <a:solidFill>
                  <a:srgbClr val="002060"/>
                </a:solidFill>
              </a:rPr>
              <a:t>（大学院 工学</a:t>
            </a:r>
            <a:r>
              <a:rPr lang="ja-JP" altLang="en-US" sz="1600" dirty="0">
                <a:solidFill>
                  <a:srgbClr val="002060"/>
                </a:solidFill>
              </a:rPr>
              <a:t>研究科 電子・数物系専攻 博士後期課程</a:t>
            </a:r>
            <a:r>
              <a:rPr lang="en-US" altLang="ja-JP" sz="1600" dirty="0">
                <a:solidFill>
                  <a:srgbClr val="002060"/>
                </a:solidFill>
              </a:rPr>
              <a:t>1</a:t>
            </a:r>
            <a:r>
              <a:rPr lang="ja-JP" altLang="en-US" sz="1600" dirty="0">
                <a:solidFill>
                  <a:srgbClr val="002060"/>
                </a:solidFill>
              </a:rPr>
              <a:t>年） </a:t>
            </a:r>
          </a:p>
          <a:p>
            <a:r>
              <a:rPr lang="ja-JP" altLang="en-US" sz="1600" dirty="0" smtClean="0">
                <a:solidFill>
                  <a:srgbClr val="002060"/>
                </a:solidFill>
              </a:rPr>
              <a:t>　　　 古谷 </a:t>
            </a:r>
            <a:r>
              <a:rPr lang="ja-JP" altLang="en-US" sz="1600" dirty="0">
                <a:solidFill>
                  <a:srgbClr val="002060"/>
                </a:solidFill>
              </a:rPr>
              <a:t>舞（生命環境科学研究科 応用生命科学専攻 博士前期課程</a:t>
            </a:r>
            <a:r>
              <a:rPr lang="en-US" altLang="ja-JP" sz="1600" dirty="0">
                <a:solidFill>
                  <a:srgbClr val="002060"/>
                </a:solidFill>
              </a:rPr>
              <a:t>1</a:t>
            </a:r>
            <a:r>
              <a:rPr lang="ja-JP" altLang="en-US" sz="1600" dirty="0">
                <a:solidFill>
                  <a:srgbClr val="002060"/>
                </a:solidFill>
              </a:rPr>
              <a:t>年） </a:t>
            </a:r>
          </a:p>
          <a:p>
            <a:r>
              <a:rPr lang="ja-JP" altLang="en-US" sz="1600" dirty="0" smtClean="0">
                <a:solidFill>
                  <a:srgbClr val="002060"/>
                </a:solidFill>
              </a:rPr>
              <a:t>　       森岡 </a:t>
            </a:r>
            <a:r>
              <a:rPr lang="ja-JP" altLang="en-US" sz="1600" dirty="0">
                <a:solidFill>
                  <a:srgbClr val="002060"/>
                </a:solidFill>
              </a:rPr>
              <a:t>優一（工学域 電気電子系学類 情報工学課程</a:t>
            </a:r>
            <a:r>
              <a:rPr lang="en-US" altLang="ja-JP" sz="1600" dirty="0">
                <a:solidFill>
                  <a:srgbClr val="002060"/>
                </a:solidFill>
              </a:rPr>
              <a:t>4</a:t>
            </a:r>
            <a:r>
              <a:rPr lang="ja-JP" altLang="en-US" sz="1600" dirty="0">
                <a:solidFill>
                  <a:srgbClr val="002060"/>
                </a:solidFill>
              </a:rPr>
              <a:t>年） </a:t>
            </a:r>
          </a:p>
          <a:p>
            <a:r>
              <a:rPr lang="ja-JP" altLang="en-US" sz="1600" dirty="0" smtClean="0">
                <a:solidFill>
                  <a:srgbClr val="002060"/>
                </a:solidFill>
              </a:rPr>
              <a:t>　       本田 </a:t>
            </a:r>
            <a:r>
              <a:rPr lang="ja-JP" altLang="en-US" sz="1600" dirty="0">
                <a:solidFill>
                  <a:srgbClr val="002060"/>
                </a:solidFill>
              </a:rPr>
              <a:t>悠真（工学域 電気電子系学類 電気電子システム工学課程</a:t>
            </a:r>
            <a:r>
              <a:rPr lang="en-US" altLang="ja-JP" sz="1600" dirty="0">
                <a:solidFill>
                  <a:srgbClr val="002060"/>
                </a:solidFill>
              </a:rPr>
              <a:t>4</a:t>
            </a:r>
            <a:r>
              <a:rPr lang="ja-JP" altLang="en-US" sz="1600" dirty="0">
                <a:solidFill>
                  <a:srgbClr val="002060"/>
                </a:solidFill>
              </a:rPr>
              <a:t>年</a:t>
            </a:r>
            <a:r>
              <a:rPr lang="ja-JP" altLang="en-US" sz="1600" dirty="0" smtClean="0">
                <a:solidFill>
                  <a:srgbClr val="002060"/>
                </a:solidFill>
              </a:rPr>
              <a:t>）</a:t>
            </a:r>
            <a:endParaRPr lang="en-US" altLang="ja-JP" sz="1600" dirty="0" smtClean="0">
              <a:solidFill>
                <a:srgbClr val="002060"/>
              </a:solidFill>
            </a:endParaRPr>
          </a:p>
          <a:p>
            <a:r>
              <a:rPr lang="ja-JP" altLang="en-US" b="1" dirty="0" smtClean="0">
                <a:solidFill>
                  <a:srgbClr val="002060"/>
                </a:solidFill>
                <a:latin typeface="+mn-ea"/>
              </a:rPr>
              <a:t>◆</a:t>
            </a:r>
            <a:r>
              <a:rPr lang="ja-JP" altLang="en-US" b="1" dirty="0">
                <a:solidFill>
                  <a:srgbClr val="002060"/>
                </a:solidFill>
                <a:latin typeface="+mn-ea"/>
              </a:rPr>
              <a:t>大阪市立</a:t>
            </a:r>
            <a:r>
              <a:rPr lang="ja-JP" altLang="en-US" b="1" dirty="0" smtClean="0">
                <a:solidFill>
                  <a:srgbClr val="002060"/>
                </a:solidFill>
                <a:latin typeface="+mn-ea"/>
              </a:rPr>
              <a:t>大学</a:t>
            </a:r>
            <a:endParaRPr lang="en-US" altLang="ja-JP" b="1" dirty="0" smtClean="0">
              <a:solidFill>
                <a:srgbClr val="002060"/>
              </a:solidFill>
              <a:latin typeface="+mn-ea"/>
            </a:endParaRPr>
          </a:p>
          <a:p>
            <a:r>
              <a:rPr lang="ja-JP" altLang="en-US" b="1" dirty="0" smtClean="0">
                <a:solidFill>
                  <a:srgbClr val="002060"/>
                </a:solidFill>
                <a:latin typeface="+mn-ea"/>
              </a:rPr>
              <a:t>　     </a:t>
            </a:r>
            <a:r>
              <a:rPr lang="ja-JP" altLang="en-US" sz="1600" dirty="0" smtClean="0">
                <a:solidFill>
                  <a:srgbClr val="002060"/>
                </a:solidFill>
                <a:latin typeface="+mn-ea"/>
              </a:rPr>
              <a:t>金川 知誠（大学院 工学研究科 電子情報系専攻 博士前期課程</a:t>
            </a:r>
            <a:r>
              <a:rPr lang="en-US" altLang="ja-JP" sz="1600" dirty="0" smtClean="0">
                <a:solidFill>
                  <a:srgbClr val="002060"/>
                </a:solidFill>
                <a:latin typeface="+mn-ea"/>
              </a:rPr>
              <a:t>1</a:t>
            </a:r>
            <a:r>
              <a:rPr lang="ja-JP" altLang="en-US" sz="1600" dirty="0" smtClean="0">
                <a:solidFill>
                  <a:srgbClr val="002060"/>
                </a:solidFill>
                <a:latin typeface="+mn-ea"/>
              </a:rPr>
              <a:t>年）</a:t>
            </a:r>
            <a:endParaRPr kumimoji="1" lang="ja-JP" altLang="en-US" dirty="0">
              <a:solidFill>
                <a:srgbClr val="002060"/>
              </a:solidFill>
              <a:latin typeface="+mn-ea"/>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108" y="2209603"/>
            <a:ext cx="6913766" cy="2159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1622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07504" y="764704"/>
            <a:ext cx="9156982" cy="1655762"/>
          </a:xfrm>
        </p:spPr>
        <p:txBody>
          <a:bodyPr>
            <a:normAutofit fontScale="85000" lnSpcReduction="10000"/>
          </a:bodyPr>
          <a:lstStyle/>
          <a:p>
            <a:r>
              <a:rPr kumimoji="1" lang="ja-JP" altLang="en-US" dirty="0" smtClean="0">
                <a:solidFill>
                  <a:schemeClr val="tx1"/>
                </a:solidFill>
                <a:latin typeface="HGｺﾞｼｯｸE" panose="020B0909000000000000" pitchFamily="49" charset="-128"/>
                <a:ea typeface="HGｺﾞｼｯｸE" panose="020B0909000000000000" pitchFamily="49" charset="-128"/>
              </a:rPr>
              <a:t>キャリア支援イベント</a:t>
            </a:r>
            <a:endParaRPr kumimoji="1" lang="en-US" altLang="ja-JP" dirty="0" smtClean="0">
              <a:solidFill>
                <a:schemeClr val="tx1"/>
              </a:solidFill>
              <a:latin typeface="HGｺﾞｼｯｸE" panose="020B0909000000000000" pitchFamily="49" charset="-128"/>
              <a:ea typeface="HGｺﾞｼｯｸE" panose="020B0909000000000000" pitchFamily="49" charset="-128"/>
            </a:endParaRPr>
          </a:p>
          <a:p>
            <a:endParaRPr lang="en-US" altLang="ja-JP" dirty="0" smtClean="0">
              <a:solidFill>
                <a:schemeClr val="tx1"/>
              </a:solidFill>
              <a:latin typeface="HGｺﾞｼｯｸE" panose="020B0909000000000000" pitchFamily="49" charset="-128"/>
              <a:ea typeface="HGｺﾞｼｯｸE" panose="020B0909000000000000" pitchFamily="49" charset="-128"/>
            </a:endParaRPr>
          </a:p>
          <a:p>
            <a:r>
              <a:rPr lang="ja-JP" altLang="en-US" dirty="0" smtClean="0">
                <a:solidFill>
                  <a:schemeClr val="tx1"/>
                </a:solidFill>
                <a:latin typeface="HGｺﾞｼｯｸE" panose="020B0909000000000000" pitchFamily="49" charset="-128"/>
                <a:ea typeface="HGｺﾞｼｯｸE" panose="020B0909000000000000" pitchFamily="49" charset="-128"/>
              </a:rPr>
              <a:t>「結婚・出産・子育てしても仕事を続けて活躍したい！」</a:t>
            </a:r>
            <a:endParaRPr kumimoji="1" lang="ja-JP" altLang="en-US" dirty="0">
              <a:solidFill>
                <a:srgbClr val="FF0000"/>
              </a:solidFill>
            </a:endParaRPr>
          </a:p>
        </p:txBody>
      </p:sp>
      <p:sp>
        <p:nvSpPr>
          <p:cNvPr id="4" name="正方形/長方形 3"/>
          <p:cNvSpPr/>
          <p:nvPr/>
        </p:nvSpPr>
        <p:spPr>
          <a:xfrm>
            <a:off x="251520" y="4797152"/>
            <a:ext cx="5093162" cy="1200329"/>
          </a:xfrm>
          <a:prstGeom prst="rect">
            <a:avLst/>
          </a:prstGeom>
        </p:spPr>
        <p:txBody>
          <a:bodyPr wrap="square">
            <a:spAutoFit/>
          </a:bodyPr>
          <a:lstStyle/>
          <a:p>
            <a:r>
              <a:rPr lang="en-US" altLang="ja-JP" sz="2400" b="1" dirty="0" smtClean="0"/>
              <a:t>2015</a:t>
            </a:r>
            <a:r>
              <a:rPr lang="ja-JP" altLang="en-US" sz="2400" b="1" dirty="0" smtClean="0"/>
              <a:t>年</a:t>
            </a:r>
            <a:r>
              <a:rPr lang="en-US" altLang="ja-JP" sz="2400" b="1" dirty="0" smtClean="0"/>
              <a:t>1</a:t>
            </a:r>
            <a:r>
              <a:rPr lang="ja-JP" altLang="en-US" sz="2400" b="1" dirty="0" smtClean="0"/>
              <a:t>月</a:t>
            </a:r>
            <a:r>
              <a:rPr lang="en-US" altLang="ja-JP" sz="2400" b="1" dirty="0" smtClean="0"/>
              <a:t>22</a:t>
            </a:r>
            <a:r>
              <a:rPr lang="ja-JP" altLang="en-US" sz="2400" b="1" dirty="0" smtClean="0"/>
              <a:t>日（木）　</a:t>
            </a:r>
            <a:endParaRPr lang="en-US" altLang="ja-JP" sz="2400" b="1" dirty="0" smtClean="0"/>
          </a:p>
          <a:p>
            <a:endParaRPr lang="en-US" altLang="ja-JP" sz="2400" b="1" dirty="0"/>
          </a:p>
          <a:p>
            <a:r>
              <a:rPr lang="ja-JP" altLang="en-US" sz="2400" b="1" dirty="0" smtClean="0"/>
              <a:t>大阪市立大学学術情報総合センター</a:t>
            </a:r>
            <a:endParaRPr lang="ja-JP" altLang="en-US" sz="2400" dirty="0"/>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1945330110"/>
              </p:ext>
            </p:extLst>
          </p:nvPr>
        </p:nvGraphicFramePr>
        <p:xfrm>
          <a:off x="5436096" y="2348880"/>
          <a:ext cx="2871788" cy="4064000"/>
        </p:xfrm>
        <a:graphic>
          <a:graphicData uri="http://schemas.openxmlformats.org/presentationml/2006/ole">
            <mc:AlternateContent xmlns:mc="http://schemas.openxmlformats.org/markup-compatibility/2006">
              <mc:Choice xmlns:v="urn:schemas-microsoft-com:vml" Requires="v">
                <p:oleObj spid="_x0000_s1124" name="Acrobat Document" r:id="rId3" imgW="5667119" imgH="8019810" progId="Acrobat.Document.11">
                  <p:embed/>
                </p:oleObj>
              </mc:Choice>
              <mc:Fallback>
                <p:oleObj name="Acrobat Document" r:id="rId3" imgW="5667119" imgH="8019810" progId="Acrobat.Document.11">
                  <p:embed/>
                  <p:pic>
                    <p:nvPicPr>
                      <p:cNvPr id="6" name="オブジェクト 5"/>
                      <p:cNvPicPr/>
                      <p:nvPr/>
                    </p:nvPicPr>
                    <p:blipFill>
                      <a:blip r:embed="rId4"/>
                      <a:stretch>
                        <a:fillRect/>
                      </a:stretch>
                    </p:blipFill>
                    <p:spPr>
                      <a:xfrm>
                        <a:off x="5436096" y="2348880"/>
                        <a:ext cx="2871788" cy="4064000"/>
                      </a:xfrm>
                      <a:prstGeom prst="rect">
                        <a:avLst/>
                      </a:prstGeom>
                    </p:spPr>
                  </p:pic>
                </p:oleObj>
              </mc:Fallback>
            </mc:AlternateContent>
          </a:graphicData>
        </a:graphic>
      </p:graphicFrame>
      <p:sp>
        <p:nvSpPr>
          <p:cNvPr id="5" name="サブタイトル 2"/>
          <p:cNvSpPr txBox="1">
            <a:spLocks/>
          </p:cNvSpPr>
          <p:nvPr/>
        </p:nvSpPr>
        <p:spPr>
          <a:xfrm>
            <a:off x="827584" y="2780928"/>
            <a:ext cx="4248472" cy="165576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2400" dirty="0" smtClean="0">
                <a:solidFill>
                  <a:srgbClr val="FF0000"/>
                </a:solidFill>
              </a:rPr>
              <a:t>大阪府立大学・大阪市立大学</a:t>
            </a:r>
            <a:endParaRPr lang="en-US" altLang="ja-JP" sz="2400" dirty="0" smtClean="0">
              <a:solidFill>
                <a:srgbClr val="FF0000"/>
              </a:solidFill>
            </a:endParaRPr>
          </a:p>
          <a:p>
            <a:pPr algn="l"/>
            <a:endParaRPr lang="en-US" altLang="ja-JP" sz="2400" dirty="0">
              <a:solidFill>
                <a:srgbClr val="FF0000"/>
              </a:solidFill>
            </a:endParaRPr>
          </a:p>
          <a:p>
            <a:r>
              <a:rPr lang="ja-JP" altLang="en-US" sz="2400" dirty="0" smtClean="0">
                <a:solidFill>
                  <a:srgbClr val="FF0000"/>
                </a:solidFill>
              </a:rPr>
              <a:t>合同企画</a:t>
            </a:r>
            <a:endParaRPr lang="ja-JP" altLang="en-US" sz="2400" dirty="0">
              <a:solidFill>
                <a:srgbClr val="FF0000"/>
              </a:solidFill>
            </a:endParaRPr>
          </a:p>
        </p:txBody>
      </p:sp>
      <p:sp>
        <p:nvSpPr>
          <p:cNvPr id="7" name="スライド番号プレースホルダー 3"/>
          <p:cNvSpPr txBox="1">
            <a:spLocks/>
          </p:cNvSpPr>
          <p:nvPr/>
        </p:nvSpPr>
        <p:spPr>
          <a:xfrm>
            <a:off x="7028535" y="6432355"/>
            <a:ext cx="2133600" cy="365125"/>
          </a:xfrm>
          <a:prstGeom prst="rect">
            <a:avLst/>
          </a:prstGeom>
        </p:spPr>
        <p:txBody>
          <a:bodyPr vert="horz" lIns="91421" tIns="45711" rIns="91421" bIns="45711" rtlCol="0" anchor="ctr"/>
          <a:lstStyle>
            <a:defPPr>
              <a:defRPr lang="ja-JP"/>
            </a:defPPr>
            <a:lvl1pPr marL="0" algn="r" defTabSz="914212" rtl="0" eaLnBrk="1" latinLnBrk="0" hangingPunct="1">
              <a:defRPr kumimoji="1" sz="1200" kern="1200">
                <a:solidFill>
                  <a:schemeClr val="tx1">
                    <a:tint val="75000"/>
                  </a:schemeClr>
                </a:solidFill>
                <a:latin typeface="+mn-lt"/>
                <a:ea typeface="+mn-ea"/>
                <a:cs typeface="+mn-cs"/>
              </a:defRPr>
            </a:lvl1pPr>
            <a:lvl2pPr marL="457106" algn="l" defTabSz="914212" rtl="0" eaLnBrk="1" latinLnBrk="0" hangingPunct="1">
              <a:defRPr kumimoji="1" sz="1800" kern="1200">
                <a:solidFill>
                  <a:schemeClr val="tx1"/>
                </a:solidFill>
                <a:latin typeface="+mn-lt"/>
                <a:ea typeface="+mn-ea"/>
                <a:cs typeface="+mn-cs"/>
              </a:defRPr>
            </a:lvl2pPr>
            <a:lvl3pPr marL="914212" algn="l" defTabSz="914212" rtl="0" eaLnBrk="1" latinLnBrk="0" hangingPunct="1">
              <a:defRPr kumimoji="1" sz="1800" kern="1200">
                <a:solidFill>
                  <a:schemeClr val="tx1"/>
                </a:solidFill>
                <a:latin typeface="+mn-lt"/>
                <a:ea typeface="+mn-ea"/>
                <a:cs typeface="+mn-cs"/>
              </a:defRPr>
            </a:lvl3pPr>
            <a:lvl4pPr marL="1371320" algn="l" defTabSz="914212" rtl="0" eaLnBrk="1" latinLnBrk="0" hangingPunct="1">
              <a:defRPr kumimoji="1" sz="1800" kern="1200">
                <a:solidFill>
                  <a:schemeClr val="tx1"/>
                </a:solidFill>
                <a:latin typeface="+mn-lt"/>
                <a:ea typeface="+mn-ea"/>
                <a:cs typeface="+mn-cs"/>
              </a:defRPr>
            </a:lvl4pPr>
            <a:lvl5pPr marL="1828426" algn="l" defTabSz="914212" rtl="0" eaLnBrk="1" latinLnBrk="0" hangingPunct="1">
              <a:defRPr kumimoji="1" sz="1800" kern="1200">
                <a:solidFill>
                  <a:schemeClr val="tx1"/>
                </a:solidFill>
                <a:latin typeface="+mn-lt"/>
                <a:ea typeface="+mn-ea"/>
                <a:cs typeface="+mn-cs"/>
              </a:defRPr>
            </a:lvl5pPr>
            <a:lvl6pPr marL="2285532" algn="l" defTabSz="914212" rtl="0" eaLnBrk="1" latinLnBrk="0" hangingPunct="1">
              <a:defRPr kumimoji="1" sz="1800" kern="1200">
                <a:solidFill>
                  <a:schemeClr val="tx1"/>
                </a:solidFill>
                <a:latin typeface="+mn-lt"/>
                <a:ea typeface="+mn-ea"/>
                <a:cs typeface="+mn-cs"/>
              </a:defRPr>
            </a:lvl6pPr>
            <a:lvl7pPr marL="2742640" algn="l" defTabSz="914212" rtl="0" eaLnBrk="1" latinLnBrk="0" hangingPunct="1">
              <a:defRPr kumimoji="1" sz="1800" kern="1200">
                <a:solidFill>
                  <a:schemeClr val="tx1"/>
                </a:solidFill>
                <a:latin typeface="+mn-lt"/>
                <a:ea typeface="+mn-ea"/>
                <a:cs typeface="+mn-cs"/>
              </a:defRPr>
            </a:lvl7pPr>
            <a:lvl8pPr marL="3199744" algn="l" defTabSz="914212" rtl="0" eaLnBrk="1" latinLnBrk="0" hangingPunct="1">
              <a:defRPr kumimoji="1" sz="1800" kern="1200">
                <a:solidFill>
                  <a:schemeClr val="tx1"/>
                </a:solidFill>
                <a:latin typeface="+mn-lt"/>
                <a:ea typeface="+mn-ea"/>
                <a:cs typeface="+mn-cs"/>
              </a:defRPr>
            </a:lvl8pPr>
            <a:lvl9pPr marL="3656852" algn="l" defTabSz="914212" rtl="0" eaLnBrk="1" latinLnBrk="0" hangingPunct="1">
              <a:defRPr kumimoji="1" sz="1800" kern="1200">
                <a:solidFill>
                  <a:schemeClr val="tx1"/>
                </a:solidFill>
                <a:latin typeface="+mn-lt"/>
                <a:ea typeface="+mn-ea"/>
                <a:cs typeface="+mn-cs"/>
              </a:defRPr>
            </a:lvl9pPr>
          </a:lstStyle>
          <a:p>
            <a:r>
              <a:rPr lang="en-US" altLang="ja-JP" sz="1600" dirty="0" smtClean="0">
                <a:solidFill>
                  <a:prstClr val="black">
                    <a:tint val="75000"/>
                  </a:prstClr>
                </a:solidFill>
              </a:rPr>
              <a:t>11</a:t>
            </a:r>
            <a:endParaRPr lang="ja-JP" altLang="en-US" sz="1600" dirty="0">
              <a:solidFill>
                <a:prstClr val="black">
                  <a:tint val="75000"/>
                </a:prstClr>
              </a:solidFill>
            </a:endParaRPr>
          </a:p>
        </p:txBody>
      </p:sp>
    </p:spTree>
    <p:extLst>
      <p:ext uri="{BB962C8B-B14F-4D97-AF65-F5344CB8AC3E}">
        <p14:creationId xmlns:p14="http://schemas.microsoft.com/office/powerpoint/2010/main" val="3709679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2788D170-ED78-4CD6-9DF7-18AA74CDFCD5}" type="slidenum">
              <a:rPr lang="ja-JP" altLang="en-US" smtClean="0">
                <a:solidFill>
                  <a:prstClr val="black">
                    <a:tint val="75000"/>
                  </a:prstClr>
                </a:solidFill>
              </a:rPr>
              <a:pPr/>
              <a:t>12</a:t>
            </a:fld>
            <a:endParaRPr lang="ja-JP" altLang="en-US">
              <a:solidFill>
                <a:prstClr val="black">
                  <a:tint val="75000"/>
                </a:prstClr>
              </a:solidFill>
            </a:endParaRPr>
          </a:p>
        </p:txBody>
      </p:sp>
      <p:sp>
        <p:nvSpPr>
          <p:cNvPr id="6" name="正方形/長方形 5"/>
          <p:cNvSpPr/>
          <p:nvPr/>
        </p:nvSpPr>
        <p:spPr>
          <a:xfrm>
            <a:off x="490244" y="296652"/>
            <a:ext cx="7956884" cy="664862"/>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50000"/>
              </a:lnSpc>
            </a:pPr>
            <a:r>
              <a:rPr lang="ja-JP" altLang="en-US" sz="2800" b="1" dirty="0" smtClean="0">
                <a:solidFill>
                  <a:prstClr val="black"/>
                </a:solidFill>
              </a:rPr>
              <a:t>第</a:t>
            </a:r>
            <a:r>
              <a:rPr lang="en-US" altLang="ja-JP" sz="2800" b="1" dirty="0" smtClean="0">
                <a:solidFill>
                  <a:prstClr val="black"/>
                </a:solidFill>
              </a:rPr>
              <a:t>3</a:t>
            </a:r>
            <a:r>
              <a:rPr lang="ja-JP" altLang="en-US" sz="2800" b="1" dirty="0">
                <a:solidFill>
                  <a:prstClr val="black"/>
                </a:solidFill>
              </a:rPr>
              <a:t>回</a:t>
            </a:r>
            <a:r>
              <a:rPr lang="ja-JP" altLang="en-US" sz="2800" b="1" dirty="0" smtClean="0">
                <a:solidFill>
                  <a:prstClr val="black"/>
                </a:solidFill>
              </a:rPr>
              <a:t>学長料理教室</a:t>
            </a:r>
            <a:endParaRPr lang="ja-JP" altLang="en-US" sz="2800" b="1" dirty="0">
              <a:solidFill>
                <a:prstClr val="black"/>
              </a:solidFill>
            </a:endParaRPr>
          </a:p>
        </p:txBody>
      </p:sp>
      <p:sp>
        <p:nvSpPr>
          <p:cNvPr id="2" name="正方形/長方形 1"/>
          <p:cNvSpPr/>
          <p:nvPr/>
        </p:nvSpPr>
        <p:spPr>
          <a:xfrm>
            <a:off x="143508" y="1196752"/>
            <a:ext cx="8748972" cy="3170099"/>
          </a:xfrm>
          <a:prstGeom prst="rect">
            <a:avLst/>
          </a:prstGeom>
        </p:spPr>
        <p:txBody>
          <a:bodyPr wrap="square">
            <a:spAutoFit/>
          </a:bodyPr>
          <a:lstStyle/>
          <a:p>
            <a:r>
              <a:rPr lang="ja-JP" altLang="en-US" sz="2000" dirty="0" smtClean="0">
                <a:solidFill>
                  <a:prstClr val="black"/>
                </a:solidFill>
              </a:rPr>
              <a:t>　</a:t>
            </a:r>
            <a:r>
              <a:rPr lang="en-US" altLang="ja-JP" sz="2000" dirty="0" smtClean="0"/>
              <a:t>2017</a:t>
            </a:r>
            <a:r>
              <a:rPr lang="ja-JP" altLang="en-US" sz="2000" dirty="0" smtClean="0"/>
              <a:t>年</a:t>
            </a:r>
            <a:r>
              <a:rPr lang="en-US" altLang="ja-JP" sz="2000" dirty="0">
                <a:solidFill>
                  <a:prstClr val="black"/>
                </a:solidFill>
              </a:rPr>
              <a:t>1</a:t>
            </a:r>
            <a:r>
              <a:rPr lang="ja-JP" altLang="en-US" sz="2000" dirty="0">
                <a:solidFill>
                  <a:prstClr val="black"/>
                </a:solidFill>
              </a:rPr>
              <a:t>月</a:t>
            </a:r>
            <a:r>
              <a:rPr lang="en-US" altLang="ja-JP" sz="2000" dirty="0">
                <a:solidFill>
                  <a:prstClr val="black"/>
                </a:solidFill>
              </a:rPr>
              <a:t>20</a:t>
            </a:r>
            <a:r>
              <a:rPr lang="ja-JP" altLang="en-US" sz="2000" dirty="0">
                <a:solidFill>
                  <a:prstClr val="black"/>
                </a:solidFill>
              </a:rPr>
              <a:t>日（金）、グローバルビレッジにて、荒川哲男学長主催の「</a:t>
            </a:r>
            <a:r>
              <a:rPr lang="en-US" altLang="ja-JP" sz="2000" dirty="0">
                <a:solidFill>
                  <a:prstClr val="black"/>
                </a:solidFill>
              </a:rPr>
              <a:t>Cooking with President</a:t>
            </a:r>
            <a:r>
              <a:rPr lang="ja-JP" altLang="en-US" sz="2000" dirty="0">
                <a:solidFill>
                  <a:prstClr val="black"/>
                </a:solidFill>
              </a:rPr>
              <a:t>」新春スペシャルを開催しました。留学生・一般学生をはじめとする参加者には、今やお馴染みとなった学長特製のビーフチューがふるまわれました。このビーフシチューは、学長が海外留学中に習得されたオリジナルレシピによるものです。</a:t>
            </a:r>
          </a:p>
          <a:p>
            <a:r>
              <a:rPr lang="ja-JP" altLang="en-US" sz="2000" dirty="0">
                <a:solidFill>
                  <a:prstClr val="black"/>
                </a:solidFill>
              </a:rPr>
              <a:t>　３回目となる今回の「学長クッキング」には、特別ゲストとして、大阪府立大学</a:t>
            </a:r>
            <a:r>
              <a:rPr lang="ja-JP" altLang="en-US" sz="2000" dirty="0" smtClean="0">
                <a:solidFill>
                  <a:prstClr val="black"/>
                </a:solidFill>
              </a:rPr>
              <a:t>の辻󠄀洋</a:t>
            </a:r>
            <a:r>
              <a:rPr lang="ja-JP" altLang="en-US" sz="2000" dirty="0">
                <a:solidFill>
                  <a:prstClr val="black"/>
                </a:solidFill>
              </a:rPr>
              <a:t>学長がご参加くださり、府大の植物工場施設にて収穫されたレタスの差し入れを頂きました。総勢で</a:t>
            </a:r>
            <a:r>
              <a:rPr lang="en-US" altLang="ja-JP" sz="2000" dirty="0">
                <a:solidFill>
                  <a:prstClr val="black"/>
                </a:solidFill>
              </a:rPr>
              <a:t>40</a:t>
            </a:r>
            <a:r>
              <a:rPr lang="ja-JP" altLang="en-US" sz="2000" dirty="0">
                <a:solidFill>
                  <a:prstClr val="black"/>
                </a:solidFill>
              </a:rPr>
              <a:t>名を超える参加があり、参加者たちは府大と市大の両学長を交えたフリートークを楽しみ、その後は参加者全員でゲームを楽しみました。</a:t>
            </a:r>
          </a:p>
        </p:txBody>
      </p:sp>
      <p:pic>
        <p:nvPicPr>
          <p:cNvPr id="2050" name="Picture 2" descr="17020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4656015"/>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70202-1.jpg"/>
          <p:cNvPicPr>
            <a:picLocks noChangeAspect="1" noChangeArrowheads="1"/>
          </p:cNvPicPr>
          <p:nvPr/>
        </p:nvPicPr>
        <p:blipFill rotWithShape="1">
          <a:blip r:embed="rId3">
            <a:extLst>
              <a:ext uri="{28A0092B-C50C-407E-A947-70E740481C1C}">
                <a14:useLocalDpi xmlns:a14="http://schemas.microsoft.com/office/drawing/2010/main" val="0"/>
              </a:ext>
            </a:extLst>
          </a:blip>
          <a:srcRect l="22391"/>
          <a:stretch/>
        </p:blipFill>
        <p:spPr bwMode="auto">
          <a:xfrm>
            <a:off x="215516" y="4607321"/>
            <a:ext cx="2304256" cy="197937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mp;bigstar;IMG_137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0926" y="4836783"/>
            <a:ext cx="2566023" cy="170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57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1"/>
          <p:cNvSpPr>
            <a:spLocks noGrp="1"/>
          </p:cNvSpPr>
          <p:nvPr>
            <p:ph type="sldNum" sz="quarter" idx="12"/>
          </p:nvPr>
        </p:nvSpPr>
        <p:spPr>
          <a:xfrm>
            <a:off x="6974904" y="6453336"/>
            <a:ext cx="2133600" cy="365125"/>
          </a:xfrm>
        </p:spPr>
        <p:txBody>
          <a:bodyPr/>
          <a:lstStyle/>
          <a:p>
            <a:fld id="{19B649DF-DFDD-4A21-9960-C961F1F1D87C}" type="slidenum">
              <a:rPr lang="ja-JP" altLang="en-US" sz="1600" smtClean="0">
                <a:solidFill>
                  <a:prstClr val="black">
                    <a:tint val="75000"/>
                  </a:prstClr>
                </a:solidFill>
              </a:rPr>
              <a:pPr/>
              <a:t>13</a:t>
            </a:fld>
            <a:endParaRPr lang="ja-JP" altLang="en-US" sz="1600" dirty="0">
              <a:solidFill>
                <a:prstClr val="black">
                  <a:tint val="75000"/>
                </a:prstClr>
              </a:solidFill>
            </a:endParaRPr>
          </a:p>
        </p:txBody>
      </p:sp>
      <p:sp>
        <p:nvSpPr>
          <p:cNvPr id="4" name="正方形/長方形 3"/>
          <p:cNvSpPr/>
          <p:nvPr/>
        </p:nvSpPr>
        <p:spPr>
          <a:xfrm>
            <a:off x="1329576" y="140158"/>
            <a:ext cx="6678430" cy="1508105"/>
          </a:xfrm>
          <a:prstGeom prst="rect">
            <a:avLst/>
          </a:prstGeom>
        </p:spPr>
        <p:txBody>
          <a:bodyPr wrap="none">
            <a:spAutoFit/>
          </a:bodyPr>
          <a:lstStyle/>
          <a:p>
            <a:pPr algn="ctr"/>
            <a:r>
              <a:rPr lang="ja-JP" altLang="en-US" sz="2800" dirty="0" smtClean="0">
                <a:latin typeface="+mn-ea"/>
              </a:rPr>
              <a:t>毎年恒例イベント</a:t>
            </a:r>
            <a:endParaRPr lang="en-US" altLang="ja-JP" sz="2800" dirty="0" smtClean="0">
              <a:latin typeface="+mn-ea"/>
            </a:endParaRPr>
          </a:p>
          <a:p>
            <a:pPr algn="ctr"/>
            <a:r>
              <a:rPr lang="ja-JP" altLang="en-US" sz="3600" dirty="0" smtClean="0">
                <a:latin typeface="+mn-ea"/>
              </a:rPr>
              <a:t>第</a:t>
            </a:r>
            <a:r>
              <a:rPr lang="en-US" altLang="ja-JP" sz="3600" dirty="0" smtClean="0">
                <a:latin typeface="+mn-ea"/>
              </a:rPr>
              <a:t>125</a:t>
            </a:r>
            <a:r>
              <a:rPr lang="ja-JP" altLang="en-US" sz="3600" dirty="0">
                <a:latin typeface="+mn-ea"/>
              </a:rPr>
              <a:t>回「大阪市立大学ボート</a:t>
            </a:r>
            <a:r>
              <a:rPr lang="ja-JP" altLang="en-US" sz="3600" dirty="0" smtClean="0">
                <a:latin typeface="+mn-ea"/>
              </a:rPr>
              <a:t>祭」</a:t>
            </a:r>
            <a:endParaRPr lang="ja-JP" altLang="en-US" sz="3600" strike="sngStrike" dirty="0">
              <a:solidFill>
                <a:srgbClr val="C00000"/>
              </a:solidFill>
              <a:latin typeface="+mn-ea"/>
            </a:endParaRPr>
          </a:p>
          <a:p>
            <a:pPr algn="ctr"/>
            <a:endParaRPr lang="ja-JP" altLang="en-US" sz="2800" dirty="0">
              <a:latin typeface="+mn-ea"/>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9929" y="3141259"/>
            <a:ext cx="485775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正方形/長方形 17"/>
          <p:cNvSpPr/>
          <p:nvPr/>
        </p:nvSpPr>
        <p:spPr>
          <a:xfrm>
            <a:off x="439929" y="1614732"/>
            <a:ext cx="4857750" cy="1323439"/>
          </a:xfrm>
          <a:prstGeom prst="rect">
            <a:avLst/>
          </a:prstGeom>
        </p:spPr>
        <p:txBody>
          <a:bodyPr wrap="square">
            <a:spAutoFit/>
          </a:bodyPr>
          <a:lstStyle/>
          <a:p>
            <a:r>
              <a:rPr lang="ja-JP" altLang="en-US" sz="2000" dirty="0" smtClean="0">
                <a:latin typeface="+mn-ea"/>
              </a:rPr>
              <a:t>学長</a:t>
            </a:r>
            <a:r>
              <a:rPr lang="ja-JP" altLang="en-US" sz="2000" dirty="0">
                <a:latin typeface="+mn-ea"/>
              </a:rPr>
              <a:t>はじめ理事・</a:t>
            </a:r>
            <a:r>
              <a:rPr lang="ja-JP" altLang="en-US" sz="2000" dirty="0" smtClean="0">
                <a:latin typeface="+mn-ea"/>
              </a:rPr>
              <a:t>副学長ら　</a:t>
            </a:r>
            <a:r>
              <a:rPr lang="en-US" altLang="ja-JP" sz="2000" dirty="0" smtClean="0">
                <a:latin typeface="+mn-ea"/>
              </a:rPr>
              <a:t>5</a:t>
            </a:r>
            <a:r>
              <a:rPr lang="ja-JP" altLang="en-US" sz="2000" dirty="0">
                <a:latin typeface="+mn-ea"/>
              </a:rPr>
              <a:t>名が乗艇し、特別レース「学長レース</a:t>
            </a:r>
            <a:r>
              <a:rPr lang="ja-JP" altLang="en-US" sz="2000" dirty="0" smtClean="0">
                <a:latin typeface="+mn-ea"/>
              </a:rPr>
              <a:t>」に　参加しました。</a:t>
            </a:r>
            <a:r>
              <a:rPr lang="en-US" altLang="ja-JP" sz="2000" dirty="0" smtClean="0">
                <a:latin typeface="+mn-ea"/>
              </a:rPr>
              <a:t>2012</a:t>
            </a:r>
            <a:r>
              <a:rPr lang="ja-JP" altLang="en-US" sz="2000" dirty="0">
                <a:latin typeface="+mn-ea"/>
              </a:rPr>
              <a:t>年度から続く交流で、</a:t>
            </a:r>
            <a:r>
              <a:rPr lang="ja-JP" altLang="en-US" sz="2000" b="1" dirty="0">
                <a:latin typeface="+mn-ea"/>
              </a:rPr>
              <a:t>今回で</a:t>
            </a:r>
            <a:r>
              <a:rPr lang="en-US" altLang="ja-JP" sz="2000" b="1" dirty="0">
                <a:latin typeface="+mn-ea"/>
              </a:rPr>
              <a:t>6</a:t>
            </a:r>
            <a:r>
              <a:rPr lang="ja-JP" altLang="en-US" sz="2000" b="1" dirty="0" smtClean="0">
                <a:latin typeface="+mn-ea"/>
              </a:rPr>
              <a:t>度目と</a:t>
            </a:r>
            <a:r>
              <a:rPr lang="ja-JP" altLang="en-US" sz="2000" b="1" dirty="0">
                <a:latin typeface="+mn-ea"/>
              </a:rPr>
              <a:t>なります</a:t>
            </a:r>
            <a:r>
              <a:rPr lang="ja-JP" altLang="en-US" sz="2000" dirty="0">
                <a:latin typeface="+mn-ea"/>
              </a:rPr>
              <a:t>。</a:t>
            </a:r>
            <a:endParaRPr lang="en-US" altLang="ja-JP" sz="2000" dirty="0">
              <a:latin typeface="+mn-ea"/>
            </a:endParaRPr>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8930" y="4165340"/>
            <a:ext cx="3033992" cy="2330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テキスト ボックス 20"/>
          <p:cNvSpPr txBox="1"/>
          <p:nvPr/>
        </p:nvSpPr>
        <p:spPr>
          <a:xfrm>
            <a:off x="7020272" y="251356"/>
            <a:ext cx="2088232" cy="369332"/>
          </a:xfrm>
          <a:prstGeom prst="rect">
            <a:avLst/>
          </a:prstGeom>
          <a:noFill/>
        </p:spPr>
        <p:txBody>
          <a:bodyPr wrap="square" rtlCol="0">
            <a:spAutoFit/>
          </a:bodyPr>
          <a:lstStyle/>
          <a:p>
            <a:pPr algn="r"/>
            <a:r>
              <a:rPr lang="en-US" altLang="ja-JP" dirty="0" smtClean="0">
                <a:solidFill>
                  <a:prstClr val="black"/>
                </a:solidFill>
                <a:latin typeface="+mn-ea"/>
              </a:rPr>
              <a:t>2017</a:t>
            </a:r>
            <a:r>
              <a:rPr lang="ja-JP" altLang="en-US" dirty="0" smtClean="0">
                <a:solidFill>
                  <a:prstClr val="black"/>
                </a:solidFill>
                <a:latin typeface="+mn-ea"/>
              </a:rPr>
              <a:t>年</a:t>
            </a:r>
            <a:r>
              <a:rPr lang="en-US" altLang="ja-JP" dirty="0" smtClean="0">
                <a:solidFill>
                  <a:prstClr val="black"/>
                </a:solidFill>
                <a:latin typeface="+mn-ea"/>
              </a:rPr>
              <a:t>5</a:t>
            </a:r>
            <a:r>
              <a:rPr lang="ja-JP" altLang="en-US" dirty="0" smtClean="0">
                <a:solidFill>
                  <a:prstClr val="black"/>
                </a:solidFill>
                <a:latin typeface="+mn-ea"/>
              </a:rPr>
              <a:t>月</a:t>
            </a:r>
            <a:endParaRPr lang="ja-JP" altLang="en-US" dirty="0">
              <a:solidFill>
                <a:prstClr val="black"/>
              </a:solidFill>
              <a:latin typeface="+mn-ea"/>
            </a:endParaRPr>
          </a:p>
        </p:txBody>
      </p:sp>
      <p:pic>
        <p:nvPicPr>
          <p:cNvPr id="2050" name="Picture 2" descr="Z:\01.媒体素材\1.媒体素材_写真\★2017年度\170520-21ボート祭 web用\170525-2.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162142" y="1366618"/>
            <a:ext cx="2008404" cy="22322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6900" t="-14954" r="14423" b="-1"/>
          <a:stretch/>
        </p:blipFill>
        <p:spPr bwMode="auto">
          <a:xfrm>
            <a:off x="5618930" y="1412776"/>
            <a:ext cx="1800200" cy="2659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25690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7359"/>
          <a:stretch/>
        </p:blipFill>
        <p:spPr bwMode="auto">
          <a:xfrm>
            <a:off x="4732819" y="2456597"/>
            <a:ext cx="3788572" cy="2098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正方形/長方形 19"/>
          <p:cNvSpPr/>
          <p:nvPr/>
        </p:nvSpPr>
        <p:spPr>
          <a:xfrm>
            <a:off x="95534" y="-221336"/>
            <a:ext cx="8761864" cy="47762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400" b="1" dirty="0" smtClean="0">
              <a:solidFill>
                <a:schemeClr val="tx1"/>
              </a:solidFill>
              <a:latin typeface="HGｺﾞｼｯｸM" panose="020B0609000000000000" pitchFamily="49" charset="-128"/>
              <a:ea typeface="HGｺﾞｼｯｸM" panose="020B0609000000000000" pitchFamily="49" charset="-128"/>
            </a:endParaRPr>
          </a:p>
          <a:p>
            <a:r>
              <a:rPr lang="ja-JP" altLang="en-US" b="1" dirty="0">
                <a:solidFill>
                  <a:schemeClr val="tx1"/>
                </a:solidFill>
                <a:latin typeface="HGｺﾞｼｯｸM" panose="020B0609000000000000" pitchFamily="49" charset="-128"/>
                <a:ea typeface="HGｺﾞｼｯｸM" panose="020B0609000000000000" pitchFamily="49" charset="-128"/>
              </a:rPr>
              <a:t>　</a:t>
            </a:r>
            <a:r>
              <a:rPr lang="ja-JP" altLang="en-US" sz="2000" dirty="0">
                <a:solidFill>
                  <a:schemeClr val="tx1"/>
                </a:solidFill>
                <a:latin typeface="HGｺﾞｼｯｸM" panose="020B0609000000000000" pitchFamily="49" charset="-128"/>
                <a:ea typeface="HGｺﾞｼｯｸM" panose="020B0609000000000000" pitchFamily="49" charset="-128"/>
              </a:rPr>
              <a:t>キャンパスの「自然」、大学の「知」</a:t>
            </a:r>
            <a:r>
              <a:rPr lang="ja-JP" altLang="en-US" sz="2000" dirty="0" smtClean="0">
                <a:solidFill>
                  <a:schemeClr val="tx1"/>
                </a:solidFill>
                <a:latin typeface="HGｺﾞｼｯｸM" panose="020B0609000000000000" pitchFamily="49" charset="-128"/>
                <a:ea typeface="HGｺﾞｼｯｸM" panose="020B0609000000000000" pitchFamily="49" charset="-128"/>
              </a:rPr>
              <a:t>、</a:t>
            </a:r>
            <a:r>
              <a:rPr lang="ja-JP" altLang="en-US" sz="2000" b="1" dirty="0" smtClean="0">
                <a:solidFill>
                  <a:schemeClr val="tx1"/>
                </a:solidFill>
                <a:latin typeface="HGｺﾞｼｯｸM" panose="020B0609000000000000" pitchFamily="49" charset="-128"/>
                <a:ea typeface="HGｺﾞｼｯｸM" panose="020B0609000000000000" pitchFamily="49" charset="-128"/>
              </a:rPr>
              <a:t>「</a:t>
            </a:r>
            <a:r>
              <a:rPr lang="ja-JP" altLang="en-US" sz="2000" dirty="0" smtClean="0">
                <a:solidFill>
                  <a:schemeClr val="tx1"/>
                </a:solidFill>
                <a:latin typeface="HGｺﾞｼｯｸM" panose="020B0609000000000000" pitchFamily="49" charset="-128"/>
                <a:ea typeface="HGｺﾞｼｯｸM" panose="020B0609000000000000" pitchFamily="49" charset="-128"/>
              </a:rPr>
              <a:t>学生の活力」</a:t>
            </a:r>
            <a:r>
              <a:rPr lang="ja-JP" altLang="en-US" sz="2000" dirty="0">
                <a:solidFill>
                  <a:schemeClr val="tx1"/>
                </a:solidFill>
                <a:latin typeface="HGｺﾞｼｯｸM" panose="020B0609000000000000" pitchFamily="49" charset="-128"/>
                <a:ea typeface="HGｺﾞｼｯｸM" panose="020B0609000000000000" pitchFamily="49" charset="-128"/>
              </a:rPr>
              <a:t>に触れて</a:t>
            </a:r>
            <a:r>
              <a:rPr lang="ja-JP" altLang="en-US" sz="2000" dirty="0" smtClean="0">
                <a:solidFill>
                  <a:schemeClr val="tx1"/>
                </a:solidFill>
                <a:latin typeface="HGｺﾞｼｯｸM" panose="020B0609000000000000" pitchFamily="49" charset="-128"/>
                <a:ea typeface="HGｺﾞｼｯｸM" panose="020B0609000000000000" pitchFamily="49" charset="-128"/>
              </a:rPr>
              <a:t>いただくことを目的に、</a:t>
            </a:r>
            <a:r>
              <a:rPr lang="en-US" altLang="ja-JP" sz="2000" dirty="0" smtClean="0">
                <a:solidFill>
                  <a:schemeClr val="tx1"/>
                </a:solidFill>
                <a:latin typeface="HGｺﾞｼｯｸM" panose="020B0609000000000000" pitchFamily="49" charset="-128"/>
                <a:ea typeface="HGｺﾞｼｯｸM" panose="020B0609000000000000" pitchFamily="49" charset="-128"/>
              </a:rPr>
              <a:t>2017</a:t>
            </a:r>
            <a:r>
              <a:rPr lang="ja-JP" altLang="en-US" sz="2000" dirty="0" smtClean="0">
                <a:solidFill>
                  <a:schemeClr val="tx1"/>
                </a:solidFill>
                <a:latin typeface="HGｺﾞｼｯｸM" panose="020B0609000000000000" pitchFamily="49" charset="-128"/>
                <a:ea typeface="HGｺﾞｼｯｸM" panose="020B0609000000000000" pitchFamily="49" charset="-128"/>
              </a:rPr>
              <a:t>年</a:t>
            </a:r>
            <a:r>
              <a:rPr lang="en-US" altLang="ja-JP" sz="2000" dirty="0" smtClean="0">
                <a:solidFill>
                  <a:schemeClr val="tx1"/>
                </a:solidFill>
                <a:latin typeface="HGｺﾞｼｯｸM" panose="020B0609000000000000" pitchFamily="49" charset="-128"/>
                <a:ea typeface="HGｺﾞｼｯｸM" panose="020B0609000000000000" pitchFamily="49" charset="-128"/>
              </a:rPr>
              <a:t>4</a:t>
            </a:r>
            <a:r>
              <a:rPr lang="ja-JP" altLang="en-US" sz="2000" dirty="0" smtClean="0">
                <a:solidFill>
                  <a:schemeClr val="tx1"/>
                </a:solidFill>
                <a:latin typeface="HGｺﾞｼｯｸM" panose="020B0609000000000000" pitchFamily="49" charset="-128"/>
                <a:ea typeface="HGｺﾞｼｯｸM" panose="020B0609000000000000" pitchFamily="49" charset="-128"/>
              </a:rPr>
              <a:t>月</a:t>
            </a:r>
            <a:r>
              <a:rPr lang="en-US" altLang="ja-JP" sz="2000" dirty="0" smtClean="0">
                <a:solidFill>
                  <a:schemeClr val="tx1"/>
                </a:solidFill>
                <a:latin typeface="HGｺﾞｼｯｸM" panose="020B0609000000000000" pitchFamily="49" charset="-128"/>
                <a:ea typeface="HGｺﾞｼｯｸM" panose="020B0609000000000000" pitchFamily="49" charset="-128"/>
              </a:rPr>
              <a:t>8</a:t>
            </a:r>
            <a:r>
              <a:rPr lang="ja-JP" altLang="en-US" sz="2000" dirty="0" smtClean="0">
                <a:solidFill>
                  <a:schemeClr val="tx1"/>
                </a:solidFill>
                <a:latin typeface="HGｺﾞｼｯｸM" panose="020B0609000000000000" pitchFamily="49" charset="-128"/>
                <a:ea typeface="HGｺﾞｼｯｸM" panose="020B0609000000000000" pitchFamily="49" charset="-128"/>
              </a:rPr>
              <a:t>日</a:t>
            </a:r>
            <a:r>
              <a:rPr lang="en-US" altLang="ja-JP" sz="2000" dirty="0" smtClean="0">
                <a:solidFill>
                  <a:schemeClr val="tx1"/>
                </a:solidFill>
                <a:latin typeface="HGｺﾞｼｯｸM" panose="020B0609000000000000" pitchFamily="49" charset="-128"/>
                <a:ea typeface="HGｺﾞｼｯｸM" panose="020B0609000000000000" pitchFamily="49" charset="-128"/>
              </a:rPr>
              <a:t>(</a:t>
            </a:r>
            <a:r>
              <a:rPr lang="ja-JP" altLang="en-US" sz="2000" dirty="0" smtClean="0">
                <a:solidFill>
                  <a:schemeClr val="tx1"/>
                </a:solidFill>
                <a:latin typeface="HGｺﾞｼｯｸM" panose="020B0609000000000000" pitchFamily="49" charset="-128"/>
                <a:ea typeface="HGｺﾞｼｯｸM" panose="020B0609000000000000" pitchFamily="49" charset="-128"/>
              </a:rPr>
              <a:t>土</a:t>
            </a:r>
            <a:r>
              <a:rPr lang="en-US" altLang="ja-JP" sz="2000" dirty="0" smtClean="0">
                <a:solidFill>
                  <a:schemeClr val="tx1"/>
                </a:solidFill>
                <a:latin typeface="HGｺﾞｼｯｸM" panose="020B0609000000000000" pitchFamily="49" charset="-128"/>
                <a:ea typeface="HGｺﾞｼｯｸM" panose="020B0609000000000000" pitchFamily="49" charset="-128"/>
              </a:rPr>
              <a:t>)</a:t>
            </a:r>
            <a:r>
              <a:rPr lang="ja-JP" altLang="en-US" sz="2000" dirty="0" err="1" smtClean="0">
                <a:solidFill>
                  <a:schemeClr val="tx1"/>
                </a:solidFill>
                <a:latin typeface="HGｺﾞｼｯｸM" panose="020B0609000000000000" pitchFamily="49" charset="-128"/>
                <a:ea typeface="HGｺﾞｼｯｸM" panose="020B0609000000000000" pitchFamily="49" charset="-128"/>
              </a:rPr>
              <a:t>に開</a:t>
            </a:r>
            <a:r>
              <a:rPr lang="ja-JP" altLang="en-US" sz="2000" dirty="0" smtClean="0">
                <a:solidFill>
                  <a:schemeClr val="tx1"/>
                </a:solidFill>
                <a:latin typeface="HGｺﾞｼｯｸM" panose="020B0609000000000000" pitchFamily="49" charset="-128"/>
                <a:ea typeface="HGｺﾞｼｯｸM" panose="020B0609000000000000" pitchFamily="49" charset="-128"/>
              </a:rPr>
              <a:t>催しました。雨天にもかかわらず、</a:t>
            </a:r>
            <a:r>
              <a:rPr lang="en-US" altLang="ja-JP" sz="2000" b="1" dirty="0" smtClean="0">
                <a:solidFill>
                  <a:schemeClr val="tx1"/>
                </a:solidFill>
                <a:latin typeface="HGｺﾞｼｯｸM" panose="020B0609000000000000" pitchFamily="49" charset="-128"/>
                <a:ea typeface="HGｺﾞｼｯｸM" panose="020B0609000000000000" pitchFamily="49" charset="-128"/>
              </a:rPr>
              <a:t>3,500</a:t>
            </a:r>
            <a:r>
              <a:rPr lang="ja-JP" altLang="en-US" sz="2000" b="1" dirty="0" smtClean="0">
                <a:solidFill>
                  <a:schemeClr val="tx1"/>
                </a:solidFill>
                <a:latin typeface="HGｺﾞｼｯｸM" panose="020B0609000000000000" pitchFamily="49" charset="-128"/>
                <a:ea typeface="HGｺﾞｼｯｸM" panose="020B0609000000000000" pitchFamily="49" charset="-128"/>
              </a:rPr>
              <a:t>人</a:t>
            </a:r>
            <a:r>
              <a:rPr lang="ja-JP" altLang="en-US" sz="2000" dirty="0" smtClean="0">
                <a:solidFill>
                  <a:schemeClr val="tx1"/>
                </a:solidFill>
                <a:latin typeface="HGｺﾞｼｯｸM" panose="020B0609000000000000" pitchFamily="49" charset="-128"/>
                <a:ea typeface="HGｺﾞｼｯｸM" panose="020B0609000000000000" pitchFamily="49" charset="-128"/>
              </a:rPr>
              <a:t>の来場者の方にお越しいただきました。</a:t>
            </a:r>
            <a:endParaRPr lang="en-US" altLang="ja-JP" sz="2000" dirty="0" smtClean="0">
              <a:solidFill>
                <a:schemeClr val="tx1"/>
              </a:solidFill>
              <a:latin typeface="HGｺﾞｼｯｸM" panose="020B0609000000000000" pitchFamily="49" charset="-128"/>
              <a:ea typeface="HGｺﾞｼｯｸM" panose="020B0609000000000000" pitchFamily="49" charset="-128"/>
            </a:endParaRPr>
          </a:p>
          <a:p>
            <a:endParaRPr lang="en-US" altLang="ja-JP" sz="2000" b="1" dirty="0" smtClean="0">
              <a:solidFill>
                <a:schemeClr val="tx1"/>
              </a:solidFill>
              <a:latin typeface="HGｺﾞｼｯｸM" panose="020B0609000000000000" pitchFamily="49" charset="-128"/>
              <a:ea typeface="HGｺﾞｼｯｸM" panose="020B0609000000000000" pitchFamily="49" charset="-128"/>
            </a:endParaRPr>
          </a:p>
          <a:p>
            <a:endParaRPr lang="en-US" altLang="ja-JP" sz="1600" b="1" dirty="0" smtClean="0">
              <a:solidFill>
                <a:schemeClr val="tx1"/>
              </a:solidFill>
              <a:latin typeface="HGｺﾞｼｯｸM" panose="020B0609000000000000" pitchFamily="49" charset="-128"/>
              <a:ea typeface="HGｺﾞｼｯｸM" panose="020B0609000000000000" pitchFamily="49" charset="-128"/>
            </a:endParaRPr>
          </a:p>
          <a:p>
            <a:endParaRPr lang="en-US" altLang="ja-JP" sz="1600" b="1" dirty="0" smtClean="0">
              <a:solidFill>
                <a:schemeClr val="tx1"/>
              </a:solidFill>
              <a:latin typeface="HGｺﾞｼｯｸM" panose="020B0609000000000000" pitchFamily="49" charset="-128"/>
              <a:ea typeface="HGｺﾞｼｯｸM" panose="020B0609000000000000" pitchFamily="49" charset="-128"/>
            </a:endParaRPr>
          </a:p>
          <a:p>
            <a:endParaRPr lang="en-US" altLang="ja-JP" sz="1600" b="1" dirty="0" smtClean="0">
              <a:solidFill>
                <a:schemeClr val="tx1"/>
              </a:solidFill>
              <a:latin typeface="HGｺﾞｼｯｸM" panose="020B0609000000000000" pitchFamily="49" charset="-128"/>
              <a:ea typeface="HGｺﾞｼｯｸM" panose="020B0609000000000000" pitchFamily="49" charset="-128"/>
            </a:endParaRPr>
          </a:p>
          <a:p>
            <a:endParaRPr lang="en-US" altLang="ja-JP" sz="1600" dirty="0" smtClean="0">
              <a:solidFill>
                <a:schemeClr val="tx1"/>
              </a:solidFill>
              <a:latin typeface="HGｺﾞｼｯｸM" panose="020B0609000000000000" pitchFamily="49" charset="-128"/>
              <a:ea typeface="HGｺﾞｼｯｸM" panose="020B0609000000000000" pitchFamily="49" charset="-128"/>
            </a:endParaRPr>
          </a:p>
        </p:txBody>
      </p:sp>
      <p:sp>
        <p:nvSpPr>
          <p:cNvPr id="22" name="テキスト ボックス 21"/>
          <p:cNvSpPr txBox="1"/>
          <p:nvPr/>
        </p:nvSpPr>
        <p:spPr>
          <a:xfrm>
            <a:off x="0" y="-198695"/>
            <a:ext cx="9144000" cy="1323439"/>
          </a:xfrm>
          <a:prstGeom prst="rect">
            <a:avLst/>
          </a:prstGeom>
          <a:noFill/>
        </p:spPr>
        <p:txBody>
          <a:bodyPr wrap="square" rtlCol="0">
            <a:spAutoFit/>
          </a:bodyPr>
          <a:lstStyle/>
          <a:p>
            <a:pPr algn="ctr"/>
            <a:endParaRPr lang="en-US" altLang="ja-JP" sz="2000" b="1" dirty="0">
              <a:latin typeface="HGｺﾞｼｯｸM" panose="020B0609000000000000" pitchFamily="49" charset="-128"/>
              <a:ea typeface="HGｺﾞｼｯｸM" panose="020B0609000000000000" pitchFamily="49" charset="-128"/>
            </a:endParaRPr>
          </a:p>
          <a:p>
            <a:pPr algn="ctr"/>
            <a:r>
              <a:rPr lang="ja-JP" altLang="en-US" sz="2400" b="1" dirty="0" smtClean="0">
                <a:latin typeface="HGｺﾞｼｯｸM" panose="020B0609000000000000" pitchFamily="49" charset="-128"/>
                <a:ea typeface="HGｺﾞｼｯｸM" panose="020B0609000000000000" pitchFamily="49" charset="-128"/>
              </a:rPr>
              <a:t>地域の皆さま向けにキャンパス</a:t>
            </a:r>
            <a:r>
              <a:rPr lang="ja-JP" altLang="en-US" sz="2400" b="1" dirty="0">
                <a:latin typeface="HGｺﾞｼｯｸM" panose="020B0609000000000000" pitchFamily="49" charset="-128"/>
                <a:ea typeface="HGｺﾞｼｯｸM" panose="020B0609000000000000" pitchFamily="49" charset="-128"/>
              </a:rPr>
              <a:t>を開放する</a:t>
            </a:r>
            <a:r>
              <a:rPr lang="ja-JP" altLang="en-US" sz="2400" b="1" dirty="0" smtClean="0">
                <a:latin typeface="HGｺﾞｼｯｸM" panose="020B0609000000000000" pitchFamily="49" charset="-128"/>
                <a:ea typeface="HGｺﾞｼｯｸM" panose="020B0609000000000000" pitchFamily="49" charset="-128"/>
              </a:rPr>
              <a:t>イベント</a:t>
            </a:r>
            <a:endParaRPr lang="en-US" altLang="ja-JP" sz="2400" b="1" dirty="0" smtClean="0">
              <a:latin typeface="HGｺﾞｼｯｸM" panose="020B0609000000000000" pitchFamily="49" charset="-128"/>
              <a:ea typeface="HGｺﾞｼｯｸM" panose="020B0609000000000000" pitchFamily="49" charset="-128"/>
            </a:endParaRPr>
          </a:p>
          <a:p>
            <a:pPr algn="ctr"/>
            <a:endParaRPr lang="en-US" altLang="ja-JP" sz="800" b="1" dirty="0" smtClean="0">
              <a:latin typeface="HGｺﾞｼｯｸM" panose="020B0609000000000000" pitchFamily="49" charset="-128"/>
              <a:ea typeface="HGｺﾞｼｯｸM" panose="020B0609000000000000" pitchFamily="49" charset="-128"/>
            </a:endParaRPr>
          </a:p>
          <a:p>
            <a:pPr algn="ctr"/>
            <a:r>
              <a:rPr lang="ja-JP" altLang="en-US" sz="2800" b="1" dirty="0" smtClean="0">
                <a:latin typeface="HGｺﾞｼｯｸM" panose="020B0609000000000000" pitchFamily="49" charset="-128"/>
                <a:ea typeface="HGｺﾞｼｯｸM" panose="020B0609000000000000" pitchFamily="49" charset="-128"/>
              </a:rPr>
              <a:t>第</a:t>
            </a:r>
            <a:r>
              <a:rPr lang="en-US" altLang="ja-JP" sz="2800" b="1" dirty="0" smtClean="0">
                <a:latin typeface="HGｺﾞｼｯｸM" panose="020B0609000000000000" pitchFamily="49" charset="-128"/>
                <a:ea typeface="HGｺﾞｼｯｸM" panose="020B0609000000000000" pitchFamily="49" charset="-128"/>
              </a:rPr>
              <a:t>8</a:t>
            </a:r>
            <a:r>
              <a:rPr lang="ja-JP" altLang="en-US" sz="2800" b="1" dirty="0">
                <a:latin typeface="HGｺﾞｼｯｸM" panose="020B0609000000000000" pitchFamily="49" charset="-128"/>
                <a:ea typeface="HGｺﾞｼｯｸM" panose="020B0609000000000000" pitchFamily="49" charset="-128"/>
              </a:rPr>
              <a:t>回 府大花（さくら）</a:t>
            </a:r>
            <a:r>
              <a:rPr lang="ja-JP" altLang="en-US" sz="2800" b="1" dirty="0" smtClean="0">
                <a:latin typeface="HGｺﾞｼｯｸM" panose="020B0609000000000000" pitchFamily="49" charset="-128"/>
                <a:ea typeface="HGｺﾞｼｯｸM" panose="020B0609000000000000" pitchFamily="49" charset="-128"/>
              </a:rPr>
              <a:t>まつりを開催</a:t>
            </a:r>
            <a:endParaRPr lang="en-US" altLang="ja-JP" sz="2800" b="1" dirty="0">
              <a:latin typeface="HGｺﾞｼｯｸM" panose="020B0609000000000000" pitchFamily="49" charset="-128"/>
              <a:ea typeface="HGｺﾞｼｯｸM" panose="020B0609000000000000" pitchFamily="49" charset="-128"/>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939" y="2456597"/>
            <a:ext cx="3151934" cy="2098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7834" y="4732980"/>
            <a:ext cx="2658542" cy="1967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711" y="4814815"/>
            <a:ext cx="2614241" cy="1886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スライド番号プレースホルダー 3"/>
          <p:cNvSpPr txBox="1">
            <a:spLocks/>
          </p:cNvSpPr>
          <p:nvPr/>
        </p:nvSpPr>
        <p:spPr>
          <a:xfrm>
            <a:off x="7028535" y="6432355"/>
            <a:ext cx="2133600" cy="365125"/>
          </a:xfrm>
          <a:prstGeom prst="rect">
            <a:avLst/>
          </a:prstGeom>
        </p:spPr>
        <p:txBody>
          <a:bodyPr vert="horz" lIns="91421" tIns="45711" rIns="91421" bIns="45711" rtlCol="0" anchor="ctr"/>
          <a:lstStyle>
            <a:defPPr>
              <a:defRPr lang="ja-JP"/>
            </a:defPPr>
            <a:lvl1pPr marL="0" algn="r" defTabSz="914212" rtl="0" eaLnBrk="1" latinLnBrk="0" hangingPunct="1">
              <a:defRPr kumimoji="1" sz="1200" kern="1200">
                <a:solidFill>
                  <a:schemeClr val="tx1">
                    <a:tint val="75000"/>
                  </a:schemeClr>
                </a:solidFill>
                <a:latin typeface="+mn-lt"/>
                <a:ea typeface="+mn-ea"/>
                <a:cs typeface="+mn-cs"/>
              </a:defRPr>
            </a:lvl1pPr>
            <a:lvl2pPr marL="457106" algn="l" defTabSz="914212" rtl="0" eaLnBrk="1" latinLnBrk="0" hangingPunct="1">
              <a:defRPr kumimoji="1" sz="1800" kern="1200">
                <a:solidFill>
                  <a:schemeClr val="tx1"/>
                </a:solidFill>
                <a:latin typeface="+mn-lt"/>
                <a:ea typeface="+mn-ea"/>
                <a:cs typeface="+mn-cs"/>
              </a:defRPr>
            </a:lvl2pPr>
            <a:lvl3pPr marL="914212" algn="l" defTabSz="914212" rtl="0" eaLnBrk="1" latinLnBrk="0" hangingPunct="1">
              <a:defRPr kumimoji="1" sz="1800" kern="1200">
                <a:solidFill>
                  <a:schemeClr val="tx1"/>
                </a:solidFill>
                <a:latin typeface="+mn-lt"/>
                <a:ea typeface="+mn-ea"/>
                <a:cs typeface="+mn-cs"/>
              </a:defRPr>
            </a:lvl3pPr>
            <a:lvl4pPr marL="1371320" algn="l" defTabSz="914212" rtl="0" eaLnBrk="1" latinLnBrk="0" hangingPunct="1">
              <a:defRPr kumimoji="1" sz="1800" kern="1200">
                <a:solidFill>
                  <a:schemeClr val="tx1"/>
                </a:solidFill>
                <a:latin typeface="+mn-lt"/>
                <a:ea typeface="+mn-ea"/>
                <a:cs typeface="+mn-cs"/>
              </a:defRPr>
            </a:lvl4pPr>
            <a:lvl5pPr marL="1828426" algn="l" defTabSz="914212" rtl="0" eaLnBrk="1" latinLnBrk="0" hangingPunct="1">
              <a:defRPr kumimoji="1" sz="1800" kern="1200">
                <a:solidFill>
                  <a:schemeClr val="tx1"/>
                </a:solidFill>
                <a:latin typeface="+mn-lt"/>
                <a:ea typeface="+mn-ea"/>
                <a:cs typeface="+mn-cs"/>
              </a:defRPr>
            </a:lvl5pPr>
            <a:lvl6pPr marL="2285532" algn="l" defTabSz="914212" rtl="0" eaLnBrk="1" latinLnBrk="0" hangingPunct="1">
              <a:defRPr kumimoji="1" sz="1800" kern="1200">
                <a:solidFill>
                  <a:schemeClr val="tx1"/>
                </a:solidFill>
                <a:latin typeface="+mn-lt"/>
                <a:ea typeface="+mn-ea"/>
                <a:cs typeface="+mn-cs"/>
              </a:defRPr>
            </a:lvl6pPr>
            <a:lvl7pPr marL="2742640" algn="l" defTabSz="914212" rtl="0" eaLnBrk="1" latinLnBrk="0" hangingPunct="1">
              <a:defRPr kumimoji="1" sz="1800" kern="1200">
                <a:solidFill>
                  <a:schemeClr val="tx1"/>
                </a:solidFill>
                <a:latin typeface="+mn-lt"/>
                <a:ea typeface="+mn-ea"/>
                <a:cs typeface="+mn-cs"/>
              </a:defRPr>
            </a:lvl7pPr>
            <a:lvl8pPr marL="3199744" algn="l" defTabSz="914212" rtl="0" eaLnBrk="1" latinLnBrk="0" hangingPunct="1">
              <a:defRPr kumimoji="1" sz="1800" kern="1200">
                <a:solidFill>
                  <a:schemeClr val="tx1"/>
                </a:solidFill>
                <a:latin typeface="+mn-lt"/>
                <a:ea typeface="+mn-ea"/>
                <a:cs typeface="+mn-cs"/>
              </a:defRPr>
            </a:lvl8pPr>
            <a:lvl9pPr marL="3656852" algn="l" defTabSz="914212" rtl="0" eaLnBrk="1" latinLnBrk="0" hangingPunct="1">
              <a:defRPr kumimoji="1" sz="1800" kern="1200">
                <a:solidFill>
                  <a:schemeClr val="tx1"/>
                </a:solidFill>
                <a:latin typeface="+mn-lt"/>
                <a:ea typeface="+mn-ea"/>
                <a:cs typeface="+mn-cs"/>
              </a:defRPr>
            </a:lvl9pPr>
          </a:lstStyle>
          <a:p>
            <a:r>
              <a:rPr lang="en-US" altLang="ja-JP" sz="1600" dirty="0" smtClean="0">
                <a:solidFill>
                  <a:prstClr val="black">
                    <a:tint val="75000"/>
                  </a:prstClr>
                </a:solidFill>
              </a:rPr>
              <a:t>14</a:t>
            </a:r>
            <a:endParaRPr lang="ja-JP" altLang="en-US" sz="1600" dirty="0">
              <a:solidFill>
                <a:prstClr val="black">
                  <a:tint val="75000"/>
                </a:prstClr>
              </a:solidFill>
            </a:endParaRPr>
          </a:p>
        </p:txBody>
      </p:sp>
    </p:spTree>
    <p:extLst>
      <p:ext uri="{BB962C8B-B14F-4D97-AF65-F5344CB8AC3E}">
        <p14:creationId xmlns:p14="http://schemas.microsoft.com/office/powerpoint/2010/main" val="2412754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2908111" y="2013733"/>
            <a:ext cx="5984369" cy="4655627"/>
            <a:chOff x="2803174" y="1017610"/>
            <a:chExt cx="5984369" cy="4655627"/>
          </a:xfrm>
        </p:grpSpPr>
        <p:sp>
          <p:nvSpPr>
            <p:cNvPr id="11" name="楕円 10"/>
            <p:cNvSpPr/>
            <p:nvPr/>
          </p:nvSpPr>
          <p:spPr>
            <a:xfrm>
              <a:off x="3669649" y="2168553"/>
              <a:ext cx="1028180" cy="993953"/>
            </a:xfrm>
            <a:prstGeom prst="ellipse">
              <a:avLst/>
            </a:prstGeom>
            <a:ln w="127000">
              <a:solidFill>
                <a:schemeClr val="accent1">
                  <a:alpha val="2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1350" dirty="0">
                <a:solidFill>
                  <a:prstClr val="black"/>
                </a:solidFill>
              </a:endParaRPr>
            </a:p>
          </p:txBody>
        </p:sp>
        <p:sp>
          <p:nvSpPr>
            <p:cNvPr id="12" name="四角形: 角を丸くする 11"/>
            <p:cNvSpPr>
              <a:spLocks noChangeAspect="1"/>
            </p:cNvSpPr>
            <p:nvPr/>
          </p:nvSpPr>
          <p:spPr>
            <a:xfrm>
              <a:off x="2930988" y="1558437"/>
              <a:ext cx="2546978" cy="4114800"/>
            </a:xfrm>
            <a:prstGeom prst="roundRect">
              <a:avLst/>
            </a:prstGeom>
            <a:noFill/>
            <a:ln w="3810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1350">
                <a:solidFill>
                  <a:prstClr val="black"/>
                </a:solidFill>
              </a:endParaRPr>
            </a:p>
          </p:txBody>
        </p:sp>
        <p:sp>
          <p:nvSpPr>
            <p:cNvPr id="16" name="四角形: 角を丸くする 15"/>
            <p:cNvSpPr/>
            <p:nvPr/>
          </p:nvSpPr>
          <p:spPr>
            <a:xfrm>
              <a:off x="6240565" y="1558438"/>
              <a:ext cx="2546978" cy="4114799"/>
            </a:xfrm>
            <a:prstGeom prst="roundRect">
              <a:avLst/>
            </a:prstGeom>
            <a:noFill/>
            <a:ln w="3810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1350">
                <a:solidFill>
                  <a:prstClr val="black"/>
                </a:solidFill>
              </a:endParaRPr>
            </a:p>
          </p:txBody>
        </p:sp>
        <p:grpSp>
          <p:nvGrpSpPr>
            <p:cNvPr id="17" name="グループ化 16"/>
            <p:cNvGrpSpPr/>
            <p:nvPr/>
          </p:nvGrpSpPr>
          <p:grpSpPr>
            <a:xfrm>
              <a:off x="3859076" y="3797282"/>
              <a:ext cx="741406" cy="685800"/>
              <a:chOff x="3839347" y="4415372"/>
              <a:chExt cx="988541" cy="914400"/>
            </a:xfrm>
          </p:grpSpPr>
          <p:sp>
            <p:nvSpPr>
              <p:cNvPr id="18" name="角丸四角形 15"/>
              <p:cNvSpPr/>
              <p:nvPr/>
            </p:nvSpPr>
            <p:spPr>
              <a:xfrm>
                <a:off x="3839347" y="4422835"/>
                <a:ext cx="988541" cy="889687"/>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350">
                  <a:solidFill>
                    <a:prstClr val="black"/>
                  </a:solidFill>
                </a:endParaRPr>
              </a:p>
            </p:txBody>
          </p:sp>
          <p:pic>
            <p:nvPicPr>
              <p:cNvPr id="19" name="グラフィックス 18" descr="会議"/>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876417" y="4415372"/>
                <a:ext cx="914400" cy="914400"/>
              </a:xfrm>
              <a:prstGeom prst="rect">
                <a:avLst/>
              </a:prstGeom>
            </p:spPr>
          </p:pic>
        </p:grpSp>
        <p:grpSp>
          <p:nvGrpSpPr>
            <p:cNvPr id="20" name="グループ化 19"/>
            <p:cNvGrpSpPr/>
            <p:nvPr/>
          </p:nvGrpSpPr>
          <p:grpSpPr>
            <a:xfrm>
              <a:off x="7856553" y="1979729"/>
              <a:ext cx="741406" cy="685800"/>
              <a:chOff x="3445415" y="2434385"/>
              <a:chExt cx="988541" cy="914400"/>
            </a:xfrm>
          </p:grpSpPr>
          <p:sp>
            <p:nvSpPr>
              <p:cNvPr id="21" name="角丸四角形 13"/>
              <p:cNvSpPr/>
              <p:nvPr/>
            </p:nvSpPr>
            <p:spPr>
              <a:xfrm>
                <a:off x="3445415" y="2459098"/>
                <a:ext cx="988541" cy="889687"/>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350">
                  <a:solidFill>
                    <a:prstClr val="black"/>
                  </a:solidFill>
                </a:endParaRPr>
              </a:p>
            </p:txBody>
          </p:sp>
          <p:pic>
            <p:nvPicPr>
              <p:cNvPr id="22" name="グラフィックス 21" descr="工場"/>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482485" y="2434385"/>
                <a:ext cx="914400" cy="914400"/>
              </a:xfrm>
              <a:prstGeom prst="rect">
                <a:avLst/>
              </a:prstGeom>
            </p:spPr>
          </p:pic>
        </p:grpSp>
        <p:grpSp>
          <p:nvGrpSpPr>
            <p:cNvPr id="5" name="グループ化 4"/>
            <p:cNvGrpSpPr>
              <a:grpSpLocks noChangeAspect="1"/>
            </p:cNvGrpSpPr>
            <p:nvPr/>
          </p:nvGrpSpPr>
          <p:grpSpPr>
            <a:xfrm>
              <a:off x="3441259" y="2785465"/>
              <a:ext cx="556055" cy="514394"/>
              <a:chOff x="7049272" y="2129402"/>
              <a:chExt cx="988541" cy="914479"/>
            </a:xfrm>
          </p:grpSpPr>
          <p:sp>
            <p:nvSpPr>
              <p:cNvPr id="6" name="角丸四角形 12"/>
              <p:cNvSpPr/>
              <p:nvPr/>
            </p:nvSpPr>
            <p:spPr>
              <a:xfrm>
                <a:off x="7049272" y="2154194"/>
                <a:ext cx="988541" cy="889687"/>
              </a:xfrm>
              <a:prstGeom prst="roundRect">
                <a:avLst/>
              </a:prstGeom>
              <a:ln w="28575">
                <a:solidFill>
                  <a:srgbClr val="0071C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350">
                  <a:solidFill>
                    <a:prstClr val="black"/>
                  </a:solidFill>
                </a:endParaRPr>
              </a:p>
            </p:txBody>
          </p:sp>
          <p:pic>
            <p:nvPicPr>
              <p:cNvPr id="7" name="図 6"/>
              <p:cNvPicPr>
                <a:picLocks noChangeAspect="1"/>
              </p:cNvPicPr>
              <p:nvPr/>
            </p:nvPicPr>
            <p:blipFill>
              <a:blip r:embed="rId7">
                <a:duotone>
                  <a:schemeClr val="accent5">
                    <a:shade val="45000"/>
                    <a:satMod val="135000"/>
                  </a:schemeClr>
                  <a:prstClr val="white"/>
                </a:duotone>
              </a:blip>
              <a:stretch>
                <a:fillRect/>
              </a:stretch>
            </p:blipFill>
            <p:spPr>
              <a:xfrm>
                <a:off x="7086302" y="2129402"/>
                <a:ext cx="914479" cy="914479"/>
              </a:xfrm>
              <a:prstGeom prst="rect">
                <a:avLst/>
              </a:prstGeom>
              <a:noFill/>
              <a:ln>
                <a:noFill/>
              </a:ln>
            </p:spPr>
          </p:pic>
        </p:grpSp>
        <p:sp>
          <p:nvSpPr>
            <p:cNvPr id="3" name="角丸四角形 12"/>
            <p:cNvSpPr/>
            <p:nvPr/>
          </p:nvSpPr>
          <p:spPr>
            <a:xfrm>
              <a:off x="3894641" y="2046985"/>
              <a:ext cx="518984" cy="467086"/>
            </a:xfrm>
            <a:prstGeom prst="roundRect">
              <a:avLst/>
            </a:prstGeom>
            <a:ln w="28575">
              <a:solidFill>
                <a:srgbClr val="990033"/>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350">
                <a:solidFill>
                  <a:prstClr val="black"/>
                </a:solidFill>
              </a:endParaRPr>
            </a:p>
          </p:txBody>
        </p:sp>
        <p:pic>
          <p:nvPicPr>
            <p:cNvPr id="35" name="グラフィックス 34" descr="矢印: 直線"/>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5400000" flipH="1">
              <a:off x="4007600" y="3335476"/>
              <a:ext cx="454562" cy="454562"/>
            </a:xfrm>
            <a:prstGeom prst="rect">
              <a:avLst/>
            </a:prstGeom>
          </p:spPr>
        </p:pic>
        <p:pic>
          <p:nvPicPr>
            <p:cNvPr id="37" name="グラフィックス 36" descr="矢印: 直線"/>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6200000" flipH="1" flipV="1">
              <a:off x="4021198" y="4498924"/>
              <a:ext cx="454562" cy="454562"/>
            </a:xfrm>
            <a:prstGeom prst="rect">
              <a:avLst/>
            </a:prstGeom>
          </p:spPr>
        </p:pic>
        <p:sp>
          <p:nvSpPr>
            <p:cNvPr id="39" name="テキスト ボックス 38"/>
            <p:cNvSpPr txBox="1"/>
            <p:nvPr/>
          </p:nvSpPr>
          <p:spPr>
            <a:xfrm>
              <a:off x="3602967" y="1795838"/>
              <a:ext cx="1107996" cy="276999"/>
            </a:xfrm>
            <a:prstGeom prst="rect">
              <a:avLst/>
            </a:prstGeom>
            <a:noFill/>
          </p:spPr>
          <p:txBody>
            <a:bodyPr wrap="none" rtlCol="0">
              <a:spAutoFit/>
            </a:bodyPr>
            <a:lstStyle/>
            <a:p>
              <a:r>
                <a:rPr lang="ja-JP" altLang="en-US" sz="1200" dirty="0">
                  <a:latin typeface="メイリオ" panose="020B0604030504040204" pitchFamily="50" charset="-128"/>
                  <a:ea typeface="メイリオ" panose="020B0604030504040204" pitchFamily="50" charset="-128"/>
                </a:rPr>
                <a:t>大阪市立大学</a:t>
              </a:r>
            </a:p>
          </p:txBody>
        </p:sp>
        <p:sp>
          <p:nvSpPr>
            <p:cNvPr id="40" name="テキスト ボックス 39"/>
            <p:cNvSpPr txBox="1"/>
            <p:nvPr/>
          </p:nvSpPr>
          <p:spPr>
            <a:xfrm>
              <a:off x="3135308" y="2576893"/>
              <a:ext cx="1107996" cy="276999"/>
            </a:xfrm>
            <a:prstGeom prst="rect">
              <a:avLst/>
            </a:prstGeom>
            <a:noFill/>
          </p:spPr>
          <p:txBody>
            <a:bodyPr wrap="none" rtlCol="0">
              <a:spAutoFit/>
            </a:bodyPr>
            <a:lstStyle/>
            <a:p>
              <a:r>
                <a:rPr lang="ja-JP" altLang="en-US" sz="1200" dirty="0">
                  <a:solidFill>
                    <a:srgbClr val="1F497D">
                      <a:lumMod val="50000"/>
                    </a:srgbClr>
                  </a:solidFill>
                  <a:latin typeface="メイリオ" panose="020B0604030504040204" pitchFamily="50" charset="-128"/>
                  <a:ea typeface="メイリオ" panose="020B0604030504040204" pitchFamily="50" charset="-128"/>
                </a:rPr>
                <a:t>大阪府立大学</a:t>
              </a:r>
            </a:p>
          </p:txBody>
        </p:sp>
        <p:sp>
          <p:nvSpPr>
            <p:cNvPr id="41" name="テキスト ボックス 40"/>
            <p:cNvSpPr txBox="1"/>
            <p:nvPr/>
          </p:nvSpPr>
          <p:spPr>
            <a:xfrm>
              <a:off x="3555347" y="4892182"/>
              <a:ext cx="1415772" cy="276999"/>
            </a:xfrm>
            <a:prstGeom prst="rect">
              <a:avLst/>
            </a:prstGeom>
            <a:noFill/>
          </p:spPr>
          <p:txBody>
            <a:bodyPr wrap="none" rtlCol="0">
              <a:spAutoFit/>
            </a:bodyPr>
            <a:lstStyle/>
            <a:p>
              <a:r>
                <a:rPr lang="ja-JP" altLang="en-US" sz="1200" dirty="0">
                  <a:solidFill>
                    <a:prstClr val="black"/>
                  </a:solidFill>
                  <a:latin typeface="メイリオ" panose="020B0604030504040204" pitchFamily="50" charset="-128"/>
                  <a:ea typeface="メイリオ" panose="020B0604030504040204" pitchFamily="50" charset="-128"/>
                </a:rPr>
                <a:t>産業振興センター</a:t>
              </a:r>
            </a:p>
          </p:txBody>
        </p:sp>
        <p:grpSp>
          <p:nvGrpSpPr>
            <p:cNvPr id="43" name="グループ化 42"/>
            <p:cNvGrpSpPr>
              <a:grpSpLocks noChangeAspect="1"/>
            </p:cNvGrpSpPr>
            <p:nvPr/>
          </p:nvGrpSpPr>
          <p:grpSpPr>
            <a:xfrm>
              <a:off x="3993145" y="5152294"/>
              <a:ext cx="503840" cy="466052"/>
              <a:chOff x="6555002" y="4095312"/>
              <a:chExt cx="988541" cy="914399"/>
            </a:xfrm>
          </p:grpSpPr>
          <p:sp>
            <p:nvSpPr>
              <p:cNvPr id="42" name="角丸四角形 8"/>
              <p:cNvSpPr/>
              <p:nvPr/>
            </p:nvSpPr>
            <p:spPr>
              <a:xfrm>
                <a:off x="6555002" y="4097087"/>
                <a:ext cx="988541" cy="889687"/>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350">
                  <a:solidFill>
                    <a:prstClr val="black"/>
                  </a:solidFill>
                </a:endParaRPr>
              </a:p>
            </p:txBody>
          </p:sp>
          <p:pic>
            <p:nvPicPr>
              <p:cNvPr id="24" name="グラフィックス 23" descr="建物"/>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6587304" y="4095312"/>
                <a:ext cx="914401" cy="914399"/>
              </a:xfrm>
              <a:prstGeom prst="rect">
                <a:avLst/>
              </a:prstGeom>
            </p:spPr>
          </p:pic>
        </p:grpSp>
        <p:sp>
          <p:nvSpPr>
            <p:cNvPr id="44" name="テキスト ボックス 43"/>
            <p:cNvSpPr txBox="1"/>
            <p:nvPr/>
          </p:nvSpPr>
          <p:spPr>
            <a:xfrm>
              <a:off x="4204477" y="2576893"/>
              <a:ext cx="1107996" cy="276999"/>
            </a:xfrm>
            <a:prstGeom prst="rect">
              <a:avLst/>
            </a:prstGeom>
            <a:noFill/>
          </p:spPr>
          <p:txBody>
            <a:bodyPr wrap="none" rtlCol="0">
              <a:spAutoFit/>
            </a:bodyPr>
            <a:lstStyle/>
            <a:p>
              <a:r>
                <a:rPr lang="ja-JP" altLang="en-US" sz="1200" dirty="0">
                  <a:solidFill>
                    <a:srgbClr val="1F497D">
                      <a:lumMod val="75000"/>
                    </a:srgbClr>
                  </a:solidFill>
                  <a:latin typeface="メイリオ" panose="020B0604030504040204" pitchFamily="50" charset="-128"/>
                  <a:ea typeface="メイリオ" panose="020B0604030504040204" pitchFamily="50" charset="-128"/>
                </a:rPr>
                <a:t>兵庫県立大学</a:t>
              </a:r>
            </a:p>
          </p:txBody>
        </p:sp>
        <p:sp>
          <p:nvSpPr>
            <p:cNvPr id="45" name="テキスト ボックス 44"/>
            <p:cNvSpPr txBox="1"/>
            <p:nvPr/>
          </p:nvSpPr>
          <p:spPr>
            <a:xfrm flipH="1">
              <a:off x="3323442" y="1369307"/>
              <a:ext cx="1700672" cy="415498"/>
            </a:xfrm>
            <a:prstGeom prst="rect">
              <a:avLst/>
            </a:prstGeom>
            <a:solidFill>
              <a:schemeClr val="bg1"/>
            </a:solidFill>
            <a:ln>
              <a:solidFill>
                <a:schemeClr val="accent1"/>
              </a:solidFill>
            </a:ln>
          </p:spPr>
          <p:txBody>
            <a:bodyPr wrap="square" rtlCol="0">
              <a:spAutoFit/>
            </a:bodyPr>
            <a:lstStyle/>
            <a:p>
              <a:pPr algn="ctr"/>
              <a:r>
                <a:rPr lang="ja-JP" altLang="en-US" sz="1050" b="1" dirty="0">
                  <a:solidFill>
                    <a:prstClr val="black"/>
                  </a:solidFill>
                  <a:latin typeface="メイリオ" panose="020B0604030504040204" pitchFamily="50" charset="-128"/>
                  <a:ea typeface="メイリオ" panose="020B0604030504040204" pitchFamily="50" charset="-128"/>
                </a:rPr>
                <a:t>ビジネスプラン検討会</a:t>
              </a:r>
              <a:endParaRPr lang="en-US" altLang="ja-JP" sz="1050" b="1" dirty="0">
                <a:solidFill>
                  <a:prstClr val="black"/>
                </a:solidFill>
                <a:latin typeface="メイリオ" panose="020B0604030504040204" pitchFamily="50" charset="-128"/>
                <a:ea typeface="メイリオ" panose="020B0604030504040204" pitchFamily="50" charset="-128"/>
              </a:endParaRPr>
            </a:p>
            <a:p>
              <a:pPr algn="ctr"/>
              <a:r>
                <a:rPr lang="ja-JP" altLang="en-US" sz="1050" b="1" dirty="0">
                  <a:solidFill>
                    <a:prstClr val="black"/>
                  </a:solidFill>
                  <a:latin typeface="メイリオ" panose="020B0604030504040204" pitchFamily="50" charset="-128"/>
                  <a:ea typeface="メイリオ" panose="020B0604030504040204" pitchFamily="50" charset="-128"/>
                </a:rPr>
                <a:t>（円卓会議）</a:t>
              </a:r>
            </a:p>
          </p:txBody>
        </p:sp>
        <p:sp>
          <p:nvSpPr>
            <p:cNvPr id="46" name="テキスト ボックス 45"/>
            <p:cNvSpPr txBox="1"/>
            <p:nvPr/>
          </p:nvSpPr>
          <p:spPr>
            <a:xfrm flipH="1">
              <a:off x="6667875" y="1443020"/>
              <a:ext cx="1700672" cy="276999"/>
            </a:xfrm>
            <a:prstGeom prst="rect">
              <a:avLst/>
            </a:prstGeom>
            <a:solidFill>
              <a:schemeClr val="bg1"/>
            </a:solidFill>
            <a:ln>
              <a:solidFill>
                <a:schemeClr val="accent1"/>
              </a:solidFill>
            </a:ln>
          </p:spPr>
          <p:txBody>
            <a:bodyPr wrap="square" rtlCol="0">
              <a:spAutoFit/>
            </a:bodyPr>
            <a:lstStyle/>
            <a:p>
              <a:pPr algn="ctr"/>
              <a:r>
                <a:rPr lang="ja-JP" altLang="en-US" sz="1200" b="1" dirty="0">
                  <a:solidFill>
                    <a:prstClr val="black"/>
                  </a:solidFill>
                  <a:latin typeface="メイリオ" panose="020B0604030504040204" pitchFamily="50" charset="-128"/>
                  <a:ea typeface="メイリオ" panose="020B0604030504040204" pitchFamily="50" charset="-128"/>
                </a:rPr>
                <a:t>出口戦略</a:t>
              </a:r>
            </a:p>
          </p:txBody>
        </p:sp>
        <p:sp>
          <p:nvSpPr>
            <p:cNvPr id="47" name="テキスト ボックス 46"/>
            <p:cNvSpPr txBox="1"/>
            <p:nvPr/>
          </p:nvSpPr>
          <p:spPr>
            <a:xfrm flipH="1">
              <a:off x="2803174" y="4018058"/>
              <a:ext cx="1276169" cy="369332"/>
            </a:xfrm>
            <a:prstGeom prst="rect">
              <a:avLst/>
            </a:prstGeom>
            <a:noFill/>
            <a:ln>
              <a:noFill/>
            </a:ln>
          </p:spPr>
          <p:txBody>
            <a:bodyPr wrap="square" rtlCol="0">
              <a:spAutoFit/>
            </a:bodyPr>
            <a:lstStyle/>
            <a:p>
              <a:pPr algn="ctr"/>
              <a:r>
                <a:rPr lang="ja-JP" altLang="en-US" sz="900" b="1" dirty="0">
                  <a:solidFill>
                    <a:srgbClr val="FF0000"/>
                  </a:solidFill>
                  <a:latin typeface="メイリオ" panose="020B0604030504040204" pitchFamily="50" charset="-128"/>
                  <a:ea typeface="メイリオ" panose="020B0604030504040204" pitchFamily="50" charset="-128"/>
                </a:rPr>
                <a:t>ビジネスプラン</a:t>
              </a:r>
              <a:endParaRPr lang="en-US" altLang="ja-JP" sz="900" b="1" dirty="0">
                <a:solidFill>
                  <a:srgbClr val="FF0000"/>
                </a:solidFill>
                <a:latin typeface="メイリオ" panose="020B0604030504040204" pitchFamily="50" charset="-128"/>
                <a:ea typeface="メイリオ" panose="020B0604030504040204" pitchFamily="50" charset="-128"/>
              </a:endParaRPr>
            </a:p>
            <a:p>
              <a:pPr algn="ctr"/>
              <a:r>
                <a:rPr lang="ja-JP" altLang="en-US" sz="900" b="1" dirty="0">
                  <a:solidFill>
                    <a:srgbClr val="FF0000"/>
                  </a:solidFill>
                  <a:latin typeface="メイリオ" panose="020B0604030504040204" pitchFamily="50" charset="-128"/>
                  <a:ea typeface="メイリオ" panose="020B0604030504040204" pitchFamily="50" charset="-128"/>
                </a:rPr>
                <a:t>検討会</a:t>
              </a:r>
            </a:p>
          </p:txBody>
        </p:sp>
        <p:grpSp>
          <p:nvGrpSpPr>
            <p:cNvPr id="49" name="グループ化 48"/>
            <p:cNvGrpSpPr/>
            <p:nvPr/>
          </p:nvGrpSpPr>
          <p:grpSpPr>
            <a:xfrm>
              <a:off x="6460224" y="2755191"/>
              <a:ext cx="741406" cy="685799"/>
              <a:chOff x="8855298" y="4089034"/>
              <a:chExt cx="988541" cy="914400"/>
            </a:xfrm>
          </p:grpSpPr>
          <p:sp>
            <p:nvSpPr>
              <p:cNvPr id="48" name="角丸四角形 12"/>
              <p:cNvSpPr/>
              <p:nvPr/>
            </p:nvSpPr>
            <p:spPr>
              <a:xfrm>
                <a:off x="8855298" y="4113746"/>
                <a:ext cx="988541" cy="889687"/>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350">
                  <a:solidFill>
                    <a:prstClr val="black"/>
                  </a:solidFill>
                </a:endParaRPr>
              </a:p>
            </p:txBody>
          </p:sp>
          <p:pic>
            <p:nvPicPr>
              <p:cNvPr id="34" name="グラフィックス 33" descr="銀行"/>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8900427" y="4089034"/>
                <a:ext cx="914400" cy="914400"/>
              </a:xfrm>
              <a:prstGeom prst="rect">
                <a:avLst/>
              </a:prstGeom>
            </p:spPr>
          </p:pic>
        </p:grpSp>
        <p:grpSp>
          <p:nvGrpSpPr>
            <p:cNvPr id="53" name="グループ化 52"/>
            <p:cNvGrpSpPr/>
            <p:nvPr/>
          </p:nvGrpSpPr>
          <p:grpSpPr>
            <a:xfrm>
              <a:off x="7856553" y="2775497"/>
              <a:ext cx="741406" cy="685800"/>
              <a:chOff x="10222399" y="3529615"/>
              <a:chExt cx="988541" cy="914400"/>
            </a:xfrm>
          </p:grpSpPr>
          <p:sp>
            <p:nvSpPr>
              <p:cNvPr id="51" name="角丸四角形 12"/>
              <p:cNvSpPr/>
              <p:nvPr/>
            </p:nvSpPr>
            <p:spPr>
              <a:xfrm>
                <a:off x="10222399" y="3537506"/>
                <a:ext cx="988541" cy="889687"/>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350">
                  <a:solidFill>
                    <a:prstClr val="black"/>
                  </a:solidFill>
                </a:endParaRPr>
              </a:p>
            </p:txBody>
          </p:sp>
          <p:pic>
            <p:nvPicPr>
              <p:cNvPr id="30" name="グラフィックス 29" descr="ストア"/>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10259469" y="3529615"/>
                <a:ext cx="914400" cy="914400"/>
              </a:xfrm>
              <a:prstGeom prst="rect">
                <a:avLst/>
              </a:prstGeom>
            </p:spPr>
          </p:pic>
        </p:grpSp>
        <p:grpSp>
          <p:nvGrpSpPr>
            <p:cNvPr id="54" name="グループ化 53"/>
            <p:cNvGrpSpPr/>
            <p:nvPr/>
          </p:nvGrpSpPr>
          <p:grpSpPr>
            <a:xfrm>
              <a:off x="7856553" y="3528783"/>
              <a:ext cx="741406" cy="703554"/>
              <a:chOff x="7049272" y="2105809"/>
              <a:chExt cx="988541" cy="938072"/>
            </a:xfrm>
          </p:grpSpPr>
          <p:sp>
            <p:nvSpPr>
              <p:cNvPr id="52" name="角丸四角形 12"/>
              <p:cNvSpPr/>
              <p:nvPr/>
            </p:nvSpPr>
            <p:spPr>
              <a:xfrm>
                <a:off x="7049272" y="2154194"/>
                <a:ext cx="988541" cy="889687"/>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350">
                  <a:solidFill>
                    <a:prstClr val="black"/>
                  </a:solidFill>
                </a:endParaRPr>
              </a:p>
            </p:txBody>
          </p:sp>
          <p:pic>
            <p:nvPicPr>
              <p:cNvPr id="28" name="グラフィックス 27" descr="家"/>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7100288" y="2105809"/>
                <a:ext cx="914400" cy="914400"/>
              </a:xfrm>
              <a:prstGeom prst="rect">
                <a:avLst/>
              </a:prstGeom>
            </p:spPr>
          </p:pic>
        </p:grpSp>
        <p:grpSp>
          <p:nvGrpSpPr>
            <p:cNvPr id="62" name="グループ化 61"/>
            <p:cNvGrpSpPr/>
            <p:nvPr/>
          </p:nvGrpSpPr>
          <p:grpSpPr>
            <a:xfrm>
              <a:off x="7837047" y="4605263"/>
              <a:ext cx="741406" cy="685800"/>
              <a:chOff x="7049272" y="2137239"/>
              <a:chExt cx="988541" cy="914400"/>
            </a:xfrm>
          </p:grpSpPr>
          <p:sp>
            <p:nvSpPr>
              <p:cNvPr id="61" name="角丸四角形 12"/>
              <p:cNvSpPr/>
              <p:nvPr/>
            </p:nvSpPr>
            <p:spPr>
              <a:xfrm>
                <a:off x="7049272" y="2154194"/>
                <a:ext cx="988541" cy="889687"/>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350">
                  <a:solidFill>
                    <a:prstClr val="black"/>
                  </a:solidFill>
                </a:endParaRPr>
              </a:p>
            </p:txBody>
          </p:sp>
          <p:pic>
            <p:nvPicPr>
              <p:cNvPr id="26" name="グラフィックス 25" descr="都市"/>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7076758" y="2137239"/>
                <a:ext cx="914400" cy="914400"/>
              </a:xfrm>
              <a:prstGeom prst="rect">
                <a:avLst/>
              </a:prstGeom>
            </p:spPr>
          </p:pic>
        </p:grpSp>
        <p:grpSp>
          <p:nvGrpSpPr>
            <p:cNvPr id="63" name="グループ化 62"/>
            <p:cNvGrpSpPr>
              <a:grpSpLocks noChangeAspect="1"/>
            </p:cNvGrpSpPr>
            <p:nvPr/>
          </p:nvGrpSpPr>
          <p:grpSpPr>
            <a:xfrm>
              <a:off x="6491089" y="4605293"/>
              <a:ext cx="741406" cy="685800"/>
              <a:chOff x="6555002" y="4095315"/>
              <a:chExt cx="988541" cy="914400"/>
            </a:xfrm>
          </p:grpSpPr>
          <p:sp>
            <p:nvSpPr>
              <p:cNvPr id="64" name="角丸四角形 8"/>
              <p:cNvSpPr/>
              <p:nvPr/>
            </p:nvSpPr>
            <p:spPr>
              <a:xfrm>
                <a:off x="6555002" y="4097087"/>
                <a:ext cx="988541" cy="889687"/>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350">
                  <a:solidFill>
                    <a:prstClr val="black"/>
                  </a:solidFill>
                </a:endParaRPr>
              </a:p>
            </p:txBody>
          </p:sp>
          <p:pic>
            <p:nvPicPr>
              <p:cNvPr id="65" name="グラフィックス 64" descr="建物"/>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6587303" y="4095315"/>
                <a:ext cx="914400" cy="914400"/>
              </a:xfrm>
              <a:prstGeom prst="rect">
                <a:avLst/>
              </a:prstGeom>
            </p:spPr>
          </p:pic>
        </p:grpSp>
        <p:sp>
          <p:nvSpPr>
            <p:cNvPr id="66" name="テキスト ボックス 65"/>
            <p:cNvSpPr txBox="1"/>
            <p:nvPr/>
          </p:nvSpPr>
          <p:spPr>
            <a:xfrm>
              <a:off x="6381550" y="4389985"/>
              <a:ext cx="1415772" cy="276999"/>
            </a:xfrm>
            <a:prstGeom prst="rect">
              <a:avLst/>
            </a:prstGeom>
            <a:noFill/>
          </p:spPr>
          <p:txBody>
            <a:bodyPr wrap="none" rtlCol="0">
              <a:spAutoFit/>
            </a:bodyPr>
            <a:lstStyle/>
            <a:p>
              <a:r>
                <a:rPr lang="ja-JP" altLang="en-US" sz="1200" dirty="0">
                  <a:solidFill>
                    <a:prstClr val="black"/>
                  </a:solidFill>
                  <a:latin typeface="メイリオ" panose="020B0604030504040204" pitchFamily="50" charset="-128"/>
                  <a:ea typeface="メイリオ" panose="020B0604030504040204" pitchFamily="50" charset="-128"/>
                </a:rPr>
                <a:t>産業振興センター</a:t>
              </a:r>
            </a:p>
          </p:txBody>
        </p:sp>
        <p:sp>
          <p:nvSpPr>
            <p:cNvPr id="67" name="テキスト ボックス 66"/>
            <p:cNvSpPr txBox="1"/>
            <p:nvPr/>
          </p:nvSpPr>
          <p:spPr>
            <a:xfrm>
              <a:off x="6339271" y="2443910"/>
              <a:ext cx="1107996" cy="276999"/>
            </a:xfrm>
            <a:prstGeom prst="rect">
              <a:avLst/>
            </a:prstGeom>
            <a:noFill/>
          </p:spPr>
          <p:txBody>
            <a:bodyPr wrap="none" rtlCol="0">
              <a:spAutoFit/>
            </a:bodyPr>
            <a:lstStyle/>
            <a:p>
              <a:r>
                <a:rPr lang="ja-JP" altLang="en-US" sz="1200" dirty="0">
                  <a:solidFill>
                    <a:prstClr val="black"/>
                  </a:solidFill>
                  <a:latin typeface="メイリオ" panose="020B0604030504040204" pitchFamily="50" charset="-128"/>
                  <a:ea typeface="メイリオ" panose="020B0604030504040204" pitchFamily="50" charset="-128"/>
                </a:rPr>
                <a:t>地域金融機関</a:t>
              </a:r>
            </a:p>
          </p:txBody>
        </p:sp>
        <p:grpSp>
          <p:nvGrpSpPr>
            <p:cNvPr id="75" name="グループ化 74"/>
            <p:cNvGrpSpPr/>
            <p:nvPr/>
          </p:nvGrpSpPr>
          <p:grpSpPr>
            <a:xfrm>
              <a:off x="4372241" y="3725686"/>
              <a:ext cx="1276169" cy="584744"/>
              <a:chOff x="6604499" y="3215408"/>
              <a:chExt cx="1701559" cy="779658"/>
            </a:xfrm>
          </p:grpSpPr>
          <p:pic>
            <p:nvPicPr>
              <p:cNvPr id="60" name="グラフィックス 59" descr="チェックリスト"/>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7100789" y="3446426"/>
                <a:ext cx="548640" cy="548640"/>
              </a:xfrm>
              <a:prstGeom prst="rect">
                <a:avLst/>
              </a:prstGeom>
            </p:spPr>
          </p:pic>
          <p:sp>
            <p:nvSpPr>
              <p:cNvPr id="68" name="テキスト ボックス 67"/>
              <p:cNvSpPr txBox="1"/>
              <p:nvPr/>
            </p:nvSpPr>
            <p:spPr>
              <a:xfrm flipH="1">
                <a:off x="6604499" y="3215408"/>
                <a:ext cx="1701559" cy="307776"/>
              </a:xfrm>
              <a:prstGeom prst="rect">
                <a:avLst/>
              </a:prstGeom>
              <a:noFill/>
              <a:ln>
                <a:noFill/>
              </a:ln>
            </p:spPr>
            <p:txBody>
              <a:bodyPr wrap="square" rtlCol="0">
                <a:spAutoFit/>
              </a:bodyPr>
              <a:lstStyle/>
              <a:p>
                <a:pPr algn="ctr"/>
                <a:r>
                  <a:rPr lang="ja-JP" altLang="en-US" sz="900" b="1" dirty="0">
                    <a:solidFill>
                      <a:srgbClr val="FF0000"/>
                    </a:solidFill>
                    <a:latin typeface="メイリオ" panose="020B0604030504040204" pitchFamily="50" charset="-128"/>
                    <a:ea typeface="メイリオ" panose="020B0604030504040204" pitchFamily="50" charset="-128"/>
                  </a:rPr>
                  <a:t>ビジネスプラン</a:t>
                </a:r>
              </a:p>
            </p:txBody>
          </p:sp>
        </p:grpSp>
        <p:grpSp>
          <p:nvGrpSpPr>
            <p:cNvPr id="76" name="グループ化 75"/>
            <p:cNvGrpSpPr/>
            <p:nvPr/>
          </p:nvGrpSpPr>
          <p:grpSpPr>
            <a:xfrm>
              <a:off x="4346965" y="4294681"/>
              <a:ext cx="1276169" cy="586811"/>
              <a:chOff x="5745309" y="4216873"/>
              <a:chExt cx="1701559" cy="782415"/>
            </a:xfrm>
          </p:grpSpPr>
          <p:pic>
            <p:nvPicPr>
              <p:cNvPr id="32" name="グラフィックス 31" descr="棒グラフ"/>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6301169" y="4450648"/>
                <a:ext cx="548640" cy="548640"/>
              </a:xfrm>
              <a:prstGeom prst="rect">
                <a:avLst/>
              </a:prstGeom>
            </p:spPr>
          </p:pic>
          <p:sp>
            <p:nvSpPr>
              <p:cNvPr id="69" name="テキスト ボックス 68"/>
              <p:cNvSpPr txBox="1"/>
              <p:nvPr/>
            </p:nvSpPr>
            <p:spPr>
              <a:xfrm flipH="1">
                <a:off x="5745309" y="4216873"/>
                <a:ext cx="1701559" cy="307776"/>
              </a:xfrm>
              <a:prstGeom prst="rect">
                <a:avLst/>
              </a:prstGeom>
              <a:noFill/>
              <a:ln>
                <a:noFill/>
              </a:ln>
            </p:spPr>
            <p:txBody>
              <a:bodyPr wrap="square" rtlCol="0">
                <a:spAutoFit/>
              </a:bodyPr>
              <a:lstStyle/>
              <a:p>
                <a:pPr algn="ctr"/>
                <a:r>
                  <a:rPr lang="ja-JP" altLang="en-US" sz="900" b="1" dirty="0">
                    <a:solidFill>
                      <a:srgbClr val="FF0000"/>
                    </a:solidFill>
                    <a:latin typeface="メイリオ" panose="020B0604030504040204" pitchFamily="50" charset="-128"/>
                    <a:ea typeface="メイリオ" panose="020B0604030504040204" pitchFamily="50" charset="-128"/>
                  </a:rPr>
                  <a:t>知財分析</a:t>
                </a:r>
              </a:p>
            </p:txBody>
          </p:sp>
        </p:grpSp>
        <p:pic>
          <p:nvPicPr>
            <p:cNvPr id="71" name="グラフィックス 70" descr="線矢印: 直線"/>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tretch>
              <a:fillRect/>
            </a:stretch>
          </p:blipFill>
          <p:spPr>
            <a:xfrm>
              <a:off x="5554765" y="4572670"/>
              <a:ext cx="685800" cy="685800"/>
            </a:xfrm>
            <a:prstGeom prst="rect">
              <a:avLst/>
            </a:prstGeom>
          </p:spPr>
        </p:pic>
        <p:pic>
          <p:nvPicPr>
            <p:cNvPr id="72" name="グラフィックス 71" descr="線矢印: 直線"/>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tretch>
              <a:fillRect/>
            </a:stretch>
          </p:blipFill>
          <p:spPr>
            <a:xfrm flipH="1">
              <a:off x="5508638" y="2930037"/>
              <a:ext cx="685800" cy="685800"/>
            </a:xfrm>
            <a:prstGeom prst="rect">
              <a:avLst/>
            </a:prstGeom>
          </p:spPr>
        </p:pic>
        <p:sp>
          <p:nvSpPr>
            <p:cNvPr id="73" name="テキスト ボックス 72"/>
            <p:cNvSpPr txBox="1"/>
            <p:nvPr/>
          </p:nvSpPr>
          <p:spPr>
            <a:xfrm>
              <a:off x="5483274" y="2623536"/>
              <a:ext cx="723276" cy="577081"/>
            </a:xfrm>
            <a:prstGeom prst="rect">
              <a:avLst/>
            </a:prstGeom>
            <a:noFill/>
          </p:spPr>
          <p:txBody>
            <a:bodyPr wrap="none" rtlCol="0">
              <a:spAutoFit/>
            </a:bodyPr>
            <a:lstStyle/>
            <a:p>
              <a:pPr algn="ctr"/>
              <a:r>
                <a:rPr lang="ja-JP" altLang="en-US" sz="1050" b="1" dirty="0">
                  <a:solidFill>
                    <a:srgbClr val="FF0000"/>
                  </a:solidFill>
                  <a:latin typeface="メイリオ" panose="020B0604030504040204" pitchFamily="50" charset="-128"/>
                  <a:ea typeface="メイリオ" panose="020B0604030504040204" pitchFamily="50" charset="-128"/>
                </a:rPr>
                <a:t>ビジネス</a:t>
              </a:r>
              <a:endParaRPr lang="en-US" altLang="ja-JP" sz="1050" b="1" dirty="0">
                <a:solidFill>
                  <a:srgbClr val="FF0000"/>
                </a:solidFill>
                <a:latin typeface="メイリオ" panose="020B0604030504040204" pitchFamily="50" charset="-128"/>
                <a:ea typeface="メイリオ" panose="020B0604030504040204" pitchFamily="50" charset="-128"/>
              </a:endParaRPr>
            </a:p>
            <a:p>
              <a:pPr algn="ctr"/>
              <a:r>
                <a:rPr lang="ja-JP" altLang="en-US" sz="1050" b="1" dirty="0">
                  <a:solidFill>
                    <a:srgbClr val="FF0000"/>
                  </a:solidFill>
                  <a:latin typeface="メイリオ" panose="020B0604030504040204" pitchFamily="50" charset="-128"/>
                  <a:ea typeface="メイリオ" panose="020B0604030504040204" pitchFamily="50" charset="-128"/>
                </a:rPr>
                <a:t>プラン</a:t>
              </a:r>
              <a:endParaRPr lang="en-US" altLang="ja-JP" sz="1050" b="1" dirty="0">
                <a:solidFill>
                  <a:srgbClr val="FF0000"/>
                </a:solidFill>
                <a:latin typeface="メイリオ" panose="020B0604030504040204" pitchFamily="50" charset="-128"/>
                <a:ea typeface="メイリオ" panose="020B0604030504040204" pitchFamily="50" charset="-128"/>
              </a:endParaRPr>
            </a:p>
            <a:p>
              <a:pPr algn="ctr"/>
              <a:r>
                <a:rPr lang="ja-JP" altLang="en-US" sz="1050" b="1" dirty="0">
                  <a:solidFill>
                    <a:srgbClr val="FF0000"/>
                  </a:solidFill>
                  <a:latin typeface="メイリオ" panose="020B0604030504040204" pitchFamily="50" charset="-128"/>
                  <a:ea typeface="メイリオ" panose="020B0604030504040204" pitchFamily="50" charset="-128"/>
                </a:rPr>
                <a:t>提案</a:t>
              </a:r>
            </a:p>
          </p:txBody>
        </p:sp>
        <p:sp>
          <p:nvSpPr>
            <p:cNvPr id="74" name="テキスト ボックス 73"/>
            <p:cNvSpPr txBox="1"/>
            <p:nvPr/>
          </p:nvSpPr>
          <p:spPr>
            <a:xfrm>
              <a:off x="5518420" y="4358359"/>
              <a:ext cx="723275" cy="415498"/>
            </a:xfrm>
            <a:prstGeom prst="rect">
              <a:avLst/>
            </a:prstGeom>
            <a:noFill/>
            <a:ln>
              <a:noFill/>
            </a:ln>
          </p:spPr>
          <p:txBody>
            <a:bodyPr wrap="none" rtlCol="0">
              <a:spAutoFit/>
            </a:bodyPr>
            <a:lstStyle/>
            <a:p>
              <a:r>
                <a:rPr lang="ja-JP" altLang="en-US" sz="1050" b="1" dirty="0">
                  <a:solidFill>
                    <a:srgbClr val="FF0000"/>
                  </a:solidFill>
                  <a:latin typeface="メイリオ" panose="020B0604030504040204" pitchFamily="50" charset="-128"/>
                  <a:ea typeface="メイリオ" panose="020B0604030504040204" pitchFamily="50" charset="-128"/>
                </a:rPr>
                <a:t>実施許諾</a:t>
              </a:r>
              <a:endParaRPr lang="en-US" altLang="ja-JP" sz="1050" b="1" dirty="0">
                <a:solidFill>
                  <a:srgbClr val="FF0000"/>
                </a:solidFill>
                <a:latin typeface="メイリオ" panose="020B0604030504040204" pitchFamily="50" charset="-128"/>
                <a:ea typeface="メイリオ" panose="020B0604030504040204" pitchFamily="50" charset="-128"/>
              </a:endParaRPr>
            </a:p>
            <a:p>
              <a:r>
                <a:rPr lang="ja-JP" altLang="en-US" sz="1050" b="1" dirty="0">
                  <a:solidFill>
                    <a:srgbClr val="FF0000"/>
                  </a:solidFill>
                  <a:latin typeface="メイリオ" panose="020B0604030504040204" pitchFamily="50" charset="-128"/>
                  <a:ea typeface="メイリオ" panose="020B0604030504040204" pitchFamily="50" charset="-128"/>
                </a:rPr>
                <a:t>共同研究</a:t>
              </a:r>
            </a:p>
          </p:txBody>
        </p:sp>
        <p:cxnSp>
          <p:nvCxnSpPr>
            <p:cNvPr id="78" name="直線矢印コネクタ 77"/>
            <p:cNvCxnSpPr>
              <a:cxnSpLocks/>
              <a:stCxn id="48" idx="3"/>
              <a:endCxn id="51" idx="1"/>
            </p:cNvCxnSpPr>
            <p:nvPr/>
          </p:nvCxnSpPr>
          <p:spPr>
            <a:xfrm>
              <a:off x="7201630" y="3107357"/>
              <a:ext cx="654923" cy="76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a:cxnSpLocks/>
              <a:stCxn id="48" idx="3"/>
              <a:endCxn id="21" idx="1"/>
            </p:cNvCxnSpPr>
            <p:nvPr/>
          </p:nvCxnSpPr>
          <p:spPr>
            <a:xfrm flipV="1">
              <a:off x="7201630" y="2331897"/>
              <a:ext cx="654923" cy="775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a:cxnSpLocks/>
              <a:stCxn id="48" idx="3"/>
              <a:endCxn id="52" idx="1"/>
            </p:cNvCxnSpPr>
            <p:nvPr/>
          </p:nvCxnSpPr>
          <p:spPr>
            <a:xfrm>
              <a:off x="7201630" y="3107357"/>
              <a:ext cx="654923" cy="791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a:stCxn id="64" idx="3"/>
              <a:endCxn id="26" idx="1"/>
            </p:cNvCxnSpPr>
            <p:nvPr/>
          </p:nvCxnSpPr>
          <p:spPr>
            <a:xfrm>
              <a:off x="7232495" y="4940255"/>
              <a:ext cx="625166" cy="7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flipH="1">
              <a:off x="7248913" y="2877451"/>
              <a:ext cx="553955" cy="446276"/>
            </a:xfrm>
            <a:prstGeom prst="rect">
              <a:avLst/>
            </a:prstGeom>
            <a:noFill/>
            <a:ln>
              <a:noFill/>
            </a:ln>
          </p:spPr>
          <p:txBody>
            <a:bodyPr wrap="square" rtlCol="0">
              <a:spAutoFit/>
            </a:bodyPr>
            <a:lstStyle/>
            <a:p>
              <a:pPr algn="ctr"/>
              <a:r>
                <a:rPr lang="ja-JP" altLang="en-US" sz="900" dirty="0" smtClean="0">
                  <a:solidFill>
                    <a:prstClr val="black"/>
                  </a:solidFill>
                  <a:latin typeface="メイリオ" panose="020B0604030504040204" pitchFamily="50" charset="-128"/>
                  <a:ea typeface="メイリオ" panose="020B0604030504040204" pitchFamily="50" charset="-128"/>
                </a:rPr>
                <a:t>取引先</a:t>
              </a:r>
              <a:endParaRPr lang="en-US" altLang="ja-JP" sz="900" dirty="0" smtClean="0">
                <a:solidFill>
                  <a:prstClr val="black"/>
                </a:solidFill>
                <a:latin typeface="メイリオ" panose="020B0604030504040204" pitchFamily="50" charset="-128"/>
                <a:ea typeface="メイリオ" panose="020B0604030504040204" pitchFamily="50" charset="-128"/>
              </a:endParaRPr>
            </a:p>
            <a:p>
              <a:pPr algn="ctr"/>
              <a:endParaRPr lang="en-US" altLang="ja-JP" sz="500" dirty="0">
                <a:solidFill>
                  <a:prstClr val="black"/>
                </a:solidFill>
                <a:latin typeface="メイリオ" panose="020B0604030504040204" pitchFamily="50" charset="-128"/>
                <a:ea typeface="メイリオ" panose="020B0604030504040204" pitchFamily="50" charset="-128"/>
              </a:endParaRPr>
            </a:p>
            <a:p>
              <a:pPr algn="ctr"/>
              <a:r>
                <a:rPr lang="ja-JP" altLang="en-US" sz="900" dirty="0">
                  <a:solidFill>
                    <a:prstClr val="black"/>
                  </a:solidFill>
                  <a:latin typeface="メイリオ" panose="020B0604030504040204" pitchFamily="50" charset="-128"/>
                  <a:ea typeface="メイリオ" panose="020B0604030504040204" pitchFamily="50" charset="-128"/>
                </a:rPr>
                <a:t>企業へ</a:t>
              </a:r>
            </a:p>
          </p:txBody>
        </p:sp>
        <p:sp>
          <p:nvSpPr>
            <p:cNvPr id="89" name="テキスト ボックス 88"/>
            <p:cNvSpPr txBox="1"/>
            <p:nvPr/>
          </p:nvSpPr>
          <p:spPr>
            <a:xfrm flipH="1">
              <a:off x="7241234" y="4784809"/>
              <a:ext cx="553955" cy="369332"/>
            </a:xfrm>
            <a:prstGeom prst="rect">
              <a:avLst/>
            </a:prstGeom>
            <a:noFill/>
            <a:ln>
              <a:noFill/>
            </a:ln>
          </p:spPr>
          <p:txBody>
            <a:bodyPr wrap="square" rtlCol="0">
              <a:spAutoFit/>
            </a:bodyPr>
            <a:lstStyle/>
            <a:p>
              <a:pPr algn="ctr"/>
              <a:r>
                <a:rPr lang="ja-JP" altLang="en-US" sz="900" dirty="0">
                  <a:solidFill>
                    <a:prstClr val="black"/>
                  </a:solidFill>
                  <a:latin typeface="メイリオ" panose="020B0604030504040204" pitchFamily="50" charset="-128"/>
                  <a:ea typeface="メイリオ" panose="020B0604030504040204" pitchFamily="50" charset="-128"/>
                </a:rPr>
                <a:t>企業</a:t>
              </a:r>
              <a:endParaRPr lang="en-US" altLang="ja-JP" sz="900" dirty="0">
                <a:solidFill>
                  <a:prstClr val="black"/>
                </a:solidFill>
                <a:latin typeface="メイリオ" panose="020B0604030504040204" pitchFamily="50" charset="-128"/>
                <a:ea typeface="メイリオ" panose="020B0604030504040204" pitchFamily="50" charset="-128"/>
              </a:endParaRPr>
            </a:p>
            <a:p>
              <a:pPr algn="ctr"/>
              <a:r>
                <a:rPr lang="ja-JP" altLang="en-US" sz="900" dirty="0">
                  <a:solidFill>
                    <a:prstClr val="black"/>
                  </a:solidFill>
                  <a:latin typeface="メイリオ" panose="020B0604030504040204" pitchFamily="50" charset="-128"/>
                  <a:ea typeface="メイリオ" panose="020B0604030504040204" pitchFamily="50" charset="-128"/>
                </a:rPr>
                <a:t>団体へ</a:t>
              </a:r>
            </a:p>
          </p:txBody>
        </p:sp>
        <p:sp>
          <p:nvSpPr>
            <p:cNvPr id="13" name="円/楕円 12"/>
            <p:cNvSpPr/>
            <p:nvPr/>
          </p:nvSpPr>
          <p:spPr>
            <a:xfrm>
              <a:off x="2930987" y="3460762"/>
              <a:ext cx="2639303" cy="1383439"/>
            </a:xfrm>
            <a:prstGeom prst="ellipse">
              <a:avLst/>
            </a:prstGeom>
            <a:solidFill>
              <a:srgbClr val="FFFF00">
                <a:alpha val="38824"/>
              </a:srgbClr>
            </a:solidFill>
            <a:ln>
              <a:no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1350">
                <a:solidFill>
                  <a:srgbClr val="FF6600"/>
                </a:solidFill>
              </a:endParaRPr>
            </a:p>
          </p:txBody>
        </p:sp>
        <p:pic>
          <p:nvPicPr>
            <p:cNvPr id="70" name="図 69"/>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956935" y="2072874"/>
              <a:ext cx="415306" cy="415306"/>
            </a:xfrm>
            <a:prstGeom prst="rect">
              <a:avLst/>
            </a:prstGeom>
          </p:spPr>
        </p:pic>
        <p:grpSp>
          <p:nvGrpSpPr>
            <p:cNvPr id="23" name="グループ化 22"/>
            <p:cNvGrpSpPr/>
            <p:nvPr/>
          </p:nvGrpSpPr>
          <p:grpSpPr>
            <a:xfrm>
              <a:off x="4410609" y="2793928"/>
              <a:ext cx="574440" cy="513294"/>
              <a:chOff x="5772491" y="2429064"/>
              <a:chExt cx="691979" cy="622781"/>
            </a:xfrm>
          </p:grpSpPr>
          <p:sp>
            <p:nvSpPr>
              <p:cNvPr id="9" name="角丸四角形 12"/>
              <p:cNvSpPr/>
              <p:nvPr/>
            </p:nvSpPr>
            <p:spPr>
              <a:xfrm>
                <a:off x="5772491" y="2429064"/>
                <a:ext cx="691979" cy="622781"/>
              </a:xfrm>
              <a:prstGeom prst="roundRect">
                <a:avLst/>
              </a:prstGeom>
              <a:ln w="28575">
                <a:solidFill>
                  <a:srgbClr val="40729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350">
                  <a:solidFill>
                    <a:prstClr val="black"/>
                  </a:solidFill>
                </a:endParaRPr>
              </a:p>
            </p:txBody>
          </p:sp>
          <p:pic>
            <p:nvPicPr>
              <p:cNvPr id="14" name="図 13"/>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843320" y="2466454"/>
                <a:ext cx="549769" cy="549769"/>
              </a:xfrm>
              <a:prstGeom prst="rect">
                <a:avLst/>
              </a:prstGeom>
            </p:spPr>
          </p:pic>
        </p:grpSp>
        <p:pic>
          <p:nvPicPr>
            <p:cNvPr id="77" name="Picture 3" descr="横組み_英語表記あり"/>
            <p:cNvPicPr>
              <a:picLocks noChangeAspect="1" noChangeArrowheads="1"/>
            </p:cNvPicPr>
            <p:nvPr/>
          </p:nvPicPr>
          <p:blipFill rotWithShape="1">
            <a:blip r:embed="rId29" cstate="print">
              <a:extLst>
                <a:ext uri="{28A0092B-C50C-407E-A947-70E740481C1C}">
                  <a14:useLocalDpi xmlns:a14="http://schemas.microsoft.com/office/drawing/2010/main" val="0"/>
                </a:ext>
              </a:extLst>
            </a:blip>
            <a:srcRect l="1469" t="-1" r="75085" b="3695"/>
            <a:stretch/>
          </p:blipFill>
          <p:spPr bwMode="auto">
            <a:xfrm>
              <a:off x="3520313" y="2812541"/>
              <a:ext cx="437599" cy="43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テキスト ボックス 80"/>
            <p:cNvSpPr txBox="1"/>
            <p:nvPr/>
          </p:nvSpPr>
          <p:spPr>
            <a:xfrm>
              <a:off x="3947573" y="1030505"/>
              <a:ext cx="4185761" cy="276999"/>
            </a:xfrm>
            <a:prstGeom prst="rect">
              <a:avLst/>
            </a:prstGeom>
            <a:noFill/>
          </p:spPr>
          <p:txBody>
            <a:bodyPr wrap="none" rtlCol="0">
              <a:spAutoFit/>
            </a:bodyPr>
            <a:lstStyle/>
            <a:p>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関西公立三大学による提案型オープンイノベーション戦略</a:t>
              </a:r>
            </a:p>
          </p:txBody>
        </p:sp>
        <p:sp>
          <p:nvSpPr>
            <p:cNvPr id="4" name="正方形/長方形 3"/>
            <p:cNvSpPr/>
            <p:nvPr/>
          </p:nvSpPr>
          <p:spPr>
            <a:xfrm>
              <a:off x="3931109" y="1017610"/>
              <a:ext cx="4158959" cy="27970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grpSp>
      <p:grpSp>
        <p:nvGrpSpPr>
          <p:cNvPr id="85" name="グループ化 84"/>
          <p:cNvGrpSpPr/>
          <p:nvPr/>
        </p:nvGrpSpPr>
        <p:grpSpPr>
          <a:xfrm>
            <a:off x="359532" y="152636"/>
            <a:ext cx="8028892" cy="648072"/>
            <a:chOff x="179512" y="116632"/>
            <a:chExt cx="8028892" cy="716679"/>
          </a:xfrm>
          <a:solidFill>
            <a:schemeClr val="bg1"/>
          </a:solidFill>
        </p:grpSpPr>
        <p:pic>
          <p:nvPicPr>
            <p:cNvPr id="86" name="Picture 2" descr="近畿経済産業局"/>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79512" y="116632"/>
              <a:ext cx="2304256" cy="716679"/>
            </a:xfrm>
            <a:prstGeom prst="rect">
              <a:avLst/>
            </a:prstGeom>
            <a:grpFill/>
            <a:extLst/>
          </p:spPr>
        </p:pic>
        <p:sp>
          <p:nvSpPr>
            <p:cNvPr id="87" name="正方形/長方形 86"/>
            <p:cNvSpPr/>
            <p:nvPr/>
          </p:nvSpPr>
          <p:spPr>
            <a:xfrm>
              <a:off x="3311860" y="156448"/>
              <a:ext cx="4896544" cy="584775"/>
            </a:xfrm>
            <a:prstGeom prst="rect">
              <a:avLst/>
            </a:prstGeom>
            <a:grpFill/>
          </p:spPr>
          <p:txBody>
            <a:bodyPr wrap="square">
              <a:spAutoFit/>
            </a:bodyPr>
            <a:lstStyle/>
            <a:p>
              <a:r>
                <a:rPr lang="zh-TW" altLang="en-US" sz="1600" dirty="0" smtClean="0">
                  <a:solidFill>
                    <a:prstClr val="black"/>
                  </a:solidFill>
                  <a:latin typeface="ＭＳ Ｐゴシック" panose="020B0600070205080204" pitchFamily="50" charset="-128"/>
                  <a:ea typeface="ＭＳ Ｐゴシック" panose="020B0600070205080204" pitchFamily="50" charset="-128"/>
                </a:rPr>
                <a:t>平成</a:t>
              </a:r>
              <a:r>
                <a:rPr lang="en-US" altLang="zh-TW" sz="1600" dirty="0">
                  <a:solidFill>
                    <a:prstClr val="black"/>
                  </a:solidFill>
                  <a:latin typeface="ＭＳ Ｐゴシック" panose="020B0600070205080204" pitchFamily="50" charset="-128"/>
                  <a:ea typeface="ＭＳ Ｐゴシック" panose="020B0600070205080204" pitchFamily="50" charset="-128"/>
                </a:rPr>
                <a:t>29</a:t>
              </a:r>
              <a:r>
                <a:rPr lang="zh-TW" altLang="en-US" sz="1600" dirty="0">
                  <a:solidFill>
                    <a:prstClr val="black"/>
                  </a:solidFill>
                  <a:latin typeface="ＭＳ Ｐゴシック" panose="020B0600070205080204" pitchFamily="50" charset="-128"/>
                  <a:ea typeface="ＭＳ Ｐゴシック" panose="020B0600070205080204" pitchFamily="50" charset="-128"/>
                </a:rPr>
                <a:t>年度中小企業知的財産活動支援事業費補助</a:t>
              </a:r>
              <a:r>
                <a:rPr lang="zh-TW" altLang="en-US" sz="1600" dirty="0" smtClean="0">
                  <a:solidFill>
                    <a:prstClr val="black"/>
                  </a:solidFill>
                  <a:latin typeface="ＭＳ Ｐゴシック" panose="020B0600070205080204" pitchFamily="50" charset="-128"/>
                  <a:ea typeface="ＭＳ Ｐゴシック" panose="020B0600070205080204" pitchFamily="50" charset="-128"/>
                </a:rPr>
                <a:t>金</a:t>
              </a:r>
              <a:endParaRPr lang="en-US" altLang="zh-TW" sz="1600" dirty="0" smtClean="0">
                <a:solidFill>
                  <a:prstClr val="black"/>
                </a:solidFill>
                <a:latin typeface="ＭＳ Ｐゴシック" panose="020B0600070205080204" pitchFamily="50" charset="-128"/>
                <a:ea typeface="ＭＳ Ｐゴシック" panose="020B0600070205080204" pitchFamily="50" charset="-128"/>
              </a:endParaRPr>
            </a:p>
            <a:p>
              <a:r>
                <a:rPr lang="zh-TW" altLang="en-US" sz="1600" dirty="0" smtClean="0">
                  <a:solidFill>
                    <a:prstClr val="black"/>
                  </a:solidFill>
                  <a:latin typeface="ＭＳ Ｐゴシック" panose="020B0600070205080204" pitchFamily="50" charset="-128"/>
                  <a:ea typeface="ＭＳ Ｐゴシック" panose="020B0600070205080204" pitchFamily="50" charset="-128"/>
                </a:rPr>
                <a:t>（</a:t>
              </a:r>
              <a:r>
                <a:rPr lang="zh-TW" altLang="en-US" sz="1600" dirty="0">
                  <a:solidFill>
                    <a:prstClr val="black"/>
                  </a:solidFill>
                  <a:latin typeface="ＭＳ Ｐゴシック" panose="020B0600070205080204" pitchFamily="50" charset="-128"/>
                  <a:ea typeface="ＭＳ Ｐゴシック" panose="020B0600070205080204" pitchFamily="50" charset="-128"/>
                </a:rPr>
                <a:t>地域中小企業知的財産支援力強化事業</a:t>
              </a:r>
              <a:r>
                <a:rPr lang="zh-TW" altLang="en-US" sz="1600" dirty="0" smtClean="0">
                  <a:solidFill>
                    <a:prstClr val="black"/>
                  </a:solidFill>
                  <a:latin typeface="ＭＳ Ｐゴシック" panose="020B0600070205080204" pitchFamily="50" charset="-128"/>
                  <a:ea typeface="ＭＳ Ｐゴシック" panose="020B0600070205080204" pitchFamily="50" charset="-128"/>
                </a:rPr>
                <a:t>）</a:t>
              </a:r>
              <a:endParaRPr lang="zh-TW" altLang="en-US" sz="1600" dirty="0">
                <a:solidFill>
                  <a:prstClr val="black"/>
                </a:solidFill>
                <a:latin typeface="ＭＳ Ｐゴシック" panose="020B0600070205080204" pitchFamily="50" charset="-128"/>
                <a:ea typeface="ＭＳ Ｐゴシック" panose="020B0600070205080204" pitchFamily="50" charset="-128"/>
              </a:endParaRPr>
            </a:p>
          </p:txBody>
        </p:sp>
      </p:grpSp>
      <p:sp>
        <p:nvSpPr>
          <p:cNvPr id="90" name="正方形/長方形 89"/>
          <p:cNvSpPr/>
          <p:nvPr/>
        </p:nvSpPr>
        <p:spPr>
          <a:xfrm>
            <a:off x="-36512" y="38815"/>
            <a:ext cx="9180512" cy="1708160"/>
          </a:xfrm>
          <a:prstGeom prst="rect">
            <a:avLst/>
          </a:prstGeom>
          <a:noFill/>
          <a:ln>
            <a:solidFill>
              <a:schemeClr val="tx2"/>
            </a:solidFill>
          </a:ln>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50000"/>
              </a:lnSpc>
            </a:pPr>
            <a:endParaRPr lang="en-US" altLang="ja-JP" b="1" dirty="0" smtClean="0">
              <a:solidFill>
                <a:prstClr val="black"/>
              </a:solidFill>
            </a:endParaRPr>
          </a:p>
          <a:p>
            <a:pPr algn="ctr">
              <a:lnSpc>
                <a:spcPct val="150000"/>
              </a:lnSpc>
            </a:pPr>
            <a:endParaRPr lang="en-US" altLang="ja-JP" sz="1400" b="1" dirty="0">
              <a:solidFill>
                <a:prstClr val="black"/>
              </a:solidFill>
            </a:endParaRPr>
          </a:p>
          <a:p>
            <a:pPr algn="ctr">
              <a:lnSpc>
                <a:spcPct val="150000"/>
              </a:lnSpc>
            </a:pPr>
            <a:r>
              <a:rPr lang="ja-JP" altLang="en-US" sz="2400" b="1" dirty="0" smtClean="0">
                <a:solidFill>
                  <a:prstClr val="black"/>
                </a:solidFill>
              </a:rPr>
              <a:t>「</a:t>
            </a:r>
            <a:r>
              <a:rPr lang="ja-JP" altLang="en-US" sz="2400" b="1" dirty="0">
                <a:solidFill>
                  <a:prstClr val="black"/>
                </a:solidFill>
              </a:rPr>
              <a:t>関西公立</a:t>
            </a:r>
            <a:r>
              <a:rPr lang="en-US" altLang="ja-JP" sz="2400" b="1" dirty="0">
                <a:solidFill>
                  <a:prstClr val="black"/>
                </a:solidFill>
              </a:rPr>
              <a:t>3</a:t>
            </a:r>
            <a:r>
              <a:rPr lang="ja-JP" altLang="en-US" sz="2400" b="1" dirty="0">
                <a:solidFill>
                  <a:prstClr val="black"/>
                </a:solidFill>
              </a:rPr>
              <a:t>大学による提案型オープンイノベーション戦略</a:t>
            </a:r>
            <a:r>
              <a:rPr lang="ja-JP" altLang="en-US" sz="2400" b="1" dirty="0" smtClean="0">
                <a:solidFill>
                  <a:prstClr val="black"/>
                </a:solidFill>
              </a:rPr>
              <a:t>」</a:t>
            </a:r>
            <a:endParaRPr lang="en-US" altLang="ja-JP" sz="2400" b="1" dirty="0" smtClean="0">
              <a:solidFill>
                <a:prstClr val="black"/>
              </a:solidFill>
            </a:endParaRPr>
          </a:p>
          <a:p>
            <a:pPr algn="ctr">
              <a:lnSpc>
                <a:spcPct val="150000"/>
              </a:lnSpc>
            </a:pPr>
            <a:r>
              <a:rPr lang="ja-JP" altLang="en-US" sz="1400" b="1" dirty="0" smtClean="0">
                <a:solidFill>
                  <a:prstClr val="black"/>
                </a:solidFill>
              </a:rPr>
              <a:t>　　</a:t>
            </a:r>
            <a:r>
              <a:rPr lang="ja-JP" altLang="en-US" sz="1200" b="1" dirty="0" smtClean="0">
                <a:solidFill>
                  <a:schemeClr val="tx1"/>
                </a:solidFill>
              </a:rPr>
              <a:t>　</a:t>
            </a:r>
            <a:r>
              <a:rPr lang="ja-JP" altLang="en-US" sz="1400" b="1" dirty="0" smtClean="0">
                <a:solidFill>
                  <a:schemeClr val="tx1"/>
                </a:solidFill>
              </a:rPr>
              <a:t>　</a:t>
            </a:r>
            <a:r>
              <a:rPr lang="en-US" altLang="ja-JP" sz="1400" b="1" dirty="0" smtClean="0">
                <a:solidFill>
                  <a:schemeClr val="tx1"/>
                </a:solidFill>
              </a:rPr>
              <a:t>【</a:t>
            </a:r>
            <a:r>
              <a:rPr lang="ja-JP" altLang="en-US" sz="1400" b="1" dirty="0" smtClean="0">
                <a:solidFill>
                  <a:schemeClr val="tx1"/>
                </a:solidFill>
              </a:rPr>
              <a:t>事業者</a:t>
            </a:r>
            <a:r>
              <a:rPr lang="en-US" altLang="ja-JP" sz="1400" b="1" dirty="0" smtClean="0">
                <a:solidFill>
                  <a:schemeClr val="tx1"/>
                </a:solidFill>
              </a:rPr>
              <a:t>】</a:t>
            </a:r>
            <a:r>
              <a:rPr lang="ja-JP" altLang="en-US" sz="1400" b="1" dirty="0" smtClean="0">
                <a:solidFill>
                  <a:schemeClr val="tx1"/>
                </a:solidFill>
              </a:rPr>
              <a:t>　大阪市立大学　　　</a:t>
            </a:r>
            <a:r>
              <a:rPr lang="en-US" altLang="ja-JP" sz="1400" b="1" dirty="0" smtClean="0">
                <a:solidFill>
                  <a:schemeClr val="tx1"/>
                </a:solidFill>
              </a:rPr>
              <a:t>【</a:t>
            </a:r>
            <a:r>
              <a:rPr lang="ja-JP" altLang="en-US" sz="1400" b="1" dirty="0" smtClean="0">
                <a:solidFill>
                  <a:schemeClr val="tx1"/>
                </a:solidFill>
              </a:rPr>
              <a:t>連携機関</a:t>
            </a:r>
            <a:r>
              <a:rPr lang="en-US" altLang="ja-JP" sz="1400" b="1" dirty="0" smtClean="0">
                <a:solidFill>
                  <a:schemeClr val="tx1"/>
                </a:solidFill>
              </a:rPr>
              <a:t>】</a:t>
            </a:r>
            <a:r>
              <a:rPr lang="ja-JP" altLang="en-US" sz="1400" b="1" dirty="0" smtClean="0">
                <a:solidFill>
                  <a:schemeClr val="tx1"/>
                </a:solidFill>
              </a:rPr>
              <a:t>　大阪府立大学、　</a:t>
            </a:r>
            <a:r>
              <a:rPr lang="ja-JP" altLang="en-US" sz="1400" dirty="0" smtClean="0">
                <a:solidFill>
                  <a:schemeClr val="tx1"/>
                </a:solidFill>
              </a:rPr>
              <a:t>兵庫県立大学</a:t>
            </a:r>
            <a:endParaRPr lang="ja-JP" altLang="en-US" sz="1400" dirty="0">
              <a:solidFill>
                <a:schemeClr val="tx1"/>
              </a:solidFill>
            </a:endParaRPr>
          </a:p>
        </p:txBody>
      </p:sp>
      <p:grpSp>
        <p:nvGrpSpPr>
          <p:cNvPr id="15" name="グループ化 14"/>
          <p:cNvGrpSpPr/>
          <p:nvPr/>
        </p:nvGrpSpPr>
        <p:grpSpPr>
          <a:xfrm>
            <a:off x="26092" y="1919331"/>
            <a:ext cx="2905455" cy="4824536"/>
            <a:chOff x="35496" y="1844110"/>
            <a:chExt cx="2905455" cy="4824536"/>
          </a:xfrm>
        </p:grpSpPr>
        <p:grpSp>
          <p:nvGrpSpPr>
            <p:cNvPr id="10" name="グループ化 9"/>
            <p:cNvGrpSpPr/>
            <p:nvPr/>
          </p:nvGrpSpPr>
          <p:grpSpPr>
            <a:xfrm>
              <a:off x="35496" y="1844110"/>
              <a:ext cx="2905455" cy="4824536"/>
              <a:chOff x="-40461" y="1916832"/>
              <a:chExt cx="2812261" cy="4824536"/>
            </a:xfrm>
          </p:grpSpPr>
          <p:sp>
            <p:nvSpPr>
              <p:cNvPr id="2" name="正方形/長方形 1"/>
              <p:cNvSpPr/>
              <p:nvPr/>
            </p:nvSpPr>
            <p:spPr>
              <a:xfrm>
                <a:off x="-40461" y="1916832"/>
                <a:ext cx="2716598" cy="4824536"/>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3" name="タイトル 1"/>
              <p:cNvSpPr txBox="1">
                <a:spLocks/>
              </p:cNvSpPr>
              <p:nvPr/>
            </p:nvSpPr>
            <p:spPr>
              <a:xfrm>
                <a:off x="339014" y="2975733"/>
                <a:ext cx="2432786" cy="3450887"/>
              </a:xfrm>
              <a:prstGeom prst="rect">
                <a:avLst/>
              </a:prstGeom>
            </p:spPr>
            <p:txBody>
              <a:bodyPr>
                <a:normAutofit/>
              </a:bodyPr>
              <a:lstStyle>
                <a:lvl1pPr algn="l" defTabSz="914400" rtl="0" eaLnBrk="1" latinLnBrk="0" hangingPunct="1">
                  <a:lnSpc>
                    <a:spcPct val="90000"/>
                  </a:lnSpc>
                  <a:spcBef>
                    <a:spcPct val="0"/>
                  </a:spcBef>
                  <a:buNone/>
                  <a:defRPr kumimoji="1" sz="3600" kern="1200" spc="-60" baseline="0">
                    <a:solidFill>
                      <a:srgbClr val="FFFFFF"/>
                    </a:solidFill>
                    <a:latin typeface="+mj-lt"/>
                    <a:ea typeface="+mj-ea"/>
                    <a:cs typeface="+mj-cs"/>
                  </a:defRPr>
                </a:lvl1pPr>
              </a:lstStyle>
              <a:p>
                <a:r>
                  <a:rPr lang="ja-JP" altLang="en-US" sz="2100" dirty="0"/>
                  <a:t>関西公立三大学</a:t>
                </a:r>
                <a:r>
                  <a:rPr lang="en-US" altLang="ja-JP" sz="2100" dirty="0"/>
                  <a:t/>
                </a:r>
                <a:br>
                  <a:rPr lang="en-US" altLang="ja-JP" sz="2100" dirty="0"/>
                </a:br>
                <a:r>
                  <a:rPr lang="ja-JP" altLang="en-US" sz="2100" dirty="0"/>
                  <a:t>連携プロジェクト</a:t>
                </a:r>
                <a:endParaRPr lang="en-US" altLang="ja-JP" sz="2100" dirty="0"/>
              </a:p>
              <a:p>
                <a:endParaRPr lang="en-US" altLang="ja-JP" sz="2100" dirty="0"/>
              </a:p>
              <a:p>
                <a:r>
                  <a:rPr lang="ja-JP" altLang="en-US" sz="2100" dirty="0"/>
                  <a:t>技術移転の</a:t>
                </a:r>
                <a:r>
                  <a:rPr lang="en-US" altLang="ja-JP" sz="2100" dirty="0"/>
                  <a:t/>
                </a:r>
                <a:br>
                  <a:rPr lang="en-US" altLang="ja-JP" sz="2100" dirty="0"/>
                </a:br>
                <a:r>
                  <a:rPr lang="ja-JP" altLang="en-US" sz="2100" dirty="0"/>
                  <a:t>新しいかたち</a:t>
                </a:r>
                <a:endParaRPr lang="en-US" altLang="ja-JP" sz="2100" dirty="0"/>
              </a:p>
              <a:p>
                <a:r>
                  <a:rPr lang="ja-JP" altLang="en-US" sz="1200" dirty="0"/>
                  <a:t>～地域で解決する産学官金連携～</a:t>
                </a:r>
              </a:p>
              <a:p>
                <a:endParaRPr lang="ja-JP" altLang="en-US" sz="2100" dirty="0"/>
              </a:p>
            </p:txBody>
          </p:sp>
        </p:grpSp>
        <p:sp>
          <p:nvSpPr>
            <p:cNvPr id="79" name="正方形/長方形 78"/>
            <p:cNvSpPr/>
            <p:nvPr/>
          </p:nvSpPr>
          <p:spPr>
            <a:xfrm>
              <a:off x="251520" y="2036809"/>
              <a:ext cx="2586666" cy="456087"/>
            </a:xfrm>
            <a:prstGeom prst="rect">
              <a:avLst/>
            </a:prstGeom>
          </p:spPr>
          <p:txBody>
            <a:bodyPr wrap="square">
              <a:spAutoFit/>
            </a:bodyPr>
            <a:lstStyle/>
            <a:p>
              <a:r>
                <a:rPr lang="ja-JP" altLang="en-US" sz="788"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近畿経済産業局</a:t>
              </a:r>
              <a:endParaRPr lang="en-US" altLang="ja-JP" sz="788"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788"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平成２９年度中小企業知的財産活動支援事業費補助金</a:t>
              </a:r>
              <a:endParaRPr lang="en-US" altLang="ja-JP" sz="788"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788"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地域中小企業知的財産支援力強化事業</a:t>
              </a:r>
              <a:endParaRPr lang="ja-JP" altLang="en-US" sz="788" dirty="0">
                <a:solidFill>
                  <a:srgbClr val="FFFFFF"/>
                </a:solidFill>
              </a:endParaRPr>
            </a:p>
          </p:txBody>
        </p:sp>
      </p:grpSp>
      <p:sp>
        <p:nvSpPr>
          <p:cNvPr id="91" name="スライド番号プレースホルダー 3"/>
          <p:cNvSpPr txBox="1">
            <a:spLocks/>
          </p:cNvSpPr>
          <p:nvPr/>
        </p:nvSpPr>
        <p:spPr>
          <a:xfrm>
            <a:off x="7028535" y="6432355"/>
            <a:ext cx="2133600" cy="365125"/>
          </a:xfrm>
          <a:prstGeom prst="rect">
            <a:avLst/>
          </a:prstGeom>
        </p:spPr>
        <p:txBody>
          <a:bodyPr vert="horz" lIns="91421" tIns="45711" rIns="91421" bIns="45711" rtlCol="0" anchor="ctr"/>
          <a:lstStyle>
            <a:defPPr>
              <a:defRPr lang="ja-JP"/>
            </a:defPPr>
            <a:lvl1pPr marL="0" algn="r" defTabSz="914212" rtl="0" eaLnBrk="1" latinLnBrk="0" hangingPunct="1">
              <a:defRPr kumimoji="1" sz="1200" kern="1200">
                <a:solidFill>
                  <a:schemeClr val="tx1">
                    <a:tint val="75000"/>
                  </a:schemeClr>
                </a:solidFill>
                <a:latin typeface="+mn-lt"/>
                <a:ea typeface="+mn-ea"/>
                <a:cs typeface="+mn-cs"/>
              </a:defRPr>
            </a:lvl1pPr>
            <a:lvl2pPr marL="457106" algn="l" defTabSz="914212" rtl="0" eaLnBrk="1" latinLnBrk="0" hangingPunct="1">
              <a:defRPr kumimoji="1" sz="1800" kern="1200">
                <a:solidFill>
                  <a:schemeClr val="tx1"/>
                </a:solidFill>
                <a:latin typeface="+mn-lt"/>
                <a:ea typeface="+mn-ea"/>
                <a:cs typeface="+mn-cs"/>
              </a:defRPr>
            </a:lvl2pPr>
            <a:lvl3pPr marL="914212" algn="l" defTabSz="914212" rtl="0" eaLnBrk="1" latinLnBrk="0" hangingPunct="1">
              <a:defRPr kumimoji="1" sz="1800" kern="1200">
                <a:solidFill>
                  <a:schemeClr val="tx1"/>
                </a:solidFill>
                <a:latin typeface="+mn-lt"/>
                <a:ea typeface="+mn-ea"/>
                <a:cs typeface="+mn-cs"/>
              </a:defRPr>
            </a:lvl3pPr>
            <a:lvl4pPr marL="1371320" algn="l" defTabSz="914212" rtl="0" eaLnBrk="1" latinLnBrk="0" hangingPunct="1">
              <a:defRPr kumimoji="1" sz="1800" kern="1200">
                <a:solidFill>
                  <a:schemeClr val="tx1"/>
                </a:solidFill>
                <a:latin typeface="+mn-lt"/>
                <a:ea typeface="+mn-ea"/>
                <a:cs typeface="+mn-cs"/>
              </a:defRPr>
            </a:lvl4pPr>
            <a:lvl5pPr marL="1828426" algn="l" defTabSz="914212" rtl="0" eaLnBrk="1" latinLnBrk="0" hangingPunct="1">
              <a:defRPr kumimoji="1" sz="1800" kern="1200">
                <a:solidFill>
                  <a:schemeClr val="tx1"/>
                </a:solidFill>
                <a:latin typeface="+mn-lt"/>
                <a:ea typeface="+mn-ea"/>
                <a:cs typeface="+mn-cs"/>
              </a:defRPr>
            </a:lvl5pPr>
            <a:lvl6pPr marL="2285532" algn="l" defTabSz="914212" rtl="0" eaLnBrk="1" latinLnBrk="0" hangingPunct="1">
              <a:defRPr kumimoji="1" sz="1800" kern="1200">
                <a:solidFill>
                  <a:schemeClr val="tx1"/>
                </a:solidFill>
                <a:latin typeface="+mn-lt"/>
                <a:ea typeface="+mn-ea"/>
                <a:cs typeface="+mn-cs"/>
              </a:defRPr>
            </a:lvl6pPr>
            <a:lvl7pPr marL="2742640" algn="l" defTabSz="914212" rtl="0" eaLnBrk="1" latinLnBrk="0" hangingPunct="1">
              <a:defRPr kumimoji="1" sz="1800" kern="1200">
                <a:solidFill>
                  <a:schemeClr val="tx1"/>
                </a:solidFill>
                <a:latin typeface="+mn-lt"/>
                <a:ea typeface="+mn-ea"/>
                <a:cs typeface="+mn-cs"/>
              </a:defRPr>
            </a:lvl7pPr>
            <a:lvl8pPr marL="3199744" algn="l" defTabSz="914212" rtl="0" eaLnBrk="1" latinLnBrk="0" hangingPunct="1">
              <a:defRPr kumimoji="1" sz="1800" kern="1200">
                <a:solidFill>
                  <a:schemeClr val="tx1"/>
                </a:solidFill>
                <a:latin typeface="+mn-lt"/>
                <a:ea typeface="+mn-ea"/>
                <a:cs typeface="+mn-cs"/>
              </a:defRPr>
            </a:lvl8pPr>
            <a:lvl9pPr marL="3656852" algn="l" defTabSz="914212" rtl="0" eaLnBrk="1" latinLnBrk="0" hangingPunct="1">
              <a:defRPr kumimoji="1" sz="1800" kern="1200">
                <a:solidFill>
                  <a:schemeClr val="tx1"/>
                </a:solidFill>
                <a:latin typeface="+mn-lt"/>
                <a:ea typeface="+mn-ea"/>
                <a:cs typeface="+mn-cs"/>
              </a:defRPr>
            </a:lvl9pPr>
          </a:lstStyle>
          <a:p>
            <a:r>
              <a:rPr lang="en-US" altLang="ja-JP" sz="1600" dirty="0" smtClean="0">
                <a:solidFill>
                  <a:prstClr val="black">
                    <a:tint val="75000"/>
                  </a:prstClr>
                </a:solidFill>
              </a:rPr>
              <a:t>15</a:t>
            </a:r>
            <a:endParaRPr lang="ja-JP" altLang="en-US" sz="1600" dirty="0">
              <a:solidFill>
                <a:prstClr val="black">
                  <a:tint val="75000"/>
                </a:prstClr>
              </a:solidFill>
            </a:endParaRPr>
          </a:p>
        </p:txBody>
      </p:sp>
    </p:spTree>
    <p:extLst>
      <p:ext uri="{BB962C8B-B14F-4D97-AF65-F5344CB8AC3E}">
        <p14:creationId xmlns:p14="http://schemas.microsoft.com/office/powerpoint/2010/main" val="3274457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90169" y="197060"/>
            <a:ext cx="7956884" cy="664862"/>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50000"/>
              </a:lnSpc>
            </a:pPr>
            <a:r>
              <a:rPr lang="ja-JP" altLang="en-US" sz="2800" b="1" dirty="0" smtClean="0">
                <a:solidFill>
                  <a:prstClr val="black"/>
                </a:solidFill>
              </a:rPr>
              <a:t>近畿経済産業局の事業採択</a:t>
            </a:r>
            <a:endParaRPr lang="en-US" altLang="ja-JP" sz="2800" b="1" dirty="0" smtClean="0">
              <a:solidFill>
                <a:prstClr val="black"/>
              </a:solidFill>
            </a:endParaRPr>
          </a:p>
        </p:txBody>
      </p:sp>
      <p:sp>
        <p:nvSpPr>
          <p:cNvPr id="2" name="正方形/長方形 1"/>
          <p:cNvSpPr/>
          <p:nvPr/>
        </p:nvSpPr>
        <p:spPr>
          <a:xfrm>
            <a:off x="215073" y="898698"/>
            <a:ext cx="8568952" cy="3416320"/>
          </a:xfrm>
          <a:prstGeom prst="rect">
            <a:avLst/>
          </a:prstGeom>
        </p:spPr>
        <p:txBody>
          <a:bodyPr wrap="square">
            <a:spAutoFit/>
          </a:bodyPr>
          <a:lstStyle/>
          <a:p>
            <a:pPr>
              <a:lnSpc>
                <a:spcPct val="150000"/>
              </a:lnSpc>
            </a:pPr>
            <a:r>
              <a:rPr lang="ja-JP" altLang="en-US" dirty="0" smtClean="0"/>
              <a:t>　</a:t>
            </a:r>
            <a:r>
              <a:rPr lang="en-US" altLang="ja-JP" dirty="0" smtClean="0"/>
              <a:t>2017</a:t>
            </a:r>
            <a:r>
              <a:rPr lang="ja-JP" altLang="en-US" dirty="0" smtClean="0"/>
              <a:t>年</a:t>
            </a:r>
            <a:r>
              <a:rPr lang="en-US" altLang="ja-JP" dirty="0"/>
              <a:t>6</a:t>
            </a:r>
            <a:r>
              <a:rPr lang="ja-JP" altLang="en-US" dirty="0"/>
              <a:t>月</a:t>
            </a:r>
            <a:r>
              <a:rPr lang="en-US" altLang="ja-JP" dirty="0"/>
              <a:t>19</a:t>
            </a:r>
            <a:r>
              <a:rPr lang="ja-JP" altLang="en-US" dirty="0"/>
              <a:t>日（月</a:t>
            </a:r>
            <a:r>
              <a:rPr lang="ja-JP" altLang="en-US" dirty="0" smtClean="0"/>
              <a:t>）に新</a:t>
            </a:r>
            <a:r>
              <a:rPr lang="en-US" altLang="ja-JP" dirty="0" smtClean="0"/>
              <a:t>URA</a:t>
            </a:r>
            <a:r>
              <a:rPr lang="ja-JP" altLang="en-US" dirty="0"/>
              <a:t>センター発足キックオフシンポジウムを開催しました</a:t>
            </a:r>
            <a:r>
              <a:rPr lang="ja-JP" altLang="en-US" dirty="0" smtClean="0"/>
              <a:t>。</a:t>
            </a:r>
            <a:endParaRPr lang="en-US" altLang="ja-JP" dirty="0" smtClean="0"/>
          </a:p>
          <a:p>
            <a:pPr>
              <a:lnSpc>
                <a:spcPct val="150000"/>
              </a:lnSpc>
            </a:pPr>
            <a:r>
              <a:rPr lang="ja-JP" altLang="en-US" dirty="0" smtClean="0"/>
              <a:t>近畿経済産業局の</a:t>
            </a:r>
            <a:r>
              <a:rPr lang="ja-JP" altLang="en-US" dirty="0" smtClean="0">
                <a:latin typeface="+mn-ea"/>
              </a:rPr>
              <a:t>「</a:t>
            </a:r>
            <a:r>
              <a:rPr lang="ja-JP" altLang="en-US" dirty="0" smtClean="0">
                <a:latin typeface="+mn-ea"/>
                <a:cs typeface="メイリオ" panose="020B0604030504040204" pitchFamily="50" charset="-128"/>
              </a:rPr>
              <a:t>平成</a:t>
            </a:r>
            <a:r>
              <a:rPr lang="ja-JP" altLang="en-US" dirty="0">
                <a:latin typeface="+mn-ea"/>
                <a:cs typeface="メイリオ" panose="020B0604030504040204" pitchFamily="50" charset="-128"/>
              </a:rPr>
              <a:t>２９年度中小企業知的財産活動支援</a:t>
            </a:r>
            <a:r>
              <a:rPr lang="ja-JP" altLang="en-US" dirty="0" smtClean="0">
                <a:latin typeface="+mn-ea"/>
                <a:cs typeface="メイリオ" panose="020B0604030504040204" pitchFamily="50" charset="-128"/>
              </a:rPr>
              <a:t>事業費補助金：地域</a:t>
            </a:r>
            <a:r>
              <a:rPr lang="ja-JP" altLang="en-US" dirty="0">
                <a:latin typeface="+mn-ea"/>
                <a:cs typeface="メイリオ" panose="020B0604030504040204" pitchFamily="50" charset="-128"/>
              </a:rPr>
              <a:t>中小企業知的財産支援力強化</a:t>
            </a:r>
            <a:r>
              <a:rPr lang="ja-JP" altLang="en-US" dirty="0" smtClean="0">
                <a:latin typeface="+mn-ea"/>
                <a:cs typeface="メイリオ" panose="020B0604030504040204" pitchFamily="50" charset="-128"/>
              </a:rPr>
              <a:t>事業」に</a:t>
            </a:r>
            <a:r>
              <a:rPr lang="ja-JP" altLang="en-US" dirty="0" smtClean="0"/>
              <a:t>、大阪市</a:t>
            </a:r>
            <a:r>
              <a:rPr lang="ja-JP" altLang="en-US" dirty="0"/>
              <a:t>大</a:t>
            </a:r>
            <a:r>
              <a:rPr lang="ja-JP" altLang="en-US" dirty="0" smtClean="0"/>
              <a:t>、大阪府</a:t>
            </a:r>
            <a:r>
              <a:rPr lang="ja-JP" altLang="en-US" dirty="0"/>
              <a:t>大、兵庫県立大</a:t>
            </a:r>
            <a:r>
              <a:rPr lang="ja-JP" altLang="en-US" dirty="0" smtClean="0"/>
              <a:t>の公立</a:t>
            </a:r>
            <a:r>
              <a:rPr lang="en-US" altLang="ja-JP" dirty="0" smtClean="0"/>
              <a:t>3</a:t>
            </a:r>
            <a:r>
              <a:rPr lang="ja-JP" altLang="en-US" dirty="0" smtClean="0"/>
              <a:t>大学で共同応募した　「</a:t>
            </a:r>
            <a:r>
              <a:rPr lang="ja-JP" altLang="en-US" dirty="0"/>
              <a:t>関西公立</a:t>
            </a:r>
            <a:r>
              <a:rPr lang="en-US" altLang="ja-JP" dirty="0"/>
              <a:t>3</a:t>
            </a:r>
            <a:r>
              <a:rPr lang="ja-JP" altLang="en-US" dirty="0"/>
              <a:t>大学による提案型オープンイノベーション戦略</a:t>
            </a:r>
            <a:r>
              <a:rPr lang="ja-JP" altLang="en-US" dirty="0" smtClean="0"/>
              <a:t>」 （事業者：大阪市大、連携機関：大阪府大、兵庫県立大）が採択</a:t>
            </a:r>
            <a:r>
              <a:rPr lang="ja-JP" altLang="en-US" dirty="0"/>
              <a:t>されたことから</a:t>
            </a:r>
            <a:r>
              <a:rPr lang="ja-JP" altLang="en-US" dirty="0" smtClean="0"/>
              <a:t>、シンポジウムには大阪府大</a:t>
            </a:r>
            <a:r>
              <a:rPr lang="ja-JP" altLang="en-US" dirty="0"/>
              <a:t>からも参加していただきました</a:t>
            </a:r>
            <a:r>
              <a:rPr lang="ja-JP" altLang="en-US" dirty="0" smtClean="0"/>
              <a:t>。</a:t>
            </a:r>
            <a:endParaRPr lang="en-US" altLang="ja-JP" dirty="0" smtClean="0"/>
          </a:p>
          <a:p>
            <a:pPr>
              <a:lnSpc>
                <a:spcPct val="150000"/>
              </a:lnSpc>
            </a:pPr>
            <a:r>
              <a:rPr lang="ja-JP" altLang="en-US" dirty="0" smtClean="0"/>
              <a:t>　特別</a:t>
            </a:r>
            <a:r>
              <a:rPr lang="ja-JP" altLang="en-US" dirty="0"/>
              <a:t>講演として経済産業省 近畿経済</a:t>
            </a:r>
            <a:r>
              <a:rPr lang="ja-JP" altLang="en-US" dirty="0" smtClean="0"/>
              <a:t>産業局局長</a:t>
            </a:r>
            <a:r>
              <a:rPr lang="ja-JP" altLang="en-US" dirty="0"/>
              <a:t>　池森啓雄様に「関西経済の展望」と題したご講演をいただきました。</a:t>
            </a:r>
          </a:p>
        </p:txBody>
      </p:sp>
      <p:pic>
        <p:nvPicPr>
          <p:cNvPr id="3" name="Picture 2" descr="http://www.osaka-cu.ac.jp/ja/research/news/2017/images/P1000114.JPG/@@images/44e47585-36a2-4209-93bd-c0e5497c1d16.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7644" y="4371699"/>
            <a:ext cx="2664296" cy="19893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osaka-cu.ac.jp/ja/research/news/2017/images/P1000110.JPG/@@images/ceb33b8c-145c-4086-8b05-261703d119c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594" y="4304503"/>
            <a:ext cx="2841113" cy="2123733"/>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1367644" y="6351711"/>
            <a:ext cx="2628292" cy="461665"/>
          </a:xfrm>
          <a:prstGeom prst="rect">
            <a:avLst/>
          </a:prstGeom>
        </p:spPr>
        <p:txBody>
          <a:bodyPr wrap="square">
            <a:spAutoFit/>
          </a:bodyPr>
          <a:lstStyle/>
          <a:p>
            <a:r>
              <a:rPr lang="ja-JP" altLang="en-US" sz="1200" dirty="0">
                <a:solidFill>
                  <a:prstClr val="black"/>
                </a:solidFill>
              </a:rPr>
              <a:t>経済産業省 近畿経済産業局　局長　</a:t>
            </a:r>
            <a:endParaRPr lang="en-US" altLang="ja-JP" sz="1200" dirty="0" smtClean="0">
              <a:solidFill>
                <a:prstClr val="black"/>
              </a:solidFill>
            </a:endParaRPr>
          </a:p>
          <a:p>
            <a:r>
              <a:rPr lang="ja-JP" altLang="en-US" sz="1200" dirty="0" smtClean="0">
                <a:solidFill>
                  <a:prstClr val="black"/>
                </a:solidFill>
              </a:rPr>
              <a:t>池森</a:t>
            </a:r>
            <a:r>
              <a:rPr lang="ja-JP" altLang="en-US" sz="1200" dirty="0">
                <a:solidFill>
                  <a:prstClr val="black"/>
                </a:solidFill>
              </a:rPr>
              <a:t>啓雄様</a:t>
            </a:r>
          </a:p>
        </p:txBody>
      </p:sp>
      <p:sp>
        <p:nvSpPr>
          <p:cNvPr id="7" name="正方形/長方形 6"/>
          <p:cNvSpPr/>
          <p:nvPr/>
        </p:nvSpPr>
        <p:spPr>
          <a:xfrm>
            <a:off x="5868144" y="6426519"/>
            <a:ext cx="1008112" cy="276999"/>
          </a:xfrm>
          <a:prstGeom prst="rect">
            <a:avLst/>
          </a:prstGeom>
        </p:spPr>
        <p:txBody>
          <a:bodyPr wrap="square">
            <a:spAutoFit/>
          </a:bodyPr>
          <a:lstStyle/>
          <a:p>
            <a:r>
              <a:rPr lang="ja-JP" altLang="en-US" sz="1200" dirty="0" smtClean="0">
                <a:solidFill>
                  <a:prstClr val="black"/>
                </a:solidFill>
              </a:rPr>
              <a:t>会場の様子</a:t>
            </a:r>
            <a:endParaRPr lang="ja-JP" altLang="en-US" sz="1200" dirty="0">
              <a:solidFill>
                <a:prstClr val="black"/>
              </a:solidFill>
            </a:endParaRPr>
          </a:p>
        </p:txBody>
      </p:sp>
      <p:sp>
        <p:nvSpPr>
          <p:cNvPr id="10" name="スライド番号プレースホルダー 3"/>
          <p:cNvSpPr txBox="1">
            <a:spLocks/>
          </p:cNvSpPr>
          <p:nvPr/>
        </p:nvSpPr>
        <p:spPr>
          <a:xfrm>
            <a:off x="7028535" y="6432355"/>
            <a:ext cx="2133600" cy="365125"/>
          </a:xfrm>
          <a:prstGeom prst="rect">
            <a:avLst/>
          </a:prstGeom>
        </p:spPr>
        <p:txBody>
          <a:bodyPr vert="horz" lIns="91421" tIns="45711" rIns="91421" bIns="45711" rtlCol="0" anchor="ctr"/>
          <a:lstStyle>
            <a:defPPr>
              <a:defRPr lang="ja-JP"/>
            </a:defPPr>
            <a:lvl1pPr marL="0" algn="r" defTabSz="914212" rtl="0" eaLnBrk="1" latinLnBrk="0" hangingPunct="1">
              <a:defRPr kumimoji="1" sz="1200" kern="1200">
                <a:solidFill>
                  <a:schemeClr val="tx1">
                    <a:tint val="75000"/>
                  </a:schemeClr>
                </a:solidFill>
                <a:latin typeface="+mn-lt"/>
                <a:ea typeface="+mn-ea"/>
                <a:cs typeface="+mn-cs"/>
              </a:defRPr>
            </a:lvl1pPr>
            <a:lvl2pPr marL="457106" algn="l" defTabSz="914212" rtl="0" eaLnBrk="1" latinLnBrk="0" hangingPunct="1">
              <a:defRPr kumimoji="1" sz="1800" kern="1200">
                <a:solidFill>
                  <a:schemeClr val="tx1"/>
                </a:solidFill>
                <a:latin typeface="+mn-lt"/>
                <a:ea typeface="+mn-ea"/>
                <a:cs typeface="+mn-cs"/>
              </a:defRPr>
            </a:lvl2pPr>
            <a:lvl3pPr marL="914212" algn="l" defTabSz="914212" rtl="0" eaLnBrk="1" latinLnBrk="0" hangingPunct="1">
              <a:defRPr kumimoji="1" sz="1800" kern="1200">
                <a:solidFill>
                  <a:schemeClr val="tx1"/>
                </a:solidFill>
                <a:latin typeface="+mn-lt"/>
                <a:ea typeface="+mn-ea"/>
                <a:cs typeface="+mn-cs"/>
              </a:defRPr>
            </a:lvl3pPr>
            <a:lvl4pPr marL="1371320" algn="l" defTabSz="914212" rtl="0" eaLnBrk="1" latinLnBrk="0" hangingPunct="1">
              <a:defRPr kumimoji="1" sz="1800" kern="1200">
                <a:solidFill>
                  <a:schemeClr val="tx1"/>
                </a:solidFill>
                <a:latin typeface="+mn-lt"/>
                <a:ea typeface="+mn-ea"/>
                <a:cs typeface="+mn-cs"/>
              </a:defRPr>
            </a:lvl4pPr>
            <a:lvl5pPr marL="1828426" algn="l" defTabSz="914212" rtl="0" eaLnBrk="1" latinLnBrk="0" hangingPunct="1">
              <a:defRPr kumimoji="1" sz="1800" kern="1200">
                <a:solidFill>
                  <a:schemeClr val="tx1"/>
                </a:solidFill>
                <a:latin typeface="+mn-lt"/>
                <a:ea typeface="+mn-ea"/>
                <a:cs typeface="+mn-cs"/>
              </a:defRPr>
            </a:lvl5pPr>
            <a:lvl6pPr marL="2285532" algn="l" defTabSz="914212" rtl="0" eaLnBrk="1" latinLnBrk="0" hangingPunct="1">
              <a:defRPr kumimoji="1" sz="1800" kern="1200">
                <a:solidFill>
                  <a:schemeClr val="tx1"/>
                </a:solidFill>
                <a:latin typeface="+mn-lt"/>
                <a:ea typeface="+mn-ea"/>
                <a:cs typeface="+mn-cs"/>
              </a:defRPr>
            </a:lvl6pPr>
            <a:lvl7pPr marL="2742640" algn="l" defTabSz="914212" rtl="0" eaLnBrk="1" latinLnBrk="0" hangingPunct="1">
              <a:defRPr kumimoji="1" sz="1800" kern="1200">
                <a:solidFill>
                  <a:schemeClr val="tx1"/>
                </a:solidFill>
                <a:latin typeface="+mn-lt"/>
                <a:ea typeface="+mn-ea"/>
                <a:cs typeface="+mn-cs"/>
              </a:defRPr>
            </a:lvl7pPr>
            <a:lvl8pPr marL="3199744" algn="l" defTabSz="914212" rtl="0" eaLnBrk="1" latinLnBrk="0" hangingPunct="1">
              <a:defRPr kumimoji="1" sz="1800" kern="1200">
                <a:solidFill>
                  <a:schemeClr val="tx1"/>
                </a:solidFill>
                <a:latin typeface="+mn-lt"/>
                <a:ea typeface="+mn-ea"/>
                <a:cs typeface="+mn-cs"/>
              </a:defRPr>
            </a:lvl8pPr>
            <a:lvl9pPr marL="3656852" algn="l" defTabSz="914212" rtl="0" eaLnBrk="1" latinLnBrk="0" hangingPunct="1">
              <a:defRPr kumimoji="1" sz="1800" kern="1200">
                <a:solidFill>
                  <a:schemeClr val="tx1"/>
                </a:solidFill>
                <a:latin typeface="+mn-lt"/>
                <a:ea typeface="+mn-ea"/>
                <a:cs typeface="+mn-cs"/>
              </a:defRPr>
            </a:lvl9pPr>
          </a:lstStyle>
          <a:p>
            <a:r>
              <a:rPr lang="en-US" altLang="ja-JP" sz="1600" dirty="0" smtClean="0">
                <a:solidFill>
                  <a:prstClr val="black">
                    <a:tint val="75000"/>
                  </a:prstClr>
                </a:solidFill>
              </a:rPr>
              <a:t>16</a:t>
            </a:r>
            <a:endParaRPr lang="ja-JP" altLang="en-US" sz="1600" dirty="0">
              <a:solidFill>
                <a:prstClr val="black">
                  <a:tint val="75000"/>
                </a:prstClr>
              </a:solidFill>
            </a:endParaRPr>
          </a:p>
        </p:txBody>
      </p:sp>
    </p:spTree>
    <p:extLst>
      <p:ext uri="{BB962C8B-B14F-4D97-AF65-F5344CB8AC3E}">
        <p14:creationId xmlns:p14="http://schemas.microsoft.com/office/powerpoint/2010/main" val="1099869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テキスト ボックス 50"/>
          <p:cNvSpPr txBox="1"/>
          <p:nvPr/>
        </p:nvSpPr>
        <p:spPr>
          <a:xfrm>
            <a:off x="2195736" y="1827251"/>
            <a:ext cx="4727340" cy="347056"/>
          </a:xfrm>
          <a:prstGeom prst="rect">
            <a:avLst/>
          </a:prstGeom>
          <a:noFill/>
        </p:spPr>
        <p:txBody>
          <a:bodyPr wrap="square" rtlCol="0">
            <a:spAutoFit/>
          </a:bodyPr>
          <a:lstStyle/>
          <a:p>
            <a:pPr algn="ct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超音波速度変化法による脂肪肝診断方法の開発</a:t>
            </a:r>
          </a:p>
        </p:txBody>
      </p:sp>
      <p:cxnSp>
        <p:nvCxnSpPr>
          <p:cNvPr id="57" name="直線コネクタ 56"/>
          <p:cNvCxnSpPr/>
          <p:nvPr/>
        </p:nvCxnSpPr>
        <p:spPr>
          <a:xfrm>
            <a:off x="678910" y="2166090"/>
            <a:ext cx="7615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直線コネクタ 3"/>
          <p:cNvCxnSpPr/>
          <p:nvPr/>
        </p:nvCxnSpPr>
        <p:spPr>
          <a:xfrm>
            <a:off x="384458" y="2773960"/>
            <a:ext cx="29246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843149" y="2489858"/>
            <a:ext cx="1931939" cy="291170"/>
          </a:xfrm>
          <a:prstGeom prst="rect">
            <a:avLst/>
          </a:prstGeom>
          <a:noFill/>
        </p:spPr>
        <p:txBody>
          <a:bodyPr wrap="none" rtlCol="0">
            <a:spAutoFit/>
          </a:bodyPr>
          <a:lstStyle/>
          <a:p>
            <a:r>
              <a:rPr lang="ja-JP" altLang="en-US" sz="1292" dirty="0">
                <a:solidFill>
                  <a:prstClr val="black"/>
                </a:solidFill>
              </a:rPr>
              <a:t>既存の検査法とデメリット</a:t>
            </a:r>
          </a:p>
        </p:txBody>
      </p:sp>
      <p:sp>
        <p:nvSpPr>
          <p:cNvPr id="6" name="角丸四角形 5"/>
          <p:cNvSpPr/>
          <p:nvPr/>
        </p:nvSpPr>
        <p:spPr>
          <a:xfrm>
            <a:off x="517396" y="3030186"/>
            <a:ext cx="1774670" cy="332345"/>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62" dirty="0">
                <a:solidFill>
                  <a:prstClr val="black"/>
                </a:solidFill>
              </a:rPr>
              <a:t>X</a:t>
            </a:r>
            <a:r>
              <a:rPr lang="ja-JP" altLang="en-US" sz="1662" dirty="0">
                <a:solidFill>
                  <a:prstClr val="black"/>
                </a:solidFill>
              </a:rPr>
              <a:t>線</a:t>
            </a:r>
            <a:r>
              <a:rPr lang="en-US" altLang="ja-JP" sz="1662" dirty="0">
                <a:solidFill>
                  <a:prstClr val="black"/>
                </a:solidFill>
              </a:rPr>
              <a:t>CT</a:t>
            </a:r>
            <a:endParaRPr lang="ja-JP" altLang="en-US" sz="1662" dirty="0">
              <a:solidFill>
                <a:prstClr val="black"/>
              </a:solidFill>
            </a:endParaRPr>
          </a:p>
        </p:txBody>
      </p:sp>
      <p:sp>
        <p:nvSpPr>
          <p:cNvPr id="15" name="角丸四角形 14"/>
          <p:cNvSpPr/>
          <p:nvPr/>
        </p:nvSpPr>
        <p:spPr>
          <a:xfrm>
            <a:off x="538221" y="4120067"/>
            <a:ext cx="1774670" cy="332345"/>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62" dirty="0">
                <a:solidFill>
                  <a:prstClr val="black"/>
                </a:solidFill>
              </a:rPr>
              <a:t>MRS</a:t>
            </a:r>
            <a:endParaRPr lang="ja-JP" altLang="en-US" sz="1662" dirty="0">
              <a:solidFill>
                <a:prstClr val="black"/>
              </a:solidFill>
            </a:endParaRPr>
          </a:p>
        </p:txBody>
      </p:sp>
      <p:sp>
        <p:nvSpPr>
          <p:cNvPr id="16" name="角丸四角形 15"/>
          <p:cNvSpPr/>
          <p:nvPr/>
        </p:nvSpPr>
        <p:spPr>
          <a:xfrm>
            <a:off x="545975" y="5209948"/>
            <a:ext cx="1774670" cy="332345"/>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dirty="0">
                <a:solidFill>
                  <a:prstClr val="black"/>
                </a:solidFill>
              </a:rPr>
              <a:t>生体肝検査</a:t>
            </a:r>
          </a:p>
        </p:txBody>
      </p:sp>
      <p:sp>
        <p:nvSpPr>
          <p:cNvPr id="14" name="テキスト ボックス 13"/>
          <p:cNvSpPr txBox="1"/>
          <p:nvPr/>
        </p:nvSpPr>
        <p:spPr>
          <a:xfrm>
            <a:off x="678909" y="3405681"/>
            <a:ext cx="2592288" cy="433324"/>
          </a:xfrm>
          <a:prstGeom prst="rect">
            <a:avLst/>
          </a:prstGeom>
          <a:noFill/>
        </p:spPr>
        <p:txBody>
          <a:bodyPr wrap="square" rtlCol="0">
            <a:spAutoFit/>
          </a:bodyPr>
          <a:lstStyle/>
          <a:p>
            <a:r>
              <a:rPr lang="ja-JP" altLang="en-US" sz="1108" b="1" dirty="0">
                <a:solidFill>
                  <a:prstClr val="black"/>
                </a:solidFill>
              </a:rPr>
              <a:t>デメリット：脂肪肝が進行した状態でないと診断ができない。定量化が</a:t>
            </a:r>
            <a:r>
              <a:rPr lang="ja-JP" altLang="en-US" sz="1108" b="1" dirty="0" smtClean="0">
                <a:solidFill>
                  <a:prstClr val="black"/>
                </a:solidFill>
              </a:rPr>
              <a:t>できない</a:t>
            </a:r>
            <a:endParaRPr lang="ja-JP" altLang="en-US" sz="1108" b="1" dirty="0">
              <a:solidFill>
                <a:prstClr val="black"/>
              </a:solidFill>
            </a:endParaRPr>
          </a:p>
        </p:txBody>
      </p:sp>
      <p:sp>
        <p:nvSpPr>
          <p:cNvPr id="20" name="テキスト ボックス 19"/>
          <p:cNvSpPr txBox="1"/>
          <p:nvPr/>
        </p:nvSpPr>
        <p:spPr>
          <a:xfrm>
            <a:off x="678909" y="4463553"/>
            <a:ext cx="2592288" cy="433324"/>
          </a:xfrm>
          <a:prstGeom prst="rect">
            <a:avLst/>
          </a:prstGeom>
          <a:noFill/>
        </p:spPr>
        <p:txBody>
          <a:bodyPr wrap="square" rtlCol="0">
            <a:spAutoFit/>
          </a:bodyPr>
          <a:lstStyle/>
          <a:p>
            <a:r>
              <a:rPr lang="ja-JP" altLang="en-US" sz="1108" b="1" dirty="0">
                <a:solidFill>
                  <a:prstClr val="black"/>
                </a:solidFill>
              </a:rPr>
              <a:t>デメリット：早期診断が可能であるが非常に高額。また時間も</a:t>
            </a:r>
            <a:r>
              <a:rPr lang="ja-JP" altLang="en-US" sz="1108" b="1" dirty="0" smtClean="0">
                <a:solidFill>
                  <a:prstClr val="black"/>
                </a:solidFill>
              </a:rPr>
              <a:t>かかる</a:t>
            </a:r>
            <a:endParaRPr lang="ja-JP" altLang="en-US" sz="1108" b="1" dirty="0">
              <a:solidFill>
                <a:prstClr val="black"/>
              </a:solidFill>
            </a:endParaRPr>
          </a:p>
        </p:txBody>
      </p:sp>
      <p:sp>
        <p:nvSpPr>
          <p:cNvPr id="21" name="テキスト ボックス 20"/>
          <p:cNvSpPr txBox="1"/>
          <p:nvPr/>
        </p:nvSpPr>
        <p:spPr>
          <a:xfrm>
            <a:off x="678909" y="5576646"/>
            <a:ext cx="2592288" cy="433324"/>
          </a:xfrm>
          <a:prstGeom prst="rect">
            <a:avLst/>
          </a:prstGeom>
          <a:noFill/>
        </p:spPr>
        <p:txBody>
          <a:bodyPr wrap="square" rtlCol="0">
            <a:spAutoFit/>
          </a:bodyPr>
          <a:lstStyle/>
          <a:p>
            <a:r>
              <a:rPr lang="ja-JP" altLang="en-US" sz="1108" b="1" dirty="0">
                <a:solidFill>
                  <a:prstClr val="black"/>
                </a:solidFill>
              </a:rPr>
              <a:t>デメリット：直接肝臓に針を刺さないといけないため、安全面に課題が</a:t>
            </a:r>
            <a:r>
              <a:rPr lang="ja-JP" altLang="en-US" sz="1108" b="1" dirty="0" smtClean="0">
                <a:solidFill>
                  <a:prstClr val="black"/>
                </a:solidFill>
              </a:rPr>
              <a:t>残る</a:t>
            </a:r>
            <a:endParaRPr lang="ja-JP" altLang="en-US" sz="1108" b="1" dirty="0">
              <a:solidFill>
                <a:prstClr val="black"/>
              </a:solidFill>
            </a:endParaRPr>
          </a:p>
        </p:txBody>
      </p:sp>
      <p:sp>
        <p:nvSpPr>
          <p:cNvPr id="22" name="二等辺三角形 21"/>
          <p:cNvSpPr/>
          <p:nvPr/>
        </p:nvSpPr>
        <p:spPr>
          <a:xfrm rot="5400000">
            <a:off x="2347401" y="4296528"/>
            <a:ext cx="2280583" cy="279656"/>
          </a:xfrm>
          <a:prstGeom prst="triangle">
            <a:avLst>
              <a:gd name="adj" fmla="val 4951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7" name="テキスト ボックス 16"/>
          <p:cNvSpPr txBox="1"/>
          <p:nvPr/>
        </p:nvSpPr>
        <p:spPr>
          <a:xfrm>
            <a:off x="6715624" y="2878483"/>
            <a:ext cx="2189070" cy="3132268"/>
          </a:xfrm>
          <a:prstGeom prst="rect">
            <a:avLst/>
          </a:prstGeom>
          <a:noFill/>
        </p:spPr>
        <p:txBody>
          <a:bodyPr wrap="square" rtlCol="0">
            <a:spAutoFit/>
          </a:bodyPr>
          <a:lstStyle/>
          <a:p>
            <a:r>
              <a:rPr lang="ja-JP" altLang="en-US" sz="1400" dirty="0">
                <a:solidFill>
                  <a:prstClr val="black"/>
                </a:solidFill>
              </a:rPr>
              <a:t>新たな脂肪肝診断装置の開発</a:t>
            </a:r>
            <a:endParaRPr lang="en-US" altLang="ja-JP" sz="1400" dirty="0">
              <a:solidFill>
                <a:prstClr val="black"/>
              </a:solidFill>
            </a:endParaRPr>
          </a:p>
          <a:p>
            <a:r>
              <a:rPr lang="ja-JP" altLang="en-US" sz="1400" dirty="0">
                <a:solidFill>
                  <a:prstClr val="black"/>
                </a:solidFill>
              </a:rPr>
              <a:t>・早期診断が可能</a:t>
            </a:r>
            <a:endParaRPr lang="en-US" altLang="ja-JP" sz="1400" dirty="0">
              <a:solidFill>
                <a:prstClr val="black"/>
              </a:solidFill>
            </a:endParaRPr>
          </a:p>
          <a:p>
            <a:r>
              <a:rPr lang="ja-JP" altLang="en-US" sz="1400" dirty="0">
                <a:solidFill>
                  <a:prstClr val="black"/>
                </a:solidFill>
              </a:rPr>
              <a:t>・非侵襲</a:t>
            </a:r>
            <a:endParaRPr lang="en-US" altLang="ja-JP" sz="1400" dirty="0">
              <a:solidFill>
                <a:prstClr val="black"/>
              </a:solidFill>
            </a:endParaRPr>
          </a:p>
          <a:p>
            <a:r>
              <a:rPr lang="ja-JP" altLang="en-US" sz="1400" dirty="0">
                <a:solidFill>
                  <a:prstClr val="black"/>
                </a:solidFill>
              </a:rPr>
              <a:t>・短時間かつ安価</a:t>
            </a:r>
            <a:endParaRPr lang="en-US" altLang="ja-JP" sz="1400" dirty="0">
              <a:solidFill>
                <a:prstClr val="black"/>
              </a:solidFill>
            </a:endParaRPr>
          </a:p>
          <a:p>
            <a:endParaRPr lang="en-US" altLang="ja-JP" sz="1477" dirty="0">
              <a:solidFill>
                <a:prstClr val="black"/>
              </a:solidFill>
            </a:endParaRPr>
          </a:p>
          <a:p>
            <a:endParaRPr lang="en-US" altLang="ja-JP" sz="1477" dirty="0">
              <a:solidFill>
                <a:prstClr val="black"/>
              </a:solidFill>
            </a:endParaRPr>
          </a:p>
          <a:p>
            <a:r>
              <a:rPr lang="ja-JP" altLang="en-US" sz="1400" dirty="0">
                <a:solidFill>
                  <a:prstClr val="black"/>
                </a:solidFill>
              </a:rPr>
              <a:t>（研究状況）</a:t>
            </a:r>
            <a:endParaRPr lang="en-US" altLang="ja-JP" sz="1400" dirty="0">
              <a:solidFill>
                <a:prstClr val="black"/>
              </a:solidFill>
            </a:endParaRPr>
          </a:p>
          <a:p>
            <a:r>
              <a:rPr lang="ja-JP" altLang="en-US" sz="1400" dirty="0">
                <a:solidFill>
                  <a:prstClr val="black"/>
                </a:solidFill>
              </a:rPr>
              <a:t>異なる周波数のプロープを組み合わせることにより、生体モデルにて脂肪割合を推定できることを実証。実用化へ向けた研究を進める。</a:t>
            </a:r>
          </a:p>
        </p:txBody>
      </p:sp>
      <p:sp>
        <p:nvSpPr>
          <p:cNvPr id="24" name="二等辺三角形 23"/>
          <p:cNvSpPr/>
          <p:nvPr/>
        </p:nvSpPr>
        <p:spPr>
          <a:xfrm rot="5400000">
            <a:off x="5409919" y="4205731"/>
            <a:ext cx="2280583" cy="279656"/>
          </a:xfrm>
          <a:prstGeom prst="triangle">
            <a:avLst>
              <a:gd name="adj" fmla="val 4951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8" name="テキスト ボックス 17"/>
          <p:cNvSpPr txBox="1"/>
          <p:nvPr/>
        </p:nvSpPr>
        <p:spPr>
          <a:xfrm>
            <a:off x="4287020" y="3547325"/>
            <a:ext cx="1463862" cy="1825628"/>
          </a:xfrm>
          <a:prstGeom prst="rect">
            <a:avLst/>
          </a:prstGeom>
          <a:noFill/>
          <a:ln>
            <a:solidFill>
              <a:schemeClr val="tx1"/>
            </a:solidFill>
            <a:prstDash val="dash"/>
          </a:ln>
        </p:spPr>
        <p:txBody>
          <a:bodyPr wrap="none" rtlCol="0">
            <a:spAutoFit/>
          </a:bodyPr>
          <a:lstStyle/>
          <a:p>
            <a:pPr algn="ctr"/>
            <a:r>
              <a:rPr lang="ja-JP" altLang="en-US" sz="1662" dirty="0">
                <a:solidFill>
                  <a:prstClr val="black"/>
                </a:solidFill>
              </a:rPr>
              <a:t>大阪府立大学</a:t>
            </a:r>
            <a:endParaRPr lang="en-US" altLang="ja-JP" sz="1662" dirty="0">
              <a:solidFill>
                <a:prstClr val="black"/>
              </a:solidFill>
            </a:endParaRPr>
          </a:p>
          <a:p>
            <a:pPr algn="ctr"/>
            <a:r>
              <a:rPr lang="ja-JP" altLang="en-US" sz="1662" dirty="0">
                <a:solidFill>
                  <a:prstClr val="black"/>
                </a:solidFill>
              </a:rPr>
              <a:t>工学</a:t>
            </a:r>
            <a:r>
              <a:rPr lang="ja-JP" altLang="en-US" sz="1662" dirty="0" smtClean="0">
                <a:solidFill>
                  <a:prstClr val="black"/>
                </a:solidFill>
              </a:rPr>
              <a:t>研究科</a:t>
            </a:r>
            <a:endParaRPr lang="en-US" altLang="ja-JP" sz="1662" dirty="0">
              <a:solidFill>
                <a:prstClr val="black"/>
              </a:solidFill>
            </a:endParaRPr>
          </a:p>
          <a:p>
            <a:pPr algn="ctr"/>
            <a:endParaRPr lang="en-US" altLang="ja-JP" sz="1015" dirty="0">
              <a:solidFill>
                <a:prstClr val="black"/>
              </a:solidFill>
            </a:endParaRPr>
          </a:p>
          <a:p>
            <a:pPr algn="ctr"/>
            <a:r>
              <a:rPr lang="ja-JP" altLang="en-US" sz="2585" dirty="0">
                <a:solidFill>
                  <a:prstClr val="black"/>
                </a:solidFill>
              </a:rPr>
              <a:t>＋</a:t>
            </a:r>
            <a:endParaRPr lang="en-US" altLang="ja-JP" sz="2585" dirty="0">
              <a:solidFill>
                <a:prstClr val="black"/>
              </a:solidFill>
            </a:endParaRPr>
          </a:p>
          <a:p>
            <a:pPr algn="ctr"/>
            <a:endParaRPr lang="en-US" altLang="ja-JP" sz="1015" dirty="0">
              <a:solidFill>
                <a:prstClr val="black"/>
              </a:solidFill>
            </a:endParaRPr>
          </a:p>
          <a:p>
            <a:pPr algn="ctr"/>
            <a:r>
              <a:rPr lang="ja-JP" altLang="en-US" sz="1662" dirty="0">
                <a:solidFill>
                  <a:prstClr val="black"/>
                </a:solidFill>
              </a:rPr>
              <a:t>大阪市立大学</a:t>
            </a:r>
            <a:endParaRPr lang="en-US" altLang="ja-JP" sz="1662" dirty="0">
              <a:solidFill>
                <a:prstClr val="black"/>
              </a:solidFill>
            </a:endParaRPr>
          </a:p>
          <a:p>
            <a:pPr algn="ctr"/>
            <a:r>
              <a:rPr lang="ja-JP" altLang="en-US" sz="1662" dirty="0" smtClean="0">
                <a:solidFill>
                  <a:prstClr val="black"/>
                </a:solidFill>
              </a:rPr>
              <a:t>医学研究科</a:t>
            </a:r>
            <a:endParaRPr lang="ja-JP" altLang="en-US" sz="1662" dirty="0">
              <a:solidFill>
                <a:prstClr val="black"/>
              </a:solidFill>
            </a:endParaRPr>
          </a:p>
        </p:txBody>
      </p:sp>
      <p:sp>
        <p:nvSpPr>
          <p:cNvPr id="19" name="下矢印 18"/>
          <p:cNvSpPr/>
          <p:nvPr/>
        </p:nvSpPr>
        <p:spPr>
          <a:xfrm>
            <a:off x="7535408" y="4179386"/>
            <a:ext cx="595262" cy="332345"/>
          </a:xfrm>
          <a:prstGeom prst="down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cxnSp>
        <p:nvCxnSpPr>
          <p:cNvPr id="27" name="直線コネクタ 26"/>
          <p:cNvCxnSpPr/>
          <p:nvPr/>
        </p:nvCxnSpPr>
        <p:spPr>
          <a:xfrm>
            <a:off x="3543532" y="2773960"/>
            <a:ext cx="29246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4602269" y="2507020"/>
            <a:ext cx="902811" cy="307777"/>
          </a:xfrm>
          <a:prstGeom prst="rect">
            <a:avLst/>
          </a:prstGeom>
          <a:noFill/>
        </p:spPr>
        <p:txBody>
          <a:bodyPr wrap="none" rtlCol="0">
            <a:spAutoFit/>
          </a:bodyPr>
          <a:lstStyle/>
          <a:p>
            <a:r>
              <a:rPr lang="ja-JP" altLang="en-US" sz="1400" dirty="0">
                <a:solidFill>
                  <a:prstClr val="black"/>
                </a:solidFill>
              </a:rPr>
              <a:t>連携組織</a:t>
            </a:r>
          </a:p>
        </p:txBody>
      </p:sp>
      <p:cxnSp>
        <p:nvCxnSpPr>
          <p:cNvPr id="29" name="直線コネクタ 28"/>
          <p:cNvCxnSpPr/>
          <p:nvPr/>
        </p:nvCxnSpPr>
        <p:spPr>
          <a:xfrm>
            <a:off x="6851135" y="2770157"/>
            <a:ext cx="19529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7203063" y="2489858"/>
            <a:ext cx="1915022" cy="291170"/>
          </a:xfrm>
          <a:prstGeom prst="rect">
            <a:avLst/>
          </a:prstGeom>
          <a:noFill/>
        </p:spPr>
        <p:txBody>
          <a:bodyPr wrap="square" rtlCol="0">
            <a:spAutoFit/>
          </a:bodyPr>
          <a:lstStyle/>
          <a:p>
            <a:r>
              <a:rPr lang="ja-JP" altLang="en-US" sz="1292" dirty="0">
                <a:solidFill>
                  <a:prstClr val="black"/>
                </a:solidFill>
              </a:rPr>
              <a:t>目的と研究状況</a:t>
            </a:r>
          </a:p>
        </p:txBody>
      </p:sp>
      <p:sp>
        <p:nvSpPr>
          <p:cNvPr id="26" name="タイトル 1"/>
          <p:cNvSpPr>
            <a:spLocks noGrp="1"/>
          </p:cNvSpPr>
          <p:nvPr>
            <p:ph type="title"/>
          </p:nvPr>
        </p:nvSpPr>
        <p:spPr>
          <a:xfrm>
            <a:off x="517396" y="705780"/>
            <a:ext cx="8231068" cy="825969"/>
          </a:xfrm>
        </p:spPr>
        <p:txBody>
          <a:bodyPr>
            <a:normAutofit/>
          </a:bodyPr>
          <a:lstStyle/>
          <a:p>
            <a:r>
              <a:rPr lang="ja-JP" altLang="en-US" sz="2400" dirty="0" smtClean="0"/>
              <a:t>府</a:t>
            </a:r>
            <a:r>
              <a:rPr lang="ja-JP" altLang="en-US" sz="2400" dirty="0"/>
              <a:t>大・市大 </a:t>
            </a:r>
            <a:r>
              <a:rPr lang="ja-JP" altLang="en-US" sz="2400" dirty="0" smtClean="0"/>
              <a:t>連携研究事例 （バイオエンジニアリング分野）</a:t>
            </a:r>
            <a:endParaRPr lang="ja-JP" altLang="en-US" sz="2400" dirty="0"/>
          </a:p>
        </p:txBody>
      </p:sp>
      <p:sp>
        <p:nvSpPr>
          <p:cNvPr id="23" name="スライド番号プレースホルダー 3"/>
          <p:cNvSpPr txBox="1">
            <a:spLocks/>
          </p:cNvSpPr>
          <p:nvPr/>
        </p:nvSpPr>
        <p:spPr>
          <a:xfrm>
            <a:off x="6984485" y="6395135"/>
            <a:ext cx="2133600" cy="365125"/>
          </a:xfrm>
          <a:prstGeom prst="rect">
            <a:avLst/>
          </a:prstGeom>
        </p:spPr>
        <p:txBody>
          <a:bodyPr vert="horz" lIns="91421" tIns="45711" rIns="91421" bIns="45711" rtlCol="0" anchor="ctr"/>
          <a:lstStyle>
            <a:defPPr>
              <a:defRPr lang="ja-JP"/>
            </a:defPPr>
            <a:lvl1pPr marL="0" algn="r" defTabSz="914212" rtl="0" eaLnBrk="1" latinLnBrk="0" hangingPunct="1">
              <a:defRPr kumimoji="1" sz="1200" kern="1200">
                <a:solidFill>
                  <a:schemeClr val="tx1">
                    <a:tint val="75000"/>
                  </a:schemeClr>
                </a:solidFill>
                <a:latin typeface="+mn-lt"/>
                <a:ea typeface="+mn-ea"/>
                <a:cs typeface="+mn-cs"/>
              </a:defRPr>
            </a:lvl1pPr>
            <a:lvl2pPr marL="457106" algn="l" defTabSz="914212" rtl="0" eaLnBrk="1" latinLnBrk="0" hangingPunct="1">
              <a:defRPr kumimoji="1" sz="1800" kern="1200">
                <a:solidFill>
                  <a:schemeClr val="tx1"/>
                </a:solidFill>
                <a:latin typeface="+mn-lt"/>
                <a:ea typeface="+mn-ea"/>
                <a:cs typeface="+mn-cs"/>
              </a:defRPr>
            </a:lvl2pPr>
            <a:lvl3pPr marL="914212" algn="l" defTabSz="914212" rtl="0" eaLnBrk="1" latinLnBrk="0" hangingPunct="1">
              <a:defRPr kumimoji="1" sz="1800" kern="1200">
                <a:solidFill>
                  <a:schemeClr val="tx1"/>
                </a:solidFill>
                <a:latin typeface="+mn-lt"/>
                <a:ea typeface="+mn-ea"/>
                <a:cs typeface="+mn-cs"/>
              </a:defRPr>
            </a:lvl3pPr>
            <a:lvl4pPr marL="1371320" algn="l" defTabSz="914212" rtl="0" eaLnBrk="1" latinLnBrk="0" hangingPunct="1">
              <a:defRPr kumimoji="1" sz="1800" kern="1200">
                <a:solidFill>
                  <a:schemeClr val="tx1"/>
                </a:solidFill>
                <a:latin typeface="+mn-lt"/>
                <a:ea typeface="+mn-ea"/>
                <a:cs typeface="+mn-cs"/>
              </a:defRPr>
            </a:lvl4pPr>
            <a:lvl5pPr marL="1828426" algn="l" defTabSz="914212" rtl="0" eaLnBrk="1" latinLnBrk="0" hangingPunct="1">
              <a:defRPr kumimoji="1" sz="1800" kern="1200">
                <a:solidFill>
                  <a:schemeClr val="tx1"/>
                </a:solidFill>
                <a:latin typeface="+mn-lt"/>
                <a:ea typeface="+mn-ea"/>
                <a:cs typeface="+mn-cs"/>
              </a:defRPr>
            </a:lvl5pPr>
            <a:lvl6pPr marL="2285532" algn="l" defTabSz="914212" rtl="0" eaLnBrk="1" latinLnBrk="0" hangingPunct="1">
              <a:defRPr kumimoji="1" sz="1800" kern="1200">
                <a:solidFill>
                  <a:schemeClr val="tx1"/>
                </a:solidFill>
                <a:latin typeface="+mn-lt"/>
                <a:ea typeface="+mn-ea"/>
                <a:cs typeface="+mn-cs"/>
              </a:defRPr>
            </a:lvl6pPr>
            <a:lvl7pPr marL="2742640" algn="l" defTabSz="914212" rtl="0" eaLnBrk="1" latinLnBrk="0" hangingPunct="1">
              <a:defRPr kumimoji="1" sz="1800" kern="1200">
                <a:solidFill>
                  <a:schemeClr val="tx1"/>
                </a:solidFill>
                <a:latin typeface="+mn-lt"/>
                <a:ea typeface="+mn-ea"/>
                <a:cs typeface="+mn-cs"/>
              </a:defRPr>
            </a:lvl7pPr>
            <a:lvl8pPr marL="3199744" algn="l" defTabSz="914212" rtl="0" eaLnBrk="1" latinLnBrk="0" hangingPunct="1">
              <a:defRPr kumimoji="1" sz="1800" kern="1200">
                <a:solidFill>
                  <a:schemeClr val="tx1"/>
                </a:solidFill>
                <a:latin typeface="+mn-lt"/>
                <a:ea typeface="+mn-ea"/>
                <a:cs typeface="+mn-cs"/>
              </a:defRPr>
            </a:lvl8pPr>
            <a:lvl9pPr marL="3656852" algn="l" defTabSz="914212" rtl="0" eaLnBrk="1" latinLnBrk="0" hangingPunct="1">
              <a:defRPr kumimoji="1" sz="1800" kern="1200">
                <a:solidFill>
                  <a:schemeClr val="tx1"/>
                </a:solidFill>
                <a:latin typeface="+mn-lt"/>
                <a:ea typeface="+mn-ea"/>
                <a:cs typeface="+mn-cs"/>
              </a:defRPr>
            </a:lvl9pPr>
          </a:lstStyle>
          <a:p>
            <a:r>
              <a:rPr lang="en-US" altLang="ja-JP" sz="1600" dirty="0" smtClean="0">
                <a:solidFill>
                  <a:prstClr val="black">
                    <a:tint val="75000"/>
                  </a:prstClr>
                </a:solidFill>
              </a:rPr>
              <a:t>17</a:t>
            </a:r>
            <a:endParaRPr lang="ja-JP" altLang="en-US" sz="1600" dirty="0">
              <a:solidFill>
                <a:prstClr val="black">
                  <a:tint val="75000"/>
                </a:prstClr>
              </a:solidFill>
            </a:endParaRPr>
          </a:p>
        </p:txBody>
      </p:sp>
    </p:spTree>
    <p:extLst>
      <p:ext uri="{BB962C8B-B14F-4D97-AF65-F5344CB8AC3E}">
        <p14:creationId xmlns:p14="http://schemas.microsoft.com/office/powerpoint/2010/main" val="3399588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539552" y="2012726"/>
            <a:ext cx="8064896" cy="1964202"/>
          </a:xfrm>
          <a:prstGeom prst="roundRect">
            <a:avLst/>
          </a:prstGeom>
          <a:solidFill>
            <a:schemeClr val="accent6">
              <a:lumMod val="20000"/>
              <a:lumOff val="80000"/>
            </a:schemeClr>
          </a:solidFill>
          <a:ln w="25400" cmpd="sng">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959599" y="1608814"/>
            <a:ext cx="2730303" cy="3836410"/>
          </a:xfrm>
          <a:prstGeom prst="rect">
            <a:avLst/>
          </a:prstGeom>
          <a:noFill/>
          <a:ln w="19050" cmpd="thickThin">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★大阪市立大学</a:t>
            </a:r>
          </a:p>
        </p:txBody>
      </p:sp>
      <p:sp>
        <p:nvSpPr>
          <p:cNvPr id="26" name="正方形/長方形 25"/>
          <p:cNvSpPr/>
          <p:nvPr/>
        </p:nvSpPr>
        <p:spPr>
          <a:xfrm>
            <a:off x="5484101" y="1608814"/>
            <a:ext cx="2730303" cy="3836410"/>
          </a:xfrm>
          <a:prstGeom prst="rect">
            <a:avLst/>
          </a:prstGeom>
          <a:noFill/>
          <a:ln w="19050" cmpd="thickThin">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★大阪府立大学</a:t>
            </a:r>
          </a:p>
        </p:txBody>
      </p:sp>
      <p:sp>
        <p:nvSpPr>
          <p:cNvPr id="27" name="角丸四角形 26"/>
          <p:cNvSpPr/>
          <p:nvPr/>
        </p:nvSpPr>
        <p:spPr>
          <a:xfrm>
            <a:off x="1115616" y="2084734"/>
            <a:ext cx="2448272" cy="1764000"/>
          </a:xfrm>
          <a:prstGeom prst="roundRect">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新・社会人大学院</a:t>
            </a:r>
          </a:p>
          <a:p>
            <a:pPr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都市経営研究科</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年度開設</a:t>
            </a:r>
            <a:r>
              <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gn="ct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・都市ビジネスコース</a:t>
            </a:r>
          </a:p>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・都市行政コース</a:t>
            </a:r>
          </a:p>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・都市政策・地域経済コース</a:t>
            </a:r>
          </a:p>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・医療・福祉イノベーション経営コース</a:t>
            </a:r>
          </a:p>
          <a:p>
            <a:pPr algn="ctr"/>
            <a:endPar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1271633" y="4970972"/>
            <a:ext cx="1950217" cy="360040"/>
          </a:xfrm>
          <a:prstGeom prst="roundRect">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文学研究科</a:t>
            </a:r>
          </a:p>
        </p:txBody>
      </p:sp>
      <p:sp>
        <p:nvSpPr>
          <p:cNvPr id="29" name="角丸四角形 28"/>
          <p:cNvSpPr/>
          <p:nvPr/>
        </p:nvSpPr>
        <p:spPr>
          <a:xfrm>
            <a:off x="1271633" y="4538924"/>
            <a:ext cx="1950217" cy="360040"/>
          </a:xfrm>
          <a:prstGeom prst="roundRect">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経営学研究科</a:t>
            </a:r>
          </a:p>
        </p:txBody>
      </p:sp>
      <p:sp>
        <p:nvSpPr>
          <p:cNvPr id="30" name="角丸四角形 29"/>
          <p:cNvSpPr/>
          <p:nvPr/>
        </p:nvSpPr>
        <p:spPr>
          <a:xfrm>
            <a:off x="1271633" y="4106876"/>
            <a:ext cx="1950217" cy="360040"/>
          </a:xfrm>
          <a:prstGeom prst="roundRect">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経済学研究科</a:t>
            </a:r>
          </a:p>
        </p:txBody>
      </p:sp>
      <p:sp>
        <p:nvSpPr>
          <p:cNvPr id="31" name="角丸四角形 30"/>
          <p:cNvSpPr/>
          <p:nvPr/>
        </p:nvSpPr>
        <p:spPr>
          <a:xfrm>
            <a:off x="5718127" y="2084734"/>
            <a:ext cx="2262251" cy="1764000"/>
          </a:xfrm>
          <a:prstGeom prst="roundRect">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社会人大学院</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経済学</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研究科</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（すでに設置）</a:t>
            </a:r>
          </a:p>
          <a:p>
            <a:pPr algn="ct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・経営学専攻</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(MBA)</a:t>
            </a:r>
            <a:endPar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観光・地域創造分野</a:t>
            </a:r>
          </a:p>
        </p:txBody>
      </p:sp>
      <p:sp>
        <p:nvSpPr>
          <p:cNvPr id="34" name="左右矢印 33"/>
          <p:cNvSpPr/>
          <p:nvPr/>
        </p:nvSpPr>
        <p:spPr>
          <a:xfrm flipV="1">
            <a:off x="3202624" y="2580640"/>
            <a:ext cx="2795468" cy="288000"/>
          </a:xfrm>
          <a:prstGeom prst="leftRightArrow">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右矢印 34"/>
          <p:cNvSpPr/>
          <p:nvPr/>
        </p:nvSpPr>
        <p:spPr>
          <a:xfrm rot="19501283">
            <a:off x="3012202" y="3761553"/>
            <a:ext cx="3276000" cy="252000"/>
          </a:xfrm>
          <a:prstGeom prst="rightArrow">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959599" y="1195084"/>
            <a:ext cx="7254806" cy="338554"/>
          </a:xfrm>
          <a:prstGeom prst="rect">
            <a:avLst/>
          </a:prstGeom>
          <a:solidFill>
            <a:schemeClr val="accent1"/>
          </a:solidFill>
        </p:spPr>
        <p:txBody>
          <a:bodyPr wrap="square" rtlCol="0" anchor="ctr" anchorCtr="1">
            <a:spAutoFit/>
          </a:bodyPr>
          <a:lstStyle/>
          <a:p>
            <a:pPr algn="ctr"/>
            <a:r>
              <a:rPr lang="ja-JP" altLang="en-US" sz="1600" b="1" dirty="0" smtClean="0">
                <a:solidFill>
                  <a:prstClr val="white"/>
                </a:solidFill>
                <a:latin typeface="HG丸ｺﾞｼｯｸM-PRO" panose="020F0600000000000000" pitchFamily="50" charset="-128"/>
                <a:ea typeface="HG丸ｺﾞｼｯｸM-PRO" panose="020F0600000000000000" pitchFamily="50" charset="-128"/>
              </a:rPr>
              <a:t>連携大学院制度を活用し、両大学の社会人大学院を実質一本化</a:t>
            </a:r>
            <a:endParaRPr lang="ja-JP" altLang="en-US" sz="1600" b="1" dirty="0">
              <a:solidFill>
                <a:prstClr val="white"/>
              </a:solidFill>
              <a:latin typeface="HG丸ｺﾞｼｯｸM-PRO" panose="020F0600000000000000" pitchFamily="50" charset="-128"/>
              <a:ea typeface="HG丸ｺﾞｼｯｸM-PRO" panose="020F0600000000000000" pitchFamily="50" charset="-128"/>
            </a:endParaRPr>
          </a:p>
        </p:txBody>
      </p:sp>
      <p:sp>
        <p:nvSpPr>
          <p:cNvPr id="38" name="テキスト ボックス 37"/>
          <p:cNvSpPr txBox="1"/>
          <p:nvPr/>
        </p:nvSpPr>
        <p:spPr>
          <a:xfrm>
            <a:off x="3915599" y="2896808"/>
            <a:ext cx="1596638" cy="276999"/>
          </a:xfrm>
          <a:prstGeom prst="rect">
            <a:avLst/>
          </a:prstGeom>
          <a:noFill/>
        </p:spPr>
        <p:txBody>
          <a:bodyPr wrap="square" rtlCol="0">
            <a:spAutoFit/>
          </a:bodyPr>
          <a:lstStyle/>
          <a:p>
            <a:r>
              <a:rPr lang="ja-JP" altLang="en-US" sz="1200" b="1" dirty="0" smtClean="0">
                <a:solidFill>
                  <a:prstClr val="black"/>
                </a:solidFill>
              </a:rPr>
              <a:t>教員の相互交流</a:t>
            </a:r>
            <a:endParaRPr lang="ja-JP" altLang="en-US" sz="1200" b="1" dirty="0">
              <a:solidFill>
                <a:prstClr val="black"/>
              </a:solidFill>
            </a:endParaRPr>
          </a:p>
        </p:txBody>
      </p:sp>
      <p:sp>
        <p:nvSpPr>
          <p:cNvPr id="39" name="正方形/長方形 38"/>
          <p:cNvSpPr/>
          <p:nvPr/>
        </p:nvSpPr>
        <p:spPr>
          <a:xfrm>
            <a:off x="1305172" y="2156741"/>
            <a:ext cx="1944000" cy="828000"/>
          </a:xfrm>
          <a:prstGeom prst="rect">
            <a:avLst/>
          </a:prstGeom>
          <a:no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6069408" y="2156742"/>
            <a:ext cx="1520927" cy="828000"/>
          </a:xfrm>
          <a:prstGeom prst="rect">
            <a:avLst/>
          </a:prstGeom>
          <a:no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endPar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3895050" y="2143410"/>
            <a:ext cx="1383196" cy="369332"/>
          </a:xfrm>
          <a:prstGeom prst="rect">
            <a:avLst/>
          </a:prstGeom>
          <a:solidFill>
            <a:schemeClr val="bg1"/>
          </a:solidFill>
          <a:ln>
            <a:solidFill>
              <a:srgbClr val="FF0000"/>
            </a:solidFill>
          </a:ln>
        </p:spPr>
        <p:txBody>
          <a:bodyPr wrap="square" rtlCol="0">
            <a:spAutoFit/>
          </a:bodyPr>
          <a:lstStyle/>
          <a:p>
            <a:r>
              <a:rPr lang="ja-JP" altLang="en-US" dirty="0" smtClean="0">
                <a:solidFill>
                  <a:prstClr val="black"/>
                </a:solidFill>
              </a:rPr>
              <a:t>連携大学院</a:t>
            </a:r>
            <a:endParaRPr lang="ja-JP" altLang="en-US" dirty="0">
              <a:solidFill>
                <a:prstClr val="black"/>
              </a:solidFill>
            </a:endParaRPr>
          </a:p>
        </p:txBody>
      </p:sp>
      <p:sp>
        <p:nvSpPr>
          <p:cNvPr id="46" name="右矢印 45"/>
          <p:cNvSpPr/>
          <p:nvPr/>
        </p:nvSpPr>
        <p:spPr>
          <a:xfrm rot="12957952">
            <a:off x="2974416" y="3795057"/>
            <a:ext cx="3276000" cy="252000"/>
          </a:xfrm>
          <a:prstGeom prst="rightArrow">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2883999" y="332656"/>
            <a:ext cx="3344185" cy="400110"/>
          </a:xfrm>
          <a:prstGeom prst="rect">
            <a:avLst/>
          </a:prstGeom>
          <a:noFill/>
        </p:spPr>
        <p:txBody>
          <a:bodyPr wrap="none" rtlCol="0">
            <a:spAutoFit/>
          </a:bodyPr>
          <a:lstStyle/>
          <a:p>
            <a:r>
              <a:rPr lang="ja-JP" altLang="en-US" sz="2000" dirty="0" smtClean="0">
                <a:solidFill>
                  <a:prstClr val="black"/>
                </a:solidFill>
                <a:latin typeface="Meiryo UI" panose="020B0604030504040204" pitchFamily="50" charset="-128"/>
                <a:ea typeface="Meiryo UI" panose="020B0604030504040204" pitchFamily="50" charset="-128"/>
              </a:rPr>
              <a:t>府大・市大の連携大学院構想</a:t>
            </a:r>
          </a:p>
        </p:txBody>
      </p:sp>
      <p:sp>
        <p:nvSpPr>
          <p:cNvPr id="3" name="テキスト ボックス 2"/>
          <p:cNvSpPr txBox="1"/>
          <p:nvPr/>
        </p:nvSpPr>
        <p:spPr>
          <a:xfrm>
            <a:off x="7401184" y="2838868"/>
            <a:ext cx="540000" cy="432792"/>
          </a:xfrm>
          <a:prstGeom prst="ellipse">
            <a:avLst/>
          </a:prstGeom>
          <a:solidFill>
            <a:schemeClr val="bg1"/>
          </a:solidFill>
          <a:ln>
            <a:solidFill>
              <a:schemeClr val="tx1"/>
            </a:solidFill>
          </a:ln>
        </p:spPr>
        <p:txBody>
          <a:bodyPr wrap="square" lIns="0" tIns="0" rIns="0" bIns="0" rtlCol="0">
            <a:spAutoFit/>
          </a:bodyPr>
          <a:lstStyle/>
          <a:p>
            <a:pPr algn="ctr"/>
            <a:r>
              <a:rPr lang="ja-JP" altLang="en-US" sz="1000" dirty="0" smtClean="0">
                <a:solidFill>
                  <a:prstClr val="black"/>
                </a:solidFill>
                <a:latin typeface="Meiryo UI" panose="020B0604030504040204" pitchFamily="50" charset="-128"/>
                <a:ea typeface="Meiryo UI" panose="020B0604030504040204" pitchFamily="50" charset="-128"/>
              </a:rPr>
              <a:t>定員</a:t>
            </a:r>
            <a:endParaRPr lang="en-US" altLang="ja-JP" sz="1000" dirty="0" smtClean="0">
              <a:solidFill>
                <a:prstClr val="black"/>
              </a:solidFill>
              <a:latin typeface="Meiryo UI" panose="020B0604030504040204" pitchFamily="50" charset="-128"/>
              <a:ea typeface="Meiryo UI" panose="020B0604030504040204" pitchFamily="50" charset="-128"/>
            </a:endParaRPr>
          </a:p>
          <a:p>
            <a:pPr algn="ctr"/>
            <a:r>
              <a:rPr lang="en-US" altLang="ja-JP" sz="1000" dirty="0" smtClean="0">
                <a:solidFill>
                  <a:prstClr val="black"/>
                </a:solidFill>
                <a:latin typeface="Meiryo UI" panose="020B0604030504040204" pitchFamily="50" charset="-128"/>
                <a:ea typeface="Meiryo UI" panose="020B0604030504040204" pitchFamily="50" charset="-128"/>
              </a:rPr>
              <a:t>2</a:t>
            </a:r>
            <a:r>
              <a:rPr lang="en-US" altLang="ja-JP" sz="1000" dirty="0">
                <a:solidFill>
                  <a:prstClr val="black"/>
                </a:solidFill>
                <a:latin typeface="Meiryo UI" panose="020B0604030504040204" pitchFamily="50" charset="-128"/>
                <a:ea typeface="Meiryo UI" panose="020B0604030504040204" pitchFamily="50" charset="-128"/>
              </a:rPr>
              <a:t>5</a:t>
            </a:r>
            <a:r>
              <a:rPr lang="ja-JP" altLang="en-US" sz="1000" dirty="0" smtClean="0">
                <a:solidFill>
                  <a:prstClr val="black"/>
                </a:solidFill>
                <a:latin typeface="Meiryo UI" panose="020B0604030504040204" pitchFamily="50" charset="-128"/>
                <a:ea typeface="Meiryo UI" panose="020B0604030504040204" pitchFamily="50" charset="-128"/>
              </a:rPr>
              <a:t>名</a:t>
            </a:r>
          </a:p>
        </p:txBody>
      </p:sp>
      <p:sp>
        <p:nvSpPr>
          <p:cNvPr id="45" name="テキスト ボックス 44"/>
          <p:cNvSpPr txBox="1"/>
          <p:nvPr/>
        </p:nvSpPr>
        <p:spPr>
          <a:xfrm>
            <a:off x="3742470" y="4588014"/>
            <a:ext cx="1724930" cy="510778"/>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200" dirty="0" smtClean="0">
                <a:solidFill>
                  <a:prstClr val="black"/>
                </a:solidFill>
              </a:rPr>
              <a:t>・人的資源の有効活用</a:t>
            </a:r>
            <a:endParaRPr lang="en-US" altLang="ja-JP" sz="1200" dirty="0" smtClean="0">
              <a:solidFill>
                <a:prstClr val="black"/>
              </a:solidFill>
            </a:endParaRPr>
          </a:p>
          <a:p>
            <a:r>
              <a:rPr lang="ja-JP" altLang="en-US" sz="1200" dirty="0">
                <a:solidFill>
                  <a:prstClr val="black"/>
                </a:solidFill>
              </a:rPr>
              <a:t>・</a:t>
            </a:r>
            <a:r>
              <a:rPr lang="ja-JP" altLang="en-US" sz="1200" dirty="0" smtClean="0">
                <a:solidFill>
                  <a:prstClr val="black"/>
                </a:solidFill>
              </a:rPr>
              <a:t>提供科目の拡大</a:t>
            </a:r>
            <a:endParaRPr lang="ja-JP" altLang="en-US" sz="1200" dirty="0">
              <a:solidFill>
                <a:prstClr val="black"/>
              </a:solidFill>
            </a:endParaRPr>
          </a:p>
        </p:txBody>
      </p:sp>
      <p:sp>
        <p:nvSpPr>
          <p:cNvPr id="48" name="テキスト ボックス 47"/>
          <p:cNvSpPr txBox="1"/>
          <p:nvPr/>
        </p:nvSpPr>
        <p:spPr>
          <a:xfrm>
            <a:off x="959600" y="5806350"/>
            <a:ext cx="7254804" cy="646986"/>
          </a:xfrm>
          <a:prstGeom prst="round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600" b="1" dirty="0">
                <a:solidFill>
                  <a:prstClr val="black"/>
                </a:solidFill>
                <a:latin typeface="HG丸ｺﾞｼｯｸM-PRO" panose="020F0600000000000000" pitchFamily="50" charset="-128"/>
                <a:ea typeface="HG丸ｺﾞｼｯｸM-PRO" panose="020F0600000000000000" pitchFamily="50" charset="-128"/>
              </a:rPr>
              <a:t>企業経営、観光、公共経営等に従事する社会人を</a:t>
            </a:r>
            <a:r>
              <a:rPr lang="ja-JP" altLang="en-US" sz="1600" b="1" dirty="0" smtClean="0">
                <a:solidFill>
                  <a:prstClr val="black"/>
                </a:solidFill>
                <a:latin typeface="HG丸ｺﾞｼｯｸM-PRO" panose="020F0600000000000000" pitchFamily="50" charset="-128"/>
                <a:ea typeface="HG丸ｺﾞｼｯｸM-PRO" panose="020F0600000000000000" pitchFamily="50" charset="-128"/>
              </a:rPr>
              <a:t>対象</a:t>
            </a:r>
            <a:endParaRPr lang="en-US" altLang="ja-JP" sz="1600" b="1" dirty="0" smtClean="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1600" b="1" dirty="0" smtClean="0">
                <a:solidFill>
                  <a:prstClr val="black"/>
                </a:solidFill>
                <a:latin typeface="HG丸ｺﾞｼｯｸM-PRO" panose="020F0600000000000000" pitchFamily="50" charset="-128"/>
                <a:ea typeface="HG丸ｺﾞｼｯｸM-PRO" panose="020F0600000000000000" pitchFamily="50" charset="-128"/>
              </a:rPr>
              <a:t>大阪</a:t>
            </a:r>
            <a:r>
              <a:rPr lang="ja-JP" altLang="en-US" sz="1600" b="1" dirty="0">
                <a:solidFill>
                  <a:prstClr val="black"/>
                </a:solidFill>
                <a:latin typeface="HG丸ｺﾞｼｯｸM-PRO" panose="020F0600000000000000" pitchFamily="50" charset="-128"/>
                <a:ea typeface="HG丸ｺﾞｼｯｸM-PRO" panose="020F0600000000000000" pitchFamily="50" charset="-128"/>
              </a:rPr>
              <a:t>の活力、成長に資する</a:t>
            </a:r>
            <a:r>
              <a:rPr lang="ja-JP" altLang="en-US" sz="1600" b="1" dirty="0" smtClean="0">
                <a:solidFill>
                  <a:prstClr val="black"/>
                </a:solidFill>
                <a:latin typeface="HG丸ｺﾞｼｯｸM-PRO" panose="020F0600000000000000" pitchFamily="50" charset="-128"/>
                <a:ea typeface="HG丸ｺﾞｼｯｸM-PRO" panose="020F0600000000000000" pitchFamily="50" charset="-128"/>
              </a:rPr>
              <a:t>人材の育成</a:t>
            </a:r>
            <a:endParaRPr lang="ja-JP" altLang="en-US" sz="16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33" name="角丸四角形 32"/>
          <p:cNvSpPr/>
          <p:nvPr/>
        </p:nvSpPr>
        <p:spPr>
          <a:xfrm>
            <a:off x="5940152" y="4466916"/>
            <a:ext cx="1950217" cy="518124"/>
          </a:xfrm>
          <a:prstGeom prst="roundRect">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経済学研究科</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経済学</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専攻</a:t>
            </a:r>
            <a:endPar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1157124" y="2898293"/>
            <a:ext cx="505822" cy="432792"/>
          </a:xfrm>
          <a:prstGeom prst="ellipse">
            <a:avLst/>
          </a:prstGeom>
          <a:solidFill>
            <a:schemeClr val="bg1"/>
          </a:solidFill>
          <a:ln>
            <a:solidFill>
              <a:schemeClr val="tx1"/>
            </a:solidFill>
          </a:ln>
        </p:spPr>
        <p:txBody>
          <a:bodyPr wrap="square" lIns="0" tIns="0" rIns="0" bIns="0" rtlCol="0">
            <a:spAutoFit/>
          </a:bodyPr>
          <a:lstStyle/>
          <a:p>
            <a:pPr algn="ctr"/>
            <a:r>
              <a:rPr lang="ja-JP" altLang="en-US" sz="1000" dirty="0" smtClean="0">
                <a:solidFill>
                  <a:prstClr val="black"/>
                </a:solidFill>
                <a:latin typeface="Meiryo UI" panose="020B0604030504040204" pitchFamily="50" charset="-128"/>
                <a:ea typeface="Meiryo UI" panose="020B0604030504040204" pitchFamily="50" charset="-128"/>
              </a:rPr>
              <a:t>定員</a:t>
            </a:r>
            <a:endParaRPr lang="en-US" altLang="ja-JP" sz="1000" dirty="0" smtClean="0">
              <a:solidFill>
                <a:prstClr val="black"/>
              </a:solidFill>
              <a:latin typeface="Meiryo UI" panose="020B0604030504040204" pitchFamily="50" charset="-128"/>
              <a:ea typeface="Meiryo UI" panose="020B0604030504040204" pitchFamily="50" charset="-128"/>
            </a:endParaRPr>
          </a:p>
          <a:p>
            <a:pPr algn="ctr"/>
            <a:r>
              <a:rPr lang="en-US" altLang="ja-JP" sz="1000" dirty="0" smtClean="0">
                <a:solidFill>
                  <a:prstClr val="black"/>
                </a:solidFill>
                <a:latin typeface="Meiryo UI" panose="020B0604030504040204" pitchFamily="50" charset="-128"/>
                <a:ea typeface="Meiryo UI" panose="020B0604030504040204" pitchFamily="50" charset="-128"/>
              </a:rPr>
              <a:t>5</a:t>
            </a:r>
            <a:r>
              <a:rPr lang="en-US" altLang="ja-JP" sz="1000" dirty="0">
                <a:solidFill>
                  <a:prstClr val="black"/>
                </a:solidFill>
                <a:latin typeface="Meiryo UI" panose="020B0604030504040204" pitchFamily="50" charset="-128"/>
                <a:ea typeface="Meiryo UI" panose="020B0604030504040204" pitchFamily="50" charset="-128"/>
              </a:rPr>
              <a:t>6</a:t>
            </a:r>
            <a:r>
              <a:rPr lang="ja-JP" altLang="en-US" sz="1000" dirty="0" smtClean="0">
                <a:solidFill>
                  <a:prstClr val="black"/>
                </a:solidFill>
                <a:latin typeface="Meiryo UI" panose="020B0604030504040204" pitchFamily="50" charset="-128"/>
                <a:ea typeface="Meiryo UI" panose="020B0604030504040204" pitchFamily="50" charset="-128"/>
              </a:rPr>
              <a:t>名</a:t>
            </a:r>
          </a:p>
        </p:txBody>
      </p:sp>
      <p:sp>
        <p:nvSpPr>
          <p:cNvPr id="44" name="スライド番号プレースホルダー 3"/>
          <p:cNvSpPr txBox="1">
            <a:spLocks/>
          </p:cNvSpPr>
          <p:nvPr/>
        </p:nvSpPr>
        <p:spPr>
          <a:xfrm>
            <a:off x="7028535" y="6432355"/>
            <a:ext cx="2133600" cy="365125"/>
          </a:xfrm>
          <a:prstGeom prst="rect">
            <a:avLst/>
          </a:prstGeom>
        </p:spPr>
        <p:txBody>
          <a:bodyPr vert="horz" lIns="91421" tIns="45711" rIns="91421" bIns="45711" rtlCol="0" anchor="ctr"/>
          <a:lstStyle>
            <a:defPPr>
              <a:defRPr lang="ja-JP"/>
            </a:defPPr>
            <a:lvl1pPr marL="0" algn="r" defTabSz="914212" rtl="0" eaLnBrk="1" latinLnBrk="0" hangingPunct="1">
              <a:defRPr kumimoji="1" sz="1200" kern="1200">
                <a:solidFill>
                  <a:schemeClr val="tx1">
                    <a:tint val="75000"/>
                  </a:schemeClr>
                </a:solidFill>
                <a:latin typeface="+mn-lt"/>
                <a:ea typeface="+mn-ea"/>
                <a:cs typeface="+mn-cs"/>
              </a:defRPr>
            </a:lvl1pPr>
            <a:lvl2pPr marL="457106" algn="l" defTabSz="914212" rtl="0" eaLnBrk="1" latinLnBrk="0" hangingPunct="1">
              <a:defRPr kumimoji="1" sz="1800" kern="1200">
                <a:solidFill>
                  <a:schemeClr val="tx1"/>
                </a:solidFill>
                <a:latin typeface="+mn-lt"/>
                <a:ea typeface="+mn-ea"/>
                <a:cs typeface="+mn-cs"/>
              </a:defRPr>
            </a:lvl2pPr>
            <a:lvl3pPr marL="914212" algn="l" defTabSz="914212" rtl="0" eaLnBrk="1" latinLnBrk="0" hangingPunct="1">
              <a:defRPr kumimoji="1" sz="1800" kern="1200">
                <a:solidFill>
                  <a:schemeClr val="tx1"/>
                </a:solidFill>
                <a:latin typeface="+mn-lt"/>
                <a:ea typeface="+mn-ea"/>
                <a:cs typeface="+mn-cs"/>
              </a:defRPr>
            </a:lvl3pPr>
            <a:lvl4pPr marL="1371320" algn="l" defTabSz="914212" rtl="0" eaLnBrk="1" latinLnBrk="0" hangingPunct="1">
              <a:defRPr kumimoji="1" sz="1800" kern="1200">
                <a:solidFill>
                  <a:schemeClr val="tx1"/>
                </a:solidFill>
                <a:latin typeface="+mn-lt"/>
                <a:ea typeface="+mn-ea"/>
                <a:cs typeface="+mn-cs"/>
              </a:defRPr>
            </a:lvl4pPr>
            <a:lvl5pPr marL="1828426" algn="l" defTabSz="914212" rtl="0" eaLnBrk="1" latinLnBrk="0" hangingPunct="1">
              <a:defRPr kumimoji="1" sz="1800" kern="1200">
                <a:solidFill>
                  <a:schemeClr val="tx1"/>
                </a:solidFill>
                <a:latin typeface="+mn-lt"/>
                <a:ea typeface="+mn-ea"/>
                <a:cs typeface="+mn-cs"/>
              </a:defRPr>
            </a:lvl5pPr>
            <a:lvl6pPr marL="2285532" algn="l" defTabSz="914212" rtl="0" eaLnBrk="1" latinLnBrk="0" hangingPunct="1">
              <a:defRPr kumimoji="1" sz="1800" kern="1200">
                <a:solidFill>
                  <a:schemeClr val="tx1"/>
                </a:solidFill>
                <a:latin typeface="+mn-lt"/>
                <a:ea typeface="+mn-ea"/>
                <a:cs typeface="+mn-cs"/>
              </a:defRPr>
            </a:lvl6pPr>
            <a:lvl7pPr marL="2742640" algn="l" defTabSz="914212" rtl="0" eaLnBrk="1" latinLnBrk="0" hangingPunct="1">
              <a:defRPr kumimoji="1" sz="1800" kern="1200">
                <a:solidFill>
                  <a:schemeClr val="tx1"/>
                </a:solidFill>
                <a:latin typeface="+mn-lt"/>
                <a:ea typeface="+mn-ea"/>
                <a:cs typeface="+mn-cs"/>
              </a:defRPr>
            </a:lvl7pPr>
            <a:lvl8pPr marL="3199744" algn="l" defTabSz="914212" rtl="0" eaLnBrk="1" latinLnBrk="0" hangingPunct="1">
              <a:defRPr kumimoji="1" sz="1800" kern="1200">
                <a:solidFill>
                  <a:schemeClr val="tx1"/>
                </a:solidFill>
                <a:latin typeface="+mn-lt"/>
                <a:ea typeface="+mn-ea"/>
                <a:cs typeface="+mn-cs"/>
              </a:defRPr>
            </a:lvl8pPr>
            <a:lvl9pPr marL="3656852" algn="l" defTabSz="914212" rtl="0" eaLnBrk="1" latinLnBrk="0" hangingPunct="1">
              <a:defRPr kumimoji="1" sz="1800" kern="1200">
                <a:solidFill>
                  <a:schemeClr val="tx1"/>
                </a:solidFill>
                <a:latin typeface="+mn-lt"/>
                <a:ea typeface="+mn-ea"/>
                <a:cs typeface="+mn-cs"/>
              </a:defRPr>
            </a:lvl9pPr>
          </a:lstStyle>
          <a:p>
            <a:r>
              <a:rPr lang="en-US" altLang="ja-JP" sz="1600" dirty="0" smtClean="0">
                <a:solidFill>
                  <a:prstClr val="black">
                    <a:tint val="75000"/>
                  </a:prstClr>
                </a:solidFill>
              </a:rPr>
              <a:t>18</a:t>
            </a:r>
            <a:endParaRPr lang="ja-JP" altLang="en-US" sz="1600" dirty="0">
              <a:solidFill>
                <a:prstClr val="black">
                  <a:tint val="75000"/>
                </a:prstClr>
              </a:solidFill>
            </a:endParaRPr>
          </a:p>
        </p:txBody>
      </p:sp>
    </p:spTree>
    <p:extLst>
      <p:ext uri="{BB962C8B-B14F-4D97-AF65-F5344CB8AC3E}">
        <p14:creationId xmlns:p14="http://schemas.microsoft.com/office/powerpoint/2010/main" val="1457304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2665439" y="395372"/>
            <a:ext cx="3708066" cy="369332"/>
          </a:xfrm>
          <a:prstGeom prst="rect">
            <a:avLst/>
          </a:prstGeom>
          <a:noFill/>
          <a:ln w="28575">
            <a:solidFill>
              <a:schemeClr val="accent1">
                <a:lumMod val="50000"/>
              </a:schemeClr>
            </a:solidFill>
          </a:ln>
        </p:spPr>
        <p:txBody>
          <a:bodyPr wrap="none" rtlCol="0">
            <a:spAutoFit/>
          </a:bodyPr>
          <a:lstStyle/>
          <a:p>
            <a:r>
              <a:rPr lang="ja-JP" altLang="en-US" dirty="0"/>
              <a:t>「府大・市大の連携と共同化」の分類</a:t>
            </a:r>
          </a:p>
        </p:txBody>
      </p:sp>
      <p:graphicFrame>
        <p:nvGraphicFramePr>
          <p:cNvPr id="9" name="表 8"/>
          <p:cNvGraphicFramePr>
            <a:graphicFrameLocks noGrp="1"/>
          </p:cNvGraphicFramePr>
          <p:nvPr>
            <p:extLst/>
          </p:nvPr>
        </p:nvGraphicFramePr>
        <p:xfrm>
          <a:off x="229743" y="1005544"/>
          <a:ext cx="8579458" cy="5379353"/>
        </p:xfrm>
        <a:graphic>
          <a:graphicData uri="http://schemas.openxmlformats.org/drawingml/2006/table">
            <a:tbl>
              <a:tblPr firstRow="1" bandRow="1">
                <a:tableStyleId>{5C22544A-7EE6-4342-B048-85BDC9FD1C3A}</a:tableStyleId>
              </a:tblPr>
              <a:tblGrid>
                <a:gridCol w="519973">
                  <a:extLst>
                    <a:ext uri="{9D8B030D-6E8A-4147-A177-3AD203B41FA5}">
                      <a16:colId xmlns:a16="http://schemas.microsoft.com/office/drawing/2014/main" val="20000"/>
                    </a:ext>
                  </a:extLst>
                </a:gridCol>
                <a:gridCol w="2708257">
                  <a:extLst>
                    <a:ext uri="{9D8B030D-6E8A-4147-A177-3AD203B41FA5}">
                      <a16:colId xmlns:a16="http://schemas.microsoft.com/office/drawing/2014/main" val="20001"/>
                    </a:ext>
                  </a:extLst>
                </a:gridCol>
                <a:gridCol w="2695493">
                  <a:extLst>
                    <a:ext uri="{9D8B030D-6E8A-4147-A177-3AD203B41FA5}">
                      <a16:colId xmlns:a16="http://schemas.microsoft.com/office/drawing/2014/main" val="20002"/>
                    </a:ext>
                  </a:extLst>
                </a:gridCol>
                <a:gridCol w="2655735">
                  <a:extLst>
                    <a:ext uri="{9D8B030D-6E8A-4147-A177-3AD203B41FA5}">
                      <a16:colId xmlns:a16="http://schemas.microsoft.com/office/drawing/2014/main" val="20003"/>
                    </a:ext>
                  </a:extLst>
                </a:gridCol>
              </a:tblGrid>
              <a:tr h="351789">
                <a:tc>
                  <a:txBody>
                    <a:bodyPr/>
                    <a:lstStyle/>
                    <a:p>
                      <a:endParaRPr kumimoji="1" lang="ja-JP" altLang="en-US" sz="1400" dirty="0"/>
                    </a:p>
                  </a:txBody>
                  <a:tcPr marL="68580" marR="68580" marT="34290" marB="34290">
                    <a:solidFill>
                      <a:schemeClr val="accent1">
                        <a:lumMod val="50000"/>
                      </a:schemeClr>
                    </a:solidFill>
                  </a:tcPr>
                </a:tc>
                <a:tc>
                  <a:txBody>
                    <a:bodyPr/>
                    <a:lstStyle/>
                    <a:p>
                      <a:pPr algn="ctr"/>
                      <a:r>
                        <a:rPr kumimoji="1" lang="en-US" altLang="ja-JP" sz="1200" dirty="0" smtClean="0"/>
                        <a:t>A</a:t>
                      </a:r>
                      <a:r>
                        <a:rPr kumimoji="1" lang="ja-JP" altLang="en-US" sz="1200" dirty="0" smtClean="0"/>
                        <a:t>型：既に連携しているもの</a:t>
                      </a:r>
                      <a:endParaRPr kumimoji="1" lang="ja-JP" altLang="en-US" sz="1200" dirty="0"/>
                    </a:p>
                  </a:txBody>
                  <a:tcPr marL="68580" marR="68580" marT="34290" marB="34290" anchor="ctr">
                    <a:solidFill>
                      <a:schemeClr val="accent1">
                        <a:lumMod val="50000"/>
                      </a:schemeClr>
                    </a:solidFill>
                  </a:tcPr>
                </a:tc>
                <a:tc>
                  <a:txBody>
                    <a:bodyPr/>
                    <a:lstStyle/>
                    <a:p>
                      <a:pPr algn="ctr"/>
                      <a:r>
                        <a:rPr kumimoji="1" lang="en-US" altLang="ja-JP" sz="1200" dirty="0" smtClean="0"/>
                        <a:t>B</a:t>
                      </a:r>
                      <a:r>
                        <a:rPr kumimoji="1" lang="ja-JP" altLang="en-US" sz="1200" dirty="0" smtClean="0"/>
                        <a:t>型：実施に向け検討中又は</a:t>
                      </a:r>
                      <a:endParaRPr kumimoji="1" lang="en-US" altLang="ja-JP" sz="1200" dirty="0" smtClean="0"/>
                    </a:p>
                    <a:p>
                      <a:pPr algn="ctr"/>
                      <a:r>
                        <a:rPr kumimoji="1" lang="ja-JP" altLang="en-US" sz="1200" dirty="0" smtClean="0"/>
                        <a:t>　　　一部実施しているもの</a:t>
                      </a:r>
                      <a:endParaRPr kumimoji="1" lang="ja-JP" altLang="en-US" sz="1200" dirty="0"/>
                    </a:p>
                  </a:txBody>
                  <a:tcPr marL="68580" marR="68580" marT="34290" marB="34290" anchor="ctr">
                    <a:solidFill>
                      <a:schemeClr val="accent1">
                        <a:lumMod val="50000"/>
                      </a:schemeClr>
                    </a:solidFill>
                  </a:tcPr>
                </a:tc>
                <a:tc>
                  <a:txBody>
                    <a:bodyPr/>
                    <a:lstStyle/>
                    <a:p>
                      <a:pPr algn="ctr"/>
                      <a:r>
                        <a:rPr kumimoji="1" lang="en-US" altLang="ja-JP" sz="1200" dirty="0" smtClean="0"/>
                        <a:t>C</a:t>
                      </a:r>
                      <a:r>
                        <a:rPr kumimoji="1" lang="ja-JP" altLang="en-US" sz="1200" dirty="0" smtClean="0"/>
                        <a:t>型：統合作業としてすべきもの</a:t>
                      </a:r>
                      <a:endParaRPr kumimoji="1" lang="ja-JP" altLang="en-US" sz="1200" dirty="0"/>
                    </a:p>
                  </a:txBody>
                  <a:tcPr marL="68580" marR="68580" marT="34290" marB="34290" anchor="ctr">
                    <a:solidFill>
                      <a:schemeClr val="accent1">
                        <a:lumMod val="50000"/>
                      </a:schemeClr>
                    </a:solidFill>
                  </a:tcPr>
                </a:tc>
                <a:extLst>
                  <a:ext uri="{0D108BD9-81ED-4DB2-BD59-A6C34878D82A}">
                    <a16:rowId xmlns:a16="http://schemas.microsoft.com/office/drawing/2014/main" val="10000"/>
                  </a:ext>
                </a:extLst>
              </a:tr>
              <a:tr h="1557758">
                <a:tc>
                  <a:txBody>
                    <a:bodyPr/>
                    <a:lstStyle/>
                    <a:p>
                      <a:r>
                        <a:rPr kumimoji="1" lang="ja-JP" altLang="en-US" sz="900" dirty="0" smtClean="0"/>
                        <a:t>教育</a:t>
                      </a:r>
                      <a:endParaRPr kumimoji="1" lang="ja-JP" altLang="en-US" sz="900" dirty="0"/>
                    </a:p>
                  </a:txBody>
                  <a:tcPr marL="68580" marR="68580" marT="34290" marB="34290" anchor="ctr"/>
                </a:tc>
                <a:tc>
                  <a:txBody>
                    <a:bodyPr/>
                    <a:lstStyle/>
                    <a:p>
                      <a:endParaRPr kumimoji="1" lang="ja-JP" altLang="en-US" sz="1400" dirty="0"/>
                    </a:p>
                  </a:txBody>
                  <a:tcPr marL="68580" marR="68580" marT="34290" marB="34290"/>
                </a:tc>
                <a:tc>
                  <a:txBody>
                    <a:bodyPr/>
                    <a:lstStyle/>
                    <a:p>
                      <a:endParaRPr kumimoji="1" lang="ja-JP" altLang="en-US" sz="1400" dirty="0"/>
                    </a:p>
                  </a:txBody>
                  <a:tcPr marL="68580" marR="68580" marT="34290" marB="34290"/>
                </a:tc>
                <a:tc>
                  <a:txBody>
                    <a:bodyPr/>
                    <a:lstStyle/>
                    <a:p>
                      <a:endParaRPr kumimoji="1" lang="ja-JP" altLang="en-US" sz="1400" dirty="0"/>
                    </a:p>
                  </a:txBody>
                  <a:tcPr marL="68580" marR="68580" marT="34290" marB="34290"/>
                </a:tc>
                <a:extLst>
                  <a:ext uri="{0D108BD9-81ED-4DB2-BD59-A6C34878D82A}">
                    <a16:rowId xmlns:a16="http://schemas.microsoft.com/office/drawing/2014/main" val="10001"/>
                  </a:ext>
                </a:extLst>
              </a:tr>
              <a:tr h="655761">
                <a:tc>
                  <a:txBody>
                    <a:bodyPr/>
                    <a:lstStyle/>
                    <a:p>
                      <a:r>
                        <a:rPr kumimoji="1" lang="ja-JP" altLang="en-US" sz="900" dirty="0" smtClean="0"/>
                        <a:t>研究</a:t>
                      </a:r>
                      <a:endParaRPr kumimoji="1" lang="ja-JP" altLang="en-US" sz="900" dirty="0"/>
                    </a:p>
                  </a:txBody>
                  <a:tcPr marL="68580" marR="68580" marT="34290" marB="34290" anchor="ctr"/>
                </a:tc>
                <a:tc>
                  <a:txBody>
                    <a:bodyPr/>
                    <a:lstStyle/>
                    <a:p>
                      <a:endParaRPr kumimoji="1" lang="ja-JP" altLang="en-US" sz="1400" dirty="0"/>
                    </a:p>
                  </a:txBody>
                  <a:tcPr marL="68580" marR="68580" marT="34290" marB="34290"/>
                </a:tc>
                <a:tc>
                  <a:txBody>
                    <a:bodyPr/>
                    <a:lstStyle/>
                    <a:p>
                      <a:endParaRPr kumimoji="1" lang="ja-JP" altLang="en-US" sz="1400" dirty="0"/>
                    </a:p>
                  </a:txBody>
                  <a:tcPr marL="68580" marR="68580" marT="34290" marB="34290"/>
                </a:tc>
                <a:tc>
                  <a:txBody>
                    <a:bodyPr/>
                    <a:lstStyle/>
                    <a:p>
                      <a:endParaRPr kumimoji="1" lang="ja-JP" altLang="en-US" sz="1400" dirty="0"/>
                    </a:p>
                  </a:txBody>
                  <a:tcPr marL="68580" marR="68580" marT="34290" marB="34290"/>
                </a:tc>
                <a:extLst>
                  <a:ext uri="{0D108BD9-81ED-4DB2-BD59-A6C34878D82A}">
                    <a16:rowId xmlns:a16="http://schemas.microsoft.com/office/drawing/2014/main" val="10002"/>
                  </a:ext>
                </a:extLst>
              </a:tr>
              <a:tr h="862938">
                <a:tc>
                  <a:txBody>
                    <a:bodyPr/>
                    <a:lstStyle/>
                    <a:p>
                      <a:r>
                        <a:rPr kumimoji="1" lang="ja-JP" altLang="en-US" sz="900" dirty="0" smtClean="0"/>
                        <a:t>地域</a:t>
                      </a:r>
                      <a:endParaRPr kumimoji="1" lang="en-US" altLang="ja-JP" sz="900" dirty="0" smtClean="0"/>
                    </a:p>
                    <a:p>
                      <a:r>
                        <a:rPr kumimoji="1" lang="ja-JP" altLang="en-US" sz="900" dirty="0" smtClean="0"/>
                        <a:t>貢献</a:t>
                      </a:r>
                      <a:endParaRPr kumimoji="1" lang="ja-JP" altLang="en-US" sz="900" dirty="0"/>
                    </a:p>
                  </a:txBody>
                  <a:tcPr marL="68580" marR="68580" marT="34290" marB="34290" anchor="ctr"/>
                </a:tc>
                <a:tc>
                  <a:txBody>
                    <a:bodyPr/>
                    <a:lstStyle/>
                    <a:p>
                      <a:endParaRPr kumimoji="1" lang="ja-JP" altLang="en-US" sz="1400" dirty="0"/>
                    </a:p>
                  </a:txBody>
                  <a:tcPr marL="68580" marR="68580" marT="34290" marB="34290"/>
                </a:tc>
                <a:tc>
                  <a:txBody>
                    <a:bodyPr/>
                    <a:lstStyle/>
                    <a:p>
                      <a:endParaRPr kumimoji="1" lang="ja-JP" altLang="en-US" sz="1400" dirty="0"/>
                    </a:p>
                  </a:txBody>
                  <a:tcPr marL="68580" marR="68580" marT="34290" marB="34290"/>
                </a:tc>
                <a:tc>
                  <a:txBody>
                    <a:bodyPr/>
                    <a:lstStyle/>
                    <a:p>
                      <a:endParaRPr kumimoji="1" lang="ja-JP" altLang="en-US" sz="1400" dirty="0"/>
                    </a:p>
                  </a:txBody>
                  <a:tcPr marL="68580" marR="68580" marT="34290" marB="34290"/>
                </a:tc>
                <a:extLst>
                  <a:ext uri="{0D108BD9-81ED-4DB2-BD59-A6C34878D82A}">
                    <a16:rowId xmlns:a16="http://schemas.microsoft.com/office/drawing/2014/main" val="10003"/>
                  </a:ext>
                </a:extLst>
              </a:tr>
              <a:tr h="1868556">
                <a:tc>
                  <a:txBody>
                    <a:bodyPr/>
                    <a:lstStyle/>
                    <a:p>
                      <a:r>
                        <a:rPr kumimoji="1" lang="ja-JP" altLang="en-US" sz="900" dirty="0" smtClean="0"/>
                        <a:t>法人・</a:t>
                      </a:r>
                      <a:endParaRPr kumimoji="1" lang="en-US" altLang="ja-JP" sz="900" dirty="0" smtClean="0"/>
                    </a:p>
                    <a:p>
                      <a:r>
                        <a:rPr kumimoji="1" lang="ja-JP" altLang="en-US" sz="900" dirty="0" smtClean="0"/>
                        <a:t>大学</a:t>
                      </a:r>
                      <a:endParaRPr kumimoji="1" lang="en-US" altLang="ja-JP" sz="900" dirty="0" smtClean="0"/>
                    </a:p>
                    <a:p>
                      <a:r>
                        <a:rPr kumimoji="1" lang="ja-JP" altLang="en-US" sz="900" dirty="0" smtClean="0"/>
                        <a:t>運営等</a:t>
                      </a:r>
                      <a:endParaRPr kumimoji="1" lang="ja-JP" altLang="en-US" sz="900" dirty="0"/>
                    </a:p>
                  </a:txBody>
                  <a:tcPr marL="68580" marR="68580" marT="34290" marB="34290" anchor="ctr"/>
                </a:tc>
                <a:tc>
                  <a:txBody>
                    <a:bodyPr/>
                    <a:lstStyle/>
                    <a:p>
                      <a:endParaRPr kumimoji="1" lang="ja-JP" altLang="en-US" sz="1400" dirty="0"/>
                    </a:p>
                  </a:txBody>
                  <a:tcPr marL="68580" marR="68580" marT="34290" marB="34290"/>
                </a:tc>
                <a:tc>
                  <a:txBody>
                    <a:bodyPr/>
                    <a:lstStyle/>
                    <a:p>
                      <a:endParaRPr kumimoji="1" lang="ja-JP" altLang="en-US" sz="1400" dirty="0"/>
                    </a:p>
                  </a:txBody>
                  <a:tcPr marL="68580" marR="68580" marT="34290" marB="34290"/>
                </a:tc>
                <a:tc>
                  <a:txBody>
                    <a:bodyPr/>
                    <a:lstStyle/>
                    <a:p>
                      <a:endParaRPr kumimoji="1" lang="ja-JP" altLang="en-US" sz="1400" dirty="0"/>
                    </a:p>
                  </a:txBody>
                  <a:tcPr marL="68580" marR="68580" marT="34290" marB="34290"/>
                </a:tc>
                <a:extLst>
                  <a:ext uri="{0D108BD9-81ED-4DB2-BD59-A6C34878D82A}">
                    <a16:rowId xmlns:a16="http://schemas.microsoft.com/office/drawing/2014/main" val="10004"/>
                  </a:ext>
                </a:extLst>
              </a:tr>
            </a:tbl>
          </a:graphicData>
        </a:graphic>
      </p:graphicFrame>
      <p:sp>
        <p:nvSpPr>
          <p:cNvPr id="31" name="テキスト ボックス 30"/>
          <p:cNvSpPr txBox="1"/>
          <p:nvPr/>
        </p:nvSpPr>
        <p:spPr>
          <a:xfrm>
            <a:off x="828000" y="5076000"/>
            <a:ext cx="1260000" cy="180000"/>
          </a:xfrm>
          <a:prstGeom prst="rect">
            <a:avLst/>
          </a:prstGeom>
          <a:solidFill>
            <a:schemeClr val="bg1"/>
          </a:solidFill>
          <a:ln w="12700">
            <a:solidFill>
              <a:schemeClr val="tx1"/>
            </a:solidFill>
          </a:ln>
        </p:spPr>
        <p:txBody>
          <a:bodyPr wrap="square" lIns="36000" rIns="0" rtlCol="0">
            <a:spAutoFit/>
          </a:bodyPr>
          <a:lstStyle/>
          <a:p>
            <a:r>
              <a:rPr lang="ja-JP" altLang="en-US" sz="600" dirty="0">
                <a:latin typeface="+mn-ea"/>
              </a:rPr>
              <a:t>⑭</a:t>
            </a:r>
            <a:r>
              <a:rPr lang="ja-JP" altLang="en-US" sz="600" dirty="0" smtClean="0">
                <a:latin typeface="+mn-ea"/>
              </a:rPr>
              <a:t>国際交流推進事業</a:t>
            </a:r>
            <a:endParaRPr lang="ja-JP" altLang="en-US" sz="600" dirty="0">
              <a:latin typeface="+mn-ea"/>
            </a:endParaRPr>
          </a:p>
        </p:txBody>
      </p:sp>
      <p:sp>
        <p:nvSpPr>
          <p:cNvPr id="35" name="テキスト ボックス 34"/>
          <p:cNvSpPr txBox="1"/>
          <p:nvPr/>
        </p:nvSpPr>
        <p:spPr>
          <a:xfrm>
            <a:off x="828000" y="4572000"/>
            <a:ext cx="1260000" cy="180000"/>
          </a:xfrm>
          <a:prstGeom prst="rect">
            <a:avLst/>
          </a:prstGeom>
          <a:solidFill>
            <a:schemeClr val="bg1"/>
          </a:solidFill>
          <a:ln w="12700">
            <a:solidFill>
              <a:schemeClr val="tx1"/>
            </a:solidFill>
          </a:ln>
        </p:spPr>
        <p:txBody>
          <a:bodyPr wrap="square" lIns="36000" rIns="0" rtlCol="0">
            <a:spAutoFit/>
          </a:bodyPr>
          <a:lstStyle/>
          <a:p>
            <a:r>
              <a:rPr lang="ja-JP" altLang="en-US" sz="600" dirty="0">
                <a:latin typeface="+mn-ea"/>
              </a:rPr>
              <a:t>⑫</a:t>
            </a:r>
            <a:r>
              <a:rPr lang="ja-JP" altLang="en-US" sz="600" dirty="0" smtClean="0">
                <a:latin typeface="+mn-ea"/>
              </a:rPr>
              <a:t>図書館の相互利用</a:t>
            </a:r>
            <a:endParaRPr lang="ja-JP" altLang="en-US" sz="600" dirty="0">
              <a:latin typeface="+mn-ea"/>
            </a:endParaRPr>
          </a:p>
        </p:txBody>
      </p:sp>
      <p:sp>
        <p:nvSpPr>
          <p:cNvPr id="36" name="テキスト ボックス 35"/>
          <p:cNvSpPr txBox="1"/>
          <p:nvPr/>
        </p:nvSpPr>
        <p:spPr>
          <a:xfrm>
            <a:off x="828000" y="5328000"/>
            <a:ext cx="1260000" cy="180000"/>
          </a:xfrm>
          <a:prstGeom prst="rect">
            <a:avLst/>
          </a:prstGeom>
          <a:solidFill>
            <a:schemeClr val="bg1"/>
          </a:solidFill>
          <a:ln w="12700">
            <a:solidFill>
              <a:schemeClr val="tx1"/>
            </a:solidFill>
          </a:ln>
        </p:spPr>
        <p:txBody>
          <a:bodyPr wrap="square" lIns="36000" rIns="0" rtlCol="0">
            <a:spAutoFit/>
          </a:bodyPr>
          <a:lstStyle/>
          <a:p>
            <a:r>
              <a:rPr lang="ja-JP" altLang="en-US" sz="600" dirty="0">
                <a:latin typeface="+mn-ea"/>
              </a:rPr>
              <a:t>⑮</a:t>
            </a:r>
            <a:r>
              <a:rPr lang="ja-JP" altLang="en-US" sz="600" dirty="0" smtClean="0">
                <a:latin typeface="+mn-ea"/>
              </a:rPr>
              <a:t>フランス語学研修</a:t>
            </a:r>
            <a:endParaRPr lang="ja-JP" altLang="en-US" sz="600" dirty="0">
              <a:latin typeface="+mn-ea"/>
            </a:endParaRPr>
          </a:p>
        </p:txBody>
      </p:sp>
      <p:sp>
        <p:nvSpPr>
          <p:cNvPr id="37" name="テキスト ボックス 36"/>
          <p:cNvSpPr txBox="1"/>
          <p:nvPr/>
        </p:nvSpPr>
        <p:spPr>
          <a:xfrm>
            <a:off x="828000" y="5580000"/>
            <a:ext cx="1260000" cy="180000"/>
          </a:xfrm>
          <a:prstGeom prst="rect">
            <a:avLst/>
          </a:prstGeom>
          <a:solidFill>
            <a:schemeClr val="bg1"/>
          </a:solidFill>
          <a:ln w="12700">
            <a:solidFill>
              <a:schemeClr val="tx1"/>
            </a:solidFill>
          </a:ln>
        </p:spPr>
        <p:txBody>
          <a:bodyPr wrap="square" lIns="36000" rIns="0" rtlCol="0">
            <a:spAutoFit/>
          </a:bodyPr>
          <a:lstStyle/>
          <a:p>
            <a:r>
              <a:rPr lang="ja-JP" altLang="en-US" sz="600" dirty="0">
                <a:latin typeface="+mn-ea"/>
              </a:rPr>
              <a:t>⑯</a:t>
            </a:r>
            <a:r>
              <a:rPr lang="ja-JP" altLang="en-US" sz="600" dirty="0" smtClean="0">
                <a:latin typeface="+mn-ea"/>
              </a:rPr>
              <a:t>合同入試説明会</a:t>
            </a:r>
            <a:endParaRPr lang="ja-JP" altLang="en-US" sz="600" dirty="0">
              <a:latin typeface="+mn-ea"/>
            </a:endParaRPr>
          </a:p>
        </p:txBody>
      </p:sp>
      <p:sp>
        <p:nvSpPr>
          <p:cNvPr id="38" name="テキスト ボックス 37"/>
          <p:cNvSpPr txBox="1"/>
          <p:nvPr/>
        </p:nvSpPr>
        <p:spPr>
          <a:xfrm>
            <a:off x="828000" y="5832000"/>
            <a:ext cx="1260000" cy="180000"/>
          </a:xfrm>
          <a:prstGeom prst="rect">
            <a:avLst/>
          </a:prstGeom>
          <a:solidFill>
            <a:schemeClr val="bg1"/>
          </a:solidFill>
          <a:ln w="12700">
            <a:solidFill>
              <a:schemeClr val="tx1"/>
            </a:solidFill>
          </a:ln>
        </p:spPr>
        <p:txBody>
          <a:bodyPr wrap="square" lIns="36000" rIns="0" rtlCol="0">
            <a:spAutoFit/>
          </a:bodyPr>
          <a:lstStyle/>
          <a:p>
            <a:r>
              <a:rPr lang="ja-JP" altLang="en-US" sz="600" dirty="0">
                <a:latin typeface="+mn-ea"/>
              </a:rPr>
              <a:t>⑰</a:t>
            </a:r>
            <a:r>
              <a:rPr lang="ja-JP" altLang="en-US" sz="600" dirty="0" smtClean="0">
                <a:latin typeface="+mn-ea"/>
              </a:rPr>
              <a:t>合同学内企業説明会</a:t>
            </a:r>
            <a:endParaRPr lang="ja-JP" altLang="en-US" sz="600" dirty="0">
              <a:latin typeface="+mn-ea"/>
            </a:endParaRPr>
          </a:p>
        </p:txBody>
      </p:sp>
      <p:sp>
        <p:nvSpPr>
          <p:cNvPr id="39" name="テキスト ボックス 38"/>
          <p:cNvSpPr txBox="1"/>
          <p:nvPr/>
        </p:nvSpPr>
        <p:spPr>
          <a:xfrm>
            <a:off x="828000" y="6084000"/>
            <a:ext cx="1260000" cy="180000"/>
          </a:xfrm>
          <a:prstGeom prst="rect">
            <a:avLst/>
          </a:prstGeom>
          <a:solidFill>
            <a:schemeClr val="bg1"/>
          </a:solidFill>
          <a:ln w="12700">
            <a:solidFill>
              <a:schemeClr val="tx1"/>
            </a:solidFill>
          </a:ln>
        </p:spPr>
        <p:txBody>
          <a:bodyPr wrap="square" lIns="36000" rIns="0" rtlCol="0">
            <a:spAutoFit/>
          </a:bodyPr>
          <a:lstStyle/>
          <a:p>
            <a:r>
              <a:rPr lang="ja-JP" altLang="en-US" sz="600" dirty="0">
                <a:latin typeface="+mn-ea"/>
              </a:rPr>
              <a:t>⑱</a:t>
            </a:r>
            <a:r>
              <a:rPr lang="ja-JP" altLang="en-US" sz="600" dirty="0" smtClean="0">
                <a:latin typeface="+mn-ea"/>
              </a:rPr>
              <a:t>合同</a:t>
            </a:r>
            <a:r>
              <a:rPr lang="ja-JP" altLang="en-US" sz="600" dirty="0">
                <a:latin typeface="+mn-ea"/>
              </a:rPr>
              <a:t>ｲﾝﾀﾗｸﾃｨﾌﾞﾏｯﾁﾝｸﾞ</a:t>
            </a:r>
          </a:p>
        </p:txBody>
      </p:sp>
      <p:sp>
        <p:nvSpPr>
          <p:cNvPr id="40" name="テキスト ボックス 39"/>
          <p:cNvSpPr txBox="1"/>
          <p:nvPr/>
        </p:nvSpPr>
        <p:spPr>
          <a:xfrm>
            <a:off x="828000" y="1512000"/>
            <a:ext cx="1260000" cy="180000"/>
          </a:xfrm>
          <a:prstGeom prst="rect">
            <a:avLst/>
          </a:prstGeom>
          <a:solidFill>
            <a:schemeClr val="bg1"/>
          </a:solidFill>
          <a:ln w="12700">
            <a:solidFill>
              <a:schemeClr val="tx1"/>
            </a:solidFill>
          </a:ln>
        </p:spPr>
        <p:txBody>
          <a:bodyPr wrap="square" lIns="36000" rIns="0" rtlCol="0" anchor="ctr" anchorCtr="0">
            <a:spAutoFit/>
          </a:bodyPr>
          <a:lstStyle/>
          <a:p>
            <a:r>
              <a:rPr lang="ja-JP" altLang="en-US" sz="600" dirty="0" smtClean="0">
                <a:latin typeface="+mn-ea"/>
              </a:rPr>
              <a:t>①単位互換（ｺﾝｿｰｼｱﾑ含む）</a:t>
            </a:r>
            <a:endParaRPr lang="ja-JP" altLang="en-US" sz="600" dirty="0">
              <a:latin typeface="+mn-ea"/>
            </a:endParaRPr>
          </a:p>
        </p:txBody>
      </p:sp>
      <p:sp>
        <p:nvSpPr>
          <p:cNvPr id="41" name="テキスト ボックス 40"/>
          <p:cNvSpPr txBox="1"/>
          <p:nvPr/>
        </p:nvSpPr>
        <p:spPr>
          <a:xfrm>
            <a:off x="828000" y="1764000"/>
            <a:ext cx="1260000" cy="180000"/>
          </a:xfrm>
          <a:prstGeom prst="rect">
            <a:avLst/>
          </a:prstGeom>
          <a:solidFill>
            <a:schemeClr val="bg1"/>
          </a:solidFill>
          <a:ln w="12700">
            <a:solidFill>
              <a:schemeClr val="tx1"/>
            </a:solidFill>
          </a:ln>
        </p:spPr>
        <p:txBody>
          <a:bodyPr wrap="square" lIns="36000" rIns="0" rtlCol="0" anchor="ctr" anchorCtr="0">
            <a:spAutoFit/>
          </a:bodyPr>
          <a:lstStyle/>
          <a:p>
            <a:r>
              <a:rPr lang="ja-JP" altLang="en-US" sz="600" dirty="0" smtClean="0">
                <a:latin typeface="+mn-ea"/>
              </a:rPr>
              <a:t>②大阪湾環境再生研究</a:t>
            </a:r>
            <a:endParaRPr lang="ja-JP" altLang="en-US" sz="600" dirty="0">
              <a:latin typeface="+mn-ea"/>
            </a:endParaRPr>
          </a:p>
        </p:txBody>
      </p:sp>
      <p:sp>
        <p:nvSpPr>
          <p:cNvPr id="49" name="テキスト ボックス 48"/>
          <p:cNvSpPr txBox="1"/>
          <p:nvPr/>
        </p:nvSpPr>
        <p:spPr>
          <a:xfrm>
            <a:off x="828000" y="3071011"/>
            <a:ext cx="1260000" cy="180000"/>
          </a:xfrm>
          <a:prstGeom prst="rect">
            <a:avLst/>
          </a:prstGeom>
          <a:solidFill>
            <a:schemeClr val="bg1"/>
          </a:solidFill>
          <a:ln w="12700">
            <a:solidFill>
              <a:schemeClr val="tx1"/>
            </a:solidFill>
          </a:ln>
        </p:spPr>
        <p:txBody>
          <a:bodyPr wrap="square" lIns="36000" rIns="0" rtlCol="0" anchor="ctr" anchorCtr="0">
            <a:spAutoFit/>
          </a:bodyPr>
          <a:lstStyle/>
          <a:p>
            <a:r>
              <a:rPr lang="ja-JP" altLang="en-US" sz="600" dirty="0">
                <a:latin typeface="+mn-ea"/>
              </a:rPr>
              <a:t>⑦</a:t>
            </a:r>
            <a:r>
              <a:rPr lang="ja-JP" altLang="en-US" sz="600" dirty="0" smtClean="0">
                <a:latin typeface="+mn-ea"/>
              </a:rPr>
              <a:t>共同研究実施、科研費獲得</a:t>
            </a:r>
            <a:endParaRPr lang="ja-JP" altLang="en-US" sz="600" dirty="0">
              <a:latin typeface="+mn-ea"/>
            </a:endParaRPr>
          </a:p>
        </p:txBody>
      </p:sp>
      <p:sp>
        <p:nvSpPr>
          <p:cNvPr id="50" name="テキスト ボックス 49"/>
          <p:cNvSpPr txBox="1"/>
          <p:nvPr/>
        </p:nvSpPr>
        <p:spPr>
          <a:xfrm>
            <a:off x="828000" y="2518764"/>
            <a:ext cx="1260000" cy="180000"/>
          </a:xfrm>
          <a:prstGeom prst="rect">
            <a:avLst/>
          </a:prstGeom>
          <a:solidFill>
            <a:schemeClr val="bg1"/>
          </a:solidFill>
          <a:ln w="12700">
            <a:solidFill>
              <a:schemeClr val="tx1"/>
            </a:solidFill>
          </a:ln>
        </p:spPr>
        <p:txBody>
          <a:bodyPr wrap="square" lIns="36000" rIns="0" rtlCol="0" anchor="ctr" anchorCtr="0">
            <a:spAutoFit/>
          </a:bodyPr>
          <a:lstStyle/>
          <a:p>
            <a:r>
              <a:rPr lang="ja-JP" altLang="en-US" sz="600" dirty="0">
                <a:latin typeface="+mn-ea"/>
              </a:rPr>
              <a:t>⑤</a:t>
            </a:r>
            <a:r>
              <a:rPr lang="en-US" altLang="ja-JP" sz="600" dirty="0" smtClean="0">
                <a:latin typeface="+mn-ea"/>
              </a:rPr>
              <a:t>7</a:t>
            </a:r>
            <a:r>
              <a:rPr lang="ja-JP" altLang="en-US" sz="600" dirty="0" smtClean="0">
                <a:latin typeface="+mn-ea"/>
              </a:rPr>
              <a:t>大学先端的がん教育ﾌﾟﾗﾝ</a:t>
            </a:r>
            <a:endParaRPr lang="ja-JP" altLang="en-US" sz="600" dirty="0">
              <a:latin typeface="+mn-ea"/>
            </a:endParaRPr>
          </a:p>
        </p:txBody>
      </p:sp>
      <p:sp>
        <p:nvSpPr>
          <p:cNvPr id="52" name="テキスト ボックス 51"/>
          <p:cNvSpPr txBox="1"/>
          <p:nvPr/>
        </p:nvSpPr>
        <p:spPr>
          <a:xfrm>
            <a:off x="828000" y="3708000"/>
            <a:ext cx="1260000" cy="180000"/>
          </a:xfrm>
          <a:prstGeom prst="rect">
            <a:avLst/>
          </a:prstGeom>
          <a:solidFill>
            <a:schemeClr val="bg1"/>
          </a:solidFill>
          <a:ln w="12700">
            <a:solidFill>
              <a:schemeClr val="tx1"/>
            </a:solidFill>
          </a:ln>
        </p:spPr>
        <p:txBody>
          <a:bodyPr wrap="square" lIns="36000" rIns="0" rtlCol="0" anchor="ctr" anchorCtr="0">
            <a:spAutoFit/>
          </a:bodyPr>
          <a:lstStyle/>
          <a:p>
            <a:r>
              <a:rPr lang="ja-JP" altLang="en-US" sz="550" dirty="0">
                <a:latin typeface="+mn-ea"/>
              </a:rPr>
              <a:t>⑨</a:t>
            </a:r>
            <a:r>
              <a:rPr lang="ja-JP" altLang="en-US" sz="550" dirty="0" smtClean="0">
                <a:latin typeface="+mn-ea"/>
              </a:rPr>
              <a:t>三大学連携講座（関大含む）</a:t>
            </a:r>
            <a:endParaRPr lang="ja-JP" altLang="en-US" sz="550" dirty="0">
              <a:latin typeface="+mn-ea"/>
            </a:endParaRPr>
          </a:p>
        </p:txBody>
      </p:sp>
      <p:sp>
        <p:nvSpPr>
          <p:cNvPr id="54" name="テキスト ボックス 53"/>
          <p:cNvSpPr txBox="1"/>
          <p:nvPr/>
        </p:nvSpPr>
        <p:spPr>
          <a:xfrm>
            <a:off x="2144130" y="5580000"/>
            <a:ext cx="1260000" cy="184666"/>
          </a:xfrm>
          <a:prstGeom prst="rect">
            <a:avLst/>
          </a:prstGeom>
          <a:solidFill>
            <a:schemeClr val="bg1"/>
          </a:solidFill>
          <a:ln w="12700">
            <a:solidFill>
              <a:schemeClr val="tx1"/>
            </a:solidFill>
          </a:ln>
        </p:spPr>
        <p:txBody>
          <a:bodyPr wrap="square" lIns="36000" rIns="0" rtlCol="0">
            <a:spAutoFit/>
          </a:bodyPr>
          <a:lstStyle/>
          <a:p>
            <a:r>
              <a:rPr lang="ja-JP" altLang="en-US" sz="600" dirty="0" smtClean="0">
                <a:latin typeface="+mn-ea"/>
              </a:rPr>
              <a:t>　　</a:t>
            </a:r>
            <a:r>
              <a:rPr lang="en-US" altLang="ja-JP" sz="600" dirty="0" smtClean="0">
                <a:latin typeface="+mn-ea"/>
              </a:rPr>
              <a:t>PPC</a:t>
            </a:r>
            <a:r>
              <a:rPr lang="ja-JP" altLang="en-US" sz="600" dirty="0" smtClean="0">
                <a:latin typeface="+mn-ea"/>
              </a:rPr>
              <a:t>用紙共同購入</a:t>
            </a:r>
            <a:endParaRPr lang="ja-JP" altLang="en-US" sz="600" dirty="0">
              <a:latin typeface="+mn-ea"/>
            </a:endParaRPr>
          </a:p>
        </p:txBody>
      </p:sp>
      <p:sp>
        <p:nvSpPr>
          <p:cNvPr id="55" name="テキスト ボックス 54"/>
          <p:cNvSpPr txBox="1"/>
          <p:nvPr/>
        </p:nvSpPr>
        <p:spPr>
          <a:xfrm>
            <a:off x="2144130" y="6084000"/>
            <a:ext cx="1260000" cy="184666"/>
          </a:xfrm>
          <a:prstGeom prst="rect">
            <a:avLst/>
          </a:prstGeom>
          <a:solidFill>
            <a:schemeClr val="bg1"/>
          </a:solidFill>
          <a:ln w="12700">
            <a:solidFill>
              <a:schemeClr val="tx1"/>
            </a:solidFill>
          </a:ln>
        </p:spPr>
        <p:txBody>
          <a:bodyPr wrap="square" lIns="36000" rIns="0" rtlCol="0">
            <a:spAutoFit/>
          </a:bodyPr>
          <a:lstStyle/>
          <a:p>
            <a:r>
              <a:rPr lang="ja-JP" altLang="en-US" sz="600" dirty="0" smtClean="0">
                <a:latin typeface="+mn-ea"/>
              </a:rPr>
              <a:t>　　職員合同研修</a:t>
            </a:r>
            <a:endParaRPr lang="ja-JP" altLang="en-US" sz="600" dirty="0">
              <a:latin typeface="+mn-ea"/>
            </a:endParaRPr>
          </a:p>
        </p:txBody>
      </p:sp>
      <p:sp>
        <p:nvSpPr>
          <p:cNvPr id="56" name="テキスト ボックス 55"/>
          <p:cNvSpPr txBox="1"/>
          <p:nvPr/>
        </p:nvSpPr>
        <p:spPr>
          <a:xfrm>
            <a:off x="828000" y="4212000"/>
            <a:ext cx="1260000" cy="180000"/>
          </a:xfrm>
          <a:prstGeom prst="rect">
            <a:avLst/>
          </a:prstGeom>
          <a:solidFill>
            <a:schemeClr val="bg1"/>
          </a:solidFill>
          <a:ln w="12700">
            <a:solidFill>
              <a:schemeClr val="tx1"/>
            </a:solidFill>
          </a:ln>
        </p:spPr>
        <p:txBody>
          <a:bodyPr wrap="square" lIns="36000" rIns="0" rtlCol="0" anchor="ctr" anchorCtr="0">
            <a:spAutoFit/>
          </a:bodyPr>
          <a:lstStyle/>
          <a:p>
            <a:r>
              <a:rPr lang="ja-JP" altLang="en-US" sz="600" dirty="0">
                <a:latin typeface="+mn-ea"/>
              </a:rPr>
              <a:t>⑪</a:t>
            </a:r>
            <a:r>
              <a:rPr lang="ja-JP" altLang="en-US" sz="600" dirty="0" smtClean="0">
                <a:latin typeface="+mn-ea"/>
              </a:rPr>
              <a:t>高校化学ｸﾞﾗﾝﾄﾞｺﾝﾃｽﾄ</a:t>
            </a:r>
            <a:endParaRPr lang="ja-JP" altLang="en-US" sz="600" dirty="0">
              <a:latin typeface="+mn-ea"/>
            </a:endParaRPr>
          </a:p>
        </p:txBody>
      </p:sp>
      <p:sp>
        <p:nvSpPr>
          <p:cNvPr id="57" name="テキスト ボックス 56"/>
          <p:cNvSpPr txBox="1"/>
          <p:nvPr/>
        </p:nvSpPr>
        <p:spPr>
          <a:xfrm>
            <a:off x="2144130" y="5073667"/>
            <a:ext cx="1260000" cy="184666"/>
          </a:xfrm>
          <a:prstGeom prst="rect">
            <a:avLst/>
          </a:prstGeom>
          <a:solidFill>
            <a:schemeClr val="bg1"/>
          </a:solidFill>
          <a:ln w="12700">
            <a:solidFill>
              <a:schemeClr val="tx1"/>
            </a:solidFill>
          </a:ln>
        </p:spPr>
        <p:txBody>
          <a:bodyPr wrap="square" lIns="36000" rIns="0" rtlCol="0" anchor="ctr" anchorCtr="0">
            <a:spAutoFit/>
          </a:bodyPr>
          <a:lstStyle/>
          <a:p>
            <a:r>
              <a:rPr lang="ja-JP" altLang="en-US" sz="600" dirty="0" smtClean="0">
                <a:latin typeface="+mn-ea"/>
              </a:rPr>
              <a:t>　　顧問税理士の共同化</a:t>
            </a:r>
            <a:endParaRPr lang="ja-JP" altLang="en-US" sz="600" dirty="0">
              <a:latin typeface="+mn-ea"/>
            </a:endParaRPr>
          </a:p>
        </p:txBody>
      </p:sp>
      <p:sp>
        <p:nvSpPr>
          <p:cNvPr id="58" name="テキスト ボックス 57"/>
          <p:cNvSpPr txBox="1"/>
          <p:nvPr/>
        </p:nvSpPr>
        <p:spPr>
          <a:xfrm>
            <a:off x="2144130" y="4824000"/>
            <a:ext cx="1260000" cy="180000"/>
          </a:xfrm>
          <a:prstGeom prst="rect">
            <a:avLst/>
          </a:prstGeom>
          <a:solidFill>
            <a:schemeClr val="bg1"/>
          </a:solidFill>
          <a:ln w="12700">
            <a:solidFill>
              <a:schemeClr val="tx1"/>
            </a:solidFill>
          </a:ln>
        </p:spPr>
        <p:txBody>
          <a:bodyPr wrap="square" lIns="36000" rIns="0" rtlCol="0" anchor="ctr" anchorCtr="0">
            <a:spAutoFit/>
          </a:bodyPr>
          <a:lstStyle/>
          <a:p>
            <a:r>
              <a:rPr lang="ja-JP" altLang="en-US" sz="600" dirty="0">
                <a:latin typeface="+mn-ea"/>
              </a:rPr>
              <a:t>⑳</a:t>
            </a:r>
            <a:r>
              <a:rPr lang="ja-JP" altLang="en-US" sz="600" dirty="0" smtClean="0">
                <a:latin typeface="+mn-ea"/>
              </a:rPr>
              <a:t>会計監査人の共同選定</a:t>
            </a:r>
            <a:endParaRPr lang="ja-JP" altLang="en-US" sz="600" dirty="0">
              <a:latin typeface="+mn-ea"/>
            </a:endParaRPr>
          </a:p>
        </p:txBody>
      </p:sp>
      <p:sp>
        <p:nvSpPr>
          <p:cNvPr id="59" name="テキスト ボックス 58"/>
          <p:cNvSpPr txBox="1"/>
          <p:nvPr/>
        </p:nvSpPr>
        <p:spPr>
          <a:xfrm>
            <a:off x="2144130" y="5328000"/>
            <a:ext cx="1260000" cy="184666"/>
          </a:xfrm>
          <a:prstGeom prst="rect">
            <a:avLst/>
          </a:prstGeom>
          <a:solidFill>
            <a:schemeClr val="bg1"/>
          </a:solidFill>
          <a:ln w="12700">
            <a:solidFill>
              <a:schemeClr val="tx1"/>
            </a:solidFill>
          </a:ln>
        </p:spPr>
        <p:txBody>
          <a:bodyPr wrap="square" lIns="36000" rIns="0" rtlCol="0">
            <a:spAutoFit/>
          </a:bodyPr>
          <a:lstStyle/>
          <a:p>
            <a:r>
              <a:rPr lang="ja-JP" altLang="en-US" sz="600" dirty="0" smtClean="0">
                <a:latin typeface="+mn-ea"/>
              </a:rPr>
              <a:t>　　契約関係規程の一部統一</a:t>
            </a:r>
            <a:endParaRPr lang="ja-JP" altLang="en-US" sz="600" dirty="0">
              <a:latin typeface="+mn-ea"/>
            </a:endParaRPr>
          </a:p>
        </p:txBody>
      </p:sp>
      <p:sp>
        <p:nvSpPr>
          <p:cNvPr id="60" name="テキスト ボックス 59"/>
          <p:cNvSpPr txBox="1"/>
          <p:nvPr/>
        </p:nvSpPr>
        <p:spPr>
          <a:xfrm>
            <a:off x="2144130" y="5837361"/>
            <a:ext cx="1260000" cy="169277"/>
          </a:xfrm>
          <a:prstGeom prst="rect">
            <a:avLst/>
          </a:prstGeom>
          <a:solidFill>
            <a:schemeClr val="bg1"/>
          </a:solidFill>
          <a:ln w="12700">
            <a:solidFill>
              <a:schemeClr val="tx1"/>
            </a:solidFill>
          </a:ln>
        </p:spPr>
        <p:txBody>
          <a:bodyPr wrap="square" lIns="36000" rIns="0" rtlCol="0" anchor="ctr" anchorCtr="0">
            <a:spAutoFit/>
          </a:bodyPr>
          <a:lstStyle/>
          <a:p>
            <a:r>
              <a:rPr lang="ja-JP" altLang="en-US" sz="500" dirty="0">
                <a:latin typeface="+mn-ea"/>
              </a:rPr>
              <a:t>　</a:t>
            </a:r>
            <a:r>
              <a:rPr lang="ja-JP" altLang="en-US" sz="500" dirty="0" smtClean="0">
                <a:latin typeface="+mn-ea"/>
              </a:rPr>
              <a:t>　一部役員・経営審議機関委員共同選出</a:t>
            </a:r>
            <a:endParaRPr lang="ja-JP" altLang="en-US" sz="500" dirty="0">
              <a:latin typeface="+mn-ea"/>
            </a:endParaRPr>
          </a:p>
        </p:txBody>
      </p:sp>
      <p:sp>
        <p:nvSpPr>
          <p:cNvPr id="62" name="テキスト ボックス 61"/>
          <p:cNvSpPr txBox="1"/>
          <p:nvPr/>
        </p:nvSpPr>
        <p:spPr>
          <a:xfrm>
            <a:off x="828000" y="4824000"/>
            <a:ext cx="1260000" cy="180000"/>
          </a:xfrm>
          <a:prstGeom prst="rect">
            <a:avLst/>
          </a:prstGeom>
          <a:solidFill>
            <a:schemeClr val="bg1"/>
          </a:solidFill>
          <a:ln w="12700">
            <a:solidFill>
              <a:schemeClr val="tx1"/>
            </a:solidFill>
          </a:ln>
        </p:spPr>
        <p:txBody>
          <a:bodyPr wrap="square" lIns="36000" rIns="0" rtlCol="0">
            <a:spAutoFit/>
          </a:bodyPr>
          <a:lstStyle/>
          <a:p>
            <a:r>
              <a:rPr lang="ja-JP" altLang="en-US" sz="600" dirty="0">
                <a:latin typeface="+mn-ea"/>
              </a:rPr>
              <a:t>⑬</a:t>
            </a:r>
            <a:r>
              <a:rPr lang="ja-JP" altLang="en-US" sz="600" dirty="0" smtClean="0">
                <a:latin typeface="+mn-ea"/>
              </a:rPr>
              <a:t>白馬ｾﾐﾅｰの相互利用</a:t>
            </a:r>
            <a:endParaRPr lang="ja-JP" altLang="en-US" sz="600" dirty="0">
              <a:latin typeface="+mn-ea"/>
            </a:endParaRPr>
          </a:p>
        </p:txBody>
      </p:sp>
      <p:sp>
        <p:nvSpPr>
          <p:cNvPr id="63" name="テキスト ボックス 62"/>
          <p:cNvSpPr txBox="1"/>
          <p:nvPr/>
        </p:nvSpPr>
        <p:spPr>
          <a:xfrm>
            <a:off x="2144130" y="4569667"/>
            <a:ext cx="1260000" cy="184666"/>
          </a:xfrm>
          <a:prstGeom prst="rect">
            <a:avLst/>
          </a:prstGeom>
          <a:solidFill>
            <a:schemeClr val="bg1"/>
          </a:solidFill>
          <a:ln w="12700">
            <a:solidFill>
              <a:schemeClr val="tx1"/>
            </a:solidFill>
          </a:ln>
        </p:spPr>
        <p:txBody>
          <a:bodyPr wrap="square" lIns="36000" rIns="0" rtlCol="0" anchor="ctr" anchorCtr="0">
            <a:spAutoFit/>
          </a:bodyPr>
          <a:lstStyle/>
          <a:p>
            <a:r>
              <a:rPr lang="ja-JP" altLang="en-US" sz="600" dirty="0">
                <a:latin typeface="+mn-ea"/>
              </a:rPr>
              <a:t>⑲</a:t>
            </a:r>
            <a:r>
              <a:rPr lang="ja-JP" altLang="en-US" sz="600" dirty="0" smtClean="0">
                <a:latin typeface="+mn-ea"/>
              </a:rPr>
              <a:t>情報化の推進（既存）</a:t>
            </a:r>
            <a:endParaRPr lang="ja-JP" altLang="en-US" sz="600" dirty="0">
              <a:latin typeface="+mn-ea"/>
            </a:endParaRPr>
          </a:p>
        </p:txBody>
      </p:sp>
      <p:sp>
        <p:nvSpPr>
          <p:cNvPr id="64" name="テキスト ボックス 63"/>
          <p:cNvSpPr txBox="1"/>
          <p:nvPr/>
        </p:nvSpPr>
        <p:spPr>
          <a:xfrm>
            <a:off x="828000" y="2016000"/>
            <a:ext cx="1260000" cy="180000"/>
          </a:xfrm>
          <a:prstGeom prst="rect">
            <a:avLst/>
          </a:prstGeom>
          <a:solidFill>
            <a:schemeClr val="bg1"/>
          </a:solidFill>
          <a:ln w="12700">
            <a:solidFill>
              <a:schemeClr val="tx1"/>
            </a:solidFill>
          </a:ln>
        </p:spPr>
        <p:txBody>
          <a:bodyPr wrap="square" lIns="36000" rIns="0" rtlCol="0" anchor="ctr" anchorCtr="0">
            <a:spAutoFit/>
          </a:bodyPr>
          <a:lstStyle/>
          <a:p>
            <a:r>
              <a:rPr lang="ja-JP" altLang="en-US" sz="600" dirty="0" smtClean="0">
                <a:latin typeface="+mn-ea"/>
              </a:rPr>
              <a:t>③大学ＣＯＣ事業</a:t>
            </a:r>
            <a:endParaRPr lang="ja-JP" altLang="en-US" sz="600" dirty="0">
              <a:latin typeface="+mn-ea"/>
            </a:endParaRPr>
          </a:p>
        </p:txBody>
      </p:sp>
      <p:sp>
        <p:nvSpPr>
          <p:cNvPr id="65" name="テキスト ボックス 64"/>
          <p:cNvSpPr txBox="1"/>
          <p:nvPr/>
        </p:nvSpPr>
        <p:spPr>
          <a:xfrm>
            <a:off x="828000" y="2268000"/>
            <a:ext cx="1260000" cy="180000"/>
          </a:xfrm>
          <a:prstGeom prst="rect">
            <a:avLst/>
          </a:prstGeom>
          <a:solidFill>
            <a:schemeClr val="bg1"/>
          </a:solidFill>
          <a:ln w="12700">
            <a:solidFill>
              <a:schemeClr val="tx1"/>
            </a:solidFill>
          </a:ln>
        </p:spPr>
        <p:txBody>
          <a:bodyPr wrap="square" lIns="36000" rIns="0" rtlCol="0" anchor="ctr" anchorCtr="0">
            <a:spAutoFit/>
          </a:bodyPr>
          <a:lstStyle/>
          <a:p>
            <a:r>
              <a:rPr lang="ja-JP" altLang="en-US" sz="600" dirty="0">
                <a:latin typeface="+mn-ea"/>
              </a:rPr>
              <a:t>④</a:t>
            </a:r>
            <a:r>
              <a:rPr lang="ja-JP" altLang="en-US" sz="600" dirty="0" smtClean="0">
                <a:latin typeface="+mn-ea"/>
              </a:rPr>
              <a:t>博士課程教育ﾘｰﾃﾞｨﾝｸﾞ</a:t>
            </a:r>
            <a:endParaRPr lang="ja-JP" altLang="en-US" sz="600" dirty="0">
              <a:latin typeface="+mn-ea"/>
            </a:endParaRPr>
          </a:p>
        </p:txBody>
      </p:sp>
      <p:sp>
        <p:nvSpPr>
          <p:cNvPr id="66" name="テキスト ボックス 65"/>
          <p:cNvSpPr txBox="1"/>
          <p:nvPr/>
        </p:nvSpPr>
        <p:spPr>
          <a:xfrm>
            <a:off x="828000" y="2760641"/>
            <a:ext cx="1260000" cy="180000"/>
          </a:xfrm>
          <a:prstGeom prst="rect">
            <a:avLst/>
          </a:prstGeom>
          <a:solidFill>
            <a:schemeClr val="bg1"/>
          </a:solidFill>
          <a:ln w="12700">
            <a:solidFill>
              <a:schemeClr val="tx1"/>
            </a:solidFill>
          </a:ln>
        </p:spPr>
        <p:txBody>
          <a:bodyPr wrap="square" lIns="36000" rIns="0" rtlCol="0" anchor="ctr" anchorCtr="0">
            <a:spAutoFit/>
          </a:bodyPr>
          <a:lstStyle/>
          <a:p>
            <a:r>
              <a:rPr lang="ja-JP" altLang="en-US" sz="600" dirty="0">
                <a:latin typeface="+mn-ea"/>
              </a:rPr>
              <a:t>⑥</a:t>
            </a:r>
            <a:r>
              <a:rPr lang="ja-JP" altLang="en-US" sz="600" dirty="0" smtClean="0">
                <a:latin typeface="+mn-ea"/>
              </a:rPr>
              <a:t>公立３大学ﾄﾞｸﾀｰ育成ﾌﾟﾛｸﾞﾗﾑ</a:t>
            </a:r>
            <a:endParaRPr lang="ja-JP" altLang="en-US" sz="600" dirty="0">
              <a:latin typeface="+mn-ea"/>
            </a:endParaRPr>
          </a:p>
        </p:txBody>
      </p:sp>
      <p:sp>
        <p:nvSpPr>
          <p:cNvPr id="67" name="テキスト ボックス 66"/>
          <p:cNvSpPr txBox="1"/>
          <p:nvPr/>
        </p:nvSpPr>
        <p:spPr>
          <a:xfrm>
            <a:off x="828000" y="3312000"/>
            <a:ext cx="1260000" cy="180000"/>
          </a:xfrm>
          <a:prstGeom prst="rect">
            <a:avLst/>
          </a:prstGeom>
          <a:solidFill>
            <a:schemeClr val="bg1"/>
          </a:solidFill>
          <a:ln w="12700">
            <a:solidFill>
              <a:schemeClr val="tx1"/>
            </a:solidFill>
          </a:ln>
        </p:spPr>
        <p:txBody>
          <a:bodyPr wrap="square" lIns="36000" rIns="0" rtlCol="0" anchor="ctr" anchorCtr="0">
            <a:spAutoFit/>
          </a:bodyPr>
          <a:lstStyle/>
          <a:p>
            <a:r>
              <a:rPr lang="ja-JP" altLang="en-US" sz="600" dirty="0">
                <a:latin typeface="+mn-ea"/>
              </a:rPr>
              <a:t>⑧</a:t>
            </a:r>
            <a:r>
              <a:rPr lang="ja-JP" altLang="en-US" sz="600" dirty="0" smtClean="0">
                <a:latin typeface="+mn-ea"/>
              </a:rPr>
              <a:t>女性研究者ﾈｯﾄﾜｰｸ利用</a:t>
            </a:r>
            <a:endParaRPr lang="ja-JP" altLang="en-US" sz="600" dirty="0">
              <a:latin typeface="+mn-ea"/>
            </a:endParaRPr>
          </a:p>
        </p:txBody>
      </p:sp>
      <p:sp>
        <p:nvSpPr>
          <p:cNvPr id="72" name="テキスト ボックス 71"/>
          <p:cNvSpPr txBox="1"/>
          <p:nvPr/>
        </p:nvSpPr>
        <p:spPr>
          <a:xfrm>
            <a:off x="828000" y="3960000"/>
            <a:ext cx="1260000" cy="180000"/>
          </a:xfrm>
          <a:prstGeom prst="rect">
            <a:avLst/>
          </a:prstGeom>
          <a:solidFill>
            <a:schemeClr val="bg1"/>
          </a:solidFill>
          <a:ln w="12700">
            <a:solidFill>
              <a:schemeClr val="tx1"/>
            </a:solidFill>
          </a:ln>
        </p:spPr>
        <p:txBody>
          <a:bodyPr wrap="square" lIns="36000" rIns="0" rtlCol="0" anchor="ctr" anchorCtr="0">
            <a:spAutoFit/>
          </a:bodyPr>
          <a:lstStyle/>
          <a:p>
            <a:r>
              <a:rPr lang="ja-JP" altLang="en-US" sz="600" dirty="0">
                <a:latin typeface="+mn-ea"/>
              </a:rPr>
              <a:t>⑩</a:t>
            </a:r>
            <a:r>
              <a:rPr lang="ja-JP" altLang="en-US" sz="600" dirty="0" smtClean="0">
                <a:latin typeface="+mn-ea"/>
              </a:rPr>
              <a:t>産学官連携共同ｵﾌｨｽ</a:t>
            </a:r>
            <a:endParaRPr lang="ja-JP" altLang="en-US" sz="600" dirty="0">
              <a:latin typeface="+mn-ea"/>
            </a:endParaRPr>
          </a:p>
        </p:txBody>
      </p:sp>
      <p:sp>
        <p:nvSpPr>
          <p:cNvPr id="85" name="テキスト ボックス 84"/>
          <p:cNvSpPr txBox="1"/>
          <p:nvPr/>
        </p:nvSpPr>
        <p:spPr>
          <a:xfrm>
            <a:off x="3528000" y="4568577"/>
            <a:ext cx="1260000" cy="186847"/>
          </a:xfrm>
          <a:prstGeom prst="rect">
            <a:avLst/>
          </a:prstGeom>
          <a:solidFill>
            <a:schemeClr val="bg1"/>
          </a:solidFill>
          <a:ln w="12700">
            <a:solidFill>
              <a:schemeClr val="tx1"/>
            </a:solidFill>
          </a:ln>
        </p:spPr>
        <p:txBody>
          <a:bodyPr wrap="square" lIns="36000" tIns="46800" rIns="0" bIns="46800" rtlCol="0" anchor="ctr" anchorCtr="0">
            <a:spAutoFit/>
          </a:bodyPr>
          <a:lstStyle/>
          <a:p>
            <a:r>
              <a:rPr lang="ja-JP" altLang="en-US" sz="600" u="sng" dirty="0">
                <a:latin typeface="+mn-ea"/>
              </a:rPr>
              <a:t>⑦</a:t>
            </a:r>
            <a:r>
              <a:rPr lang="ja-JP" altLang="en-US" sz="600" u="sng" dirty="0" smtClean="0">
                <a:latin typeface="+mn-ea"/>
              </a:rPr>
              <a:t>サテライト教室の相互利用</a:t>
            </a:r>
            <a:endParaRPr lang="ja-JP" altLang="en-US" sz="600" u="sng" dirty="0">
              <a:latin typeface="+mn-ea"/>
            </a:endParaRPr>
          </a:p>
        </p:txBody>
      </p:sp>
      <p:sp>
        <p:nvSpPr>
          <p:cNvPr id="87" name="テキスト ボックス 86"/>
          <p:cNvSpPr txBox="1"/>
          <p:nvPr/>
        </p:nvSpPr>
        <p:spPr>
          <a:xfrm>
            <a:off x="3528000" y="4824000"/>
            <a:ext cx="1260000" cy="180000"/>
          </a:xfrm>
          <a:prstGeom prst="rect">
            <a:avLst/>
          </a:prstGeom>
          <a:solidFill>
            <a:schemeClr val="bg1"/>
          </a:solidFill>
          <a:ln w="12700">
            <a:solidFill>
              <a:schemeClr val="tx1"/>
            </a:solidFill>
          </a:ln>
        </p:spPr>
        <p:txBody>
          <a:bodyPr wrap="square" lIns="36000" tIns="46800" rIns="0" bIns="46800" rtlCol="0" anchor="ctr" anchorCtr="0">
            <a:spAutoFit/>
          </a:bodyPr>
          <a:lstStyle/>
          <a:p>
            <a:r>
              <a:rPr lang="ja-JP" altLang="en-US" sz="600" dirty="0">
                <a:latin typeface="+mn-ea"/>
              </a:rPr>
              <a:t>⑧</a:t>
            </a:r>
            <a:r>
              <a:rPr lang="ja-JP" altLang="en-US" sz="600" dirty="0" smtClean="0">
                <a:latin typeface="+mn-ea"/>
              </a:rPr>
              <a:t>体育施設の相互利用</a:t>
            </a:r>
            <a:endParaRPr lang="ja-JP" altLang="en-US" sz="600" dirty="0">
              <a:latin typeface="+mn-ea"/>
            </a:endParaRPr>
          </a:p>
        </p:txBody>
      </p:sp>
      <p:sp>
        <p:nvSpPr>
          <p:cNvPr id="91" name="テキスト ボックス 90"/>
          <p:cNvSpPr txBox="1"/>
          <p:nvPr/>
        </p:nvSpPr>
        <p:spPr>
          <a:xfrm>
            <a:off x="3528000" y="5072577"/>
            <a:ext cx="1260000" cy="186847"/>
          </a:xfrm>
          <a:prstGeom prst="rect">
            <a:avLst/>
          </a:prstGeom>
          <a:solidFill>
            <a:schemeClr val="bg1"/>
          </a:solidFill>
          <a:ln w="12700">
            <a:solidFill>
              <a:schemeClr val="tx1"/>
            </a:solidFill>
          </a:ln>
        </p:spPr>
        <p:txBody>
          <a:bodyPr wrap="square" lIns="36000" tIns="46800" rIns="0" bIns="46800" rtlCol="0" anchor="ctr" anchorCtr="0">
            <a:spAutoFit/>
          </a:bodyPr>
          <a:lstStyle/>
          <a:p>
            <a:r>
              <a:rPr lang="ja-JP" altLang="en-US" sz="600" u="sng" dirty="0">
                <a:latin typeface="+mn-ea"/>
              </a:rPr>
              <a:t>⑨</a:t>
            </a:r>
            <a:r>
              <a:rPr lang="ja-JP" altLang="en-US" sz="600" u="sng" dirty="0" smtClean="0">
                <a:latin typeface="+mn-ea"/>
              </a:rPr>
              <a:t>学術会館の相互利用</a:t>
            </a:r>
            <a:endParaRPr lang="ja-JP" altLang="en-US" sz="600" u="sng" dirty="0">
              <a:latin typeface="+mn-ea"/>
            </a:endParaRPr>
          </a:p>
        </p:txBody>
      </p:sp>
      <p:sp>
        <p:nvSpPr>
          <p:cNvPr id="95" name="テキスト ボックス 94"/>
          <p:cNvSpPr txBox="1"/>
          <p:nvPr/>
        </p:nvSpPr>
        <p:spPr>
          <a:xfrm>
            <a:off x="3528000" y="5328000"/>
            <a:ext cx="1260000" cy="180000"/>
          </a:xfrm>
          <a:prstGeom prst="rect">
            <a:avLst/>
          </a:prstGeom>
          <a:solidFill>
            <a:schemeClr val="bg1"/>
          </a:solidFill>
          <a:ln w="12700">
            <a:solidFill>
              <a:schemeClr val="tx1"/>
            </a:solidFill>
          </a:ln>
        </p:spPr>
        <p:txBody>
          <a:bodyPr wrap="square" lIns="36000" tIns="46800" rIns="0" bIns="46800" rtlCol="0" anchor="ctr" anchorCtr="0">
            <a:spAutoFit/>
          </a:bodyPr>
          <a:lstStyle/>
          <a:p>
            <a:r>
              <a:rPr lang="ja-JP" altLang="en-US" sz="600" dirty="0">
                <a:latin typeface="+mn-ea"/>
              </a:rPr>
              <a:t>⑩</a:t>
            </a:r>
            <a:r>
              <a:rPr lang="ja-JP" altLang="en-US" sz="600" dirty="0" smtClean="0">
                <a:latin typeface="+mn-ea"/>
              </a:rPr>
              <a:t>ホールの相互利用</a:t>
            </a:r>
            <a:endParaRPr lang="ja-JP" altLang="en-US" sz="600" dirty="0">
              <a:latin typeface="+mn-ea"/>
            </a:endParaRPr>
          </a:p>
        </p:txBody>
      </p:sp>
      <p:sp>
        <p:nvSpPr>
          <p:cNvPr id="113" name="テキスト ボックス 112"/>
          <p:cNvSpPr txBox="1"/>
          <p:nvPr/>
        </p:nvSpPr>
        <p:spPr>
          <a:xfrm>
            <a:off x="3528000" y="5580000"/>
            <a:ext cx="1260000" cy="180000"/>
          </a:xfrm>
          <a:prstGeom prst="rect">
            <a:avLst/>
          </a:prstGeom>
          <a:solidFill>
            <a:schemeClr val="bg1"/>
          </a:solidFill>
          <a:ln w="12700">
            <a:solidFill>
              <a:schemeClr val="tx1"/>
            </a:solidFill>
          </a:ln>
        </p:spPr>
        <p:txBody>
          <a:bodyPr wrap="square" lIns="36000" tIns="46800" rIns="0" bIns="46800" rtlCol="0" anchor="ctr" anchorCtr="0">
            <a:spAutoFit/>
          </a:bodyPr>
          <a:lstStyle/>
          <a:p>
            <a:r>
              <a:rPr lang="ja-JP" altLang="en-US" sz="600" dirty="0">
                <a:latin typeface="+mn-ea"/>
              </a:rPr>
              <a:t>⑪</a:t>
            </a:r>
            <a:r>
              <a:rPr lang="ja-JP" altLang="en-US" sz="600" dirty="0" smtClean="0">
                <a:latin typeface="+mn-ea"/>
              </a:rPr>
              <a:t>国際交流施設の相互利用</a:t>
            </a:r>
            <a:endParaRPr lang="ja-JP" altLang="en-US" sz="600" dirty="0">
              <a:latin typeface="+mn-ea"/>
            </a:endParaRPr>
          </a:p>
        </p:txBody>
      </p:sp>
      <p:sp>
        <p:nvSpPr>
          <p:cNvPr id="114" name="テキスト ボックス 113"/>
          <p:cNvSpPr txBox="1"/>
          <p:nvPr/>
        </p:nvSpPr>
        <p:spPr>
          <a:xfrm>
            <a:off x="4824000" y="4821667"/>
            <a:ext cx="1260000" cy="184666"/>
          </a:xfrm>
          <a:prstGeom prst="rect">
            <a:avLst/>
          </a:prstGeom>
          <a:solidFill>
            <a:schemeClr val="bg1"/>
          </a:solidFill>
          <a:ln w="12700">
            <a:solidFill>
              <a:schemeClr val="tx1"/>
            </a:solidFill>
          </a:ln>
        </p:spPr>
        <p:txBody>
          <a:bodyPr wrap="square" lIns="36000" rIns="0" rtlCol="0" anchor="ctr" anchorCtr="0">
            <a:spAutoFit/>
          </a:bodyPr>
          <a:lstStyle/>
          <a:p>
            <a:r>
              <a:rPr lang="ja-JP" altLang="en-US" sz="600" u="sng" dirty="0">
                <a:latin typeface="+mn-ea"/>
              </a:rPr>
              <a:t>⑮</a:t>
            </a:r>
            <a:r>
              <a:rPr lang="ja-JP" altLang="en-US" sz="600" u="sng" dirty="0" smtClean="0">
                <a:latin typeface="+mn-ea"/>
              </a:rPr>
              <a:t>留学生事業等の共同実施</a:t>
            </a:r>
            <a:endParaRPr lang="ja-JP" altLang="en-US" sz="600" u="sng" dirty="0">
              <a:latin typeface="+mn-ea"/>
            </a:endParaRPr>
          </a:p>
        </p:txBody>
      </p:sp>
      <p:sp>
        <p:nvSpPr>
          <p:cNvPr id="115" name="テキスト ボックス 114"/>
          <p:cNvSpPr txBox="1"/>
          <p:nvPr/>
        </p:nvSpPr>
        <p:spPr>
          <a:xfrm>
            <a:off x="4824000" y="5328000"/>
            <a:ext cx="1260000" cy="180000"/>
          </a:xfrm>
          <a:prstGeom prst="rect">
            <a:avLst/>
          </a:prstGeom>
          <a:solidFill>
            <a:schemeClr val="bg1"/>
          </a:solidFill>
          <a:ln w="12700">
            <a:solidFill>
              <a:schemeClr val="tx1"/>
            </a:solidFill>
          </a:ln>
        </p:spPr>
        <p:txBody>
          <a:bodyPr wrap="square" lIns="36000" rIns="0" rtlCol="0" anchor="ctr" anchorCtr="0">
            <a:spAutoFit/>
          </a:bodyPr>
          <a:lstStyle/>
          <a:p>
            <a:r>
              <a:rPr lang="ja-JP" altLang="en-US" sz="600" dirty="0">
                <a:latin typeface="+mn-ea"/>
              </a:rPr>
              <a:t>⑰</a:t>
            </a:r>
            <a:r>
              <a:rPr lang="ja-JP" altLang="en-US" sz="600" dirty="0" smtClean="0">
                <a:latin typeface="+mn-ea"/>
              </a:rPr>
              <a:t>物品等の共同購入</a:t>
            </a:r>
            <a:endParaRPr lang="ja-JP" altLang="en-US" sz="600" dirty="0">
              <a:latin typeface="+mn-ea"/>
            </a:endParaRPr>
          </a:p>
        </p:txBody>
      </p:sp>
      <p:sp>
        <p:nvSpPr>
          <p:cNvPr id="116" name="テキスト ボックス 115"/>
          <p:cNvSpPr txBox="1"/>
          <p:nvPr/>
        </p:nvSpPr>
        <p:spPr>
          <a:xfrm>
            <a:off x="3528000" y="3705667"/>
            <a:ext cx="1260000" cy="184666"/>
          </a:xfrm>
          <a:prstGeom prst="rect">
            <a:avLst/>
          </a:prstGeom>
          <a:solidFill>
            <a:schemeClr val="bg1"/>
          </a:solidFill>
          <a:ln w="12700">
            <a:solidFill>
              <a:schemeClr val="tx1"/>
            </a:solidFill>
          </a:ln>
        </p:spPr>
        <p:txBody>
          <a:bodyPr wrap="square" lIns="36000" rIns="0" rtlCol="0" anchor="ctr" anchorCtr="0">
            <a:spAutoFit/>
          </a:bodyPr>
          <a:lstStyle/>
          <a:p>
            <a:r>
              <a:rPr lang="ja-JP" altLang="en-US" sz="600" u="sng" dirty="0" smtClean="0">
                <a:latin typeface="+mn-ea"/>
              </a:rPr>
              <a:t>⑤公開講座の共同実施</a:t>
            </a:r>
            <a:endParaRPr lang="ja-JP" altLang="en-US" sz="600" u="sng" dirty="0">
              <a:latin typeface="+mn-ea"/>
            </a:endParaRPr>
          </a:p>
        </p:txBody>
      </p:sp>
      <p:sp>
        <p:nvSpPr>
          <p:cNvPr id="117" name="テキスト ボックス 116"/>
          <p:cNvSpPr txBox="1"/>
          <p:nvPr/>
        </p:nvSpPr>
        <p:spPr>
          <a:xfrm>
            <a:off x="3528000" y="5828577"/>
            <a:ext cx="1260000" cy="186847"/>
          </a:xfrm>
          <a:prstGeom prst="rect">
            <a:avLst/>
          </a:prstGeom>
          <a:solidFill>
            <a:schemeClr val="bg1"/>
          </a:solidFill>
          <a:ln w="12700">
            <a:solidFill>
              <a:schemeClr val="tx1"/>
            </a:solidFill>
          </a:ln>
        </p:spPr>
        <p:txBody>
          <a:bodyPr wrap="square" lIns="36000" tIns="46800" rIns="0" bIns="46800" rtlCol="0" anchor="ctr" anchorCtr="0">
            <a:spAutoFit/>
          </a:bodyPr>
          <a:lstStyle/>
          <a:p>
            <a:r>
              <a:rPr lang="ja-JP" altLang="en-US" sz="600" u="sng" dirty="0">
                <a:latin typeface="+mn-ea"/>
              </a:rPr>
              <a:t>⑫</a:t>
            </a:r>
            <a:r>
              <a:rPr lang="ja-JP" altLang="en-US" sz="600" u="sng" dirty="0" smtClean="0">
                <a:latin typeface="+mn-ea"/>
              </a:rPr>
              <a:t>ﾗｰﾆﾝｸﾞｺﾓﾝｽﾞの相互利用</a:t>
            </a:r>
            <a:endParaRPr lang="ja-JP" altLang="en-US" sz="600" u="sng" dirty="0">
              <a:latin typeface="+mn-ea"/>
            </a:endParaRPr>
          </a:p>
        </p:txBody>
      </p:sp>
      <p:sp>
        <p:nvSpPr>
          <p:cNvPr id="118" name="テキスト ボックス 117"/>
          <p:cNvSpPr txBox="1"/>
          <p:nvPr/>
        </p:nvSpPr>
        <p:spPr>
          <a:xfrm>
            <a:off x="4824000" y="6084000"/>
            <a:ext cx="1260000" cy="180000"/>
          </a:xfrm>
          <a:prstGeom prst="rect">
            <a:avLst/>
          </a:prstGeom>
          <a:solidFill>
            <a:schemeClr val="bg1"/>
          </a:solidFill>
          <a:ln w="12700">
            <a:solidFill>
              <a:schemeClr val="tx1"/>
            </a:solidFill>
          </a:ln>
        </p:spPr>
        <p:txBody>
          <a:bodyPr wrap="square" lIns="36000" rtlCol="0">
            <a:spAutoFit/>
          </a:bodyPr>
          <a:lstStyle/>
          <a:p>
            <a:r>
              <a:rPr lang="ja-JP" altLang="en-US" sz="600" dirty="0">
                <a:latin typeface="+mn-ea"/>
              </a:rPr>
              <a:t>⑳</a:t>
            </a:r>
            <a:r>
              <a:rPr lang="ja-JP" altLang="en-US" sz="600" dirty="0" smtClean="0">
                <a:latin typeface="+mn-ea"/>
              </a:rPr>
              <a:t>法人職員採用試験共同実施</a:t>
            </a:r>
            <a:endParaRPr lang="ja-JP" altLang="en-US" sz="600" dirty="0">
              <a:latin typeface="+mn-ea"/>
            </a:endParaRPr>
          </a:p>
        </p:txBody>
      </p:sp>
      <p:sp>
        <p:nvSpPr>
          <p:cNvPr id="119" name="テキスト ボックス 118"/>
          <p:cNvSpPr txBox="1"/>
          <p:nvPr/>
        </p:nvSpPr>
        <p:spPr>
          <a:xfrm>
            <a:off x="3528000" y="3960000"/>
            <a:ext cx="1260000" cy="184666"/>
          </a:xfrm>
          <a:prstGeom prst="rect">
            <a:avLst/>
          </a:prstGeom>
          <a:solidFill>
            <a:schemeClr val="bg1"/>
          </a:solidFill>
          <a:ln w="12700">
            <a:solidFill>
              <a:schemeClr val="tx1"/>
            </a:solidFill>
          </a:ln>
        </p:spPr>
        <p:txBody>
          <a:bodyPr wrap="square" lIns="36000" rtlCol="0">
            <a:spAutoFit/>
          </a:bodyPr>
          <a:lstStyle/>
          <a:p>
            <a:r>
              <a:rPr lang="ja-JP" altLang="en-US" sz="600" u="sng" dirty="0">
                <a:latin typeface="+mn-ea"/>
              </a:rPr>
              <a:t>⑥</a:t>
            </a:r>
            <a:r>
              <a:rPr lang="ja-JP" altLang="en-US" sz="600" u="sng" dirty="0" smtClean="0">
                <a:latin typeface="+mn-ea"/>
              </a:rPr>
              <a:t>地区防災教室ﾈｯﾄﾜｰｸ事業</a:t>
            </a:r>
            <a:endParaRPr lang="ja-JP" altLang="en-US" sz="600" u="sng" dirty="0">
              <a:latin typeface="+mn-ea"/>
            </a:endParaRPr>
          </a:p>
        </p:txBody>
      </p:sp>
      <p:sp>
        <p:nvSpPr>
          <p:cNvPr id="120" name="テキスト ボックス 119"/>
          <p:cNvSpPr txBox="1"/>
          <p:nvPr/>
        </p:nvSpPr>
        <p:spPr>
          <a:xfrm>
            <a:off x="4824000" y="4572000"/>
            <a:ext cx="1260000" cy="180000"/>
          </a:xfrm>
          <a:prstGeom prst="rect">
            <a:avLst/>
          </a:prstGeom>
          <a:solidFill>
            <a:schemeClr val="bg1"/>
          </a:solidFill>
          <a:ln w="12700">
            <a:solidFill>
              <a:schemeClr val="tx1"/>
            </a:solidFill>
          </a:ln>
        </p:spPr>
        <p:txBody>
          <a:bodyPr wrap="square" lIns="36000" rIns="0" rtlCol="0" anchor="ctr" anchorCtr="0">
            <a:spAutoFit/>
          </a:bodyPr>
          <a:lstStyle/>
          <a:p>
            <a:r>
              <a:rPr lang="ja-JP" altLang="en-US" sz="600" dirty="0">
                <a:latin typeface="+mn-ea"/>
              </a:rPr>
              <a:t>⑭</a:t>
            </a:r>
            <a:r>
              <a:rPr lang="ja-JP" altLang="en-US" sz="600" dirty="0" smtClean="0">
                <a:latin typeface="+mn-ea"/>
              </a:rPr>
              <a:t>国際交流拠点の共同設置</a:t>
            </a:r>
            <a:endParaRPr lang="ja-JP" altLang="en-US" sz="600" dirty="0">
              <a:latin typeface="+mn-ea"/>
            </a:endParaRPr>
          </a:p>
        </p:txBody>
      </p:sp>
      <p:sp>
        <p:nvSpPr>
          <p:cNvPr id="121" name="テキスト ボックス 120"/>
          <p:cNvSpPr txBox="1"/>
          <p:nvPr/>
        </p:nvSpPr>
        <p:spPr>
          <a:xfrm>
            <a:off x="3528000" y="6084000"/>
            <a:ext cx="1260000" cy="180000"/>
          </a:xfrm>
          <a:prstGeom prst="rect">
            <a:avLst/>
          </a:prstGeom>
          <a:solidFill>
            <a:srgbClr val="FFFF00"/>
          </a:solidFill>
          <a:ln w="12700">
            <a:solidFill>
              <a:schemeClr val="tx1"/>
            </a:solidFill>
          </a:ln>
        </p:spPr>
        <p:txBody>
          <a:bodyPr wrap="square" lIns="36000" rIns="0" rtlCol="0" anchor="ctr" anchorCtr="0">
            <a:spAutoFit/>
          </a:bodyPr>
          <a:lstStyle/>
          <a:p>
            <a:r>
              <a:rPr lang="ja-JP" altLang="en-US" sz="600" dirty="0" smtClean="0">
                <a:latin typeface="+mn-ea"/>
              </a:rPr>
              <a:t>⑬研究</a:t>
            </a:r>
            <a:r>
              <a:rPr lang="ja-JP" altLang="en-US" sz="600" dirty="0">
                <a:latin typeface="+mn-ea"/>
              </a:rPr>
              <a:t>機器</a:t>
            </a:r>
            <a:r>
              <a:rPr lang="ja-JP" altLang="en-US" sz="600" dirty="0" smtClean="0">
                <a:latin typeface="+mn-ea"/>
              </a:rPr>
              <a:t>の共同利用</a:t>
            </a:r>
            <a:endParaRPr lang="ja-JP" altLang="en-US" sz="600" dirty="0">
              <a:latin typeface="+mn-ea"/>
            </a:endParaRPr>
          </a:p>
        </p:txBody>
      </p:sp>
      <p:sp>
        <p:nvSpPr>
          <p:cNvPr id="122" name="テキスト ボックス 121"/>
          <p:cNvSpPr txBox="1"/>
          <p:nvPr/>
        </p:nvSpPr>
        <p:spPr>
          <a:xfrm>
            <a:off x="4824000" y="5580000"/>
            <a:ext cx="1260000" cy="180000"/>
          </a:xfrm>
          <a:prstGeom prst="rect">
            <a:avLst/>
          </a:prstGeom>
          <a:solidFill>
            <a:srgbClr val="FFFF00"/>
          </a:solidFill>
          <a:ln w="12700">
            <a:solidFill>
              <a:schemeClr val="tx1"/>
            </a:solidFill>
          </a:ln>
        </p:spPr>
        <p:txBody>
          <a:bodyPr wrap="square" lIns="36000" rIns="0" rtlCol="0" anchor="ctr" anchorCtr="0">
            <a:spAutoFit/>
          </a:bodyPr>
          <a:lstStyle/>
          <a:p>
            <a:r>
              <a:rPr lang="ja-JP" altLang="en-US" sz="600" dirty="0">
                <a:latin typeface="+mn-ea"/>
              </a:rPr>
              <a:t>⑱</a:t>
            </a:r>
            <a:r>
              <a:rPr lang="ja-JP" altLang="en-US" sz="600" dirty="0" smtClean="0">
                <a:latin typeface="+mn-ea"/>
              </a:rPr>
              <a:t>教員の相互派遣</a:t>
            </a:r>
            <a:endParaRPr lang="ja-JP" altLang="en-US" sz="600" dirty="0">
              <a:latin typeface="+mn-ea"/>
            </a:endParaRPr>
          </a:p>
        </p:txBody>
      </p:sp>
      <p:sp>
        <p:nvSpPr>
          <p:cNvPr id="123" name="テキスト ボックス 122"/>
          <p:cNvSpPr txBox="1"/>
          <p:nvPr/>
        </p:nvSpPr>
        <p:spPr>
          <a:xfrm>
            <a:off x="4824000" y="5832000"/>
            <a:ext cx="1260000" cy="180000"/>
          </a:xfrm>
          <a:prstGeom prst="rect">
            <a:avLst/>
          </a:prstGeom>
          <a:solidFill>
            <a:srgbClr val="FFFF00"/>
          </a:solidFill>
          <a:ln w="12700">
            <a:solidFill>
              <a:schemeClr val="tx1"/>
            </a:solidFill>
          </a:ln>
        </p:spPr>
        <p:txBody>
          <a:bodyPr wrap="square" lIns="36000" rIns="0" rtlCol="0" anchor="ctr" anchorCtr="0">
            <a:spAutoFit/>
          </a:bodyPr>
          <a:lstStyle/>
          <a:p>
            <a:r>
              <a:rPr lang="ja-JP" altLang="en-US" sz="600" dirty="0">
                <a:latin typeface="+mn-ea"/>
              </a:rPr>
              <a:t>⑲</a:t>
            </a:r>
            <a:r>
              <a:rPr lang="ja-JP" altLang="en-US" sz="600" dirty="0" smtClean="0">
                <a:latin typeface="+mn-ea"/>
              </a:rPr>
              <a:t>職員の相互交流</a:t>
            </a:r>
            <a:endParaRPr lang="ja-JP" altLang="en-US" sz="600" dirty="0">
              <a:latin typeface="+mn-ea"/>
            </a:endParaRPr>
          </a:p>
        </p:txBody>
      </p:sp>
      <p:sp>
        <p:nvSpPr>
          <p:cNvPr id="124" name="テキスト ボックス 123"/>
          <p:cNvSpPr txBox="1"/>
          <p:nvPr/>
        </p:nvSpPr>
        <p:spPr>
          <a:xfrm>
            <a:off x="3528000" y="1512000"/>
            <a:ext cx="1260000" cy="180000"/>
          </a:xfrm>
          <a:prstGeom prst="rect">
            <a:avLst/>
          </a:prstGeom>
          <a:solidFill>
            <a:srgbClr val="FFFF00"/>
          </a:solidFill>
          <a:ln w="12700">
            <a:solidFill>
              <a:schemeClr val="tx1"/>
            </a:solidFill>
          </a:ln>
        </p:spPr>
        <p:txBody>
          <a:bodyPr wrap="square" lIns="36000" rIns="0" rtlCol="0" anchor="ctr" anchorCtr="0">
            <a:spAutoFit/>
          </a:bodyPr>
          <a:lstStyle/>
          <a:p>
            <a:r>
              <a:rPr lang="ja-JP" altLang="en-US" sz="600" dirty="0" smtClean="0">
                <a:latin typeface="+mn-ea"/>
              </a:rPr>
              <a:t>①科目ﾅﾝﾊﾞﾘﾝｸﾞの統一化</a:t>
            </a:r>
            <a:endParaRPr lang="ja-JP" altLang="en-US" sz="600" dirty="0">
              <a:latin typeface="+mn-ea"/>
            </a:endParaRPr>
          </a:p>
        </p:txBody>
      </p:sp>
      <p:sp>
        <p:nvSpPr>
          <p:cNvPr id="125" name="テキスト ボックス 124"/>
          <p:cNvSpPr txBox="1"/>
          <p:nvPr/>
        </p:nvSpPr>
        <p:spPr>
          <a:xfrm>
            <a:off x="3528000" y="1764000"/>
            <a:ext cx="1260000" cy="184666"/>
          </a:xfrm>
          <a:prstGeom prst="rect">
            <a:avLst/>
          </a:prstGeom>
          <a:solidFill>
            <a:schemeClr val="bg1"/>
          </a:solidFill>
          <a:ln w="12700">
            <a:solidFill>
              <a:schemeClr val="tx1"/>
            </a:solidFill>
          </a:ln>
        </p:spPr>
        <p:txBody>
          <a:bodyPr wrap="square" lIns="36000" rIns="0" rtlCol="0">
            <a:spAutoFit/>
          </a:bodyPr>
          <a:lstStyle/>
          <a:p>
            <a:r>
              <a:rPr lang="ja-JP" altLang="en-US" sz="600" u="sng" dirty="0">
                <a:latin typeface="+mn-ea"/>
              </a:rPr>
              <a:t>②</a:t>
            </a:r>
            <a:r>
              <a:rPr lang="ja-JP" altLang="en-US" sz="600" u="sng" dirty="0" smtClean="0">
                <a:latin typeface="+mn-ea"/>
              </a:rPr>
              <a:t>ＣＯＣ関連科目の共同実施</a:t>
            </a:r>
            <a:endParaRPr lang="ja-JP" altLang="en-US" sz="600" u="sng" dirty="0">
              <a:latin typeface="+mn-ea"/>
            </a:endParaRPr>
          </a:p>
        </p:txBody>
      </p:sp>
      <p:sp>
        <p:nvSpPr>
          <p:cNvPr id="126" name="テキスト ボックス 125"/>
          <p:cNvSpPr txBox="1"/>
          <p:nvPr/>
        </p:nvSpPr>
        <p:spPr>
          <a:xfrm>
            <a:off x="3528000" y="2016000"/>
            <a:ext cx="1260000" cy="184666"/>
          </a:xfrm>
          <a:prstGeom prst="rect">
            <a:avLst/>
          </a:prstGeom>
          <a:solidFill>
            <a:schemeClr val="bg1"/>
          </a:solidFill>
          <a:ln w="12700">
            <a:solidFill>
              <a:schemeClr val="tx1"/>
            </a:solidFill>
          </a:ln>
        </p:spPr>
        <p:txBody>
          <a:bodyPr wrap="square" lIns="36000" rIns="0" rtlCol="0">
            <a:spAutoFit/>
          </a:bodyPr>
          <a:lstStyle/>
          <a:p>
            <a:r>
              <a:rPr lang="ja-JP" altLang="en-US" sz="600" u="sng" dirty="0">
                <a:latin typeface="+mn-ea"/>
              </a:rPr>
              <a:t>③</a:t>
            </a:r>
            <a:r>
              <a:rPr lang="ja-JP" altLang="en-US" sz="600" u="sng" dirty="0" smtClean="0">
                <a:latin typeface="+mn-ea"/>
              </a:rPr>
              <a:t>健康・スポーツ基幹教育の拡充等</a:t>
            </a:r>
            <a:endParaRPr lang="ja-JP" altLang="en-US" sz="600" u="sng" dirty="0">
              <a:latin typeface="+mn-ea"/>
            </a:endParaRPr>
          </a:p>
        </p:txBody>
      </p:sp>
      <p:sp>
        <p:nvSpPr>
          <p:cNvPr id="127" name="テキスト ボックス 126"/>
          <p:cNvSpPr txBox="1"/>
          <p:nvPr/>
        </p:nvSpPr>
        <p:spPr>
          <a:xfrm>
            <a:off x="4824000" y="5073667"/>
            <a:ext cx="1260000" cy="184666"/>
          </a:xfrm>
          <a:prstGeom prst="rect">
            <a:avLst/>
          </a:prstGeom>
          <a:solidFill>
            <a:schemeClr val="bg1"/>
          </a:solidFill>
          <a:ln w="12700">
            <a:solidFill>
              <a:schemeClr val="tx1"/>
            </a:solidFill>
          </a:ln>
        </p:spPr>
        <p:txBody>
          <a:bodyPr wrap="square" lIns="36000" rIns="0" rtlCol="0" anchor="ctr" anchorCtr="0">
            <a:spAutoFit/>
          </a:bodyPr>
          <a:lstStyle/>
          <a:p>
            <a:r>
              <a:rPr lang="ja-JP" altLang="en-US" sz="600" u="sng" dirty="0">
                <a:latin typeface="+mn-ea"/>
              </a:rPr>
              <a:t>⑯</a:t>
            </a:r>
            <a:r>
              <a:rPr lang="ja-JP" altLang="en-US" sz="600" u="sng" dirty="0" smtClean="0">
                <a:latin typeface="+mn-ea"/>
              </a:rPr>
              <a:t>情報化の推進（</a:t>
            </a:r>
            <a:r>
              <a:rPr lang="ja-JP" altLang="en-US" sz="600" u="sng" dirty="0">
                <a:latin typeface="+mn-ea"/>
              </a:rPr>
              <a:t>新規</a:t>
            </a:r>
            <a:r>
              <a:rPr lang="ja-JP" altLang="en-US" sz="600" u="sng" dirty="0" smtClean="0">
                <a:latin typeface="+mn-ea"/>
              </a:rPr>
              <a:t>）</a:t>
            </a:r>
            <a:endParaRPr lang="ja-JP" altLang="en-US" sz="600" u="sng" dirty="0">
              <a:latin typeface="+mn-ea"/>
            </a:endParaRPr>
          </a:p>
        </p:txBody>
      </p:sp>
      <p:sp>
        <p:nvSpPr>
          <p:cNvPr id="128" name="テキスト ボックス 127"/>
          <p:cNvSpPr txBox="1"/>
          <p:nvPr/>
        </p:nvSpPr>
        <p:spPr>
          <a:xfrm>
            <a:off x="3528000" y="2268000"/>
            <a:ext cx="1260000" cy="184666"/>
          </a:xfrm>
          <a:prstGeom prst="rect">
            <a:avLst/>
          </a:prstGeom>
          <a:solidFill>
            <a:schemeClr val="bg1"/>
          </a:solidFill>
          <a:ln w="12700">
            <a:solidFill>
              <a:schemeClr val="tx1"/>
            </a:solidFill>
          </a:ln>
        </p:spPr>
        <p:txBody>
          <a:bodyPr wrap="square" lIns="36000" rIns="0" rtlCol="0">
            <a:spAutoFit/>
          </a:bodyPr>
          <a:lstStyle/>
          <a:p>
            <a:r>
              <a:rPr lang="ja-JP" altLang="en-US" sz="600" u="sng" dirty="0" smtClean="0">
                <a:latin typeface="+mn-ea"/>
              </a:rPr>
              <a:t>④連携大学院</a:t>
            </a:r>
            <a:endParaRPr lang="ja-JP" altLang="en-US" sz="600" u="sng" dirty="0">
              <a:latin typeface="+mn-ea"/>
            </a:endParaRPr>
          </a:p>
        </p:txBody>
      </p:sp>
      <p:sp>
        <p:nvSpPr>
          <p:cNvPr id="129" name="テキスト ボックス 128"/>
          <p:cNvSpPr txBox="1"/>
          <p:nvPr/>
        </p:nvSpPr>
        <p:spPr>
          <a:xfrm>
            <a:off x="6206528" y="5325667"/>
            <a:ext cx="1224000" cy="184666"/>
          </a:xfrm>
          <a:prstGeom prst="rect">
            <a:avLst/>
          </a:prstGeom>
          <a:solidFill>
            <a:schemeClr val="bg1"/>
          </a:solidFill>
          <a:ln w="12700">
            <a:solidFill>
              <a:schemeClr val="tx1"/>
            </a:solidFill>
          </a:ln>
        </p:spPr>
        <p:txBody>
          <a:bodyPr wrap="square" lIns="36000" rIns="0" rtlCol="0" anchor="ctr" anchorCtr="0">
            <a:spAutoFit/>
          </a:bodyPr>
          <a:lstStyle/>
          <a:p>
            <a:r>
              <a:rPr lang="ja-JP" altLang="en-US" sz="600" dirty="0" smtClean="0"/>
              <a:t>④監査体制・方法の統一</a:t>
            </a:r>
            <a:endParaRPr lang="ja-JP" altLang="en-US" sz="600" dirty="0"/>
          </a:p>
        </p:txBody>
      </p:sp>
      <p:sp>
        <p:nvSpPr>
          <p:cNvPr id="130" name="テキスト ボックス 129"/>
          <p:cNvSpPr txBox="1"/>
          <p:nvPr/>
        </p:nvSpPr>
        <p:spPr>
          <a:xfrm>
            <a:off x="6206528" y="5582561"/>
            <a:ext cx="1224000" cy="184666"/>
          </a:xfrm>
          <a:prstGeom prst="rect">
            <a:avLst/>
          </a:prstGeom>
          <a:solidFill>
            <a:schemeClr val="bg1"/>
          </a:solidFill>
          <a:ln w="12700">
            <a:solidFill>
              <a:schemeClr val="tx1"/>
            </a:solidFill>
          </a:ln>
        </p:spPr>
        <p:txBody>
          <a:bodyPr wrap="square" lIns="36000" rIns="0" rtlCol="0" anchor="ctr" anchorCtr="0">
            <a:spAutoFit/>
          </a:bodyPr>
          <a:lstStyle/>
          <a:p>
            <a:r>
              <a:rPr lang="ja-JP" altLang="en-US" sz="600" dirty="0"/>
              <a:t>⑤</a:t>
            </a:r>
            <a:r>
              <a:rPr lang="ja-JP" altLang="en-US" sz="600" dirty="0" smtClean="0"/>
              <a:t>規程・要綱等の統一</a:t>
            </a:r>
            <a:endParaRPr lang="ja-JP" altLang="en-US" sz="600" dirty="0"/>
          </a:p>
        </p:txBody>
      </p:sp>
      <p:sp>
        <p:nvSpPr>
          <p:cNvPr id="132" name="テキスト ボックス 131"/>
          <p:cNvSpPr txBox="1"/>
          <p:nvPr/>
        </p:nvSpPr>
        <p:spPr>
          <a:xfrm>
            <a:off x="6206528" y="4821667"/>
            <a:ext cx="1224000" cy="184666"/>
          </a:xfrm>
          <a:prstGeom prst="rect">
            <a:avLst/>
          </a:prstGeom>
          <a:solidFill>
            <a:schemeClr val="bg1"/>
          </a:solidFill>
          <a:ln w="12700">
            <a:solidFill>
              <a:schemeClr val="tx1"/>
            </a:solidFill>
          </a:ln>
        </p:spPr>
        <p:txBody>
          <a:bodyPr wrap="square" lIns="36000" rIns="0" rtlCol="0" anchor="ctr" anchorCtr="0">
            <a:spAutoFit/>
          </a:bodyPr>
          <a:lstStyle/>
          <a:p>
            <a:r>
              <a:rPr lang="ja-JP" altLang="en-US" sz="600" dirty="0"/>
              <a:t>②</a:t>
            </a:r>
            <a:r>
              <a:rPr lang="ja-JP" altLang="en-US" sz="600" dirty="0" smtClean="0"/>
              <a:t>法人・大学事務体制の統合</a:t>
            </a:r>
            <a:endParaRPr lang="ja-JP" altLang="en-US" sz="600" dirty="0"/>
          </a:p>
        </p:txBody>
      </p:sp>
      <p:sp>
        <p:nvSpPr>
          <p:cNvPr id="133" name="テキスト ボックス 132"/>
          <p:cNvSpPr txBox="1"/>
          <p:nvPr/>
        </p:nvSpPr>
        <p:spPr>
          <a:xfrm>
            <a:off x="6206528" y="5834845"/>
            <a:ext cx="1224000" cy="184666"/>
          </a:xfrm>
          <a:prstGeom prst="rect">
            <a:avLst/>
          </a:prstGeom>
          <a:solidFill>
            <a:schemeClr val="bg1"/>
          </a:solidFill>
          <a:ln w="12700">
            <a:solidFill>
              <a:schemeClr val="tx1"/>
            </a:solidFill>
          </a:ln>
        </p:spPr>
        <p:txBody>
          <a:bodyPr wrap="square" lIns="36000" rIns="0" rtlCol="0" anchor="ctr" anchorCtr="0">
            <a:spAutoFit/>
          </a:bodyPr>
          <a:lstStyle/>
          <a:p>
            <a:r>
              <a:rPr lang="ja-JP" altLang="en-US" sz="600" dirty="0"/>
              <a:t>⑥</a:t>
            </a:r>
            <a:r>
              <a:rPr lang="ja-JP" altLang="en-US" sz="600" dirty="0" smtClean="0"/>
              <a:t>教職員の共同採用</a:t>
            </a:r>
            <a:endParaRPr lang="ja-JP" altLang="en-US" sz="600" dirty="0"/>
          </a:p>
        </p:txBody>
      </p:sp>
      <p:sp>
        <p:nvSpPr>
          <p:cNvPr id="134" name="テキスト ボックス 133"/>
          <p:cNvSpPr txBox="1"/>
          <p:nvPr/>
        </p:nvSpPr>
        <p:spPr>
          <a:xfrm>
            <a:off x="6206528" y="6086845"/>
            <a:ext cx="1224000" cy="184666"/>
          </a:xfrm>
          <a:prstGeom prst="rect">
            <a:avLst/>
          </a:prstGeom>
          <a:solidFill>
            <a:schemeClr val="bg1"/>
          </a:solidFill>
          <a:ln w="12700">
            <a:solidFill>
              <a:schemeClr val="tx1"/>
            </a:solidFill>
          </a:ln>
        </p:spPr>
        <p:txBody>
          <a:bodyPr wrap="square" lIns="36000" rIns="0" rtlCol="0" anchor="ctr" anchorCtr="0">
            <a:spAutoFit/>
          </a:bodyPr>
          <a:lstStyle/>
          <a:p>
            <a:r>
              <a:rPr lang="ja-JP" altLang="en-US" sz="600" dirty="0"/>
              <a:t>⑦</a:t>
            </a:r>
            <a:r>
              <a:rPr lang="ja-JP" altLang="en-US" sz="600" dirty="0" smtClean="0"/>
              <a:t>福利厚生の統一</a:t>
            </a:r>
            <a:endParaRPr lang="ja-JP" altLang="en-US" sz="600" dirty="0"/>
          </a:p>
        </p:txBody>
      </p:sp>
      <p:sp>
        <p:nvSpPr>
          <p:cNvPr id="135" name="テキスト ボックス 134"/>
          <p:cNvSpPr txBox="1"/>
          <p:nvPr/>
        </p:nvSpPr>
        <p:spPr>
          <a:xfrm>
            <a:off x="6206528" y="4569667"/>
            <a:ext cx="1224000" cy="184666"/>
          </a:xfrm>
          <a:prstGeom prst="rect">
            <a:avLst/>
          </a:prstGeom>
          <a:solidFill>
            <a:schemeClr val="bg1"/>
          </a:solidFill>
          <a:ln w="12700">
            <a:solidFill>
              <a:schemeClr val="tx1"/>
            </a:solidFill>
          </a:ln>
        </p:spPr>
        <p:txBody>
          <a:bodyPr wrap="square" lIns="36000" rIns="0" rtlCol="0" anchor="ctr" anchorCtr="0">
            <a:spAutoFit/>
          </a:bodyPr>
          <a:lstStyle/>
          <a:p>
            <a:r>
              <a:rPr lang="ja-JP" altLang="en-US" sz="600" dirty="0"/>
              <a:t>①</a:t>
            </a:r>
            <a:r>
              <a:rPr lang="ja-JP" altLang="en-US" sz="600" dirty="0" smtClean="0"/>
              <a:t>執行体制の統合</a:t>
            </a:r>
            <a:endParaRPr lang="ja-JP" altLang="en-US" sz="600" dirty="0"/>
          </a:p>
        </p:txBody>
      </p:sp>
      <p:sp>
        <p:nvSpPr>
          <p:cNvPr id="136" name="テキスト ボックス 135"/>
          <p:cNvSpPr txBox="1"/>
          <p:nvPr/>
        </p:nvSpPr>
        <p:spPr>
          <a:xfrm>
            <a:off x="7514674" y="4824000"/>
            <a:ext cx="1224000" cy="184666"/>
          </a:xfrm>
          <a:prstGeom prst="rect">
            <a:avLst/>
          </a:prstGeom>
          <a:solidFill>
            <a:schemeClr val="bg1"/>
          </a:solidFill>
          <a:ln w="12700">
            <a:solidFill>
              <a:schemeClr val="tx1"/>
            </a:solidFill>
          </a:ln>
        </p:spPr>
        <p:txBody>
          <a:bodyPr wrap="square" lIns="36000" rIns="0" rtlCol="0">
            <a:spAutoFit/>
          </a:bodyPr>
          <a:lstStyle/>
          <a:p>
            <a:r>
              <a:rPr lang="ja-JP" altLang="en-US" sz="600" dirty="0" smtClean="0"/>
              <a:t>⑨人事給与システム統合</a:t>
            </a:r>
            <a:endParaRPr lang="ja-JP" altLang="en-US" sz="600" dirty="0"/>
          </a:p>
        </p:txBody>
      </p:sp>
      <p:sp>
        <p:nvSpPr>
          <p:cNvPr id="137" name="テキスト ボックス 136"/>
          <p:cNvSpPr txBox="1"/>
          <p:nvPr/>
        </p:nvSpPr>
        <p:spPr>
          <a:xfrm>
            <a:off x="7514674" y="5076000"/>
            <a:ext cx="1224000" cy="184666"/>
          </a:xfrm>
          <a:prstGeom prst="rect">
            <a:avLst/>
          </a:prstGeom>
          <a:solidFill>
            <a:schemeClr val="bg1"/>
          </a:solidFill>
          <a:ln w="12700">
            <a:solidFill>
              <a:schemeClr val="tx1"/>
            </a:solidFill>
          </a:ln>
        </p:spPr>
        <p:txBody>
          <a:bodyPr wrap="square" lIns="36000" rIns="0" rtlCol="0">
            <a:spAutoFit/>
          </a:bodyPr>
          <a:lstStyle/>
          <a:p>
            <a:r>
              <a:rPr lang="ja-JP" altLang="en-US" sz="600" dirty="0"/>
              <a:t>⑩</a:t>
            </a:r>
            <a:r>
              <a:rPr lang="ja-JP" altLang="en-US" sz="600" dirty="0" smtClean="0"/>
              <a:t>財務会計システム統合</a:t>
            </a:r>
            <a:endParaRPr lang="ja-JP" altLang="en-US" sz="600" dirty="0"/>
          </a:p>
        </p:txBody>
      </p:sp>
      <p:sp>
        <p:nvSpPr>
          <p:cNvPr id="138" name="テキスト ボックス 137"/>
          <p:cNvSpPr txBox="1"/>
          <p:nvPr/>
        </p:nvSpPr>
        <p:spPr>
          <a:xfrm>
            <a:off x="7514674" y="5332338"/>
            <a:ext cx="1224000" cy="184666"/>
          </a:xfrm>
          <a:prstGeom prst="rect">
            <a:avLst/>
          </a:prstGeom>
          <a:solidFill>
            <a:schemeClr val="bg1"/>
          </a:solidFill>
          <a:ln w="12700">
            <a:solidFill>
              <a:schemeClr val="tx1"/>
            </a:solidFill>
          </a:ln>
        </p:spPr>
        <p:txBody>
          <a:bodyPr wrap="square" lIns="36000" rIns="0" rtlCol="0">
            <a:spAutoFit/>
          </a:bodyPr>
          <a:lstStyle/>
          <a:p>
            <a:r>
              <a:rPr lang="ja-JP" altLang="en-US" sz="600" dirty="0"/>
              <a:t>⑪</a:t>
            </a:r>
            <a:r>
              <a:rPr lang="ja-JP" altLang="en-US" sz="600" dirty="0" smtClean="0"/>
              <a:t>教務事務システム統合</a:t>
            </a:r>
            <a:endParaRPr lang="ja-JP" altLang="en-US" sz="600" dirty="0"/>
          </a:p>
        </p:txBody>
      </p:sp>
      <p:sp>
        <p:nvSpPr>
          <p:cNvPr id="139" name="テキスト ボックス 138"/>
          <p:cNvSpPr txBox="1"/>
          <p:nvPr/>
        </p:nvSpPr>
        <p:spPr>
          <a:xfrm>
            <a:off x="7511499" y="4578288"/>
            <a:ext cx="1224000" cy="184666"/>
          </a:xfrm>
          <a:prstGeom prst="rect">
            <a:avLst/>
          </a:prstGeom>
          <a:solidFill>
            <a:schemeClr val="bg1"/>
          </a:solidFill>
          <a:ln w="12700">
            <a:solidFill>
              <a:schemeClr val="tx1"/>
            </a:solidFill>
          </a:ln>
        </p:spPr>
        <p:txBody>
          <a:bodyPr wrap="square" lIns="36000" rIns="0" rtlCol="0" anchor="ctr" anchorCtr="0">
            <a:spAutoFit/>
          </a:bodyPr>
          <a:lstStyle/>
          <a:p>
            <a:r>
              <a:rPr lang="ja-JP" altLang="en-US" sz="600" dirty="0"/>
              <a:t>⑧</a:t>
            </a:r>
            <a:r>
              <a:rPr lang="ja-JP" altLang="en-US" sz="600" dirty="0" smtClean="0"/>
              <a:t>教員業績評価の同一化</a:t>
            </a:r>
            <a:endParaRPr lang="ja-JP" altLang="en-US" sz="600" dirty="0"/>
          </a:p>
        </p:txBody>
      </p:sp>
      <p:sp>
        <p:nvSpPr>
          <p:cNvPr id="140" name="テキスト ボックス 139"/>
          <p:cNvSpPr txBox="1"/>
          <p:nvPr/>
        </p:nvSpPr>
        <p:spPr>
          <a:xfrm>
            <a:off x="7514674" y="5832000"/>
            <a:ext cx="1224000" cy="184666"/>
          </a:xfrm>
          <a:prstGeom prst="rect">
            <a:avLst/>
          </a:prstGeom>
          <a:solidFill>
            <a:schemeClr val="bg1"/>
          </a:solidFill>
          <a:ln w="12700">
            <a:solidFill>
              <a:schemeClr val="tx1"/>
            </a:solidFill>
          </a:ln>
        </p:spPr>
        <p:txBody>
          <a:bodyPr wrap="square" lIns="36000" rIns="0" rtlCol="0">
            <a:spAutoFit/>
          </a:bodyPr>
          <a:lstStyle/>
          <a:p>
            <a:r>
              <a:rPr lang="ja-JP" altLang="en-US" sz="600" dirty="0"/>
              <a:t>⑬</a:t>
            </a:r>
            <a:r>
              <a:rPr lang="ja-JP" altLang="en-US" sz="600" smtClean="0"/>
              <a:t>入試</a:t>
            </a:r>
            <a:r>
              <a:rPr lang="ja-JP" altLang="en-US" sz="600" dirty="0" smtClean="0"/>
              <a:t>の共同実施</a:t>
            </a:r>
            <a:endParaRPr lang="ja-JP" altLang="en-US" sz="600" dirty="0"/>
          </a:p>
        </p:txBody>
      </p:sp>
      <p:sp>
        <p:nvSpPr>
          <p:cNvPr id="141" name="テキスト ボックス 140"/>
          <p:cNvSpPr txBox="1"/>
          <p:nvPr/>
        </p:nvSpPr>
        <p:spPr>
          <a:xfrm>
            <a:off x="6206528" y="5073667"/>
            <a:ext cx="1224000" cy="184666"/>
          </a:xfrm>
          <a:prstGeom prst="rect">
            <a:avLst/>
          </a:prstGeom>
          <a:solidFill>
            <a:schemeClr val="bg1"/>
          </a:solidFill>
          <a:ln w="12700">
            <a:solidFill>
              <a:schemeClr val="tx1"/>
            </a:solidFill>
          </a:ln>
        </p:spPr>
        <p:txBody>
          <a:bodyPr wrap="square" lIns="36000" rIns="0" rtlCol="0" anchor="ctr" anchorCtr="0">
            <a:spAutoFit/>
          </a:bodyPr>
          <a:lstStyle/>
          <a:p>
            <a:r>
              <a:rPr lang="ja-JP" altLang="en-US" sz="600" dirty="0"/>
              <a:t>③</a:t>
            </a:r>
            <a:r>
              <a:rPr lang="ja-JP" altLang="en-US" sz="600" dirty="0" smtClean="0"/>
              <a:t>会議体の統一</a:t>
            </a:r>
            <a:endParaRPr lang="ja-JP" altLang="en-US" sz="600" dirty="0"/>
          </a:p>
        </p:txBody>
      </p:sp>
      <p:sp>
        <p:nvSpPr>
          <p:cNvPr id="142" name="テキスト ボックス 141"/>
          <p:cNvSpPr txBox="1"/>
          <p:nvPr/>
        </p:nvSpPr>
        <p:spPr>
          <a:xfrm>
            <a:off x="7514674" y="5580426"/>
            <a:ext cx="1224000" cy="184666"/>
          </a:xfrm>
          <a:prstGeom prst="rect">
            <a:avLst/>
          </a:prstGeom>
          <a:solidFill>
            <a:schemeClr val="bg1"/>
          </a:solidFill>
          <a:ln w="12700">
            <a:solidFill>
              <a:schemeClr val="tx1"/>
            </a:solidFill>
          </a:ln>
        </p:spPr>
        <p:txBody>
          <a:bodyPr wrap="square" lIns="36000" rIns="0" rtlCol="0" anchor="ctr" anchorCtr="0">
            <a:spAutoFit/>
          </a:bodyPr>
          <a:lstStyle/>
          <a:p>
            <a:r>
              <a:rPr lang="ja-JP" altLang="en-US" sz="600" dirty="0"/>
              <a:t>⑫</a:t>
            </a:r>
            <a:r>
              <a:rPr lang="ja-JP" altLang="en-US" sz="600" dirty="0" smtClean="0"/>
              <a:t>図書管理システム統合</a:t>
            </a:r>
            <a:endParaRPr lang="ja-JP" altLang="en-US" sz="600" dirty="0"/>
          </a:p>
        </p:txBody>
      </p:sp>
      <p:sp>
        <p:nvSpPr>
          <p:cNvPr id="2" name="角丸四角形 1"/>
          <p:cNvSpPr/>
          <p:nvPr/>
        </p:nvSpPr>
        <p:spPr>
          <a:xfrm>
            <a:off x="3528000" y="6444000"/>
            <a:ext cx="2401294" cy="324000"/>
          </a:xfrm>
          <a:prstGeom prst="round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750" dirty="0" smtClean="0">
                <a:solidFill>
                  <a:schemeClr val="tx1"/>
                </a:solidFill>
              </a:rPr>
              <a:t>・下線は、特に検討・実施が進んでいるもの</a:t>
            </a:r>
            <a:endParaRPr kumimoji="1" lang="en-US" altLang="ja-JP" sz="750" dirty="0" smtClean="0">
              <a:solidFill>
                <a:schemeClr val="tx1"/>
              </a:solidFill>
            </a:endParaRPr>
          </a:p>
          <a:p>
            <a:r>
              <a:rPr lang="ja-JP" altLang="en-US" sz="750" dirty="0" smtClean="0">
                <a:solidFill>
                  <a:schemeClr val="tx1"/>
                </a:solidFill>
              </a:rPr>
              <a:t>・網掛けは、検討・実施に課題があるもの</a:t>
            </a:r>
            <a:endParaRPr kumimoji="1" lang="ja-JP" altLang="en-US" sz="750" dirty="0">
              <a:solidFill>
                <a:schemeClr val="tx1"/>
              </a:solidFill>
            </a:endParaRPr>
          </a:p>
        </p:txBody>
      </p:sp>
      <p:sp>
        <p:nvSpPr>
          <p:cNvPr id="68" name="円/楕円 67"/>
          <p:cNvSpPr/>
          <p:nvPr/>
        </p:nvSpPr>
        <p:spPr>
          <a:xfrm>
            <a:off x="2160033" y="5114400"/>
            <a:ext cx="95250" cy="1032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500" dirty="0">
                <a:solidFill>
                  <a:sysClr val="windowText" lastClr="000000"/>
                </a:solidFill>
              </a:rPr>
              <a:t>21</a:t>
            </a:r>
            <a:endParaRPr kumimoji="1" lang="ja-JP" altLang="en-US" sz="500" dirty="0">
              <a:solidFill>
                <a:sysClr val="windowText" lastClr="000000"/>
              </a:solidFill>
            </a:endParaRPr>
          </a:p>
        </p:txBody>
      </p:sp>
      <p:sp>
        <p:nvSpPr>
          <p:cNvPr id="69" name="円/楕円 68"/>
          <p:cNvSpPr/>
          <p:nvPr/>
        </p:nvSpPr>
        <p:spPr>
          <a:xfrm>
            <a:off x="2160033" y="5366400"/>
            <a:ext cx="95250" cy="1032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500" dirty="0" smtClean="0">
                <a:solidFill>
                  <a:sysClr val="windowText" lastClr="000000"/>
                </a:solidFill>
              </a:rPr>
              <a:t>22</a:t>
            </a:r>
            <a:endParaRPr kumimoji="1" lang="ja-JP" altLang="en-US" sz="500" dirty="0">
              <a:solidFill>
                <a:sysClr val="windowText" lastClr="000000"/>
              </a:solidFill>
            </a:endParaRPr>
          </a:p>
        </p:txBody>
      </p:sp>
      <p:sp>
        <p:nvSpPr>
          <p:cNvPr id="70" name="円/楕円 69"/>
          <p:cNvSpPr/>
          <p:nvPr/>
        </p:nvSpPr>
        <p:spPr>
          <a:xfrm>
            <a:off x="2166422" y="5618400"/>
            <a:ext cx="95250" cy="1032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500" dirty="0" smtClean="0">
                <a:solidFill>
                  <a:sysClr val="windowText" lastClr="000000"/>
                </a:solidFill>
              </a:rPr>
              <a:t>23</a:t>
            </a:r>
            <a:endParaRPr kumimoji="1" lang="ja-JP" altLang="en-US" sz="500" dirty="0">
              <a:solidFill>
                <a:sysClr val="windowText" lastClr="000000"/>
              </a:solidFill>
            </a:endParaRPr>
          </a:p>
        </p:txBody>
      </p:sp>
      <p:sp>
        <p:nvSpPr>
          <p:cNvPr id="71" name="円/楕円 70"/>
          <p:cNvSpPr/>
          <p:nvPr/>
        </p:nvSpPr>
        <p:spPr>
          <a:xfrm>
            <a:off x="2160033" y="5870400"/>
            <a:ext cx="95250" cy="1032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500" dirty="0" smtClean="0">
                <a:solidFill>
                  <a:sysClr val="windowText" lastClr="000000"/>
                </a:solidFill>
              </a:rPr>
              <a:t>24</a:t>
            </a:r>
            <a:endParaRPr kumimoji="1" lang="ja-JP" altLang="en-US" sz="500" dirty="0">
              <a:solidFill>
                <a:sysClr val="windowText" lastClr="000000"/>
              </a:solidFill>
            </a:endParaRPr>
          </a:p>
        </p:txBody>
      </p:sp>
      <p:sp>
        <p:nvSpPr>
          <p:cNvPr id="73" name="円/楕円 72"/>
          <p:cNvSpPr/>
          <p:nvPr/>
        </p:nvSpPr>
        <p:spPr>
          <a:xfrm>
            <a:off x="2166422" y="6124733"/>
            <a:ext cx="95250" cy="1032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500" dirty="0" smtClean="0">
                <a:solidFill>
                  <a:sysClr val="windowText" lastClr="000000"/>
                </a:solidFill>
              </a:rPr>
              <a:t>25</a:t>
            </a:r>
            <a:endParaRPr kumimoji="1" lang="ja-JP" altLang="en-US" sz="500" dirty="0">
              <a:solidFill>
                <a:sysClr val="windowText" lastClr="000000"/>
              </a:solidFill>
            </a:endParaRPr>
          </a:p>
        </p:txBody>
      </p:sp>
      <p:sp>
        <p:nvSpPr>
          <p:cNvPr id="74"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2</a:t>
            </a:fld>
            <a:endParaRPr kumimoji="1" lang="ja-JP" altLang="en-US" dirty="0"/>
          </a:p>
        </p:txBody>
      </p:sp>
    </p:spTree>
    <p:extLst>
      <p:ext uri="{BB962C8B-B14F-4D97-AF65-F5344CB8AC3E}">
        <p14:creationId xmlns:p14="http://schemas.microsoft.com/office/powerpoint/2010/main" val="3709866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58880" y="6376243"/>
            <a:ext cx="2133600" cy="365125"/>
          </a:xfrm>
        </p:spPr>
        <p:txBody>
          <a:bodyPr/>
          <a:lstStyle/>
          <a:p>
            <a:fld id="{FC55D713-E10D-4D00-BE52-705DD96E9CFB}" type="slidenum">
              <a:rPr lang="ja-JP" altLang="en-US" smtClean="0">
                <a:solidFill>
                  <a:prstClr val="black">
                    <a:tint val="75000"/>
                  </a:prstClr>
                </a:solidFill>
              </a:rPr>
              <a:pPr/>
              <a:t>3</a:t>
            </a:fld>
            <a:endParaRPr lang="ja-JP" altLang="en-US">
              <a:solidFill>
                <a:prstClr val="black">
                  <a:tint val="75000"/>
                </a:prstClr>
              </a:solidFill>
            </a:endParaRPr>
          </a:p>
        </p:txBody>
      </p:sp>
      <p:sp>
        <p:nvSpPr>
          <p:cNvPr id="5" name="正方形/長方形 4"/>
          <p:cNvSpPr/>
          <p:nvPr/>
        </p:nvSpPr>
        <p:spPr>
          <a:xfrm>
            <a:off x="827584" y="3455853"/>
            <a:ext cx="8496944" cy="3285515"/>
          </a:xfrm>
          <a:prstGeom prst="rect">
            <a:avLst/>
          </a:prstGeom>
        </p:spPr>
        <p:txBody>
          <a:bodyPr wrap="square">
            <a:spAutoFit/>
          </a:bodyPr>
          <a:lstStyle/>
          <a:p>
            <a:r>
              <a:rPr lang="ja-JP" altLang="en-US" sz="1100" dirty="0" smtClean="0">
                <a:solidFill>
                  <a:prstClr val="black"/>
                </a:solidFill>
              </a:rPr>
              <a:t>■</a:t>
            </a:r>
            <a:r>
              <a:rPr lang="ja-JP" altLang="en-US" sz="1400" dirty="0" smtClean="0">
                <a:solidFill>
                  <a:prstClr val="black"/>
                </a:solidFill>
              </a:rPr>
              <a:t> 開催</a:t>
            </a:r>
            <a:r>
              <a:rPr lang="ja-JP" altLang="en-US" sz="1400" dirty="0">
                <a:solidFill>
                  <a:prstClr val="black"/>
                </a:solidFill>
              </a:rPr>
              <a:t>日時・場所</a:t>
            </a:r>
            <a:endParaRPr lang="en-US" altLang="ja-JP" sz="1400" dirty="0">
              <a:solidFill>
                <a:prstClr val="black"/>
              </a:solidFill>
            </a:endParaRPr>
          </a:p>
          <a:p>
            <a:r>
              <a:rPr lang="ja-JP" altLang="en-US" sz="1400" dirty="0">
                <a:solidFill>
                  <a:prstClr val="black"/>
                </a:solidFill>
              </a:rPr>
              <a:t>　</a:t>
            </a:r>
            <a:r>
              <a:rPr lang="ja-JP" altLang="en-US" sz="1400" dirty="0" smtClean="0">
                <a:solidFill>
                  <a:prstClr val="black"/>
                </a:solidFill>
              </a:rPr>
              <a:t>  </a:t>
            </a:r>
            <a:r>
              <a:rPr lang="en-US" altLang="ja-JP" sz="1400" dirty="0" smtClean="0">
                <a:solidFill>
                  <a:prstClr val="black"/>
                </a:solidFill>
              </a:rPr>
              <a:t>2017</a:t>
            </a:r>
            <a:r>
              <a:rPr lang="ja-JP" altLang="en-US" sz="1400" dirty="0">
                <a:solidFill>
                  <a:prstClr val="black"/>
                </a:solidFill>
              </a:rPr>
              <a:t>年</a:t>
            </a:r>
            <a:r>
              <a:rPr lang="en-US" altLang="ja-JP" sz="1400" dirty="0">
                <a:solidFill>
                  <a:prstClr val="black"/>
                </a:solidFill>
              </a:rPr>
              <a:t>2</a:t>
            </a:r>
            <a:r>
              <a:rPr lang="ja-JP" altLang="en-US" sz="1400" dirty="0">
                <a:solidFill>
                  <a:prstClr val="black"/>
                </a:solidFill>
              </a:rPr>
              <a:t>月</a:t>
            </a:r>
            <a:r>
              <a:rPr lang="en-US" altLang="ja-JP" sz="1400" dirty="0">
                <a:solidFill>
                  <a:prstClr val="black"/>
                </a:solidFill>
              </a:rPr>
              <a:t>10</a:t>
            </a:r>
            <a:r>
              <a:rPr lang="ja-JP" altLang="en-US" sz="1400" dirty="0">
                <a:solidFill>
                  <a:prstClr val="black"/>
                </a:solidFill>
              </a:rPr>
              <a:t>日</a:t>
            </a:r>
            <a:endParaRPr lang="en-US" altLang="ja-JP" sz="1400" dirty="0">
              <a:solidFill>
                <a:prstClr val="black"/>
              </a:solidFill>
            </a:endParaRPr>
          </a:p>
          <a:p>
            <a:r>
              <a:rPr lang="ja-JP" altLang="en-US" sz="1400" dirty="0">
                <a:solidFill>
                  <a:prstClr val="black"/>
                </a:solidFill>
              </a:rPr>
              <a:t>　</a:t>
            </a:r>
            <a:r>
              <a:rPr lang="ja-JP" altLang="en-US" sz="1400" dirty="0" smtClean="0">
                <a:solidFill>
                  <a:prstClr val="black"/>
                </a:solidFill>
              </a:rPr>
              <a:t>  あべ</a:t>
            </a:r>
            <a:r>
              <a:rPr lang="ja-JP" altLang="en-US" sz="1400" dirty="0">
                <a:solidFill>
                  <a:prstClr val="black"/>
                </a:solidFill>
              </a:rPr>
              <a:t>のメディックス</a:t>
            </a:r>
            <a:r>
              <a:rPr lang="en-US" altLang="ja-JP" sz="1400" dirty="0">
                <a:solidFill>
                  <a:prstClr val="black"/>
                </a:solidFill>
              </a:rPr>
              <a:t>6</a:t>
            </a:r>
            <a:r>
              <a:rPr lang="ja-JP" altLang="en-US" sz="1400" dirty="0">
                <a:solidFill>
                  <a:prstClr val="black"/>
                </a:solidFill>
              </a:rPr>
              <a:t>階（大阪市立大学・阿倍野キャンパス</a:t>
            </a:r>
            <a:r>
              <a:rPr lang="ja-JP" altLang="en-US" sz="1400" dirty="0" smtClean="0">
                <a:solidFill>
                  <a:prstClr val="black"/>
                </a:solidFill>
              </a:rPr>
              <a:t>）</a:t>
            </a:r>
            <a:endParaRPr lang="en-US" altLang="ja-JP" sz="1400" dirty="0" smtClean="0">
              <a:solidFill>
                <a:prstClr val="black"/>
              </a:solidFill>
            </a:endParaRPr>
          </a:p>
          <a:p>
            <a:endParaRPr lang="en-US" altLang="ja-JP" sz="500" dirty="0" smtClean="0">
              <a:solidFill>
                <a:prstClr val="black"/>
              </a:solidFill>
            </a:endParaRPr>
          </a:p>
          <a:p>
            <a:r>
              <a:rPr lang="ja-JP" altLang="en-US" sz="1100" dirty="0" smtClean="0">
                <a:solidFill>
                  <a:prstClr val="black"/>
                </a:solidFill>
              </a:rPr>
              <a:t>■</a:t>
            </a:r>
            <a:r>
              <a:rPr lang="ja-JP" altLang="en-US" sz="1400" dirty="0" smtClean="0">
                <a:solidFill>
                  <a:prstClr val="black"/>
                </a:solidFill>
              </a:rPr>
              <a:t> シンポジウム</a:t>
            </a:r>
            <a:r>
              <a:rPr lang="ja-JP" altLang="en-US" sz="1400" dirty="0">
                <a:solidFill>
                  <a:prstClr val="black"/>
                </a:solidFill>
              </a:rPr>
              <a:t>の</a:t>
            </a:r>
            <a:r>
              <a:rPr lang="ja-JP" altLang="en-US" sz="1400" dirty="0" smtClean="0">
                <a:solidFill>
                  <a:prstClr val="black"/>
                </a:solidFill>
              </a:rPr>
              <a:t>内容</a:t>
            </a:r>
            <a:endParaRPr lang="en-US" altLang="ja-JP" sz="1400" dirty="0">
              <a:solidFill>
                <a:prstClr val="black"/>
              </a:solidFill>
            </a:endParaRPr>
          </a:p>
          <a:p>
            <a:r>
              <a:rPr lang="ja-JP" altLang="en-US" sz="1400" dirty="0">
                <a:solidFill>
                  <a:prstClr val="black"/>
                </a:solidFill>
              </a:rPr>
              <a:t>　</a:t>
            </a:r>
            <a:r>
              <a:rPr lang="ja-JP" altLang="en-US" sz="1400" dirty="0" smtClean="0">
                <a:solidFill>
                  <a:prstClr val="black"/>
                </a:solidFill>
              </a:rPr>
              <a:t>  両大学の理系分野から、創薬、がん、医用工学等に関する</a:t>
            </a:r>
            <a:endParaRPr lang="en-US" altLang="ja-JP" sz="1400" dirty="0" smtClean="0">
              <a:solidFill>
                <a:prstClr val="black"/>
              </a:solidFill>
            </a:endParaRPr>
          </a:p>
          <a:p>
            <a:r>
              <a:rPr lang="ja-JP" altLang="en-US" sz="1400" dirty="0" smtClean="0">
                <a:solidFill>
                  <a:prstClr val="black"/>
                </a:solidFill>
              </a:rPr>
              <a:t>　  招待</a:t>
            </a:r>
            <a:r>
              <a:rPr lang="ja-JP" altLang="en-US" sz="1400" dirty="0">
                <a:solidFill>
                  <a:prstClr val="black"/>
                </a:solidFill>
              </a:rPr>
              <a:t>講演８件のほか、ポスター発表</a:t>
            </a:r>
            <a:r>
              <a:rPr lang="ja-JP" altLang="en-US" sz="1400" dirty="0" smtClean="0">
                <a:solidFill>
                  <a:prstClr val="black"/>
                </a:solidFill>
              </a:rPr>
              <a:t>が７２件、</a:t>
            </a:r>
            <a:endParaRPr lang="en-US" altLang="ja-JP" sz="1400" dirty="0" smtClean="0">
              <a:solidFill>
                <a:prstClr val="black"/>
              </a:solidFill>
            </a:endParaRPr>
          </a:p>
          <a:p>
            <a:r>
              <a:rPr lang="ja-JP" altLang="en-US" sz="1400" dirty="0" smtClean="0">
                <a:solidFill>
                  <a:prstClr val="black"/>
                </a:solidFill>
              </a:rPr>
              <a:t>　 大学</a:t>
            </a:r>
            <a:r>
              <a:rPr lang="ja-JP" altLang="en-US" sz="1400" dirty="0">
                <a:solidFill>
                  <a:prstClr val="black"/>
                </a:solidFill>
              </a:rPr>
              <a:t>院生を対象に優秀ポスター賞を授与</a:t>
            </a:r>
            <a:endParaRPr lang="en-US" altLang="ja-JP" sz="1400" dirty="0">
              <a:solidFill>
                <a:prstClr val="black"/>
              </a:solidFill>
            </a:endParaRPr>
          </a:p>
          <a:p>
            <a:pPr>
              <a:lnSpc>
                <a:spcPct val="150000"/>
              </a:lnSpc>
            </a:pPr>
            <a:r>
              <a:rPr lang="ja-JP" altLang="en-US" sz="1100" b="1" dirty="0" smtClean="0">
                <a:solidFill>
                  <a:prstClr val="black"/>
                </a:solidFill>
                <a:latin typeface="MS-PGothic"/>
              </a:rPr>
              <a:t>＜招待講演の演題と講演者の所属＞</a:t>
            </a:r>
            <a:endParaRPr lang="en-US" altLang="ja-JP" sz="1100" b="1" dirty="0" smtClean="0">
              <a:solidFill>
                <a:prstClr val="black"/>
              </a:solidFill>
              <a:latin typeface="MS-PGothic"/>
            </a:endParaRPr>
          </a:p>
          <a:p>
            <a:pPr marL="171450" indent="-171450">
              <a:buFont typeface="Wingdings" panose="05000000000000000000" pitchFamily="2" charset="2"/>
              <a:buChar char="l"/>
            </a:pPr>
            <a:r>
              <a:rPr lang="ja-JP" altLang="en-US" sz="1100" b="1" dirty="0" smtClean="0">
                <a:solidFill>
                  <a:prstClr val="black"/>
                </a:solidFill>
                <a:latin typeface="MS-PGothic"/>
              </a:rPr>
              <a:t>「</a:t>
            </a:r>
            <a:r>
              <a:rPr lang="ja-JP" altLang="en-US" sz="1100" b="1" dirty="0">
                <a:solidFill>
                  <a:prstClr val="black"/>
                </a:solidFill>
                <a:latin typeface="ＭＳ Ｐゴシック" panose="020B0600070205080204" pitchFamily="50" charset="-128"/>
              </a:rPr>
              <a:t>中分子創薬のすすめ：分子標的ペプチドによる次世代バイオ医薬品の開発</a:t>
            </a:r>
            <a:r>
              <a:rPr lang="ja-JP" altLang="en-US" sz="1100" b="1" dirty="0" smtClean="0">
                <a:solidFill>
                  <a:prstClr val="black"/>
                </a:solidFill>
                <a:latin typeface="ＭＳ Ｐゴシック" panose="020B0600070205080204" pitchFamily="50" charset="-128"/>
              </a:rPr>
              <a:t>」</a:t>
            </a:r>
            <a:r>
              <a:rPr lang="zh-CN" altLang="en-US" sz="1100" b="1" dirty="0" smtClean="0">
                <a:solidFill>
                  <a:prstClr val="black"/>
                </a:solidFill>
                <a:latin typeface="宋体" panose="02010600030101010101" pitchFamily="2" charset="-122"/>
              </a:rPr>
              <a:t>（</a:t>
            </a:r>
            <a:r>
              <a:rPr lang="zh-CN" altLang="en-US" sz="1100" b="1" dirty="0">
                <a:solidFill>
                  <a:prstClr val="black"/>
                </a:solidFill>
                <a:latin typeface="宋体" panose="02010600030101010101" pitchFamily="2" charset="-122"/>
              </a:rPr>
              <a:t>大阪府立</a:t>
            </a:r>
            <a:r>
              <a:rPr lang="zh-CN" altLang="en-US" sz="1100" b="1" dirty="0" smtClean="0">
                <a:solidFill>
                  <a:prstClr val="black"/>
                </a:solidFill>
                <a:latin typeface="宋体" panose="02010600030101010101" pitchFamily="2" charset="-122"/>
              </a:rPr>
              <a:t>大</a:t>
            </a:r>
            <a:r>
              <a:rPr lang="ja-JP" altLang="en-US" sz="1100" b="1" dirty="0" smtClean="0">
                <a:solidFill>
                  <a:prstClr val="black"/>
                </a:solidFill>
                <a:latin typeface="ＭＳ Ｐゴシック" panose="020B0600070205080204" pitchFamily="50" charset="-128"/>
              </a:rPr>
              <a:t>・</a:t>
            </a:r>
            <a:r>
              <a:rPr lang="zh-CN" altLang="en-US" sz="1100" b="1" dirty="0" smtClean="0">
                <a:solidFill>
                  <a:prstClr val="black"/>
                </a:solidFill>
                <a:latin typeface="宋体" panose="02010600030101010101" pitchFamily="2" charset="-122"/>
              </a:rPr>
              <a:t>理学系）</a:t>
            </a:r>
            <a:endParaRPr lang="zh-TW" altLang="en-US" sz="1100" b="1" dirty="0">
              <a:solidFill>
                <a:prstClr val="black"/>
              </a:solidFill>
              <a:latin typeface="新細明體" panose="02020500000000000000" pitchFamily="18" charset="-120"/>
            </a:endParaRPr>
          </a:p>
          <a:p>
            <a:pPr marL="171450" indent="-171450">
              <a:buFont typeface="Wingdings" panose="05000000000000000000" pitchFamily="2" charset="2"/>
              <a:buChar char="l"/>
            </a:pPr>
            <a:r>
              <a:rPr lang="ja-JP" altLang="en-US" sz="1100" b="1" dirty="0">
                <a:solidFill>
                  <a:prstClr val="black"/>
                </a:solidFill>
                <a:latin typeface="ＭＳ Ｐゴシック" panose="020B0600070205080204" pitchFamily="50" charset="-128"/>
              </a:rPr>
              <a:t>「ポリフェノールの反応性に基づく食品機能の解明</a:t>
            </a:r>
            <a:r>
              <a:rPr lang="ja-JP" altLang="en-US" sz="1100" b="1" dirty="0" smtClean="0">
                <a:solidFill>
                  <a:prstClr val="black"/>
                </a:solidFill>
                <a:latin typeface="ＭＳ Ｐゴシック" panose="020B0600070205080204" pitchFamily="50" charset="-128"/>
              </a:rPr>
              <a:t>」</a:t>
            </a:r>
            <a:r>
              <a:rPr lang="zh-CN" altLang="en-US" sz="1100" b="1" dirty="0" smtClean="0">
                <a:solidFill>
                  <a:prstClr val="black"/>
                </a:solidFill>
                <a:latin typeface="宋体" panose="02010600030101010101" pitchFamily="2" charset="-122"/>
              </a:rPr>
              <a:t>（</a:t>
            </a:r>
            <a:r>
              <a:rPr lang="zh-CN" altLang="en-US" sz="1100" b="1" dirty="0">
                <a:solidFill>
                  <a:prstClr val="black"/>
                </a:solidFill>
                <a:latin typeface="宋体" panose="02010600030101010101" pitchFamily="2" charset="-122"/>
              </a:rPr>
              <a:t>大阪市立</a:t>
            </a:r>
            <a:r>
              <a:rPr lang="zh-CN" altLang="en-US" sz="1100" b="1" dirty="0" smtClean="0">
                <a:solidFill>
                  <a:prstClr val="black"/>
                </a:solidFill>
                <a:latin typeface="宋体" panose="02010600030101010101" pitchFamily="2" charset="-122"/>
              </a:rPr>
              <a:t>大</a:t>
            </a:r>
            <a:r>
              <a:rPr lang="ja-JP" altLang="en-US" sz="1100" b="1" dirty="0" smtClean="0">
                <a:solidFill>
                  <a:prstClr val="black"/>
                </a:solidFill>
                <a:latin typeface="ＭＳ Ｐゴシック" panose="020B0600070205080204" pitchFamily="50" charset="-128"/>
              </a:rPr>
              <a:t>・</a:t>
            </a:r>
            <a:r>
              <a:rPr lang="zh-CN" altLang="en-US" sz="1100" b="1" dirty="0" smtClean="0">
                <a:solidFill>
                  <a:prstClr val="black"/>
                </a:solidFill>
                <a:latin typeface="宋体" panose="02010600030101010101" pitchFamily="2" charset="-122"/>
              </a:rPr>
              <a:t>生活科学）</a:t>
            </a:r>
            <a:endParaRPr lang="zh-TW" altLang="en-US" sz="1100" b="1" dirty="0">
              <a:solidFill>
                <a:prstClr val="black"/>
              </a:solidFill>
              <a:latin typeface="新細明體" panose="02020500000000000000" pitchFamily="18" charset="-120"/>
            </a:endParaRPr>
          </a:p>
          <a:p>
            <a:pPr marL="171450" indent="-171450">
              <a:buFont typeface="Wingdings" panose="05000000000000000000" pitchFamily="2" charset="2"/>
              <a:buChar char="l"/>
            </a:pPr>
            <a:r>
              <a:rPr lang="ja-JP" altLang="en-US" sz="1100" b="1" dirty="0">
                <a:solidFill>
                  <a:prstClr val="black"/>
                </a:solidFill>
                <a:latin typeface="ＭＳ Ｐゴシック" panose="020B0600070205080204" pitchFamily="50" charset="-128"/>
              </a:rPr>
              <a:t>「次世代バイオ医薬品創製に向けた二重特異性抗体の開発</a:t>
            </a:r>
            <a:r>
              <a:rPr lang="ja-JP" altLang="en-US" sz="1100" b="1" dirty="0" smtClean="0">
                <a:solidFill>
                  <a:prstClr val="black"/>
                </a:solidFill>
                <a:latin typeface="ＭＳ Ｐゴシック" panose="020B0600070205080204" pitchFamily="50" charset="-128"/>
              </a:rPr>
              <a:t>」</a:t>
            </a:r>
            <a:r>
              <a:rPr lang="zh-CN" altLang="en-US" sz="1100" b="1" dirty="0" smtClean="0">
                <a:solidFill>
                  <a:prstClr val="black"/>
                </a:solidFill>
                <a:latin typeface="宋体" panose="02010600030101010101" pitchFamily="2" charset="-122"/>
              </a:rPr>
              <a:t>（</a:t>
            </a:r>
            <a:r>
              <a:rPr lang="zh-CN" altLang="en-US" sz="1100" b="1" dirty="0">
                <a:solidFill>
                  <a:prstClr val="black"/>
                </a:solidFill>
                <a:latin typeface="宋体" panose="02010600030101010101" pitchFamily="2" charset="-122"/>
              </a:rPr>
              <a:t>大阪市立</a:t>
            </a:r>
            <a:r>
              <a:rPr lang="zh-CN" altLang="en-US" sz="1100" b="1" dirty="0" smtClean="0">
                <a:solidFill>
                  <a:prstClr val="black"/>
                </a:solidFill>
                <a:latin typeface="宋体" panose="02010600030101010101" pitchFamily="2" charset="-122"/>
              </a:rPr>
              <a:t>大</a:t>
            </a:r>
            <a:r>
              <a:rPr lang="ja-JP" altLang="en-US" sz="1100" b="1" dirty="0" smtClean="0">
                <a:solidFill>
                  <a:prstClr val="black"/>
                </a:solidFill>
                <a:latin typeface="ＭＳ Ｐゴシック" panose="020B0600070205080204" pitchFamily="50" charset="-128"/>
              </a:rPr>
              <a:t>・</a:t>
            </a:r>
            <a:r>
              <a:rPr lang="zh-CN" altLang="en-US" sz="1100" b="1" dirty="0" smtClean="0">
                <a:solidFill>
                  <a:prstClr val="black"/>
                </a:solidFill>
                <a:latin typeface="宋体" panose="02010600030101010101" pitchFamily="2" charset="-122"/>
              </a:rPr>
              <a:t>工学）</a:t>
            </a:r>
            <a:endParaRPr lang="zh-TW" altLang="en-US" sz="1100" b="1" dirty="0">
              <a:solidFill>
                <a:prstClr val="black"/>
              </a:solidFill>
              <a:latin typeface="新細明體" panose="02020500000000000000" pitchFamily="18" charset="-120"/>
            </a:endParaRPr>
          </a:p>
          <a:p>
            <a:pPr marL="171450" indent="-171450">
              <a:buFont typeface="Wingdings" panose="05000000000000000000" pitchFamily="2" charset="2"/>
              <a:buChar char="l"/>
            </a:pPr>
            <a:r>
              <a:rPr lang="ja-JP" altLang="en-US" sz="1100" b="1" dirty="0">
                <a:solidFill>
                  <a:prstClr val="black"/>
                </a:solidFill>
                <a:latin typeface="ＭＳ Ｐゴシック" panose="020B0600070205080204" pitchFamily="50" charset="-128"/>
              </a:rPr>
              <a:t>「多機能性酵素</a:t>
            </a:r>
            <a:r>
              <a:rPr lang="en-US" altLang="ja-JP" sz="1100" b="1" dirty="0">
                <a:solidFill>
                  <a:prstClr val="black"/>
                </a:solidFill>
                <a:latin typeface="ＭＳ Ｐゴシック" panose="020B0600070205080204" pitchFamily="50" charset="-128"/>
              </a:rPr>
              <a:t>GAPDH </a:t>
            </a:r>
            <a:r>
              <a:rPr lang="ja-JP" altLang="en-US" sz="1100" b="1" dirty="0">
                <a:solidFill>
                  <a:prstClr val="black"/>
                </a:solidFill>
                <a:latin typeface="ＭＳ Ｐゴシック" panose="020B0600070205080204" pitchFamily="50" charset="-128"/>
              </a:rPr>
              <a:t>の活性中心チオール酸化修飾と脳神経疾患：新規</a:t>
            </a:r>
            <a:r>
              <a:rPr lang="en-US" altLang="ja-JP" sz="1100" b="1" dirty="0">
                <a:solidFill>
                  <a:prstClr val="black"/>
                </a:solidFill>
                <a:latin typeface="ＭＳ Ｐゴシック" panose="020B0600070205080204" pitchFamily="50" charset="-128"/>
              </a:rPr>
              <a:t>GAPDH </a:t>
            </a:r>
            <a:r>
              <a:rPr lang="ja-JP" altLang="en-US" sz="1100" b="1" dirty="0">
                <a:solidFill>
                  <a:prstClr val="black"/>
                </a:solidFill>
                <a:latin typeface="ＭＳ Ｐゴシック" panose="020B0600070205080204" pitchFamily="50" charset="-128"/>
              </a:rPr>
              <a:t>凝集阻害薬の創製</a:t>
            </a:r>
            <a:r>
              <a:rPr lang="ja-JP" altLang="en-US" sz="1100" b="1" dirty="0" smtClean="0">
                <a:solidFill>
                  <a:prstClr val="black"/>
                </a:solidFill>
                <a:latin typeface="ＭＳ Ｐゴシック" panose="020B0600070205080204" pitchFamily="50" charset="-128"/>
              </a:rPr>
              <a:t>」</a:t>
            </a:r>
            <a:r>
              <a:rPr lang="zh-CN" altLang="en-US" sz="1100" b="1" dirty="0" smtClean="0">
                <a:solidFill>
                  <a:prstClr val="black"/>
                </a:solidFill>
                <a:latin typeface="宋体" panose="02010600030101010101" pitchFamily="2" charset="-122"/>
              </a:rPr>
              <a:t>（</a:t>
            </a:r>
            <a:r>
              <a:rPr lang="zh-CN" altLang="en-US" sz="1100" b="1" dirty="0">
                <a:solidFill>
                  <a:prstClr val="black"/>
                </a:solidFill>
                <a:latin typeface="宋体" panose="02010600030101010101" pitchFamily="2" charset="-122"/>
              </a:rPr>
              <a:t>大阪府立</a:t>
            </a:r>
            <a:r>
              <a:rPr lang="zh-CN" altLang="en-US" sz="1100" b="1" dirty="0" smtClean="0">
                <a:solidFill>
                  <a:prstClr val="black"/>
                </a:solidFill>
                <a:latin typeface="宋体" panose="02010600030101010101" pitchFamily="2" charset="-122"/>
              </a:rPr>
              <a:t>大</a:t>
            </a:r>
            <a:r>
              <a:rPr lang="ja-JP" altLang="en-US" sz="1100" b="1" dirty="0" smtClean="0">
                <a:solidFill>
                  <a:prstClr val="black"/>
                </a:solidFill>
                <a:latin typeface="ＭＳ Ｐゴシック" panose="020B0600070205080204" pitchFamily="50" charset="-128"/>
              </a:rPr>
              <a:t>・</a:t>
            </a:r>
            <a:r>
              <a:rPr lang="zh-CN" altLang="en-US" sz="1100" b="1" dirty="0" smtClean="0">
                <a:solidFill>
                  <a:prstClr val="black"/>
                </a:solidFill>
                <a:latin typeface="宋体" panose="02010600030101010101" pitchFamily="2" charset="-122"/>
              </a:rPr>
              <a:t>生命</a:t>
            </a:r>
            <a:r>
              <a:rPr lang="zh-CN" altLang="en-US" sz="1100" b="1" dirty="0">
                <a:solidFill>
                  <a:prstClr val="black"/>
                </a:solidFill>
                <a:latin typeface="宋体" panose="02010600030101010101" pitchFamily="2" charset="-122"/>
              </a:rPr>
              <a:t>環境</a:t>
            </a:r>
            <a:r>
              <a:rPr lang="zh-CN" altLang="en-US" sz="1100" b="1" dirty="0" smtClean="0">
                <a:solidFill>
                  <a:prstClr val="black"/>
                </a:solidFill>
                <a:latin typeface="宋体" panose="02010600030101010101" pitchFamily="2" charset="-122"/>
              </a:rPr>
              <a:t>科学）</a:t>
            </a:r>
            <a:endParaRPr lang="zh-CN" altLang="en-US" sz="1100" b="1" dirty="0">
              <a:solidFill>
                <a:prstClr val="black"/>
              </a:solidFill>
              <a:latin typeface="宋体" panose="02010600030101010101" pitchFamily="2" charset="-122"/>
            </a:endParaRPr>
          </a:p>
          <a:p>
            <a:pPr marL="171450" indent="-171450">
              <a:buFont typeface="Wingdings" panose="05000000000000000000" pitchFamily="2" charset="2"/>
              <a:buChar char="l"/>
            </a:pPr>
            <a:r>
              <a:rPr lang="ja-JP" altLang="en-US" sz="1100" b="1" dirty="0" smtClean="0">
                <a:solidFill>
                  <a:prstClr val="black"/>
                </a:solidFill>
                <a:latin typeface="ＭＳ Ｐゴシック" panose="020B0600070205080204" pitchFamily="50" charset="-128"/>
              </a:rPr>
              <a:t>「</a:t>
            </a:r>
            <a:r>
              <a:rPr lang="ja-JP" altLang="en-US" sz="1100" b="1" dirty="0">
                <a:solidFill>
                  <a:prstClr val="black"/>
                </a:solidFill>
                <a:latin typeface="ＭＳ Ｐゴシック" panose="020B0600070205080204" pitchFamily="50" charset="-128"/>
              </a:rPr>
              <a:t>光干渉断層画像法を用いた生体関節軟骨の物性値計測の試み</a:t>
            </a:r>
            <a:r>
              <a:rPr lang="ja-JP" altLang="en-US" sz="1100" b="1" dirty="0" smtClean="0">
                <a:solidFill>
                  <a:prstClr val="black"/>
                </a:solidFill>
                <a:latin typeface="ＭＳ Ｐゴシック" panose="020B0600070205080204" pitchFamily="50" charset="-128"/>
              </a:rPr>
              <a:t>」</a:t>
            </a:r>
            <a:r>
              <a:rPr lang="zh-CN" altLang="en-US" sz="1100" b="1" dirty="0" smtClean="0">
                <a:solidFill>
                  <a:prstClr val="black"/>
                </a:solidFill>
                <a:latin typeface="宋体" panose="02010600030101010101" pitchFamily="2" charset="-122"/>
              </a:rPr>
              <a:t>（</a:t>
            </a:r>
            <a:r>
              <a:rPr lang="zh-CN" altLang="en-US" sz="1100" b="1" dirty="0">
                <a:solidFill>
                  <a:prstClr val="black"/>
                </a:solidFill>
                <a:latin typeface="宋体" panose="02010600030101010101" pitchFamily="2" charset="-122"/>
              </a:rPr>
              <a:t>大阪市立</a:t>
            </a:r>
            <a:r>
              <a:rPr lang="zh-CN" altLang="en-US" sz="1100" b="1" dirty="0" smtClean="0">
                <a:solidFill>
                  <a:prstClr val="black"/>
                </a:solidFill>
                <a:latin typeface="宋体" panose="02010600030101010101" pitchFamily="2" charset="-122"/>
              </a:rPr>
              <a:t>大</a:t>
            </a:r>
            <a:r>
              <a:rPr lang="ja-JP" altLang="en-US" sz="1100" b="1" dirty="0" smtClean="0">
                <a:solidFill>
                  <a:prstClr val="black"/>
                </a:solidFill>
                <a:latin typeface="ＭＳ Ｐゴシック" panose="020B0600070205080204" pitchFamily="50" charset="-128"/>
              </a:rPr>
              <a:t>・</a:t>
            </a:r>
            <a:r>
              <a:rPr lang="zh-CN" altLang="en-US" sz="1100" b="1" dirty="0" smtClean="0">
                <a:solidFill>
                  <a:prstClr val="black"/>
                </a:solidFill>
                <a:latin typeface="宋体" panose="02010600030101010101" pitchFamily="2" charset="-122"/>
              </a:rPr>
              <a:t>医学）</a:t>
            </a:r>
            <a:endParaRPr lang="zh-TW" altLang="en-US" sz="1100" b="1" dirty="0">
              <a:solidFill>
                <a:prstClr val="black"/>
              </a:solidFill>
              <a:latin typeface="新細明體" panose="02020500000000000000" pitchFamily="18" charset="-120"/>
            </a:endParaRPr>
          </a:p>
          <a:p>
            <a:pPr marL="171450" indent="-171450">
              <a:buFont typeface="Wingdings" panose="05000000000000000000" pitchFamily="2" charset="2"/>
              <a:buChar char="l"/>
            </a:pPr>
            <a:r>
              <a:rPr lang="ja-JP" altLang="en-US" sz="1100" b="1" dirty="0">
                <a:solidFill>
                  <a:prstClr val="black"/>
                </a:solidFill>
                <a:latin typeface="ＭＳ Ｐゴシック" panose="020B0600070205080204" pitchFamily="50" charset="-128"/>
              </a:rPr>
              <a:t>「生体内での利用を志向した光駆動型一酸化炭素放出物質の開発</a:t>
            </a:r>
            <a:r>
              <a:rPr lang="ja-JP" altLang="en-US" sz="1100" b="1" dirty="0" smtClean="0">
                <a:solidFill>
                  <a:prstClr val="black"/>
                </a:solidFill>
                <a:latin typeface="ＭＳ Ｐゴシック" panose="020B0600070205080204" pitchFamily="50" charset="-128"/>
              </a:rPr>
              <a:t>」</a:t>
            </a:r>
            <a:r>
              <a:rPr lang="zh-CN" altLang="en-US" sz="1100" b="1" dirty="0" smtClean="0">
                <a:solidFill>
                  <a:prstClr val="black"/>
                </a:solidFill>
                <a:latin typeface="宋体" panose="02010600030101010101" pitchFamily="2" charset="-122"/>
              </a:rPr>
              <a:t>（</a:t>
            </a:r>
            <a:r>
              <a:rPr lang="zh-CN" altLang="en-US" sz="1100" b="1" dirty="0">
                <a:solidFill>
                  <a:prstClr val="black"/>
                </a:solidFill>
                <a:latin typeface="宋体" panose="02010600030101010101" pitchFamily="2" charset="-122"/>
              </a:rPr>
              <a:t>大阪市立</a:t>
            </a:r>
            <a:r>
              <a:rPr lang="zh-CN" altLang="en-US" sz="1100" b="1" dirty="0" smtClean="0">
                <a:solidFill>
                  <a:prstClr val="black"/>
                </a:solidFill>
                <a:latin typeface="宋体" panose="02010600030101010101" pitchFamily="2" charset="-122"/>
              </a:rPr>
              <a:t>大</a:t>
            </a:r>
            <a:r>
              <a:rPr lang="ja-JP" altLang="en-US" sz="1100" b="1" dirty="0" smtClean="0">
                <a:solidFill>
                  <a:prstClr val="black"/>
                </a:solidFill>
                <a:latin typeface="ＭＳ Ｐゴシック" panose="020B0600070205080204" pitchFamily="50" charset="-128"/>
              </a:rPr>
              <a:t>・</a:t>
            </a:r>
            <a:r>
              <a:rPr lang="zh-CN" altLang="en-US" sz="1100" b="1" dirty="0" smtClean="0">
                <a:solidFill>
                  <a:prstClr val="black"/>
                </a:solidFill>
                <a:latin typeface="宋体" panose="02010600030101010101" pitchFamily="2" charset="-122"/>
              </a:rPr>
              <a:t>理学）</a:t>
            </a:r>
            <a:endParaRPr lang="en-US" altLang="ja-JP" sz="1100" b="1" dirty="0" smtClean="0">
              <a:solidFill>
                <a:prstClr val="black"/>
              </a:solidFill>
              <a:latin typeface="ＭＳ Ｐゴシック" panose="020B0600070205080204" pitchFamily="50" charset="-128"/>
            </a:endParaRPr>
          </a:p>
          <a:p>
            <a:pPr marL="171450" indent="-171450">
              <a:buFont typeface="Wingdings" panose="05000000000000000000" pitchFamily="2" charset="2"/>
              <a:buChar char="l"/>
            </a:pPr>
            <a:r>
              <a:rPr lang="ja-JP" altLang="en-US" sz="1100" b="1" dirty="0" smtClean="0">
                <a:solidFill>
                  <a:prstClr val="black"/>
                </a:solidFill>
                <a:latin typeface="ＭＳ Ｐゴシック" panose="020B0600070205080204" pitchFamily="50" charset="-128"/>
              </a:rPr>
              <a:t>「</a:t>
            </a:r>
            <a:r>
              <a:rPr lang="ja-JP" altLang="en-US" sz="1100" b="1" dirty="0">
                <a:solidFill>
                  <a:prstClr val="black"/>
                </a:solidFill>
                <a:latin typeface="ＭＳ Ｐゴシック" panose="020B0600070205080204" pitchFamily="50" charset="-128"/>
              </a:rPr>
              <a:t>膜透過性ペプチドを用いた薬物送達技術の開発</a:t>
            </a:r>
            <a:r>
              <a:rPr lang="ja-JP" altLang="en-US" sz="1100" b="1" dirty="0" smtClean="0">
                <a:solidFill>
                  <a:prstClr val="black"/>
                </a:solidFill>
                <a:latin typeface="ＭＳ Ｐゴシック" panose="020B0600070205080204" pitchFamily="50" charset="-128"/>
              </a:rPr>
              <a:t>」（</a:t>
            </a:r>
            <a:r>
              <a:rPr lang="ja-JP" altLang="en-US" sz="1100" b="1" dirty="0">
                <a:solidFill>
                  <a:prstClr val="black"/>
                </a:solidFill>
                <a:latin typeface="ＭＳ Ｐゴシック" panose="020B0600070205080204" pitchFamily="50" charset="-128"/>
              </a:rPr>
              <a:t>大阪府立</a:t>
            </a:r>
            <a:r>
              <a:rPr lang="ja-JP" altLang="en-US" sz="1100" b="1" dirty="0" smtClean="0">
                <a:solidFill>
                  <a:prstClr val="black"/>
                </a:solidFill>
                <a:latin typeface="ＭＳ Ｐゴシック" panose="020B0600070205080204" pitchFamily="50" charset="-128"/>
              </a:rPr>
              <a:t>大・</a:t>
            </a:r>
            <a:r>
              <a:rPr lang="en-US" altLang="ja-JP" sz="1100" b="1" dirty="0" smtClean="0">
                <a:solidFill>
                  <a:prstClr val="black"/>
                </a:solidFill>
                <a:latin typeface="ＭＳ Ｐゴシック" panose="020B0600070205080204" pitchFamily="50" charset="-128"/>
              </a:rPr>
              <a:t>21</a:t>
            </a:r>
            <a:r>
              <a:rPr lang="ja-JP" altLang="en-US" sz="1100" b="1" dirty="0" smtClean="0">
                <a:solidFill>
                  <a:prstClr val="black"/>
                </a:solidFill>
                <a:latin typeface="ＭＳ Ｐゴシック" panose="020B0600070205080204" pitchFamily="50" charset="-128"/>
              </a:rPr>
              <a:t>世紀</a:t>
            </a:r>
            <a:r>
              <a:rPr lang="ja-JP" altLang="en-US" sz="1100" b="1" dirty="0">
                <a:solidFill>
                  <a:prstClr val="black"/>
                </a:solidFill>
                <a:latin typeface="ＭＳ Ｐゴシック" panose="020B0600070205080204" pitchFamily="50" charset="-128"/>
              </a:rPr>
              <a:t>科学研究機構</a:t>
            </a:r>
            <a:r>
              <a:rPr lang="ja-JP" altLang="en-US" sz="1100" b="1" dirty="0" smtClean="0">
                <a:solidFill>
                  <a:prstClr val="black"/>
                </a:solidFill>
                <a:latin typeface="ＭＳ Ｐゴシック" panose="020B0600070205080204" pitchFamily="50" charset="-128"/>
              </a:rPr>
              <a:t>）</a:t>
            </a:r>
            <a:endParaRPr lang="zh-TW" altLang="en-US" sz="1100" b="1" dirty="0">
              <a:solidFill>
                <a:prstClr val="black"/>
              </a:solidFill>
              <a:latin typeface="新細明體" panose="02020500000000000000" pitchFamily="18" charset="-120"/>
            </a:endParaRPr>
          </a:p>
          <a:p>
            <a:pPr marL="171450" indent="-171450">
              <a:buFont typeface="Wingdings" panose="05000000000000000000" pitchFamily="2" charset="2"/>
              <a:buChar char="l"/>
            </a:pPr>
            <a:r>
              <a:rPr lang="ja-JP" altLang="en-US" sz="1100" b="1" dirty="0">
                <a:solidFill>
                  <a:prstClr val="black"/>
                </a:solidFill>
                <a:latin typeface="ＭＳ Ｐゴシック" panose="020B0600070205080204" pitchFamily="50" charset="-128"/>
              </a:rPr>
              <a:t>「スキルス胃癌の病態と制御</a:t>
            </a:r>
            <a:r>
              <a:rPr lang="ja-JP" altLang="en-US" sz="1100" b="1" dirty="0" smtClean="0">
                <a:solidFill>
                  <a:prstClr val="black"/>
                </a:solidFill>
                <a:latin typeface="ＭＳ Ｐゴシック" panose="020B0600070205080204" pitchFamily="50" charset="-128"/>
              </a:rPr>
              <a:t>」</a:t>
            </a:r>
            <a:r>
              <a:rPr lang="zh-CN" altLang="en-US" sz="1100" b="1" dirty="0" smtClean="0">
                <a:solidFill>
                  <a:prstClr val="black"/>
                </a:solidFill>
                <a:latin typeface="宋体" panose="02010600030101010101" pitchFamily="2" charset="-122"/>
              </a:rPr>
              <a:t>（</a:t>
            </a:r>
            <a:r>
              <a:rPr lang="zh-CN" altLang="en-US" sz="1100" b="1" dirty="0">
                <a:solidFill>
                  <a:prstClr val="black"/>
                </a:solidFill>
                <a:latin typeface="宋体" panose="02010600030101010101" pitchFamily="2" charset="-122"/>
              </a:rPr>
              <a:t>大阪市立</a:t>
            </a:r>
            <a:r>
              <a:rPr lang="zh-CN" altLang="en-US" sz="1100" b="1" dirty="0" smtClean="0">
                <a:solidFill>
                  <a:prstClr val="black"/>
                </a:solidFill>
                <a:latin typeface="宋体" panose="02010600030101010101" pitchFamily="2" charset="-122"/>
              </a:rPr>
              <a:t>大</a:t>
            </a:r>
            <a:r>
              <a:rPr lang="ja-JP" altLang="en-US" sz="1100" b="1" dirty="0" smtClean="0">
                <a:solidFill>
                  <a:prstClr val="black"/>
                </a:solidFill>
                <a:latin typeface="ＭＳ Ｐゴシック" panose="020B0600070205080204" pitchFamily="50" charset="-128"/>
              </a:rPr>
              <a:t>・</a:t>
            </a:r>
            <a:r>
              <a:rPr lang="zh-CN" altLang="en-US" sz="1100" b="1" dirty="0" smtClean="0">
                <a:solidFill>
                  <a:prstClr val="black"/>
                </a:solidFill>
                <a:latin typeface="宋体" panose="02010600030101010101" pitchFamily="2" charset="-122"/>
              </a:rPr>
              <a:t>医学）</a:t>
            </a:r>
            <a:endParaRPr lang="ja-JP" altLang="en-US" sz="1100" b="1" dirty="0">
              <a:solidFill>
                <a:prstClr val="black"/>
              </a:solidFill>
              <a:latin typeface="ＭＳ Ｐゴシック" panose="020B0600070205080204" pitchFamily="50" charset="-128"/>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7109" y="2897576"/>
            <a:ext cx="2869691" cy="2331624"/>
          </a:xfrm>
          <a:prstGeom prst="rect">
            <a:avLst/>
          </a:prstGeom>
        </p:spPr>
      </p:pic>
      <p:sp>
        <p:nvSpPr>
          <p:cNvPr id="7" name="タイトル 1"/>
          <p:cNvSpPr txBox="1">
            <a:spLocks/>
          </p:cNvSpPr>
          <p:nvPr/>
        </p:nvSpPr>
        <p:spPr>
          <a:xfrm>
            <a:off x="395536" y="1340768"/>
            <a:ext cx="7848872" cy="711447"/>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2400" u="sng" dirty="0" smtClean="0">
                <a:solidFill>
                  <a:prstClr val="black"/>
                </a:solidFill>
              </a:rPr>
              <a:t>バイオエンジニアリング分野のシンポジウムを共同開催</a:t>
            </a:r>
            <a:endParaRPr lang="ja-JP" altLang="en-US" sz="2400" u="sng" dirty="0">
              <a:solidFill>
                <a:prstClr val="black"/>
              </a:solidFill>
            </a:endParaRPr>
          </a:p>
        </p:txBody>
      </p:sp>
      <p:sp>
        <p:nvSpPr>
          <p:cNvPr id="8" name="テキスト ボックス 7"/>
          <p:cNvSpPr txBox="1"/>
          <p:nvPr/>
        </p:nvSpPr>
        <p:spPr>
          <a:xfrm>
            <a:off x="753920" y="1844824"/>
            <a:ext cx="8066552" cy="954107"/>
          </a:xfrm>
          <a:prstGeom prst="rect">
            <a:avLst/>
          </a:prstGeom>
          <a:noFill/>
        </p:spPr>
        <p:txBody>
          <a:bodyPr wrap="square" rtlCol="0">
            <a:spAutoFit/>
          </a:bodyPr>
          <a:lstStyle/>
          <a:p>
            <a:pPr marL="92075" indent="-92075">
              <a:lnSpc>
                <a:spcPct val="150000"/>
              </a:lnSpc>
            </a:pPr>
            <a:r>
              <a:rPr lang="ja-JP" altLang="en-US" sz="1400" dirty="0" smtClean="0">
                <a:solidFill>
                  <a:prstClr val="black"/>
                </a:solidFill>
              </a:rPr>
              <a:t>新大学へ向けた取り組みとして、シンポジウムを</a:t>
            </a:r>
            <a:r>
              <a:rPr lang="ja-JP" altLang="en-US" sz="1400" dirty="0">
                <a:solidFill>
                  <a:prstClr val="black"/>
                </a:solidFill>
              </a:rPr>
              <a:t>共同</a:t>
            </a:r>
            <a:r>
              <a:rPr lang="ja-JP" altLang="en-US" sz="1400" dirty="0" smtClean="0">
                <a:solidFill>
                  <a:prstClr val="black"/>
                </a:solidFill>
              </a:rPr>
              <a:t>開催</a:t>
            </a:r>
            <a:endParaRPr lang="en-US" altLang="ja-JP" sz="1400" dirty="0" smtClean="0">
              <a:solidFill>
                <a:prstClr val="black"/>
              </a:solidFill>
            </a:endParaRPr>
          </a:p>
          <a:p>
            <a:pPr marL="285750" indent="-195263">
              <a:lnSpc>
                <a:spcPct val="150000"/>
              </a:lnSpc>
              <a:buFont typeface="Wingdings" panose="05000000000000000000" pitchFamily="2" charset="2"/>
              <a:buChar char="n"/>
            </a:pPr>
            <a:r>
              <a:rPr lang="ja-JP" altLang="en-US" sz="1400" dirty="0" smtClean="0">
                <a:solidFill>
                  <a:prstClr val="black"/>
                </a:solidFill>
              </a:rPr>
              <a:t>大阪府立大学「第</a:t>
            </a:r>
            <a:r>
              <a:rPr lang="en-US" altLang="ja-JP" sz="1400" dirty="0" smtClean="0">
                <a:solidFill>
                  <a:prstClr val="black"/>
                </a:solidFill>
              </a:rPr>
              <a:t>6</a:t>
            </a:r>
            <a:r>
              <a:rPr lang="ja-JP" altLang="en-US" sz="1400" dirty="0">
                <a:solidFill>
                  <a:prstClr val="black"/>
                </a:solidFill>
              </a:rPr>
              <a:t>回バイオ・メディカル・</a:t>
            </a:r>
            <a:r>
              <a:rPr lang="ja-JP" altLang="en-US" sz="1400" dirty="0" smtClean="0">
                <a:solidFill>
                  <a:prstClr val="black"/>
                </a:solidFill>
              </a:rPr>
              <a:t>フォーラム」</a:t>
            </a:r>
            <a:endParaRPr lang="en-US" altLang="ja-JP" sz="1400" dirty="0" smtClean="0">
              <a:solidFill>
                <a:prstClr val="black"/>
              </a:solidFill>
            </a:endParaRPr>
          </a:p>
          <a:p>
            <a:pPr marL="285750" indent="-195263">
              <a:buFont typeface="Wingdings" panose="05000000000000000000" pitchFamily="2" charset="2"/>
              <a:buChar char="n"/>
            </a:pPr>
            <a:r>
              <a:rPr lang="ja-JP" altLang="en-US" sz="1400" dirty="0" smtClean="0">
                <a:solidFill>
                  <a:prstClr val="black"/>
                </a:solidFill>
              </a:rPr>
              <a:t>大阪市立</a:t>
            </a:r>
            <a:r>
              <a:rPr lang="ja-JP" altLang="en-US" sz="1400" dirty="0">
                <a:solidFill>
                  <a:prstClr val="black"/>
                </a:solidFill>
              </a:rPr>
              <a:t>大学</a:t>
            </a:r>
            <a:r>
              <a:rPr lang="ja-JP" altLang="en-US" sz="1400" dirty="0" smtClean="0">
                <a:solidFill>
                  <a:prstClr val="black"/>
                </a:solidFill>
              </a:rPr>
              <a:t>「バイオインターフェース</a:t>
            </a:r>
            <a:r>
              <a:rPr lang="ja-JP" altLang="en-US" sz="1400" dirty="0">
                <a:solidFill>
                  <a:prstClr val="black"/>
                </a:solidFill>
              </a:rPr>
              <a:t>先端マテリアルの</a:t>
            </a:r>
            <a:r>
              <a:rPr lang="ja-JP" altLang="en-US" sz="1400" dirty="0" smtClean="0">
                <a:solidFill>
                  <a:prstClr val="black"/>
                </a:solidFill>
              </a:rPr>
              <a:t>創生」</a:t>
            </a:r>
            <a:r>
              <a:rPr lang="en-US" altLang="ja-JP" sz="1400" dirty="0">
                <a:solidFill>
                  <a:prstClr val="black"/>
                </a:solidFill>
              </a:rPr>
              <a:t> </a:t>
            </a:r>
            <a:r>
              <a:rPr lang="ja-JP" altLang="en-US" sz="1400" dirty="0" smtClean="0">
                <a:solidFill>
                  <a:prstClr val="black"/>
                </a:solidFill>
              </a:rPr>
              <a:t>（第</a:t>
            </a:r>
            <a:r>
              <a:rPr lang="en-US" altLang="ja-JP" sz="1400" dirty="0" smtClean="0">
                <a:solidFill>
                  <a:prstClr val="black"/>
                </a:solidFill>
              </a:rPr>
              <a:t>7</a:t>
            </a:r>
            <a:r>
              <a:rPr lang="ja-JP" altLang="en-US" sz="1400" dirty="0" smtClean="0">
                <a:solidFill>
                  <a:prstClr val="black"/>
                </a:solidFill>
              </a:rPr>
              <a:t>回シンポジウム）</a:t>
            </a:r>
            <a:endParaRPr lang="en-US" altLang="ja-JP" sz="1400" dirty="0" smtClean="0">
              <a:solidFill>
                <a:prstClr val="black"/>
              </a:solidFill>
            </a:endParaRPr>
          </a:p>
        </p:txBody>
      </p:sp>
      <p:sp>
        <p:nvSpPr>
          <p:cNvPr id="9" name="テキスト ボックス 8"/>
          <p:cNvSpPr txBox="1"/>
          <p:nvPr/>
        </p:nvSpPr>
        <p:spPr>
          <a:xfrm>
            <a:off x="539552" y="3068960"/>
            <a:ext cx="2400016" cy="369332"/>
          </a:xfrm>
          <a:prstGeom prst="rect">
            <a:avLst/>
          </a:prstGeom>
          <a:noFill/>
        </p:spPr>
        <p:txBody>
          <a:bodyPr wrap="none" rtlCol="0">
            <a:spAutoFit/>
          </a:bodyPr>
          <a:lstStyle/>
          <a:p>
            <a:r>
              <a:rPr lang="ja-JP" altLang="en-US" dirty="0">
                <a:solidFill>
                  <a:prstClr val="black"/>
                </a:solidFill>
                <a:latin typeface="Meiryo UI" panose="020B0604030504040204" pitchFamily="50" charset="-128"/>
                <a:ea typeface="Meiryo UI" panose="020B0604030504040204" pitchFamily="50" charset="-128"/>
              </a:rPr>
              <a:t>共同</a:t>
            </a:r>
            <a:r>
              <a:rPr lang="ja-JP" altLang="en-US" dirty="0" smtClean="0">
                <a:solidFill>
                  <a:prstClr val="black"/>
                </a:solidFill>
                <a:latin typeface="Meiryo UI" panose="020B0604030504040204" pitchFamily="50" charset="-128"/>
                <a:ea typeface="Meiryo UI" panose="020B0604030504040204" pitchFamily="50" charset="-128"/>
              </a:rPr>
              <a:t>シンポジウムの概要</a:t>
            </a:r>
            <a:endParaRPr lang="ja-JP" altLang="en-US" dirty="0">
              <a:solidFill>
                <a:prstClr val="black"/>
              </a:solidFill>
              <a:latin typeface="Meiryo UI" panose="020B0604030504040204" pitchFamily="50" charset="-128"/>
              <a:ea typeface="Meiryo UI" panose="020B0604030504040204" pitchFamily="50" charset="-128"/>
            </a:endParaRPr>
          </a:p>
        </p:txBody>
      </p:sp>
      <p:cxnSp>
        <p:nvCxnSpPr>
          <p:cNvPr id="10" name="直線コネクタ 9"/>
          <p:cNvCxnSpPr/>
          <p:nvPr/>
        </p:nvCxnSpPr>
        <p:spPr>
          <a:xfrm>
            <a:off x="395536" y="3429000"/>
            <a:ext cx="4392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558434" y="404664"/>
            <a:ext cx="8170138" cy="707886"/>
          </a:xfrm>
          <a:prstGeom prst="rect">
            <a:avLst/>
          </a:prstGeom>
        </p:spPr>
        <p:txBody>
          <a:bodyPr wrap="square">
            <a:spAutoFit/>
          </a:bodyPr>
          <a:lstStyle/>
          <a:p>
            <a:pPr algn="ctr"/>
            <a:r>
              <a:rPr lang="ja-JP" altLang="en-US" sz="4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両大学の連携による取組み事例</a:t>
            </a:r>
            <a:endParaRPr lang="en-US" altLang="ja-JP" sz="4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 name="グループ化 12"/>
          <p:cNvGrpSpPr>
            <a:grpSpLocks noChangeAspect="1"/>
          </p:cNvGrpSpPr>
          <p:nvPr/>
        </p:nvGrpSpPr>
        <p:grpSpPr>
          <a:xfrm>
            <a:off x="3203848" y="2852936"/>
            <a:ext cx="1580069" cy="566061"/>
            <a:chOff x="7393121" y="1828845"/>
            <a:chExt cx="2387123" cy="855184"/>
          </a:xfrm>
          <a:noFill/>
        </p:grpSpPr>
        <p:pic>
          <p:nvPicPr>
            <p:cNvPr id="14" name="図 13"/>
            <p:cNvPicPr>
              <a:picLocks noChangeAspect="1"/>
            </p:cNvPicPr>
            <p:nvPr/>
          </p:nvPicPr>
          <p:blipFill>
            <a:blip r:embed="rId3"/>
            <a:stretch>
              <a:fillRect/>
            </a:stretch>
          </p:blipFill>
          <p:spPr>
            <a:xfrm>
              <a:off x="8916148" y="1828845"/>
              <a:ext cx="864096" cy="855184"/>
            </a:xfrm>
            <a:prstGeom prst="rect">
              <a:avLst/>
            </a:prstGeom>
            <a:grpFill/>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3121" y="1868377"/>
              <a:ext cx="796513" cy="796514"/>
            </a:xfrm>
            <a:prstGeom prst="rect">
              <a:avLst/>
            </a:prstGeom>
            <a:grpFill/>
          </p:spPr>
        </p:pic>
      </p:grpSp>
    </p:spTree>
    <p:extLst>
      <p:ext uri="{BB962C8B-B14F-4D97-AF65-F5344CB8AC3E}">
        <p14:creationId xmlns:p14="http://schemas.microsoft.com/office/powerpoint/2010/main" val="1305970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3"/>
          <p:cNvSpPr txBox="1">
            <a:spLocks/>
          </p:cNvSpPr>
          <p:nvPr/>
        </p:nvSpPr>
        <p:spPr>
          <a:xfrm>
            <a:off x="7028535" y="6432355"/>
            <a:ext cx="2133600" cy="365125"/>
          </a:xfrm>
          <a:prstGeom prst="rect">
            <a:avLst/>
          </a:prstGeom>
        </p:spPr>
        <p:txBody>
          <a:bodyPr vert="horz" lIns="91421" tIns="45711" rIns="91421" bIns="45711" rtlCol="0" anchor="ctr"/>
          <a:lstStyle>
            <a:defPPr>
              <a:defRPr lang="ja-JP"/>
            </a:defPPr>
            <a:lvl1pPr marL="0" algn="r" defTabSz="914212" rtl="0" eaLnBrk="1" latinLnBrk="0" hangingPunct="1">
              <a:defRPr kumimoji="1" sz="1200" kern="1200">
                <a:solidFill>
                  <a:schemeClr val="tx1">
                    <a:tint val="75000"/>
                  </a:schemeClr>
                </a:solidFill>
                <a:latin typeface="+mn-lt"/>
                <a:ea typeface="+mn-ea"/>
                <a:cs typeface="+mn-cs"/>
              </a:defRPr>
            </a:lvl1pPr>
            <a:lvl2pPr marL="457106" algn="l" defTabSz="914212" rtl="0" eaLnBrk="1" latinLnBrk="0" hangingPunct="1">
              <a:defRPr kumimoji="1" sz="1800" kern="1200">
                <a:solidFill>
                  <a:schemeClr val="tx1"/>
                </a:solidFill>
                <a:latin typeface="+mn-lt"/>
                <a:ea typeface="+mn-ea"/>
                <a:cs typeface="+mn-cs"/>
              </a:defRPr>
            </a:lvl2pPr>
            <a:lvl3pPr marL="914212" algn="l" defTabSz="914212" rtl="0" eaLnBrk="1" latinLnBrk="0" hangingPunct="1">
              <a:defRPr kumimoji="1" sz="1800" kern="1200">
                <a:solidFill>
                  <a:schemeClr val="tx1"/>
                </a:solidFill>
                <a:latin typeface="+mn-lt"/>
                <a:ea typeface="+mn-ea"/>
                <a:cs typeface="+mn-cs"/>
              </a:defRPr>
            </a:lvl3pPr>
            <a:lvl4pPr marL="1371320" algn="l" defTabSz="914212" rtl="0" eaLnBrk="1" latinLnBrk="0" hangingPunct="1">
              <a:defRPr kumimoji="1" sz="1800" kern="1200">
                <a:solidFill>
                  <a:schemeClr val="tx1"/>
                </a:solidFill>
                <a:latin typeface="+mn-lt"/>
                <a:ea typeface="+mn-ea"/>
                <a:cs typeface="+mn-cs"/>
              </a:defRPr>
            </a:lvl4pPr>
            <a:lvl5pPr marL="1828426" algn="l" defTabSz="914212" rtl="0" eaLnBrk="1" latinLnBrk="0" hangingPunct="1">
              <a:defRPr kumimoji="1" sz="1800" kern="1200">
                <a:solidFill>
                  <a:schemeClr val="tx1"/>
                </a:solidFill>
                <a:latin typeface="+mn-lt"/>
                <a:ea typeface="+mn-ea"/>
                <a:cs typeface="+mn-cs"/>
              </a:defRPr>
            </a:lvl5pPr>
            <a:lvl6pPr marL="2285532" algn="l" defTabSz="914212" rtl="0" eaLnBrk="1" latinLnBrk="0" hangingPunct="1">
              <a:defRPr kumimoji="1" sz="1800" kern="1200">
                <a:solidFill>
                  <a:schemeClr val="tx1"/>
                </a:solidFill>
                <a:latin typeface="+mn-lt"/>
                <a:ea typeface="+mn-ea"/>
                <a:cs typeface="+mn-cs"/>
              </a:defRPr>
            </a:lvl6pPr>
            <a:lvl7pPr marL="2742640" algn="l" defTabSz="914212" rtl="0" eaLnBrk="1" latinLnBrk="0" hangingPunct="1">
              <a:defRPr kumimoji="1" sz="1800" kern="1200">
                <a:solidFill>
                  <a:schemeClr val="tx1"/>
                </a:solidFill>
                <a:latin typeface="+mn-lt"/>
                <a:ea typeface="+mn-ea"/>
                <a:cs typeface="+mn-cs"/>
              </a:defRPr>
            </a:lvl7pPr>
            <a:lvl8pPr marL="3199744" algn="l" defTabSz="914212" rtl="0" eaLnBrk="1" latinLnBrk="0" hangingPunct="1">
              <a:defRPr kumimoji="1" sz="1800" kern="1200">
                <a:solidFill>
                  <a:schemeClr val="tx1"/>
                </a:solidFill>
                <a:latin typeface="+mn-lt"/>
                <a:ea typeface="+mn-ea"/>
                <a:cs typeface="+mn-cs"/>
              </a:defRPr>
            </a:lvl8pPr>
            <a:lvl9pPr marL="3656852" algn="l" defTabSz="914212" rtl="0" eaLnBrk="1" latinLnBrk="0" hangingPunct="1">
              <a:defRPr kumimoji="1" sz="1800" kern="1200">
                <a:solidFill>
                  <a:schemeClr val="tx1"/>
                </a:solidFill>
                <a:latin typeface="+mn-lt"/>
                <a:ea typeface="+mn-ea"/>
                <a:cs typeface="+mn-cs"/>
              </a:defRPr>
            </a:lvl9pPr>
          </a:lstStyle>
          <a:p>
            <a:fld id="{19B649DF-DFDD-4A21-9960-C961F1F1D87C}" type="slidenum">
              <a:rPr lang="ja-JP" altLang="en-US" sz="1600" smtClean="0">
                <a:solidFill>
                  <a:prstClr val="black">
                    <a:tint val="75000"/>
                  </a:prstClr>
                </a:solidFill>
              </a:rPr>
              <a:pPr/>
              <a:t>4</a:t>
            </a:fld>
            <a:endParaRPr lang="ja-JP" altLang="en-US" sz="1600" dirty="0">
              <a:solidFill>
                <a:prstClr val="black">
                  <a:tint val="75000"/>
                </a:prstClr>
              </a:solidFill>
            </a:endParaRPr>
          </a:p>
        </p:txBody>
      </p:sp>
      <p:sp>
        <p:nvSpPr>
          <p:cNvPr id="7" name="テキスト ボックス 6"/>
          <p:cNvSpPr txBox="1"/>
          <p:nvPr/>
        </p:nvSpPr>
        <p:spPr>
          <a:xfrm>
            <a:off x="33259" y="73796"/>
            <a:ext cx="9206057" cy="523220"/>
          </a:xfrm>
          <a:prstGeom prst="rect">
            <a:avLst/>
          </a:prstGeom>
          <a:noFill/>
        </p:spPr>
        <p:txBody>
          <a:bodyPr wrap="square" rtlCol="0">
            <a:spAutoFit/>
          </a:bodyPr>
          <a:lstStyle/>
          <a:p>
            <a:r>
              <a:rPr lang="ja-JP" altLang="en-US" sz="2800" b="1" dirty="0" smtClean="0">
                <a:latin typeface="+mn-ea"/>
              </a:rPr>
              <a:t>学長対談</a:t>
            </a:r>
            <a:r>
              <a:rPr lang="en-US" altLang="ja-JP" sz="2800" b="1" dirty="0" smtClean="0">
                <a:latin typeface="+mn-ea"/>
              </a:rPr>
              <a:t>/</a:t>
            </a:r>
            <a:r>
              <a:rPr lang="ja-JP" altLang="en-US" sz="2400" dirty="0"/>
              <a:t>ナレッジキャピタル</a:t>
            </a:r>
            <a:r>
              <a:rPr lang="ja-JP" altLang="en-US" sz="2400" dirty="0" smtClean="0"/>
              <a:t>超学校</a:t>
            </a:r>
            <a:endParaRPr lang="en-US" altLang="ja-JP" sz="2400" dirty="0"/>
          </a:p>
        </p:txBody>
      </p:sp>
      <p:sp>
        <p:nvSpPr>
          <p:cNvPr id="9" name="テキスト ボックス 8"/>
          <p:cNvSpPr txBox="1"/>
          <p:nvPr/>
        </p:nvSpPr>
        <p:spPr>
          <a:xfrm>
            <a:off x="7055768" y="-55856"/>
            <a:ext cx="2088232" cy="369332"/>
          </a:xfrm>
          <a:prstGeom prst="rect">
            <a:avLst/>
          </a:prstGeom>
          <a:noFill/>
        </p:spPr>
        <p:txBody>
          <a:bodyPr wrap="square" rtlCol="0">
            <a:spAutoFit/>
          </a:bodyPr>
          <a:lstStyle/>
          <a:p>
            <a:pPr algn="r"/>
            <a:r>
              <a:rPr lang="en-US" altLang="ja-JP" dirty="0" smtClean="0">
                <a:solidFill>
                  <a:prstClr val="black"/>
                </a:solidFill>
                <a:latin typeface="+mn-ea"/>
              </a:rPr>
              <a:t>2017</a:t>
            </a:r>
            <a:r>
              <a:rPr lang="ja-JP" altLang="en-US" dirty="0" smtClean="0">
                <a:solidFill>
                  <a:prstClr val="black"/>
                </a:solidFill>
                <a:latin typeface="+mn-ea"/>
              </a:rPr>
              <a:t>年</a:t>
            </a:r>
            <a:r>
              <a:rPr lang="en-US" altLang="ja-JP" dirty="0" smtClean="0">
                <a:solidFill>
                  <a:prstClr val="black"/>
                </a:solidFill>
                <a:latin typeface="+mn-ea"/>
              </a:rPr>
              <a:t>1</a:t>
            </a:r>
            <a:r>
              <a:rPr lang="ja-JP" altLang="en-US" dirty="0" smtClean="0">
                <a:solidFill>
                  <a:prstClr val="black"/>
                </a:solidFill>
                <a:latin typeface="+mn-ea"/>
              </a:rPr>
              <a:t>月</a:t>
            </a:r>
            <a:endParaRPr lang="ja-JP" altLang="en-US" dirty="0">
              <a:solidFill>
                <a:prstClr val="black"/>
              </a:solidFill>
              <a:latin typeface="+mn-ea"/>
            </a:endParaRPr>
          </a:p>
        </p:txBody>
      </p:sp>
      <p:sp>
        <p:nvSpPr>
          <p:cNvPr id="8" name="正方形/長方形 7"/>
          <p:cNvSpPr/>
          <p:nvPr/>
        </p:nvSpPr>
        <p:spPr>
          <a:xfrm>
            <a:off x="33259" y="575086"/>
            <a:ext cx="9159325" cy="969496"/>
          </a:xfrm>
          <a:prstGeom prst="rect">
            <a:avLst/>
          </a:prstGeom>
        </p:spPr>
        <p:txBody>
          <a:bodyPr wrap="square">
            <a:spAutoFit/>
          </a:bodyPr>
          <a:lstStyle/>
          <a:p>
            <a:pPr algn="ctr"/>
            <a:r>
              <a:rPr lang="ja-JP" altLang="en-US" sz="3200" dirty="0" smtClean="0"/>
              <a:t>第１回グローカル化</a:t>
            </a:r>
            <a:r>
              <a:rPr lang="ja-JP" altLang="en-US" sz="3200" dirty="0"/>
              <a:t>する公立大学</a:t>
            </a:r>
            <a:r>
              <a:rPr lang="en-US" altLang="ja-JP" sz="2800" dirty="0"/>
              <a:t>―</a:t>
            </a:r>
            <a:r>
              <a:rPr lang="ja-JP" altLang="en-US" sz="2800" dirty="0"/>
              <a:t>その実践と方法</a:t>
            </a:r>
            <a:r>
              <a:rPr lang="en-US" altLang="ja-JP" sz="2800" dirty="0" smtClean="0"/>
              <a:t>―</a:t>
            </a:r>
            <a:endParaRPr lang="en-US" altLang="ja-JP" sz="3200" dirty="0" smtClean="0"/>
          </a:p>
          <a:p>
            <a:pPr algn="ctr"/>
            <a:r>
              <a:rPr lang="ja-JP" altLang="en-US" sz="2500" dirty="0" smtClean="0"/>
              <a:t>～大阪</a:t>
            </a:r>
            <a:r>
              <a:rPr lang="ja-JP" altLang="en-US" sz="2500" dirty="0"/>
              <a:t>活性化のためのグローカルな</a:t>
            </a:r>
            <a:r>
              <a:rPr lang="ja-JP" altLang="en-US" sz="2500" dirty="0" smtClean="0"/>
              <a:t>取り組み～</a:t>
            </a:r>
            <a:endParaRPr lang="en-US" altLang="ja-JP" sz="2500" b="1" dirty="0">
              <a:latin typeface="+mn-ea"/>
            </a:endParaRPr>
          </a:p>
        </p:txBody>
      </p:sp>
      <p:sp>
        <p:nvSpPr>
          <p:cNvPr id="10" name="テキスト ボックス 9"/>
          <p:cNvSpPr txBox="1"/>
          <p:nvPr/>
        </p:nvSpPr>
        <p:spPr>
          <a:xfrm>
            <a:off x="327547" y="4113444"/>
            <a:ext cx="8420918" cy="2554545"/>
          </a:xfrm>
          <a:prstGeom prst="rect">
            <a:avLst/>
          </a:prstGeom>
          <a:noFill/>
          <a:ln w="15875">
            <a:solidFill>
              <a:schemeClr val="tx2"/>
            </a:solidFill>
          </a:ln>
        </p:spPr>
        <p:txBody>
          <a:bodyPr wrap="square" rtlCol="0">
            <a:spAutoFit/>
          </a:bodyPr>
          <a:lstStyle/>
          <a:p>
            <a:r>
              <a:rPr lang="en-US" altLang="ja-JP" sz="1600" dirty="0" smtClean="0"/>
              <a:t>【</a:t>
            </a:r>
            <a:r>
              <a:rPr lang="ja-JP" altLang="en-US" sz="1600" dirty="0" smtClean="0"/>
              <a:t>第</a:t>
            </a:r>
            <a:r>
              <a:rPr lang="en-US" altLang="ja-JP" sz="1600" dirty="0" smtClean="0"/>
              <a:t>2</a:t>
            </a:r>
            <a:r>
              <a:rPr lang="ja-JP" altLang="en-US" sz="1600" dirty="0" smtClean="0"/>
              <a:t>回</a:t>
            </a:r>
            <a:r>
              <a:rPr lang="en-US" altLang="ja-JP" sz="1600" dirty="0" smtClean="0"/>
              <a:t>】</a:t>
            </a:r>
            <a:r>
              <a:rPr lang="ja-JP" altLang="en-US" sz="1600" dirty="0" smtClean="0"/>
              <a:t>「</a:t>
            </a:r>
            <a:r>
              <a:rPr lang="ja-JP" altLang="en-US" sz="1600" dirty="0"/>
              <a:t>目は口以上に物を言う</a:t>
            </a:r>
            <a:r>
              <a:rPr lang="en-US" altLang="ja-JP" sz="1600" dirty="0"/>
              <a:t>―</a:t>
            </a:r>
            <a:r>
              <a:rPr lang="ja-JP" altLang="en-US" sz="1600" dirty="0"/>
              <a:t>眼球運動解析とその学習・医療分野への応用</a:t>
            </a:r>
            <a:r>
              <a:rPr lang="en-US" altLang="ja-JP" sz="1600" dirty="0"/>
              <a:t>―</a:t>
            </a:r>
            <a:r>
              <a:rPr lang="ja-JP" altLang="en-US" sz="1600" dirty="0"/>
              <a:t>」</a:t>
            </a:r>
          </a:p>
          <a:p>
            <a:r>
              <a:rPr lang="ja-JP" altLang="en-US" sz="1600" dirty="0" smtClean="0"/>
              <a:t>      </a:t>
            </a:r>
            <a:r>
              <a:rPr lang="ja-JP" altLang="en-US" sz="1600" dirty="0"/>
              <a:t>講師</a:t>
            </a:r>
            <a:r>
              <a:rPr lang="ja-JP" altLang="en-US" sz="1600" dirty="0" smtClean="0"/>
              <a:t>：黄瀬 </a:t>
            </a:r>
            <a:r>
              <a:rPr lang="ja-JP" altLang="en-US" sz="1600" dirty="0"/>
              <a:t>浩一（大阪府立大学大学院工学研究科 知能情報工学分野 </a:t>
            </a:r>
            <a:r>
              <a:rPr lang="ja-JP" altLang="en-US" sz="1600" dirty="0" smtClean="0"/>
              <a:t>教授）</a:t>
            </a:r>
            <a:endParaRPr lang="ja-JP" altLang="en-US" sz="1600" dirty="0"/>
          </a:p>
          <a:p>
            <a:r>
              <a:rPr lang="ja-JP" altLang="en-US" sz="1600" dirty="0"/>
              <a:t> </a:t>
            </a:r>
            <a:r>
              <a:rPr lang="ja-JP" altLang="en-US" sz="1600" dirty="0" smtClean="0"/>
              <a:t>　　　　     上間 </a:t>
            </a:r>
            <a:r>
              <a:rPr lang="ja-JP" altLang="en-US" sz="1600" dirty="0"/>
              <a:t>裕二（株式会社ジェイアイエヌ </a:t>
            </a:r>
            <a:r>
              <a:rPr lang="en-US" altLang="ja-JP" sz="1600" dirty="0"/>
              <a:t>JINS MEME</a:t>
            </a:r>
            <a:r>
              <a:rPr lang="ja-JP" altLang="en-US" sz="1600" dirty="0"/>
              <a:t>グループリーダー）</a:t>
            </a:r>
          </a:p>
          <a:p>
            <a:r>
              <a:rPr lang="ja-JP" altLang="en-US" sz="1600" dirty="0"/>
              <a:t> </a:t>
            </a:r>
            <a:r>
              <a:rPr lang="ja-JP" altLang="en-US" sz="1600" dirty="0" smtClean="0"/>
              <a:t>                 大畑 </a:t>
            </a:r>
            <a:r>
              <a:rPr lang="ja-JP" altLang="en-US" sz="1600" dirty="0"/>
              <a:t>裕紀（大阪市立大学大学院医学研究科 脳神経外科 医師）</a:t>
            </a:r>
          </a:p>
          <a:p>
            <a:r>
              <a:rPr lang="en-US" altLang="ja-JP" sz="1600" dirty="0" smtClean="0"/>
              <a:t>【</a:t>
            </a:r>
            <a:r>
              <a:rPr lang="ja-JP" altLang="en-US" sz="1600" dirty="0"/>
              <a:t>第</a:t>
            </a:r>
            <a:r>
              <a:rPr lang="en-US" altLang="ja-JP" sz="1600" dirty="0"/>
              <a:t>3</a:t>
            </a:r>
            <a:r>
              <a:rPr lang="ja-JP" altLang="en-US" sz="1600" dirty="0"/>
              <a:t>回</a:t>
            </a:r>
            <a:r>
              <a:rPr lang="en-US" altLang="ja-JP" sz="1600" dirty="0" smtClean="0"/>
              <a:t>】</a:t>
            </a:r>
            <a:r>
              <a:rPr lang="ja-JP" altLang="en-US" sz="1600" dirty="0" smtClean="0"/>
              <a:t>   「</a:t>
            </a:r>
            <a:r>
              <a:rPr lang="ja-JP" altLang="en-US" sz="1600" dirty="0"/>
              <a:t>大学の研究・企業の研究」</a:t>
            </a:r>
          </a:p>
          <a:p>
            <a:r>
              <a:rPr lang="ja-JP" altLang="en-US" sz="1600" dirty="0"/>
              <a:t> </a:t>
            </a:r>
            <a:r>
              <a:rPr lang="ja-JP" altLang="en-US" sz="1600" dirty="0" smtClean="0"/>
              <a:t>      講師： </a:t>
            </a:r>
            <a:r>
              <a:rPr lang="ja-JP" altLang="en-US" sz="1600" dirty="0"/>
              <a:t>中沢 浩（大阪市立大学大学院理学研究科 物質分子系専攻 教授）</a:t>
            </a:r>
          </a:p>
          <a:p>
            <a:r>
              <a:rPr lang="ja-JP" altLang="en-US" sz="1600" dirty="0"/>
              <a:t> </a:t>
            </a:r>
            <a:r>
              <a:rPr lang="ja-JP" altLang="en-US" sz="1600" dirty="0" smtClean="0"/>
              <a:t>                  西木 </a:t>
            </a:r>
            <a:r>
              <a:rPr lang="ja-JP" altLang="en-US" sz="1600" dirty="0"/>
              <a:t>良一（</a:t>
            </a:r>
            <a:r>
              <a:rPr lang="en-US" altLang="ja-JP" sz="1600" dirty="0"/>
              <a:t>EA</a:t>
            </a:r>
            <a:r>
              <a:rPr lang="ja-JP" altLang="en-US" sz="1600" dirty="0"/>
              <a:t>ファーマ株式会社 製品戦略部部長）</a:t>
            </a:r>
          </a:p>
          <a:p>
            <a:r>
              <a:rPr lang="en-US" altLang="ja-JP" sz="1600" dirty="0" smtClean="0"/>
              <a:t>【</a:t>
            </a:r>
            <a:r>
              <a:rPr lang="ja-JP" altLang="en-US" sz="1600" dirty="0"/>
              <a:t>第</a:t>
            </a:r>
            <a:r>
              <a:rPr lang="en-US" altLang="ja-JP" sz="1600" dirty="0"/>
              <a:t>4</a:t>
            </a:r>
            <a:r>
              <a:rPr lang="ja-JP" altLang="en-US" sz="1600" dirty="0"/>
              <a:t>回</a:t>
            </a:r>
            <a:r>
              <a:rPr lang="en-US" altLang="ja-JP" sz="1600" dirty="0" smtClean="0"/>
              <a:t>】 </a:t>
            </a:r>
            <a:r>
              <a:rPr lang="ja-JP" altLang="en-US" sz="1600" dirty="0" smtClean="0"/>
              <a:t> </a:t>
            </a:r>
            <a:r>
              <a:rPr lang="ja-JP" altLang="en-US" sz="1600" dirty="0"/>
              <a:t>「大阪湾の環境</a:t>
            </a:r>
            <a:r>
              <a:rPr lang="en-US" altLang="ja-JP" sz="1600" dirty="0"/>
              <a:t>―</a:t>
            </a:r>
            <a:r>
              <a:rPr lang="ja-JP" altLang="en-US" sz="1600" dirty="0"/>
              <a:t>その現状と将来像</a:t>
            </a:r>
            <a:r>
              <a:rPr lang="en-US" altLang="ja-JP" sz="1600" dirty="0"/>
              <a:t>―</a:t>
            </a:r>
            <a:r>
              <a:rPr lang="ja-JP" altLang="en-US" sz="1600" dirty="0"/>
              <a:t>」</a:t>
            </a:r>
          </a:p>
          <a:p>
            <a:r>
              <a:rPr lang="ja-JP" altLang="en-US" sz="1600" dirty="0"/>
              <a:t> </a:t>
            </a:r>
            <a:r>
              <a:rPr lang="ja-JP" altLang="en-US" sz="1600" dirty="0" smtClean="0"/>
              <a:t>       講師： </a:t>
            </a:r>
            <a:r>
              <a:rPr lang="ja-JP" altLang="en-US" sz="1600" dirty="0"/>
              <a:t>大塚 耕司（</a:t>
            </a:r>
            <a:r>
              <a:rPr lang="ja-JP" altLang="en-US" sz="1400" dirty="0"/>
              <a:t>大阪府立大学大学院人間社会システム科学研究科 現代システム科学専攻 教授</a:t>
            </a:r>
            <a:r>
              <a:rPr lang="ja-JP" altLang="en-US" sz="1600" dirty="0"/>
              <a:t>）</a:t>
            </a:r>
          </a:p>
          <a:p>
            <a:r>
              <a:rPr lang="ja-JP" altLang="en-US" sz="1600" dirty="0"/>
              <a:t> </a:t>
            </a:r>
            <a:r>
              <a:rPr lang="ja-JP" altLang="en-US" sz="1600" dirty="0" smtClean="0"/>
              <a:t>                   重松 </a:t>
            </a:r>
            <a:r>
              <a:rPr lang="ja-JP" altLang="en-US" sz="1600" dirty="0"/>
              <a:t>孝昌（大阪市立大学大学院工学研究科 都市系専攻・河海工学分野 教授）</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701" y="1544584"/>
            <a:ext cx="3624237" cy="2440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8291" y="1544583"/>
            <a:ext cx="3450012" cy="2440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460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384458" y="304961"/>
            <a:ext cx="5649858" cy="1055077"/>
          </a:xfrm>
          <a:prstGeom prst="rect">
            <a:avLst/>
          </a:prstGeom>
        </p:spPr>
        <p:txBody>
          <a:bodyPr vert="horz" lIns="99034" tIns="49517" rIns="99034" bIns="4951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323" dirty="0" smtClean="0"/>
              <a:t>COC</a:t>
            </a:r>
            <a:r>
              <a:rPr lang="ja-JP" altLang="ja-JP" sz="3323" dirty="0"/>
              <a:t>フォーラム</a:t>
            </a:r>
            <a:endParaRPr lang="ja-JP" altLang="en-US" sz="3692" dirty="0"/>
          </a:p>
        </p:txBody>
      </p:sp>
      <p:sp>
        <p:nvSpPr>
          <p:cNvPr id="6" name="コンテンツ プレースホルダー 2"/>
          <p:cNvSpPr txBox="1">
            <a:spLocks/>
          </p:cNvSpPr>
          <p:nvPr/>
        </p:nvSpPr>
        <p:spPr>
          <a:xfrm>
            <a:off x="405721" y="1501401"/>
            <a:ext cx="8406850" cy="1728192"/>
          </a:xfrm>
          <a:prstGeom prst="rect">
            <a:avLst/>
          </a:prstGeom>
        </p:spPr>
        <p:txBody>
          <a:bodyPr vert="horz" lIns="99034" tIns="49517" rIns="99034" bIns="49517"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sz="1662" dirty="0"/>
              <a:t>日　　程：　</a:t>
            </a:r>
            <a:r>
              <a:rPr lang="en-US" altLang="ja-JP" sz="1662" dirty="0" smtClean="0"/>
              <a:t>201</a:t>
            </a:r>
            <a:r>
              <a:rPr lang="en-US" altLang="ja-JP" sz="1662" dirty="0"/>
              <a:t>6</a:t>
            </a:r>
            <a:r>
              <a:rPr lang="ja-JP" altLang="en-US" sz="1662" dirty="0" smtClean="0"/>
              <a:t>年</a:t>
            </a:r>
            <a:r>
              <a:rPr lang="en-US" altLang="ja-JP" sz="1662" dirty="0"/>
              <a:t>7</a:t>
            </a:r>
            <a:r>
              <a:rPr lang="ja-JP" altLang="en-US" sz="1662" dirty="0"/>
              <a:t>月</a:t>
            </a:r>
            <a:r>
              <a:rPr lang="en-US" altLang="ja-JP" sz="1662" dirty="0"/>
              <a:t>27</a:t>
            </a:r>
            <a:r>
              <a:rPr lang="ja-JP" altLang="en-US" sz="1662" dirty="0"/>
              <a:t>日（水）～（全</a:t>
            </a:r>
            <a:r>
              <a:rPr lang="en-US" altLang="ja-JP" sz="1662" dirty="0"/>
              <a:t>4</a:t>
            </a:r>
            <a:r>
              <a:rPr lang="ja-JP" altLang="en-US" sz="1662" dirty="0"/>
              <a:t>回）</a:t>
            </a:r>
            <a:endParaRPr lang="en-US" altLang="ja-JP" sz="1662" dirty="0"/>
          </a:p>
          <a:p>
            <a:r>
              <a:rPr lang="ja-JP" altLang="en-US" sz="1662" dirty="0"/>
              <a:t>場　　所：　大阪府立大学・大阪市立大学　各キャンパス</a:t>
            </a:r>
            <a:endParaRPr lang="en-US" altLang="ja-JP" sz="1662" dirty="0"/>
          </a:p>
          <a:p>
            <a:r>
              <a:rPr lang="ja-JP" altLang="en-US" sz="1662" dirty="0"/>
              <a:t>概　　要：　</a:t>
            </a:r>
            <a:r>
              <a:rPr lang="en-US" altLang="ja-JP" sz="1662" dirty="0" smtClean="0"/>
              <a:t>2013</a:t>
            </a:r>
            <a:r>
              <a:rPr lang="ja-JP" altLang="ja-JP" sz="1662" dirty="0" smtClean="0"/>
              <a:t>年度</a:t>
            </a:r>
            <a:r>
              <a:rPr lang="ja-JP" altLang="ja-JP" sz="1662" dirty="0"/>
              <a:t>から</a:t>
            </a:r>
            <a:r>
              <a:rPr lang="ja-JP" altLang="en-US" sz="1662" dirty="0"/>
              <a:t>、府大</a:t>
            </a:r>
            <a:r>
              <a:rPr lang="ja-JP" altLang="ja-JP" sz="1662" dirty="0"/>
              <a:t>と</a:t>
            </a:r>
            <a:r>
              <a:rPr lang="ja-JP" altLang="en-US" sz="1662" dirty="0"/>
              <a:t>市大</a:t>
            </a:r>
            <a:r>
              <a:rPr lang="ja-JP" altLang="ja-JP" sz="1662" dirty="0"/>
              <a:t>が共同事業として取り組んでいる</a:t>
            </a:r>
            <a:endParaRPr lang="en-US" altLang="ja-JP" sz="1662" dirty="0"/>
          </a:p>
          <a:p>
            <a:pPr marL="0" indent="0">
              <a:buNone/>
            </a:pPr>
            <a:r>
              <a:rPr lang="ja-JP" altLang="en-US" sz="1662" dirty="0"/>
              <a:t>　　　　　　　　　「</a:t>
            </a:r>
            <a:r>
              <a:rPr lang="ja-JP" altLang="ja-JP" sz="1662" dirty="0"/>
              <a:t>地（知）の拠点整備事業（大学</a:t>
            </a:r>
            <a:r>
              <a:rPr lang="en-US" altLang="ja-JP" sz="1662" dirty="0"/>
              <a:t>COC</a:t>
            </a:r>
            <a:r>
              <a:rPr lang="ja-JP" altLang="ja-JP" sz="1662" dirty="0"/>
              <a:t>事業）</a:t>
            </a:r>
            <a:r>
              <a:rPr lang="ja-JP" altLang="en-US" sz="1662" dirty="0"/>
              <a:t>」</a:t>
            </a:r>
            <a:r>
              <a:rPr lang="ja-JP" altLang="ja-JP" sz="1662" dirty="0"/>
              <a:t>の</a:t>
            </a:r>
            <a:r>
              <a:rPr lang="ja-JP" altLang="en-US" sz="1662" dirty="0"/>
              <a:t>一環として、毎年度開催</a:t>
            </a:r>
            <a:endParaRPr lang="en-US" altLang="ja-JP" sz="1662" dirty="0"/>
          </a:p>
          <a:p>
            <a:endParaRPr lang="en-US" altLang="ja-JP" sz="1662" dirty="0"/>
          </a:p>
          <a:p>
            <a:endParaRPr lang="ja-JP" altLang="en-US" sz="1662" dirty="0"/>
          </a:p>
        </p:txBody>
      </p:sp>
      <p:sp>
        <p:nvSpPr>
          <p:cNvPr id="12" name="タイトル 1"/>
          <p:cNvSpPr txBox="1">
            <a:spLocks/>
          </p:cNvSpPr>
          <p:nvPr/>
        </p:nvSpPr>
        <p:spPr>
          <a:xfrm>
            <a:off x="6301563" y="1902321"/>
            <a:ext cx="2300808" cy="263770"/>
          </a:xfrm>
          <a:prstGeom prst="rect">
            <a:avLst/>
          </a:prstGeom>
          <a:ln w="9525">
            <a:noFill/>
          </a:ln>
        </p:spPr>
        <p:txBody>
          <a:bodyPr vert="horz" lIns="99034" tIns="49517" rIns="99034" bIns="49517" rtlCol="0" anchor="ct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292" dirty="0"/>
              <a:t>第</a:t>
            </a:r>
            <a:r>
              <a:rPr lang="en-US" altLang="ja-JP" sz="1292" dirty="0"/>
              <a:t>4</a:t>
            </a:r>
            <a:r>
              <a:rPr lang="ja-JP" altLang="en-US" sz="1292" dirty="0"/>
              <a:t>回　</a:t>
            </a:r>
            <a:r>
              <a:rPr lang="en-US" altLang="ja-JP" sz="1292" dirty="0"/>
              <a:t>COC</a:t>
            </a:r>
            <a:r>
              <a:rPr lang="ja-JP" altLang="en-US" sz="1292" dirty="0"/>
              <a:t>フォーラム</a:t>
            </a:r>
          </a:p>
        </p:txBody>
      </p:sp>
      <p:sp>
        <p:nvSpPr>
          <p:cNvPr id="2" name="スライド番号プレースホルダー 1"/>
          <p:cNvSpPr>
            <a:spLocks noGrp="1"/>
          </p:cNvSpPr>
          <p:nvPr>
            <p:ph type="sldNum" sz="quarter" idx="12"/>
          </p:nvPr>
        </p:nvSpPr>
        <p:spPr>
          <a:xfrm>
            <a:off x="6958287" y="6131171"/>
            <a:ext cx="2133600" cy="337038"/>
          </a:xfrm>
        </p:spPr>
        <p:txBody>
          <a:bodyPr/>
          <a:lstStyle/>
          <a:p>
            <a:fld id="{3997CC34-1676-40F1-A1B4-45A9DA23A816}" type="slidenum">
              <a:rPr lang="ja-JP" altLang="en-US" sz="1662">
                <a:solidFill>
                  <a:schemeClr val="tx1"/>
                </a:solidFill>
              </a:rPr>
              <a:t>5</a:t>
            </a:fld>
            <a:endParaRPr lang="ja-JP" altLang="en-US" sz="1662" dirty="0">
              <a:solidFill>
                <a:schemeClr val="tx1"/>
              </a:solidFill>
            </a:endParaRPr>
          </a:p>
        </p:txBody>
      </p:sp>
      <p:pic>
        <p:nvPicPr>
          <p:cNvPr id="8" name="図 7" descr="N:\CR\112NIKON\DSCN4951 - コピー.JPG"/>
          <p:cNvPicPr/>
          <p:nvPr/>
        </p:nvPicPr>
        <p:blipFill>
          <a:blip r:embed="rId2" cstate="print">
            <a:extLst>
              <a:ext uri="{BEBA8EAE-BF5A-486C-A8C5-ECC9F3942E4B}">
                <a14:imgProps xmlns:a14="http://schemas.microsoft.com/office/drawing/2010/main">
                  <a14:imgLayer r:embed="rId3">
                    <a14:imgEffect>
                      <a14:brightnessContrast bright="7000" contrast="-5000"/>
                    </a14:imgEffect>
                  </a14:imgLayer>
                </a14:imgProps>
              </a:ext>
              <a:ext uri="{28A0092B-C50C-407E-A947-70E740481C1C}">
                <a14:useLocalDpi xmlns:a14="http://schemas.microsoft.com/office/drawing/2010/main" val="0"/>
              </a:ext>
            </a:extLst>
          </a:blip>
          <a:srcRect/>
          <a:stretch>
            <a:fillRect/>
          </a:stretch>
        </p:blipFill>
        <p:spPr bwMode="auto">
          <a:xfrm>
            <a:off x="6233724" y="238492"/>
            <a:ext cx="2359306" cy="1661722"/>
          </a:xfrm>
          <a:prstGeom prst="rect">
            <a:avLst/>
          </a:prstGeom>
          <a:noFill/>
          <a:ln>
            <a:noFill/>
          </a:ln>
        </p:spPr>
      </p:pic>
      <p:graphicFrame>
        <p:nvGraphicFramePr>
          <p:cNvPr id="3" name="表 2"/>
          <p:cNvGraphicFramePr>
            <a:graphicFrameLocks noGrp="1"/>
          </p:cNvGraphicFramePr>
          <p:nvPr>
            <p:extLst/>
          </p:nvPr>
        </p:nvGraphicFramePr>
        <p:xfrm>
          <a:off x="517396" y="3023459"/>
          <a:ext cx="8042740" cy="3309424"/>
        </p:xfrm>
        <a:graphic>
          <a:graphicData uri="http://schemas.openxmlformats.org/drawingml/2006/table">
            <a:tbl>
              <a:tblPr firstRow="1" bandRow="1">
                <a:tableStyleId>{22838BEF-8BB2-4498-84A7-C5851F593DF1}</a:tableStyleId>
              </a:tblPr>
              <a:tblGrid>
                <a:gridCol w="8042740">
                  <a:extLst>
                    <a:ext uri="{9D8B030D-6E8A-4147-A177-3AD203B41FA5}">
                      <a16:colId xmlns:a16="http://schemas.microsoft.com/office/drawing/2014/main" val="20000"/>
                    </a:ext>
                  </a:extLst>
                </a:gridCol>
              </a:tblGrid>
              <a:tr h="759655">
                <a:tc>
                  <a:txBody>
                    <a:bodyPr/>
                    <a:lstStyle/>
                    <a:p>
                      <a:pPr marL="0" indent="0">
                        <a:buNone/>
                      </a:pPr>
                      <a:r>
                        <a:rPr lang="ja-JP" altLang="en-US" sz="1500" b="0" dirty="0" smtClean="0"/>
                        <a:t>第</a:t>
                      </a:r>
                      <a:r>
                        <a:rPr lang="en-US" altLang="ja-JP" sz="1500" b="0" dirty="0" smtClean="0"/>
                        <a:t>1</a:t>
                      </a:r>
                      <a:r>
                        <a:rPr lang="ja-JP" altLang="en-US" sz="1500" b="0" dirty="0" smtClean="0"/>
                        <a:t>回　</a:t>
                      </a:r>
                      <a:r>
                        <a:rPr lang="en-US" altLang="ja-JP" sz="1500" b="0" dirty="0" smtClean="0"/>
                        <a:t>2016</a:t>
                      </a:r>
                      <a:r>
                        <a:rPr lang="ja-JP" altLang="en-US" sz="1500" b="0" dirty="0" smtClean="0"/>
                        <a:t>年</a:t>
                      </a:r>
                      <a:r>
                        <a:rPr lang="en-US" altLang="ja-JP" sz="1500" b="0" dirty="0" smtClean="0"/>
                        <a:t>7</a:t>
                      </a:r>
                      <a:r>
                        <a:rPr lang="ja-JP" altLang="en-US" sz="1500" b="0" dirty="0" smtClean="0"/>
                        <a:t>月</a:t>
                      </a:r>
                      <a:r>
                        <a:rPr lang="en-US" altLang="ja-JP" sz="1500" b="0" dirty="0" smtClean="0"/>
                        <a:t>27</a:t>
                      </a:r>
                      <a:r>
                        <a:rPr lang="ja-JP" altLang="en-US" sz="1500" b="0" dirty="0" smtClean="0"/>
                        <a:t>日</a:t>
                      </a:r>
                      <a:r>
                        <a:rPr lang="en-US" altLang="ja-JP" sz="1500" b="0" dirty="0" smtClean="0"/>
                        <a:t>(</a:t>
                      </a:r>
                      <a:r>
                        <a:rPr lang="ja-JP" altLang="en-US" sz="1500" b="0" dirty="0" smtClean="0"/>
                        <a:t>水</a:t>
                      </a:r>
                      <a:r>
                        <a:rPr lang="en-US" altLang="ja-JP" sz="1500" b="0" dirty="0" smtClean="0"/>
                        <a:t>)</a:t>
                      </a:r>
                      <a:r>
                        <a:rPr lang="ja-JP" altLang="en-US" sz="1500" b="0" dirty="0" smtClean="0"/>
                        <a:t>　　参加人数</a:t>
                      </a:r>
                      <a:r>
                        <a:rPr lang="en-US" altLang="ja-JP" sz="1500" b="0" dirty="0" smtClean="0"/>
                        <a:t>80</a:t>
                      </a:r>
                      <a:r>
                        <a:rPr lang="ja-JP" altLang="en-US" sz="1500" b="0" dirty="0" smtClean="0"/>
                        <a:t>人</a:t>
                      </a:r>
                      <a:endParaRPr lang="en-US" altLang="ja-JP" sz="1500" b="0" dirty="0" smtClean="0"/>
                    </a:p>
                    <a:p>
                      <a:pPr marL="0" indent="0">
                        <a:buNone/>
                      </a:pPr>
                      <a:r>
                        <a:rPr lang="ja-JP" altLang="en-US" sz="1500" b="0" dirty="0" smtClean="0"/>
                        <a:t>・「地域の課題に取り組む</a:t>
                      </a:r>
                      <a:r>
                        <a:rPr lang="en-US" altLang="ja-JP" sz="1500" b="0" dirty="0" smtClean="0"/>
                        <a:t>『</a:t>
                      </a:r>
                      <a:r>
                        <a:rPr lang="ja-JP" altLang="en-US" sz="1500" b="0" dirty="0" smtClean="0"/>
                        <a:t>仕事</a:t>
                      </a:r>
                      <a:r>
                        <a:rPr lang="en-US" altLang="ja-JP" sz="1500" b="0" dirty="0" smtClean="0"/>
                        <a:t>』</a:t>
                      </a:r>
                      <a:r>
                        <a:rPr lang="ja-JP" altLang="en-US" sz="1500" b="0" dirty="0" smtClean="0"/>
                        <a:t>－専門職公務員という生き方－</a:t>
                      </a:r>
                      <a:endParaRPr lang="en-US" altLang="ja-JP" sz="1500" b="0" dirty="0" smtClean="0"/>
                    </a:p>
                    <a:p>
                      <a:pPr marL="0" indent="0">
                        <a:buNone/>
                      </a:pPr>
                      <a:endParaRPr lang="en-US" altLang="ja-JP" sz="1500" b="0" dirty="0" smtClean="0"/>
                    </a:p>
                  </a:txBody>
                  <a:tcPr marL="84406" marR="84406" marT="42203" marB="42203"/>
                </a:tc>
                <a:extLst>
                  <a:ext uri="{0D108BD9-81ED-4DB2-BD59-A6C34878D82A}">
                    <a16:rowId xmlns:a16="http://schemas.microsoft.com/office/drawing/2014/main" val="10000"/>
                  </a:ext>
                </a:extLst>
              </a:tr>
              <a:tr h="759655">
                <a:tc>
                  <a:txBody>
                    <a:bodyPr/>
                    <a:lstStyle/>
                    <a:p>
                      <a:pPr marL="0" indent="0">
                        <a:buNone/>
                      </a:pPr>
                      <a:r>
                        <a:rPr lang="ja-JP" altLang="en-US" sz="1500" dirty="0" smtClean="0"/>
                        <a:t>第</a:t>
                      </a:r>
                      <a:r>
                        <a:rPr lang="en-US" altLang="ja-JP" sz="1500" dirty="0" smtClean="0"/>
                        <a:t>2</a:t>
                      </a:r>
                      <a:r>
                        <a:rPr lang="ja-JP" altLang="en-US" sz="1500" dirty="0" smtClean="0"/>
                        <a:t>回　</a:t>
                      </a:r>
                      <a:r>
                        <a:rPr lang="en-US" altLang="ja-JP" sz="1500" dirty="0" smtClean="0"/>
                        <a:t>2017</a:t>
                      </a:r>
                      <a:r>
                        <a:rPr lang="ja-JP" altLang="en-US" sz="1500" dirty="0" smtClean="0"/>
                        <a:t>年</a:t>
                      </a:r>
                      <a:r>
                        <a:rPr lang="en-US" altLang="ja-JP" sz="1500" dirty="0" smtClean="0"/>
                        <a:t>2</a:t>
                      </a:r>
                      <a:r>
                        <a:rPr lang="ja-JP" altLang="en-US" sz="1500" dirty="0" smtClean="0"/>
                        <a:t>月</a:t>
                      </a:r>
                      <a:r>
                        <a:rPr lang="en-US" altLang="ja-JP" sz="1500" dirty="0" smtClean="0"/>
                        <a:t>2</a:t>
                      </a:r>
                      <a:r>
                        <a:rPr lang="ja-JP" altLang="en-US" sz="1500" dirty="0" smtClean="0"/>
                        <a:t>日</a:t>
                      </a:r>
                      <a:r>
                        <a:rPr lang="en-US" altLang="ja-JP" sz="1500" dirty="0" smtClean="0"/>
                        <a:t>(</a:t>
                      </a:r>
                      <a:r>
                        <a:rPr lang="ja-JP" altLang="en-US" sz="1500" dirty="0" smtClean="0"/>
                        <a:t>木</a:t>
                      </a:r>
                      <a:r>
                        <a:rPr lang="en-US" altLang="ja-JP" sz="1500" dirty="0" smtClean="0"/>
                        <a:t>)</a:t>
                      </a:r>
                      <a:r>
                        <a:rPr lang="ja-JP" altLang="en-US" sz="1500" dirty="0" smtClean="0"/>
                        <a:t>　　参加人数　</a:t>
                      </a:r>
                      <a:r>
                        <a:rPr lang="en-US" altLang="ja-JP" sz="1500" dirty="0" smtClean="0"/>
                        <a:t>50</a:t>
                      </a:r>
                      <a:r>
                        <a:rPr lang="ja-JP" altLang="en-US" sz="1500" dirty="0" smtClean="0"/>
                        <a:t>人</a:t>
                      </a:r>
                      <a:endParaRPr lang="en-US" altLang="ja-JP" sz="1500" dirty="0" smtClean="0"/>
                    </a:p>
                    <a:p>
                      <a:pPr marL="0" indent="0">
                        <a:buNone/>
                      </a:pPr>
                      <a:r>
                        <a:rPr lang="ja-JP" altLang="en-US" sz="1500" dirty="0" smtClean="0"/>
                        <a:t>・</a:t>
                      </a:r>
                      <a:r>
                        <a:rPr lang="ja-JP" altLang="ja-JP" sz="1500" dirty="0" smtClean="0"/>
                        <a:t>大学から地域へ、地域から大学へ ～「地域再生</a:t>
                      </a:r>
                      <a:r>
                        <a:rPr lang="en-US" altLang="ja-JP" sz="1500" dirty="0" smtClean="0"/>
                        <a:t>(CR)</a:t>
                      </a:r>
                      <a:r>
                        <a:rPr lang="ja-JP" altLang="ja-JP" sz="1500" dirty="0" smtClean="0"/>
                        <a:t>」副専攻の</a:t>
                      </a:r>
                      <a:r>
                        <a:rPr lang="en-US" altLang="ja-JP" sz="1500" dirty="0" smtClean="0"/>
                        <a:t>2</a:t>
                      </a:r>
                      <a:r>
                        <a:rPr lang="ja-JP" altLang="ja-JP" sz="1500" dirty="0" smtClean="0"/>
                        <a:t>年目の取り組みから～」</a:t>
                      </a:r>
                      <a:endParaRPr lang="en-US" altLang="ja-JP" sz="1500" dirty="0" smtClean="0"/>
                    </a:p>
                    <a:p>
                      <a:pPr marL="0" indent="0">
                        <a:buNone/>
                      </a:pPr>
                      <a:endParaRPr kumimoji="1" lang="ja-JP" altLang="en-US" sz="1500" dirty="0"/>
                    </a:p>
                  </a:txBody>
                  <a:tcPr marL="84406" marR="84406" marT="42203" marB="42203"/>
                </a:tc>
                <a:extLst>
                  <a:ext uri="{0D108BD9-81ED-4DB2-BD59-A6C34878D82A}">
                    <a16:rowId xmlns:a16="http://schemas.microsoft.com/office/drawing/2014/main" val="10001"/>
                  </a:ext>
                </a:extLst>
              </a:tr>
              <a:tr h="759655">
                <a:tc>
                  <a:txBody>
                    <a:bodyPr/>
                    <a:lstStyle/>
                    <a:p>
                      <a:pPr marL="0" indent="0">
                        <a:buNone/>
                      </a:pPr>
                      <a:r>
                        <a:rPr lang="ja-JP" altLang="en-US" sz="1500" dirty="0" smtClean="0"/>
                        <a:t>第</a:t>
                      </a:r>
                      <a:r>
                        <a:rPr lang="en-US" altLang="ja-JP" sz="1500" dirty="0" smtClean="0"/>
                        <a:t>3</a:t>
                      </a:r>
                      <a:r>
                        <a:rPr lang="ja-JP" altLang="en-US" sz="1500" dirty="0" smtClean="0"/>
                        <a:t>回　</a:t>
                      </a:r>
                      <a:r>
                        <a:rPr lang="en-US" altLang="ja-JP" sz="1500" dirty="0" smtClean="0"/>
                        <a:t>2017</a:t>
                      </a:r>
                      <a:r>
                        <a:rPr lang="ja-JP" altLang="en-US" sz="1500" dirty="0" smtClean="0"/>
                        <a:t>年</a:t>
                      </a:r>
                      <a:r>
                        <a:rPr lang="en-US" altLang="ja-JP" sz="1500" dirty="0" smtClean="0"/>
                        <a:t>2</a:t>
                      </a:r>
                      <a:r>
                        <a:rPr lang="ja-JP" altLang="en-US" sz="1500" dirty="0" smtClean="0"/>
                        <a:t>月</a:t>
                      </a:r>
                      <a:r>
                        <a:rPr lang="en-US" altLang="ja-JP" sz="1500" dirty="0" smtClean="0"/>
                        <a:t>16</a:t>
                      </a:r>
                      <a:r>
                        <a:rPr lang="ja-JP" altLang="en-US" sz="1500" dirty="0" smtClean="0"/>
                        <a:t>日</a:t>
                      </a:r>
                      <a:r>
                        <a:rPr lang="en-US" altLang="ja-JP" sz="1500" dirty="0" smtClean="0"/>
                        <a:t>(</a:t>
                      </a:r>
                      <a:r>
                        <a:rPr lang="ja-JP" altLang="en-US" sz="1500" dirty="0" smtClean="0"/>
                        <a:t>木</a:t>
                      </a:r>
                      <a:r>
                        <a:rPr lang="en-US" altLang="ja-JP" sz="1500" dirty="0" smtClean="0"/>
                        <a:t>)</a:t>
                      </a:r>
                      <a:r>
                        <a:rPr lang="ja-JP" altLang="en-US" sz="1500" dirty="0" smtClean="0"/>
                        <a:t>　　　参加人数　</a:t>
                      </a:r>
                      <a:r>
                        <a:rPr lang="en-US" altLang="ja-JP" sz="1500" dirty="0" smtClean="0"/>
                        <a:t>61</a:t>
                      </a:r>
                      <a:r>
                        <a:rPr lang="ja-JP" altLang="en-US" sz="1500" dirty="0" smtClean="0"/>
                        <a:t>人（発表者含む）</a:t>
                      </a:r>
                      <a:endParaRPr lang="en-US" altLang="ja-JP" sz="1500" dirty="0" smtClean="0"/>
                    </a:p>
                    <a:p>
                      <a:pPr marL="0" lvl="0" indent="0">
                        <a:buNone/>
                      </a:pPr>
                      <a:r>
                        <a:rPr lang="ja-JP" altLang="en-US" sz="1500" dirty="0" smtClean="0"/>
                        <a:t>・</a:t>
                      </a:r>
                      <a:r>
                        <a:rPr lang="en-US" altLang="ja-JP" sz="1500" dirty="0" smtClean="0"/>
                        <a:t>CR</a:t>
                      </a:r>
                      <a:r>
                        <a:rPr lang="ja-JP" altLang="ja-JP" sz="1500" dirty="0" smtClean="0"/>
                        <a:t>副専攻科目の学修成果・報告</a:t>
                      </a:r>
                      <a:r>
                        <a:rPr lang="ja-JP" altLang="en-US" sz="1500" dirty="0" smtClean="0"/>
                        <a:t>、</a:t>
                      </a:r>
                      <a:r>
                        <a:rPr lang="ja-JP" altLang="ja-JP" sz="1500" dirty="0" smtClean="0"/>
                        <a:t>パネルディスカッション「今年度の地域志向教育を振り返って」</a:t>
                      </a:r>
                      <a:endParaRPr lang="en-US" altLang="ja-JP" sz="1500" dirty="0" smtClean="0"/>
                    </a:p>
                    <a:p>
                      <a:pPr marL="0" lvl="0" indent="0">
                        <a:buNone/>
                      </a:pPr>
                      <a:endParaRPr kumimoji="1" lang="ja-JP" altLang="en-US" sz="1500" dirty="0"/>
                    </a:p>
                  </a:txBody>
                  <a:tcPr marL="84406" marR="84406" marT="42203" marB="42203"/>
                </a:tc>
                <a:extLst>
                  <a:ext uri="{0D108BD9-81ED-4DB2-BD59-A6C34878D82A}">
                    <a16:rowId xmlns:a16="http://schemas.microsoft.com/office/drawing/2014/main" val="10002"/>
                  </a:ext>
                </a:extLst>
              </a:tr>
              <a:tr h="984738">
                <a:tc>
                  <a:txBody>
                    <a:bodyPr/>
                    <a:lstStyle/>
                    <a:p>
                      <a:pPr marL="0" indent="0">
                        <a:buNone/>
                      </a:pPr>
                      <a:r>
                        <a:rPr lang="ja-JP" altLang="en-US" sz="1500" dirty="0" smtClean="0"/>
                        <a:t>第</a:t>
                      </a:r>
                      <a:r>
                        <a:rPr lang="en-US" altLang="ja-JP" sz="1500" dirty="0" smtClean="0"/>
                        <a:t>4</a:t>
                      </a:r>
                      <a:r>
                        <a:rPr lang="ja-JP" altLang="en-US" sz="1500" dirty="0" smtClean="0"/>
                        <a:t>回　</a:t>
                      </a:r>
                      <a:r>
                        <a:rPr lang="en-US" altLang="ja-JP" sz="1500" dirty="0" smtClean="0"/>
                        <a:t>2017</a:t>
                      </a:r>
                      <a:r>
                        <a:rPr lang="ja-JP" altLang="en-US" sz="1500" dirty="0" smtClean="0"/>
                        <a:t>年</a:t>
                      </a:r>
                      <a:r>
                        <a:rPr lang="en-US" altLang="ja-JP" sz="1500" dirty="0" smtClean="0"/>
                        <a:t>3</a:t>
                      </a:r>
                      <a:r>
                        <a:rPr lang="ja-JP" altLang="en-US" sz="1500" dirty="0" smtClean="0"/>
                        <a:t>月</a:t>
                      </a:r>
                      <a:r>
                        <a:rPr lang="en-US" altLang="ja-JP" sz="1500" dirty="0" smtClean="0"/>
                        <a:t>9</a:t>
                      </a:r>
                      <a:r>
                        <a:rPr lang="ja-JP" altLang="en-US" sz="1500" dirty="0" smtClean="0"/>
                        <a:t>日</a:t>
                      </a:r>
                      <a:r>
                        <a:rPr lang="en-US" altLang="ja-JP" sz="1500" dirty="0" smtClean="0"/>
                        <a:t>(</a:t>
                      </a:r>
                      <a:r>
                        <a:rPr lang="ja-JP" altLang="en-US" sz="1500" dirty="0" smtClean="0"/>
                        <a:t>木</a:t>
                      </a:r>
                      <a:r>
                        <a:rPr lang="en-US" altLang="ja-JP" sz="1500" dirty="0" smtClean="0"/>
                        <a:t>)</a:t>
                      </a:r>
                      <a:r>
                        <a:rPr lang="ja-JP" altLang="en-US" sz="1500" dirty="0" smtClean="0"/>
                        <a:t>　　　参加人数　</a:t>
                      </a:r>
                      <a:r>
                        <a:rPr lang="en-US" altLang="ja-JP" sz="1500" dirty="0" smtClean="0"/>
                        <a:t>50</a:t>
                      </a:r>
                      <a:r>
                        <a:rPr lang="ja-JP" altLang="en-US" sz="1500" dirty="0" smtClean="0"/>
                        <a:t>人</a:t>
                      </a:r>
                      <a:endParaRPr lang="en-US" altLang="ja-JP" sz="1500" dirty="0" smtClean="0"/>
                    </a:p>
                    <a:p>
                      <a:pPr marL="0" lvl="0" indent="0">
                        <a:buNone/>
                      </a:pPr>
                      <a:r>
                        <a:rPr lang="ja-JP" altLang="en-US" sz="1500" dirty="0" smtClean="0"/>
                        <a:t>・</a:t>
                      </a:r>
                      <a:r>
                        <a:rPr lang="ja-JP" altLang="ja-JP" sz="1500" dirty="0" smtClean="0"/>
                        <a:t>大阪市立大学</a:t>
                      </a:r>
                      <a:r>
                        <a:rPr lang="ja-JP" altLang="en-US" sz="1500" dirty="0" smtClean="0"/>
                        <a:t>、</a:t>
                      </a:r>
                      <a:r>
                        <a:rPr lang="ja-JP" altLang="ja-JP" sz="1500" dirty="0" smtClean="0"/>
                        <a:t>大阪府立大学</a:t>
                      </a:r>
                      <a:r>
                        <a:rPr lang="ja-JP" altLang="en-US" sz="1500" dirty="0" smtClean="0"/>
                        <a:t>、</a:t>
                      </a:r>
                      <a:r>
                        <a:rPr lang="ja-JP" altLang="ja-JP" sz="1500" dirty="0" smtClean="0"/>
                        <a:t>北九州市立大学</a:t>
                      </a:r>
                      <a:r>
                        <a:rPr lang="ja-JP" altLang="en-US" sz="1500" dirty="0" smtClean="0"/>
                        <a:t>、</a:t>
                      </a:r>
                      <a:r>
                        <a:rPr lang="ja-JP" altLang="ja-JP" sz="1500" dirty="0" smtClean="0"/>
                        <a:t>和歌山大学</a:t>
                      </a:r>
                      <a:r>
                        <a:rPr lang="ja-JP" altLang="en-US" sz="1500" dirty="0" smtClean="0"/>
                        <a:t>が出席事例報告</a:t>
                      </a:r>
                      <a:r>
                        <a:rPr lang="ja-JP" altLang="ja-JP" sz="1500" dirty="0" smtClean="0"/>
                        <a:t>「北九州市立大学の地域志向教育の概要とアウトカム」</a:t>
                      </a:r>
                      <a:r>
                        <a:rPr lang="ja-JP" altLang="en-US" sz="1500" dirty="0" smtClean="0"/>
                        <a:t>、</a:t>
                      </a:r>
                      <a:r>
                        <a:rPr lang="ja-JP" altLang="ja-JP" sz="1500" dirty="0" smtClean="0"/>
                        <a:t>「大阪市立大学の地域志向教育の</a:t>
                      </a:r>
                      <a:r>
                        <a:rPr lang="en-US" altLang="ja-JP" sz="1500" dirty="0" smtClean="0"/>
                        <a:t>3</a:t>
                      </a:r>
                      <a:r>
                        <a:rPr lang="ja-JP" altLang="ja-JP" sz="1500" dirty="0" smtClean="0"/>
                        <a:t>年を振り返って」</a:t>
                      </a:r>
                      <a:r>
                        <a:rPr lang="ja-JP" altLang="en-US" sz="1500" dirty="0" smtClean="0"/>
                        <a:t>、基調講演、パネルディスカッション</a:t>
                      </a:r>
                      <a:endParaRPr kumimoji="1" lang="ja-JP" altLang="en-US" sz="1500" dirty="0"/>
                    </a:p>
                  </a:txBody>
                  <a:tcPr marL="84406" marR="84406" marT="42203" marB="42203"/>
                </a:tc>
                <a:extLst>
                  <a:ext uri="{0D108BD9-81ED-4DB2-BD59-A6C34878D82A}">
                    <a16:rowId xmlns:a16="http://schemas.microsoft.com/office/drawing/2014/main" val="10003"/>
                  </a:ext>
                </a:extLst>
              </a:tr>
            </a:tbl>
          </a:graphicData>
        </a:graphic>
      </p:graphicFrame>
      <p:sp>
        <p:nvSpPr>
          <p:cNvPr id="9" name="テキスト ボックス 8"/>
          <p:cNvSpPr txBox="1"/>
          <p:nvPr/>
        </p:nvSpPr>
        <p:spPr>
          <a:xfrm>
            <a:off x="2482590" y="163598"/>
            <a:ext cx="3385553" cy="369332"/>
          </a:xfrm>
          <a:prstGeom prst="rect">
            <a:avLst/>
          </a:prstGeom>
          <a:noFill/>
        </p:spPr>
        <p:txBody>
          <a:bodyPr wrap="square" rtlCol="0">
            <a:spAutoFit/>
          </a:bodyPr>
          <a:lstStyle/>
          <a:p>
            <a:pPr algn="r"/>
            <a:r>
              <a:rPr lang="en-US" altLang="ja-JP" dirty="0" smtClean="0">
                <a:solidFill>
                  <a:prstClr val="black"/>
                </a:solidFill>
                <a:latin typeface="+mn-ea"/>
              </a:rPr>
              <a:t>2016</a:t>
            </a:r>
            <a:r>
              <a:rPr lang="ja-JP" altLang="en-US" dirty="0" smtClean="0">
                <a:solidFill>
                  <a:prstClr val="black"/>
                </a:solidFill>
                <a:latin typeface="+mn-ea"/>
              </a:rPr>
              <a:t>年</a:t>
            </a:r>
            <a:r>
              <a:rPr lang="en-US" altLang="ja-JP" dirty="0">
                <a:solidFill>
                  <a:prstClr val="black"/>
                </a:solidFill>
                <a:latin typeface="+mn-ea"/>
              </a:rPr>
              <a:t>7</a:t>
            </a:r>
            <a:r>
              <a:rPr lang="ja-JP" altLang="en-US" dirty="0" smtClean="0">
                <a:solidFill>
                  <a:prstClr val="black"/>
                </a:solidFill>
                <a:latin typeface="+mn-ea"/>
              </a:rPr>
              <a:t>月～</a:t>
            </a:r>
            <a:r>
              <a:rPr lang="en-US" altLang="ja-JP" dirty="0" smtClean="0">
                <a:solidFill>
                  <a:prstClr val="black"/>
                </a:solidFill>
                <a:latin typeface="+mn-ea"/>
              </a:rPr>
              <a:t>2017</a:t>
            </a:r>
            <a:r>
              <a:rPr lang="ja-JP" altLang="en-US" dirty="0" smtClean="0">
                <a:solidFill>
                  <a:prstClr val="black"/>
                </a:solidFill>
                <a:latin typeface="+mn-ea"/>
              </a:rPr>
              <a:t>年</a:t>
            </a:r>
            <a:r>
              <a:rPr lang="en-US" altLang="ja-JP" dirty="0" smtClean="0">
                <a:solidFill>
                  <a:prstClr val="black"/>
                </a:solidFill>
                <a:latin typeface="+mn-ea"/>
              </a:rPr>
              <a:t>3</a:t>
            </a:r>
            <a:r>
              <a:rPr lang="ja-JP" altLang="en-US" dirty="0" smtClean="0">
                <a:solidFill>
                  <a:prstClr val="black"/>
                </a:solidFill>
                <a:latin typeface="+mn-ea"/>
              </a:rPr>
              <a:t>月</a:t>
            </a:r>
            <a:endParaRPr lang="ja-JP" altLang="en-US" dirty="0">
              <a:solidFill>
                <a:prstClr val="black"/>
              </a:solidFill>
              <a:latin typeface="+mn-ea"/>
            </a:endParaRPr>
          </a:p>
        </p:txBody>
      </p:sp>
    </p:spTree>
    <p:extLst>
      <p:ext uri="{BB962C8B-B14F-4D97-AF65-F5344CB8AC3E}">
        <p14:creationId xmlns:p14="http://schemas.microsoft.com/office/powerpoint/2010/main" val="720074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7989" y="246918"/>
            <a:ext cx="7028929" cy="1055077"/>
          </a:xfrm>
        </p:spPr>
        <p:txBody>
          <a:bodyPr>
            <a:normAutofit/>
          </a:bodyPr>
          <a:lstStyle/>
          <a:p>
            <a:pPr algn="l"/>
            <a:r>
              <a:rPr lang="ja-JP" altLang="en-US" sz="3323" dirty="0" smtClean="0"/>
              <a:t>リーディング</a:t>
            </a:r>
            <a:r>
              <a:rPr lang="ja-JP" altLang="en-US" sz="3323" dirty="0"/>
              <a:t>大学院プログラム</a:t>
            </a:r>
          </a:p>
        </p:txBody>
      </p:sp>
      <p:sp>
        <p:nvSpPr>
          <p:cNvPr id="3" name="コンテンツ プレースホルダー 2"/>
          <p:cNvSpPr>
            <a:spLocks noGrp="1"/>
          </p:cNvSpPr>
          <p:nvPr>
            <p:ph idx="1"/>
          </p:nvPr>
        </p:nvSpPr>
        <p:spPr>
          <a:xfrm>
            <a:off x="321267" y="1051414"/>
            <a:ext cx="9036496" cy="5327976"/>
          </a:xfrm>
        </p:spPr>
        <p:txBody>
          <a:bodyPr>
            <a:noAutofit/>
          </a:bodyPr>
          <a:lstStyle/>
          <a:p>
            <a:pPr marL="0" indent="0">
              <a:buNone/>
            </a:pPr>
            <a:r>
              <a:rPr lang="ja-JP" altLang="en-US" sz="1662" b="1" dirty="0">
                <a:latin typeface="+mj-ea"/>
                <a:ea typeface="+mj-ea"/>
              </a:rPr>
              <a:t>（１）概要　</a:t>
            </a:r>
            <a:r>
              <a:rPr lang="ja-JP" altLang="en-US" sz="1477" b="1" dirty="0">
                <a:latin typeface="+mj-ea"/>
                <a:ea typeface="+mj-ea"/>
              </a:rPr>
              <a:t>（両大学の実施・連携体制）</a:t>
            </a:r>
            <a:endParaRPr lang="en-US" altLang="ja-JP" sz="1477" b="1" dirty="0">
              <a:latin typeface="+mj-ea"/>
              <a:ea typeface="+mj-ea"/>
            </a:endParaRPr>
          </a:p>
          <a:p>
            <a:pPr marL="0" indent="0">
              <a:buNone/>
            </a:pPr>
            <a:r>
              <a:rPr lang="ja-JP" altLang="en-US" sz="1662" dirty="0">
                <a:latin typeface="+mj-ea"/>
                <a:ea typeface="+mj-ea"/>
              </a:rPr>
              <a:t>・事</a:t>
            </a:r>
            <a:r>
              <a:rPr lang="ja-JP" altLang="en-US" sz="1477" dirty="0">
                <a:latin typeface="+mj-ea"/>
                <a:ea typeface="+mj-ea"/>
              </a:rPr>
              <a:t>  </a:t>
            </a:r>
            <a:r>
              <a:rPr lang="ja-JP" altLang="en-US" sz="1662" dirty="0">
                <a:latin typeface="+mj-ea"/>
                <a:ea typeface="+mj-ea"/>
              </a:rPr>
              <a:t>業</a:t>
            </a:r>
            <a:r>
              <a:rPr lang="ja-JP" altLang="en-US" sz="1846" dirty="0">
                <a:latin typeface="+mj-ea"/>
                <a:ea typeface="+mj-ea"/>
              </a:rPr>
              <a:t> </a:t>
            </a:r>
            <a:r>
              <a:rPr lang="ja-JP" altLang="en-US" sz="1662" dirty="0">
                <a:latin typeface="+mj-ea"/>
                <a:ea typeface="+mj-ea"/>
              </a:rPr>
              <a:t>名：システム発想型物質科学リーダー養成学位プログラム</a:t>
            </a:r>
            <a:endParaRPr lang="en-US" altLang="ja-JP" sz="1662" dirty="0">
              <a:latin typeface="+mj-ea"/>
              <a:ea typeface="+mj-ea"/>
            </a:endParaRPr>
          </a:p>
          <a:p>
            <a:pPr marL="0" indent="0">
              <a:buNone/>
            </a:pPr>
            <a:r>
              <a:rPr lang="ja-JP" altLang="en-US" sz="1662" dirty="0">
                <a:latin typeface="+mj-ea"/>
                <a:ea typeface="+mj-ea"/>
              </a:rPr>
              <a:t>・補助期間</a:t>
            </a:r>
            <a:r>
              <a:rPr lang="ja-JP" altLang="en-US" sz="1662" dirty="0" smtClean="0">
                <a:latin typeface="+mj-ea"/>
                <a:ea typeface="+mj-ea"/>
              </a:rPr>
              <a:t>：</a:t>
            </a:r>
            <a:r>
              <a:rPr lang="en-US" altLang="ja-JP" sz="1662" dirty="0" smtClean="0">
                <a:latin typeface="+mj-ea"/>
                <a:ea typeface="+mj-ea"/>
              </a:rPr>
              <a:t>201</a:t>
            </a:r>
            <a:r>
              <a:rPr lang="en-US" altLang="ja-JP" sz="1662" dirty="0">
                <a:latin typeface="+mj-ea"/>
                <a:ea typeface="+mj-ea"/>
              </a:rPr>
              <a:t>3</a:t>
            </a:r>
            <a:r>
              <a:rPr lang="ja-JP" altLang="en-US" sz="1662" dirty="0" smtClean="0">
                <a:latin typeface="+mj-ea"/>
                <a:ea typeface="+mj-ea"/>
              </a:rPr>
              <a:t>年度～</a:t>
            </a:r>
            <a:r>
              <a:rPr lang="en-US" altLang="ja-JP" sz="1662" dirty="0" smtClean="0">
                <a:latin typeface="+mj-ea"/>
                <a:ea typeface="+mj-ea"/>
              </a:rPr>
              <a:t>201</a:t>
            </a:r>
            <a:r>
              <a:rPr lang="en-US" altLang="ja-JP" sz="1662" dirty="0">
                <a:latin typeface="+mj-ea"/>
                <a:ea typeface="+mj-ea"/>
              </a:rPr>
              <a:t>9</a:t>
            </a:r>
            <a:r>
              <a:rPr lang="ja-JP" altLang="en-US" sz="1662" dirty="0" smtClean="0">
                <a:latin typeface="+mj-ea"/>
                <a:ea typeface="+mj-ea"/>
              </a:rPr>
              <a:t>年度</a:t>
            </a:r>
            <a:endParaRPr lang="en-US" altLang="ja-JP" sz="1662" dirty="0">
              <a:latin typeface="+mj-ea"/>
              <a:ea typeface="+mj-ea"/>
            </a:endParaRPr>
          </a:p>
          <a:p>
            <a:pPr marL="0" indent="0">
              <a:buNone/>
            </a:pPr>
            <a:r>
              <a:rPr lang="ja-JP" altLang="en-US" sz="1662" dirty="0">
                <a:latin typeface="+mj-ea"/>
                <a:ea typeface="+mj-ea"/>
              </a:rPr>
              <a:t>・事業内容：  「産業界を牽引し、グローバルに活躍できる、システム</a:t>
            </a:r>
            <a:endParaRPr lang="en-US" altLang="ja-JP" sz="1662" dirty="0">
              <a:latin typeface="+mj-ea"/>
              <a:ea typeface="+mj-ea"/>
            </a:endParaRPr>
          </a:p>
          <a:p>
            <a:pPr marL="0" indent="0">
              <a:buNone/>
            </a:pPr>
            <a:r>
              <a:rPr lang="ja-JP" altLang="en-US" sz="1662" dirty="0">
                <a:latin typeface="+mj-ea"/>
                <a:ea typeface="+mj-ea"/>
              </a:rPr>
              <a:t>　　　　　　　 発想型の博士人材を育成」することを目的に、博士課程</a:t>
            </a:r>
            <a:endParaRPr lang="en-US" altLang="ja-JP" sz="1662" dirty="0">
              <a:latin typeface="+mj-ea"/>
              <a:ea typeface="+mj-ea"/>
            </a:endParaRPr>
          </a:p>
          <a:p>
            <a:pPr marL="0" indent="0">
              <a:buNone/>
            </a:pPr>
            <a:r>
              <a:rPr lang="ja-JP" altLang="en-US" sz="1662" dirty="0">
                <a:latin typeface="+mj-ea"/>
                <a:ea typeface="+mj-ea"/>
              </a:rPr>
              <a:t>　　　　　　　 </a:t>
            </a:r>
            <a:r>
              <a:rPr lang="en-US" altLang="ja-JP" sz="1662" dirty="0">
                <a:latin typeface="+mj-ea"/>
                <a:ea typeface="+mj-ea"/>
              </a:rPr>
              <a:t>5</a:t>
            </a:r>
            <a:r>
              <a:rPr lang="ja-JP" altLang="en-US" sz="1662" dirty="0">
                <a:latin typeface="+mj-ea"/>
                <a:ea typeface="+mj-ea"/>
              </a:rPr>
              <a:t>年一貫の学位プログラムを構築・展開。</a:t>
            </a:r>
            <a:endParaRPr lang="en-US" altLang="ja-JP" sz="1662" dirty="0">
              <a:latin typeface="+mj-ea"/>
              <a:ea typeface="+mj-ea"/>
            </a:endParaRPr>
          </a:p>
          <a:p>
            <a:pPr marL="0" indent="0">
              <a:buNone/>
            </a:pPr>
            <a:r>
              <a:rPr lang="ja-JP" altLang="en-US" sz="1662" dirty="0">
                <a:latin typeface="+mj-ea"/>
                <a:ea typeface="+mj-ea"/>
              </a:rPr>
              <a:t>・実施体制：府大・市大の両学長をトップとした全学的運営体制</a:t>
            </a:r>
          </a:p>
          <a:p>
            <a:pPr marL="0" indent="0">
              <a:buNone/>
            </a:pPr>
            <a:r>
              <a:rPr lang="ja-JP" altLang="en-US" sz="1662" dirty="0">
                <a:latin typeface="+mj-ea"/>
                <a:ea typeface="+mj-ea"/>
              </a:rPr>
              <a:t>・参画専攻：両大学の</a:t>
            </a:r>
            <a:r>
              <a:rPr lang="en-US" altLang="ja-JP" sz="1662" dirty="0">
                <a:latin typeface="+mj-ea"/>
                <a:ea typeface="+mj-ea"/>
              </a:rPr>
              <a:t>4</a:t>
            </a:r>
            <a:r>
              <a:rPr lang="ja-JP" altLang="en-US" sz="1662" dirty="0">
                <a:latin typeface="+mj-ea"/>
                <a:ea typeface="+mj-ea"/>
              </a:rPr>
              <a:t>研究科・</a:t>
            </a:r>
            <a:r>
              <a:rPr lang="en-US" altLang="ja-JP" sz="1662" dirty="0">
                <a:latin typeface="+mj-ea"/>
                <a:ea typeface="+mj-ea"/>
              </a:rPr>
              <a:t>15</a:t>
            </a:r>
            <a:r>
              <a:rPr lang="ja-JP" altLang="en-US" sz="1662" dirty="0">
                <a:latin typeface="+mj-ea"/>
                <a:ea typeface="+mj-ea"/>
              </a:rPr>
              <a:t>専攻　</a:t>
            </a:r>
            <a:r>
              <a:rPr lang="ja-JP" altLang="en-US" sz="1292" dirty="0" smtClean="0">
                <a:latin typeface="+mj-ea"/>
                <a:ea typeface="+mj-ea"/>
              </a:rPr>
              <a:t>（</a:t>
            </a:r>
            <a:r>
              <a:rPr lang="en-US" altLang="ja-JP" sz="1292" dirty="0" smtClean="0">
                <a:latin typeface="+mj-ea"/>
                <a:ea typeface="+mj-ea"/>
              </a:rPr>
              <a:t>201</a:t>
            </a:r>
            <a:r>
              <a:rPr lang="en-US" altLang="ja-JP" sz="1292" dirty="0">
                <a:latin typeface="+mj-ea"/>
                <a:ea typeface="+mj-ea"/>
              </a:rPr>
              <a:t>7</a:t>
            </a:r>
            <a:r>
              <a:rPr lang="ja-JP" altLang="en-US" sz="1292" dirty="0" smtClean="0">
                <a:latin typeface="+mj-ea"/>
                <a:ea typeface="+mj-ea"/>
              </a:rPr>
              <a:t>年度</a:t>
            </a:r>
            <a:r>
              <a:rPr lang="ja-JP" altLang="en-US" sz="1292" dirty="0">
                <a:latin typeface="+mj-ea"/>
                <a:ea typeface="+mj-ea"/>
              </a:rPr>
              <a:t>から</a:t>
            </a:r>
            <a:r>
              <a:rPr lang="en-US" altLang="ja-JP" sz="1292" dirty="0">
                <a:latin typeface="+mj-ea"/>
                <a:ea typeface="+mj-ea"/>
              </a:rPr>
              <a:t>2</a:t>
            </a:r>
            <a:r>
              <a:rPr lang="ja-JP" altLang="en-US" sz="1292" dirty="0">
                <a:latin typeface="+mj-ea"/>
                <a:ea typeface="+mj-ea"/>
              </a:rPr>
              <a:t>専攻追加予定）</a:t>
            </a:r>
            <a:endParaRPr lang="en-US" altLang="ja-JP" sz="1292" dirty="0">
              <a:latin typeface="+mj-ea"/>
              <a:ea typeface="+mj-ea"/>
            </a:endParaRPr>
          </a:p>
          <a:p>
            <a:pPr marL="0" indent="0">
              <a:buNone/>
            </a:pPr>
            <a:r>
              <a:rPr lang="ja-JP" altLang="en-US" sz="1662" dirty="0">
                <a:latin typeface="+mj-ea"/>
                <a:ea typeface="+mj-ea"/>
              </a:rPr>
              <a:t>・教員数：府大</a:t>
            </a:r>
            <a:r>
              <a:rPr lang="en-US" altLang="ja-JP" sz="1662" dirty="0">
                <a:latin typeface="+mj-ea"/>
                <a:ea typeface="+mj-ea"/>
              </a:rPr>
              <a:t>54</a:t>
            </a:r>
            <a:r>
              <a:rPr lang="ja-JP" altLang="en-US" sz="1662" dirty="0">
                <a:latin typeface="+mj-ea"/>
                <a:ea typeface="+mj-ea"/>
              </a:rPr>
              <a:t>名・市大</a:t>
            </a:r>
            <a:r>
              <a:rPr lang="en-US" altLang="ja-JP" sz="1662" dirty="0">
                <a:latin typeface="+mj-ea"/>
                <a:ea typeface="+mj-ea"/>
              </a:rPr>
              <a:t>16</a:t>
            </a:r>
            <a:r>
              <a:rPr lang="ja-JP" altLang="en-US" sz="1662" dirty="0">
                <a:latin typeface="+mj-ea"/>
                <a:ea typeface="+mj-ea"/>
              </a:rPr>
              <a:t>名・企業出身ﾒﾝﾀｰ</a:t>
            </a:r>
            <a:r>
              <a:rPr lang="en-US" altLang="ja-JP" sz="1662" dirty="0">
                <a:latin typeface="+mj-ea"/>
                <a:ea typeface="+mj-ea"/>
              </a:rPr>
              <a:t>16</a:t>
            </a:r>
            <a:r>
              <a:rPr lang="ja-JP" altLang="en-US" sz="1662" dirty="0">
                <a:latin typeface="+mj-ea"/>
                <a:ea typeface="+mj-ea"/>
              </a:rPr>
              <a:t>名、海外協力者</a:t>
            </a:r>
            <a:r>
              <a:rPr lang="en-US" altLang="ja-JP" sz="1662" dirty="0">
                <a:latin typeface="+mj-ea"/>
                <a:ea typeface="+mj-ea"/>
              </a:rPr>
              <a:t>12</a:t>
            </a:r>
            <a:r>
              <a:rPr lang="ja-JP" altLang="en-US" sz="1662" dirty="0">
                <a:latin typeface="+mj-ea"/>
                <a:ea typeface="+mj-ea"/>
              </a:rPr>
              <a:t>名</a:t>
            </a:r>
            <a:endParaRPr lang="en-US" altLang="ja-JP" sz="1662" dirty="0">
              <a:latin typeface="+mj-ea"/>
              <a:ea typeface="+mj-ea"/>
            </a:endParaRPr>
          </a:p>
          <a:p>
            <a:pPr marL="0" indent="0">
              <a:buNone/>
            </a:pPr>
            <a:r>
              <a:rPr lang="ja-JP" altLang="en-US" sz="1662" dirty="0">
                <a:latin typeface="+mj-ea"/>
                <a:ea typeface="+mj-ea"/>
              </a:rPr>
              <a:t>・履修生数：合計</a:t>
            </a:r>
            <a:r>
              <a:rPr lang="en-US" altLang="ja-JP" sz="1662" dirty="0">
                <a:latin typeface="+mj-ea"/>
                <a:ea typeface="+mj-ea"/>
              </a:rPr>
              <a:t>57</a:t>
            </a:r>
            <a:r>
              <a:rPr lang="ja-JP" altLang="en-US" sz="1662" dirty="0">
                <a:latin typeface="+mj-ea"/>
                <a:ea typeface="+mj-ea"/>
              </a:rPr>
              <a:t>名</a:t>
            </a:r>
            <a:r>
              <a:rPr lang="ja-JP" altLang="en-US" sz="1108" dirty="0" smtClean="0">
                <a:latin typeface="+mj-ea"/>
                <a:ea typeface="+mj-ea"/>
              </a:rPr>
              <a:t>（</a:t>
            </a:r>
            <a:r>
              <a:rPr lang="en-US" altLang="ja-JP" sz="1108" dirty="0" smtClean="0">
                <a:latin typeface="+mj-ea"/>
                <a:ea typeface="+mj-ea"/>
              </a:rPr>
              <a:t>201</a:t>
            </a:r>
            <a:r>
              <a:rPr lang="en-US" altLang="ja-JP" sz="1108" dirty="0">
                <a:latin typeface="+mj-ea"/>
                <a:ea typeface="+mj-ea"/>
              </a:rPr>
              <a:t>7</a:t>
            </a:r>
            <a:r>
              <a:rPr lang="en-US" altLang="ja-JP" sz="1108" dirty="0" smtClean="0">
                <a:latin typeface="+mj-ea"/>
                <a:ea typeface="+mj-ea"/>
              </a:rPr>
              <a:t>.3.1</a:t>
            </a:r>
            <a:r>
              <a:rPr lang="ja-JP" altLang="en-US" sz="1108" dirty="0">
                <a:latin typeface="+mj-ea"/>
                <a:ea typeface="+mj-ea"/>
              </a:rPr>
              <a:t>現在</a:t>
            </a:r>
            <a:r>
              <a:rPr lang="en-US" altLang="ja-JP" sz="1108" dirty="0">
                <a:latin typeface="+mj-ea"/>
                <a:ea typeface="+mj-ea"/>
              </a:rPr>
              <a:t>3</a:t>
            </a:r>
            <a:r>
              <a:rPr lang="ja-JP" altLang="en-US" sz="1108" dirty="0">
                <a:latin typeface="+mj-ea"/>
                <a:ea typeface="+mj-ea"/>
              </a:rPr>
              <a:t>期生まで在籍（</a:t>
            </a:r>
            <a:r>
              <a:rPr lang="en-US" altLang="ja-JP" sz="1108" dirty="0">
                <a:latin typeface="+mj-ea"/>
                <a:ea typeface="+mj-ea"/>
              </a:rPr>
              <a:t>M1</a:t>
            </a:r>
            <a:r>
              <a:rPr lang="ja-JP" altLang="en-US" sz="1108" dirty="0">
                <a:latin typeface="+mj-ea"/>
                <a:ea typeface="+mj-ea"/>
              </a:rPr>
              <a:t>～</a:t>
            </a:r>
            <a:r>
              <a:rPr lang="en-US" altLang="ja-JP" sz="1108" dirty="0">
                <a:latin typeface="+mj-ea"/>
                <a:ea typeface="+mj-ea"/>
              </a:rPr>
              <a:t>D2</a:t>
            </a:r>
            <a:r>
              <a:rPr lang="ja-JP" altLang="en-US" sz="1108" dirty="0">
                <a:latin typeface="+mj-ea"/>
                <a:ea typeface="+mj-ea"/>
              </a:rPr>
              <a:t>まで））</a:t>
            </a:r>
            <a:endParaRPr lang="en-US" altLang="ja-JP" sz="1108" dirty="0">
              <a:latin typeface="+mj-ea"/>
              <a:ea typeface="+mj-ea"/>
            </a:endParaRPr>
          </a:p>
          <a:p>
            <a:pPr marL="0" indent="0">
              <a:buNone/>
            </a:pPr>
            <a:r>
              <a:rPr lang="ja-JP" altLang="en-US" sz="1662" dirty="0">
                <a:latin typeface="+mj-ea"/>
              </a:rPr>
              <a:t>・協力団体：企業＝</a:t>
            </a:r>
            <a:r>
              <a:rPr lang="en-US" altLang="ja-JP" sz="1662" dirty="0">
                <a:latin typeface="+mj-ea"/>
              </a:rPr>
              <a:t>26</a:t>
            </a:r>
            <a:r>
              <a:rPr lang="ja-JP" altLang="en-US" sz="1662" dirty="0">
                <a:latin typeface="+mj-ea"/>
              </a:rPr>
              <a:t>団体、官公庁＝</a:t>
            </a:r>
            <a:r>
              <a:rPr lang="en-US" altLang="ja-JP" sz="1662" dirty="0">
                <a:latin typeface="+mj-ea"/>
              </a:rPr>
              <a:t>10</a:t>
            </a:r>
            <a:r>
              <a:rPr lang="ja-JP" altLang="en-US" sz="1662" dirty="0">
                <a:latin typeface="+mj-ea"/>
              </a:rPr>
              <a:t>拠点、国際機関＝</a:t>
            </a:r>
            <a:r>
              <a:rPr lang="en-US" altLang="ja-JP" sz="1662" dirty="0">
                <a:latin typeface="+mj-ea"/>
              </a:rPr>
              <a:t>22</a:t>
            </a:r>
            <a:r>
              <a:rPr lang="ja-JP" altLang="en-US" sz="1662" dirty="0">
                <a:latin typeface="+mj-ea"/>
              </a:rPr>
              <a:t>機関</a:t>
            </a:r>
            <a:endParaRPr lang="en-US" altLang="ja-JP" sz="1662" dirty="0">
              <a:latin typeface="+mj-ea"/>
            </a:endParaRPr>
          </a:p>
          <a:p>
            <a:pPr marL="0" indent="0">
              <a:buNone/>
            </a:pPr>
            <a:endParaRPr lang="en-US" altLang="ja-JP" sz="923" dirty="0">
              <a:latin typeface="+mj-ea"/>
              <a:ea typeface="+mj-ea"/>
            </a:endParaRPr>
          </a:p>
          <a:p>
            <a:pPr marL="0" indent="0">
              <a:buNone/>
            </a:pPr>
            <a:r>
              <a:rPr lang="ja-JP" altLang="en-US" sz="1662" b="1" dirty="0">
                <a:latin typeface="+mj-ea"/>
                <a:ea typeface="+mj-ea"/>
              </a:rPr>
              <a:t>（２）実績　</a:t>
            </a:r>
            <a:r>
              <a:rPr lang="ja-JP" altLang="en-US" sz="1477" b="1" dirty="0">
                <a:latin typeface="+mj-ea"/>
                <a:ea typeface="+mj-ea"/>
              </a:rPr>
              <a:t>（プログラム開始</a:t>
            </a:r>
            <a:r>
              <a:rPr lang="ja-JP" altLang="en-US" sz="1477" b="1" dirty="0" smtClean="0">
                <a:latin typeface="+mj-ea"/>
                <a:ea typeface="+mj-ea"/>
              </a:rPr>
              <a:t>（</a:t>
            </a:r>
            <a:r>
              <a:rPr lang="en-US" altLang="ja-JP" sz="1477" b="1" dirty="0" smtClean="0">
                <a:latin typeface="+mj-ea"/>
                <a:ea typeface="+mj-ea"/>
              </a:rPr>
              <a:t>201</a:t>
            </a:r>
            <a:r>
              <a:rPr lang="en-US" altLang="ja-JP" sz="1477" b="1" dirty="0">
                <a:latin typeface="+mj-ea"/>
                <a:ea typeface="+mj-ea"/>
              </a:rPr>
              <a:t>4</a:t>
            </a:r>
            <a:r>
              <a:rPr lang="ja-JP" altLang="en-US" sz="1477" b="1" dirty="0" smtClean="0">
                <a:latin typeface="+mj-ea"/>
                <a:ea typeface="+mj-ea"/>
              </a:rPr>
              <a:t>）～</a:t>
            </a:r>
            <a:r>
              <a:rPr lang="en-US" altLang="ja-JP" sz="1477" b="1" dirty="0" smtClean="0">
                <a:latin typeface="+mj-ea"/>
                <a:ea typeface="+mj-ea"/>
              </a:rPr>
              <a:t>201</a:t>
            </a:r>
            <a:r>
              <a:rPr lang="en-US" altLang="ja-JP" sz="1477" b="1" dirty="0">
                <a:latin typeface="+mj-ea"/>
                <a:ea typeface="+mj-ea"/>
              </a:rPr>
              <a:t>6</a:t>
            </a:r>
            <a:r>
              <a:rPr lang="ja-JP" altLang="en-US" sz="1477" b="1" dirty="0" smtClean="0">
                <a:latin typeface="+mj-ea"/>
                <a:ea typeface="+mj-ea"/>
              </a:rPr>
              <a:t>年度</a:t>
            </a:r>
            <a:r>
              <a:rPr lang="ja-JP" altLang="en-US" sz="1477" b="1" dirty="0">
                <a:latin typeface="+mj-ea"/>
                <a:ea typeface="+mj-ea"/>
              </a:rPr>
              <a:t>末まで）</a:t>
            </a:r>
            <a:endParaRPr lang="en-US" altLang="ja-JP" sz="1477" b="1" dirty="0">
              <a:latin typeface="+mj-ea"/>
              <a:ea typeface="+mj-ea"/>
            </a:endParaRPr>
          </a:p>
          <a:p>
            <a:pPr marL="0" indent="0">
              <a:buNone/>
            </a:pPr>
            <a:r>
              <a:rPr lang="ja-JP" altLang="en-US" sz="1662" dirty="0">
                <a:latin typeface="+mj-ea"/>
                <a:ea typeface="+mj-ea"/>
              </a:rPr>
              <a:t>・学生の学会発表数</a:t>
            </a:r>
            <a:r>
              <a:rPr lang="ja-JP" altLang="en-US" sz="1662" dirty="0" smtClean="0">
                <a:latin typeface="+mj-ea"/>
                <a:ea typeface="+mj-ea"/>
              </a:rPr>
              <a:t>：</a:t>
            </a:r>
            <a:r>
              <a:rPr lang="en-US" altLang="ja-JP" sz="1662" dirty="0" smtClean="0">
                <a:latin typeface="+mj-ea"/>
                <a:ea typeface="+mj-ea"/>
              </a:rPr>
              <a:t>201</a:t>
            </a:r>
            <a:r>
              <a:rPr lang="en-US" altLang="ja-JP" sz="1662" dirty="0">
                <a:latin typeface="+mj-ea"/>
                <a:ea typeface="+mj-ea"/>
              </a:rPr>
              <a:t>4</a:t>
            </a:r>
            <a:r>
              <a:rPr lang="ja-JP" altLang="en-US" sz="1662" dirty="0" smtClean="0">
                <a:latin typeface="+mj-ea"/>
                <a:ea typeface="+mj-ea"/>
              </a:rPr>
              <a:t>＝</a:t>
            </a:r>
            <a:r>
              <a:rPr lang="en-US" altLang="ja-JP" sz="1662" dirty="0">
                <a:latin typeface="+mj-ea"/>
                <a:ea typeface="+mj-ea"/>
              </a:rPr>
              <a:t>80</a:t>
            </a:r>
            <a:r>
              <a:rPr lang="ja-JP" altLang="en-US" sz="1662" dirty="0">
                <a:latin typeface="+mj-ea"/>
                <a:ea typeface="+mj-ea"/>
              </a:rPr>
              <a:t>件</a:t>
            </a:r>
            <a:r>
              <a:rPr lang="ja-JP" altLang="en-US" sz="1662" dirty="0" smtClean="0">
                <a:latin typeface="+mj-ea"/>
                <a:ea typeface="+mj-ea"/>
              </a:rPr>
              <a:t>、</a:t>
            </a:r>
            <a:r>
              <a:rPr lang="en-US" altLang="ja-JP" sz="1662" dirty="0" smtClean="0">
                <a:latin typeface="+mj-ea"/>
                <a:ea typeface="+mj-ea"/>
              </a:rPr>
              <a:t>201</a:t>
            </a:r>
            <a:r>
              <a:rPr lang="en-US" altLang="ja-JP" sz="1662" dirty="0">
                <a:latin typeface="+mj-ea"/>
                <a:ea typeface="+mj-ea"/>
              </a:rPr>
              <a:t>5</a:t>
            </a:r>
            <a:r>
              <a:rPr lang="ja-JP" altLang="en-US" sz="1662" dirty="0" smtClean="0">
                <a:latin typeface="+mj-ea"/>
                <a:ea typeface="+mj-ea"/>
              </a:rPr>
              <a:t>＝</a:t>
            </a:r>
            <a:r>
              <a:rPr lang="en-US" altLang="ja-JP" sz="1662" dirty="0">
                <a:latin typeface="+mj-ea"/>
                <a:ea typeface="+mj-ea"/>
              </a:rPr>
              <a:t>151</a:t>
            </a:r>
            <a:r>
              <a:rPr lang="ja-JP" altLang="en-US" sz="1662" dirty="0">
                <a:latin typeface="+mj-ea"/>
                <a:ea typeface="+mj-ea"/>
              </a:rPr>
              <a:t>件</a:t>
            </a:r>
            <a:r>
              <a:rPr lang="ja-JP" altLang="en-US" sz="1662" dirty="0" smtClean="0">
                <a:latin typeface="+mj-ea"/>
                <a:ea typeface="+mj-ea"/>
              </a:rPr>
              <a:t>、</a:t>
            </a:r>
            <a:r>
              <a:rPr lang="en-US" altLang="ja-JP" sz="1662" dirty="0" smtClean="0">
                <a:latin typeface="+mj-ea"/>
                <a:ea typeface="+mj-ea"/>
              </a:rPr>
              <a:t>201</a:t>
            </a:r>
            <a:r>
              <a:rPr lang="en-US" altLang="ja-JP" sz="1662" dirty="0">
                <a:latin typeface="+mj-ea"/>
                <a:ea typeface="+mj-ea"/>
              </a:rPr>
              <a:t>6</a:t>
            </a:r>
            <a:r>
              <a:rPr lang="ja-JP" altLang="en-US" sz="1662" dirty="0" smtClean="0">
                <a:latin typeface="+mj-ea"/>
                <a:ea typeface="+mj-ea"/>
              </a:rPr>
              <a:t>＝</a:t>
            </a:r>
            <a:r>
              <a:rPr lang="en-US" altLang="ja-JP" sz="1662" dirty="0">
                <a:latin typeface="+mj-ea"/>
                <a:ea typeface="+mj-ea"/>
              </a:rPr>
              <a:t>202</a:t>
            </a:r>
            <a:r>
              <a:rPr lang="ja-JP" altLang="en-US" sz="1662" dirty="0">
                <a:latin typeface="+mj-ea"/>
                <a:ea typeface="+mj-ea"/>
              </a:rPr>
              <a:t>件</a:t>
            </a:r>
            <a:endParaRPr lang="en-US" altLang="ja-JP" sz="1662" dirty="0">
              <a:latin typeface="+mj-ea"/>
              <a:ea typeface="+mj-ea"/>
            </a:endParaRPr>
          </a:p>
          <a:p>
            <a:pPr marL="0" indent="0">
              <a:buNone/>
            </a:pPr>
            <a:r>
              <a:rPr lang="ja-JP" altLang="en-US" sz="1662" dirty="0">
                <a:latin typeface="+mj-ea"/>
                <a:ea typeface="+mj-ea"/>
              </a:rPr>
              <a:t>・学生の論文発表数</a:t>
            </a:r>
            <a:r>
              <a:rPr lang="ja-JP" altLang="en-US" sz="1662" dirty="0" smtClean="0">
                <a:latin typeface="+mn-ea"/>
              </a:rPr>
              <a:t>：</a:t>
            </a:r>
            <a:r>
              <a:rPr lang="en-US" altLang="ja-JP" sz="1662" dirty="0" smtClean="0">
                <a:latin typeface="+mn-ea"/>
              </a:rPr>
              <a:t>201</a:t>
            </a:r>
            <a:r>
              <a:rPr lang="en-US" altLang="ja-JP" sz="1662" dirty="0">
                <a:latin typeface="+mn-ea"/>
              </a:rPr>
              <a:t>4</a:t>
            </a:r>
            <a:r>
              <a:rPr lang="ja-JP" altLang="en-US" sz="1662" dirty="0" smtClean="0">
                <a:latin typeface="+mn-ea"/>
              </a:rPr>
              <a:t>＝</a:t>
            </a:r>
            <a:r>
              <a:rPr lang="en-US" altLang="ja-JP" sz="1662" dirty="0">
                <a:latin typeface="+mn-ea"/>
              </a:rPr>
              <a:t>34</a:t>
            </a:r>
            <a:r>
              <a:rPr lang="ja-JP" altLang="en-US" sz="1662" dirty="0">
                <a:latin typeface="+mn-ea"/>
              </a:rPr>
              <a:t>件</a:t>
            </a:r>
            <a:r>
              <a:rPr lang="ja-JP" altLang="en-US" sz="1662" dirty="0" smtClean="0">
                <a:latin typeface="+mn-ea"/>
              </a:rPr>
              <a:t>、</a:t>
            </a:r>
            <a:r>
              <a:rPr lang="en-US" altLang="ja-JP" sz="1662" dirty="0" smtClean="0">
                <a:latin typeface="+mn-ea"/>
              </a:rPr>
              <a:t>2015</a:t>
            </a:r>
            <a:r>
              <a:rPr lang="ja-JP" altLang="en-US" sz="1662" dirty="0" smtClean="0">
                <a:latin typeface="+mn-ea"/>
              </a:rPr>
              <a:t>＝</a:t>
            </a:r>
            <a:r>
              <a:rPr lang="en-US" altLang="ja-JP" sz="1662" dirty="0">
                <a:latin typeface="+mn-ea"/>
              </a:rPr>
              <a:t>29</a:t>
            </a:r>
            <a:r>
              <a:rPr lang="ja-JP" altLang="en-US" sz="1662" dirty="0">
                <a:latin typeface="+mn-ea"/>
              </a:rPr>
              <a:t>件</a:t>
            </a:r>
            <a:r>
              <a:rPr lang="ja-JP" altLang="en-US" sz="1662" dirty="0" smtClean="0">
                <a:latin typeface="+mn-ea"/>
              </a:rPr>
              <a:t>、</a:t>
            </a:r>
            <a:r>
              <a:rPr lang="en-US" altLang="ja-JP" sz="1662" dirty="0" smtClean="0">
                <a:latin typeface="+mn-ea"/>
              </a:rPr>
              <a:t>2016</a:t>
            </a:r>
            <a:r>
              <a:rPr lang="ja-JP" altLang="en-US" sz="1662" dirty="0" smtClean="0">
                <a:latin typeface="+mn-ea"/>
              </a:rPr>
              <a:t>＝</a:t>
            </a:r>
            <a:r>
              <a:rPr lang="en-US" altLang="ja-JP" sz="1662" dirty="0">
                <a:latin typeface="+mn-ea"/>
              </a:rPr>
              <a:t>25</a:t>
            </a:r>
            <a:r>
              <a:rPr lang="ja-JP" altLang="en-US" sz="1662" dirty="0">
                <a:latin typeface="+mn-ea"/>
              </a:rPr>
              <a:t>件</a:t>
            </a:r>
            <a:endParaRPr lang="en-US" altLang="ja-JP" sz="1662" dirty="0">
              <a:latin typeface="+mn-ea"/>
            </a:endParaRPr>
          </a:p>
          <a:p>
            <a:pPr marL="0" indent="0">
              <a:buNone/>
            </a:pPr>
            <a:r>
              <a:rPr lang="ja-JP" altLang="en-US" sz="1662" dirty="0">
                <a:latin typeface="+mn-ea"/>
              </a:rPr>
              <a:t>・学生の共同研究の実施件数</a:t>
            </a:r>
            <a:r>
              <a:rPr lang="ja-JP" altLang="en-US" sz="1662" dirty="0" smtClean="0">
                <a:latin typeface="+mn-ea"/>
              </a:rPr>
              <a:t>：</a:t>
            </a:r>
            <a:r>
              <a:rPr lang="en-US" altLang="ja-JP" sz="1662" dirty="0" smtClean="0">
                <a:latin typeface="+mn-ea"/>
              </a:rPr>
              <a:t>201</a:t>
            </a:r>
            <a:r>
              <a:rPr lang="en-US" altLang="ja-JP" sz="1662" dirty="0">
                <a:latin typeface="+mn-ea"/>
              </a:rPr>
              <a:t>4</a:t>
            </a:r>
            <a:r>
              <a:rPr lang="ja-JP" altLang="en-US" sz="1662" dirty="0" smtClean="0">
                <a:latin typeface="+mn-ea"/>
              </a:rPr>
              <a:t>＝</a:t>
            </a:r>
            <a:r>
              <a:rPr lang="en-US" altLang="ja-JP" sz="1662" dirty="0">
                <a:latin typeface="+mn-ea"/>
              </a:rPr>
              <a:t>9</a:t>
            </a:r>
            <a:r>
              <a:rPr lang="ja-JP" altLang="en-US" sz="1662" dirty="0">
                <a:latin typeface="+mn-ea"/>
              </a:rPr>
              <a:t>件</a:t>
            </a:r>
            <a:r>
              <a:rPr lang="ja-JP" altLang="en-US" sz="1662" dirty="0" smtClean="0">
                <a:latin typeface="+mn-ea"/>
              </a:rPr>
              <a:t>、</a:t>
            </a:r>
            <a:r>
              <a:rPr lang="en-US" altLang="ja-JP" sz="1662" dirty="0" smtClean="0">
                <a:latin typeface="+mn-ea"/>
              </a:rPr>
              <a:t>201</a:t>
            </a:r>
            <a:r>
              <a:rPr lang="en-US" altLang="ja-JP" sz="1662" dirty="0">
                <a:latin typeface="+mn-ea"/>
              </a:rPr>
              <a:t>5</a:t>
            </a:r>
            <a:r>
              <a:rPr lang="ja-JP" altLang="en-US" sz="1662" dirty="0" smtClean="0">
                <a:latin typeface="+mn-ea"/>
              </a:rPr>
              <a:t>＝</a:t>
            </a:r>
            <a:r>
              <a:rPr lang="en-US" altLang="ja-JP" sz="1662" dirty="0">
                <a:latin typeface="+mn-ea"/>
              </a:rPr>
              <a:t>21</a:t>
            </a:r>
            <a:r>
              <a:rPr lang="ja-JP" altLang="en-US" sz="1662" dirty="0">
                <a:latin typeface="+mn-ea"/>
              </a:rPr>
              <a:t>件</a:t>
            </a:r>
            <a:r>
              <a:rPr lang="ja-JP" altLang="en-US" sz="1662" dirty="0" smtClean="0">
                <a:latin typeface="+mn-ea"/>
              </a:rPr>
              <a:t>、</a:t>
            </a:r>
            <a:r>
              <a:rPr lang="en-US" altLang="ja-JP" sz="1662" dirty="0" smtClean="0">
                <a:latin typeface="+mn-ea"/>
              </a:rPr>
              <a:t>201</a:t>
            </a:r>
            <a:r>
              <a:rPr lang="en-US" altLang="ja-JP" sz="1662" dirty="0">
                <a:latin typeface="+mn-ea"/>
              </a:rPr>
              <a:t>6</a:t>
            </a:r>
            <a:r>
              <a:rPr lang="ja-JP" altLang="en-US" sz="1662" dirty="0" smtClean="0">
                <a:latin typeface="+mn-ea"/>
              </a:rPr>
              <a:t>＝</a:t>
            </a:r>
            <a:r>
              <a:rPr lang="en-US" altLang="ja-JP" sz="1662" dirty="0">
                <a:latin typeface="+mn-ea"/>
              </a:rPr>
              <a:t>31</a:t>
            </a:r>
            <a:r>
              <a:rPr lang="ja-JP" altLang="en-US" sz="1662" dirty="0">
                <a:latin typeface="+mn-ea"/>
              </a:rPr>
              <a:t>件</a:t>
            </a:r>
            <a:endParaRPr lang="en-US" altLang="ja-JP" sz="1662" dirty="0">
              <a:latin typeface="+mn-ea"/>
            </a:endParaRPr>
          </a:p>
          <a:p>
            <a:pPr marL="0" indent="0">
              <a:buNone/>
            </a:pPr>
            <a:r>
              <a:rPr lang="ja-JP" altLang="en-US" sz="1662" dirty="0">
                <a:latin typeface="+mn-ea"/>
              </a:rPr>
              <a:t>・アイデアコンペ、ハッカソンでの受賞件数</a:t>
            </a:r>
            <a:r>
              <a:rPr lang="ja-JP" altLang="en-US" sz="1662" dirty="0" smtClean="0">
                <a:latin typeface="+mn-ea"/>
              </a:rPr>
              <a:t>：</a:t>
            </a:r>
            <a:r>
              <a:rPr lang="en-US" altLang="ja-JP" sz="1662" dirty="0" smtClean="0">
                <a:latin typeface="+mn-ea"/>
              </a:rPr>
              <a:t>201</a:t>
            </a:r>
            <a:r>
              <a:rPr lang="en-US" altLang="ja-JP" sz="1662" dirty="0">
                <a:latin typeface="+mn-ea"/>
              </a:rPr>
              <a:t>5</a:t>
            </a:r>
            <a:r>
              <a:rPr lang="ja-JP" altLang="en-US" sz="1662" dirty="0" smtClean="0">
                <a:latin typeface="+mn-ea"/>
              </a:rPr>
              <a:t>＝</a:t>
            </a:r>
            <a:r>
              <a:rPr lang="en-US" altLang="ja-JP" sz="1662" dirty="0">
                <a:latin typeface="+mn-ea"/>
              </a:rPr>
              <a:t>12</a:t>
            </a:r>
            <a:r>
              <a:rPr lang="ja-JP" altLang="en-US" sz="1662" dirty="0">
                <a:latin typeface="+mn-ea"/>
              </a:rPr>
              <a:t>件</a:t>
            </a:r>
            <a:r>
              <a:rPr lang="ja-JP" altLang="en-US" sz="1662" dirty="0" smtClean="0">
                <a:latin typeface="+mn-ea"/>
              </a:rPr>
              <a:t>、</a:t>
            </a:r>
            <a:r>
              <a:rPr lang="en-US" altLang="ja-JP" sz="1662" dirty="0" smtClean="0">
                <a:latin typeface="+mn-ea"/>
              </a:rPr>
              <a:t>201</a:t>
            </a:r>
            <a:r>
              <a:rPr lang="en-US" altLang="ja-JP" sz="1662" dirty="0">
                <a:latin typeface="+mn-ea"/>
              </a:rPr>
              <a:t>6</a:t>
            </a:r>
            <a:r>
              <a:rPr lang="ja-JP" altLang="en-US" sz="1662" dirty="0" smtClean="0">
                <a:latin typeface="+mn-ea"/>
              </a:rPr>
              <a:t>＝</a:t>
            </a:r>
            <a:r>
              <a:rPr lang="en-US" altLang="ja-JP" sz="1662" dirty="0">
                <a:latin typeface="+mn-ea"/>
              </a:rPr>
              <a:t>7</a:t>
            </a:r>
            <a:r>
              <a:rPr lang="ja-JP" altLang="en-US" sz="1662" dirty="0">
                <a:latin typeface="+mn-ea"/>
              </a:rPr>
              <a:t>件</a:t>
            </a:r>
            <a:endParaRPr lang="en-US" altLang="ja-JP" sz="1662" dirty="0">
              <a:latin typeface="+mn-ea"/>
            </a:endParaRPr>
          </a:p>
          <a:p>
            <a:pPr marL="0" indent="0">
              <a:buNone/>
            </a:pPr>
            <a:r>
              <a:rPr lang="ja-JP" altLang="en-US" sz="1662" dirty="0">
                <a:latin typeface="+mn-ea"/>
              </a:rPr>
              <a:t>・大学院共通教育科目に</a:t>
            </a:r>
            <a:r>
              <a:rPr lang="en-US" altLang="ja-JP" sz="1662" dirty="0">
                <a:latin typeface="+mn-ea"/>
              </a:rPr>
              <a:t>5</a:t>
            </a:r>
            <a:r>
              <a:rPr lang="ja-JP" altLang="en-US" sz="1662" dirty="0">
                <a:latin typeface="+mn-ea"/>
              </a:rPr>
              <a:t>科目提供し、延</a:t>
            </a:r>
            <a:r>
              <a:rPr lang="en-US" altLang="ja-JP" sz="1662" dirty="0">
                <a:latin typeface="+mn-ea"/>
              </a:rPr>
              <a:t>600</a:t>
            </a:r>
            <a:r>
              <a:rPr lang="ja-JP" altLang="en-US" sz="1662" dirty="0">
                <a:latin typeface="+mn-ea"/>
              </a:rPr>
              <a:t>名が受講（全学展開）</a:t>
            </a:r>
            <a:endParaRPr lang="en-US" altLang="ja-JP" sz="1662" dirty="0">
              <a:latin typeface="+mn-ea"/>
            </a:endParaRPr>
          </a:p>
          <a:p>
            <a:pPr marL="0" indent="0">
              <a:buNone/>
            </a:pPr>
            <a:r>
              <a:rPr lang="ja-JP" altLang="en-US" sz="1846" dirty="0">
                <a:latin typeface="+mj-ea"/>
                <a:ea typeface="+mj-ea"/>
              </a:rPr>
              <a:t>　</a:t>
            </a:r>
            <a:endParaRPr lang="en-US" altLang="ja-JP" sz="1846" dirty="0">
              <a:latin typeface="+mj-ea"/>
              <a:ea typeface="+mj-ea"/>
            </a:endParaRPr>
          </a:p>
        </p:txBody>
      </p:sp>
      <p:sp>
        <p:nvSpPr>
          <p:cNvPr id="4" name="スライド番号プレースホルダー 3"/>
          <p:cNvSpPr>
            <a:spLocks noGrp="1"/>
          </p:cNvSpPr>
          <p:nvPr>
            <p:ph type="sldNum" sz="quarter" idx="12"/>
          </p:nvPr>
        </p:nvSpPr>
        <p:spPr>
          <a:xfrm>
            <a:off x="6958287" y="6287164"/>
            <a:ext cx="2133600" cy="337038"/>
          </a:xfrm>
        </p:spPr>
        <p:txBody>
          <a:bodyPr/>
          <a:lstStyle/>
          <a:p>
            <a:fld id="{3997CC34-1676-40F1-A1B4-45A9DA23A816}" type="slidenum">
              <a:rPr lang="ja-JP" altLang="en-US" sz="1662">
                <a:solidFill>
                  <a:schemeClr val="tx1"/>
                </a:solidFill>
              </a:rPr>
              <a:t>6</a:t>
            </a:fld>
            <a:endParaRPr lang="ja-JP" altLang="en-US" sz="1662" dirty="0">
              <a:solidFill>
                <a:schemeClr val="tx1"/>
              </a:solidFill>
            </a:endParaRPr>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847" y="3149656"/>
            <a:ext cx="2057114" cy="12629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コンテンツ プレースホルダー 2"/>
          <p:cNvSpPr txBox="1">
            <a:spLocks/>
          </p:cNvSpPr>
          <p:nvPr/>
        </p:nvSpPr>
        <p:spPr>
          <a:xfrm>
            <a:off x="6870135" y="4440257"/>
            <a:ext cx="3002632" cy="199407"/>
          </a:xfrm>
          <a:prstGeom prst="rect">
            <a:avLst/>
          </a:prstGeom>
        </p:spPr>
        <p:txBody>
          <a:bodyPr vert="horz" lIns="84406" tIns="42203" rIns="84406" bIns="42203"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738" dirty="0"/>
              <a:t>ブラウン大学での「国際アイディエーション演習」</a:t>
            </a:r>
          </a:p>
        </p:txBody>
      </p:sp>
      <p:sp>
        <p:nvSpPr>
          <p:cNvPr id="13" name="コンテンツ プレースホルダー 2"/>
          <p:cNvSpPr txBox="1">
            <a:spLocks/>
          </p:cNvSpPr>
          <p:nvPr/>
        </p:nvSpPr>
        <p:spPr>
          <a:xfrm>
            <a:off x="6884324" y="6024622"/>
            <a:ext cx="3002632" cy="199407"/>
          </a:xfrm>
          <a:prstGeom prst="rect">
            <a:avLst/>
          </a:prstGeom>
        </p:spPr>
        <p:txBody>
          <a:bodyPr vert="horz" lIns="84406" tIns="42203" rIns="84406" bIns="42203"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738" dirty="0"/>
              <a:t>シリコンバレーでビジネスアイデアの意見交換</a:t>
            </a:r>
          </a:p>
        </p:txBody>
      </p:sp>
      <p:pic>
        <p:nvPicPr>
          <p:cNvPr id="14" name="図 13" descr="IMG_31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3281" y="4709310"/>
            <a:ext cx="2038680" cy="1282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7873" y="384310"/>
            <a:ext cx="462979" cy="499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0762" y="959539"/>
            <a:ext cx="1981659" cy="2078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2968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8" y="379855"/>
            <a:ext cx="6207214" cy="1055077"/>
          </a:xfrm>
        </p:spPr>
        <p:txBody>
          <a:bodyPr>
            <a:normAutofit/>
          </a:bodyPr>
          <a:lstStyle/>
          <a:p>
            <a:r>
              <a:rPr lang="ja-JP" altLang="en-US" sz="3323" dirty="0" smtClean="0"/>
              <a:t>府</a:t>
            </a:r>
            <a:r>
              <a:rPr lang="ja-JP" altLang="en-US" sz="3323" dirty="0"/>
              <a:t>大・市大 職員合同研修会</a:t>
            </a:r>
          </a:p>
        </p:txBody>
      </p:sp>
      <p:sp>
        <p:nvSpPr>
          <p:cNvPr id="3" name="コンテンツ プレースホルダー 2"/>
          <p:cNvSpPr>
            <a:spLocks noGrp="1"/>
          </p:cNvSpPr>
          <p:nvPr>
            <p:ph idx="1"/>
          </p:nvPr>
        </p:nvSpPr>
        <p:spPr>
          <a:xfrm>
            <a:off x="314908" y="1501401"/>
            <a:ext cx="8577572" cy="4852231"/>
          </a:xfrm>
        </p:spPr>
        <p:txBody>
          <a:bodyPr>
            <a:noAutofit/>
          </a:bodyPr>
          <a:lstStyle/>
          <a:p>
            <a:pPr marL="0" indent="0">
              <a:buNone/>
            </a:pPr>
            <a:r>
              <a:rPr lang="ja-JP" altLang="en-US" sz="1662" b="1" dirty="0"/>
              <a:t>（１）第</a:t>
            </a:r>
            <a:r>
              <a:rPr lang="en-US" altLang="ja-JP" sz="1662" b="1" dirty="0"/>
              <a:t>2</a:t>
            </a:r>
            <a:r>
              <a:rPr lang="ja-JP" altLang="en-US" sz="1662" b="1" dirty="0"/>
              <a:t>回職員</a:t>
            </a:r>
            <a:r>
              <a:rPr lang="en-US" altLang="ja-JP" sz="1662" b="1" dirty="0"/>
              <a:t>SD</a:t>
            </a:r>
            <a:r>
              <a:rPr lang="ja-JP" altLang="en-US" sz="1662" b="1" dirty="0"/>
              <a:t>合同研修会の開催</a:t>
            </a:r>
            <a:endParaRPr lang="en-US" altLang="ja-JP" sz="1662" b="1" dirty="0"/>
          </a:p>
          <a:p>
            <a:r>
              <a:rPr lang="ja-JP" altLang="en-US" sz="1662" dirty="0"/>
              <a:t>日　　　時：　</a:t>
            </a:r>
            <a:r>
              <a:rPr lang="en-US" altLang="ja-JP" sz="1662" dirty="0" smtClean="0"/>
              <a:t>201</a:t>
            </a:r>
            <a:r>
              <a:rPr lang="en-US" altLang="ja-JP" sz="1662" dirty="0"/>
              <a:t>7</a:t>
            </a:r>
            <a:r>
              <a:rPr lang="ja-JP" altLang="en-US" sz="1662" dirty="0" smtClean="0"/>
              <a:t>年</a:t>
            </a:r>
            <a:r>
              <a:rPr lang="en-US" altLang="ja-JP" sz="1662" dirty="0"/>
              <a:t>2</a:t>
            </a:r>
            <a:r>
              <a:rPr lang="ja-JP" altLang="en-US" sz="1662" dirty="0"/>
              <a:t>月</a:t>
            </a:r>
            <a:r>
              <a:rPr lang="en-US" altLang="ja-JP" sz="1662" dirty="0"/>
              <a:t>10</a:t>
            </a:r>
            <a:r>
              <a:rPr lang="ja-JP" altLang="en-US" sz="1662" dirty="0"/>
              <a:t>日（金）</a:t>
            </a:r>
            <a:endParaRPr lang="en-US" altLang="ja-JP" sz="1662" dirty="0"/>
          </a:p>
          <a:p>
            <a:r>
              <a:rPr lang="ja-JP" altLang="en-US" sz="1662" dirty="0"/>
              <a:t>場　　　所：　大阪市立大学杉本キャンパス</a:t>
            </a:r>
            <a:endParaRPr lang="en-US" altLang="ja-JP" sz="1662" dirty="0"/>
          </a:p>
          <a:p>
            <a:r>
              <a:rPr lang="ja-JP" altLang="en-US" sz="1662" dirty="0"/>
              <a:t>参加人数：　</a:t>
            </a:r>
            <a:r>
              <a:rPr lang="en-US" altLang="ja-JP" sz="1662" dirty="0"/>
              <a:t>15</a:t>
            </a:r>
            <a:r>
              <a:rPr lang="ja-JP" altLang="en-US" sz="1662" dirty="0"/>
              <a:t>名　（府大）</a:t>
            </a:r>
            <a:r>
              <a:rPr lang="en-US" altLang="ja-JP" sz="1662" dirty="0"/>
              <a:t>7</a:t>
            </a:r>
            <a:r>
              <a:rPr lang="ja-JP" altLang="en-US" sz="1662" dirty="0"/>
              <a:t>名　（市大）</a:t>
            </a:r>
            <a:r>
              <a:rPr lang="en-US" altLang="ja-JP" sz="1662" dirty="0"/>
              <a:t>8</a:t>
            </a:r>
            <a:r>
              <a:rPr lang="ja-JP" altLang="en-US" sz="1662" dirty="0"/>
              <a:t>名</a:t>
            </a:r>
            <a:endParaRPr lang="en-US" altLang="ja-JP" sz="1662" dirty="0"/>
          </a:p>
          <a:p>
            <a:r>
              <a:rPr lang="ja-JP" altLang="en-US" sz="1662" dirty="0"/>
              <a:t>概　　　要：　両大学の優れた部分を学びあい、課題解決を実現するため、定期的に</a:t>
            </a:r>
            <a:endParaRPr lang="en-US" altLang="ja-JP" sz="1662" dirty="0"/>
          </a:p>
          <a:p>
            <a:pPr marL="0" indent="0">
              <a:buNone/>
            </a:pPr>
            <a:r>
              <a:rPr lang="ja-JP" altLang="en-US" sz="1662" dirty="0"/>
              <a:t>　　　　　　　　　　合同研修を実施。第</a:t>
            </a:r>
            <a:r>
              <a:rPr lang="en-US" altLang="ja-JP" sz="1662" dirty="0"/>
              <a:t>2</a:t>
            </a:r>
            <a:r>
              <a:rPr lang="ja-JP" altLang="en-US" sz="1662" dirty="0"/>
              <a:t>回目では、法人部門職員による合同研修として実施した。</a:t>
            </a:r>
            <a:endParaRPr lang="en-US" altLang="ja-JP" sz="1662" dirty="0"/>
          </a:p>
          <a:p>
            <a:pPr marL="0" indent="0">
              <a:buNone/>
            </a:pPr>
            <a:endParaRPr lang="en-US" altLang="ja-JP" sz="1662" dirty="0"/>
          </a:p>
          <a:p>
            <a:pPr marL="0" indent="0">
              <a:buNone/>
            </a:pPr>
            <a:r>
              <a:rPr lang="ja-JP" altLang="en-US" sz="1662" b="1" dirty="0"/>
              <a:t>（２）技術職員による合同研修会の開催</a:t>
            </a:r>
            <a:endParaRPr lang="en-US" altLang="ja-JP" sz="1662" b="1" dirty="0"/>
          </a:p>
          <a:p>
            <a:r>
              <a:rPr lang="ja-JP" altLang="en-US" sz="1662" dirty="0"/>
              <a:t>日　　　時：　</a:t>
            </a:r>
            <a:r>
              <a:rPr lang="en-US" altLang="ja-JP" sz="1662" dirty="0" smtClean="0"/>
              <a:t>201</a:t>
            </a:r>
            <a:r>
              <a:rPr lang="en-US" altLang="ja-JP" sz="1662" dirty="0"/>
              <a:t>7</a:t>
            </a:r>
            <a:r>
              <a:rPr lang="ja-JP" altLang="en-US" sz="1662" dirty="0" smtClean="0"/>
              <a:t>年</a:t>
            </a:r>
            <a:r>
              <a:rPr lang="en-US" altLang="ja-JP" sz="1662" dirty="0"/>
              <a:t>2</a:t>
            </a:r>
            <a:r>
              <a:rPr lang="ja-JP" altLang="en-US" sz="1662" dirty="0"/>
              <a:t>月</a:t>
            </a:r>
            <a:r>
              <a:rPr lang="en-US" altLang="ja-JP" sz="1662" dirty="0"/>
              <a:t>15</a:t>
            </a:r>
            <a:r>
              <a:rPr lang="ja-JP" altLang="en-US" sz="1662" dirty="0"/>
              <a:t>日（水）</a:t>
            </a:r>
            <a:endParaRPr lang="en-US" altLang="ja-JP" sz="1662" dirty="0"/>
          </a:p>
          <a:p>
            <a:r>
              <a:rPr lang="ja-JP" altLang="en-US" sz="1662" dirty="0"/>
              <a:t>場　　　所：　大阪府立大学</a:t>
            </a:r>
            <a:r>
              <a:rPr lang="ja-JP" altLang="en-US" sz="1662" dirty="0" err="1"/>
              <a:t>なかもず</a:t>
            </a:r>
            <a:r>
              <a:rPr lang="ja-JP" altLang="en-US" sz="1662" dirty="0"/>
              <a:t>キャンパス</a:t>
            </a:r>
            <a:endParaRPr lang="en-US" altLang="ja-JP" sz="1662" dirty="0"/>
          </a:p>
          <a:p>
            <a:r>
              <a:rPr lang="ja-JP" altLang="en-US" sz="1662" dirty="0"/>
              <a:t>参加人数：　</a:t>
            </a:r>
            <a:r>
              <a:rPr lang="en-US" altLang="ja-JP" sz="1662" dirty="0"/>
              <a:t>16</a:t>
            </a:r>
            <a:r>
              <a:rPr lang="ja-JP" altLang="en-US" sz="1662" dirty="0"/>
              <a:t>名　（府大）</a:t>
            </a:r>
            <a:r>
              <a:rPr lang="en-US" altLang="ja-JP" sz="1662" dirty="0"/>
              <a:t>7</a:t>
            </a:r>
            <a:r>
              <a:rPr lang="ja-JP" altLang="en-US" sz="1662" dirty="0"/>
              <a:t>名　（市大）</a:t>
            </a:r>
            <a:r>
              <a:rPr lang="en-US" altLang="ja-JP" sz="1662" dirty="0"/>
              <a:t>9</a:t>
            </a:r>
            <a:r>
              <a:rPr lang="ja-JP" altLang="en-US" sz="1662" dirty="0"/>
              <a:t>名</a:t>
            </a:r>
            <a:endParaRPr lang="en-US" altLang="ja-JP" sz="1662" dirty="0"/>
          </a:p>
          <a:p>
            <a:r>
              <a:rPr lang="ja-JP" altLang="en-US" sz="1662" dirty="0"/>
              <a:t>概　　　要：　両大学の教育研究工作部門間の連携を深めるため開催。府大生産技術セン</a:t>
            </a:r>
            <a:endParaRPr lang="en-US" altLang="ja-JP" sz="1662" dirty="0"/>
          </a:p>
          <a:p>
            <a:pPr marL="0" indent="0">
              <a:buNone/>
            </a:pPr>
            <a:r>
              <a:rPr lang="ja-JP" altLang="en-US" sz="1662" dirty="0"/>
              <a:t>　　　　　　　　　　ターの見学と交流及び各職員の職務内容に関するディスカッションを実施し、　</a:t>
            </a:r>
            <a:endParaRPr lang="en-US" altLang="ja-JP" sz="1662" dirty="0"/>
          </a:p>
          <a:p>
            <a:pPr marL="0" indent="0">
              <a:buNone/>
            </a:pPr>
            <a:r>
              <a:rPr lang="ja-JP" altLang="en-US" sz="1662" dirty="0"/>
              <a:t>　　　　　　　　　　意見交換、技術交流を行った。　</a:t>
            </a:r>
            <a:endParaRPr lang="en-US" altLang="ja-JP" sz="1662" dirty="0"/>
          </a:p>
        </p:txBody>
      </p:sp>
      <p:grpSp>
        <p:nvGrpSpPr>
          <p:cNvPr id="4" name="グループ化 3"/>
          <p:cNvGrpSpPr/>
          <p:nvPr/>
        </p:nvGrpSpPr>
        <p:grpSpPr>
          <a:xfrm>
            <a:off x="6213291" y="703775"/>
            <a:ext cx="2878596" cy="1927598"/>
            <a:chOff x="6408558" y="3212977"/>
            <a:chExt cx="2878596" cy="2088231"/>
          </a:xfrm>
        </p:grpSpPr>
        <p:sp>
          <p:nvSpPr>
            <p:cNvPr id="7" name="タイトル 1"/>
            <p:cNvSpPr txBox="1">
              <a:spLocks/>
            </p:cNvSpPr>
            <p:nvPr/>
          </p:nvSpPr>
          <p:spPr>
            <a:xfrm>
              <a:off x="6408558" y="3212977"/>
              <a:ext cx="2878596" cy="2088231"/>
            </a:xfrm>
            <a:prstGeom prst="rect">
              <a:avLst/>
            </a:prstGeom>
            <a:solidFill>
              <a:schemeClr val="bg1"/>
            </a:solidFill>
            <a:ln w="9525">
              <a:noFill/>
            </a:ln>
          </p:spPr>
          <p:txBody>
            <a:bodyPr vert="horz" lIns="84406" tIns="42203" rIns="84406" bIns="42203"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1292" dirty="0"/>
            </a:p>
          </p:txBody>
        </p:sp>
        <p:pic>
          <p:nvPicPr>
            <p:cNvPr id="5" name="図 4" descr="D:\My Documents\000_MyWorks\業務\他機関協力\大阪市大\2017_3D研修会\当日の写真\IMGA063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1712" y="3356992"/>
              <a:ext cx="2592288" cy="1800200"/>
            </a:xfrm>
            <a:prstGeom prst="rect">
              <a:avLst/>
            </a:prstGeom>
            <a:noFill/>
            <a:ln>
              <a:noFill/>
            </a:ln>
          </p:spPr>
        </p:pic>
      </p:grpSp>
      <p:sp>
        <p:nvSpPr>
          <p:cNvPr id="6" name="タイトル 1"/>
          <p:cNvSpPr txBox="1">
            <a:spLocks/>
          </p:cNvSpPr>
          <p:nvPr/>
        </p:nvSpPr>
        <p:spPr>
          <a:xfrm>
            <a:off x="6502185" y="2467204"/>
            <a:ext cx="2300808" cy="263770"/>
          </a:xfrm>
          <a:prstGeom prst="rect">
            <a:avLst/>
          </a:prstGeom>
          <a:ln w="9525">
            <a:noFill/>
          </a:ln>
        </p:spPr>
        <p:txBody>
          <a:bodyPr vert="horz" lIns="99034" tIns="49517" rIns="99034" bIns="49517" rtlCol="0" anchor="ct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292" dirty="0"/>
              <a:t>技術職員による合同研修会</a:t>
            </a:r>
          </a:p>
        </p:txBody>
      </p:sp>
      <p:sp>
        <p:nvSpPr>
          <p:cNvPr id="8" name="スライド番号プレースホルダー 7"/>
          <p:cNvSpPr>
            <a:spLocks noGrp="1"/>
          </p:cNvSpPr>
          <p:nvPr>
            <p:ph type="sldNum" sz="quarter" idx="12"/>
          </p:nvPr>
        </p:nvSpPr>
        <p:spPr>
          <a:xfrm>
            <a:off x="6825349" y="6220695"/>
            <a:ext cx="2133600" cy="337038"/>
          </a:xfrm>
        </p:spPr>
        <p:txBody>
          <a:bodyPr/>
          <a:lstStyle/>
          <a:p>
            <a:fld id="{3997CC34-1676-40F1-A1B4-45A9DA23A816}" type="slidenum">
              <a:rPr lang="ja-JP" altLang="en-US" sz="1662">
                <a:solidFill>
                  <a:schemeClr val="tx1"/>
                </a:solidFill>
              </a:rPr>
              <a:t>7</a:t>
            </a:fld>
            <a:endParaRPr lang="ja-JP" altLang="en-US" sz="1662" dirty="0">
              <a:solidFill>
                <a:schemeClr val="tx1"/>
              </a:solidFill>
            </a:endParaRPr>
          </a:p>
        </p:txBody>
      </p:sp>
    </p:spTree>
    <p:extLst>
      <p:ext uri="{BB962C8B-B14F-4D97-AF65-F5344CB8AC3E}">
        <p14:creationId xmlns:p14="http://schemas.microsoft.com/office/powerpoint/2010/main" val="209096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3"/>
          <p:cNvSpPr txBox="1">
            <a:spLocks/>
          </p:cNvSpPr>
          <p:nvPr/>
        </p:nvSpPr>
        <p:spPr>
          <a:xfrm>
            <a:off x="7028535" y="6432355"/>
            <a:ext cx="2133600" cy="365125"/>
          </a:xfrm>
          <a:prstGeom prst="rect">
            <a:avLst/>
          </a:prstGeom>
        </p:spPr>
        <p:txBody>
          <a:bodyPr vert="horz" lIns="91421" tIns="45711" rIns="91421" bIns="45711" rtlCol="0" anchor="ctr"/>
          <a:lstStyle>
            <a:defPPr>
              <a:defRPr lang="ja-JP"/>
            </a:defPPr>
            <a:lvl1pPr marL="0" algn="r" defTabSz="914212" rtl="0" eaLnBrk="1" latinLnBrk="0" hangingPunct="1">
              <a:defRPr kumimoji="1" sz="1200" kern="1200">
                <a:solidFill>
                  <a:schemeClr val="tx1">
                    <a:tint val="75000"/>
                  </a:schemeClr>
                </a:solidFill>
                <a:latin typeface="+mn-lt"/>
                <a:ea typeface="+mn-ea"/>
                <a:cs typeface="+mn-cs"/>
              </a:defRPr>
            </a:lvl1pPr>
            <a:lvl2pPr marL="457106" algn="l" defTabSz="914212" rtl="0" eaLnBrk="1" latinLnBrk="0" hangingPunct="1">
              <a:defRPr kumimoji="1" sz="1800" kern="1200">
                <a:solidFill>
                  <a:schemeClr val="tx1"/>
                </a:solidFill>
                <a:latin typeface="+mn-lt"/>
                <a:ea typeface="+mn-ea"/>
                <a:cs typeface="+mn-cs"/>
              </a:defRPr>
            </a:lvl2pPr>
            <a:lvl3pPr marL="914212" algn="l" defTabSz="914212" rtl="0" eaLnBrk="1" latinLnBrk="0" hangingPunct="1">
              <a:defRPr kumimoji="1" sz="1800" kern="1200">
                <a:solidFill>
                  <a:schemeClr val="tx1"/>
                </a:solidFill>
                <a:latin typeface="+mn-lt"/>
                <a:ea typeface="+mn-ea"/>
                <a:cs typeface="+mn-cs"/>
              </a:defRPr>
            </a:lvl3pPr>
            <a:lvl4pPr marL="1371320" algn="l" defTabSz="914212" rtl="0" eaLnBrk="1" latinLnBrk="0" hangingPunct="1">
              <a:defRPr kumimoji="1" sz="1800" kern="1200">
                <a:solidFill>
                  <a:schemeClr val="tx1"/>
                </a:solidFill>
                <a:latin typeface="+mn-lt"/>
                <a:ea typeface="+mn-ea"/>
                <a:cs typeface="+mn-cs"/>
              </a:defRPr>
            </a:lvl4pPr>
            <a:lvl5pPr marL="1828426" algn="l" defTabSz="914212" rtl="0" eaLnBrk="1" latinLnBrk="0" hangingPunct="1">
              <a:defRPr kumimoji="1" sz="1800" kern="1200">
                <a:solidFill>
                  <a:schemeClr val="tx1"/>
                </a:solidFill>
                <a:latin typeface="+mn-lt"/>
                <a:ea typeface="+mn-ea"/>
                <a:cs typeface="+mn-cs"/>
              </a:defRPr>
            </a:lvl5pPr>
            <a:lvl6pPr marL="2285532" algn="l" defTabSz="914212" rtl="0" eaLnBrk="1" latinLnBrk="0" hangingPunct="1">
              <a:defRPr kumimoji="1" sz="1800" kern="1200">
                <a:solidFill>
                  <a:schemeClr val="tx1"/>
                </a:solidFill>
                <a:latin typeface="+mn-lt"/>
                <a:ea typeface="+mn-ea"/>
                <a:cs typeface="+mn-cs"/>
              </a:defRPr>
            </a:lvl6pPr>
            <a:lvl7pPr marL="2742640" algn="l" defTabSz="914212" rtl="0" eaLnBrk="1" latinLnBrk="0" hangingPunct="1">
              <a:defRPr kumimoji="1" sz="1800" kern="1200">
                <a:solidFill>
                  <a:schemeClr val="tx1"/>
                </a:solidFill>
                <a:latin typeface="+mn-lt"/>
                <a:ea typeface="+mn-ea"/>
                <a:cs typeface="+mn-cs"/>
              </a:defRPr>
            </a:lvl7pPr>
            <a:lvl8pPr marL="3199744" algn="l" defTabSz="914212" rtl="0" eaLnBrk="1" latinLnBrk="0" hangingPunct="1">
              <a:defRPr kumimoji="1" sz="1800" kern="1200">
                <a:solidFill>
                  <a:schemeClr val="tx1"/>
                </a:solidFill>
                <a:latin typeface="+mn-lt"/>
                <a:ea typeface="+mn-ea"/>
                <a:cs typeface="+mn-cs"/>
              </a:defRPr>
            </a:lvl8pPr>
            <a:lvl9pPr marL="3656852" algn="l" defTabSz="914212" rtl="0" eaLnBrk="1" latinLnBrk="0" hangingPunct="1">
              <a:defRPr kumimoji="1" sz="1800" kern="1200">
                <a:solidFill>
                  <a:schemeClr val="tx1"/>
                </a:solidFill>
                <a:latin typeface="+mn-lt"/>
                <a:ea typeface="+mn-ea"/>
                <a:cs typeface="+mn-cs"/>
              </a:defRPr>
            </a:lvl9pPr>
          </a:lstStyle>
          <a:p>
            <a:fld id="{19B649DF-DFDD-4A21-9960-C961F1F1D87C}" type="slidenum">
              <a:rPr lang="ja-JP" altLang="en-US" sz="1600" smtClean="0">
                <a:solidFill>
                  <a:prstClr val="black">
                    <a:tint val="75000"/>
                  </a:prstClr>
                </a:solidFill>
              </a:rPr>
              <a:pPr/>
              <a:t>8</a:t>
            </a:fld>
            <a:endParaRPr lang="ja-JP" altLang="en-US" sz="1600" dirty="0">
              <a:solidFill>
                <a:prstClr val="black">
                  <a:tint val="75000"/>
                </a:prstClr>
              </a:solidFill>
            </a:endParaRPr>
          </a:p>
        </p:txBody>
      </p:sp>
      <p:sp>
        <p:nvSpPr>
          <p:cNvPr id="7" name="テキスト ボックス 6"/>
          <p:cNvSpPr txBox="1"/>
          <p:nvPr/>
        </p:nvSpPr>
        <p:spPr>
          <a:xfrm>
            <a:off x="-97553" y="116632"/>
            <a:ext cx="9206057" cy="523220"/>
          </a:xfrm>
          <a:prstGeom prst="rect">
            <a:avLst/>
          </a:prstGeom>
          <a:noFill/>
        </p:spPr>
        <p:txBody>
          <a:bodyPr wrap="square" rtlCol="0">
            <a:spAutoFit/>
          </a:bodyPr>
          <a:lstStyle/>
          <a:p>
            <a:pPr algn="ctr"/>
            <a:r>
              <a:rPr lang="ja-JP" altLang="en-US" sz="2800" b="1" dirty="0" smtClean="0">
                <a:latin typeface="+mn-ea"/>
              </a:rPr>
              <a:t>「オムロン コトチャレンジ」で</a:t>
            </a:r>
            <a:r>
              <a:rPr lang="ja-JP" altLang="en-US" sz="2800" dirty="0" smtClean="0">
                <a:latin typeface="+mn-ea"/>
              </a:rPr>
              <a:t>府立大・市立大混成の</a:t>
            </a:r>
            <a:endParaRPr lang="en-US" altLang="ja-JP" sz="2800" dirty="0" smtClean="0">
              <a:latin typeface="+mn-ea"/>
            </a:endParaRPr>
          </a:p>
        </p:txBody>
      </p:sp>
      <p:sp>
        <p:nvSpPr>
          <p:cNvPr id="9" name="テキスト ボックス 8"/>
          <p:cNvSpPr txBox="1"/>
          <p:nvPr/>
        </p:nvSpPr>
        <p:spPr>
          <a:xfrm>
            <a:off x="7055768" y="-55856"/>
            <a:ext cx="2088232" cy="369332"/>
          </a:xfrm>
          <a:prstGeom prst="rect">
            <a:avLst/>
          </a:prstGeom>
          <a:noFill/>
        </p:spPr>
        <p:txBody>
          <a:bodyPr wrap="square" rtlCol="0">
            <a:spAutoFit/>
          </a:bodyPr>
          <a:lstStyle/>
          <a:p>
            <a:pPr algn="r"/>
            <a:r>
              <a:rPr lang="en-US" altLang="ja-JP" dirty="0" smtClean="0">
                <a:solidFill>
                  <a:prstClr val="black"/>
                </a:solidFill>
                <a:latin typeface="+mn-ea"/>
              </a:rPr>
              <a:t>2016</a:t>
            </a:r>
            <a:r>
              <a:rPr lang="ja-JP" altLang="en-US" dirty="0" smtClean="0">
                <a:solidFill>
                  <a:prstClr val="black"/>
                </a:solidFill>
                <a:latin typeface="+mn-ea"/>
              </a:rPr>
              <a:t>年</a:t>
            </a:r>
            <a:r>
              <a:rPr lang="en-US" altLang="ja-JP" dirty="0" smtClean="0">
                <a:solidFill>
                  <a:prstClr val="black"/>
                </a:solidFill>
                <a:latin typeface="+mn-ea"/>
              </a:rPr>
              <a:t>8</a:t>
            </a:r>
            <a:r>
              <a:rPr lang="ja-JP" altLang="en-US" dirty="0" smtClean="0">
                <a:solidFill>
                  <a:prstClr val="black"/>
                </a:solidFill>
                <a:latin typeface="+mn-ea"/>
              </a:rPr>
              <a:t>月</a:t>
            </a:r>
            <a:endParaRPr lang="ja-JP" altLang="en-US" dirty="0">
              <a:solidFill>
                <a:prstClr val="black"/>
              </a:solidFill>
              <a:latin typeface="+mn-ea"/>
            </a:endParaRPr>
          </a:p>
        </p:txBody>
      </p:sp>
      <p:pic>
        <p:nvPicPr>
          <p:cNvPr id="1026" name="Picture 2" descr="受賞後の様子（左から太田さん、長野さん、保科さん）"/>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62558" y="1235197"/>
            <a:ext cx="3429358" cy="2527928"/>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5317958" y="3121833"/>
            <a:ext cx="1060204" cy="584775"/>
          </a:xfrm>
          <a:prstGeom prst="rect">
            <a:avLst/>
          </a:prstGeom>
          <a:solidFill>
            <a:schemeClr val="bg1"/>
          </a:solidFill>
        </p:spPr>
        <p:txBody>
          <a:bodyPr wrap="square">
            <a:spAutoFit/>
          </a:bodyPr>
          <a:lstStyle/>
          <a:p>
            <a:pPr algn="ctr"/>
            <a:r>
              <a:rPr lang="ja-JP" altLang="en-US" sz="1600" dirty="0" smtClean="0">
                <a:latin typeface="+mn-ea"/>
              </a:rPr>
              <a:t>太田さん</a:t>
            </a:r>
            <a:endParaRPr lang="en-US" altLang="ja-JP" sz="1600" dirty="0" smtClean="0">
              <a:latin typeface="+mn-ea"/>
            </a:endParaRPr>
          </a:p>
          <a:p>
            <a:pPr algn="ctr"/>
            <a:r>
              <a:rPr lang="en-US" altLang="ja-JP" sz="1600" dirty="0" smtClean="0">
                <a:latin typeface="+mn-ea"/>
              </a:rPr>
              <a:t>(</a:t>
            </a:r>
            <a:r>
              <a:rPr lang="ja-JP" altLang="en-US" sz="1600" dirty="0" smtClean="0">
                <a:latin typeface="+mn-ea"/>
              </a:rPr>
              <a:t>市大</a:t>
            </a:r>
            <a:r>
              <a:rPr lang="en-US" altLang="ja-JP" sz="1600" dirty="0" smtClean="0">
                <a:latin typeface="+mn-ea"/>
              </a:rPr>
              <a:t>M2)</a:t>
            </a:r>
            <a:endParaRPr lang="ja-JP" altLang="en-US" sz="1600" dirty="0">
              <a:latin typeface="+mn-ea"/>
            </a:endParaRPr>
          </a:p>
        </p:txBody>
      </p:sp>
      <p:sp>
        <p:nvSpPr>
          <p:cNvPr id="5" name="正方形/長方形 4"/>
          <p:cNvSpPr/>
          <p:nvPr/>
        </p:nvSpPr>
        <p:spPr>
          <a:xfrm>
            <a:off x="237075" y="1242626"/>
            <a:ext cx="4717061" cy="1846659"/>
          </a:xfrm>
          <a:prstGeom prst="rect">
            <a:avLst/>
          </a:prstGeom>
        </p:spPr>
        <p:txBody>
          <a:bodyPr wrap="square">
            <a:spAutoFit/>
          </a:bodyPr>
          <a:lstStyle/>
          <a:p>
            <a:r>
              <a:rPr lang="ja-JP" altLang="en-US" dirty="0">
                <a:latin typeface="+mn-ea"/>
              </a:rPr>
              <a:t>・ 本選出場を果たした５組の中で唯一の学生チーム「</a:t>
            </a:r>
            <a:r>
              <a:rPr lang="en-US" altLang="ja-JP" dirty="0" err="1">
                <a:latin typeface="+mn-ea"/>
              </a:rPr>
              <a:t>iFACTory</a:t>
            </a:r>
            <a:r>
              <a:rPr lang="ja-JP" altLang="en-US" dirty="0">
                <a:latin typeface="+mn-ea"/>
              </a:rPr>
              <a:t>」は，府大・市大が実施している</a:t>
            </a:r>
            <a:r>
              <a:rPr lang="ja-JP" altLang="en-US" sz="2000" dirty="0">
                <a:latin typeface="+mn-ea"/>
              </a:rPr>
              <a:t>博士課程教育リーディングプログラム</a:t>
            </a:r>
            <a:r>
              <a:rPr lang="ja-JP" altLang="en-US" sz="2000" b="1" dirty="0">
                <a:latin typeface="+mn-ea"/>
              </a:rPr>
              <a:t>「</a:t>
            </a:r>
            <a:r>
              <a:rPr lang="en-US" altLang="ja-JP" sz="2000" b="1" dirty="0" err="1">
                <a:latin typeface="+mn-ea"/>
              </a:rPr>
              <a:t>SiMS</a:t>
            </a:r>
            <a:r>
              <a:rPr lang="ja-JP" altLang="en-US" sz="2000" b="1" dirty="0">
                <a:latin typeface="+mn-ea"/>
              </a:rPr>
              <a:t>プログラム（システム発想型物質科学リーダー養成学位プログラム）」</a:t>
            </a:r>
            <a:r>
              <a:rPr lang="ja-JP" altLang="en-US" dirty="0">
                <a:latin typeface="+mn-ea"/>
              </a:rPr>
              <a:t>を通じて出会った大学院生</a:t>
            </a:r>
            <a:r>
              <a:rPr lang="en-US" altLang="ja-JP" dirty="0">
                <a:latin typeface="+mn-ea"/>
              </a:rPr>
              <a:t>3</a:t>
            </a:r>
            <a:r>
              <a:rPr lang="ja-JP" altLang="en-US" dirty="0">
                <a:latin typeface="+mn-ea"/>
              </a:rPr>
              <a:t>名のチーム</a:t>
            </a:r>
            <a:r>
              <a:rPr lang="ja-JP" altLang="en-US" dirty="0" smtClean="0">
                <a:latin typeface="+mn-ea"/>
              </a:rPr>
              <a:t>．</a:t>
            </a:r>
            <a:endParaRPr lang="en-US" altLang="ja-JP" dirty="0">
              <a:latin typeface="+mn-ea"/>
            </a:endParaRPr>
          </a:p>
        </p:txBody>
      </p:sp>
      <p:sp>
        <p:nvSpPr>
          <p:cNvPr id="14" name="正方形/長方形 13"/>
          <p:cNvSpPr/>
          <p:nvPr/>
        </p:nvSpPr>
        <p:spPr>
          <a:xfrm>
            <a:off x="382136" y="3115940"/>
            <a:ext cx="4572000" cy="584775"/>
          </a:xfrm>
          <a:prstGeom prst="rect">
            <a:avLst/>
          </a:prstGeom>
        </p:spPr>
        <p:txBody>
          <a:bodyPr>
            <a:spAutoFit/>
          </a:bodyPr>
          <a:lstStyle/>
          <a:p>
            <a:r>
              <a:rPr lang="ja-JP" altLang="en-US" sz="1600" dirty="0">
                <a:latin typeface="+mn-ea"/>
              </a:rPr>
              <a:t>・ 分光技術を用い野菜の消費期限と賞味期限をセンシングする</a:t>
            </a:r>
            <a:r>
              <a:rPr lang="ja-JP" altLang="en-US" sz="1600" b="1" dirty="0">
                <a:latin typeface="+mn-ea"/>
              </a:rPr>
              <a:t>「せん時計」</a:t>
            </a:r>
            <a:r>
              <a:rPr lang="ja-JP" altLang="en-US" sz="1600" dirty="0">
                <a:latin typeface="+mn-ea"/>
              </a:rPr>
              <a:t>を</a:t>
            </a:r>
            <a:r>
              <a:rPr lang="ja-JP" altLang="en-US" sz="1600" dirty="0" smtClean="0">
                <a:latin typeface="+mn-ea"/>
              </a:rPr>
              <a:t>発表</a:t>
            </a:r>
            <a:endParaRPr lang="ja-JP" altLang="en-US" sz="1600" dirty="0">
              <a:latin typeface="+mn-ea"/>
              <a:cs typeface="メイリオ" panose="020B0604030504040204" pitchFamily="50" charset="-128"/>
            </a:endParaRPr>
          </a:p>
        </p:txBody>
      </p:sp>
      <p:sp>
        <p:nvSpPr>
          <p:cNvPr id="18" name="正方形/長方形 17"/>
          <p:cNvSpPr/>
          <p:nvPr/>
        </p:nvSpPr>
        <p:spPr>
          <a:xfrm>
            <a:off x="7544244" y="3121833"/>
            <a:ext cx="1060204" cy="584775"/>
          </a:xfrm>
          <a:prstGeom prst="rect">
            <a:avLst/>
          </a:prstGeom>
          <a:solidFill>
            <a:schemeClr val="bg1"/>
          </a:solidFill>
        </p:spPr>
        <p:txBody>
          <a:bodyPr wrap="square">
            <a:spAutoFit/>
          </a:bodyPr>
          <a:lstStyle/>
          <a:p>
            <a:pPr algn="ctr"/>
            <a:r>
              <a:rPr lang="ja-JP" altLang="en-US" sz="1600" dirty="0" smtClean="0">
                <a:latin typeface="+mn-ea"/>
              </a:rPr>
              <a:t>保科さん</a:t>
            </a:r>
            <a:endParaRPr lang="en-US" altLang="ja-JP" sz="1600" dirty="0" smtClean="0">
              <a:latin typeface="+mn-ea"/>
            </a:endParaRPr>
          </a:p>
          <a:p>
            <a:pPr algn="ctr"/>
            <a:r>
              <a:rPr lang="ja-JP" altLang="en-US" sz="1600" dirty="0" smtClean="0">
                <a:latin typeface="+mn-ea"/>
              </a:rPr>
              <a:t>（府大</a:t>
            </a:r>
            <a:r>
              <a:rPr lang="en-US" altLang="ja-JP" sz="1600" dirty="0" smtClean="0">
                <a:latin typeface="+mn-ea"/>
              </a:rPr>
              <a:t>D1</a:t>
            </a:r>
            <a:r>
              <a:rPr lang="ja-JP" altLang="en-US" sz="1600" dirty="0" smtClean="0">
                <a:latin typeface="+mn-ea"/>
              </a:rPr>
              <a:t>）</a:t>
            </a:r>
            <a:endParaRPr lang="ja-JP" altLang="en-US" sz="1600" dirty="0">
              <a:latin typeface="+mn-ea"/>
            </a:endParaRPr>
          </a:p>
        </p:txBody>
      </p:sp>
      <p:sp>
        <p:nvSpPr>
          <p:cNvPr id="2" name="正方形/長方形 1"/>
          <p:cNvSpPr/>
          <p:nvPr/>
        </p:nvSpPr>
        <p:spPr>
          <a:xfrm>
            <a:off x="7589221" y="5245096"/>
            <a:ext cx="1210588" cy="738664"/>
          </a:xfrm>
          <a:prstGeom prst="rect">
            <a:avLst/>
          </a:prstGeom>
        </p:spPr>
        <p:txBody>
          <a:bodyPr wrap="none">
            <a:spAutoFit/>
          </a:bodyPr>
          <a:lstStyle/>
          <a:p>
            <a:pPr algn="ctr"/>
            <a:r>
              <a:rPr lang="en-US" altLang="ja-JP" sz="1400" b="1" dirty="0">
                <a:latin typeface="+mn-ea"/>
              </a:rPr>
              <a:t>Silicon </a:t>
            </a:r>
            <a:r>
              <a:rPr lang="en-US" altLang="ja-JP" sz="1400" b="1" dirty="0" smtClean="0">
                <a:latin typeface="+mn-ea"/>
              </a:rPr>
              <a:t>Valley</a:t>
            </a:r>
          </a:p>
          <a:p>
            <a:pPr algn="ctr"/>
            <a:r>
              <a:rPr lang="en-US" altLang="ja-JP" sz="1400" b="1" dirty="0" smtClean="0">
                <a:latin typeface="+mn-ea"/>
              </a:rPr>
              <a:t>Plug </a:t>
            </a:r>
            <a:r>
              <a:rPr lang="en-US" altLang="ja-JP" sz="1400" b="1" dirty="0">
                <a:latin typeface="+mn-ea"/>
              </a:rPr>
              <a:t>and </a:t>
            </a:r>
            <a:r>
              <a:rPr lang="en-US" altLang="ja-JP" sz="1400" b="1" dirty="0" smtClean="0">
                <a:latin typeface="+mn-ea"/>
              </a:rPr>
              <a:t>Play</a:t>
            </a:r>
          </a:p>
          <a:p>
            <a:pPr algn="ctr"/>
            <a:r>
              <a:rPr lang="en-US" altLang="ja-JP" sz="1400" b="1" dirty="0" smtClean="0">
                <a:latin typeface="+mn-ea"/>
              </a:rPr>
              <a:t>Tech </a:t>
            </a:r>
            <a:r>
              <a:rPr lang="en-US" altLang="ja-JP" sz="1400" b="1" dirty="0">
                <a:latin typeface="+mn-ea"/>
              </a:rPr>
              <a:t>Center</a:t>
            </a:r>
            <a:endParaRPr lang="ja-JP" altLang="en-US" sz="1400" b="1" dirty="0">
              <a:latin typeface="+mn-ea"/>
            </a:endParaRPr>
          </a:p>
        </p:txBody>
      </p:sp>
      <p:pic>
        <p:nvPicPr>
          <p:cNvPr id="3076" name="Picture 4" descr="Pepper &amp; Suga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2091" y="4355828"/>
            <a:ext cx="2622137" cy="1953492"/>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100091" y="4390201"/>
            <a:ext cx="4572000" cy="1323439"/>
          </a:xfrm>
          <a:prstGeom prst="rect">
            <a:avLst/>
          </a:prstGeom>
        </p:spPr>
        <p:txBody>
          <a:bodyPr>
            <a:spAutoFit/>
          </a:bodyPr>
          <a:lstStyle/>
          <a:p>
            <a:r>
              <a:rPr lang="ja-JP" altLang="en-US" sz="1600" b="1" dirty="0">
                <a:latin typeface="+mn-ea"/>
              </a:rPr>
              <a:t>文部科学省</a:t>
            </a:r>
            <a:r>
              <a:rPr lang="en-US" altLang="ja-JP" sz="1600" b="1" dirty="0">
                <a:latin typeface="+mn-ea"/>
              </a:rPr>
              <a:t>EDGE</a:t>
            </a:r>
            <a:r>
              <a:rPr lang="ja-JP" altLang="en-US" sz="1600" b="1" dirty="0">
                <a:latin typeface="+mn-ea"/>
              </a:rPr>
              <a:t>プログラム主催の「エッジコンペ</a:t>
            </a:r>
            <a:r>
              <a:rPr lang="en-US" altLang="ja-JP" sz="1600" b="1" dirty="0">
                <a:latin typeface="+mn-ea"/>
              </a:rPr>
              <a:t>2016</a:t>
            </a:r>
            <a:r>
              <a:rPr lang="ja-JP" altLang="en-US" sz="1600" b="1" dirty="0">
                <a:latin typeface="+mn-ea"/>
              </a:rPr>
              <a:t>」</a:t>
            </a:r>
            <a:r>
              <a:rPr lang="ja-JP" altLang="en-US" sz="1600" dirty="0">
                <a:latin typeface="+mn-ea"/>
              </a:rPr>
              <a:t>で</a:t>
            </a:r>
            <a:r>
              <a:rPr lang="ja-JP" altLang="en-US" sz="1600" dirty="0" smtClean="0">
                <a:latin typeface="+mn-ea"/>
              </a:rPr>
              <a:t>、学生</a:t>
            </a:r>
            <a:r>
              <a:rPr lang="en-US" altLang="ja-JP" sz="1600" dirty="0">
                <a:latin typeface="+mn-ea"/>
              </a:rPr>
              <a:t>5</a:t>
            </a:r>
            <a:r>
              <a:rPr lang="ja-JP" altLang="en-US" sz="1600" dirty="0">
                <a:latin typeface="+mn-ea"/>
              </a:rPr>
              <a:t>名のチーム「</a:t>
            </a:r>
            <a:r>
              <a:rPr lang="en-US" altLang="ja-JP" sz="1600" dirty="0">
                <a:latin typeface="+mn-ea"/>
              </a:rPr>
              <a:t>Pepper &amp; Sugar</a:t>
            </a:r>
            <a:r>
              <a:rPr lang="ja-JP" altLang="en-US" sz="1600" dirty="0">
                <a:latin typeface="+mn-ea"/>
              </a:rPr>
              <a:t>」が</a:t>
            </a:r>
            <a:r>
              <a:rPr lang="en-US" altLang="ja-JP" sz="1600" dirty="0">
                <a:latin typeface="+mn-ea"/>
              </a:rPr>
              <a:t>11</a:t>
            </a:r>
            <a:r>
              <a:rPr lang="ja-JP" altLang="en-US" sz="1600" dirty="0">
                <a:latin typeface="+mn-ea"/>
              </a:rPr>
              <a:t>組による決勝プレゼンテーションに進出し、「人間視点での洞察が特に優れたアイデア」として</a:t>
            </a:r>
            <a:r>
              <a:rPr lang="en-US" altLang="ja-JP" sz="1600" b="1" dirty="0">
                <a:latin typeface="+mn-ea"/>
              </a:rPr>
              <a:t>Silver award</a:t>
            </a:r>
            <a:r>
              <a:rPr lang="ja-JP" altLang="en-US" sz="1600" b="1" dirty="0">
                <a:latin typeface="+mn-ea"/>
              </a:rPr>
              <a:t>とオーディエンス</a:t>
            </a:r>
            <a:r>
              <a:rPr lang="ja-JP" altLang="en-US" sz="1600" b="1" dirty="0" smtClean="0">
                <a:latin typeface="+mn-ea"/>
              </a:rPr>
              <a:t>賞のダブル</a:t>
            </a:r>
            <a:r>
              <a:rPr lang="ja-JP" altLang="en-US" sz="1600" b="1" dirty="0">
                <a:latin typeface="+mn-ea"/>
              </a:rPr>
              <a:t>受賞</a:t>
            </a:r>
          </a:p>
        </p:txBody>
      </p:sp>
      <p:sp>
        <p:nvSpPr>
          <p:cNvPr id="8" name="正方形/長方形 7"/>
          <p:cNvSpPr/>
          <p:nvPr/>
        </p:nvSpPr>
        <p:spPr>
          <a:xfrm>
            <a:off x="655485" y="460035"/>
            <a:ext cx="7699981" cy="584775"/>
          </a:xfrm>
          <a:prstGeom prst="rect">
            <a:avLst/>
          </a:prstGeom>
        </p:spPr>
        <p:txBody>
          <a:bodyPr wrap="square">
            <a:spAutoFit/>
          </a:bodyPr>
          <a:lstStyle/>
          <a:p>
            <a:pPr algn="ctr"/>
            <a:r>
              <a:rPr lang="en-US" altLang="ja-JP" sz="2400" b="1" dirty="0" err="1">
                <a:latin typeface="+mn-ea"/>
              </a:rPr>
              <a:t>SiMS</a:t>
            </a:r>
            <a:r>
              <a:rPr lang="ja-JP" altLang="en-US" sz="2400" b="1" dirty="0">
                <a:latin typeface="+mn-ea"/>
              </a:rPr>
              <a:t>プログラム履修生チームが</a:t>
            </a:r>
            <a:r>
              <a:rPr lang="ja-JP" altLang="en-US" sz="3200" b="1" dirty="0">
                <a:latin typeface="+mn-ea"/>
              </a:rPr>
              <a:t>オーディエンス賞</a:t>
            </a:r>
            <a:endParaRPr lang="en-US" altLang="ja-JP" sz="2400" b="1" dirty="0">
              <a:latin typeface="+mn-ea"/>
            </a:endParaRPr>
          </a:p>
        </p:txBody>
      </p:sp>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320" y="4355828"/>
            <a:ext cx="1656184" cy="8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直線コネクタ 10"/>
          <p:cNvCxnSpPr/>
          <p:nvPr/>
        </p:nvCxnSpPr>
        <p:spPr>
          <a:xfrm>
            <a:off x="179512" y="4245862"/>
            <a:ext cx="868961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7380312" y="4254958"/>
            <a:ext cx="0" cy="254252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6431101" y="3121833"/>
            <a:ext cx="1060204" cy="584775"/>
          </a:xfrm>
          <a:prstGeom prst="rect">
            <a:avLst/>
          </a:prstGeom>
          <a:solidFill>
            <a:schemeClr val="bg1"/>
          </a:solidFill>
        </p:spPr>
        <p:txBody>
          <a:bodyPr wrap="square">
            <a:spAutoFit/>
          </a:bodyPr>
          <a:lstStyle/>
          <a:p>
            <a:pPr algn="ctr"/>
            <a:r>
              <a:rPr lang="ja-JP" altLang="en-US" sz="1600" dirty="0">
                <a:latin typeface="+mn-ea"/>
              </a:rPr>
              <a:t>長野</a:t>
            </a:r>
            <a:r>
              <a:rPr lang="ja-JP" altLang="en-US" sz="1600" dirty="0" smtClean="0">
                <a:latin typeface="+mn-ea"/>
              </a:rPr>
              <a:t>さん</a:t>
            </a:r>
            <a:endParaRPr lang="en-US" altLang="ja-JP" sz="1600" dirty="0" smtClean="0">
              <a:latin typeface="+mn-ea"/>
            </a:endParaRPr>
          </a:p>
          <a:p>
            <a:pPr algn="ctr"/>
            <a:r>
              <a:rPr lang="en-US" altLang="ja-JP" sz="1600" dirty="0" smtClean="0">
                <a:latin typeface="+mn-ea"/>
              </a:rPr>
              <a:t>(</a:t>
            </a:r>
            <a:r>
              <a:rPr lang="ja-JP" altLang="en-US" sz="1600" dirty="0" smtClean="0">
                <a:latin typeface="+mn-ea"/>
              </a:rPr>
              <a:t>府大</a:t>
            </a:r>
            <a:r>
              <a:rPr lang="en-US" altLang="ja-JP" sz="1600" dirty="0" smtClean="0">
                <a:latin typeface="+mn-ea"/>
              </a:rPr>
              <a:t>M2)</a:t>
            </a:r>
            <a:endParaRPr lang="ja-JP" altLang="en-US" sz="1600" dirty="0">
              <a:latin typeface="+mn-ea"/>
            </a:endParaRPr>
          </a:p>
        </p:txBody>
      </p:sp>
      <p:sp>
        <p:nvSpPr>
          <p:cNvPr id="19" name="四角形吹き出し 18"/>
          <p:cNvSpPr/>
          <p:nvPr/>
        </p:nvSpPr>
        <p:spPr>
          <a:xfrm>
            <a:off x="5705814" y="4308992"/>
            <a:ext cx="948600" cy="378705"/>
          </a:xfrm>
          <a:prstGeom prst="wedgeRectCallout">
            <a:avLst>
              <a:gd name="adj1" fmla="val -34871"/>
              <a:gd name="adj2" fmla="val 7187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672036" y="4329067"/>
            <a:ext cx="1060204" cy="338554"/>
          </a:xfrm>
          <a:prstGeom prst="rect">
            <a:avLst/>
          </a:prstGeom>
          <a:noFill/>
        </p:spPr>
        <p:txBody>
          <a:bodyPr wrap="square">
            <a:spAutoFit/>
          </a:bodyPr>
          <a:lstStyle/>
          <a:p>
            <a:pPr algn="ctr"/>
            <a:r>
              <a:rPr lang="ja-JP" altLang="en-US" sz="1600" dirty="0" smtClean="0">
                <a:latin typeface="+mn-ea"/>
              </a:rPr>
              <a:t>長野さん</a:t>
            </a:r>
            <a:endParaRPr lang="ja-JP" altLang="en-US" sz="1600" dirty="0">
              <a:latin typeface="+mn-ea"/>
            </a:endParaRPr>
          </a:p>
        </p:txBody>
      </p:sp>
      <p:sp>
        <p:nvSpPr>
          <p:cNvPr id="27" name="四角形吹き出し 26"/>
          <p:cNvSpPr/>
          <p:nvPr/>
        </p:nvSpPr>
        <p:spPr>
          <a:xfrm>
            <a:off x="4712799" y="4741040"/>
            <a:ext cx="948600" cy="378705"/>
          </a:xfrm>
          <a:prstGeom prst="wedgeRectCallout">
            <a:avLst>
              <a:gd name="adj1" fmla="val -2116"/>
              <a:gd name="adj2" fmla="val 10469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4654335" y="4758796"/>
            <a:ext cx="1060204" cy="338554"/>
          </a:xfrm>
          <a:prstGeom prst="rect">
            <a:avLst/>
          </a:prstGeom>
          <a:noFill/>
        </p:spPr>
        <p:txBody>
          <a:bodyPr wrap="square">
            <a:spAutoFit/>
          </a:bodyPr>
          <a:lstStyle/>
          <a:p>
            <a:pPr algn="ctr"/>
            <a:r>
              <a:rPr lang="ja-JP" altLang="ja-JP" sz="1600" dirty="0">
                <a:solidFill>
                  <a:srgbClr val="FF6699"/>
                </a:solidFill>
              </a:rPr>
              <a:t>村上</a:t>
            </a:r>
            <a:r>
              <a:rPr lang="ja-JP" altLang="en-US" sz="1600" dirty="0" smtClean="0">
                <a:solidFill>
                  <a:srgbClr val="FF6699"/>
                </a:solidFill>
                <a:latin typeface="+mn-ea"/>
              </a:rPr>
              <a:t>さん</a:t>
            </a:r>
            <a:endParaRPr lang="ja-JP" altLang="en-US" sz="1600" dirty="0">
              <a:solidFill>
                <a:srgbClr val="FF6699"/>
              </a:solidFill>
              <a:latin typeface="+mn-ea"/>
            </a:endParaRPr>
          </a:p>
        </p:txBody>
      </p:sp>
      <p:sp>
        <p:nvSpPr>
          <p:cNvPr id="21" name="正方形/長方形 20"/>
          <p:cNvSpPr/>
          <p:nvPr/>
        </p:nvSpPr>
        <p:spPr>
          <a:xfrm>
            <a:off x="107504" y="5661248"/>
            <a:ext cx="4572000" cy="523220"/>
          </a:xfrm>
          <a:prstGeom prst="rect">
            <a:avLst/>
          </a:prstGeom>
        </p:spPr>
        <p:txBody>
          <a:bodyPr>
            <a:spAutoFit/>
          </a:bodyPr>
          <a:lstStyle/>
          <a:p>
            <a:r>
              <a:rPr lang="en-US" altLang="ja-JP" sz="1400" b="1" dirty="0" smtClean="0">
                <a:latin typeface="+mn-ea"/>
              </a:rPr>
              <a:t>( EDGE: Exploration </a:t>
            </a:r>
            <a:r>
              <a:rPr lang="en-US" altLang="ja-JP" sz="1400" b="1" dirty="0">
                <a:latin typeface="+mn-ea"/>
              </a:rPr>
              <a:t>and Development </a:t>
            </a:r>
            <a:r>
              <a:rPr lang="en-US" altLang="ja-JP" sz="1400" b="1" dirty="0" smtClean="0">
                <a:latin typeface="+mn-ea"/>
              </a:rPr>
              <a:t>of</a:t>
            </a:r>
          </a:p>
          <a:p>
            <a:r>
              <a:rPr lang="en-US" altLang="ja-JP" sz="1400" b="1" dirty="0">
                <a:latin typeface="+mn-ea"/>
              </a:rPr>
              <a:t> </a:t>
            </a:r>
            <a:r>
              <a:rPr lang="en-US" altLang="ja-JP" sz="1400" b="1" dirty="0" smtClean="0">
                <a:latin typeface="+mn-ea"/>
              </a:rPr>
              <a:t>                     </a:t>
            </a:r>
            <a:r>
              <a:rPr lang="en-US" altLang="ja-JP" sz="1400" b="1" dirty="0">
                <a:latin typeface="+mn-ea"/>
              </a:rPr>
              <a:t>Global </a:t>
            </a:r>
            <a:r>
              <a:rPr lang="en-US" altLang="ja-JP" sz="1400" b="1" dirty="0" smtClean="0">
                <a:latin typeface="+mn-ea"/>
              </a:rPr>
              <a:t>Entrepreneurship )</a:t>
            </a:r>
            <a:endParaRPr lang="ja-JP" altLang="en-US" sz="1400" b="1" dirty="0">
              <a:latin typeface="+mn-ea"/>
            </a:endParaRPr>
          </a:p>
        </p:txBody>
      </p:sp>
      <p:sp>
        <p:nvSpPr>
          <p:cNvPr id="22" name="正方形/長方形 21"/>
          <p:cNvSpPr/>
          <p:nvPr/>
        </p:nvSpPr>
        <p:spPr>
          <a:xfrm>
            <a:off x="943102" y="3806292"/>
            <a:ext cx="7457978" cy="369332"/>
          </a:xfrm>
          <a:prstGeom prst="rect">
            <a:avLst/>
          </a:prstGeom>
        </p:spPr>
        <p:txBody>
          <a:bodyPr wrap="square">
            <a:spAutoFit/>
          </a:bodyPr>
          <a:lstStyle/>
          <a:p>
            <a:r>
              <a:rPr lang="en-US" altLang="ja-JP" dirty="0" err="1" smtClean="0">
                <a:latin typeface="+mn-ea"/>
              </a:rPr>
              <a:t>SiMS</a:t>
            </a:r>
            <a:r>
              <a:rPr lang="en-US" altLang="ja-JP" dirty="0" smtClean="0">
                <a:latin typeface="+mn-ea"/>
              </a:rPr>
              <a:t>: </a:t>
            </a:r>
            <a:r>
              <a:rPr lang="ja-JP" altLang="en-US" dirty="0" smtClean="0">
                <a:latin typeface="+mn-ea"/>
              </a:rPr>
              <a:t>システム</a:t>
            </a:r>
            <a:r>
              <a:rPr lang="ja-JP" altLang="en-US" dirty="0">
                <a:latin typeface="+mn-ea"/>
              </a:rPr>
              <a:t>発想型物質科学リーダー養成学位</a:t>
            </a:r>
            <a:r>
              <a:rPr lang="ja-JP" altLang="en-US" dirty="0" smtClean="0">
                <a:latin typeface="+mn-ea"/>
              </a:rPr>
              <a:t>プログラム（</a:t>
            </a:r>
            <a:r>
              <a:rPr lang="en-US" altLang="ja-JP" dirty="0" smtClean="0">
                <a:latin typeface="+mn-ea"/>
              </a:rPr>
              <a:t>5</a:t>
            </a:r>
            <a:r>
              <a:rPr lang="ja-JP" altLang="en-US" dirty="0" smtClean="0">
                <a:latin typeface="+mn-ea"/>
              </a:rPr>
              <a:t>年間）</a:t>
            </a:r>
            <a:endParaRPr lang="ja-JP" altLang="en-US" dirty="0">
              <a:latin typeface="+mn-ea"/>
            </a:endParaRPr>
          </a:p>
        </p:txBody>
      </p:sp>
      <p:pic>
        <p:nvPicPr>
          <p:cNvPr id="3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7904" y="5850850"/>
            <a:ext cx="1442056" cy="818510"/>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17058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3"/>
          <p:cNvSpPr txBox="1">
            <a:spLocks/>
          </p:cNvSpPr>
          <p:nvPr/>
        </p:nvSpPr>
        <p:spPr>
          <a:xfrm>
            <a:off x="7028535" y="6432355"/>
            <a:ext cx="2133600" cy="365125"/>
          </a:xfrm>
          <a:prstGeom prst="rect">
            <a:avLst/>
          </a:prstGeom>
        </p:spPr>
        <p:txBody>
          <a:bodyPr vert="horz" lIns="91421" tIns="45711" rIns="91421" bIns="45711" rtlCol="0" anchor="ctr"/>
          <a:lstStyle>
            <a:defPPr>
              <a:defRPr lang="ja-JP"/>
            </a:defPPr>
            <a:lvl1pPr marL="0" algn="r" defTabSz="914212" rtl="0" eaLnBrk="1" latinLnBrk="0" hangingPunct="1">
              <a:defRPr kumimoji="1" sz="1200" kern="1200">
                <a:solidFill>
                  <a:schemeClr val="tx1">
                    <a:tint val="75000"/>
                  </a:schemeClr>
                </a:solidFill>
                <a:latin typeface="+mn-lt"/>
                <a:ea typeface="+mn-ea"/>
                <a:cs typeface="+mn-cs"/>
              </a:defRPr>
            </a:lvl1pPr>
            <a:lvl2pPr marL="457106" algn="l" defTabSz="914212" rtl="0" eaLnBrk="1" latinLnBrk="0" hangingPunct="1">
              <a:defRPr kumimoji="1" sz="1800" kern="1200">
                <a:solidFill>
                  <a:schemeClr val="tx1"/>
                </a:solidFill>
                <a:latin typeface="+mn-lt"/>
                <a:ea typeface="+mn-ea"/>
                <a:cs typeface="+mn-cs"/>
              </a:defRPr>
            </a:lvl2pPr>
            <a:lvl3pPr marL="914212" algn="l" defTabSz="914212" rtl="0" eaLnBrk="1" latinLnBrk="0" hangingPunct="1">
              <a:defRPr kumimoji="1" sz="1800" kern="1200">
                <a:solidFill>
                  <a:schemeClr val="tx1"/>
                </a:solidFill>
                <a:latin typeface="+mn-lt"/>
                <a:ea typeface="+mn-ea"/>
                <a:cs typeface="+mn-cs"/>
              </a:defRPr>
            </a:lvl3pPr>
            <a:lvl4pPr marL="1371320" algn="l" defTabSz="914212" rtl="0" eaLnBrk="1" latinLnBrk="0" hangingPunct="1">
              <a:defRPr kumimoji="1" sz="1800" kern="1200">
                <a:solidFill>
                  <a:schemeClr val="tx1"/>
                </a:solidFill>
                <a:latin typeface="+mn-lt"/>
                <a:ea typeface="+mn-ea"/>
                <a:cs typeface="+mn-cs"/>
              </a:defRPr>
            </a:lvl4pPr>
            <a:lvl5pPr marL="1828426" algn="l" defTabSz="914212" rtl="0" eaLnBrk="1" latinLnBrk="0" hangingPunct="1">
              <a:defRPr kumimoji="1" sz="1800" kern="1200">
                <a:solidFill>
                  <a:schemeClr val="tx1"/>
                </a:solidFill>
                <a:latin typeface="+mn-lt"/>
                <a:ea typeface="+mn-ea"/>
                <a:cs typeface="+mn-cs"/>
              </a:defRPr>
            </a:lvl5pPr>
            <a:lvl6pPr marL="2285532" algn="l" defTabSz="914212" rtl="0" eaLnBrk="1" latinLnBrk="0" hangingPunct="1">
              <a:defRPr kumimoji="1" sz="1800" kern="1200">
                <a:solidFill>
                  <a:schemeClr val="tx1"/>
                </a:solidFill>
                <a:latin typeface="+mn-lt"/>
                <a:ea typeface="+mn-ea"/>
                <a:cs typeface="+mn-cs"/>
              </a:defRPr>
            </a:lvl6pPr>
            <a:lvl7pPr marL="2742640" algn="l" defTabSz="914212" rtl="0" eaLnBrk="1" latinLnBrk="0" hangingPunct="1">
              <a:defRPr kumimoji="1" sz="1800" kern="1200">
                <a:solidFill>
                  <a:schemeClr val="tx1"/>
                </a:solidFill>
                <a:latin typeface="+mn-lt"/>
                <a:ea typeface="+mn-ea"/>
                <a:cs typeface="+mn-cs"/>
              </a:defRPr>
            </a:lvl7pPr>
            <a:lvl8pPr marL="3199744" algn="l" defTabSz="914212" rtl="0" eaLnBrk="1" latinLnBrk="0" hangingPunct="1">
              <a:defRPr kumimoji="1" sz="1800" kern="1200">
                <a:solidFill>
                  <a:schemeClr val="tx1"/>
                </a:solidFill>
                <a:latin typeface="+mn-lt"/>
                <a:ea typeface="+mn-ea"/>
                <a:cs typeface="+mn-cs"/>
              </a:defRPr>
            </a:lvl8pPr>
            <a:lvl9pPr marL="3656852" algn="l" defTabSz="914212" rtl="0" eaLnBrk="1" latinLnBrk="0" hangingPunct="1">
              <a:defRPr kumimoji="1" sz="1800" kern="1200">
                <a:solidFill>
                  <a:schemeClr val="tx1"/>
                </a:solidFill>
                <a:latin typeface="+mn-lt"/>
                <a:ea typeface="+mn-ea"/>
                <a:cs typeface="+mn-cs"/>
              </a:defRPr>
            </a:lvl9pPr>
          </a:lstStyle>
          <a:p>
            <a:fld id="{19B649DF-DFDD-4A21-9960-C961F1F1D87C}" type="slidenum">
              <a:rPr lang="ja-JP" altLang="en-US" sz="1600" smtClean="0">
                <a:solidFill>
                  <a:prstClr val="black">
                    <a:tint val="75000"/>
                  </a:prstClr>
                </a:solidFill>
              </a:rPr>
              <a:pPr/>
              <a:t>9</a:t>
            </a:fld>
            <a:endParaRPr lang="ja-JP" altLang="en-US" sz="1600" dirty="0">
              <a:solidFill>
                <a:prstClr val="black">
                  <a:tint val="75000"/>
                </a:prstClr>
              </a:solidFill>
            </a:endParaRPr>
          </a:p>
        </p:txBody>
      </p:sp>
      <p:sp>
        <p:nvSpPr>
          <p:cNvPr id="7" name="テキスト ボックス 6"/>
          <p:cNvSpPr txBox="1"/>
          <p:nvPr/>
        </p:nvSpPr>
        <p:spPr>
          <a:xfrm>
            <a:off x="33259" y="51866"/>
            <a:ext cx="9206057" cy="523220"/>
          </a:xfrm>
          <a:prstGeom prst="rect">
            <a:avLst/>
          </a:prstGeom>
          <a:noFill/>
        </p:spPr>
        <p:txBody>
          <a:bodyPr wrap="square" rtlCol="0">
            <a:spAutoFit/>
          </a:bodyPr>
          <a:lstStyle/>
          <a:p>
            <a:r>
              <a:rPr lang="ja-JP" altLang="en-US" sz="2800" b="1" dirty="0" smtClean="0">
                <a:latin typeface="+mn-ea"/>
              </a:rPr>
              <a:t>大阪府主催のビジネスコンテスト</a:t>
            </a:r>
            <a:endParaRPr lang="en-US" altLang="ja-JP" sz="2800" b="1" dirty="0" smtClean="0">
              <a:latin typeface="+mn-ea"/>
            </a:endParaRPr>
          </a:p>
        </p:txBody>
      </p:sp>
      <p:sp>
        <p:nvSpPr>
          <p:cNvPr id="9" name="テキスト ボックス 8"/>
          <p:cNvSpPr txBox="1"/>
          <p:nvPr/>
        </p:nvSpPr>
        <p:spPr>
          <a:xfrm>
            <a:off x="7055768" y="-55856"/>
            <a:ext cx="2088232" cy="369332"/>
          </a:xfrm>
          <a:prstGeom prst="rect">
            <a:avLst/>
          </a:prstGeom>
          <a:noFill/>
        </p:spPr>
        <p:txBody>
          <a:bodyPr wrap="square" rtlCol="0">
            <a:spAutoFit/>
          </a:bodyPr>
          <a:lstStyle/>
          <a:p>
            <a:pPr algn="r"/>
            <a:r>
              <a:rPr lang="en-US" altLang="ja-JP" dirty="0" smtClean="0">
                <a:solidFill>
                  <a:prstClr val="black"/>
                </a:solidFill>
                <a:latin typeface="+mn-ea"/>
              </a:rPr>
              <a:t>2016</a:t>
            </a:r>
            <a:r>
              <a:rPr lang="ja-JP" altLang="en-US" dirty="0" smtClean="0">
                <a:solidFill>
                  <a:prstClr val="black"/>
                </a:solidFill>
                <a:latin typeface="+mn-ea"/>
              </a:rPr>
              <a:t>年</a:t>
            </a:r>
            <a:r>
              <a:rPr lang="en-US" altLang="ja-JP" dirty="0" smtClean="0">
                <a:solidFill>
                  <a:prstClr val="black"/>
                </a:solidFill>
                <a:latin typeface="+mn-ea"/>
              </a:rPr>
              <a:t>10</a:t>
            </a:r>
            <a:r>
              <a:rPr lang="ja-JP" altLang="en-US" dirty="0" smtClean="0">
                <a:solidFill>
                  <a:prstClr val="black"/>
                </a:solidFill>
                <a:latin typeface="+mn-ea"/>
              </a:rPr>
              <a:t>月</a:t>
            </a:r>
            <a:endParaRPr lang="ja-JP" altLang="en-US" dirty="0">
              <a:solidFill>
                <a:prstClr val="black"/>
              </a:solidFill>
              <a:latin typeface="+mn-ea"/>
            </a:endParaRPr>
          </a:p>
        </p:txBody>
      </p:sp>
      <p:sp>
        <p:nvSpPr>
          <p:cNvPr id="5" name="正方形/長方形 4"/>
          <p:cNvSpPr/>
          <p:nvPr/>
        </p:nvSpPr>
        <p:spPr>
          <a:xfrm>
            <a:off x="260215" y="2308506"/>
            <a:ext cx="4376072" cy="1923604"/>
          </a:xfrm>
          <a:prstGeom prst="rect">
            <a:avLst/>
          </a:prstGeom>
        </p:spPr>
        <p:txBody>
          <a:bodyPr wrap="square">
            <a:spAutoFit/>
          </a:bodyPr>
          <a:lstStyle/>
          <a:p>
            <a:r>
              <a:rPr lang="ja-JP" altLang="en-US" sz="1700" dirty="0">
                <a:latin typeface="+mn-ea"/>
              </a:rPr>
              <a:t>大阪府内の北を能勢町で農林の里山文化を体験する「森都（フォレスト）」、東を生駒山系を利用した「山都（マウント）」、中央を繁華街でクラブなどを楽しむ「夜都（ナイト）」、南を阪南市や岬町</a:t>
            </a:r>
            <a:r>
              <a:rPr lang="ja-JP" altLang="en-US" sz="1700" dirty="0" smtClean="0">
                <a:latin typeface="+mn-ea"/>
              </a:rPr>
              <a:t>の　漁村</a:t>
            </a:r>
            <a:r>
              <a:rPr lang="ja-JP" altLang="en-US" sz="1700" dirty="0">
                <a:latin typeface="+mn-ea"/>
              </a:rPr>
              <a:t>で民泊する「港都（ポート）」と名付け、これらを組み合わせ、魅力を発掘するプログラムを提案しました。</a:t>
            </a:r>
            <a:endParaRPr lang="en-US" altLang="ja-JP" sz="1700" dirty="0">
              <a:latin typeface="+mn-ea"/>
            </a:endParaRPr>
          </a:p>
        </p:txBody>
      </p:sp>
      <p:sp>
        <p:nvSpPr>
          <p:cNvPr id="8" name="正方形/長方形 7"/>
          <p:cNvSpPr/>
          <p:nvPr/>
        </p:nvSpPr>
        <p:spPr>
          <a:xfrm>
            <a:off x="33259" y="575086"/>
            <a:ext cx="9159325" cy="1461939"/>
          </a:xfrm>
          <a:prstGeom prst="rect">
            <a:avLst/>
          </a:prstGeom>
        </p:spPr>
        <p:txBody>
          <a:bodyPr wrap="square">
            <a:spAutoFit/>
          </a:bodyPr>
          <a:lstStyle/>
          <a:p>
            <a:pPr algn="ctr"/>
            <a:r>
              <a:rPr lang="ja-JP" altLang="en-US" sz="2800" dirty="0" smtClean="0"/>
              <a:t>「</a:t>
            </a:r>
            <a:r>
              <a:rPr lang="ja-JP" altLang="en-US" sz="2800" dirty="0"/>
              <a:t>大阪・関西での</a:t>
            </a:r>
            <a:r>
              <a:rPr lang="en-US" altLang="ja-JP" sz="2800" dirty="0"/>
              <a:t>『</a:t>
            </a:r>
            <a:r>
              <a:rPr lang="ja-JP" altLang="en-US" sz="2800" dirty="0"/>
              <a:t>滞在</a:t>
            </a:r>
            <a:r>
              <a:rPr lang="en-US" altLang="ja-JP" sz="2800" dirty="0"/>
              <a:t>』</a:t>
            </a:r>
            <a:r>
              <a:rPr lang="ja-JP" altLang="en-US" sz="2800" dirty="0"/>
              <a:t>を考える</a:t>
            </a:r>
            <a:r>
              <a:rPr lang="en-US" altLang="ja-JP" sz="2000" dirty="0"/>
              <a:t>―</a:t>
            </a:r>
            <a:r>
              <a:rPr lang="ja-JP" altLang="en-US" sz="2000" dirty="0"/>
              <a:t>観光・定住促進の切り札とは？</a:t>
            </a:r>
            <a:r>
              <a:rPr lang="en-US" altLang="ja-JP" sz="2000" dirty="0"/>
              <a:t>―</a:t>
            </a:r>
            <a:r>
              <a:rPr lang="ja-JP" altLang="en-US" sz="2800" dirty="0" smtClean="0"/>
              <a:t>」</a:t>
            </a:r>
            <a:endParaRPr lang="en-US" altLang="ja-JP" sz="2800" dirty="0" smtClean="0"/>
          </a:p>
          <a:p>
            <a:pPr algn="ctr"/>
            <a:r>
              <a:rPr lang="ja-JP" altLang="en-US" sz="2500" dirty="0" smtClean="0"/>
              <a:t>府立</a:t>
            </a:r>
            <a:r>
              <a:rPr lang="ja-JP" altLang="en-US" sz="2500" dirty="0"/>
              <a:t>大学</a:t>
            </a:r>
            <a:r>
              <a:rPr lang="ja-JP" altLang="en-US" sz="2500" dirty="0" smtClean="0"/>
              <a:t>と市立</a:t>
            </a:r>
            <a:r>
              <a:rPr lang="ja-JP" altLang="en-US" sz="2500" dirty="0"/>
              <a:t>大学の大学院生</a:t>
            </a:r>
            <a:r>
              <a:rPr lang="ja-JP" altLang="en-US" sz="2500" dirty="0" smtClean="0"/>
              <a:t>チームが</a:t>
            </a:r>
            <a:endParaRPr lang="en-US" altLang="ja-JP" sz="2500" dirty="0" smtClean="0"/>
          </a:p>
          <a:p>
            <a:pPr algn="ctr"/>
            <a:r>
              <a:rPr lang="ja-JP" altLang="en-US" sz="3600" dirty="0" smtClean="0">
                <a:solidFill>
                  <a:srgbClr val="FF0000"/>
                </a:solidFill>
              </a:rPr>
              <a:t>大阪府</a:t>
            </a:r>
            <a:r>
              <a:rPr lang="ja-JP" altLang="en-US" sz="3600" dirty="0">
                <a:solidFill>
                  <a:srgbClr val="FF0000"/>
                </a:solidFill>
              </a:rPr>
              <a:t>知事</a:t>
            </a:r>
            <a:r>
              <a:rPr lang="ja-JP" altLang="en-US" sz="3600" dirty="0" smtClean="0">
                <a:solidFill>
                  <a:srgbClr val="FF0000"/>
                </a:solidFill>
              </a:rPr>
              <a:t>賞</a:t>
            </a:r>
            <a:r>
              <a:rPr lang="ja-JP" altLang="en-US" sz="2800" dirty="0" smtClean="0"/>
              <a:t>（最優秀賞）</a:t>
            </a:r>
            <a:r>
              <a:rPr lang="ja-JP" altLang="en-US" sz="2500" dirty="0" smtClean="0"/>
              <a:t>を</a:t>
            </a:r>
            <a:r>
              <a:rPr lang="ja-JP" altLang="en-US" sz="2500" dirty="0"/>
              <a:t>受賞</a:t>
            </a:r>
            <a:endParaRPr lang="en-US" altLang="ja-JP" sz="2500" b="1" dirty="0">
              <a:latin typeface="+mn-ea"/>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6287" y="2212457"/>
            <a:ext cx="4143980" cy="2115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p:cNvSpPr txBox="1"/>
          <p:nvPr/>
        </p:nvSpPr>
        <p:spPr>
          <a:xfrm>
            <a:off x="502126" y="4445092"/>
            <a:ext cx="8221589" cy="2215991"/>
          </a:xfrm>
          <a:prstGeom prst="rect">
            <a:avLst/>
          </a:prstGeom>
          <a:solidFill>
            <a:schemeClr val="accent1">
              <a:lumMod val="20000"/>
              <a:lumOff val="80000"/>
            </a:schemeClr>
          </a:solidFill>
        </p:spPr>
        <p:txBody>
          <a:bodyPr wrap="square" rtlCol="0">
            <a:spAutoFit/>
          </a:bodyPr>
          <a:lstStyle/>
          <a:p>
            <a:r>
              <a:rPr lang="en-US" altLang="ja-JP" b="1" dirty="0"/>
              <a:t>【</a:t>
            </a:r>
            <a:r>
              <a:rPr lang="ja-JP" altLang="en-US" b="1" dirty="0"/>
              <a:t>受賞メンバー</a:t>
            </a:r>
            <a:r>
              <a:rPr lang="en-US" altLang="ja-JP" b="1" dirty="0" smtClean="0"/>
              <a:t>】</a:t>
            </a:r>
            <a:r>
              <a:rPr lang="ja-JP" altLang="en-US" b="1" dirty="0" smtClean="0"/>
              <a:t>計７名</a:t>
            </a:r>
            <a:r>
              <a:rPr lang="ja-JP" altLang="en-US" dirty="0"/>
              <a:t/>
            </a:r>
            <a:br>
              <a:rPr lang="ja-JP" altLang="en-US" dirty="0"/>
            </a:br>
            <a:r>
              <a:rPr lang="ja-JP" altLang="en-US" b="1" dirty="0">
                <a:solidFill>
                  <a:srgbClr val="002060"/>
                </a:solidFill>
              </a:rPr>
              <a:t>◆大阪府立大学大学院経済学研究科</a:t>
            </a:r>
            <a:br>
              <a:rPr lang="ja-JP" altLang="en-US" b="1" dirty="0">
                <a:solidFill>
                  <a:srgbClr val="002060"/>
                </a:solidFill>
              </a:rPr>
            </a:br>
            <a:r>
              <a:rPr lang="ja-JP" altLang="en-US" b="1" dirty="0">
                <a:solidFill>
                  <a:srgbClr val="002060"/>
                </a:solidFill>
              </a:rPr>
              <a:t>　　</a:t>
            </a:r>
            <a:r>
              <a:rPr lang="ja-JP" altLang="en-US" sz="1600" dirty="0">
                <a:solidFill>
                  <a:srgbClr val="002060"/>
                </a:solidFill>
              </a:rPr>
              <a:t>脇田 和憲（観光・地域創造専攻　博士前期課程</a:t>
            </a:r>
            <a:r>
              <a:rPr lang="en-US" altLang="ja-JP" sz="1600" dirty="0">
                <a:solidFill>
                  <a:srgbClr val="002060"/>
                </a:solidFill>
              </a:rPr>
              <a:t>2</a:t>
            </a:r>
            <a:r>
              <a:rPr lang="ja-JP" altLang="en-US" sz="1600" dirty="0">
                <a:solidFill>
                  <a:srgbClr val="002060"/>
                </a:solidFill>
              </a:rPr>
              <a:t>年</a:t>
            </a:r>
            <a:r>
              <a:rPr lang="ja-JP" altLang="en-US" sz="1600" dirty="0" smtClean="0">
                <a:solidFill>
                  <a:srgbClr val="002060"/>
                </a:solidFill>
              </a:rPr>
              <a:t>）、磯 </a:t>
            </a:r>
            <a:r>
              <a:rPr lang="ja-JP" altLang="en-US" sz="1600" dirty="0">
                <a:solidFill>
                  <a:srgbClr val="002060"/>
                </a:solidFill>
              </a:rPr>
              <a:t>勝己（観光・地域創造専攻　</a:t>
            </a:r>
            <a:r>
              <a:rPr lang="ja-JP" altLang="en-US" sz="1600" dirty="0" smtClean="0">
                <a:solidFill>
                  <a:srgbClr val="002060"/>
                </a:solidFill>
              </a:rPr>
              <a:t>博士</a:t>
            </a:r>
            <a:endParaRPr lang="en-US" altLang="ja-JP" sz="1600" dirty="0" smtClean="0">
              <a:solidFill>
                <a:srgbClr val="002060"/>
              </a:solidFill>
            </a:endParaRPr>
          </a:p>
          <a:p>
            <a:r>
              <a:rPr lang="ja-JP" altLang="en-US" sz="1600" dirty="0">
                <a:solidFill>
                  <a:srgbClr val="002060"/>
                </a:solidFill>
              </a:rPr>
              <a:t>　</a:t>
            </a:r>
            <a:r>
              <a:rPr lang="ja-JP" altLang="en-US" sz="1600" dirty="0" smtClean="0">
                <a:solidFill>
                  <a:srgbClr val="002060"/>
                </a:solidFill>
              </a:rPr>
              <a:t>　前期</a:t>
            </a:r>
            <a:r>
              <a:rPr lang="ja-JP" altLang="en-US" sz="1600" dirty="0">
                <a:solidFill>
                  <a:srgbClr val="002060"/>
                </a:solidFill>
              </a:rPr>
              <a:t>課程</a:t>
            </a:r>
            <a:r>
              <a:rPr lang="en-US" altLang="ja-JP" sz="1600" dirty="0">
                <a:solidFill>
                  <a:srgbClr val="002060"/>
                </a:solidFill>
              </a:rPr>
              <a:t>2</a:t>
            </a:r>
            <a:r>
              <a:rPr lang="ja-JP" altLang="en-US" sz="1600" dirty="0">
                <a:solidFill>
                  <a:srgbClr val="002060"/>
                </a:solidFill>
              </a:rPr>
              <a:t>年</a:t>
            </a:r>
            <a:r>
              <a:rPr lang="ja-JP" altLang="en-US" sz="1600" dirty="0" smtClean="0">
                <a:solidFill>
                  <a:srgbClr val="002060"/>
                </a:solidFill>
              </a:rPr>
              <a:t>）、 福村 </a:t>
            </a:r>
            <a:r>
              <a:rPr lang="ja-JP" altLang="en-US" sz="1600" dirty="0">
                <a:solidFill>
                  <a:srgbClr val="002060"/>
                </a:solidFill>
              </a:rPr>
              <a:t>和広（観光・地域創造専攻　博士前期課程</a:t>
            </a:r>
            <a:r>
              <a:rPr lang="en-US" altLang="ja-JP" sz="1600" dirty="0">
                <a:solidFill>
                  <a:srgbClr val="002060"/>
                </a:solidFill>
              </a:rPr>
              <a:t>2</a:t>
            </a:r>
            <a:r>
              <a:rPr lang="ja-JP" altLang="en-US" sz="1600" dirty="0">
                <a:solidFill>
                  <a:srgbClr val="002060"/>
                </a:solidFill>
              </a:rPr>
              <a:t>年） </a:t>
            </a:r>
            <a:r>
              <a:rPr lang="ja-JP" altLang="en-US" sz="1600" dirty="0" smtClean="0">
                <a:solidFill>
                  <a:srgbClr val="002060"/>
                </a:solidFill>
              </a:rPr>
              <a:t>、山本 </a:t>
            </a:r>
            <a:r>
              <a:rPr lang="ja-JP" altLang="en-US" sz="1600" dirty="0">
                <a:solidFill>
                  <a:srgbClr val="002060"/>
                </a:solidFill>
              </a:rPr>
              <a:t>訓弘（観光</a:t>
            </a:r>
            <a:r>
              <a:rPr lang="ja-JP" altLang="en-US" sz="1600" dirty="0" smtClean="0">
                <a:solidFill>
                  <a:srgbClr val="002060"/>
                </a:solidFill>
              </a:rPr>
              <a:t>・</a:t>
            </a:r>
            <a:endParaRPr lang="en-US" altLang="ja-JP" sz="1600" dirty="0" smtClean="0">
              <a:solidFill>
                <a:srgbClr val="002060"/>
              </a:solidFill>
            </a:endParaRPr>
          </a:p>
          <a:p>
            <a:r>
              <a:rPr lang="ja-JP" altLang="en-US" sz="1600" dirty="0">
                <a:solidFill>
                  <a:srgbClr val="002060"/>
                </a:solidFill>
              </a:rPr>
              <a:t>　</a:t>
            </a:r>
            <a:r>
              <a:rPr lang="ja-JP" altLang="en-US" sz="1600" dirty="0" smtClean="0">
                <a:solidFill>
                  <a:srgbClr val="002060"/>
                </a:solidFill>
              </a:rPr>
              <a:t>　地域</a:t>
            </a:r>
            <a:r>
              <a:rPr lang="ja-JP" altLang="en-US" sz="1600" dirty="0">
                <a:solidFill>
                  <a:srgbClr val="002060"/>
                </a:solidFill>
              </a:rPr>
              <a:t>創造専攻　博士前期課程</a:t>
            </a:r>
            <a:r>
              <a:rPr lang="en-US" altLang="ja-JP" sz="1600" dirty="0">
                <a:solidFill>
                  <a:srgbClr val="002060"/>
                </a:solidFill>
              </a:rPr>
              <a:t>2</a:t>
            </a:r>
            <a:r>
              <a:rPr lang="ja-JP" altLang="en-US" sz="1600" dirty="0">
                <a:solidFill>
                  <a:srgbClr val="002060"/>
                </a:solidFill>
              </a:rPr>
              <a:t>年） </a:t>
            </a:r>
            <a:endParaRPr lang="en-US" altLang="ja-JP" sz="1600" dirty="0" smtClean="0">
              <a:solidFill>
                <a:srgbClr val="002060"/>
              </a:solidFill>
            </a:endParaRPr>
          </a:p>
          <a:p>
            <a:r>
              <a:rPr lang="ja-JP" altLang="en-US" b="1" dirty="0" smtClean="0">
                <a:solidFill>
                  <a:srgbClr val="002060"/>
                </a:solidFill>
              </a:rPr>
              <a:t>◆</a:t>
            </a:r>
            <a:r>
              <a:rPr lang="ja-JP" altLang="en-US" b="1" dirty="0">
                <a:solidFill>
                  <a:srgbClr val="002060"/>
                </a:solidFill>
              </a:rPr>
              <a:t>大阪市立大学大学院創造都市研究科</a:t>
            </a:r>
            <a:br>
              <a:rPr lang="ja-JP" altLang="en-US" b="1" dirty="0">
                <a:solidFill>
                  <a:srgbClr val="002060"/>
                </a:solidFill>
              </a:rPr>
            </a:br>
            <a:r>
              <a:rPr lang="ja-JP" altLang="en-US" b="1" dirty="0">
                <a:solidFill>
                  <a:srgbClr val="002060"/>
                </a:solidFill>
              </a:rPr>
              <a:t>　　</a:t>
            </a:r>
            <a:r>
              <a:rPr lang="ja-JP" altLang="en-US" sz="1600" dirty="0">
                <a:solidFill>
                  <a:srgbClr val="002060"/>
                </a:solidFill>
              </a:rPr>
              <a:t>七野 司（都市政策専攻 修士課程 </a:t>
            </a:r>
            <a:r>
              <a:rPr lang="en-US" altLang="ja-JP" sz="1600" dirty="0">
                <a:solidFill>
                  <a:srgbClr val="002060"/>
                </a:solidFill>
              </a:rPr>
              <a:t>2</a:t>
            </a:r>
            <a:r>
              <a:rPr lang="ja-JP" altLang="en-US" sz="1600" dirty="0">
                <a:solidFill>
                  <a:srgbClr val="002060"/>
                </a:solidFill>
              </a:rPr>
              <a:t>年生</a:t>
            </a:r>
            <a:r>
              <a:rPr lang="ja-JP" altLang="en-US" sz="1600" dirty="0" smtClean="0">
                <a:solidFill>
                  <a:srgbClr val="002060"/>
                </a:solidFill>
              </a:rPr>
              <a:t>）、 芝 </a:t>
            </a:r>
            <a:r>
              <a:rPr lang="ja-JP" altLang="en-US" sz="1600" dirty="0">
                <a:solidFill>
                  <a:srgbClr val="002060"/>
                </a:solidFill>
              </a:rPr>
              <a:t>稔洋（都市政策専攻 修士課程 </a:t>
            </a:r>
            <a:r>
              <a:rPr lang="en-US" altLang="ja-JP" sz="1600" dirty="0">
                <a:solidFill>
                  <a:srgbClr val="002060"/>
                </a:solidFill>
              </a:rPr>
              <a:t>2</a:t>
            </a:r>
            <a:r>
              <a:rPr lang="ja-JP" altLang="en-US" sz="1600" dirty="0">
                <a:solidFill>
                  <a:srgbClr val="002060"/>
                </a:solidFill>
              </a:rPr>
              <a:t>年生）</a:t>
            </a:r>
          </a:p>
          <a:p>
            <a:r>
              <a:rPr lang="ja-JP" altLang="en-US" sz="1600" dirty="0">
                <a:solidFill>
                  <a:srgbClr val="002060"/>
                </a:solidFill>
              </a:rPr>
              <a:t>　</a:t>
            </a:r>
            <a:r>
              <a:rPr lang="ja-JP" altLang="en-US" sz="1600" dirty="0" smtClean="0">
                <a:solidFill>
                  <a:srgbClr val="002060"/>
                </a:solidFill>
              </a:rPr>
              <a:t>    白 </a:t>
            </a:r>
            <a:r>
              <a:rPr lang="ja-JP" altLang="en-US" sz="1600" dirty="0">
                <a:solidFill>
                  <a:srgbClr val="002060"/>
                </a:solidFill>
              </a:rPr>
              <a:t>楽中（都市ビジネス専攻 修士課程 </a:t>
            </a:r>
            <a:r>
              <a:rPr lang="en-US" altLang="ja-JP" sz="1600" dirty="0">
                <a:solidFill>
                  <a:srgbClr val="002060"/>
                </a:solidFill>
              </a:rPr>
              <a:t>2</a:t>
            </a:r>
            <a:r>
              <a:rPr lang="ja-JP" altLang="en-US" sz="1600" dirty="0">
                <a:solidFill>
                  <a:srgbClr val="002060"/>
                </a:solidFill>
              </a:rPr>
              <a:t>年生）</a:t>
            </a:r>
            <a:endParaRPr kumimoji="1" lang="ja-JP" altLang="en-US" dirty="0">
              <a:solidFill>
                <a:srgbClr val="002060"/>
              </a:solidFill>
            </a:endParaRPr>
          </a:p>
        </p:txBody>
      </p:sp>
    </p:spTree>
    <p:extLst>
      <p:ext uri="{BB962C8B-B14F-4D97-AF65-F5344CB8AC3E}">
        <p14:creationId xmlns:p14="http://schemas.microsoft.com/office/powerpoint/2010/main" val="2078883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9971</TotalTime>
  <Words>1518</Words>
  <Application>Microsoft Office PowerPoint</Application>
  <PresentationFormat>画面に合わせる (4:3)</PresentationFormat>
  <Paragraphs>365</Paragraphs>
  <Slides>18</Slides>
  <Notes>2</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1</vt:i4>
      </vt:variant>
      <vt:variant>
        <vt:lpstr>スライド タイトル</vt:lpstr>
      </vt:variant>
      <vt:variant>
        <vt:i4>18</vt:i4>
      </vt:variant>
    </vt:vector>
  </HeadingPairs>
  <TitlesOfParts>
    <vt:vector size="32" baseType="lpstr">
      <vt:lpstr>HGｺﾞｼｯｸE</vt:lpstr>
      <vt:lpstr>HGｺﾞｼｯｸM</vt:lpstr>
      <vt:lpstr>HG丸ｺﾞｼｯｸM-PRO</vt:lpstr>
      <vt:lpstr>Meiryo UI</vt:lpstr>
      <vt:lpstr>ＭＳ Ｐゴシック</vt:lpstr>
      <vt:lpstr>MS-PGothic</vt:lpstr>
      <vt:lpstr>新細明體</vt:lpstr>
      <vt:lpstr>宋体</vt:lpstr>
      <vt:lpstr>メイリオ</vt:lpstr>
      <vt:lpstr>Arial</vt:lpstr>
      <vt:lpstr>Calibri</vt:lpstr>
      <vt:lpstr>Wingdings</vt:lpstr>
      <vt:lpstr>Office ​​テーマ</vt:lpstr>
      <vt:lpstr>Acrobat Document</vt:lpstr>
      <vt:lpstr>府大・市大の連携・共同事業 （参考資料）    平成29年8月29日  大阪府立大学・大阪市立大学</vt:lpstr>
      <vt:lpstr>PowerPoint プレゼンテーション</vt:lpstr>
      <vt:lpstr>PowerPoint プレゼンテーション</vt:lpstr>
      <vt:lpstr>PowerPoint プレゼンテーション</vt:lpstr>
      <vt:lpstr>PowerPoint プレゼンテーション</vt:lpstr>
      <vt:lpstr>リーディング大学院プログラム</vt:lpstr>
      <vt:lpstr>府大・市大 職員合同研修会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府大・市大 連携研究事例 （バイオエンジニアリング分野）</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Batchadmin</dc:creator>
  <cp:lastModifiedBy>Hewlett-Packard Company</cp:lastModifiedBy>
  <cp:revision>532</cp:revision>
  <cp:lastPrinted>2017-08-28T23:39:13Z</cp:lastPrinted>
  <dcterms:created xsi:type="dcterms:W3CDTF">2017-03-29T04:17:00Z</dcterms:created>
  <dcterms:modified xsi:type="dcterms:W3CDTF">2017-08-29T00:10:43Z</dcterms:modified>
</cp:coreProperties>
</file>